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524" r:id="rId2"/>
    <p:sldId id="578" r:id="rId3"/>
    <p:sldId id="575" r:id="rId4"/>
    <p:sldId id="574" r:id="rId5"/>
    <p:sldId id="573" r:id="rId6"/>
    <p:sldId id="577" r:id="rId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8159F7C-7154-1446-A846-3755D3722C1C}">
          <p14:sldIdLst>
            <p14:sldId id="524"/>
            <p14:sldId id="578"/>
          </p14:sldIdLst>
        </p14:section>
        <p14:section name="What are we building" id="{4C41657C-394A-9141-A53F-3BD844431C9E}">
          <p14:sldIdLst>
            <p14:sldId id="575"/>
            <p14:sldId id="574"/>
            <p14:sldId id="573"/>
            <p14:sldId id="5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uSina" initials="A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935"/>
    <a:srgbClr val="222A35"/>
    <a:srgbClr val="161F28"/>
    <a:srgbClr val="805430"/>
    <a:srgbClr val="212F3C"/>
    <a:srgbClr val="010203"/>
    <a:srgbClr val="1B222B"/>
    <a:srgbClr val="000000"/>
    <a:srgbClr val="0C1116"/>
    <a:srgbClr val="2C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65712" autoAdjust="0"/>
  </p:normalViewPr>
  <p:slideViewPr>
    <p:cSldViewPr snapToGrid="0">
      <p:cViewPr varScale="1">
        <p:scale>
          <a:sx n="62" d="100"/>
          <a:sy n="62" d="100"/>
        </p:scale>
        <p:origin x="1960" y="19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-12653"/>
    </p:cViewPr>
  </p:sorterViewPr>
  <p:notesViewPr>
    <p:cSldViewPr snapToGrid="0">
      <p:cViewPr varScale="1">
        <p:scale>
          <a:sx n="86" d="100"/>
          <a:sy n="86" d="100"/>
        </p:scale>
        <p:origin x="290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C24EA-8346-4C8B-943C-AD383301A03D}" type="datetimeFigureOut">
              <a:rPr lang="id-ID" smtClean="0"/>
              <a:t>16/05/16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E71F5-2935-4BFA-B369-9FA3FAF5566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5029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D06E5-932C-4F36-8614-8789767FBCD2}" type="datetimeFigureOut">
              <a:rPr lang="id-ID" smtClean="0"/>
              <a:t>16/05/16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38DD1-33AA-4996-977A-42B26A155B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5931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804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3378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There are two</a:t>
            </a:r>
            <a:r>
              <a:rPr lang="en-US" baseline="0" dirty="0" smtClean="0"/>
              <a:t> steps we need to carry out to upload a file to an S3 bucket.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Get the credentials (generated by a Lambda function)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98536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Upload the file to S3 and set up the event in S3 to kick of </a:t>
            </a:r>
            <a:r>
              <a:rPr lang="en-US" baseline="0" smtClean="0"/>
              <a:t>the transcoding pipeline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7835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9831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39700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94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7" name="Rectangle 16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3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2" name="Straight Connector 3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77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943475" y="1228725"/>
            <a:ext cx="2362200" cy="326072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401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22375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533786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858048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22375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33786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858048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9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Rectangle 21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5" name="Freeform 34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7" name="Straight Connector 36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5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92213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487822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7809924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Rectangle 2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4" name="Straight Connector 3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734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516763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94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47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1432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56589" y="1280867"/>
            <a:ext cx="1550340" cy="259899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855740" y="839411"/>
            <a:ext cx="1776413" cy="297797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833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66299" y="3164617"/>
            <a:ext cx="6819990" cy="402051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078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-23813"/>
            <a:ext cx="12192000" cy="4117976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02324" y="662473"/>
            <a:ext cx="2734983" cy="2969860"/>
          </a:xfrm>
          <a:custGeom>
            <a:avLst/>
            <a:gdLst>
              <a:gd name="connsiteX0" fmla="*/ 0 w 2091170"/>
              <a:gd name="connsiteY0" fmla="*/ 0 h 3109819"/>
              <a:gd name="connsiteX1" fmla="*/ 2091170 w 2091170"/>
              <a:gd name="connsiteY1" fmla="*/ 0 h 3109819"/>
              <a:gd name="connsiteX2" fmla="*/ 2091170 w 2091170"/>
              <a:gd name="connsiteY2" fmla="*/ 3109819 h 3109819"/>
              <a:gd name="connsiteX3" fmla="*/ 0 w 2091170"/>
              <a:gd name="connsiteY3" fmla="*/ 3109819 h 3109819"/>
              <a:gd name="connsiteX4" fmla="*/ 0 w 2091170"/>
              <a:gd name="connsiteY4" fmla="*/ 0 h 3109819"/>
              <a:gd name="connsiteX0" fmla="*/ 0 w 2091170"/>
              <a:gd name="connsiteY0" fmla="*/ 317241 h 3427060"/>
              <a:gd name="connsiteX1" fmla="*/ 1363383 w 2091170"/>
              <a:gd name="connsiteY1" fmla="*/ 0 h 3427060"/>
              <a:gd name="connsiteX2" fmla="*/ 2091170 w 2091170"/>
              <a:gd name="connsiteY2" fmla="*/ 3427060 h 3427060"/>
              <a:gd name="connsiteX3" fmla="*/ 0 w 2091170"/>
              <a:gd name="connsiteY3" fmla="*/ 3427060 h 3427060"/>
              <a:gd name="connsiteX4" fmla="*/ 0 w 2091170"/>
              <a:gd name="connsiteY4" fmla="*/ 317241 h 3427060"/>
              <a:gd name="connsiteX0" fmla="*/ 0 w 2734983"/>
              <a:gd name="connsiteY0" fmla="*/ 317241 h 3427060"/>
              <a:gd name="connsiteX1" fmla="*/ 1363383 w 2734983"/>
              <a:gd name="connsiteY1" fmla="*/ 0 h 3427060"/>
              <a:gd name="connsiteX2" fmla="*/ 2734983 w 2734983"/>
              <a:gd name="connsiteY2" fmla="*/ 2521990 h 3427060"/>
              <a:gd name="connsiteX3" fmla="*/ 0 w 2734983"/>
              <a:gd name="connsiteY3" fmla="*/ 3427060 h 3427060"/>
              <a:gd name="connsiteX4" fmla="*/ 0 w 2734983"/>
              <a:gd name="connsiteY4" fmla="*/ 317241 h 3427060"/>
              <a:gd name="connsiteX0" fmla="*/ 0 w 2734983"/>
              <a:gd name="connsiteY0" fmla="*/ 317241 h 2969860"/>
              <a:gd name="connsiteX1" fmla="*/ 1363383 w 2734983"/>
              <a:gd name="connsiteY1" fmla="*/ 0 h 2969860"/>
              <a:gd name="connsiteX2" fmla="*/ 2734983 w 2734983"/>
              <a:gd name="connsiteY2" fmla="*/ 2521990 h 2969860"/>
              <a:gd name="connsiteX3" fmla="*/ 1408923 w 2734983"/>
              <a:gd name="connsiteY3" fmla="*/ 2969860 h 2969860"/>
              <a:gd name="connsiteX4" fmla="*/ 0 w 2734983"/>
              <a:gd name="connsiteY4" fmla="*/ 317241 h 296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4983" h="2969860">
                <a:moveTo>
                  <a:pt x="0" y="317241"/>
                </a:moveTo>
                <a:lnTo>
                  <a:pt x="1363383" y="0"/>
                </a:lnTo>
                <a:lnTo>
                  <a:pt x="2734983" y="2521990"/>
                </a:lnTo>
                <a:lnTo>
                  <a:pt x="1408923" y="2969860"/>
                </a:lnTo>
                <a:lnTo>
                  <a:pt x="0" y="317241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102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2" y="0"/>
            <a:ext cx="12187314" cy="4000500"/>
          </a:xfrm>
          <a:prstGeom prst="rect">
            <a:avLst/>
          </a:prstGeom>
          <a:pattFill prst="pct90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265098" y="1704098"/>
            <a:ext cx="3633145" cy="228846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16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8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4" name="Straight Connector 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34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140431"/>
            <a:ext cx="12192000" cy="324119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196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516313"/>
            <a:ext cx="1366837" cy="1366837"/>
          </a:xfrm>
          <a:prstGeom prst="ellipse">
            <a:avLst/>
          </a:prstGeom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823209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Rectangle 22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022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614791"/>
            <a:ext cx="1366837" cy="1366837"/>
          </a:xfrm>
          <a:prstGeom prst="ellipse">
            <a:avLst/>
          </a:prstGeom>
          <a:ln w="5715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921687"/>
            <a:ext cx="1366837" cy="1366837"/>
          </a:xfrm>
          <a:prstGeom prst="ellipse">
            <a:avLst/>
          </a:prstGeom>
          <a:ln w="57150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0" name="Group 2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1" name="Freeform 3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3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3" name="Straight Connector 3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88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053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937125" y="3083109"/>
            <a:ext cx="2317750" cy="2317750"/>
          </a:xfrm>
          <a:prstGeom prst="ellipse">
            <a:avLst/>
          </a:prstGeom>
          <a:ln w="98425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5754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39908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193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968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12192000" cy="4152123"/>
          </a:xfrm>
          <a:prstGeom prst="rect">
            <a:avLst/>
          </a:prstGeom>
          <a:pattFill prst="pct5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265737" y="921256"/>
            <a:ext cx="1660525" cy="165893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32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116673" y="1993246"/>
            <a:ext cx="4059266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4058337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1" name="Freeform 2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94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12192000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6" name="Freeform 1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9" name="Freeform 1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1" name="Straight Connector 2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908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037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037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037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071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071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71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108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108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139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139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8139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0176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0176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0176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84250" y="305131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accent2"/>
                </a:solidFill>
              </a:rPr>
              <a:pPr algn="ctr"/>
              <a:t>‹#›</a:t>
            </a:fld>
            <a:endParaRPr lang="id-ID" sz="105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24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655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44493" y="211349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5" name="Freeform 1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0" name="Straight Connector 1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827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FBC63-C649-42C3-9C85-0F873F8F0B35}" type="datetimeFigureOut">
              <a:rPr lang="id-ID" smtClean="0"/>
              <a:t>16/05/16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6DFD3-2AF0-4B06-81C8-CF1C6F54D2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306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59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70" r:id="rId20"/>
    <p:sldLayoutId id="2147483668" r:id="rId21"/>
    <p:sldLayoutId id="2147483667" r:id="rId22"/>
    <p:sldLayoutId id="2147483669" r:id="rId23"/>
    <p:sldLayoutId id="2147483672" r:id="rId24"/>
    <p:sldLayoutId id="2147483674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alphaModFix amt="4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577" y="-602166"/>
            <a:ext cx="14726920" cy="1094234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183577" y="3891357"/>
            <a:ext cx="982484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Lesson </a:t>
            </a:r>
            <a:r>
              <a:rPr lang="en-US" sz="4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4</a:t>
            </a:r>
            <a:r>
              <a:rPr lang="en-US" sz="44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: </a:t>
            </a:r>
            <a:r>
              <a:rPr lang="en-US" sz="4400" dirty="0">
                <a:solidFill>
                  <a:schemeClr val="bg1"/>
                </a:solidFill>
              </a:rPr>
              <a:t>Enable browser-based uploads of video files to S3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659" y="1410677"/>
            <a:ext cx="2888681" cy="214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7044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9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315293" y="2924389"/>
            <a:ext cx="1384981" cy="1098964"/>
            <a:chOff x="5499100" y="144463"/>
            <a:chExt cx="3213100" cy="2614612"/>
          </a:xfrm>
          <a:effectLst>
            <a:outerShdw blurRad="127000" dir="13500000" sy="23000" kx="1200000" algn="br" rotWithShape="0">
              <a:prstClr val="black">
                <a:alpha val="10000"/>
              </a:prstClr>
            </a:outerShdw>
          </a:effectLst>
        </p:grpSpPr>
        <p:sp>
          <p:nvSpPr>
            <p:cNvPr id="83" name="Freeform 28"/>
            <p:cNvSpPr>
              <a:spLocks/>
            </p:cNvSpPr>
            <p:nvPr/>
          </p:nvSpPr>
          <p:spPr bwMode="auto">
            <a:xfrm>
              <a:off x="5499100" y="144463"/>
              <a:ext cx="3213100" cy="1944687"/>
            </a:xfrm>
            <a:custGeom>
              <a:avLst/>
              <a:gdLst>
                <a:gd name="T0" fmla="*/ 0 w 854"/>
                <a:gd name="T1" fmla="*/ 516 h 516"/>
                <a:gd name="T2" fmla="*/ 0 w 854"/>
                <a:gd name="T3" fmla="*/ 19 h 516"/>
                <a:gd name="T4" fmla="*/ 20 w 854"/>
                <a:gd name="T5" fmla="*/ 0 h 516"/>
                <a:gd name="T6" fmla="*/ 835 w 854"/>
                <a:gd name="T7" fmla="*/ 0 h 516"/>
                <a:gd name="T8" fmla="*/ 854 w 854"/>
                <a:gd name="T9" fmla="*/ 19 h 516"/>
                <a:gd name="T10" fmla="*/ 854 w 854"/>
                <a:gd name="T11" fmla="*/ 516 h 516"/>
                <a:gd name="T12" fmla="*/ 0 w 854"/>
                <a:gd name="T13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4" h="516">
                  <a:moveTo>
                    <a:pt x="0" y="516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835" y="0"/>
                    <a:pt x="835" y="0"/>
                    <a:pt x="835" y="0"/>
                  </a:cubicBezTo>
                  <a:cubicBezTo>
                    <a:pt x="845" y="0"/>
                    <a:pt x="854" y="8"/>
                    <a:pt x="854" y="19"/>
                  </a:cubicBezTo>
                  <a:cubicBezTo>
                    <a:pt x="854" y="516"/>
                    <a:pt x="854" y="516"/>
                    <a:pt x="854" y="516"/>
                  </a:cubicBezTo>
                  <a:lnTo>
                    <a:pt x="0" y="5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4" name="Freeform 29"/>
            <p:cNvSpPr>
              <a:spLocks/>
            </p:cNvSpPr>
            <p:nvPr/>
          </p:nvSpPr>
          <p:spPr bwMode="auto">
            <a:xfrm>
              <a:off x="5499100" y="2089150"/>
              <a:ext cx="3213100" cy="290512"/>
            </a:xfrm>
            <a:custGeom>
              <a:avLst/>
              <a:gdLst>
                <a:gd name="T0" fmla="*/ 835 w 854"/>
                <a:gd name="T1" fmla="*/ 77 h 77"/>
                <a:gd name="T2" fmla="*/ 20 w 854"/>
                <a:gd name="T3" fmla="*/ 77 h 77"/>
                <a:gd name="T4" fmla="*/ 0 w 854"/>
                <a:gd name="T5" fmla="*/ 58 h 77"/>
                <a:gd name="T6" fmla="*/ 0 w 854"/>
                <a:gd name="T7" fmla="*/ 0 h 77"/>
                <a:gd name="T8" fmla="*/ 854 w 854"/>
                <a:gd name="T9" fmla="*/ 0 h 77"/>
                <a:gd name="T10" fmla="*/ 854 w 854"/>
                <a:gd name="T11" fmla="*/ 58 h 77"/>
                <a:gd name="T12" fmla="*/ 835 w 854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4" h="77">
                  <a:moveTo>
                    <a:pt x="835" y="77"/>
                  </a:moveTo>
                  <a:cubicBezTo>
                    <a:pt x="20" y="77"/>
                    <a:pt x="20" y="77"/>
                    <a:pt x="20" y="77"/>
                  </a:cubicBezTo>
                  <a:cubicBezTo>
                    <a:pt x="9" y="77"/>
                    <a:pt x="0" y="69"/>
                    <a:pt x="0" y="5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54" y="0"/>
                    <a:pt x="854" y="0"/>
                    <a:pt x="854" y="0"/>
                  </a:cubicBezTo>
                  <a:cubicBezTo>
                    <a:pt x="854" y="58"/>
                    <a:pt x="854" y="58"/>
                    <a:pt x="854" y="58"/>
                  </a:cubicBezTo>
                  <a:cubicBezTo>
                    <a:pt x="854" y="69"/>
                    <a:pt x="845" y="77"/>
                    <a:pt x="835" y="77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5" name="Freeform 30"/>
            <p:cNvSpPr>
              <a:spLocks/>
            </p:cNvSpPr>
            <p:nvPr/>
          </p:nvSpPr>
          <p:spPr bwMode="auto">
            <a:xfrm>
              <a:off x="6594475" y="2371725"/>
              <a:ext cx="1076325" cy="387350"/>
            </a:xfrm>
            <a:custGeom>
              <a:avLst/>
              <a:gdLst>
                <a:gd name="T0" fmla="*/ 0 w 678"/>
                <a:gd name="T1" fmla="*/ 244 h 244"/>
                <a:gd name="T2" fmla="*/ 0 w 678"/>
                <a:gd name="T3" fmla="*/ 218 h 244"/>
                <a:gd name="T4" fmla="*/ 80 w 678"/>
                <a:gd name="T5" fmla="*/ 209 h 244"/>
                <a:gd name="T6" fmla="*/ 135 w 678"/>
                <a:gd name="T7" fmla="*/ 0 h 244"/>
                <a:gd name="T8" fmla="*/ 543 w 678"/>
                <a:gd name="T9" fmla="*/ 0 h 244"/>
                <a:gd name="T10" fmla="*/ 599 w 678"/>
                <a:gd name="T11" fmla="*/ 209 h 244"/>
                <a:gd name="T12" fmla="*/ 678 w 678"/>
                <a:gd name="T13" fmla="*/ 218 h 244"/>
                <a:gd name="T14" fmla="*/ 678 w 678"/>
                <a:gd name="T15" fmla="*/ 244 h 244"/>
                <a:gd name="T16" fmla="*/ 0 w 678"/>
                <a:gd name="T17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8" h="244">
                  <a:moveTo>
                    <a:pt x="0" y="244"/>
                  </a:moveTo>
                  <a:lnTo>
                    <a:pt x="0" y="218"/>
                  </a:lnTo>
                  <a:lnTo>
                    <a:pt x="80" y="209"/>
                  </a:lnTo>
                  <a:lnTo>
                    <a:pt x="135" y="0"/>
                  </a:lnTo>
                  <a:lnTo>
                    <a:pt x="543" y="0"/>
                  </a:lnTo>
                  <a:lnTo>
                    <a:pt x="599" y="209"/>
                  </a:lnTo>
                  <a:lnTo>
                    <a:pt x="678" y="218"/>
                  </a:lnTo>
                  <a:lnTo>
                    <a:pt x="678" y="244"/>
                  </a:lnTo>
                  <a:lnTo>
                    <a:pt x="0" y="24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6" name="Freeform 31"/>
            <p:cNvSpPr>
              <a:spLocks/>
            </p:cNvSpPr>
            <p:nvPr/>
          </p:nvSpPr>
          <p:spPr bwMode="auto">
            <a:xfrm>
              <a:off x="6594475" y="2371725"/>
              <a:ext cx="1076325" cy="387350"/>
            </a:xfrm>
            <a:custGeom>
              <a:avLst/>
              <a:gdLst>
                <a:gd name="T0" fmla="*/ 0 w 678"/>
                <a:gd name="T1" fmla="*/ 244 h 244"/>
                <a:gd name="T2" fmla="*/ 0 w 678"/>
                <a:gd name="T3" fmla="*/ 218 h 244"/>
                <a:gd name="T4" fmla="*/ 80 w 678"/>
                <a:gd name="T5" fmla="*/ 209 h 244"/>
                <a:gd name="T6" fmla="*/ 135 w 678"/>
                <a:gd name="T7" fmla="*/ 0 h 244"/>
                <a:gd name="T8" fmla="*/ 543 w 678"/>
                <a:gd name="T9" fmla="*/ 0 h 244"/>
                <a:gd name="T10" fmla="*/ 599 w 678"/>
                <a:gd name="T11" fmla="*/ 209 h 244"/>
                <a:gd name="T12" fmla="*/ 678 w 678"/>
                <a:gd name="T13" fmla="*/ 218 h 244"/>
                <a:gd name="T14" fmla="*/ 678 w 678"/>
                <a:gd name="T15" fmla="*/ 244 h 244"/>
                <a:gd name="T16" fmla="*/ 0 w 678"/>
                <a:gd name="T17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8" h="244">
                  <a:moveTo>
                    <a:pt x="0" y="244"/>
                  </a:moveTo>
                  <a:lnTo>
                    <a:pt x="0" y="218"/>
                  </a:lnTo>
                  <a:lnTo>
                    <a:pt x="80" y="209"/>
                  </a:lnTo>
                  <a:lnTo>
                    <a:pt x="135" y="0"/>
                  </a:lnTo>
                  <a:lnTo>
                    <a:pt x="543" y="0"/>
                  </a:lnTo>
                  <a:lnTo>
                    <a:pt x="599" y="209"/>
                  </a:lnTo>
                  <a:lnTo>
                    <a:pt x="678" y="218"/>
                  </a:lnTo>
                  <a:lnTo>
                    <a:pt x="678" y="244"/>
                  </a:lnTo>
                  <a:lnTo>
                    <a:pt x="0" y="2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7" name="Rectangle 32"/>
            <p:cNvSpPr>
              <a:spLocks noChangeArrowheads="1"/>
            </p:cNvSpPr>
            <p:nvPr/>
          </p:nvSpPr>
          <p:spPr bwMode="auto">
            <a:xfrm>
              <a:off x="5600700" y="268288"/>
              <a:ext cx="3009900" cy="169545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8" name="Freeform 33"/>
            <p:cNvSpPr>
              <a:spLocks/>
            </p:cNvSpPr>
            <p:nvPr/>
          </p:nvSpPr>
          <p:spPr bwMode="auto">
            <a:xfrm>
              <a:off x="6797675" y="2371725"/>
              <a:ext cx="673100" cy="60325"/>
            </a:xfrm>
            <a:custGeom>
              <a:avLst/>
              <a:gdLst>
                <a:gd name="T0" fmla="*/ 415 w 424"/>
                <a:gd name="T1" fmla="*/ 0 h 38"/>
                <a:gd name="T2" fmla="*/ 7 w 424"/>
                <a:gd name="T3" fmla="*/ 0 h 38"/>
                <a:gd name="T4" fmla="*/ 0 w 424"/>
                <a:gd name="T5" fmla="*/ 38 h 38"/>
                <a:gd name="T6" fmla="*/ 424 w 424"/>
                <a:gd name="T7" fmla="*/ 38 h 38"/>
                <a:gd name="T8" fmla="*/ 415 w 424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38">
                  <a:moveTo>
                    <a:pt x="415" y="0"/>
                  </a:moveTo>
                  <a:lnTo>
                    <a:pt x="7" y="0"/>
                  </a:lnTo>
                  <a:lnTo>
                    <a:pt x="0" y="38"/>
                  </a:lnTo>
                  <a:lnTo>
                    <a:pt x="424" y="38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9" name="Freeform 34"/>
            <p:cNvSpPr>
              <a:spLocks/>
            </p:cNvSpPr>
            <p:nvPr/>
          </p:nvSpPr>
          <p:spPr bwMode="auto">
            <a:xfrm>
              <a:off x="6797675" y="2371725"/>
              <a:ext cx="673100" cy="60325"/>
            </a:xfrm>
            <a:custGeom>
              <a:avLst/>
              <a:gdLst>
                <a:gd name="T0" fmla="*/ 415 w 424"/>
                <a:gd name="T1" fmla="*/ 0 h 38"/>
                <a:gd name="T2" fmla="*/ 7 w 424"/>
                <a:gd name="T3" fmla="*/ 0 h 38"/>
                <a:gd name="T4" fmla="*/ 0 w 424"/>
                <a:gd name="T5" fmla="*/ 38 h 38"/>
                <a:gd name="T6" fmla="*/ 424 w 424"/>
                <a:gd name="T7" fmla="*/ 38 h 38"/>
                <a:gd name="T8" fmla="*/ 415 w 424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38">
                  <a:moveTo>
                    <a:pt x="415" y="0"/>
                  </a:moveTo>
                  <a:lnTo>
                    <a:pt x="7" y="0"/>
                  </a:lnTo>
                  <a:lnTo>
                    <a:pt x="0" y="38"/>
                  </a:lnTo>
                  <a:lnTo>
                    <a:pt x="424" y="38"/>
                  </a:lnTo>
                  <a:lnTo>
                    <a:pt x="4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5401740" y="4228564"/>
            <a:ext cx="1298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dirty="0" smtClean="0">
                <a:solidFill>
                  <a:schemeClr val="bg1"/>
                </a:solidFill>
                <a:latin typeface="+mj-lt"/>
              </a:rPr>
              <a:t>Web Browser</a:t>
            </a:r>
            <a:endParaRPr lang="id-ID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793318" y="300049"/>
            <a:ext cx="6875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Lesson 4: Enable </a:t>
            </a:r>
            <a:r>
              <a:rPr lang="en-US" sz="3600" b="1" dirty="0">
                <a:solidFill>
                  <a:schemeClr val="bg1"/>
                </a:solidFill>
              </a:rPr>
              <a:t>browser-based uploads of video files to S3</a:t>
            </a:r>
          </a:p>
        </p:txBody>
      </p:sp>
      <p:sp>
        <p:nvSpPr>
          <p:cNvPr id="3" name="Rectangle 2"/>
          <p:cNvSpPr/>
          <p:nvPr/>
        </p:nvSpPr>
        <p:spPr>
          <a:xfrm>
            <a:off x="8551395" y="2645997"/>
            <a:ext cx="2624606" cy="559326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solidFill>
              <a:schemeClr val="bg1">
                <a:lumMod val="7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lt1">
                    <a:alpha val="49000"/>
                  </a:schemeClr>
                </a:solidFill>
              </a:rPr>
              <a:t>Video Transcoder</a:t>
            </a:r>
            <a:endParaRPr lang="en-US" dirty="0">
              <a:solidFill>
                <a:schemeClr val="lt1">
                  <a:alpha val="49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545712" y="3443613"/>
            <a:ext cx="2624606" cy="592947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solidFill>
              <a:schemeClr val="bg1">
                <a:lumMod val="7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lt1">
                    <a:alpha val="49000"/>
                  </a:schemeClr>
                </a:solidFill>
              </a:rPr>
              <a:t>Media Storage</a:t>
            </a:r>
            <a:endParaRPr lang="en-US" dirty="0">
              <a:solidFill>
                <a:schemeClr val="lt1">
                  <a:alpha val="49000"/>
                </a:schemeClr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742102" y="5630897"/>
            <a:ext cx="2624606" cy="824160"/>
          </a:xfrm>
          <a:prstGeom prst="rect">
            <a:avLst/>
          </a:prstGeom>
          <a:solidFill>
            <a:schemeClr val="accent1">
              <a:alpha val="47000"/>
            </a:schemeClr>
          </a:solidFill>
          <a:ln>
            <a:solidFill>
              <a:schemeClr val="bg1">
                <a:lumMod val="75000"/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lt1">
                    <a:alpha val="47000"/>
                  </a:schemeClr>
                </a:solidFill>
              </a:rPr>
              <a:t>Custom API</a:t>
            </a:r>
            <a:endParaRPr lang="en-US" dirty="0">
              <a:solidFill>
                <a:schemeClr val="lt1">
                  <a:alpha val="47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002192" y="1919123"/>
            <a:ext cx="2624605" cy="824160"/>
          </a:xfrm>
          <a:prstGeom prst="rect">
            <a:avLst/>
          </a:prstGeom>
          <a:solidFill>
            <a:schemeClr val="accent1">
              <a:alpha val="47000"/>
            </a:schemeClr>
          </a:solidFill>
          <a:ln>
            <a:solidFill>
              <a:schemeClr val="bg1">
                <a:lumMod val="75000"/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lt1">
                    <a:alpha val="47000"/>
                  </a:schemeClr>
                </a:solidFill>
              </a:rPr>
              <a:t>Web Application</a:t>
            </a:r>
            <a:endParaRPr lang="en-US" dirty="0">
              <a:solidFill>
                <a:schemeClr val="lt1">
                  <a:alpha val="47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545712" y="4306004"/>
            <a:ext cx="2624606" cy="566329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solidFill>
              <a:schemeClr val="bg1">
                <a:lumMod val="75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>
                    <a:alpha val="5000"/>
                  </a:schemeClr>
                </a:solidFill>
              </a:rPr>
              <a:t>Video List Database</a:t>
            </a:r>
          </a:p>
        </p:txBody>
      </p:sp>
      <p:cxnSp>
        <p:nvCxnSpPr>
          <p:cNvPr id="74" name="Straight Connector 73"/>
          <p:cNvCxnSpPr>
            <a:stCxn id="72" idx="3"/>
          </p:cNvCxnSpPr>
          <p:nvPr/>
        </p:nvCxnSpPr>
        <p:spPr>
          <a:xfrm>
            <a:off x="3626797" y="2331203"/>
            <a:ext cx="1533768" cy="1022799"/>
          </a:xfrm>
          <a:prstGeom prst="line">
            <a:avLst/>
          </a:prstGeom>
          <a:ln w="38100">
            <a:solidFill>
              <a:schemeClr val="bg1">
                <a:lumMod val="75000"/>
                <a:alpha val="47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94" idx="2"/>
            <a:endCxn id="71" idx="0"/>
          </p:cNvCxnSpPr>
          <p:nvPr/>
        </p:nvCxnSpPr>
        <p:spPr>
          <a:xfrm>
            <a:off x="6051007" y="4536341"/>
            <a:ext cx="3398" cy="1094556"/>
          </a:xfrm>
          <a:prstGeom prst="line">
            <a:avLst/>
          </a:prstGeom>
          <a:ln w="38100">
            <a:solidFill>
              <a:schemeClr val="bg1">
                <a:lumMod val="75000"/>
                <a:alpha val="47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3" idx="2"/>
            <a:endCxn id="69" idx="0"/>
          </p:cNvCxnSpPr>
          <p:nvPr/>
        </p:nvCxnSpPr>
        <p:spPr>
          <a:xfrm flipH="1">
            <a:off x="9858015" y="3205323"/>
            <a:ext cx="5683" cy="238290"/>
          </a:xfrm>
          <a:prstGeom prst="line">
            <a:avLst/>
          </a:prstGeom>
          <a:ln w="38100">
            <a:solidFill>
              <a:schemeClr val="bg1">
                <a:lumMod val="75000"/>
                <a:alpha val="48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5257754" y="3356854"/>
            <a:ext cx="479416" cy="863449"/>
            <a:chOff x="7296151" y="4556125"/>
            <a:chExt cx="758824" cy="1330325"/>
          </a:xfrm>
        </p:grpSpPr>
        <p:sp>
          <p:nvSpPr>
            <p:cNvPr id="77" name="Freeform 38"/>
            <p:cNvSpPr>
              <a:spLocks/>
            </p:cNvSpPr>
            <p:nvPr/>
          </p:nvSpPr>
          <p:spPr bwMode="auto">
            <a:xfrm>
              <a:off x="7296151" y="4556125"/>
              <a:ext cx="758824" cy="1330325"/>
            </a:xfrm>
            <a:custGeom>
              <a:avLst/>
              <a:gdLst>
                <a:gd name="T0" fmla="*/ 174 w 199"/>
                <a:gd name="T1" fmla="*/ 0 h 352"/>
                <a:gd name="T2" fmla="*/ 26 w 199"/>
                <a:gd name="T3" fmla="*/ 0 h 352"/>
                <a:gd name="T4" fmla="*/ 0 w 199"/>
                <a:gd name="T5" fmla="*/ 26 h 352"/>
                <a:gd name="T6" fmla="*/ 0 w 199"/>
                <a:gd name="T7" fmla="*/ 327 h 352"/>
                <a:gd name="T8" fmla="*/ 26 w 199"/>
                <a:gd name="T9" fmla="*/ 352 h 352"/>
                <a:gd name="T10" fmla="*/ 174 w 199"/>
                <a:gd name="T11" fmla="*/ 352 h 352"/>
                <a:gd name="T12" fmla="*/ 199 w 199"/>
                <a:gd name="T13" fmla="*/ 327 h 352"/>
                <a:gd name="T14" fmla="*/ 199 w 199"/>
                <a:gd name="T15" fmla="*/ 26 h 352"/>
                <a:gd name="T16" fmla="*/ 174 w 199"/>
                <a:gd name="T17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9" h="352">
                  <a:moveTo>
                    <a:pt x="174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1" y="0"/>
                    <a:pt x="0" y="12"/>
                    <a:pt x="0" y="26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41"/>
                    <a:pt x="11" y="352"/>
                    <a:pt x="26" y="352"/>
                  </a:cubicBezTo>
                  <a:cubicBezTo>
                    <a:pt x="174" y="352"/>
                    <a:pt x="174" y="352"/>
                    <a:pt x="174" y="352"/>
                  </a:cubicBezTo>
                  <a:cubicBezTo>
                    <a:pt x="188" y="352"/>
                    <a:pt x="199" y="341"/>
                    <a:pt x="199" y="327"/>
                  </a:cubicBezTo>
                  <a:cubicBezTo>
                    <a:pt x="199" y="26"/>
                    <a:pt x="199" y="26"/>
                    <a:pt x="199" y="26"/>
                  </a:cubicBezTo>
                  <a:cubicBezTo>
                    <a:pt x="199" y="12"/>
                    <a:pt x="188" y="0"/>
                    <a:pt x="174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27000" dir="13500000" sy="23000" kx="1200000" algn="br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8" name="Rectangle 39"/>
            <p:cNvSpPr>
              <a:spLocks noChangeArrowheads="1"/>
            </p:cNvSpPr>
            <p:nvPr/>
          </p:nvSpPr>
          <p:spPr bwMode="auto">
            <a:xfrm>
              <a:off x="7379223" y="4718050"/>
              <a:ext cx="612775" cy="91916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9" name="Freeform 40"/>
            <p:cNvSpPr>
              <a:spLocks/>
            </p:cNvSpPr>
            <p:nvPr/>
          </p:nvSpPr>
          <p:spPr bwMode="auto">
            <a:xfrm>
              <a:off x="7543800" y="4627563"/>
              <a:ext cx="263525" cy="26988"/>
            </a:xfrm>
            <a:custGeom>
              <a:avLst/>
              <a:gdLst>
                <a:gd name="T0" fmla="*/ 166 w 166"/>
                <a:gd name="T1" fmla="*/ 17 h 17"/>
                <a:gd name="T2" fmla="*/ 0 w 166"/>
                <a:gd name="T3" fmla="*/ 17 h 17"/>
                <a:gd name="T4" fmla="*/ 0 w 166"/>
                <a:gd name="T5" fmla="*/ 0 h 17"/>
                <a:gd name="T6" fmla="*/ 166 w 166"/>
                <a:gd name="T7" fmla="*/ 0 h 17"/>
                <a:gd name="T8" fmla="*/ 166 w 166"/>
                <a:gd name="T9" fmla="*/ 17 h 17"/>
                <a:gd name="T10" fmla="*/ 166 w 166"/>
                <a:gd name="T1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17">
                  <a:moveTo>
                    <a:pt x="166" y="17"/>
                  </a:moveTo>
                  <a:lnTo>
                    <a:pt x="0" y="17"/>
                  </a:lnTo>
                  <a:lnTo>
                    <a:pt x="0" y="0"/>
                  </a:lnTo>
                  <a:lnTo>
                    <a:pt x="166" y="0"/>
                  </a:lnTo>
                  <a:lnTo>
                    <a:pt x="166" y="17"/>
                  </a:lnTo>
                  <a:lnTo>
                    <a:pt x="166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0" name="Oval 41"/>
            <p:cNvSpPr>
              <a:spLocks noChangeArrowheads="1"/>
            </p:cNvSpPr>
            <p:nvPr/>
          </p:nvSpPr>
          <p:spPr bwMode="auto">
            <a:xfrm>
              <a:off x="7867650" y="4616450"/>
              <a:ext cx="50800" cy="492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1" name="Rectangle 42"/>
            <p:cNvSpPr>
              <a:spLocks noChangeArrowheads="1"/>
            </p:cNvSpPr>
            <p:nvPr/>
          </p:nvSpPr>
          <p:spPr bwMode="auto">
            <a:xfrm>
              <a:off x="7556500" y="5713413"/>
              <a:ext cx="239712" cy="71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96" name="Straight Connector 95"/>
          <p:cNvCxnSpPr>
            <a:endCxn id="117" idx="1"/>
          </p:cNvCxnSpPr>
          <p:nvPr/>
        </p:nvCxnSpPr>
        <p:spPr>
          <a:xfrm flipV="1">
            <a:off x="6797463" y="2124101"/>
            <a:ext cx="1748249" cy="119204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69" idx="2"/>
            <a:endCxn id="73" idx="0"/>
          </p:cNvCxnSpPr>
          <p:nvPr/>
        </p:nvCxnSpPr>
        <p:spPr>
          <a:xfrm>
            <a:off x="9858015" y="4036560"/>
            <a:ext cx="0" cy="269444"/>
          </a:xfrm>
          <a:prstGeom prst="line">
            <a:avLst/>
          </a:prstGeom>
          <a:ln w="38100">
            <a:solidFill>
              <a:schemeClr val="bg1">
                <a:lumMod val="75000"/>
                <a:alpha val="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73" idx="1"/>
          </p:cNvCxnSpPr>
          <p:nvPr/>
        </p:nvCxnSpPr>
        <p:spPr>
          <a:xfrm flipH="1" flipV="1">
            <a:off x="6750550" y="3564941"/>
            <a:ext cx="1795162" cy="1024228"/>
          </a:xfrm>
          <a:prstGeom prst="line">
            <a:avLst/>
          </a:prstGeom>
          <a:ln w="38100">
            <a:solidFill>
              <a:schemeClr val="bg1">
                <a:lumMod val="75000"/>
                <a:alpha val="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106" y="10173273"/>
            <a:ext cx="301588" cy="333334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468" y="4734206"/>
            <a:ext cx="301588" cy="333334"/>
          </a:xfrm>
          <a:prstGeom prst="rect">
            <a:avLst/>
          </a:prstGeom>
        </p:spPr>
      </p:pic>
      <p:sp>
        <p:nvSpPr>
          <p:cNvPr id="105" name="Rectangle 104"/>
          <p:cNvSpPr/>
          <p:nvPr/>
        </p:nvSpPr>
        <p:spPr>
          <a:xfrm>
            <a:off x="1017495" y="3941948"/>
            <a:ext cx="2624606" cy="824160"/>
          </a:xfrm>
          <a:prstGeom prst="rect">
            <a:avLst/>
          </a:prstGeom>
          <a:solidFill>
            <a:schemeClr val="accent1">
              <a:alpha val="47000"/>
            </a:schemeClr>
          </a:solidFill>
          <a:ln>
            <a:solidFill>
              <a:schemeClr val="bg1">
                <a:lumMod val="75000"/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lt1">
                    <a:alpha val="47000"/>
                  </a:schemeClr>
                </a:solidFill>
              </a:rPr>
              <a:t>Authentication</a:t>
            </a:r>
            <a:endParaRPr lang="en-US" dirty="0">
              <a:solidFill>
                <a:schemeClr val="lt1">
                  <a:alpha val="47000"/>
                </a:schemeClr>
              </a:solidFill>
            </a:endParaRPr>
          </a:p>
        </p:txBody>
      </p:sp>
      <p:cxnSp>
        <p:nvCxnSpPr>
          <p:cNvPr id="106" name="Straight Connector 105"/>
          <p:cNvCxnSpPr>
            <a:stCxn id="105" idx="3"/>
          </p:cNvCxnSpPr>
          <p:nvPr/>
        </p:nvCxnSpPr>
        <p:spPr>
          <a:xfrm flipV="1">
            <a:off x="3642101" y="3660383"/>
            <a:ext cx="1518464" cy="693645"/>
          </a:xfrm>
          <a:prstGeom prst="line">
            <a:avLst/>
          </a:prstGeom>
          <a:ln w="38100">
            <a:solidFill>
              <a:schemeClr val="bg1">
                <a:lumMod val="75000"/>
                <a:alpha val="47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8545712" y="1844438"/>
            <a:ext cx="2624606" cy="559326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 Upload</a:t>
            </a:r>
            <a:endParaRPr lang="en-US" dirty="0"/>
          </a:p>
        </p:txBody>
      </p:sp>
      <p:cxnSp>
        <p:nvCxnSpPr>
          <p:cNvPr id="118" name="Straight Connector 117"/>
          <p:cNvCxnSpPr>
            <a:endCxn id="3" idx="0"/>
          </p:cNvCxnSpPr>
          <p:nvPr/>
        </p:nvCxnSpPr>
        <p:spPr>
          <a:xfrm flipH="1">
            <a:off x="9863698" y="2401280"/>
            <a:ext cx="1" cy="24471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0464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158" name="Straight Connector 157"/>
          <p:cNvCxnSpPr/>
          <p:nvPr/>
        </p:nvCxnSpPr>
        <p:spPr>
          <a:xfrm>
            <a:off x="7397175" y="2126442"/>
            <a:ext cx="2271974" cy="533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headEnd type="triangl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8" name="Picture 217" descr="Compute_AWSLambd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694" y="3764684"/>
            <a:ext cx="700098" cy="834932"/>
          </a:xfrm>
          <a:prstGeom prst="rect">
            <a:avLst/>
          </a:prstGeom>
        </p:spPr>
      </p:pic>
      <p:pic>
        <p:nvPicPr>
          <p:cNvPr id="219" name="Picture 218" descr="Compute_AWSLambd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67" y="1747933"/>
            <a:ext cx="700098" cy="834932"/>
          </a:xfrm>
          <a:prstGeom prst="rect">
            <a:avLst/>
          </a:prstGeom>
        </p:spPr>
      </p:pic>
      <p:pic>
        <p:nvPicPr>
          <p:cNvPr id="8" name="Picture 7" descr="Application-Services_AmazonAPIGatewa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694" y="1380636"/>
            <a:ext cx="700098" cy="834932"/>
          </a:xfrm>
          <a:prstGeom prst="rect">
            <a:avLst/>
          </a:prstGeom>
        </p:spPr>
      </p:pic>
      <p:sp>
        <p:nvSpPr>
          <p:cNvPr id="222" name="TextBox 221"/>
          <p:cNvSpPr txBox="1"/>
          <p:nvPr/>
        </p:nvSpPr>
        <p:spPr>
          <a:xfrm>
            <a:off x="8188425" y="1800567"/>
            <a:ext cx="1128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API Gateway</a:t>
            </a:r>
            <a:endParaRPr lang="id-ID" sz="1400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223" name="Straight Connector 222"/>
          <p:cNvCxnSpPr/>
          <p:nvPr/>
        </p:nvCxnSpPr>
        <p:spPr>
          <a:xfrm>
            <a:off x="6980743" y="2246048"/>
            <a:ext cx="0" cy="148970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headEnd type="triangl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2826771" y="1380636"/>
            <a:ext cx="479416" cy="863449"/>
            <a:chOff x="7296151" y="4556125"/>
            <a:chExt cx="758824" cy="1330325"/>
          </a:xfrm>
        </p:grpSpPr>
        <p:sp>
          <p:nvSpPr>
            <p:cNvPr id="77" name="Freeform 38"/>
            <p:cNvSpPr>
              <a:spLocks/>
            </p:cNvSpPr>
            <p:nvPr/>
          </p:nvSpPr>
          <p:spPr bwMode="auto">
            <a:xfrm>
              <a:off x="7296151" y="4556125"/>
              <a:ext cx="758824" cy="1330325"/>
            </a:xfrm>
            <a:custGeom>
              <a:avLst/>
              <a:gdLst>
                <a:gd name="T0" fmla="*/ 174 w 199"/>
                <a:gd name="T1" fmla="*/ 0 h 352"/>
                <a:gd name="T2" fmla="*/ 26 w 199"/>
                <a:gd name="T3" fmla="*/ 0 h 352"/>
                <a:gd name="T4" fmla="*/ 0 w 199"/>
                <a:gd name="T5" fmla="*/ 26 h 352"/>
                <a:gd name="T6" fmla="*/ 0 w 199"/>
                <a:gd name="T7" fmla="*/ 327 h 352"/>
                <a:gd name="T8" fmla="*/ 26 w 199"/>
                <a:gd name="T9" fmla="*/ 352 h 352"/>
                <a:gd name="T10" fmla="*/ 174 w 199"/>
                <a:gd name="T11" fmla="*/ 352 h 352"/>
                <a:gd name="T12" fmla="*/ 199 w 199"/>
                <a:gd name="T13" fmla="*/ 327 h 352"/>
                <a:gd name="T14" fmla="*/ 199 w 199"/>
                <a:gd name="T15" fmla="*/ 26 h 352"/>
                <a:gd name="T16" fmla="*/ 174 w 199"/>
                <a:gd name="T17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9" h="352">
                  <a:moveTo>
                    <a:pt x="174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1" y="0"/>
                    <a:pt x="0" y="12"/>
                    <a:pt x="0" y="26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41"/>
                    <a:pt x="11" y="352"/>
                    <a:pt x="26" y="352"/>
                  </a:cubicBezTo>
                  <a:cubicBezTo>
                    <a:pt x="174" y="352"/>
                    <a:pt x="174" y="352"/>
                    <a:pt x="174" y="352"/>
                  </a:cubicBezTo>
                  <a:cubicBezTo>
                    <a:pt x="188" y="352"/>
                    <a:pt x="199" y="341"/>
                    <a:pt x="199" y="327"/>
                  </a:cubicBezTo>
                  <a:cubicBezTo>
                    <a:pt x="199" y="26"/>
                    <a:pt x="199" y="26"/>
                    <a:pt x="199" y="26"/>
                  </a:cubicBezTo>
                  <a:cubicBezTo>
                    <a:pt x="199" y="12"/>
                    <a:pt x="188" y="0"/>
                    <a:pt x="174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27000" dir="13500000" sy="23000" kx="1200000" algn="br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8" name="Rectangle 39"/>
            <p:cNvSpPr>
              <a:spLocks noChangeArrowheads="1"/>
            </p:cNvSpPr>
            <p:nvPr/>
          </p:nvSpPr>
          <p:spPr bwMode="auto">
            <a:xfrm>
              <a:off x="7379223" y="4718050"/>
              <a:ext cx="612775" cy="91916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9" name="Freeform 40"/>
            <p:cNvSpPr>
              <a:spLocks/>
            </p:cNvSpPr>
            <p:nvPr/>
          </p:nvSpPr>
          <p:spPr bwMode="auto">
            <a:xfrm>
              <a:off x="7543800" y="4627563"/>
              <a:ext cx="263525" cy="26988"/>
            </a:xfrm>
            <a:custGeom>
              <a:avLst/>
              <a:gdLst>
                <a:gd name="T0" fmla="*/ 166 w 166"/>
                <a:gd name="T1" fmla="*/ 17 h 17"/>
                <a:gd name="T2" fmla="*/ 0 w 166"/>
                <a:gd name="T3" fmla="*/ 17 h 17"/>
                <a:gd name="T4" fmla="*/ 0 w 166"/>
                <a:gd name="T5" fmla="*/ 0 h 17"/>
                <a:gd name="T6" fmla="*/ 166 w 166"/>
                <a:gd name="T7" fmla="*/ 0 h 17"/>
                <a:gd name="T8" fmla="*/ 166 w 166"/>
                <a:gd name="T9" fmla="*/ 17 h 17"/>
                <a:gd name="T10" fmla="*/ 166 w 166"/>
                <a:gd name="T1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17">
                  <a:moveTo>
                    <a:pt x="166" y="17"/>
                  </a:moveTo>
                  <a:lnTo>
                    <a:pt x="0" y="17"/>
                  </a:lnTo>
                  <a:lnTo>
                    <a:pt x="0" y="0"/>
                  </a:lnTo>
                  <a:lnTo>
                    <a:pt x="166" y="0"/>
                  </a:lnTo>
                  <a:lnTo>
                    <a:pt x="166" y="17"/>
                  </a:lnTo>
                  <a:lnTo>
                    <a:pt x="166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0" name="Oval 41"/>
            <p:cNvSpPr>
              <a:spLocks noChangeArrowheads="1"/>
            </p:cNvSpPr>
            <p:nvPr/>
          </p:nvSpPr>
          <p:spPr bwMode="auto">
            <a:xfrm>
              <a:off x="7867650" y="4616450"/>
              <a:ext cx="50800" cy="492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1" name="Rectangle 42"/>
            <p:cNvSpPr>
              <a:spLocks noChangeArrowheads="1"/>
            </p:cNvSpPr>
            <p:nvPr/>
          </p:nvSpPr>
          <p:spPr bwMode="auto">
            <a:xfrm>
              <a:off x="7556500" y="5713413"/>
              <a:ext cx="239712" cy="71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214984" y="1372830"/>
            <a:ext cx="1384981" cy="1098964"/>
            <a:chOff x="5499100" y="144463"/>
            <a:chExt cx="3213100" cy="2614612"/>
          </a:xfrm>
          <a:effectLst>
            <a:outerShdw blurRad="127000" dir="13500000" sy="23000" kx="1200000" algn="br" rotWithShape="0">
              <a:prstClr val="black">
                <a:alpha val="10000"/>
              </a:prstClr>
            </a:outerShdw>
          </a:effectLst>
        </p:grpSpPr>
        <p:sp>
          <p:nvSpPr>
            <p:cNvPr id="83" name="Freeform 28"/>
            <p:cNvSpPr>
              <a:spLocks/>
            </p:cNvSpPr>
            <p:nvPr/>
          </p:nvSpPr>
          <p:spPr bwMode="auto">
            <a:xfrm>
              <a:off x="5499100" y="144463"/>
              <a:ext cx="3213100" cy="1944687"/>
            </a:xfrm>
            <a:custGeom>
              <a:avLst/>
              <a:gdLst>
                <a:gd name="T0" fmla="*/ 0 w 854"/>
                <a:gd name="T1" fmla="*/ 516 h 516"/>
                <a:gd name="T2" fmla="*/ 0 w 854"/>
                <a:gd name="T3" fmla="*/ 19 h 516"/>
                <a:gd name="T4" fmla="*/ 20 w 854"/>
                <a:gd name="T5" fmla="*/ 0 h 516"/>
                <a:gd name="T6" fmla="*/ 835 w 854"/>
                <a:gd name="T7" fmla="*/ 0 h 516"/>
                <a:gd name="T8" fmla="*/ 854 w 854"/>
                <a:gd name="T9" fmla="*/ 19 h 516"/>
                <a:gd name="T10" fmla="*/ 854 w 854"/>
                <a:gd name="T11" fmla="*/ 516 h 516"/>
                <a:gd name="T12" fmla="*/ 0 w 854"/>
                <a:gd name="T13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4" h="516">
                  <a:moveTo>
                    <a:pt x="0" y="516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835" y="0"/>
                    <a:pt x="835" y="0"/>
                    <a:pt x="835" y="0"/>
                  </a:cubicBezTo>
                  <a:cubicBezTo>
                    <a:pt x="845" y="0"/>
                    <a:pt x="854" y="8"/>
                    <a:pt x="854" y="19"/>
                  </a:cubicBezTo>
                  <a:cubicBezTo>
                    <a:pt x="854" y="516"/>
                    <a:pt x="854" y="516"/>
                    <a:pt x="854" y="516"/>
                  </a:cubicBezTo>
                  <a:lnTo>
                    <a:pt x="0" y="5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4" name="Freeform 29"/>
            <p:cNvSpPr>
              <a:spLocks/>
            </p:cNvSpPr>
            <p:nvPr/>
          </p:nvSpPr>
          <p:spPr bwMode="auto">
            <a:xfrm>
              <a:off x="5499100" y="2089150"/>
              <a:ext cx="3213100" cy="290512"/>
            </a:xfrm>
            <a:custGeom>
              <a:avLst/>
              <a:gdLst>
                <a:gd name="T0" fmla="*/ 835 w 854"/>
                <a:gd name="T1" fmla="*/ 77 h 77"/>
                <a:gd name="T2" fmla="*/ 20 w 854"/>
                <a:gd name="T3" fmla="*/ 77 h 77"/>
                <a:gd name="T4" fmla="*/ 0 w 854"/>
                <a:gd name="T5" fmla="*/ 58 h 77"/>
                <a:gd name="T6" fmla="*/ 0 w 854"/>
                <a:gd name="T7" fmla="*/ 0 h 77"/>
                <a:gd name="T8" fmla="*/ 854 w 854"/>
                <a:gd name="T9" fmla="*/ 0 h 77"/>
                <a:gd name="T10" fmla="*/ 854 w 854"/>
                <a:gd name="T11" fmla="*/ 58 h 77"/>
                <a:gd name="T12" fmla="*/ 835 w 854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4" h="77">
                  <a:moveTo>
                    <a:pt x="835" y="77"/>
                  </a:moveTo>
                  <a:cubicBezTo>
                    <a:pt x="20" y="77"/>
                    <a:pt x="20" y="77"/>
                    <a:pt x="20" y="77"/>
                  </a:cubicBezTo>
                  <a:cubicBezTo>
                    <a:pt x="9" y="77"/>
                    <a:pt x="0" y="69"/>
                    <a:pt x="0" y="5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54" y="0"/>
                    <a:pt x="854" y="0"/>
                    <a:pt x="854" y="0"/>
                  </a:cubicBezTo>
                  <a:cubicBezTo>
                    <a:pt x="854" y="58"/>
                    <a:pt x="854" y="58"/>
                    <a:pt x="854" y="58"/>
                  </a:cubicBezTo>
                  <a:cubicBezTo>
                    <a:pt x="854" y="69"/>
                    <a:pt x="845" y="77"/>
                    <a:pt x="835" y="77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5" name="Freeform 30"/>
            <p:cNvSpPr>
              <a:spLocks/>
            </p:cNvSpPr>
            <p:nvPr/>
          </p:nvSpPr>
          <p:spPr bwMode="auto">
            <a:xfrm>
              <a:off x="6594475" y="2371725"/>
              <a:ext cx="1076325" cy="387350"/>
            </a:xfrm>
            <a:custGeom>
              <a:avLst/>
              <a:gdLst>
                <a:gd name="T0" fmla="*/ 0 w 678"/>
                <a:gd name="T1" fmla="*/ 244 h 244"/>
                <a:gd name="T2" fmla="*/ 0 w 678"/>
                <a:gd name="T3" fmla="*/ 218 h 244"/>
                <a:gd name="T4" fmla="*/ 80 w 678"/>
                <a:gd name="T5" fmla="*/ 209 h 244"/>
                <a:gd name="T6" fmla="*/ 135 w 678"/>
                <a:gd name="T7" fmla="*/ 0 h 244"/>
                <a:gd name="T8" fmla="*/ 543 w 678"/>
                <a:gd name="T9" fmla="*/ 0 h 244"/>
                <a:gd name="T10" fmla="*/ 599 w 678"/>
                <a:gd name="T11" fmla="*/ 209 h 244"/>
                <a:gd name="T12" fmla="*/ 678 w 678"/>
                <a:gd name="T13" fmla="*/ 218 h 244"/>
                <a:gd name="T14" fmla="*/ 678 w 678"/>
                <a:gd name="T15" fmla="*/ 244 h 244"/>
                <a:gd name="T16" fmla="*/ 0 w 678"/>
                <a:gd name="T17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8" h="244">
                  <a:moveTo>
                    <a:pt x="0" y="244"/>
                  </a:moveTo>
                  <a:lnTo>
                    <a:pt x="0" y="218"/>
                  </a:lnTo>
                  <a:lnTo>
                    <a:pt x="80" y="209"/>
                  </a:lnTo>
                  <a:lnTo>
                    <a:pt x="135" y="0"/>
                  </a:lnTo>
                  <a:lnTo>
                    <a:pt x="543" y="0"/>
                  </a:lnTo>
                  <a:lnTo>
                    <a:pt x="599" y="209"/>
                  </a:lnTo>
                  <a:lnTo>
                    <a:pt x="678" y="218"/>
                  </a:lnTo>
                  <a:lnTo>
                    <a:pt x="678" y="244"/>
                  </a:lnTo>
                  <a:lnTo>
                    <a:pt x="0" y="24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6" name="Freeform 31"/>
            <p:cNvSpPr>
              <a:spLocks/>
            </p:cNvSpPr>
            <p:nvPr/>
          </p:nvSpPr>
          <p:spPr bwMode="auto">
            <a:xfrm>
              <a:off x="6594475" y="2371725"/>
              <a:ext cx="1076325" cy="387350"/>
            </a:xfrm>
            <a:custGeom>
              <a:avLst/>
              <a:gdLst>
                <a:gd name="T0" fmla="*/ 0 w 678"/>
                <a:gd name="T1" fmla="*/ 244 h 244"/>
                <a:gd name="T2" fmla="*/ 0 w 678"/>
                <a:gd name="T3" fmla="*/ 218 h 244"/>
                <a:gd name="T4" fmla="*/ 80 w 678"/>
                <a:gd name="T5" fmla="*/ 209 h 244"/>
                <a:gd name="T6" fmla="*/ 135 w 678"/>
                <a:gd name="T7" fmla="*/ 0 h 244"/>
                <a:gd name="T8" fmla="*/ 543 w 678"/>
                <a:gd name="T9" fmla="*/ 0 h 244"/>
                <a:gd name="T10" fmla="*/ 599 w 678"/>
                <a:gd name="T11" fmla="*/ 209 h 244"/>
                <a:gd name="T12" fmla="*/ 678 w 678"/>
                <a:gd name="T13" fmla="*/ 218 h 244"/>
                <a:gd name="T14" fmla="*/ 678 w 678"/>
                <a:gd name="T15" fmla="*/ 244 h 244"/>
                <a:gd name="T16" fmla="*/ 0 w 678"/>
                <a:gd name="T17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8" h="244">
                  <a:moveTo>
                    <a:pt x="0" y="244"/>
                  </a:moveTo>
                  <a:lnTo>
                    <a:pt x="0" y="218"/>
                  </a:lnTo>
                  <a:lnTo>
                    <a:pt x="80" y="209"/>
                  </a:lnTo>
                  <a:lnTo>
                    <a:pt x="135" y="0"/>
                  </a:lnTo>
                  <a:lnTo>
                    <a:pt x="543" y="0"/>
                  </a:lnTo>
                  <a:lnTo>
                    <a:pt x="599" y="209"/>
                  </a:lnTo>
                  <a:lnTo>
                    <a:pt x="678" y="218"/>
                  </a:lnTo>
                  <a:lnTo>
                    <a:pt x="678" y="244"/>
                  </a:lnTo>
                  <a:lnTo>
                    <a:pt x="0" y="2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7" name="Rectangle 32"/>
            <p:cNvSpPr>
              <a:spLocks noChangeArrowheads="1"/>
            </p:cNvSpPr>
            <p:nvPr/>
          </p:nvSpPr>
          <p:spPr bwMode="auto">
            <a:xfrm>
              <a:off x="5600700" y="268288"/>
              <a:ext cx="3009900" cy="169545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8" name="Freeform 33"/>
            <p:cNvSpPr>
              <a:spLocks/>
            </p:cNvSpPr>
            <p:nvPr/>
          </p:nvSpPr>
          <p:spPr bwMode="auto">
            <a:xfrm>
              <a:off x="6797675" y="2371725"/>
              <a:ext cx="673100" cy="60325"/>
            </a:xfrm>
            <a:custGeom>
              <a:avLst/>
              <a:gdLst>
                <a:gd name="T0" fmla="*/ 415 w 424"/>
                <a:gd name="T1" fmla="*/ 0 h 38"/>
                <a:gd name="T2" fmla="*/ 7 w 424"/>
                <a:gd name="T3" fmla="*/ 0 h 38"/>
                <a:gd name="T4" fmla="*/ 0 w 424"/>
                <a:gd name="T5" fmla="*/ 38 h 38"/>
                <a:gd name="T6" fmla="*/ 424 w 424"/>
                <a:gd name="T7" fmla="*/ 38 h 38"/>
                <a:gd name="T8" fmla="*/ 415 w 424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38">
                  <a:moveTo>
                    <a:pt x="415" y="0"/>
                  </a:moveTo>
                  <a:lnTo>
                    <a:pt x="7" y="0"/>
                  </a:lnTo>
                  <a:lnTo>
                    <a:pt x="0" y="38"/>
                  </a:lnTo>
                  <a:lnTo>
                    <a:pt x="424" y="38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9" name="Freeform 34"/>
            <p:cNvSpPr>
              <a:spLocks/>
            </p:cNvSpPr>
            <p:nvPr/>
          </p:nvSpPr>
          <p:spPr bwMode="auto">
            <a:xfrm>
              <a:off x="6797675" y="2371725"/>
              <a:ext cx="673100" cy="60325"/>
            </a:xfrm>
            <a:custGeom>
              <a:avLst/>
              <a:gdLst>
                <a:gd name="T0" fmla="*/ 415 w 424"/>
                <a:gd name="T1" fmla="*/ 0 h 38"/>
                <a:gd name="T2" fmla="*/ 7 w 424"/>
                <a:gd name="T3" fmla="*/ 0 h 38"/>
                <a:gd name="T4" fmla="*/ 0 w 424"/>
                <a:gd name="T5" fmla="*/ 38 h 38"/>
                <a:gd name="T6" fmla="*/ 424 w 424"/>
                <a:gd name="T7" fmla="*/ 38 h 38"/>
                <a:gd name="T8" fmla="*/ 415 w 424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38">
                  <a:moveTo>
                    <a:pt x="415" y="0"/>
                  </a:moveTo>
                  <a:lnTo>
                    <a:pt x="7" y="0"/>
                  </a:lnTo>
                  <a:lnTo>
                    <a:pt x="0" y="38"/>
                  </a:lnTo>
                  <a:lnTo>
                    <a:pt x="424" y="38"/>
                  </a:lnTo>
                  <a:lnTo>
                    <a:pt x="4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90" name="Straight Connector 89"/>
          <p:cNvCxnSpPr/>
          <p:nvPr/>
        </p:nvCxnSpPr>
        <p:spPr>
          <a:xfrm flipV="1">
            <a:off x="3495073" y="1783074"/>
            <a:ext cx="3042887" cy="31098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210806" y="2423036"/>
            <a:ext cx="1298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dirty="0" err="1" smtClean="0">
                <a:solidFill>
                  <a:schemeClr val="bg1"/>
                </a:solidFill>
                <a:latin typeface="+mj-lt"/>
              </a:rPr>
              <a:t>Client</a:t>
            </a:r>
            <a:endParaRPr lang="id-ID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793318" y="268876"/>
            <a:ext cx="6875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800" b="1" dirty="0" err="1" smtClean="0">
                <a:solidFill>
                  <a:schemeClr val="bg1"/>
                </a:solidFill>
              </a:rPr>
              <a:t>Workshop</a:t>
            </a:r>
            <a:r>
              <a:rPr lang="id-ID" sz="4800" b="1" dirty="0" smtClean="0">
                <a:solidFill>
                  <a:schemeClr val="bg1"/>
                </a:solidFill>
              </a:rPr>
              <a:t>: </a:t>
            </a:r>
            <a:r>
              <a:rPr lang="id-ID" sz="4800" b="1" dirty="0" err="1" smtClean="0">
                <a:solidFill>
                  <a:schemeClr val="bg1"/>
                </a:solidFill>
              </a:rPr>
              <a:t>Upload</a:t>
            </a:r>
            <a:r>
              <a:rPr lang="id-ID" sz="4800" b="1" dirty="0" smtClean="0">
                <a:solidFill>
                  <a:schemeClr val="bg1"/>
                </a:solidFill>
              </a:rPr>
              <a:t> </a:t>
            </a:r>
            <a:r>
              <a:rPr lang="id-ID" sz="4800" b="1" dirty="0" err="1" smtClean="0">
                <a:solidFill>
                  <a:schemeClr val="bg1"/>
                </a:solidFill>
              </a:rPr>
              <a:t>to</a:t>
            </a:r>
            <a:r>
              <a:rPr lang="id-ID" sz="4800" b="1" dirty="0" smtClean="0">
                <a:solidFill>
                  <a:schemeClr val="bg1"/>
                </a:solidFill>
              </a:rPr>
              <a:t> S3</a:t>
            </a:r>
            <a:endParaRPr lang="id-ID" sz="4800" b="1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420664" y="2660060"/>
            <a:ext cx="1583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Custom Authorizer</a:t>
            </a:r>
            <a:endParaRPr lang="id-ID" sz="1400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390514" y="3861126"/>
            <a:ext cx="1513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Lambda Function:</a:t>
            </a:r>
            <a:br>
              <a:rPr lang="en-US" sz="1400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sz="1400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get-upload-policy</a:t>
            </a:r>
            <a:endParaRPr lang="id-ID" sz="1400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72472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826771" y="1380636"/>
            <a:ext cx="479416" cy="863449"/>
            <a:chOff x="7296151" y="4556125"/>
            <a:chExt cx="758824" cy="1330325"/>
          </a:xfrm>
        </p:grpSpPr>
        <p:sp>
          <p:nvSpPr>
            <p:cNvPr id="77" name="Freeform 38"/>
            <p:cNvSpPr>
              <a:spLocks/>
            </p:cNvSpPr>
            <p:nvPr/>
          </p:nvSpPr>
          <p:spPr bwMode="auto">
            <a:xfrm>
              <a:off x="7296151" y="4556125"/>
              <a:ext cx="758824" cy="1330325"/>
            </a:xfrm>
            <a:custGeom>
              <a:avLst/>
              <a:gdLst>
                <a:gd name="T0" fmla="*/ 174 w 199"/>
                <a:gd name="T1" fmla="*/ 0 h 352"/>
                <a:gd name="T2" fmla="*/ 26 w 199"/>
                <a:gd name="T3" fmla="*/ 0 h 352"/>
                <a:gd name="T4" fmla="*/ 0 w 199"/>
                <a:gd name="T5" fmla="*/ 26 h 352"/>
                <a:gd name="T6" fmla="*/ 0 w 199"/>
                <a:gd name="T7" fmla="*/ 327 h 352"/>
                <a:gd name="T8" fmla="*/ 26 w 199"/>
                <a:gd name="T9" fmla="*/ 352 h 352"/>
                <a:gd name="T10" fmla="*/ 174 w 199"/>
                <a:gd name="T11" fmla="*/ 352 h 352"/>
                <a:gd name="T12" fmla="*/ 199 w 199"/>
                <a:gd name="T13" fmla="*/ 327 h 352"/>
                <a:gd name="T14" fmla="*/ 199 w 199"/>
                <a:gd name="T15" fmla="*/ 26 h 352"/>
                <a:gd name="T16" fmla="*/ 174 w 199"/>
                <a:gd name="T17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9" h="352">
                  <a:moveTo>
                    <a:pt x="174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1" y="0"/>
                    <a:pt x="0" y="12"/>
                    <a:pt x="0" y="26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41"/>
                    <a:pt x="11" y="352"/>
                    <a:pt x="26" y="352"/>
                  </a:cubicBezTo>
                  <a:cubicBezTo>
                    <a:pt x="174" y="352"/>
                    <a:pt x="174" y="352"/>
                    <a:pt x="174" y="352"/>
                  </a:cubicBezTo>
                  <a:cubicBezTo>
                    <a:pt x="188" y="352"/>
                    <a:pt x="199" y="341"/>
                    <a:pt x="199" y="327"/>
                  </a:cubicBezTo>
                  <a:cubicBezTo>
                    <a:pt x="199" y="26"/>
                    <a:pt x="199" y="26"/>
                    <a:pt x="199" y="26"/>
                  </a:cubicBezTo>
                  <a:cubicBezTo>
                    <a:pt x="199" y="12"/>
                    <a:pt x="188" y="0"/>
                    <a:pt x="174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27000" dir="13500000" sy="23000" kx="1200000" algn="br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8" name="Rectangle 39"/>
            <p:cNvSpPr>
              <a:spLocks noChangeArrowheads="1"/>
            </p:cNvSpPr>
            <p:nvPr/>
          </p:nvSpPr>
          <p:spPr bwMode="auto">
            <a:xfrm>
              <a:off x="7379223" y="4718050"/>
              <a:ext cx="612775" cy="91916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9" name="Freeform 40"/>
            <p:cNvSpPr>
              <a:spLocks/>
            </p:cNvSpPr>
            <p:nvPr/>
          </p:nvSpPr>
          <p:spPr bwMode="auto">
            <a:xfrm>
              <a:off x="7543800" y="4627563"/>
              <a:ext cx="263525" cy="26988"/>
            </a:xfrm>
            <a:custGeom>
              <a:avLst/>
              <a:gdLst>
                <a:gd name="T0" fmla="*/ 166 w 166"/>
                <a:gd name="T1" fmla="*/ 17 h 17"/>
                <a:gd name="T2" fmla="*/ 0 w 166"/>
                <a:gd name="T3" fmla="*/ 17 h 17"/>
                <a:gd name="T4" fmla="*/ 0 w 166"/>
                <a:gd name="T5" fmla="*/ 0 h 17"/>
                <a:gd name="T6" fmla="*/ 166 w 166"/>
                <a:gd name="T7" fmla="*/ 0 h 17"/>
                <a:gd name="T8" fmla="*/ 166 w 166"/>
                <a:gd name="T9" fmla="*/ 17 h 17"/>
                <a:gd name="T10" fmla="*/ 166 w 166"/>
                <a:gd name="T1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17">
                  <a:moveTo>
                    <a:pt x="166" y="17"/>
                  </a:moveTo>
                  <a:lnTo>
                    <a:pt x="0" y="17"/>
                  </a:lnTo>
                  <a:lnTo>
                    <a:pt x="0" y="0"/>
                  </a:lnTo>
                  <a:lnTo>
                    <a:pt x="166" y="0"/>
                  </a:lnTo>
                  <a:lnTo>
                    <a:pt x="166" y="17"/>
                  </a:lnTo>
                  <a:lnTo>
                    <a:pt x="166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0" name="Oval 41"/>
            <p:cNvSpPr>
              <a:spLocks noChangeArrowheads="1"/>
            </p:cNvSpPr>
            <p:nvPr/>
          </p:nvSpPr>
          <p:spPr bwMode="auto">
            <a:xfrm>
              <a:off x="7867650" y="4616450"/>
              <a:ext cx="50800" cy="492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1" name="Rectangle 42"/>
            <p:cNvSpPr>
              <a:spLocks noChangeArrowheads="1"/>
            </p:cNvSpPr>
            <p:nvPr/>
          </p:nvSpPr>
          <p:spPr bwMode="auto">
            <a:xfrm>
              <a:off x="7556500" y="5713413"/>
              <a:ext cx="239712" cy="71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214984" y="1372830"/>
            <a:ext cx="1384981" cy="1098964"/>
            <a:chOff x="5499100" y="144463"/>
            <a:chExt cx="3213100" cy="2614612"/>
          </a:xfrm>
          <a:effectLst>
            <a:outerShdw blurRad="127000" dir="13500000" sy="23000" kx="1200000" algn="br" rotWithShape="0">
              <a:prstClr val="black">
                <a:alpha val="10000"/>
              </a:prstClr>
            </a:outerShdw>
          </a:effectLst>
        </p:grpSpPr>
        <p:sp>
          <p:nvSpPr>
            <p:cNvPr id="83" name="Freeform 28"/>
            <p:cNvSpPr>
              <a:spLocks/>
            </p:cNvSpPr>
            <p:nvPr/>
          </p:nvSpPr>
          <p:spPr bwMode="auto">
            <a:xfrm>
              <a:off x="5499100" y="144463"/>
              <a:ext cx="3213100" cy="1944687"/>
            </a:xfrm>
            <a:custGeom>
              <a:avLst/>
              <a:gdLst>
                <a:gd name="T0" fmla="*/ 0 w 854"/>
                <a:gd name="T1" fmla="*/ 516 h 516"/>
                <a:gd name="T2" fmla="*/ 0 w 854"/>
                <a:gd name="T3" fmla="*/ 19 h 516"/>
                <a:gd name="T4" fmla="*/ 20 w 854"/>
                <a:gd name="T5" fmla="*/ 0 h 516"/>
                <a:gd name="T6" fmla="*/ 835 w 854"/>
                <a:gd name="T7" fmla="*/ 0 h 516"/>
                <a:gd name="T8" fmla="*/ 854 w 854"/>
                <a:gd name="T9" fmla="*/ 19 h 516"/>
                <a:gd name="T10" fmla="*/ 854 w 854"/>
                <a:gd name="T11" fmla="*/ 516 h 516"/>
                <a:gd name="T12" fmla="*/ 0 w 854"/>
                <a:gd name="T13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4" h="516">
                  <a:moveTo>
                    <a:pt x="0" y="516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835" y="0"/>
                    <a:pt x="835" y="0"/>
                    <a:pt x="835" y="0"/>
                  </a:cubicBezTo>
                  <a:cubicBezTo>
                    <a:pt x="845" y="0"/>
                    <a:pt x="854" y="8"/>
                    <a:pt x="854" y="19"/>
                  </a:cubicBezTo>
                  <a:cubicBezTo>
                    <a:pt x="854" y="516"/>
                    <a:pt x="854" y="516"/>
                    <a:pt x="854" y="516"/>
                  </a:cubicBezTo>
                  <a:lnTo>
                    <a:pt x="0" y="5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4" name="Freeform 29"/>
            <p:cNvSpPr>
              <a:spLocks/>
            </p:cNvSpPr>
            <p:nvPr/>
          </p:nvSpPr>
          <p:spPr bwMode="auto">
            <a:xfrm>
              <a:off x="5499100" y="2089150"/>
              <a:ext cx="3213100" cy="290512"/>
            </a:xfrm>
            <a:custGeom>
              <a:avLst/>
              <a:gdLst>
                <a:gd name="T0" fmla="*/ 835 w 854"/>
                <a:gd name="T1" fmla="*/ 77 h 77"/>
                <a:gd name="T2" fmla="*/ 20 w 854"/>
                <a:gd name="T3" fmla="*/ 77 h 77"/>
                <a:gd name="T4" fmla="*/ 0 w 854"/>
                <a:gd name="T5" fmla="*/ 58 h 77"/>
                <a:gd name="T6" fmla="*/ 0 w 854"/>
                <a:gd name="T7" fmla="*/ 0 h 77"/>
                <a:gd name="T8" fmla="*/ 854 w 854"/>
                <a:gd name="T9" fmla="*/ 0 h 77"/>
                <a:gd name="T10" fmla="*/ 854 w 854"/>
                <a:gd name="T11" fmla="*/ 58 h 77"/>
                <a:gd name="T12" fmla="*/ 835 w 854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4" h="77">
                  <a:moveTo>
                    <a:pt x="835" y="77"/>
                  </a:moveTo>
                  <a:cubicBezTo>
                    <a:pt x="20" y="77"/>
                    <a:pt x="20" y="77"/>
                    <a:pt x="20" y="77"/>
                  </a:cubicBezTo>
                  <a:cubicBezTo>
                    <a:pt x="9" y="77"/>
                    <a:pt x="0" y="69"/>
                    <a:pt x="0" y="5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54" y="0"/>
                    <a:pt x="854" y="0"/>
                    <a:pt x="854" y="0"/>
                  </a:cubicBezTo>
                  <a:cubicBezTo>
                    <a:pt x="854" y="58"/>
                    <a:pt x="854" y="58"/>
                    <a:pt x="854" y="58"/>
                  </a:cubicBezTo>
                  <a:cubicBezTo>
                    <a:pt x="854" y="69"/>
                    <a:pt x="845" y="77"/>
                    <a:pt x="835" y="77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5" name="Freeform 30"/>
            <p:cNvSpPr>
              <a:spLocks/>
            </p:cNvSpPr>
            <p:nvPr/>
          </p:nvSpPr>
          <p:spPr bwMode="auto">
            <a:xfrm>
              <a:off x="6594475" y="2371725"/>
              <a:ext cx="1076325" cy="387350"/>
            </a:xfrm>
            <a:custGeom>
              <a:avLst/>
              <a:gdLst>
                <a:gd name="T0" fmla="*/ 0 w 678"/>
                <a:gd name="T1" fmla="*/ 244 h 244"/>
                <a:gd name="T2" fmla="*/ 0 w 678"/>
                <a:gd name="T3" fmla="*/ 218 h 244"/>
                <a:gd name="T4" fmla="*/ 80 w 678"/>
                <a:gd name="T5" fmla="*/ 209 h 244"/>
                <a:gd name="T6" fmla="*/ 135 w 678"/>
                <a:gd name="T7" fmla="*/ 0 h 244"/>
                <a:gd name="T8" fmla="*/ 543 w 678"/>
                <a:gd name="T9" fmla="*/ 0 h 244"/>
                <a:gd name="T10" fmla="*/ 599 w 678"/>
                <a:gd name="T11" fmla="*/ 209 h 244"/>
                <a:gd name="T12" fmla="*/ 678 w 678"/>
                <a:gd name="T13" fmla="*/ 218 h 244"/>
                <a:gd name="T14" fmla="*/ 678 w 678"/>
                <a:gd name="T15" fmla="*/ 244 h 244"/>
                <a:gd name="T16" fmla="*/ 0 w 678"/>
                <a:gd name="T17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8" h="244">
                  <a:moveTo>
                    <a:pt x="0" y="244"/>
                  </a:moveTo>
                  <a:lnTo>
                    <a:pt x="0" y="218"/>
                  </a:lnTo>
                  <a:lnTo>
                    <a:pt x="80" y="209"/>
                  </a:lnTo>
                  <a:lnTo>
                    <a:pt x="135" y="0"/>
                  </a:lnTo>
                  <a:lnTo>
                    <a:pt x="543" y="0"/>
                  </a:lnTo>
                  <a:lnTo>
                    <a:pt x="599" y="209"/>
                  </a:lnTo>
                  <a:lnTo>
                    <a:pt x="678" y="218"/>
                  </a:lnTo>
                  <a:lnTo>
                    <a:pt x="678" y="244"/>
                  </a:lnTo>
                  <a:lnTo>
                    <a:pt x="0" y="24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6" name="Freeform 31"/>
            <p:cNvSpPr>
              <a:spLocks/>
            </p:cNvSpPr>
            <p:nvPr/>
          </p:nvSpPr>
          <p:spPr bwMode="auto">
            <a:xfrm>
              <a:off x="6594475" y="2371725"/>
              <a:ext cx="1076325" cy="387350"/>
            </a:xfrm>
            <a:custGeom>
              <a:avLst/>
              <a:gdLst>
                <a:gd name="T0" fmla="*/ 0 w 678"/>
                <a:gd name="T1" fmla="*/ 244 h 244"/>
                <a:gd name="T2" fmla="*/ 0 w 678"/>
                <a:gd name="T3" fmla="*/ 218 h 244"/>
                <a:gd name="T4" fmla="*/ 80 w 678"/>
                <a:gd name="T5" fmla="*/ 209 h 244"/>
                <a:gd name="T6" fmla="*/ 135 w 678"/>
                <a:gd name="T7" fmla="*/ 0 h 244"/>
                <a:gd name="T8" fmla="*/ 543 w 678"/>
                <a:gd name="T9" fmla="*/ 0 h 244"/>
                <a:gd name="T10" fmla="*/ 599 w 678"/>
                <a:gd name="T11" fmla="*/ 209 h 244"/>
                <a:gd name="T12" fmla="*/ 678 w 678"/>
                <a:gd name="T13" fmla="*/ 218 h 244"/>
                <a:gd name="T14" fmla="*/ 678 w 678"/>
                <a:gd name="T15" fmla="*/ 244 h 244"/>
                <a:gd name="T16" fmla="*/ 0 w 678"/>
                <a:gd name="T17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8" h="244">
                  <a:moveTo>
                    <a:pt x="0" y="244"/>
                  </a:moveTo>
                  <a:lnTo>
                    <a:pt x="0" y="218"/>
                  </a:lnTo>
                  <a:lnTo>
                    <a:pt x="80" y="209"/>
                  </a:lnTo>
                  <a:lnTo>
                    <a:pt x="135" y="0"/>
                  </a:lnTo>
                  <a:lnTo>
                    <a:pt x="543" y="0"/>
                  </a:lnTo>
                  <a:lnTo>
                    <a:pt x="599" y="209"/>
                  </a:lnTo>
                  <a:lnTo>
                    <a:pt x="678" y="218"/>
                  </a:lnTo>
                  <a:lnTo>
                    <a:pt x="678" y="244"/>
                  </a:lnTo>
                  <a:lnTo>
                    <a:pt x="0" y="2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7" name="Rectangle 32"/>
            <p:cNvSpPr>
              <a:spLocks noChangeArrowheads="1"/>
            </p:cNvSpPr>
            <p:nvPr/>
          </p:nvSpPr>
          <p:spPr bwMode="auto">
            <a:xfrm>
              <a:off x="5600700" y="268288"/>
              <a:ext cx="3009900" cy="169545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8" name="Freeform 33"/>
            <p:cNvSpPr>
              <a:spLocks/>
            </p:cNvSpPr>
            <p:nvPr/>
          </p:nvSpPr>
          <p:spPr bwMode="auto">
            <a:xfrm>
              <a:off x="6797675" y="2371725"/>
              <a:ext cx="673100" cy="60325"/>
            </a:xfrm>
            <a:custGeom>
              <a:avLst/>
              <a:gdLst>
                <a:gd name="T0" fmla="*/ 415 w 424"/>
                <a:gd name="T1" fmla="*/ 0 h 38"/>
                <a:gd name="T2" fmla="*/ 7 w 424"/>
                <a:gd name="T3" fmla="*/ 0 h 38"/>
                <a:gd name="T4" fmla="*/ 0 w 424"/>
                <a:gd name="T5" fmla="*/ 38 h 38"/>
                <a:gd name="T6" fmla="*/ 424 w 424"/>
                <a:gd name="T7" fmla="*/ 38 h 38"/>
                <a:gd name="T8" fmla="*/ 415 w 424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38">
                  <a:moveTo>
                    <a:pt x="415" y="0"/>
                  </a:moveTo>
                  <a:lnTo>
                    <a:pt x="7" y="0"/>
                  </a:lnTo>
                  <a:lnTo>
                    <a:pt x="0" y="38"/>
                  </a:lnTo>
                  <a:lnTo>
                    <a:pt x="424" y="38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9" name="Freeform 34"/>
            <p:cNvSpPr>
              <a:spLocks/>
            </p:cNvSpPr>
            <p:nvPr/>
          </p:nvSpPr>
          <p:spPr bwMode="auto">
            <a:xfrm>
              <a:off x="6797675" y="2371725"/>
              <a:ext cx="673100" cy="60325"/>
            </a:xfrm>
            <a:custGeom>
              <a:avLst/>
              <a:gdLst>
                <a:gd name="T0" fmla="*/ 415 w 424"/>
                <a:gd name="T1" fmla="*/ 0 h 38"/>
                <a:gd name="T2" fmla="*/ 7 w 424"/>
                <a:gd name="T3" fmla="*/ 0 h 38"/>
                <a:gd name="T4" fmla="*/ 0 w 424"/>
                <a:gd name="T5" fmla="*/ 38 h 38"/>
                <a:gd name="T6" fmla="*/ 424 w 424"/>
                <a:gd name="T7" fmla="*/ 38 h 38"/>
                <a:gd name="T8" fmla="*/ 415 w 424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38">
                  <a:moveTo>
                    <a:pt x="415" y="0"/>
                  </a:moveTo>
                  <a:lnTo>
                    <a:pt x="7" y="0"/>
                  </a:lnTo>
                  <a:lnTo>
                    <a:pt x="0" y="38"/>
                  </a:lnTo>
                  <a:lnTo>
                    <a:pt x="424" y="38"/>
                  </a:lnTo>
                  <a:lnTo>
                    <a:pt x="4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2210806" y="2423036"/>
            <a:ext cx="1298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dirty="0" err="1" smtClean="0">
                <a:solidFill>
                  <a:schemeClr val="bg1"/>
                </a:solidFill>
                <a:latin typeface="+mj-lt"/>
              </a:rPr>
              <a:t>Client</a:t>
            </a:r>
            <a:endParaRPr lang="id-ID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793318" y="268876"/>
            <a:ext cx="6875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800" b="1" dirty="0" err="1" smtClean="0">
                <a:solidFill>
                  <a:schemeClr val="bg1"/>
                </a:solidFill>
              </a:rPr>
              <a:t>Workshop</a:t>
            </a:r>
            <a:r>
              <a:rPr lang="id-ID" sz="4800" b="1" dirty="0" smtClean="0">
                <a:solidFill>
                  <a:schemeClr val="bg1"/>
                </a:solidFill>
              </a:rPr>
              <a:t>: </a:t>
            </a:r>
            <a:r>
              <a:rPr lang="id-ID" sz="4800" b="1" dirty="0" err="1" smtClean="0">
                <a:solidFill>
                  <a:schemeClr val="bg1"/>
                </a:solidFill>
              </a:rPr>
              <a:t>Upload</a:t>
            </a:r>
            <a:r>
              <a:rPr lang="id-ID" sz="4800" b="1" dirty="0" smtClean="0">
                <a:solidFill>
                  <a:schemeClr val="bg1"/>
                </a:solidFill>
              </a:rPr>
              <a:t> </a:t>
            </a:r>
            <a:r>
              <a:rPr lang="id-ID" sz="4800" b="1" dirty="0" err="1" smtClean="0">
                <a:solidFill>
                  <a:schemeClr val="bg1"/>
                </a:solidFill>
              </a:rPr>
              <a:t>to</a:t>
            </a:r>
            <a:r>
              <a:rPr lang="id-ID" sz="4800" b="1" dirty="0" smtClean="0">
                <a:solidFill>
                  <a:schemeClr val="bg1"/>
                </a:solidFill>
              </a:rPr>
              <a:t> S3</a:t>
            </a:r>
            <a:endParaRPr lang="id-ID" sz="4800" b="1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2860073" y="2761293"/>
            <a:ext cx="25329" cy="2292021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73" y="4896362"/>
            <a:ext cx="1270000" cy="12700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021321" y="5927741"/>
            <a:ext cx="1677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Upload to S3 bucket</a:t>
            </a:r>
            <a:endParaRPr lang="id-ID" sz="1400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3251159" y="5575701"/>
            <a:ext cx="2562623" cy="245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874742" y="5396224"/>
            <a:ext cx="4477120" cy="358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 Transcoding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2629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158" name="Straight Connector 157"/>
          <p:cNvCxnSpPr/>
          <p:nvPr/>
        </p:nvCxnSpPr>
        <p:spPr>
          <a:xfrm>
            <a:off x="7397175" y="2126442"/>
            <a:ext cx="2271974" cy="533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headEnd type="triangl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8" name="Picture 217" descr="Compute_AWSLambd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694" y="3764684"/>
            <a:ext cx="700098" cy="834932"/>
          </a:xfrm>
          <a:prstGeom prst="rect">
            <a:avLst/>
          </a:prstGeom>
        </p:spPr>
      </p:pic>
      <p:pic>
        <p:nvPicPr>
          <p:cNvPr id="219" name="Picture 218" descr="Compute_AWSLambd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67" y="1747933"/>
            <a:ext cx="700098" cy="834932"/>
          </a:xfrm>
          <a:prstGeom prst="rect">
            <a:avLst/>
          </a:prstGeom>
        </p:spPr>
      </p:pic>
      <p:pic>
        <p:nvPicPr>
          <p:cNvPr id="8" name="Picture 7" descr="Application-Services_AmazonAPIGatewa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694" y="1380636"/>
            <a:ext cx="700098" cy="834932"/>
          </a:xfrm>
          <a:prstGeom prst="rect">
            <a:avLst/>
          </a:prstGeom>
        </p:spPr>
      </p:pic>
      <p:sp>
        <p:nvSpPr>
          <p:cNvPr id="222" name="TextBox 221"/>
          <p:cNvSpPr txBox="1"/>
          <p:nvPr/>
        </p:nvSpPr>
        <p:spPr>
          <a:xfrm>
            <a:off x="8188425" y="1800567"/>
            <a:ext cx="1128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API Gateway</a:t>
            </a:r>
            <a:endParaRPr lang="id-ID" sz="1400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223" name="Straight Connector 222"/>
          <p:cNvCxnSpPr/>
          <p:nvPr/>
        </p:nvCxnSpPr>
        <p:spPr>
          <a:xfrm>
            <a:off x="6980743" y="2246048"/>
            <a:ext cx="0" cy="148970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headEnd type="triangl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2826771" y="1380636"/>
            <a:ext cx="479416" cy="863449"/>
            <a:chOff x="7296151" y="4556125"/>
            <a:chExt cx="758824" cy="1330325"/>
          </a:xfrm>
        </p:grpSpPr>
        <p:sp>
          <p:nvSpPr>
            <p:cNvPr id="77" name="Freeform 38"/>
            <p:cNvSpPr>
              <a:spLocks/>
            </p:cNvSpPr>
            <p:nvPr/>
          </p:nvSpPr>
          <p:spPr bwMode="auto">
            <a:xfrm>
              <a:off x="7296151" y="4556125"/>
              <a:ext cx="758824" cy="1330325"/>
            </a:xfrm>
            <a:custGeom>
              <a:avLst/>
              <a:gdLst>
                <a:gd name="T0" fmla="*/ 174 w 199"/>
                <a:gd name="T1" fmla="*/ 0 h 352"/>
                <a:gd name="T2" fmla="*/ 26 w 199"/>
                <a:gd name="T3" fmla="*/ 0 h 352"/>
                <a:gd name="T4" fmla="*/ 0 w 199"/>
                <a:gd name="T5" fmla="*/ 26 h 352"/>
                <a:gd name="T6" fmla="*/ 0 w 199"/>
                <a:gd name="T7" fmla="*/ 327 h 352"/>
                <a:gd name="T8" fmla="*/ 26 w 199"/>
                <a:gd name="T9" fmla="*/ 352 h 352"/>
                <a:gd name="T10" fmla="*/ 174 w 199"/>
                <a:gd name="T11" fmla="*/ 352 h 352"/>
                <a:gd name="T12" fmla="*/ 199 w 199"/>
                <a:gd name="T13" fmla="*/ 327 h 352"/>
                <a:gd name="T14" fmla="*/ 199 w 199"/>
                <a:gd name="T15" fmla="*/ 26 h 352"/>
                <a:gd name="T16" fmla="*/ 174 w 199"/>
                <a:gd name="T17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9" h="352">
                  <a:moveTo>
                    <a:pt x="174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1" y="0"/>
                    <a:pt x="0" y="12"/>
                    <a:pt x="0" y="26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41"/>
                    <a:pt x="11" y="352"/>
                    <a:pt x="26" y="352"/>
                  </a:cubicBezTo>
                  <a:cubicBezTo>
                    <a:pt x="174" y="352"/>
                    <a:pt x="174" y="352"/>
                    <a:pt x="174" y="352"/>
                  </a:cubicBezTo>
                  <a:cubicBezTo>
                    <a:pt x="188" y="352"/>
                    <a:pt x="199" y="341"/>
                    <a:pt x="199" y="327"/>
                  </a:cubicBezTo>
                  <a:cubicBezTo>
                    <a:pt x="199" y="26"/>
                    <a:pt x="199" y="26"/>
                    <a:pt x="199" y="26"/>
                  </a:cubicBezTo>
                  <a:cubicBezTo>
                    <a:pt x="199" y="12"/>
                    <a:pt x="188" y="0"/>
                    <a:pt x="174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27000" dir="13500000" sy="23000" kx="1200000" algn="br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8" name="Rectangle 39"/>
            <p:cNvSpPr>
              <a:spLocks noChangeArrowheads="1"/>
            </p:cNvSpPr>
            <p:nvPr/>
          </p:nvSpPr>
          <p:spPr bwMode="auto">
            <a:xfrm>
              <a:off x="7379223" y="4718050"/>
              <a:ext cx="612775" cy="91916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9" name="Freeform 40"/>
            <p:cNvSpPr>
              <a:spLocks/>
            </p:cNvSpPr>
            <p:nvPr/>
          </p:nvSpPr>
          <p:spPr bwMode="auto">
            <a:xfrm>
              <a:off x="7543800" y="4627563"/>
              <a:ext cx="263525" cy="26988"/>
            </a:xfrm>
            <a:custGeom>
              <a:avLst/>
              <a:gdLst>
                <a:gd name="T0" fmla="*/ 166 w 166"/>
                <a:gd name="T1" fmla="*/ 17 h 17"/>
                <a:gd name="T2" fmla="*/ 0 w 166"/>
                <a:gd name="T3" fmla="*/ 17 h 17"/>
                <a:gd name="T4" fmla="*/ 0 w 166"/>
                <a:gd name="T5" fmla="*/ 0 h 17"/>
                <a:gd name="T6" fmla="*/ 166 w 166"/>
                <a:gd name="T7" fmla="*/ 0 h 17"/>
                <a:gd name="T8" fmla="*/ 166 w 166"/>
                <a:gd name="T9" fmla="*/ 17 h 17"/>
                <a:gd name="T10" fmla="*/ 166 w 166"/>
                <a:gd name="T1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17">
                  <a:moveTo>
                    <a:pt x="166" y="17"/>
                  </a:moveTo>
                  <a:lnTo>
                    <a:pt x="0" y="17"/>
                  </a:lnTo>
                  <a:lnTo>
                    <a:pt x="0" y="0"/>
                  </a:lnTo>
                  <a:lnTo>
                    <a:pt x="166" y="0"/>
                  </a:lnTo>
                  <a:lnTo>
                    <a:pt x="166" y="17"/>
                  </a:lnTo>
                  <a:lnTo>
                    <a:pt x="166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0" name="Oval 41"/>
            <p:cNvSpPr>
              <a:spLocks noChangeArrowheads="1"/>
            </p:cNvSpPr>
            <p:nvPr/>
          </p:nvSpPr>
          <p:spPr bwMode="auto">
            <a:xfrm>
              <a:off x="7867650" y="4616450"/>
              <a:ext cx="50800" cy="492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1" name="Rectangle 42"/>
            <p:cNvSpPr>
              <a:spLocks noChangeArrowheads="1"/>
            </p:cNvSpPr>
            <p:nvPr/>
          </p:nvSpPr>
          <p:spPr bwMode="auto">
            <a:xfrm>
              <a:off x="7556500" y="5713413"/>
              <a:ext cx="239712" cy="71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214984" y="1372830"/>
            <a:ext cx="1384981" cy="1098964"/>
            <a:chOff x="5499100" y="144463"/>
            <a:chExt cx="3213100" cy="2614612"/>
          </a:xfrm>
          <a:effectLst>
            <a:outerShdw blurRad="127000" dir="13500000" sy="23000" kx="1200000" algn="br" rotWithShape="0">
              <a:prstClr val="black">
                <a:alpha val="10000"/>
              </a:prstClr>
            </a:outerShdw>
          </a:effectLst>
        </p:grpSpPr>
        <p:sp>
          <p:nvSpPr>
            <p:cNvPr id="83" name="Freeform 28"/>
            <p:cNvSpPr>
              <a:spLocks/>
            </p:cNvSpPr>
            <p:nvPr/>
          </p:nvSpPr>
          <p:spPr bwMode="auto">
            <a:xfrm>
              <a:off x="5499100" y="144463"/>
              <a:ext cx="3213100" cy="1944687"/>
            </a:xfrm>
            <a:custGeom>
              <a:avLst/>
              <a:gdLst>
                <a:gd name="T0" fmla="*/ 0 w 854"/>
                <a:gd name="T1" fmla="*/ 516 h 516"/>
                <a:gd name="T2" fmla="*/ 0 w 854"/>
                <a:gd name="T3" fmla="*/ 19 h 516"/>
                <a:gd name="T4" fmla="*/ 20 w 854"/>
                <a:gd name="T5" fmla="*/ 0 h 516"/>
                <a:gd name="T6" fmla="*/ 835 w 854"/>
                <a:gd name="T7" fmla="*/ 0 h 516"/>
                <a:gd name="T8" fmla="*/ 854 w 854"/>
                <a:gd name="T9" fmla="*/ 19 h 516"/>
                <a:gd name="T10" fmla="*/ 854 w 854"/>
                <a:gd name="T11" fmla="*/ 516 h 516"/>
                <a:gd name="T12" fmla="*/ 0 w 854"/>
                <a:gd name="T13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4" h="516">
                  <a:moveTo>
                    <a:pt x="0" y="516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835" y="0"/>
                    <a:pt x="835" y="0"/>
                    <a:pt x="835" y="0"/>
                  </a:cubicBezTo>
                  <a:cubicBezTo>
                    <a:pt x="845" y="0"/>
                    <a:pt x="854" y="8"/>
                    <a:pt x="854" y="19"/>
                  </a:cubicBezTo>
                  <a:cubicBezTo>
                    <a:pt x="854" y="516"/>
                    <a:pt x="854" y="516"/>
                    <a:pt x="854" y="516"/>
                  </a:cubicBezTo>
                  <a:lnTo>
                    <a:pt x="0" y="5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4" name="Freeform 29"/>
            <p:cNvSpPr>
              <a:spLocks/>
            </p:cNvSpPr>
            <p:nvPr/>
          </p:nvSpPr>
          <p:spPr bwMode="auto">
            <a:xfrm>
              <a:off x="5499100" y="2089150"/>
              <a:ext cx="3213100" cy="290512"/>
            </a:xfrm>
            <a:custGeom>
              <a:avLst/>
              <a:gdLst>
                <a:gd name="T0" fmla="*/ 835 w 854"/>
                <a:gd name="T1" fmla="*/ 77 h 77"/>
                <a:gd name="T2" fmla="*/ 20 w 854"/>
                <a:gd name="T3" fmla="*/ 77 h 77"/>
                <a:gd name="T4" fmla="*/ 0 w 854"/>
                <a:gd name="T5" fmla="*/ 58 h 77"/>
                <a:gd name="T6" fmla="*/ 0 w 854"/>
                <a:gd name="T7" fmla="*/ 0 h 77"/>
                <a:gd name="T8" fmla="*/ 854 w 854"/>
                <a:gd name="T9" fmla="*/ 0 h 77"/>
                <a:gd name="T10" fmla="*/ 854 w 854"/>
                <a:gd name="T11" fmla="*/ 58 h 77"/>
                <a:gd name="T12" fmla="*/ 835 w 854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4" h="77">
                  <a:moveTo>
                    <a:pt x="835" y="77"/>
                  </a:moveTo>
                  <a:cubicBezTo>
                    <a:pt x="20" y="77"/>
                    <a:pt x="20" y="77"/>
                    <a:pt x="20" y="77"/>
                  </a:cubicBezTo>
                  <a:cubicBezTo>
                    <a:pt x="9" y="77"/>
                    <a:pt x="0" y="69"/>
                    <a:pt x="0" y="5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54" y="0"/>
                    <a:pt x="854" y="0"/>
                    <a:pt x="854" y="0"/>
                  </a:cubicBezTo>
                  <a:cubicBezTo>
                    <a:pt x="854" y="58"/>
                    <a:pt x="854" y="58"/>
                    <a:pt x="854" y="58"/>
                  </a:cubicBezTo>
                  <a:cubicBezTo>
                    <a:pt x="854" y="69"/>
                    <a:pt x="845" y="77"/>
                    <a:pt x="835" y="77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5" name="Freeform 30"/>
            <p:cNvSpPr>
              <a:spLocks/>
            </p:cNvSpPr>
            <p:nvPr/>
          </p:nvSpPr>
          <p:spPr bwMode="auto">
            <a:xfrm>
              <a:off x="6594475" y="2371725"/>
              <a:ext cx="1076325" cy="387350"/>
            </a:xfrm>
            <a:custGeom>
              <a:avLst/>
              <a:gdLst>
                <a:gd name="T0" fmla="*/ 0 w 678"/>
                <a:gd name="T1" fmla="*/ 244 h 244"/>
                <a:gd name="T2" fmla="*/ 0 w 678"/>
                <a:gd name="T3" fmla="*/ 218 h 244"/>
                <a:gd name="T4" fmla="*/ 80 w 678"/>
                <a:gd name="T5" fmla="*/ 209 h 244"/>
                <a:gd name="T6" fmla="*/ 135 w 678"/>
                <a:gd name="T7" fmla="*/ 0 h 244"/>
                <a:gd name="T8" fmla="*/ 543 w 678"/>
                <a:gd name="T9" fmla="*/ 0 h 244"/>
                <a:gd name="T10" fmla="*/ 599 w 678"/>
                <a:gd name="T11" fmla="*/ 209 h 244"/>
                <a:gd name="T12" fmla="*/ 678 w 678"/>
                <a:gd name="T13" fmla="*/ 218 h 244"/>
                <a:gd name="T14" fmla="*/ 678 w 678"/>
                <a:gd name="T15" fmla="*/ 244 h 244"/>
                <a:gd name="T16" fmla="*/ 0 w 678"/>
                <a:gd name="T17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8" h="244">
                  <a:moveTo>
                    <a:pt x="0" y="244"/>
                  </a:moveTo>
                  <a:lnTo>
                    <a:pt x="0" y="218"/>
                  </a:lnTo>
                  <a:lnTo>
                    <a:pt x="80" y="209"/>
                  </a:lnTo>
                  <a:lnTo>
                    <a:pt x="135" y="0"/>
                  </a:lnTo>
                  <a:lnTo>
                    <a:pt x="543" y="0"/>
                  </a:lnTo>
                  <a:lnTo>
                    <a:pt x="599" y="209"/>
                  </a:lnTo>
                  <a:lnTo>
                    <a:pt x="678" y="218"/>
                  </a:lnTo>
                  <a:lnTo>
                    <a:pt x="678" y="244"/>
                  </a:lnTo>
                  <a:lnTo>
                    <a:pt x="0" y="24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6" name="Freeform 31"/>
            <p:cNvSpPr>
              <a:spLocks/>
            </p:cNvSpPr>
            <p:nvPr/>
          </p:nvSpPr>
          <p:spPr bwMode="auto">
            <a:xfrm>
              <a:off x="6594475" y="2371725"/>
              <a:ext cx="1076325" cy="387350"/>
            </a:xfrm>
            <a:custGeom>
              <a:avLst/>
              <a:gdLst>
                <a:gd name="T0" fmla="*/ 0 w 678"/>
                <a:gd name="T1" fmla="*/ 244 h 244"/>
                <a:gd name="T2" fmla="*/ 0 w 678"/>
                <a:gd name="T3" fmla="*/ 218 h 244"/>
                <a:gd name="T4" fmla="*/ 80 w 678"/>
                <a:gd name="T5" fmla="*/ 209 h 244"/>
                <a:gd name="T6" fmla="*/ 135 w 678"/>
                <a:gd name="T7" fmla="*/ 0 h 244"/>
                <a:gd name="T8" fmla="*/ 543 w 678"/>
                <a:gd name="T9" fmla="*/ 0 h 244"/>
                <a:gd name="T10" fmla="*/ 599 w 678"/>
                <a:gd name="T11" fmla="*/ 209 h 244"/>
                <a:gd name="T12" fmla="*/ 678 w 678"/>
                <a:gd name="T13" fmla="*/ 218 h 244"/>
                <a:gd name="T14" fmla="*/ 678 w 678"/>
                <a:gd name="T15" fmla="*/ 244 h 244"/>
                <a:gd name="T16" fmla="*/ 0 w 678"/>
                <a:gd name="T17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8" h="244">
                  <a:moveTo>
                    <a:pt x="0" y="244"/>
                  </a:moveTo>
                  <a:lnTo>
                    <a:pt x="0" y="218"/>
                  </a:lnTo>
                  <a:lnTo>
                    <a:pt x="80" y="209"/>
                  </a:lnTo>
                  <a:lnTo>
                    <a:pt x="135" y="0"/>
                  </a:lnTo>
                  <a:lnTo>
                    <a:pt x="543" y="0"/>
                  </a:lnTo>
                  <a:lnTo>
                    <a:pt x="599" y="209"/>
                  </a:lnTo>
                  <a:lnTo>
                    <a:pt x="678" y="218"/>
                  </a:lnTo>
                  <a:lnTo>
                    <a:pt x="678" y="244"/>
                  </a:lnTo>
                  <a:lnTo>
                    <a:pt x="0" y="2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7" name="Rectangle 32"/>
            <p:cNvSpPr>
              <a:spLocks noChangeArrowheads="1"/>
            </p:cNvSpPr>
            <p:nvPr/>
          </p:nvSpPr>
          <p:spPr bwMode="auto">
            <a:xfrm>
              <a:off x="5600700" y="268288"/>
              <a:ext cx="3009900" cy="169545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8" name="Freeform 33"/>
            <p:cNvSpPr>
              <a:spLocks/>
            </p:cNvSpPr>
            <p:nvPr/>
          </p:nvSpPr>
          <p:spPr bwMode="auto">
            <a:xfrm>
              <a:off x="6797675" y="2371725"/>
              <a:ext cx="673100" cy="60325"/>
            </a:xfrm>
            <a:custGeom>
              <a:avLst/>
              <a:gdLst>
                <a:gd name="T0" fmla="*/ 415 w 424"/>
                <a:gd name="T1" fmla="*/ 0 h 38"/>
                <a:gd name="T2" fmla="*/ 7 w 424"/>
                <a:gd name="T3" fmla="*/ 0 h 38"/>
                <a:gd name="T4" fmla="*/ 0 w 424"/>
                <a:gd name="T5" fmla="*/ 38 h 38"/>
                <a:gd name="T6" fmla="*/ 424 w 424"/>
                <a:gd name="T7" fmla="*/ 38 h 38"/>
                <a:gd name="T8" fmla="*/ 415 w 424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38">
                  <a:moveTo>
                    <a:pt x="415" y="0"/>
                  </a:moveTo>
                  <a:lnTo>
                    <a:pt x="7" y="0"/>
                  </a:lnTo>
                  <a:lnTo>
                    <a:pt x="0" y="38"/>
                  </a:lnTo>
                  <a:lnTo>
                    <a:pt x="424" y="38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9" name="Freeform 34"/>
            <p:cNvSpPr>
              <a:spLocks/>
            </p:cNvSpPr>
            <p:nvPr/>
          </p:nvSpPr>
          <p:spPr bwMode="auto">
            <a:xfrm>
              <a:off x="6797675" y="2371725"/>
              <a:ext cx="673100" cy="60325"/>
            </a:xfrm>
            <a:custGeom>
              <a:avLst/>
              <a:gdLst>
                <a:gd name="T0" fmla="*/ 415 w 424"/>
                <a:gd name="T1" fmla="*/ 0 h 38"/>
                <a:gd name="T2" fmla="*/ 7 w 424"/>
                <a:gd name="T3" fmla="*/ 0 h 38"/>
                <a:gd name="T4" fmla="*/ 0 w 424"/>
                <a:gd name="T5" fmla="*/ 38 h 38"/>
                <a:gd name="T6" fmla="*/ 424 w 424"/>
                <a:gd name="T7" fmla="*/ 38 h 38"/>
                <a:gd name="T8" fmla="*/ 415 w 424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38">
                  <a:moveTo>
                    <a:pt x="415" y="0"/>
                  </a:moveTo>
                  <a:lnTo>
                    <a:pt x="7" y="0"/>
                  </a:lnTo>
                  <a:lnTo>
                    <a:pt x="0" y="38"/>
                  </a:lnTo>
                  <a:lnTo>
                    <a:pt x="424" y="38"/>
                  </a:lnTo>
                  <a:lnTo>
                    <a:pt x="4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90" name="Straight Connector 89"/>
          <p:cNvCxnSpPr/>
          <p:nvPr/>
        </p:nvCxnSpPr>
        <p:spPr>
          <a:xfrm flipV="1">
            <a:off x="3495073" y="1783074"/>
            <a:ext cx="3042887" cy="31098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210806" y="2423036"/>
            <a:ext cx="1298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dirty="0" err="1" smtClean="0">
                <a:solidFill>
                  <a:schemeClr val="bg1"/>
                </a:solidFill>
                <a:latin typeface="+mj-lt"/>
              </a:rPr>
              <a:t>Client</a:t>
            </a:r>
            <a:endParaRPr lang="id-ID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793318" y="268876"/>
            <a:ext cx="6875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800" b="1" dirty="0" err="1" smtClean="0">
                <a:solidFill>
                  <a:schemeClr val="bg1"/>
                </a:solidFill>
              </a:rPr>
              <a:t>Workshop</a:t>
            </a:r>
            <a:r>
              <a:rPr lang="id-ID" sz="4800" b="1" dirty="0" smtClean="0">
                <a:solidFill>
                  <a:schemeClr val="bg1"/>
                </a:solidFill>
              </a:rPr>
              <a:t>: </a:t>
            </a:r>
            <a:r>
              <a:rPr lang="id-ID" sz="4800" b="1" dirty="0" err="1" smtClean="0">
                <a:solidFill>
                  <a:schemeClr val="bg1"/>
                </a:solidFill>
              </a:rPr>
              <a:t>Upload</a:t>
            </a:r>
            <a:r>
              <a:rPr lang="id-ID" sz="4800" b="1" dirty="0" smtClean="0">
                <a:solidFill>
                  <a:schemeClr val="bg1"/>
                </a:solidFill>
              </a:rPr>
              <a:t> </a:t>
            </a:r>
            <a:r>
              <a:rPr lang="id-ID" sz="4800" b="1" dirty="0" err="1" smtClean="0">
                <a:solidFill>
                  <a:schemeClr val="bg1"/>
                </a:solidFill>
              </a:rPr>
              <a:t>to</a:t>
            </a:r>
            <a:r>
              <a:rPr lang="id-ID" sz="4800" b="1" dirty="0" smtClean="0">
                <a:solidFill>
                  <a:schemeClr val="bg1"/>
                </a:solidFill>
              </a:rPr>
              <a:t> S3</a:t>
            </a:r>
            <a:endParaRPr lang="id-ID" sz="4800" b="1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420664" y="2660060"/>
            <a:ext cx="1583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Custom Authorizer</a:t>
            </a:r>
            <a:endParaRPr lang="id-ID" sz="1400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390514" y="3861126"/>
            <a:ext cx="1513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Lambda Function:</a:t>
            </a:r>
            <a:br>
              <a:rPr lang="en-US" sz="1400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sz="1400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get-upload-policy</a:t>
            </a:r>
            <a:endParaRPr lang="id-ID" sz="1400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2860073" y="2761293"/>
            <a:ext cx="25329" cy="2292021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73" y="4896362"/>
            <a:ext cx="1270000" cy="12700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021321" y="5927741"/>
            <a:ext cx="1677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Upload to S3 bucket</a:t>
            </a:r>
            <a:endParaRPr lang="id-ID" sz="1400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73139" y="1444520"/>
            <a:ext cx="740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600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STEP 1</a:t>
            </a:r>
            <a:endParaRPr lang="id-ID" sz="1600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21321" y="3725440"/>
            <a:ext cx="740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600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STEP 2</a:t>
            </a:r>
            <a:endParaRPr lang="id-ID" sz="1600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3251159" y="5575701"/>
            <a:ext cx="2562623" cy="245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874742" y="5396224"/>
            <a:ext cx="4477120" cy="358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 Transcoding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80851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alphaModFix amt="4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577" y="-602166"/>
            <a:ext cx="14726920" cy="109423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13657" y="2995479"/>
            <a:ext cx="82266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Lesson 4: Code Walkthrough</a:t>
            </a:r>
            <a:endParaRPr lang="id-ID" sz="4400" dirty="0">
              <a:solidFill>
                <a:schemeClr val="accent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92000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2C3F50"/>
      </a:accent6>
      <a:hlink>
        <a:srgbClr val="0563C1"/>
      </a:hlink>
      <a:folHlink>
        <a:srgbClr val="954F72"/>
      </a:folHlink>
    </a:clrScheme>
    <a:fontScheme name="Custom 1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9525</TotalTime>
  <Words>146</Words>
  <Application>Microsoft Macintosh PowerPoint</Application>
  <PresentationFormat>Widescreen</PresentationFormat>
  <Paragraphs>38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SignAddict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AbuSina</dc:creator>
  <cp:lastModifiedBy>Peter Sbarski</cp:lastModifiedBy>
  <cp:revision>1030</cp:revision>
  <dcterms:created xsi:type="dcterms:W3CDTF">2014-09-15T07:14:39Z</dcterms:created>
  <dcterms:modified xsi:type="dcterms:W3CDTF">2016-05-16T02:39:17Z</dcterms:modified>
</cp:coreProperties>
</file>