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24" r:id="rId2"/>
    <p:sldId id="593" r:id="rId3"/>
    <p:sldId id="595" r:id="rId4"/>
    <p:sldId id="596" r:id="rId5"/>
    <p:sldId id="597" r:id="rId6"/>
    <p:sldId id="599" r:id="rId7"/>
    <p:sldId id="594" r:id="rId8"/>
    <p:sldId id="590" r:id="rId9"/>
    <p:sldId id="592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935"/>
    <a:srgbClr val="222A35"/>
    <a:srgbClr val="161F28"/>
    <a:srgbClr val="805430"/>
    <a:srgbClr val="212F3C"/>
    <a:srgbClr val="010203"/>
    <a:srgbClr val="1B222B"/>
    <a:srgbClr val="000000"/>
    <a:srgbClr val="0C1116"/>
    <a:srgbClr val="2C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8" autoAdjust="0"/>
    <p:restoredTop sz="62186" autoAdjust="0"/>
  </p:normalViewPr>
  <p:slideViewPr>
    <p:cSldViewPr snapToGrid="0">
      <p:cViewPr varScale="1">
        <p:scale>
          <a:sx n="56" d="100"/>
          <a:sy n="56" d="100"/>
        </p:scale>
        <p:origin x="1216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12653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16/05/16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16/05/16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80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185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Pete</a:t>
            </a:r>
          </a:p>
          <a:p>
            <a:r>
              <a:rPr lang="x-non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software engineer, you should try to design your functions with the Single Responsibility Principle (SRP) in mind. A function that does just one thing is more testable, robust, and leads to fewer bugs and unexpected side effects. By composing and combining functions and services together in a loose orchestration, you can build complex back end systems that are still understandable and easy to manage. A granular function with a well-defined interface is also more likely to be re-used within a serverless architecture.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written for a compute service such as Lambda should be created in a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style. It must not assume that local resources or processes will survive beyond the immediate session. Statelessness is very powerful (and is actually the key to compute services such as Lambda 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OpenWhisk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Azure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it allows the platform to quickly scale to handle an ever-changing number of incoming events or requests.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130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Pete</a:t>
            </a:r>
          </a:p>
          <a:p>
            <a:r>
              <a:rPr lang="en-US" dirty="0" smtClean="0"/>
              <a:t>Often it is hard to know where the granularity of function actually</a:t>
            </a:r>
            <a:r>
              <a:rPr lang="en-US" baseline="0" dirty="0" smtClean="0"/>
              <a:t> is</a:t>
            </a:r>
            <a:r>
              <a:rPr lang="en-US" dirty="0" smtClean="0"/>
              <a:t>. Make</a:t>
            </a:r>
            <a:r>
              <a:rPr lang="en-US" baseline="0" dirty="0" smtClean="0"/>
              <a:t> something too granular and you have too many extra functions too manage. Ignore granularity and you have created a mini monolith.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tried to follow our principles and our best judgment, and build single-purpose stateless functions. Each function has only one purpose. For example we have functions that allow users to: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Submit questions and comments on our forum </a:t>
            </a:r>
            <a:r>
              <a:rPr lang="en-US" b="1" baseline="0" dirty="0" smtClean="0"/>
              <a:t>Pete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Submit answers on our forum </a:t>
            </a:r>
            <a:r>
              <a:rPr lang="en-US" b="1" baseline="0" dirty="0" smtClean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730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Vote in for the forums </a:t>
            </a:r>
            <a:r>
              <a:rPr lang="en-US" b="1" baseline="0" dirty="0" smtClean="0"/>
              <a:t>Pete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We have a function which runs our slack bot called </a:t>
            </a:r>
            <a:r>
              <a:rPr lang="en-US" dirty="0" err="1" smtClean="0"/>
              <a:t>gurubot</a:t>
            </a:r>
            <a:r>
              <a:rPr lang="en-US" dirty="0" smtClean="0"/>
              <a:t>. It informs our lecturers</a:t>
            </a:r>
            <a:r>
              <a:rPr lang="en-US" baseline="0" dirty="0" smtClean="0"/>
              <a:t> about how many courses they have sold daily via slack and email. </a:t>
            </a:r>
            <a:r>
              <a:rPr lang="en-US" b="1" baseline="0" dirty="0" smtClean="0"/>
              <a:t>Sam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 payment </a:t>
            </a:r>
            <a:r>
              <a:rPr lang="en-US" b="1" baseline="0" dirty="0" smtClean="0"/>
              <a:t>Pete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Request restricted files (if they are a paying user) </a:t>
            </a:r>
            <a:r>
              <a:rPr lang="en-US" b="1" baseline="0" dirty="0" smtClean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818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have a function to bring in billing data from external systems &amp; process it. </a:t>
            </a:r>
            <a:r>
              <a:rPr lang="en-US" b="1" dirty="0" smtClean="0"/>
              <a:t>Pete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 We have a function to allow us to </a:t>
            </a:r>
            <a:r>
              <a:rPr lang="en-US" baseline="0" dirty="0" err="1" smtClean="0"/>
              <a:t>reindex</a:t>
            </a:r>
            <a:r>
              <a:rPr lang="en-US" baseline="0" dirty="0" smtClean="0"/>
              <a:t> our entire database in case we want to destroy the whole system and bring it up again. </a:t>
            </a:r>
            <a:r>
              <a:rPr lang="en-US" b="1" baseline="0" dirty="0" smtClean="0"/>
              <a:t>Sam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633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In this lesson we’re going to build 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serverless</a:t>
            </a:r>
            <a:r>
              <a:rPr lang="en-US" b="0" dirty="0" smtClean="0"/>
              <a:t> API entirely from lambda functions</a:t>
            </a:r>
            <a:r>
              <a:rPr lang="en-US" b="0" baseline="0" dirty="0" smtClean="0"/>
              <a:t> &amp; API gateway.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API is </a:t>
            </a:r>
            <a:r>
              <a:rPr lang="en-US" b="0" baseline="0" dirty="0" err="1" smtClean="0"/>
              <a:t>verysimple</a:t>
            </a:r>
            <a:r>
              <a:rPr lang="en-US" b="0" baseline="0" dirty="0" smtClean="0"/>
              <a:t>. Single endpoint, single lambda </a:t>
            </a:r>
            <a:r>
              <a:rPr lang="en-US" b="0" baseline="0" dirty="0" err="1" smtClean="0"/>
              <a:t>func</a:t>
            </a:r>
            <a:r>
              <a:rPr lang="en-US" b="0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Get-user-profile – gets private user profile from auth0 and returns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Secure the function with custom </a:t>
            </a:r>
            <a:r>
              <a:rPr lang="en-US" b="0" baseline="0" dirty="0" err="1" smtClean="0"/>
              <a:t>authoriser</a:t>
            </a:r>
            <a:r>
              <a:rPr lang="en-US" b="0" baseline="0" dirty="0" smtClean="0"/>
              <a:t>, via API gateway.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895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27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270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16/05/16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alphaModFix amt="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50800"/>
            <a:ext cx="14726920" cy="109423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83577" y="3891357"/>
            <a:ext cx="98248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Lesson </a:t>
            </a:r>
            <a:r>
              <a:rPr lang="en-US" sz="4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r>
              <a:rPr lang="en-US" sz="44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: </a:t>
            </a:r>
            <a:r>
              <a:rPr lang="en-US" sz="4400" dirty="0">
                <a:solidFill>
                  <a:schemeClr val="bg1"/>
                </a:solidFill>
              </a:rPr>
              <a:t>Create an API in the AWS cloud &amp; authenticate calls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59" y="1410677"/>
            <a:ext cx="2888681" cy="21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704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15293" y="2924389"/>
            <a:ext cx="1384981" cy="1098964"/>
            <a:chOff x="5499100" y="144463"/>
            <a:chExt cx="3213100" cy="2614612"/>
          </a:xfrm>
          <a:effectLst>
            <a:outerShdw blurRad="127000" dir="13500000" sy="23000" kx="1200000" algn="br" rotWithShape="0">
              <a:prstClr val="black">
                <a:alpha val="10000"/>
              </a:prstClr>
            </a:outerShdw>
          </a:effectLst>
        </p:grpSpPr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5499100" y="144463"/>
              <a:ext cx="3213100" cy="1944687"/>
            </a:xfrm>
            <a:custGeom>
              <a:avLst/>
              <a:gdLst>
                <a:gd name="T0" fmla="*/ 0 w 854"/>
                <a:gd name="T1" fmla="*/ 516 h 516"/>
                <a:gd name="T2" fmla="*/ 0 w 854"/>
                <a:gd name="T3" fmla="*/ 19 h 516"/>
                <a:gd name="T4" fmla="*/ 20 w 854"/>
                <a:gd name="T5" fmla="*/ 0 h 516"/>
                <a:gd name="T6" fmla="*/ 835 w 854"/>
                <a:gd name="T7" fmla="*/ 0 h 516"/>
                <a:gd name="T8" fmla="*/ 854 w 854"/>
                <a:gd name="T9" fmla="*/ 19 h 516"/>
                <a:gd name="T10" fmla="*/ 854 w 854"/>
                <a:gd name="T11" fmla="*/ 516 h 516"/>
                <a:gd name="T12" fmla="*/ 0 w 854"/>
                <a:gd name="T1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516">
                  <a:moveTo>
                    <a:pt x="0" y="516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835" y="0"/>
                    <a:pt x="835" y="0"/>
                    <a:pt x="835" y="0"/>
                  </a:cubicBezTo>
                  <a:cubicBezTo>
                    <a:pt x="845" y="0"/>
                    <a:pt x="854" y="8"/>
                    <a:pt x="854" y="19"/>
                  </a:cubicBezTo>
                  <a:cubicBezTo>
                    <a:pt x="854" y="516"/>
                    <a:pt x="854" y="516"/>
                    <a:pt x="854" y="516"/>
                  </a:cubicBezTo>
                  <a:lnTo>
                    <a:pt x="0" y="5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5499100" y="2089150"/>
              <a:ext cx="3213100" cy="290512"/>
            </a:xfrm>
            <a:custGeom>
              <a:avLst/>
              <a:gdLst>
                <a:gd name="T0" fmla="*/ 835 w 854"/>
                <a:gd name="T1" fmla="*/ 77 h 77"/>
                <a:gd name="T2" fmla="*/ 20 w 854"/>
                <a:gd name="T3" fmla="*/ 77 h 77"/>
                <a:gd name="T4" fmla="*/ 0 w 854"/>
                <a:gd name="T5" fmla="*/ 58 h 77"/>
                <a:gd name="T6" fmla="*/ 0 w 854"/>
                <a:gd name="T7" fmla="*/ 0 h 77"/>
                <a:gd name="T8" fmla="*/ 854 w 854"/>
                <a:gd name="T9" fmla="*/ 0 h 77"/>
                <a:gd name="T10" fmla="*/ 854 w 854"/>
                <a:gd name="T11" fmla="*/ 58 h 77"/>
                <a:gd name="T12" fmla="*/ 835 w 854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77">
                  <a:moveTo>
                    <a:pt x="835" y="77"/>
                  </a:move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69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854" y="58"/>
                    <a:pt x="854" y="58"/>
                    <a:pt x="854" y="58"/>
                  </a:cubicBezTo>
                  <a:cubicBezTo>
                    <a:pt x="854" y="69"/>
                    <a:pt x="845" y="77"/>
                    <a:pt x="835" y="7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5600700" y="268288"/>
              <a:ext cx="3009900" cy="16954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33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34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401740" y="4228564"/>
            <a:ext cx="1298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/>
                </a:solidFill>
                <a:latin typeface="+mj-lt"/>
              </a:rPr>
              <a:t>Web Browser</a:t>
            </a:r>
            <a:endParaRPr lang="id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93318" y="268876"/>
            <a:ext cx="687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Lesson 3: Create </a:t>
            </a:r>
            <a:r>
              <a:rPr lang="en-US" sz="3600" b="1" dirty="0">
                <a:solidFill>
                  <a:schemeClr val="bg1"/>
                </a:solidFill>
              </a:rPr>
              <a:t>an API in the AWS cloud &amp; authenticate calls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51395" y="2645997"/>
            <a:ext cx="2624606" cy="559326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chemeClr val="bg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49000"/>
                  </a:schemeClr>
                </a:solidFill>
              </a:rPr>
              <a:t>Video Transcoder</a:t>
            </a:r>
            <a:endParaRPr lang="en-US" dirty="0">
              <a:solidFill>
                <a:schemeClr val="lt1">
                  <a:alpha val="49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545712" y="3443613"/>
            <a:ext cx="2624606" cy="592947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chemeClr val="bg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49000"/>
                  </a:schemeClr>
                </a:solidFill>
              </a:rPr>
              <a:t>Media Storage</a:t>
            </a:r>
            <a:endParaRPr lang="en-US" dirty="0">
              <a:solidFill>
                <a:schemeClr val="lt1">
                  <a:alpha val="49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42102" y="5630897"/>
            <a:ext cx="2624606" cy="82416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API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02192" y="1919123"/>
            <a:ext cx="2624605" cy="824160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solidFill>
              <a:schemeClr val="bg1">
                <a:lumMod val="7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47000"/>
                  </a:schemeClr>
                </a:solidFill>
              </a:rPr>
              <a:t>Web Application</a:t>
            </a:r>
            <a:endParaRPr lang="en-US" dirty="0">
              <a:solidFill>
                <a:schemeClr val="lt1">
                  <a:alpha val="47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545712" y="4306004"/>
            <a:ext cx="2624606" cy="566329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bg1">
                <a:lumMod val="7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5000"/>
                  </a:schemeClr>
                </a:solidFill>
              </a:rPr>
              <a:t>Video List Database</a:t>
            </a:r>
            <a:endParaRPr lang="en-US" dirty="0">
              <a:solidFill>
                <a:schemeClr val="lt1">
                  <a:alpha val="5000"/>
                </a:schemeClr>
              </a:solidFill>
            </a:endParaRPr>
          </a:p>
        </p:txBody>
      </p:sp>
      <p:cxnSp>
        <p:nvCxnSpPr>
          <p:cNvPr id="74" name="Straight Connector 73"/>
          <p:cNvCxnSpPr>
            <a:stCxn id="72" idx="3"/>
          </p:cNvCxnSpPr>
          <p:nvPr/>
        </p:nvCxnSpPr>
        <p:spPr>
          <a:xfrm>
            <a:off x="3626797" y="2331203"/>
            <a:ext cx="1533768" cy="1022799"/>
          </a:xfrm>
          <a:prstGeom prst="line">
            <a:avLst/>
          </a:prstGeom>
          <a:ln w="38100">
            <a:solidFill>
              <a:schemeClr val="bg1">
                <a:lumMod val="75000"/>
                <a:alpha val="47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4" idx="2"/>
            <a:endCxn id="71" idx="0"/>
          </p:cNvCxnSpPr>
          <p:nvPr/>
        </p:nvCxnSpPr>
        <p:spPr>
          <a:xfrm>
            <a:off x="6051007" y="4536341"/>
            <a:ext cx="3398" cy="109455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" idx="2"/>
            <a:endCxn id="69" idx="0"/>
          </p:cNvCxnSpPr>
          <p:nvPr/>
        </p:nvCxnSpPr>
        <p:spPr>
          <a:xfrm flipH="1">
            <a:off x="9858015" y="3205323"/>
            <a:ext cx="5683" cy="238290"/>
          </a:xfrm>
          <a:prstGeom prst="line">
            <a:avLst/>
          </a:prstGeom>
          <a:ln w="38100">
            <a:solidFill>
              <a:schemeClr val="bg1">
                <a:lumMod val="75000"/>
                <a:alpha val="48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257754" y="3356854"/>
            <a:ext cx="479416" cy="863449"/>
            <a:chOff x="7296151" y="4556125"/>
            <a:chExt cx="758824" cy="1330325"/>
          </a:xfrm>
        </p:grpSpPr>
        <p:sp>
          <p:nvSpPr>
            <p:cNvPr id="77" name="Freeform 38"/>
            <p:cNvSpPr>
              <a:spLocks/>
            </p:cNvSpPr>
            <p:nvPr/>
          </p:nvSpPr>
          <p:spPr bwMode="auto">
            <a:xfrm>
              <a:off x="7296151" y="4556125"/>
              <a:ext cx="758824" cy="1330325"/>
            </a:xfrm>
            <a:custGeom>
              <a:avLst/>
              <a:gdLst>
                <a:gd name="T0" fmla="*/ 174 w 199"/>
                <a:gd name="T1" fmla="*/ 0 h 352"/>
                <a:gd name="T2" fmla="*/ 26 w 199"/>
                <a:gd name="T3" fmla="*/ 0 h 352"/>
                <a:gd name="T4" fmla="*/ 0 w 199"/>
                <a:gd name="T5" fmla="*/ 26 h 352"/>
                <a:gd name="T6" fmla="*/ 0 w 199"/>
                <a:gd name="T7" fmla="*/ 327 h 352"/>
                <a:gd name="T8" fmla="*/ 26 w 199"/>
                <a:gd name="T9" fmla="*/ 352 h 352"/>
                <a:gd name="T10" fmla="*/ 174 w 199"/>
                <a:gd name="T11" fmla="*/ 352 h 352"/>
                <a:gd name="T12" fmla="*/ 199 w 199"/>
                <a:gd name="T13" fmla="*/ 327 h 352"/>
                <a:gd name="T14" fmla="*/ 199 w 199"/>
                <a:gd name="T15" fmla="*/ 26 h 352"/>
                <a:gd name="T16" fmla="*/ 174 w 199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352">
                  <a:moveTo>
                    <a:pt x="174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1"/>
                    <a:pt x="11" y="352"/>
                    <a:pt x="26" y="352"/>
                  </a:cubicBezTo>
                  <a:cubicBezTo>
                    <a:pt x="174" y="352"/>
                    <a:pt x="174" y="352"/>
                    <a:pt x="174" y="352"/>
                  </a:cubicBezTo>
                  <a:cubicBezTo>
                    <a:pt x="188" y="352"/>
                    <a:pt x="199" y="341"/>
                    <a:pt x="199" y="327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9" y="12"/>
                    <a:pt x="188" y="0"/>
                    <a:pt x="17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r="13500000" sy="23000" kx="1200000" algn="br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7379223" y="4718050"/>
              <a:ext cx="612775" cy="9191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40"/>
            <p:cNvSpPr>
              <a:spLocks/>
            </p:cNvSpPr>
            <p:nvPr/>
          </p:nvSpPr>
          <p:spPr bwMode="auto">
            <a:xfrm>
              <a:off x="7543800" y="4627563"/>
              <a:ext cx="263525" cy="26988"/>
            </a:xfrm>
            <a:custGeom>
              <a:avLst/>
              <a:gdLst>
                <a:gd name="T0" fmla="*/ 166 w 166"/>
                <a:gd name="T1" fmla="*/ 17 h 17"/>
                <a:gd name="T2" fmla="*/ 0 w 166"/>
                <a:gd name="T3" fmla="*/ 17 h 17"/>
                <a:gd name="T4" fmla="*/ 0 w 166"/>
                <a:gd name="T5" fmla="*/ 0 h 17"/>
                <a:gd name="T6" fmla="*/ 166 w 166"/>
                <a:gd name="T7" fmla="*/ 0 h 17"/>
                <a:gd name="T8" fmla="*/ 166 w 166"/>
                <a:gd name="T9" fmla="*/ 17 h 17"/>
                <a:gd name="T10" fmla="*/ 166 w 166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7">
                  <a:moveTo>
                    <a:pt x="166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17"/>
                  </a:lnTo>
                  <a:lnTo>
                    <a:pt x="16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41"/>
            <p:cNvSpPr>
              <a:spLocks noChangeArrowheads="1"/>
            </p:cNvSpPr>
            <p:nvPr/>
          </p:nvSpPr>
          <p:spPr bwMode="auto">
            <a:xfrm>
              <a:off x="7867650" y="4616450"/>
              <a:ext cx="50800" cy="49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7556500" y="5713413"/>
              <a:ext cx="239712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96" name="Straight Connector 95"/>
          <p:cNvCxnSpPr>
            <a:endCxn id="117" idx="1"/>
          </p:cNvCxnSpPr>
          <p:nvPr/>
        </p:nvCxnSpPr>
        <p:spPr>
          <a:xfrm flipV="1">
            <a:off x="6797463" y="2124101"/>
            <a:ext cx="1748249" cy="1192040"/>
          </a:xfrm>
          <a:prstGeom prst="line">
            <a:avLst/>
          </a:prstGeom>
          <a:ln w="38100">
            <a:solidFill>
              <a:schemeClr val="bg1">
                <a:lumMod val="75000"/>
                <a:alpha val="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2"/>
            <a:endCxn id="73" idx="0"/>
          </p:cNvCxnSpPr>
          <p:nvPr/>
        </p:nvCxnSpPr>
        <p:spPr>
          <a:xfrm>
            <a:off x="9858015" y="4036560"/>
            <a:ext cx="0" cy="269444"/>
          </a:xfrm>
          <a:prstGeom prst="line">
            <a:avLst/>
          </a:prstGeom>
          <a:ln w="38100">
            <a:solidFill>
              <a:schemeClr val="bg1">
                <a:lumMod val="75000"/>
                <a:alpha val="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3" idx="1"/>
          </p:cNvCxnSpPr>
          <p:nvPr/>
        </p:nvCxnSpPr>
        <p:spPr>
          <a:xfrm flipH="1" flipV="1">
            <a:off x="6750550" y="3564941"/>
            <a:ext cx="1795162" cy="1024228"/>
          </a:xfrm>
          <a:prstGeom prst="line">
            <a:avLst/>
          </a:prstGeom>
          <a:ln w="38100">
            <a:solidFill>
              <a:schemeClr val="bg1">
                <a:lumMod val="75000"/>
                <a:alpha val="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106" y="10173273"/>
            <a:ext cx="301588" cy="33333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468" y="4734206"/>
            <a:ext cx="301588" cy="333334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017495" y="3941948"/>
            <a:ext cx="2624606" cy="824160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solidFill>
              <a:schemeClr val="bg1">
                <a:lumMod val="7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47000"/>
                  </a:schemeClr>
                </a:solidFill>
              </a:rPr>
              <a:t>Authentication</a:t>
            </a:r>
            <a:endParaRPr lang="en-US" dirty="0">
              <a:solidFill>
                <a:schemeClr val="lt1">
                  <a:alpha val="47000"/>
                </a:schemeClr>
              </a:solidFill>
            </a:endParaRPr>
          </a:p>
        </p:txBody>
      </p:sp>
      <p:cxnSp>
        <p:nvCxnSpPr>
          <p:cNvPr id="106" name="Straight Connector 105"/>
          <p:cNvCxnSpPr>
            <a:stCxn id="105" idx="3"/>
          </p:cNvCxnSpPr>
          <p:nvPr/>
        </p:nvCxnSpPr>
        <p:spPr>
          <a:xfrm flipV="1">
            <a:off x="3642101" y="3660383"/>
            <a:ext cx="1518464" cy="693645"/>
          </a:xfrm>
          <a:prstGeom prst="line">
            <a:avLst/>
          </a:prstGeom>
          <a:ln w="38100">
            <a:solidFill>
              <a:schemeClr val="bg1">
                <a:lumMod val="75000"/>
                <a:alpha val="47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8545712" y="1844438"/>
            <a:ext cx="2624606" cy="55932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bg1">
                <a:lumMod val="7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5000"/>
                  </a:schemeClr>
                </a:solidFill>
              </a:rPr>
              <a:t>Video Upload</a:t>
            </a:r>
            <a:endParaRPr lang="en-US" dirty="0">
              <a:solidFill>
                <a:schemeClr val="lt1">
                  <a:alpha val="5000"/>
                </a:schemeClr>
              </a:solidFill>
            </a:endParaRPr>
          </a:p>
        </p:txBody>
      </p:sp>
      <p:cxnSp>
        <p:nvCxnSpPr>
          <p:cNvPr id="118" name="Straight Connector 117"/>
          <p:cNvCxnSpPr>
            <a:endCxn id="3" idx="0"/>
          </p:cNvCxnSpPr>
          <p:nvPr/>
        </p:nvCxnSpPr>
        <p:spPr>
          <a:xfrm flipH="1">
            <a:off x="9863698" y="2401280"/>
            <a:ext cx="1" cy="244717"/>
          </a:xfrm>
          <a:prstGeom prst="line">
            <a:avLst/>
          </a:prstGeom>
          <a:ln w="38100">
            <a:solidFill>
              <a:schemeClr val="bg1">
                <a:lumMod val="75000"/>
                <a:alpha val="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292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4142" y="2357159"/>
            <a:ext cx="11003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2. </a:t>
            </a:r>
            <a:r>
              <a:rPr lang="id-ID" sz="4800" b="1" dirty="0" err="1" smtClean="0">
                <a:solidFill>
                  <a:schemeClr val="bg1"/>
                </a:solidFill>
              </a:rPr>
              <a:t>Write</a:t>
            </a:r>
            <a:r>
              <a:rPr lang="id-ID" sz="4800" b="1" dirty="0" smtClean="0">
                <a:solidFill>
                  <a:schemeClr val="bg1"/>
                </a:solidFill>
              </a:rPr>
              <a:t> </a:t>
            </a:r>
            <a:r>
              <a:rPr lang="id-ID" sz="4800" b="1" dirty="0" err="1" smtClean="0">
                <a:solidFill>
                  <a:schemeClr val="bg1"/>
                </a:solidFill>
              </a:rPr>
              <a:t>single-purpose</a:t>
            </a:r>
            <a:r>
              <a:rPr lang="id-ID" sz="4800" b="1" dirty="0" smtClean="0">
                <a:solidFill>
                  <a:schemeClr val="bg1"/>
                </a:solidFill>
              </a:rPr>
              <a:t> </a:t>
            </a:r>
            <a:r>
              <a:rPr lang="id-ID" sz="4800" b="1" dirty="0" err="1" smtClean="0">
                <a:solidFill>
                  <a:schemeClr val="bg1"/>
                </a:solidFill>
              </a:rPr>
              <a:t>stateless</a:t>
            </a:r>
            <a:r>
              <a:rPr lang="id-ID" sz="4800" b="1" dirty="0" smtClean="0">
                <a:solidFill>
                  <a:schemeClr val="bg1"/>
                </a:solidFill>
              </a:rPr>
              <a:t> </a:t>
            </a:r>
            <a:r>
              <a:rPr lang="id-ID" sz="4800" b="1" dirty="0" err="1" smtClean="0">
                <a:solidFill>
                  <a:schemeClr val="bg1"/>
                </a:solidFill>
              </a:rPr>
              <a:t>functions</a:t>
            </a:r>
            <a:endParaRPr lang="id-ID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525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23179" y="1520943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id-ID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look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id-ID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at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id-ID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what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id-ID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we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id-ID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built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1994" y="754144"/>
            <a:ext cx="5894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smtClean="0">
                <a:solidFill>
                  <a:schemeClr val="bg1"/>
                </a:solidFill>
                <a:latin typeface="+mj-lt"/>
              </a:rPr>
              <a:t>Our Lambda </a:t>
            </a:r>
            <a:r>
              <a:rPr lang="id-ID" sz="4800" dirty="0" err="1" smtClean="0">
                <a:solidFill>
                  <a:schemeClr val="bg1"/>
                </a:solidFill>
                <a:latin typeface="+mj-lt"/>
              </a:rPr>
              <a:t>Functions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10217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8804" y="2871764"/>
            <a:ext cx="2327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 err="1">
                <a:solidFill>
                  <a:schemeClr val="bg1"/>
                </a:solidFill>
              </a:rPr>
              <a:t>Submit</a:t>
            </a:r>
            <a:r>
              <a:rPr lang="id-ID" sz="2400" dirty="0">
                <a:solidFill>
                  <a:schemeClr val="bg1"/>
                </a:solidFill>
              </a:rPr>
              <a:t> </a:t>
            </a:r>
            <a:r>
              <a:rPr lang="id-ID" sz="2400" dirty="0" err="1">
                <a:solidFill>
                  <a:schemeClr val="bg1"/>
                </a:solidFill>
              </a:rPr>
              <a:t>Question</a:t>
            </a:r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5" y="197347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3366931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344234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915164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348880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4753556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482897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4301789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96000" y="4866678"/>
            <a:ext cx="0" cy="19913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7011" y="4301789"/>
            <a:ext cx="221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Submit</a:t>
            </a:r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Answer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8467" y="3882658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5269283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197967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4293" y="787510"/>
            <a:ext cx="77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Vote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812988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199613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7917011" y="2199613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Gurubot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53876" y="3548531"/>
            <a:ext cx="2062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Take</a:t>
            </a:r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Payment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39439" y="4025776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1" name="Straight Connector 70"/>
          <p:cNvCxnSpPr/>
          <p:nvPr/>
        </p:nvCxnSpPr>
        <p:spPr>
          <a:xfrm>
            <a:off x="5514680" y="410119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48467" y="3574009"/>
            <a:ext cx="1054364" cy="1054364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8" name="Straight Connector 77"/>
          <p:cNvCxnSpPr/>
          <p:nvPr/>
        </p:nvCxnSpPr>
        <p:spPr>
          <a:xfrm>
            <a:off x="6096000" y="414764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039439" y="5412401"/>
            <a:ext cx="113122" cy="11312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52561" y="548781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77320" y="4960634"/>
            <a:ext cx="1054364" cy="1054364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7917011" y="4960634"/>
            <a:ext cx="3151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Request</a:t>
            </a:r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Protected</a:t>
            </a:r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File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0" y="5539737"/>
            <a:ext cx="0" cy="13182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448467" y="1780482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6674896" y="3167107"/>
            <a:ext cx="1054364" cy="86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4448467" y="4541503"/>
            <a:ext cx="1054364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6674896" y="5927314"/>
            <a:ext cx="1054364" cy="868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25037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 flipH="1" flipV="1">
            <a:off x="5964025" y="3983999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1" name="Straight Connector 6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95278" y="786566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Processing</a:t>
            </a:r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billing</a:t>
            </a:r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 data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5" name="Straight Connector 64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9" name="Straight Connector 6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677320" y="2199613"/>
            <a:ext cx="1054364" cy="1054364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extBox 70"/>
          <p:cNvSpPr txBox="1"/>
          <p:nvPr/>
        </p:nvSpPr>
        <p:spPr>
          <a:xfrm>
            <a:off x="7872040" y="2199613"/>
            <a:ext cx="3341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Reindex</a:t>
            </a:r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entire</a:t>
            </a:r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400" b="1" dirty="0" err="1" smtClean="0">
                <a:solidFill>
                  <a:schemeClr val="bg1"/>
                </a:solidFill>
                <a:latin typeface="+mj-lt"/>
              </a:rPr>
              <a:t>database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1"/>
          <p:cNvSpPr>
            <a:spLocks noEditPoints="1"/>
          </p:cNvSpPr>
          <p:nvPr/>
        </p:nvSpPr>
        <p:spPr bwMode="auto">
          <a:xfrm>
            <a:off x="7008829" y="2515265"/>
            <a:ext cx="386499" cy="385351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6" name="Rectangle 65"/>
          <p:cNvSpPr/>
          <p:nvPr/>
        </p:nvSpPr>
        <p:spPr>
          <a:xfrm>
            <a:off x="4470680" y="799316"/>
            <a:ext cx="1043999" cy="104066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Freeform 15"/>
          <p:cNvSpPr>
            <a:spLocks noEditPoints="1"/>
          </p:cNvSpPr>
          <p:nvPr/>
        </p:nvSpPr>
        <p:spPr bwMode="auto">
          <a:xfrm>
            <a:off x="4635230" y="1017399"/>
            <a:ext cx="758671" cy="578765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4470680" y="1784024"/>
            <a:ext cx="1044000" cy="592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6674896" y="3171429"/>
            <a:ext cx="1054364" cy="868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6931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7489635" y="2287098"/>
            <a:ext cx="15303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Picture 217" descr="Compute_AWSLamb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09" y="3576688"/>
            <a:ext cx="700098" cy="834932"/>
          </a:xfrm>
          <a:prstGeom prst="rect">
            <a:avLst/>
          </a:prstGeom>
        </p:spPr>
      </p:pic>
      <p:pic>
        <p:nvPicPr>
          <p:cNvPr id="219" name="Picture 218" descr="Compute_AWSLamb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00" y="1924065"/>
            <a:ext cx="700098" cy="834932"/>
          </a:xfrm>
          <a:prstGeom prst="rect">
            <a:avLst/>
          </a:prstGeom>
        </p:spPr>
      </p:pic>
      <p:pic>
        <p:nvPicPr>
          <p:cNvPr id="8" name="Picture 7" descr="Application-Services_AmazonAPIGatew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54" y="1541292"/>
            <a:ext cx="700098" cy="834932"/>
          </a:xfrm>
          <a:prstGeom prst="rect">
            <a:avLst/>
          </a:prstGeom>
        </p:spPr>
      </p:pic>
      <p:sp>
        <p:nvSpPr>
          <p:cNvPr id="222" name="TextBox 221"/>
          <p:cNvSpPr txBox="1"/>
          <p:nvPr/>
        </p:nvSpPr>
        <p:spPr>
          <a:xfrm>
            <a:off x="7521243" y="1761835"/>
            <a:ext cx="1128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API Gateway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7073203" y="3054636"/>
            <a:ext cx="0" cy="42173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7073203" y="2500880"/>
            <a:ext cx="2018" cy="6238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874216" y="1512776"/>
            <a:ext cx="479416" cy="863449"/>
            <a:chOff x="7296151" y="4556125"/>
            <a:chExt cx="758824" cy="1330325"/>
          </a:xfrm>
        </p:grpSpPr>
        <p:sp>
          <p:nvSpPr>
            <p:cNvPr id="77" name="Freeform 38"/>
            <p:cNvSpPr>
              <a:spLocks/>
            </p:cNvSpPr>
            <p:nvPr/>
          </p:nvSpPr>
          <p:spPr bwMode="auto">
            <a:xfrm>
              <a:off x="7296151" y="4556125"/>
              <a:ext cx="758824" cy="1330325"/>
            </a:xfrm>
            <a:custGeom>
              <a:avLst/>
              <a:gdLst>
                <a:gd name="T0" fmla="*/ 174 w 199"/>
                <a:gd name="T1" fmla="*/ 0 h 352"/>
                <a:gd name="T2" fmla="*/ 26 w 199"/>
                <a:gd name="T3" fmla="*/ 0 h 352"/>
                <a:gd name="T4" fmla="*/ 0 w 199"/>
                <a:gd name="T5" fmla="*/ 26 h 352"/>
                <a:gd name="T6" fmla="*/ 0 w 199"/>
                <a:gd name="T7" fmla="*/ 327 h 352"/>
                <a:gd name="T8" fmla="*/ 26 w 199"/>
                <a:gd name="T9" fmla="*/ 352 h 352"/>
                <a:gd name="T10" fmla="*/ 174 w 199"/>
                <a:gd name="T11" fmla="*/ 352 h 352"/>
                <a:gd name="T12" fmla="*/ 199 w 199"/>
                <a:gd name="T13" fmla="*/ 327 h 352"/>
                <a:gd name="T14" fmla="*/ 199 w 199"/>
                <a:gd name="T15" fmla="*/ 26 h 352"/>
                <a:gd name="T16" fmla="*/ 174 w 199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352">
                  <a:moveTo>
                    <a:pt x="174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1"/>
                    <a:pt x="11" y="352"/>
                    <a:pt x="26" y="352"/>
                  </a:cubicBezTo>
                  <a:cubicBezTo>
                    <a:pt x="174" y="352"/>
                    <a:pt x="174" y="352"/>
                    <a:pt x="174" y="352"/>
                  </a:cubicBezTo>
                  <a:cubicBezTo>
                    <a:pt x="188" y="352"/>
                    <a:pt x="199" y="341"/>
                    <a:pt x="199" y="327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9" y="12"/>
                    <a:pt x="188" y="0"/>
                    <a:pt x="17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r="13500000" sy="23000" kx="1200000" algn="br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7379223" y="4718050"/>
              <a:ext cx="612775" cy="9191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40"/>
            <p:cNvSpPr>
              <a:spLocks/>
            </p:cNvSpPr>
            <p:nvPr/>
          </p:nvSpPr>
          <p:spPr bwMode="auto">
            <a:xfrm>
              <a:off x="7543800" y="4627563"/>
              <a:ext cx="263525" cy="26988"/>
            </a:xfrm>
            <a:custGeom>
              <a:avLst/>
              <a:gdLst>
                <a:gd name="T0" fmla="*/ 166 w 166"/>
                <a:gd name="T1" fmla="*/ 17 h 17"/>
                <a:gd name="T2" fmla="*/ 0 w 166"/>
                <a:gd name="T3" fmla="*/ 17 h 17"/>
                <a:gd name="T4" fmla="*/ 0 w 166"/>
                <a:gd name="T5" fmla="*/ 0 h 17"/>
                <a:gd name="T6" fmla="*/ 166 w 166"/>
                <a:gd name="T7" fmla="*/ 0 h 17"/>
                <a:gd name="T8" fmla="*/ 166 w 166"/>
                <a:gd name="T9" fmla="*/ 17 h 17"/>
                <a:gd name="T10" fmla="*/ 166 w 166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7">
                  <a:moveTo>
                    <a:pt x="166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17"/>
                  </a:lnTo>
                  <a:lnTo>
                    <a:pt x="16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41"/>
            <p:cNvSpPr>
              <a:spLocks noChangeArrowheads="1"/>
            </p:cNvSpPr>
            <p:nvPr/>
          </p:nvSpPr>
          <p:spPr bwMode="auto">
            <a:xfrm>
              <a:off x="7867650" y="4616450"/>
              <a:ext cx="50800" cy="49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7556500" y="5713413"/>
              <a:ext cx="239712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62429" y="1504970"/>
            <a:ext cx="1384981" cy="1098964"/>
            <a:chOff x="5499100" y="144463"/>
            <a:chExt cx="3213100" cy="2614612"/>
          </a:xfrm>
          <a:effectLst>
            <a:outerShdw blurRad="127000" dir="13500000" sy="23000" kx="1200000" algn="br" rotWithShape="0">
              <a:prstClr val="black">
                <a:alpha val="10000"/>
              </a:prstClr>
            </a:outerShdw>
          </a:effectLst>
        </p:grpSpPr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5499100" y="144463"/>
              <a:ext cx="3213100" cy="1944687"/>
            </a:xfrm>
            <a:custGeom>
              <a:avLst/>
              <a:gdLst>
                <a:gd name="T0" fmla="*/ 0 w 854"/>
                <a:gd name="T1" fmla="*/ 516 h 516"/>
                <a:gd name="T2" fmla="*/ 0 w 854"/>
                <a:gd name="T3" fmla="*/ 19 h 516"/>
                <a:gd name="T4" fmla="*/ 20 w 854"/>
                <a:gd name="T5" fmla="*/ 0 h 516"/>
                <a:gd name="T6" fmla="*/ 835 w 854"/>
                <a:gd name="T7" fmla="*/ 0 h 516"/>
                <a:gd name="T8" fmla="*/ 854 w 854"/>
                <a:gd name="T9" fmla="*/ 19 h 516"/>
                <a:gd name="T10" fmla="*/ 854 w 854"/>
                <a:gd name="T11" fmla="*/ 516 h 516"/>
                <a:gd name="T12" fmla="*/ 0 w 854"/>
                <a:gd name="T1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516">
                  <a:moveTo>
                    <a:pt x="0" y="516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835" y="0"/>
                    <a:pt x="835" y="0"/>
                    <a:pt x="835" y="0"/>
                  </a:cubicBezTo>
                  <a:cubicBezTo>
                    <a:pt x="845" y="0"/>
                    <a:pt x="854" y="8"/>
                    <a:pt x="854" y="19"/>
                  </a:cubicBezTo>
                  <a:cubicBezTo>
                    <a:pt x="854" y="516"/>
                    <a:pt x="854" y="516"/>
                    <a:pt x="854" y="516"/>
                  </a:cubicBezTo>
                  <a:lnTo>
                    <a:pt x="0" y="5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5499100" y="2089150"/>
              <a:ext cx="3213100" cy="290512"/>
            </a:xfrm>
            <a:custGeom>
              <a:avLst/>
              <a:gdLst>
                <a:gd name="T0" fmla="*/ 835 w 854"/>
                <a:gd name="T1" fmla="*/ 77 h 77"/>
                <a:gd name="T2" fmla="*/ 20 w 854"/>
                <a:gd name="T3" fmla="*/ 77 h 77"/>
                <a:gd name="T4" fmla="*/ 0 w 854"/>
                <a:gd name="T5" fmla="*/ 58 h 77"/>
                <a:gd name="T6" fmla="*/ 0 w 854"/>
                <a:gd name="T7" fmla="*/ 0 h 77"/>
                <a:gd name="T8" fmla="*/ 854 w 854"/>
                <a:gd name="T9" fmla="*/ 0 h 77"/>
                <a:gd name="T10" fmla="*/ 854 w 854"/>
                <a:gd name="T11" fmla="*/ 58 h 77"/>
                <a:gd name="T12" fmla="*/ 835 w 854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77">
                  <a:moveTo>
                    <a:pt x="835" y="77"/>
                  </a:move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69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854" y="58"/>
                    <a:pt x="854" y="58"/>
                    <a:pt x="854" y="58"/>
                  </a:cubicBezTo>
                  <a:cubicBezTo>
                    <a:pt x="854" y="69"/>
                    <a:pt x="845" y="77"/>
                    <a:pt x="835" y="7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5600700" y="268288"/>
              <a:ext cx="3009900" cy="16954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33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34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75" name="Picture Placeholder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5" r="16635"/>
          <a:stretch>
            <a:fillRect/>
          </a:stretch>
        </p:blipFill>
        <p:spPr>
          <a:xfrm>
            <a:off x="827845" y="1145352"/>
            <a:ext cx="968545" cy="961647"/>
          </a:xfrm>
          <a:prstGeom prst="ellipse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>
            <a:off x="3438546" y="1957048"/>
            <a:ext cx="3207721" cy="120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75682" y="2712928"/>
            <a:ext cx="1298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err="1" smtClean="0">
                <a:solidFill>
                  <a:schemeClr val="bg1"/>
                </a:solidFill>
                <a:latin typeface="+mj-lt"/>
              </a:rPr>
              <a:t>Client</a:t>
            </a:r>
            <a:endParaRPr lang="id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93318" y="268876"/>
            <a:ext cx="687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b="1" dirty="0" err="1" smtClean="0">
                <a:solidFill>
                  <a:schemeClr val="bg1"/>
                </a:solidFill>
              </a:rPr>
              <a:t>Workshop</a:t>
            </a:r>
            <a:r>
              <a:rPr lang="id-ID" sz="4800" b="1" dirty="0" smtClean="0">
                <a:solidFill>
                  <a:schemeClr val="bg1"/>
                </a:solidFill>
              </a:rPr>
              <a:t>: </a:t>
            </a:r>
            <a:r>
              <a:rPr lang="id-ID" sz="4800" b="1" dirty="0" err="1" smtClean="0">
                <a:solidFill>
                  <a:schemeClr val="bg1"/>
                </a:solidFill>
              </a:rPr>
              <a:t>Back</a:t>
            </a:r>
            <a:r>
              <a:rPr lang="id-ID" sz="4800" b="1" dirty="0" smtClean="0">
                <a:solidFill>
                  <a:schemeClr val="bg1"/>
                </a:solidFill>
              </a:rPr>
              <a:t> </a:t>
            </a:r>
            <a:r>
              <a:rPr lang="id-ID" sz="4800" b="1" dirty="0" err="1" smtClean="0">
                <a:solidFill>
                  <a:schemeClr val="bg1"/>
                </a:solidFill>
              </a:rPr>
              <a:t>End</a:t>
            </a:r>
            <a:endParaRPr lang="id-ID" sz="4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81" y="5379523"/>
            <a:ext cx="940154" cy="94015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205995" y="2832115"/>
            <a:ext cx="1583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Custom Authorizer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24107" y="3732544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Lambda Function:</a:t>
            </a:r>
            <a:br>
              <a:rPr lang="en-US" sz="1400" b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400" b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get-user-profile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23360" y="5635650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Auth0 API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Connector 57"/>
          <p:cNvCxnSpPr>
            <a:stCxn id="218" idx="2"/>
          </p:cNvCxnSpPr>
          <p:nvPr/>
        </p:nvCxnSpPr>
        <p:spPr>
          <a:xfrm>
            <a:off x="7019558" y="4411620"/>
            <a:ext cx="0" cy="9078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1606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alphaModFix amt="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50800"/>
            <a:ext cx="14726920" cy="109423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13657" y="2995479"/>
            <a:ext cx="8226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Lesson </a:t>
            </a:r>
            <a:r>
              <a:rPr lang="en-US" sz="44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3: </a:t>
            </a:r>
            <a:r>
              <a:rPr lang="en-US" sz="44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 Walkthrough</a:t>
            </a:r>
            <a:endParaRPr lang="id-ID" sz="4400" dirty="0">
              <a:solidFill>
                <a:schemeClr val="accent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818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alphaModFix amt="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16" y="243647"/>
            <a:ext cx="14726920" cy="109423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13657" y="2995479"/>
            <a:ext cx="8226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Lesson </a:t>
            </a:r>
            <a:r>
              <a:rPr lang="en-US" sz="44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3: </a:t>
            </a:r>
            <a:r>
              <a:rPr lang="en-US" sz="44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Go for it!</a:t>
            </a:r>
            <a:endParaRPr lang="id-ID" sz="4400" dirty="0">
              <a:solidFill>
                <a:schemeClr val="accent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3405" y="5237768"/>
            <a:ext cx="877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Get the code &amp; instructions from our GitHub </a:t>
            </a:r>
            <a:r>
              <a:rPr lang="en-AU" sz="2800" b="1" dirty="0" smtClean="0">
                <a:solidFill>
                  <a:schemeClr val="bg1"/>
                </a:solidFill>
              </a:rPr>
              <a:t>repository</a:t>
            </a:r>
            <a:endParaRPr lang="en-AU" sz="2800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AU" sz="28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http</a:t>
            </a:r>
            <a:r>
              <a:rPr lang="en-AU" sz="28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://</a:t>
            </a:r>
            <a:r>
              <a:rPr lang="en-AU" sz="28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workshop.acloud.guru</a:t>
            </a:r>
            <a:endParaRPr lang="id-ID" sz="28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909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9503</TotalTime>
  <Words>527</Words>
  <Application>Microsoft Macintosh PowerPoint</Application>
  <PresentationFormat>Widescreen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Source Sans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Sam Kroonenburg</cp:lastModifiedBy>
  <cp:revision>1007</cp:revision>
  <dcterms:created xsi:type="dcterms:W3CDTF">2014-09-15T07:14:39Z</dcterms:created>
  <dcterms:modified xsi:type="dcterms:W3CDTF">2016-05-16T02:19:23Z</dcterms:modified>
</cp:coreProperties>
</file>