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524" r:id="rId2"/>
    <p:sldId id="600" r:id="rId3"/>
    <p:sldId id="601" r:id="rId4"/>
    <p:sldId id="602" r:id="rId5"/>
    <p:sldId id="603" r:id="rId6"/>
    <p:sldId id="604" r:id="rId7"/>
    <p:sldId id="605" r:id="rId8"/>
    <p:sldId id="606" r:id="rId9"/>
    <p:sldId id="590" r:id="rId10"/>
    <p:sldId id="592"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735"/>
    <a:srgbClr val="222835"/>
    <a:srgbClr val="222935"/>
    <a:srgbClr val="222A35"/>
    <a:srgbClr val="161F28"/>
    <a:srgbClr val="805430"/>
    <a:srgbClr val="212F3C"/>
    <a:srgbClr val="010203"/>
    <a:srgbClr val="1B22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0" autoAdjust="0"/>
    <p:restoredTop sz="62207" autoAdjust="0"/>
  </p:normalViewPr>
  <p:slideViewPr>
    <p:cSldViewPr snapToGrid="0">
      <p:cViewPr varScale="1">
        <p:scale>
          <a:sx n="95" d="100"/>
          <a:sy n="95" d="100"/>
        </p:scale>
        <p:origin x="1080" y="192"/>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10</a:t>
            </a:fld>
            <a:endParaRPr lang="id-ID"/>
          </a:p>
        </p:txBody>
      </p:sp>
    </p:spTree>
    <p:extLst>
      <p:ext uri="{BB962C8B-B14F-4D97-AF65-F5344CB8AC3E}">
        <p14:creationId xmlns:p14="http://schemas.microsoft.com/office/powerpoint/2010/main" val="198270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this lesson we’re going to introduce a database,</a:t>
            </a:r>
            <a:r>
              <a:rPr lang="en-US" baseline="0" dirty="0" smtClean="0"/>
              <a:t> to hold a list of videos available on the web site</a:t>
            </a:r>
          </a:p>
          <a:p>
            <a:pPr marL="171450" indent="-171450">
              <a:buFont typeface="Arial" charset="0"/>
              <a:buChar char="•"/>
            </a:pPr>
            <a:r>
              <a:rPr lang="en-US" baseline="0" dirty="0" smtClean="0"/>
              <a:t>We’re going to use a database with a difference</a:t>
            </a:r>
            <a:r>
              <a:rPr lang="is-IS" baseline="0" dirty="0" smtClean="0"/>
              <a:t>… Firebase.</a:t>
            </a:r>
          </a:p>
          <a:p>
            <a:pPr marL="171450" indent="-171450">
              <a:buFont typeface="Arial" charset="0"/>
              <a:buChar char="•"/>
            </a:pPr>
            <a:r>
              <a:rPr lang="is-IS" baseline="0" dirty="0" smtClean="0"/>
              <a:t>Firebase is a NO-SQL database which is designed to be directly user connected.</a:t>
            </a:r>
          </a:p>
          <a:p>
            <a:pPr marL="171450" indent="-171450">
              <a:buFont typeface="Arial" charset="0"/>
              <a:buChar char="•"/>
            </a:pPr>
            <a:r>
              <a:rPr lang="is-IS" baseline="0" dirty="0" smtClean="0"/>
              <a:t>User’s browsers connect directly to firebase to read/write data, with no middle man.</a:t>
            </a:r>
          </a:p>
          <a:p>
            <a:pPr marL="171450" indent="-171450">
              <a:buFont typeface="Arial" charset="0"/>
              <a:buChar char="•"/>
            </a:pPr>
            <a:r>
              <a:rPr lang="is-IS" baseline="0" dirty="0" smtClean="0"/>
              <a:t>We can still write to it from our backend, allowing our transcoding pipeline to publish transcoding progress &amp; results to the database.</a:t>
            </a:r>
          </a:p>
          <a:p>
            <a:pPr marL="171450" indent="-171450">
              <a:buFont typeface="Arial" charset="0"/>
              <a:buChar char="•"/>
            </a:pPr>
            <a:r>
              <a:rPr lang="is-IS" baseline="0" dirty="0" smtClean="0"/>
              <a:t>In addition, firebase is a push-bashed, event–driven system, so any changes made to the data are AUTOMATICALLY pushed to all connected clients via web sockets.</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26401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Sam</a:t>
            </a:r>
          </a:p>
          <a:p>
            <a:r>
              <a:rPr lang="en-US" sz="1200" u="none" kern="1200" baseline="0" dirty="0" smtClean="0">
                <a:solidFill>
                  <a:schemeClr val="tx1"/>
                </a:solidFill>
                <a:latin typeface="+mn-lt"/>
                <a:ea typeface="+mn-ea"/>
                <a:cs typeface="+mn-cs"/>
              </a:rPr>
              <a:t>Create thicker, more powerful front ends.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If you think about a traditional 3-tier approach</a:t>
            </a:r>
            <a:r>
              <a:rPr lang="is-IS" sz="1200" u="none" kern="1200" baseline="0" dirty="0" smtClean="0">
                <a:solidFill>
                  <a:schemeClr val="tx1"/>
                </a:solidFill>
                <a:latin typeface="+mn-lt"/>
                <a:ea typeface="+mn-ea"/>
                <a:cs typeface="+mn-cs"/>
              </a:rPr>
              <a:t>… you have the browser (presentation tier), the web server (logic tier) and the database (data tier). This layering keeps a nice separation of concerns, but it becomes very tedious to maintain &amp; improve – and is exesserbated in a world of rich SPAs.</a:t>
            </a:r>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4624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sz="1200" u="none" kern="1200" baseline="0" dirty="0" smtClean="0">
                <a:solidFill>
                  <a:schemeClr val="tx1"/>
                </a:solidFill>
                <a:latin typeface="+mn-lt"/>
                <a:ea typeface="+mn-ea"/>
                <a:cs typeface="+mn-cs"/>
              </a:rPr>
              <a:t>In a single page app you’ve got your whole MVC framework in the browser, with views, controllers, services etc. These services then talk over the wire to your server, with a communication contract you have to define &amp; maintain. You then have to maintain all the layering in your server... </a:t>
            </a:r>
            <a:r>
              <a:rPr lang="en-US" sz="1200" u="none" kern="1200" baseline="0" dirty="0" smtClean="0">
                <a:solidFill>
                  <a:schemeClr val="tx1"/>
                </a:solidFill>
                <a:latin typeface="+mn-lt"/>
                <a:ea typeface="+mn-ea"/>
                <a:cs typeface="+mn-cs"/>
              </a:rPr>
              <a:t>A</a:t>
            </a:r>
            <a:r>
              <a:rPr lang="is-IS" sz="1200" u="none" kern="1200" baseline="0" dirty="0" smtClean="0">
                <a:solidFill>
                  <a:schemeClr val="tx1"/>
                </a:solidFill>
                <a:latin typeface="+mn-lt"/>
                <a:ea typeface="+mn-ea"/>
                <a:cs typeface="+mn-cs"/>
              </a:rPr>
              <a:t>uthorising calls, validating input, fetching models from the database, applying business logic.</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If you want to add a new feature to the product you have to touch every layer through the stack, from the user interface over the wire to the server and then again over to the data-store. Look at all of the layers.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When I build the initial version of our platform, I took leave from work &amp; I had 4 weeks to produce a fully functional video training platform with authentication, payments, video delivery, quizzes, etc.</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 worked out that I was never going to get this built with a traditional approach. It was one of the main drivers to use technologies like lambda &amp; firebase and go completely </a:t>
            </a:r>
            <a:r>
              <a:rPr lang="en-US" sz="1200" u="none" kern="1200" baseline="0" dirty="0" err="1" smtClean="0">
                <a:solidFill>
                  <a:schemeClr val="tx1"/>
                </a:solidFill>
                <a:latin typeface="+mn-lt"/>
                <a:ea typeface="+mn-ea"/>
                <a:cs typeface="+mn-cs"/>
              </a:rPr>
              <a:t>serverless</a:t>
            </a:r>
            <a:r>
              <a:rPr lang="en-US" sz="1200" u="none" kern="1200" baseline="0" dirty="0" smtClean="0">
                <a:solidFill>
                  <a:schemeClr val="tx1"/>
                </a:solidFill>
                <a:latin typeface="+mn-lt"/>
                <a:ea typeface="+mn-ea"/>
                <a:cs typeface="+mn-cs"/>
              </a:rPr>
              <a:t>. I wanted to have the majority of code in one code base, the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front end.</a:t>
            </a:r>
          </a:p>
          <a:p>
            <a:endParaRPr lang="en-US" sz="1200" u="none" kern="1200" baseline="0" dirty="0" smtClean="0">
              <a:solidFill>
                <a:schemeClr val="tx1"/>
              </a:solidFill>
              <a:latin typeface="+mn-lt"/>
              <a:ea typeface="+mn-ea"/>
              <a:cs typeface="+mn-cs"/>
            </a:endParaRPr>
          </a:p>
          <a:p>
            <a:endParaRPr lang="en-US" sz="1200" u="non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83473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With the explosion of cloud-based web services — and great security mechanisms such as CORS, JWT and SAML… Something new becomes possible. Your front-end app can talk directly to a range of cloud enabled services — both small cloud functions that you build, and most of the 3rd party services that you’d normally need your server talk to — INCLUDING the database.</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This makes it possible to remove the middle man, and remove your back-end servers. If your front-end web applications can talk directly to a range of cloud-enabled services you can completely break apart your monolithic server.</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See how the client application is now much smarter? It talks directly to a service to authenticate the user &amp; get access credentials. It can then use these credentials when talking to a range of other services, such as a data storage service (basically, a web enabled database that client applications can talk to directly). It can also talk directly to small micro services that you run in the backend to perform very targeted and specific functions.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This new model means that the majority of your data transformation &amp; business logic code moves into the front-end — and you cut out a whole layer of cross-network communication &amp; data wrangling.</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51920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Now when you want to add a new feature, you only need to add it to your front-end code (and potentially call out to cloud services where required). Look how few layers you need to touch now:</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166183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smtClean="0">
                <a:solidFill>
                  <a:schemeClr val="tx1"/>
                </a:solidFill>
                <a:effectLst/>
                <a:latin typeface="+mn-lt"/>
                <a:ea typeface="+mn-ea"/>
                <a:cs typeface="+mn-cs"/>
              </a:rPr>
              <a:t>In this lesson, we’ll setup a firebase database.</a:t>
            </a:r>
          </a:p>
          <a:p>
            <a:pPr marL="171450" indent="-171450">
              <a:buFont typeface="Arial" charset="0"/>
              <a:buChar char="•"/>
            </a:pPr>
            <a:r>
              <a:rPr lang="en-US" sz="1200" kern="1200" baseline="0" dirty="0" smtClean="0">
                <a:solidFill>
                  <a:schemeClr val="tx1"/>
                </a:solidFill>
                <a:effectLst/>
                <a:latin typeface="+mn-lt"/>
                <a:ea typeface="+mn-ea"/>
                <a:cs typeface="+mn-cs"/>
              </a:rPr>
              <a:t>Then, we’ll have our web-site read video data directly from it.</a:t>
            </a:r>
          </a:p>
          <a:p>
            <a:pPr marL="171450" indent="-171450">
              <a:buFont typeface="Arial" charset="0"/>
              <a:buChar char="•"/>
            </a:pPr>
            <a:r>
              <a:rPr lang="en-US" sz="1200" kern="1200" baseline="0" dirty="0" smtClean="0">
                <a:solidFill>
                  <a:schemeClr val="tx1"/>
                </a:solidFill>
                <a:effectLst/>
                <a:latin typeface="+mn-lt"/>
                <a:ea typeface="+mn-ea"/>
                <a:cs typeface="+mn-cs"/>
              </a:rPr>
              <a:t>We’ll push some sample data into the database first, which points to videos saved in an S3 bucket we setup earlier.</a:t>
            </a:r>
          </a:p>
          <a:p>
            <a:pPr marL="171450" indent="-171450">
              <a:buFont typeface="Arial" charset="0"/>
              <a:buChar char="•"/>
            </a:pPr>
            <a:r>
              <a:rPr lang="en-US" sz="1200" kern="1200" baseline="0" dirty="0" smtClean="0">
                <a:solidFill>
                  <a:schemeClr val="tx1"/>
                </a:solidFill>
                <a:effectLst/>
                <a:latin typeface="+mn-lt"/>
                <a:ea typeface="+mn-ea"/>
                <a:cs typeface="+mn-cs"/>
              </a:rPr>
              <a:t>This allows you to see the finished product</a:t>
            </a:r>
          </a:p>
          <a:p>
            <a:pPr marL="171450" indent="-171450">
              <a:buFont typeface="Arial" charset="0"/>
              <a:buChar char="•"/>
            </a:pPr>
            <a:r>
              <a:rPr lang="en-US" sz="1200" kern="1200" baseline="0" dirty="0" smtClean="0">
                <a:solidFill>
                  <a:schemeClr val="tx1"/>
                </a:solidFill>
                <a:effectLst/>
                <a:latin typeface="+mn-lt"/>
                <a:ea typeface="+mn-ea"/>
                <a:cs typeface="+mn-cs"/>
              </a:rPr>
              <a:t>You can then also play with the data directly in Firebase, delete entries, modify them – and see how it affects to user interface.</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extLst>
      <p:ext uri="{BB962C8B-B14F-4D97-AF65-F5344CB8AC3E}">
        <p14:creationId xmlns:p14="http://schemas.microsoft.com/office/powerpoint/2010/main" val="69857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smtClean="0">
                <a:solidFill>
                  <a:schemeClr val="tx1"/>
                </a:solidFill>
                <a:effectLst/>
                <a:latin typeface="+mn-lt"/>
                <a:ea typeface="+mn-ea"/>
                <a:cs typeface="+mn-cs"/>
              </a:rPr>
              <a:t>Next, we’ll connect our firebase data directly into our transcoding pipeline.</a:t>
            </a:r>
          </a:p>
          <a:p>
            <a:pPr marL="171450" indent="-171450">
              <a:buFont typeface="Arial" charset="0"/>
              <a:buChar char="•"/>
            </a:pPr>
            <a:r>
              <a:rPr lang="en-US" sz="1200" kern="1200" baseline="0" dirty="0" smtClean="0">
                <a:solidFill>
                  <a:schemeClr val="tx1"/>
                </a:solidFill>
                <a:effectLst/>
                <a:latin typeface="+mn-lt"/>
                <a:ea typeface="+mn-ea"/>
                <a:cs typeface="+mn-cs"/>
              </a:rPr>
              <a:t>Our transcode-video lambda function will be updated to write a flag into the database, indicating that a video is being transcoded.</a:t>
            </a:r>
          </a:p>
          <a:p>
            <a:pPr marL="171450" indent="-171450">
              <a:buFont typeface="Arial" charset="0"/>
              <a:buChar char="•"/>
            </a:pPr>
            <a:r>
              <a:rPr lang="en-US" sz="1200" kern="1200" baseline="0" dirty="0" smtClean="0">
                <a:solidFill>
                  <a:schemeClr val="tx1"/>
                </a:solidFill>
                <a:effectLst/>
                <a:latin typeface="+mn-lt"/>
                <a:ea typeface="+mn-ea"/>
                <a:cs typeface="+mn-cs"/>
              </a:rPr>
              <a:t>We’ll then make a new lambda function, and hook it up to be invoked when a new transcoded video arrives in the destination bucket.</a:t>
            </a:r>
          </a:p>
          <a:p>
            <a:pPr marL="171450" indent="-171450">
              <a:buFont typeface="Arial" charset="0"/>
              <a:buChar char="•"/>
            </a:pPr>
            <a:r>
              <a:rPr lang="en-US" sz="1200" kern="1200" baseline="0" dirty="0" smtClean="0">
                <a:solidFill>
                  <a:schemeClr val="tx1"/>
                </a:solidFill>
                <a:effectLst/>
                <a:latin typeface="+mn-lt"/>
                <a:ea typeface="+mn-ea"/>
                <a:cs typeface="+mn-cs"/>
              </a:rPr>
              <a:t>This new function will write the new transcoded video URL to firebase, and change the flag to say that transcoding is complete.</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8</a:t>
            </a:fld>
            <a:endParaRPr lang="id-ID"/>
          </a:p>
        </p:txBody>
      </p:sp>
    </p:spTree>
    <p:extLst>
      <p:ext uri="{BB962C8B-B14F-4D97-AF65-F5344CB8AC3E}">
        <p14:creationId xmlns:p14="http://schemas.microsoft.com/office/powerpoint/2010/main" val="61520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116227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1183577" y="3891357"/>
            <a:ext cx="9824843" cy="769441"/>
          </a:xfrm>
          <a:prstGeom prst="rect">
            <a:avLst/>
          </a:prstGeom>
          <a:noFill/>
        </p:spPr>
        <p:txBody>
          <a:bodyPr wrap="square">
            <a:spAutoFit/>
          </a:bodyPr>
          <a:lstStyle/>
          <a:p>
            <a:pPr algn="ctr"/>
            <a:r>
              <a:rPr lang="en-US" sz="4400" dirty="0" smtClean="0">
                <a:solidFill>
                  <a:schemeClr val="bg1"/>
                </a:solidFill>
                <a:latin typeface="Source Sans Pro" charset="0"/>
                <a:ea typeface="Source Sans Pro" charset="0"/>
                <a:cs typeface="Source Sans Pro" charset="0"/>
              </a:rPr>
              <a:t>Lesson </a:t>
            </a:r>
            <a:r>
              <a:rPr lang="en-US" sz="4400" dirty="0">
                <a:solidFill>
                  <a:schemeClr val="bg1"/>
                </a:solidFill>
                <a:latin typeface="Source Sans Pro" charset="0"/>
                <a:ea typeface="Source Sans Pro" charset="0"/>
                <a:cs typeface="Source Sans Pro" charset="0"/>
              </a:rPr>
              <a:t>5</a:t>
            </a:r>
            <a:r>
              <a:rPr lang="en-US" sz="4400" dirty="0" smtClean="0">
                <a:solidFill>
                  <a:schemeClr val="bg1"/>
                </a:solidFill>
                <a:latin typeface="Source Sans Pro" charset="0"/>
                <a:ea typeface="Source Sans Pro" charset="0"/>
                <a:cs typeface="Source Sans Pro" charset="0"/>
              </a:rPr>
              <a:t>: </a:t>
            </a:r>
            <a:r>
              <a:rPr lang="en-US" sz="4400" dirty="0">
                <a:solidFill>
                  <a:schemeClr val="bg1"/>
                </a:solidFill>
                <a:latin typeface="Source Sans Pro" charset="0"/>
                <a:ea typeface="Source Sans Pro" charset="0"/>
                <a:cs typeface="Source Sans Pro" charset="0"/>
              </a:rPr>
              <a:t>Connect firebase to list videos</a:t>
            </a:r>
            <a:endParaRPr lang="en-US" sz="4400" dirty="0">
              <a:solidFill>
                <a:schemeClr val="bg1"/>
              </a:solidFill>
              <a:latin typeface="Source Sans Pro" charset="0"/>
              <a:ea typeface="Source Sans Pro" charset="0"/>
              <a:cs typeface="Source Sans Pro"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487616" y="243647"/>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5: </a:t>
            </a:r>
            <a:r>
              <a:rPr lang="en-US" sz="4400" dirty="0" smtClean="0">
                <a:solidFill>
                  <a:schemeClr val="bg1"/>
                </a:solidFill>
                <a:latin typeface="Source Sans Pro Light" charset="0"/>
                <a:ea typeface="Source Sans Pro Light" charset="0"/>
                <a:cs typeface="Source Sans Pro Light" charset="0"/>
              </a:rPr>
              <a:t>Go for it!</a:t>
            </a:r>
            <a:endParaRPr lang="id-ID" sz="4400" dirty="0">
              <a:solidFill>
                <a:schemeClr val="accent2"/>
              </a:solidFill>
              <a:latin typeface="Source Sans Pro Light" charset="0"/>
              <a:ea typeface="Source Sans Pro Light" charset="0"/>
              <a:cs typeface="Source Sans Pro Light" charset="0"/>
            </a:endParaRPr>
          </a:p>
        </p:txBody>
      </p:sp>
      <p:sp>
        <p:nvSpPr>
          <p:cNvPr id="2" name="Rectangle 1"/>
          <p:cNvSpPr/>
          <p:nvPr/>
        </p:nvSpPr>
        <p:spPr>
          <a:xfrm>
            <a:off x="1693405" y="5237768"/>
            <a:ext cx="8772768" cy="954107"/>
          </a:xfrm>
          <a:prstGeom prst="rect">
            <a:avLst/>
          </a:prstGeom>
        </p:spPr>
        <p:txBody>
          <a:bodyPr wrap="square">
            <a:spAutoFit/>
          </a:bodyPr>
          <a:lstStyle/>
          <a:p>
            <a:pPr algn="ctr"/>
            <a:r>
              <a:rPr lang="en-AU" sz="2800" b="1" dirty="0">
                <a:solidFill>
                  <a:schemeClr val="bg1"/>
                </a:solidFill>
              </a:rPr>
              <a:t>Get the code &amp; instructions from our GitHub </a:t>
            </a:r>
            <a:r>
              <a:rPr lang="en-AU" sz="2800" b="1" dirty="0" smtClean="0">
                <a:solidFill>
                  <a:schemeClr val="bg1"/>
                </a:solidFill>
              </a:rPr>
              <a:t>repository</a:t>
            </a:r>
            <a:endParaRPr lang="en-AU" sz="2800" dirty="0" smtClean="0">
              <a:solidFill>
                <a:schemeClr val="bg1"/>
              </a:solidFill>
              <a:latin typeface="Source Sans Pro Light" charset="0"/>
              <a:ea typeface="Source Sans Pro Light" charset="0"/>
              <a:cs typeface="Source Sans Pro Light" charset="0"/>
            </a:endParaRPr>
          </a:p>
          <a:p>
            <a:pPr algn="ctr"/>
            <a:r>
              <a:rPr lang="en-AU" sz="2800" dirty="0" smtClean="0">
                <a:solidFill>
                  <a:schemeClr val="bg1"/>
                </a:solidFill>
                <a:latin typeface="Source Sans Pro Light" charset="0"/>
                <a:ea typeface="Source Sans Pro Light" charset="0"/>
                <a:cs typeface="Source Sans Pro Light" charset="0"/>
              </a:rPr>
              <a:t>http</a:t>
            </a:r>
            <a:r>
              <a:rPr lang="en-AU" sz="2800" dirty="0">
                <a:solidFill>
                  <a:schemeClr val="bg1"/>
                </a:solidFill>
                <a:latin typeface="Source Sans Pro Light" charset="0"/>
                <a:ea typeface="Source Sans Pro Light" charset="0"/>
                <a:cs typeface="Source Sans Pro Light" charset="0"/>
              </a:rPr>
              <a:t>://</a:t>
            </a:r>
            <a:r>
              <a:rPr lang="en-AU" sz="2800" dirty="0" err="1">
                <a:solidFill>
                  <a:schemeClr val="bg1"/>
                </a:solidFill>
                <a:latin typeface="Source Sans Pro Light" charset="0"/>
                <a:ea typeface="Source Sans Pro Light" charset="0"/>
                <a:cs typeface="Source Sans Pro Light" charset="0"/>
              </a:rPr>
              <a:t>workshop.acloud.guru</a:t>
            </a:r>
            <a:endParaRPr lang="id-ID" sz="28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385890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8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2" name="Group 81"/>
          <p:cNvGrpSpPr/>
          <p:nvPr/>
        </p:nvGrpSpPr>
        <p:grpSpPr>
          <a:xfrm>
            <a:off x="5315293" y="2924389"/>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5401740" y="4228564"/>
            <a:ext cx="1298534" cy="307777"/>
          </a:xfrm>
          <a:prstGeom prst="rect">
            <a:avLst/>
          </a:prstGeom>
          <a:noFill/>
        </p:spPr>
        <p:txBody>
          <a:bodyPr wrap="square" rtlCol="0">
            <a:spAutoFit/>
          </a:bodyPr>
          <a:lstStyle/>
          <a:p>
            <a:pPr algn="ctr"/>
            <a:r>
              <a:rPr lang="id-ID" sz="1400" dirty="0" smtClean="0">
                <a:solidFill>
                  <a:schemeClr val="bg1"/>
                </a:solidFill>
                <a:latin typeface="+mj-lt"/>
              </a:rPr>
              <a:t>Web Browser</a:t>
            </a:r>
            <a:endParaRPr lang="id-ID" sz="1400" dirty="0">
              <a:solidFill>
                <a:schemeClr val="bg1"/>
              </a:solidFill>
              <a:latin typeface="+mj-lt"/>
            </a:endParaRPr>
          </a:p>
        </p:txBody>
      </p:sp>
      <p:sp>
        <p:nvSpPr>
          <p:cNvPr id="98" name="TextBox 97"/>
          <p:cNvSpPr txBox="1"/>
          <p:nvPr/>
        </p:nvSpPr>
        <p:spPr>
          <a:xfrm>
            <a:off x="2793318" y="300049"/>
            <a:ext cx="6875831" cy="1200329"/>
          </a:xfrm>
          <a:prstGeom prst="rect">
            <a:avLst/>
          </a:prstGeom>
          <a:noFill/>
        </p:spPr>
        <p:txBody>
          <a:bodyPr wrap="square" rtlCol="0">
            <a:spAutoFit/>
          </a:bodyPr>
          <a:lstStyle/>
          <a:p>
            <a:pPr algn="ctr"/>
            <a:r>
              <a:rPr lang="en-US" sz="3600" b="1" dirty="0" smtClean="0">
                <a:solidFill>
                  <a:schemeClr val="bg1"/>
                </a:solidFill>
              </a:rPr>
              <a:t>Lesson 5: Connect </a:t>
            </a:r>
            <a:r>
              <a:rPr lang="en-US" sz="3600" b="1" dirty="0">
                <a:solidFill>
                  <a:schemeClr val="bg1"/>
                </a:solidFill>
              </a:rPr>
              <a:t>firebase to list videos</a:t>
            </a:r>
          </a:p>
        </p:txBody>
      </p:sp>
      <p:sp>
        <p:nvSpPr>
          <p:cNvPr id="3" name="Rectangle 2"/>
          <p:cNvSpPr/>
          <p:nvPr/>
        </p:nvSpPr>
        <p:spPr>
          <a:xfrm>
            <a:off x="8551395" y="2645997"/>
            <a:ext cx="2624606" cy="559326"/>
          </a:xfrm>
          <a:prstGeom prst="rect">
            <a:avLst/>
          </a:prstGeom>
          <a:solidFill>
            <a:schemeClr val="accent1">
              <a:alpha val="48000"/>
            </a:schemeClr>
          </a:solidFill>
          <a:ln>
            <a:solidFill>
              <a:schemeClr val="bg1">
                <a:lumMod val="75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9000"/>
                  </a:schemeClr>
                </a:solidFill>
              </a:rPr>
              <a:t>Video Transcoder</a:t>
            </a:r>
            <a:endParaRPr lang="en-US" dirty="0">
              <a:solidFill>
                <a:schemeClr val="lt1">
                  <a:alpha val="49000"/>
                </a:schemeClr>
              </a:solidFill>
            </a:endParaRPr>
          </a:p>
        </p:txBody>
      </p:sp>
      <p:sp>
        <p:nvSpPr>
          <p:cNvPr id="69" name="Rectangle 68"/>
          <p:cNvSpPr/>
          <p:nvPr/>
        </p:nvSpPr>
        <p:spPr>
          <a:xfrm>
            <a:off x="8545712" y="3443613"/>
            <a:ext cx="2624606" cy="592947"/>
          </a:xfrm>
          <a:prstGeom prst="rect">
            <a:avLst/>
          </a:prstGeom>
          <a:solidFill>
            <a:schemeClr val="accent1">
              <a:alpha val="48000"/>
            </a:schemeClr>
          </a:solidFill>
          <a:ln>
            <a:solidFill>
              <a:schemeClr val="bg1">
                <a:lumMod val="75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9000"/>
                  </a:schemeClr>
                </a:solidFill>
              </a:rPr>
              <a:t>Media Storage</a:t>
            </a:r>
            <a:endParaRPr lang="en-US" dirty="0">
              <a:solidFill>
                <a:schemeClr val="lt1">
                  <a:alpha val="49000"/>
                </a:schemeClr>
              </a:solidFill>
            </a:endParaRPr>
          </a:p>
        </p:txBody>
      </p:sp>
      <p:sp>
        <p:nvSpPr>
          <p:cNvPr id="71" name="Rectangle 70"/>
          <p:cNvSpPr/>
          <p:nvPr/>
        </p:nvSpPr>
        <p:spPr>
          <a:xfrm>
            <a:off x="4742102" y="5630897"/>
            <a:ext cx="2624606"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Custom API</a:t>
            </a:r>
            <a:endParaRPr lang="en-US" dirty="0">
              <a:solidFill>
                <a:schemeClr val="lt1">
                  <a:alpha val="47000"/>
                </a:schemeClr>
              </a:solidFill>
            </a:endParaRPr>
          </a:p>
        </p:txBody>
      </p:sp>
      <p:sp>
        <p:nvSpPr>
          <p:cNvPr id="72" name="Rectangle 71"/>
          <p:cNvSpPr/>
          <p:nvPr/>
        </p:nvSpPr>
        <p:spPr>
          <a:xfrm>
            <a:off x="1002192" y="1919123"/>
            <a:ext cx="2624605"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Web Application</a:t>
            </a:r>
            <a:endParaRPr lang="en-US" dirty="0">
              <a:solidFill>
                <a:schemeClr val="lt1">
                  <a:alpha val="47000"/>
                </a:schemeClr>
              </a:solidFill>
            </a:endParaRPr>
          </a:p>
        </p:txBody>
      </p:sp>
      <p:sp>
        <p:nvSpPr>
          <p:cNvPr id="73" name="Rectangle 72"/>
          <p:cNvSpPr/>
          <p:nvPr/>
        </p:nvSpPr>
        <p:spPr>
          <a:xfrm>
            <a:off x="8545712" y="4306004"/>
            <a:ext cx="2624606" cy="566329"/>
          </a:xfrm>
          <a:prstGeom prst="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 List Database</a:t>
            </a:r>
            <a:endParaRPr lang="en-US" dirty="0"/>
          </a:p>
        </p:txBody>
      </p:sp>
      <p:cxnSp>
        <p:nvCxnSpPr>
          <p:cNvPr id="74" name="Straight Connector 73"/>
          <p:cNvCxnSpPr>
            <a:stCxn id="72" idx="3"/>
          </p:cNvCxnSpPr>
          <p:nvPr/>
        </p:nvCxnSpPr>
        <p:spPr>
          <a:xfrm>
            <a:off x="3626797" y="2331203"/>
            <a:ext cx="1533768" cy="1022799"/>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4" idx="2"/>
            <a:endCxn id="71" idx="0"/>
          </p:cNvCxnSpPr>
          <p:nvPr/>
        </p:nvCxnSpPr>
        <p:spPr>
          <a:xfrm>
            <a:off x="6051007" y="4536341"/>
            <a:ext cx="3398" cy="1094556"/>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 idx="2"/>
            <a:endCxn id="69" idx="0"/>
          </p:cNvCxnSpPr>
          <p:nvPr/>
        </p:nvCxnSpPr>
        <p:spPr>
          <a:xfrm flipH="1">
            <a:off x="9858015" y="3205323"/>
            <a:ext cx="5683" cy="238290"/>
          </a:xfrm>
          <a:prstGeom prst="line">
            <a:avLst/>
          </a:prstGeom>
          <a:ln w="38100">
            <a:solidFill>
              <a:schemeClr val="bg1">
                <a:lumMod val="75000"/>
                <a:alpha val="48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5257754" y="3356854"/>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6" name="Straight Connector 95"/>
          <p:cNvCxnSpPr>
            <a:endCxn id="117" idx="1"/>
          </p:cNvCxnSpPr>
          <p:nvPr/>
        </p:nvCxnSpPr>
        <p:spPr>
          <a:xfrm flipV="1">
            <a:off x="6797463" y="2124101"/>
            <a:ext cx="1748249" cy="1192040"/>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9" idx="2"/>
            <a:endCxn id="73" idx="0"/>
          </p:cNvCxnSpPr>
          <p:nvPr/>
        </p:nvCxnSpPr>
        <p:spPr>
          <a:xfrm>
            <a:off x="9858015" y="4036560"/>
            <a:ext cx="0" cy="26944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73" idx="1"/>
          </p:cNvCxnSpPr>
          <p:nvPr/>
        </p:nvCxnSpPr>
        <p:spPr>
          <a:xfrm flipH="1" flipV="1">
            <a:off x="6750550" y="3564941"/>
            <a:ext cx="1795162" cy="1024228"/>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106" y="10173273"/>
            <a:ext cx="301588" cy="333334"/>
          </a:xfrm>
          <a:prstGeom prst="rect">
            <a:avLst/>
          </a:prstGeom>
        </p:spPr>
      </p:pic>
      <p:pic>
        <p:nvPicPr>
          <p:cNvPr id="103" name="Picture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0468" y="4734206"/>
            <a:ext cx="301588" cy="333334"/>
          </a:xfrm>
          <a:prstGeom prst="rect">
            <a:avLst/>
          </a:prstGeom>
        </p:spPr>
      </p:pic>
      <p:sp>
        <p:nvSpPr>
          <p:cNvPr id="105" name="Rectangle 104"/>
          <p:cNvSpPr/>
          <p:nvPr/>
        </p:nvSpPr>
        <p:spPr>
          <a:xfrm>
            <a:off x="1017495" y="3941948"/>
            <a:ext cx="2624606"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Authentication</a:t>
            </a:r>
            <a:endParaRPr lang="en-US" dirty="0">
              <a:solidFill>
                <a:schemeClr val="lt1">
                  <a:alpha val="47000"/>
                </a:schemeClr>
              </a:solidFill>
            </a:endParaRPr>
          </a:p>
        </p:txBody>
      </p:sp>
      <p:cxnSp>
        <p:nvCxnSpPr>
          <p:cNvPr id="106" name="Straight Connector 105"/>
          <p:cNvCxnSpPr>
            <a:stCxn id="105" idx="3"/>
          </p:cNvCxnSpPr>
          <p:nvPr/>
        </p:nvCxnSpPr>
        <p:spPr>
          <a:xfrm flipV="1">
            <a:off x="3642101" y="3660383"/>
            <a:ext cx="1518464" cy="693645"/>
          </a:xfrm>
          <a:prstGeom prst="line">
            <a:avLst/>
          </a:prstGeom>
          <a:ln w="38100">
            <a:solidFill>
              <a:schemeClr val="bg1">
                <a:lumMod val="75000"/>
                <a:alpha val="47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545712" y="1844438"/>
            <a:ext cx="2624606" cy="559326"/>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Video Upload</a:t>
            </a:r>
            <a:endParaRPr lang="en-US" dirty="0">
              <a:solidFill>
                <a:schemeClr val="lt1">
                  <a:alpha val="47000"/>
                </a:schemeClr>
              </a:solidFill>
            </a:endParaRPr>
          </a:p>
        </p:txBody>
      </p:sp>
      <p:cxnSp>
        <p:nvCxnSpPr>
          <p:cNvPr id="118" name="Straight Connector 117"/>
          <p:cNvCxnSpPr>
            <a:endCxn id="3" idx="0"/>
          </p:cNvCxnSpPr>
          <p:nvPr/>
        </p:nvCxnSpPr>
        <p:spPr>
          <a:xfrm flipH="1">
            <a:off x="9863698" y="2401280"/>
            <a:ext cx="1" cy="244717"/>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530774"/>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835"/>
        </a:solidFill>
        <a:effectLst/>
      </p:bgPr>
    </p:bg>
    <p:spTree>
      <p:nvGrpSpPr>
        <p:cNvPr id="1" name=""/>
        <p:cNvGrpSpPr/>
        <p:nvPr/>
      </p:nvGrpSpPr>
      <p:grpSpPr>
        <a:xfrm>
          <a:off x="0" y="0"/>
          <a:ext cx="0" cy="0"/>
          <a:chOff x="0" y="0"/>
          <a:chExt cx="0" cy="0"/>
        </a:xfrm>
      </p:grpSpPr>
      <p:sp>
        <p:nvSpPr>
          <p:cNvPr id="40" name="TextBox 39"/>
          <p:cNvSpPr txBox="1"/>
          <p:nvPr/>
        </p:nvSpPr>
        <p:spPr>
          <a:xfrm>
            <a:off x="507963" y="3082373"/>
            <a:ext cx="11197232" cy="830997"/>
          </a:xfrm>
          <a:prstGeom prst="rect">
            <a:avLst/>
          </a:prstGeom>
          <a:noFill/>
        </p:spPr>
        <p:txBody>
          <a:bodyPr wrap="none" rtlCol="0">
            <a:spAutoFit/>
          </a:bodyPr>
          <a:lstStyle/>
          <a:p>
            <a:pPr algn="ctr"/>
            <a:r>
              <a:rPr lang="id-ID" sz="4800" b="1" dirty="0" smtClean="0">
                <a:solidFill>
                  <a:schemeClr val="bg1"/>
                </a:solidFill>
              </a:rPr>
              <a:t>4. </a:t>
            </a:r>
            <a:r>
              <a:rPr lang="id-ID" sz="4800" b="1" dirty="0" err="1" smtClean="0">
                <a:solidFill>
                  <a:schemeClr val="bg1"/>
                </a:solidFill>
              </a:rPr>
              <a:t>Create</a:t>
            </a:r>
            <a:r>
              <a:rPr lang="id-ID" sz="4800" b="1" dirty="0" smtClean="0">
                <a:solidFill>
                  <a:schemeClr val="bg1"/>
                </a:solidFill>
              </a:rPr>
              <a:t> </a:t>
            </a:r>
            <a:r>
              <a:rPr lang="id-ID" sz="4800" b="1" dirty="0" err="1" smtClean="0">
                <a:solidFill>
                  <a:schemeClr val="bg1"/>
                </a:solidFill>
              </a:rPr>
              <a:t>thicker</a:t>
            </a:r>
            <a:r>
              <a:rPr lang="id-ID" sz="4800" b="1" dirty="0" smtClean="0">
                <a:solidFill>
                  <a:schemeClr val="bg1"/>
                </a:solidFill>
              </a:rPr>
              <a:t>, </a:t>
            </a:r>
            <a:r>
              <a:rPr lang="id-ID" sz="4800" b="1" dirty="0" err="1" smtClean="0">
                <a:solidFill>
                  <a:schemeClr val="bg1"/>
                </a:solidFill>
              </a:rPr>
              <a:t>more</a:t>
            </a:r>
            <a:r>
              <a:rPr lang="id-ID" sz="4800" b="1" dirty="0" smtClean="0">
                <a:solidFill>
                  <a:schemeClr val="bg1"/>
                </a:solidFill>
              </a:rPr>
              <a:t> </a:t>
            </a:r>
            <a:r>
              <a:rPr lang="id-ID" sz="4800" b="1" dirty="0" err="1" smtClean="0">
                <a:solidFill>
                  <a:schemeClr val="bg1"/>
                </a:solidFill>
              </a:rPr>
              <a:t>powerful</a:t>
            </a:r>
            <a:r>
              <a:rPr lang="id-ID" sz="4800" b="1" dirty="0" smtClean="0">
                <a:solidFill>
                  <a:schemeClr val="bg1"/>
                </a:solidFill>
              </a:rPr>
              <a:t> front </a:t>
            </a:r>
            <a:r>
              <a:rPr lang="id-ID" sz="4800" b="1" dirty="0" err="1" smtClean="0">
                <a:solidFill>
                  <a:schemeClr val="bg1"/>
                </a:solidFill>
              </a:rPr>
              <a:t>ends</a:t>
            </a:r>
            <a:endParaRPr lang="id-ID" sz="4800" b="1" dirty="0">
              <a:solidFill>
                <a:schemeClr val="bg1"/>
              </a:solidFill>
            </a:endParaRPr>
          </a:p>
        </p:txBody>
      </p:sp>
      <p:grpSp>
        <p:nvGrpSpPr>
          <p:cNvPr id="26" name="Group 25"/>
          <p:cNvGrpSpPr/>
          <p:nvPr/>
        </p:nvGrpSpPr>
        <p:grpSpPr>
          <a:xfrm>
            <a:off x="2" y="6736617"/>
            <a:ext cx="12191999" cy="134339"/>
            <a:chOff x="2" y="2110197"/>
            <a:chExt cx="12191999" cy="134339"/>
          </a:xfrm>
        </p:grpSpPr>
        <p:sp>
          <p:nvSpPr>
            <p:cNvPr id="27" name="Rectangle 26"/>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7157880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835"/>
        </a:solidFill>
        <a:effectLst/>
      </p:bgPr>
    </p:bg>
    <p:spTree>
      <p:nvGrpSpPr>
        <p:cNvPr id="1" name=""/>
        <p:cNvGrpSpPr/>
        <p:nvPr/>
      </p:nvGrpSpPr>
      <p:grpSpPr>
        <a:xfrm>
          <a:off x="0" y="0"/>
          <a:ext cx="0" cy="0"/>
          <a:chOff x="0" y="0"/>
          <a:chExt cx="0" cy="0"/>
        </a:xfrm>
      </p:grpSpPr>
      <p:grpSp>
        <p:nvGrpSpPr>
          <p:cNvPr id="4" name="Group 3"/>
          <p:cNvGrpSpPr/>
          <p:nvPr/>
        </p:nvGrpSpPr>
        <p:grpSpPr>
          <a:xfrm>
            <a:off x="3479398" y="611745"/>
            <a:ext cx="4782474" cy="5547390"/>
            <a:chOff x="554303" y="621887"/>
            <a:chExt cx="11324526" cy="13135788"/>
          </a:xfrm>
        </p:grpSpPr>
        <p:sp>
          <p:nvSpPr>
            <p:cNvPr id="26" name="Shape 361"/>
            <p:cNvSpPr/>
            <p:nvPr/>
          </p:nvSpPr>
          <p:spPr>
            <a:xfrm>
              <a:off x="554303" y="625299"/>
              <a:ext cx="8559801" cy="1698127"/>
            </a:xfrm>
            <a:prstGeom prst="rect">
              <a:avLst/>
            </a:prstGeom>
            <a:solidFill>
              <a:srgbClr val="FF2D9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27" name="Shape 362"/>
            <p:cNvSpPr/>
            <p:nvPr/>
          </p:nvSpPr>
          <p:spPr>
            <a:xfrm>
              <a:off x="3665803" y="625299"/>
              <a:ext cx="8213025" cy="1698127"/>
            </a:xfrm>
            <a:prstGeom prst="rect">
              <a:avLst/>
            </a:prstGeom>
            <a:solidFill>
              <a:srgbClr val="CE2373"/>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28" name="Shape 363"/>
            <p:cNvSpPr/>
            <p:nvPr/>
          </p:nvSpPr>
          <p:spPr>
            <a:xfrm>
              <a:off x="554303" y="4022059"/>
              <a:ext cx="8559801" cy="1698127"/>
            </a:xfrm>
            <a:prstGeom prst="rect">
              <a:avLst/>
            </a:prstGeom>
            <a:solidFill>
              <a:srgbClr val="4EA6D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29" name="Shape 364"/>
            <p:cNvSpPr/>
            <p:nvPr/>
          </p:nvSpPr>
          <p:spPr>
            <a:xfrm>
              <a:off x="3665803" y="4022059"/>
              <a:ext cx="8213026" cy="1698127"/>
            </a:xfrm>
            <a:prstGeom prst="rect">
              <a:avLst/>
            </a:prstGeom>
            <a:solidFill>
              <a:srgbClr val="3C84B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30" name="Shape 365"/>
            <p:cNvSpPr/>
            <p:nvPr/>
          </p:nvSpPr>
          <p:spPr>
            <a:xfrm>
              <a:off x="554303" y="2322917"/>
              <a:ext cx="8559801" cy="1699143"/>
            </a:xfrm>
            <a:prstGeom prst="rect">
              <a:avLst/>
            </a:prstGeom>
            <a:solidFill>
              <a:srgbClr val="C830C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31" name="Shape 366"/>
            <p:cNvSpPr/>
            <p:nvPr/>
          </p:nvSpPr>
          <p:spPr>
            <a:xfrm>
              <a:off x="3665803" y="2323425"/>
              <a:ext cx="8213026" cy="1698127"/>
            </a:xfrm>
            <a:prstGeom prst="rect">
              <a:avLst/>
            </a:pr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32" name="Shape 367"/>
            <p:cNvSpPr/>
            <p:nvPr/>
          </p:nvSpPr>
          <p:spPr>
            <a:xfrm>
              <a:off x="1434403" y="621887"/>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01</a:t>
              </a:r>
            </a:p>
          </p:txBody>
        </p:sp>
        <p:sp>
          <p:nvSpPr>
            <p:cNvPr id="33" name="Shape 368"/>
            <p:cNvSpPr/>
            <p:nvPr/>
          </p:nvSpPr>
          <p:spPr>
            <a:xfrm>
              <a:off x="4145688" y="1109965"/>
              <a:ext cx="3553160"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dirty="0">
                  <a:solidFill>
                    <a:srgbClr val="FFFFFF"/>
                  </a:solidFill>
                </a:rPr>
                <a:t>User Interface</a:t>
              </a:r>
            </a:p>
          </p:txBody>
        </p:sp>
        <p:sp>
          <p:nvSpPr>
            <p:cNvPr id="34" name="Shape 369"/>
            <p:cNvSpPr/>
            <p:nvPr/>
          </p:nvSpPr>
          <p:spPr>
            <a:xfrm>
              <a:off x="1422885" y="4069449"/>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03</a:t>
              </a:r>
            </a:p>
          </p:txBody>
        </p:sp>
        <p:sp>
          <p:nvSpPr>
            <p:cNvPr id="35" name="Shape 370"/>
            <p:cNvSpPr/>
            <p:nvPr/>
          </p:nvSpPr>
          <p:spPr>
            <a:xfrm>
              <a:off x="1434403" y="2370815"/>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02</a:t>
              </a:r>
            </a:p>
          </p:txBody>
        </p:sp>
        <p:sp>
          <p:nvSpPr>
            <p:cNvPr id="36" name="Shape 371"/>
            <p:cNvSpPr/>
            <p:nvPr/>
          </p:nvSpPr>
          <p:spPr>
            <a:xfrm>
              <a:off x="4181143" y="2808346"/>
              <a:ext cx="6481533"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a:solidFill>
                    <a:srgbClr val="FFFFFF"/>
                  </a:solidFill>
                </a:rPr>
                <a:t>Client Side Model Binding</a:t>
              </a:r>
            </a:p>
          </p:txBody>
        </p:sp>
        <p:sp>
          <p:nvSpPr>
            <p:cNvPr id="37" name="Shape 372"/>
            <p:cNvSpPr/>
            <p:nvPr/>
          </p:nvSpPr>
          <p:spPr>
            <a:xfrm>
              <a:off x="4181143" y="4506980"/>
              <a:ext cx="6104385"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dirty="0">
                  <a:solidFill>
                    <a:srgbClr val="FFFFFF"/>
                  </a:solidFill>
                </a:rPr>
                <a:t>Client Side Service Layer</a:t>
              </a:r>
            </a:p>
          </p:txBody>
        </p:sp>
        <p:sp>
          <p:nvSpPr>
            <p:cNvPr id="38" name="Shape 373"/>
            <p:cNvSpPr/>
            <p:nvPr/>
          </p:nvSpPr>
          <p:spPr>
            <a:xfrm>
              <a:off x="577961" y="9820694"/>
              <a:ext cx="8559801" cy="1698127"/>
            </a:xfrm>
            <a:prstGeom prst="rect">
              <a:avLst/>
            </a:prstGeom>
            <a:solidFill>
              <a:srgbClr val="FF2D9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39" name="Shape 374"/>
            <p:cNvSpPr/>
            <p:nvPr/>
          </p:nvSpPr>
          <p:spPr>
            <a:xfrm>
              <a:off x="3689461" y="9820694"/>
              <a:ext cx="8165709" cy="1698127"/>
            </a:xfrm>
            <a:prstGeom prst="rect">
              <a:avLst/>
            </a:prstGeom>
            <a:solidFill>
              <a:srgbClr val="CE2373"/>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43" name="Shape 375"/>
            <p:cNvSpPr/>
            <p:nvPr/>
          </p:nvSpPr>
          <p:spPr>
            <a:xfrm>
              <a:off x="1458061" y="9817282"/>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06</a:t>
              </a:r>
            </a:p>
          </p:txBody>
        </p:sp>
        <p:sp>
          <p:nvSpPr>
            <p:cNvPr id="44" name="Shape 376"/>
            <p:cNvSpPr/>
            <p:nvPr/>
          </p:nvSpPr>
          <p:spPr>
            <a:xfrm>
              <a:off x="4169346" y="10305360"/>
              <a:ext cx="6076448"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a:solidFill>
                    <a:srgbClr val="FFFFFF"/>
                  </a:solidFill>
                </a:rPr>
                <a:t>Server Side DB Mapping</a:t>
              </a:r>
            </a:p>
          </p:txBody>
        </p:sp>
        <p:sp>
          <p:nvSpPr>
            <p:cNvPr id="45" name="Shape 377"/>
            <p:cNvSpPr/>
            <p:nvPr/>
          </p:nvSpPr>
          <p:spPr>
            <a:xfrm>
              <a:off x="577960" y="8121551"/>
              <a:ext cx="8559801" cy="1699144"/>
            </a:xfrm>
            <a:prstGeom prst="rect">
              <a:avLst/>
            </a:prstGeom>
            <a:solidFill>
              <a:srgbClr val="C830C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46" name="Shape 378"/>
            <p:cNvSpPr/>
            <p:nvPr/>
          </p:nvSpPr>
          <p:spPr>
            <a:xfrm>
              <a:off x="3689460" y="8122060"/>
              <a:ext cx="8165710" cy="1698127"/>
            </a:xfrm>
            <a:prstGeom prst="rect">
              <a:avLst/>
            </a:pr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47" name="Shape 379"/>
            <p:cNvSpPr/>
            <p:nvPr/>
          </p:nvSpPr>
          <p:spPr>
            <a:xfrm>
              <a:off x="1458061" y="8169449"/>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05</a:t>
              </a:r>
            </a:p>
          </p:txBody>
        </p:sp>
        <p:sp>
          <p:nvSpPr>
            <p:cNvPr id="48" name="Shape 380"/>
            <p:cNvSpPr/>
            <p:nvPr/>
          </p:nvSpPr>
          <p:spPr>
            <a:xfrm>
              <a:off x="4204801" y="8606980"/>
              <a:ext cx="6649611"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a:solidFill>
                    <a:srgbClr val="FFFFFF"/>
                  </a:solidFill>
                </a:rPr>
                <a:t>Server Side Model Binding</a:t>
              </a:r>
            </a:p>
          </p:txBody>
        </p:sp>
        <p:sp>
          <p:nvSpPr>
            <p:cNvPr id="49" name="Shape 381"/>
            <p:cNvSpPr/>
            <p:nvPr/>
          </p:nvSpPr>
          <p:spPr>
            <a:xfrm>
              <a:off x="577961" y="6424176"/>
              <a:ext cx="8559801" cy="1698127"/>
            </a:xfrm>
            <a:prstGeom prst="rect">
              <a:avLst/>
            </a:prstGeom>
            <a:solidFill>
              <a:srgbClr val="4EA6D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50" name="Shape 382"/>
            <p:cNvSpPr/>
            <p:nvPr/>
          </p:nvSpPr>
          <p:spPr>
            <a:xfrm>
              <a:off x="3689460" y="6424176"/>
              <a:ext cx="8165710" cy="1698127"/>
            </a:xfrm>
            <a:prstGeom prst="rect">
              <a:avLst/>
            </a:prstGeom>
            <a:solidFill>
              <a:srgbClr val="3C84B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51" name="Shape 383"/>
            <p:cNvSpPr/>
            <p:nvPr/>
          </p:nvSpPr>
          <p:spPr>
            <a:xfrm>
              <a:off x="1446543" y="6471564"/>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04</a:t>
              </a:r>
            </a:p>
          </p:txBody>
        </p:sp>
        <p:sp>
          <p:nvSpPr>
            <p:cNvPr id="52" name="Shape 384"/>
            <p:cNvSpPr/>
            <p:nvPr/>
          </p:nvSpPr>
          <p:spPr>
            <a:xfrm>
              <a:off x="4204801" y="6909095"/>
              <a:ext cx="6272460"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a:solidFill>
                    <a:srgbClr val="FFFFFF"/>
                  </a:solidFill>
                </a:rPr>
                <a:t>Server Side Service Layer</a:t>
              </a:r>
            </a:p>
          </p:txBody>
        </p:sp>
        <p:sp>
          <p:nvSpPr>
            <p:cNvPr id="53" name="Shape 385"/>
            <p:cNvSpPr/>
            <p:nvPr/>
          </p:nvSpPr>
          <p:spPr>
            <a:xfrm>
              <a:off x="577961" y="12059548"/>
              <a:ext cx="8559801" cy="1698127"/>
            </a:xfrm>
            <a:prstGeom prst="rect">
              <a:avLst/>
            </a:prstGeom>
            <a:solidFill>
              <a:srgbClr val="4775E7"/>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54" name="Shape 386"/>
            <p:cNvSpPr/>
            <p:nvPr/>
          </p:nvSpPr>
          <p:spPr>
            <a:xfrm>
              <a:off x="3689461" y="12059548"/>
              <a:ext cx="8165709" cy="1698127"/>
            </a:xfrm>
            <a:prstGeom prst="rect">
              <a:avLst/>
            </a:prstGeom>
            <a:solidFill>
              <a:srgbClr val="375EBE"/>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400"/>
            </a:p>
          </p:txBody>
        </p:sp>
        <p:sp>
          <p:nvSpPr>
            <p:cNvPr id="55" name="Shape 387"/>
            <p:cNvSpPr/>
            <p:nvPr/>
          </p:nvSpPr>
          <p:spPr>
            <a:xfrm>
              <a:off x="1458061" y="12106937"/>
              <a:ext cx="1351300" cy="1603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4400" b="1">
                  <a:solidFill>
                    <a:srgbClr val="FFFFFF"/>
                  </a:solidFill>
                </a:rPr>
                <a:t>07</a:t>
              </a:r>
            </a:p>
          </p:txBody>
        </p:sp>
        <p:sp>
          <p:nvSpPr>
            <p:cNvPr id="56" name="Shape 388"/>
            <p:cNvSpPr/>
            <p:nvPr/>
          </p:nvSpPr>
          <p:spPr>
            <a:xfrm>
              <a:off x="4204803" y="12534309"/>
              <a:ext cx="4405846" cy="728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000" b="1">
                  <a:solidFill>
                    <a:srgbClr val="FFFFFF"/>
                  </a:solidFill>
                </a:rPr>
                <a:t>Database Storage</a:t>
              </a:r>
            </a:p>
          </p:txBody>
        </p:sp>
      </p:grpSp>
    </p:spTree>
    <p:extLst>
      <p:ext uri="{BB962C8B-B14F-4D97-AF65-F5344CB8AC3E}">
        <p14:creationId xmlns:p14="http://schemas.microsoft.com/office/powerpoint/2010/main" val="2052018482"/>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735"/>
        </a:solidFill>
        <a:effectLst/>
      </p:bgPr>
    </p:bg>
    <p:spTree>
      <p:nvGrpSpPr>
        <p:cNvPr id="1" name=""/>
        <p:cNvGrpSpPr/>
        <p:nvPr/>
      </p:nvGrpSpPr>
      <p:grpSpPr>
        <a:xfrm>
          <a:off x="0" y="0"/>
          <a:ext cx="0" cy="0"/>
          <a:chOff x="0" y="0"/>
          <a:chExt cx="0" cy="0"/>
        </a:xfrm>
      </p:grpSpPr>
      <p:grpSp>
        <p:nvGrpSpPr>
          <p:cNvPr id="2" name="Group 1"/>
          <p:cNvGrpSpPr/>
          <p:nvPr/>
        </p:nvGrpSpPr>
        <p:grpSpPr>
          <a:xfrm>
            <a:off x="1403642" y="537882"/>
            <a:ext cx="9910234" cy="5651891"/>
            <a:chOff x="1403642" y="537882"/>
            <a:chExt cx="9910234" cy="5651891"/>
          </a:xfrm>
        </p:grpSpPr>
        <p:sp>
          <p:nvSpPr>
            <p:cNvPr id="112" name="Rectangle 111"/>
            <p:cNvSpPr/>
            <p:nvPr/>
          </p:nvSpPr>
          <p:spPr>
            <a:xfrm>
              <a:off x="8704463" y="5351999"/>
              <a:ext cx="2469972" cy="3847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1" name="Rectangle 110"/>
            <p:cNvSpPr/>
            <p:nvPr/>
          </p:nvSpPr>
          <p:spPr>
            <a:xfrm>
              <a:off x="2499599" y="2977090"/>
              <a:ext cx="985937" cy="3847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7479069" y="3009489"/>
              <a:ext cx="1113944" cy="3847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7" name="pasted-image.pdf"/>
            <p:cNvPicPr>
              <a:picLocks noChangeAspect="1"/>
            </p:cNvPicPr>
            <p:nvPr/>
          </p:nvPicPr>
          <p:blipFill>
            <a:blip r:embed="rId3">
              <a:extLst/>
            </a:blip>
            <a:stretch>
              <a:fillRect/>
            </a:stretch>
          </p:blipFill>
          <p:spPr>
            <a:xfrm>
              <a:off x="3042690" y="1061915"/>
              <a:ext cx="352691" cy="813100"/>
            </a:xfrm>
            <a:prstGeom prst="rect">
              <a:avLst/>
            </a:prstGeom>
            <a:ln w="25400">
              <a:miter lim="400000"/>
            </a:ln>
          </p:spPr>
        </p:pic>
        <p:pic>
          <p:nvPicPr>
            <p:cNvPr id="28" name="laptop.png"/>
            <p:cNvPicPr>
              <a:picLocks noChangeAspect="1"/>
            </p:cNvPicPr>
            <p:nvPr/>
          </p:nvPicPr>
          <p:blipFill>
            <a:blip r:embed="rId4">
              <a:extLst/>
            </a:blip>
            <a:srcRect l="302" r="302"/>
            <a:stretch>
              <a:fillRect/>
            </a:stretch>
          </p:blipFill>
          <p:spPr>
            <a:xfrm>
              <a:off x="4953346" y="537882"/>
              <a:ext cx="2379416" cy="1298412"/>
            </a:xfrm>
            <a:prstGeom prst="rect">
              <a:avLst/>
            </a:prstGeom>
            <a:ln w="12700">
              <a:miter lim="400000"/>
            </a:ln>
          </p:spPr>
        </p:pic>
        <p:grpSp>
          <p:nvGrpSpPr>
            <p:cNvPr id="29" name="Group 614"/>
            <p:cNvGrpSpPr/>
            <p:nvPr/>
          </p:nvGrpSpPr>
          <p:grpSpPr>
            <a:xfrm>
              <a:off x="3829052" y="695271"/>
              <a:ext cx="900382" cy="1168142"/>
              <a:chOff x="0" y="0"/>
              <a:chExt cx="2279200" cy="2956999"/>
            </a:xfrm>
          </p:grpSpPr>
          <p:pic>
            <p:nvPicPr>
              <p:cNvPr id="30" name="ipad-mockup-white.png"/>
              <p:cNvPicPr>
                <a:picLocks noChangeAspect="1"/>
              </p:cNvPicPr>
              <p:nvPr/>
            </p:nvPicPr>
            <p:blipFill>
              <a:blip r:embed="rId5">
                <a:extLst/>
              </a:blip>
              <a:srcRect l="2939" t="7335" r="14100" b="11157"/>
              <a:stretch>
                <a:fillRect/>
              </a:stretch>
            </p:blipFill>
            <p:spPr>
              <a:xfrm>
                <a:off x="0" y="0"/>
                <a:ext cx="2279201" cy="2957000"/>
              </a:xfrm>
              <a:prstGeom prst="rect">
                <a:avLst/>
              </a:prstGeom>
              <a:ln w="12700" cap="flat">
                <a:noFill/>
                <a:miter lim="400000"/>
              </a:ln>
              <a:effectLst/>
            </p:spPr>
          </p:pic>
          <p:sp>
            <p:nvSpPr>
              <p:cNvPr id="31" name="Shape 613"/>
              <p:cNvSpPr/>
              <p:nvPr/>
            </p:nvSpPr>
            <p:spPr>
              <a:xfrm>
                <a:off x="326623" y="257157"/>
                <a:ext cx="1641041" cy="2205906"/>
              </a:xfrm>
              <a:prstGeom prst="rect">
                <a:avLst/>
              </a:prstGeom>
              <a:solidFill>
                <a:srgbClr val="120505"/>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pic>
          <p:nvPicPr>
            <p:cNvPr id="32" name="pasted-image.pdf"/>
            <p:cNvPicPr>
              <a:picLocks noChangeAspect="1"/>
            </p:cNvPicPr>
            <p:nvPr/>
          </p:nvPicPr>
          <p:blipFill>
            <a:blip r:embed="rId3">
              <a:extLst/>
            </a:blip>
            <a:stretch>
              <a:fillRect/>
            </a:stretch>
          </p:blipFill>
          <p:spPr>
            <a:xfrm>
              <a:off x="8890766" y="1061915"/>
              <a:ext cx="352691" cy="813100"/>
            </a:xfrm>
            <a:prstGeom prst="rect">
              <a:avLst/>
            </a:prstGeom>
            <a:ln w="25400">
              <a:miter lim="400000"/>
            </a:ln>
          </p:spPr>
        </p:pic>
        <p:grpSp>
          <p:nvGrpSpPr>
            <p:cNvPr id="33" name="Group 618"/>
            <p:cNvGrpSpPr/>
            <p:nvPr/>
          </p:nvGrpSpPr>
          <p:grpSpPr>
            <a:xfrm>
              <a:off x="7716985" y="689460"/>
              <a:ext cx="900383" cy="1168142"/>
              <a:chOff x="0" y="0"/>
              <a:chExt cx="2279200" cy="2956999"/>
            </a:xfrm>
          </p:grpSpPr>
          <p:pic>
            <p:nvPicPr>
              <p:cNvPr id="34" name="ipad-mockup-white.png"/>
              <p:cNvPicPr>
                <a:picLocks noChangeAspect="1"/>
              </p:cNvPicPr>
              <p:nvPr/>
            </p:nvPicPr>
            <p:blipFill>
              <a:blip r:embed="rId5">
                <a:extLst/>
              </a:blip>
              <a:srcRect l="2939" t="7335" r="14100" b="11157"/>
              <a:stretch>
                <a:fillRect/>
              </a:stretch>
            </p:blipFill>
            <p:spPr>
              <a:xfrm>
                <a:off x="0" y="0"/>
                <a:ext cx="2279201" cy="2957000"/>
              </a:xfrm>
              <a:prstGeom prst="rect">
                <a:avLst/>
              </a:prstGeom>
              <a:ln w="12700" cap="flat">
                <a:noFill/>
                <a:miter lim="400000"/>
              </a:ln>
              <a:effectLst/>
            </p:spPr>
          </p:pic>
          <p:sp>
            <p:nvSpPr>
              <p:cNvPr id="35" name="Shape 617"/>
              <p:cNvSpPr/>
              <p:nvPr/>
            </p:nvSpPr>
            <p:spPr>
              <a:xfrm>
                <a:off x="326623" y="257157"/>
                <a:ext cx="1641041" cy="2205906"/>
              </a:xfrm>
              <a:prstGeom prst="rect">
                <a:avLst/>
              </a:prstGeom>
              <a:solidFill>
                <a:srgbClr val="120505"/>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sp>
          <p:nvSpPr>
            <p:cNvPr id="36" name="Shape 619"/>
            <p:cNvSpPr/>
            <p:nvPr/>
          </p:nvSpPr>
          <p:spPr>
            <a:xfrm rot="5400000">
              <a:off x="9244218" y="1550742"/>
              <a:ext cx="93437" cy="114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7" name="Shape 620"/>
            <p:cNvSpPr/>
            <p:nvPr/>
          </p:nvSpPr>
          <p:spPr>
            <a:xfrm rot="16200000" flipH="1">
              <a:off x="2951926" y="1550742"/>
              <a:ext cx="93437" cy="114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8" name="Shape 621"/>
            <p:cNvSpPr/>
            <p:nvPr/>
          </p:nvSpPr>
          <p:spPr>
            <a:xfrm>
              <a:off x="2945862" y="1240382"/>
              <a:ext cx="6402854" cy="322649"/>
            </a:xfrm>
            <a:prstGeom prst="rect">
              <a:avLst/>
            </a:prstGeom>
            <a:solidFill>
              <a:srgbClr val="C830C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9" name="Shape 622"/>
            <p:cNvSpPr/>
            <p:nvPr/>
          </p:nvSpPr>
          <p:spPr>
            <a:xfrm>
              <a:off x="2995830" y="1283725"/>
              <a:ext cx="6294427" cy="2365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0" indent="0" algn="ctr">
                <a:buSzTx/>
                <a:buNone/>
                <a:defRPr sz="3400" spc="0">
                  <a:solidFill>
                    <a:srgbClr val="FEFDFD"/>
                  </a:solidFill>
                  <a:latin typeface="Helvetica Neue Light"/>
                  <a:ea typeface="Helvetica Neue Light"/>
                  <a:cs typeface="Helvetica Neue Light"/>
                  <a:sym typeface="Helvetica Neue Light"/>
                </a:defRPr>
              </a:lvl1pPr>
            </a:lstStyle>
            <a:p>
              <a:r>
                <a:rPr sz="1600" dirty="0"/>
                <a:t>Angular JS App Running In The Browser Across All Devices</a:t>
              </a:r>
            </a:p>
          </p:txBody>
        </p:sp>
        <p:sp>
          <p:nvSpPr>
            <p:cNvPr id="58" name="Shape 637"/>
            <p:cNvSpPr/>
            <p:nvPr/>
          </p:nvSpPr>
          <p:spPr>
            <a:xfrm flipH="1">
              <a:off x="4752342" y="1983308"/>
              <a:ext cx="1402527" cy="913654"/>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pic>
          <p:nvPicPr>
            <p:cNvPr id="59" name="pasted-image.png"/>
            <p:cNvPicPr>
              <a:picLocks noChangeAspect="1"/>
            </p:cNvPicPr>
            <p:nvPr/>
          </p:nvPicPr>
          <p:blipFill>
            <a:blip r:embed="rId6">
              <a:extLst/>
            </a:blip>
            <a:stretch>
              <a:fillRect/>
            </a:stretch>
          </p:blipFill>
          <p:spPr>
            <a:xfrm>
              <a:off x="4122223" y="2914159"/>
              <a:ext cx="553010" cy="553009"/>
            </a:xfrm>
            <a:prstGeom prst="rect">
              <a:avLst/>
            </a:prstGeom>
            <a:ln w="12700" cap="flat">
              <a:noFill/>
              <a:miter lim="400000"/>
            </a:ln>
            <a:effectLst/>
          </p:spPr>
        </p:pic>
        <p:sp>
          <p:nvSpPr>
            <p:cNvPr id="60" name="Shape 639"/>
            <p:cNvSpPr/>
            <p:nvPr/>
          </p:nvSpPr>
          <p:spPr>
            <a:xfrm>
              <a:off x="3782620" y="3401101"/>
              <a:ext cx="1293495" cy="545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marL="0" indent="0" algn="ctr" defTabSz="457200">
                <a:lnSpc>
                  <a:spcPct val="120000"/>
                </a:lnSpc>
                <a:buSzTx/>
                <a:buNone/>
                <a:defRPr sz="2600" b="1" spc="0"/>
              </a:pPr>
              <a:r>
                <a:rPr sz="1200" dirty="0">
                  <a:solidFill>
                    <a:schemeClr val="bg1"/>
                  </a:solidFill>
                </a:rPr>
                <a:t>S3 for Large File</a:t>
              </a:r>
            </a:p>
            <a:p>
              <a:pPr marL="0" indent="0" algn="ctr" defTabSz="457200">
                <a:lnSpc>
                  <a:spcPct val="120000"/>
                </a:lnSpc>
                <a:buSzTx/>
                <a:buNone/>
                <a:defRPr sz="2600" b="1" spc="0"/>
              </a:pPr>
              <a:r>
                <a:rPr sz="1200" dirty="0">
                  <a:solidFill>
                    <a:schemeClr val="bg1"/>
                  </a:solidFill>
                </a:rPr>
                <a:t>Upload/Download</a:t>
              </a:r>
            </a:p>
          </p:txBody>
        </p:sp>
        <p:sp>
          <p:nvSpPr>
            <p:cNvPr id="62" name="Shape 641"/>
            <p:cNvSpPr/>
            <p:nvPr/>
          </p:nvSpPr>
          <p:spPr>
            <a:xfrm>
              <a:off x="6190122" y="1988523"/>
              <a:ext cx="2923031" cy="966166"/>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pic>
          <p:nvPicPr>
            <p:cNvPr id="63" name="pasted-image.png"/>
            <p:cNvPicPr>
              <a:picLocks noChangeAspect="1"/>
            </p:cNvPicPr>
            <p:nvPr/>
          </p:nvPicPr>
          <p:blipFill>
            <a:blip r:embed="rId7">
              <a:extLst/>
            </a:blip>
            <a:stretch>
              <a:fillRect/>
            </a:stretch>
          </p:blipFill>
          <p:spPr>
            <a:xfrm>
              <a:off x="9253979" y="2969056"/>
              <a:ext cx="371686" cy="371686"/>
            </a:xfrm>
            <a:prstGeom prst="rect">
              <a:avLst/>
            </a:prstGeom>
            <a:ln w="12700" cap="flat">
              <a:noFill/>
              <a:miter lim="400000"/>
            </a:ln>
            <a:effectLst/>
          </p:spPr>
        </p:pic>
        <p:sp>
          <p:nvSpPr>
            <p:cNvPr id="64" name="Shape 643"/>
            <p:cNvSpPr/>
            <p:nvPr/>
          </p:nvSpPr>
          <p:spPr>
            <a:xfrm>
              <a:off x="9113153" y="3444284"/>
              <a:ext cx="714618" cy="443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algn="ctr" defTabSz="457200">
                <a:lnSpc>
                  <a:spcPct val="120000"/>
                </a:lnSpc>
                <a:buSzTx/>
                <a:buNone/>
                <a:defRPr sz="2600" b="1" spc="0">
                  <a:solidFill>
                    <a:srgbClr val="777776"/>
                  </a:solidFill>
                </a:defRPr>
              </a:pPr>
              <a:r>
                <a:rPr sz="1200">
                  <a:solidFill>
                    <a:schemeClr val="bg1"/>
                  </a:solidFill>
                </a:rPr>
                <a:t>Credit Card</a:t>
              </a:r>
              <a:br>
                <a:rPr sz="1200">
                  <a:solidFill>
                    <a:schemeClr val="bg1"/>
                  </a:solidFill>
                </a:rPr>
              </a:br>
              <a:r>
                <a:rPr sz="1200">
                  <a:solidFill>
                    <a:schemeClr val="bg1"/>
                  </a:solidFill>
                </a:rPr>
                <a:t>Payments</a:t>
              </a:r>
            </a:p>
          </p:txBody>
        </p:sp>
        <p:sp>
          <p:nvSpPr>
            <p:cNvPr id="66" name="Shape 645"/>
            <p:cNvSpPr/>
            <p:nvPr/>
          </p:nvSpPr>
          <p:spPr>
            <a:xfrm>
              <a:off x="2498882" y="3398663"/>
              <a:ext cx="1060803" cy="545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marL="0" indent="0" algn="ctr" defTabSz="457200">
                <a:lnSpc>
                  <a:spcPct val="120000"/>
                </a:lnSpc>
                <a:buSzTx/>
                <a:buNone/>
                <a:defRPr sz="2600" spc="0">
                  <a:solidFill>
                    <a:srgbClr val="777776"/>
                  </a:solidFill>
                </a:defRPr>
              </a:pPr>
              <a:r>
                <a:rPr sz="1200" b="1" dirty="0">
                  <a:solidFill>
                    <a:schemeClr val="bg1"/>
                  </a:solidFill>
                </a:rPr>
                <a:t>Authentication</a:t>
              </a:r>
              <a:br>
                <a:rPr sz="1200" b="1" dirty="0">
                  <a:solidFill>
                    <a:schemeClr val="bg1"/>
                  </a:solidFill>
                </a:rPr>
              </a:br>
              <a:r>
                <a:rPr sz="1200" b="1" dirty="0">
                  <a:solidFill>
                    <a:schemeClr val="bg1"/>
                  </a:solidFill>
                </a:rPr>
                <a:t>Service</a:t>
              </a:r>
            </a:p>
          </p:txBody>
        </p:sp>
        <p:pic>
          <p:nvPicPr>
            <p:cNvPr id="67" name="pasted-image.png"/>
            <p:cNvPicPr>
              <a:picLocks noChangeAspect="1"/>
            </p:cNvPicPr>
            <p:nvPr/>
          </p:nvPicPr>
          <p:blipFill>
            <a:blip r:embed="rId8">
              <a:extLst/>
            </a:blip>
            <a:stretch>
              <a:fillRect/>
            </a:stretch>
          </p:blipFill>
          <p:spPr>
            <a:xfrm>
              <a:off x="2595458" y="3048784"/>
              <a:ext cx="798764" cy="290460"/>
            </a:xfrm>
            <a:prstGeom prst="rect">
              <a:avLst/>
            </a:prstGeom>
            <a:ln w="12700" cap="flat">
              <a:noFill/>
              <a:miter lim="400000"/>
            </a:ln>
            <a:effectLst/>
          </p:spPr>
        </p:pic>
        <p:sp>
          <p:nvSpPr>
            <p:cNvPr id="68" name="Shape 647"/>
            <p:cNvSpPr/>
            <p:nvPr/>
          </p:nvSpPr>
          <p:spPr>
            <a:xfrm flipH="1">
              <a:off x="3458545" y="1984524"/>
              <a:ext cx="2668798" cy="895642"/>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70" name="Shape 649"/>
            <p:cNvSpPr/>
            <p:nvPr/>
          </p:nvSpPr>
          <p:spPr>
            <a:xfrm>
              <a:off x="7514951" y="3379708"/>
              <a:ext cx="1281120" cy="443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algn="ctr" defTabSz="457200">
                <a:lnSpc>
                  <a:spcPct val="120000"/>
                </a:lnSpc>
                <a:buSzTx/>
                <a:buNone/>
                <a:defRPr sz="2600" b="1" spc="0">
                  <a:solidFill>
                    <a:srgbClr val="777776"/>
                  </a:solidFill>
                </a:defRPr>
              </a:pPr>
              <a:r>
                <a:rPr sz="1200" dirty="0">
                  <a:solidFill>
                    <a:schemeClr val="bg1"/>
                  </a:solidFill>
                </a:rPr>
                <a:t>Real Time</a:t>
              </a:r>
              <a:br>
                <a:rPr sz="1200" dirty="0">
                  <a:solidFill>
                    <a:schemeClr val="bg1"/>
                  </a:solidFill>
                </a:rPr>
              </a:br>
              <a:r>
                <a:rPr sz="1200" dirty="0">
                  <a:solidFill>
                    <a:schemeClr val="bg1"/>
                  </a:solidFill>
                </a:rPr>
                <a:t>Streaming Database</a:t>
              </a:r>
            </a:p>
          </p:txBody>
        </p:sp>
        <p:pic>
          <p:nvPicPr>
            <p:cNvPr id="71" name="pasted-image.png"/>
            <p:cNvPicPr>
              <a:picLocks noChangeAspect="1"/>
            </p:cNvPicPr>
            <p:nvPr/>
          </p:nvPicPr>
          <p:blipFill>
            <a:blip r:embed="rId9">
              <a:extLst/>
            </a:blip>
            <a:stretch>
              <a:fillRect/>
            </a:stretch>
          </p:blipFill>
          <p:spPr>
            <a:xfrm>
              <a:off x="7559341" y="3093452"/>
              <a:ext cx="985895" cy="194422"/>
            </a:xfrm>
            <a:prstGeom prst="rect">
              <a:avLst/>
            </a:prstGeom>
            <a:ln w="12700" cap="flat">
              <a:noFill/>
              <a:miter lim="400000"/>
            </a:ln>
            <a:effectLst/>
          </p:spPr>
        </p:pic>
        <p:sp>
          <p:nvSpPr>
            <p:cNvPr id="72" name="Shape 651"/>
            <p:cNvSpPr/>
            <p:nvPr/>
          </p:nvSpPr>
          <p:spPr>
            <a:xfrm>
              <a:off x="6187131" y="1998869"/>
              <a:ext cx="1291938" cy="963234"/>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74" name="Shape 653"/>
            <p:cNvSpPr/>
            <p:nvPr/>
          </p:nvSpPr>
          <p:spPr>
            <a:xfrm>
              <a:off x="4134473" y="5376847"/>
              <a:ext cx="1211355" cy="6647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marL="0" indent="0" defTabSz="457200">
                <a:lnSpc>
                  <a:spcPct val="120000"/>
                </a:lnSpc>
                <a:buSzTx/>
                <a:buNone/>
                <a:defRPr sz="2600" spc="0">
                  <a:solidFill>
                    <a:srgbClr val="777776"/>
                  </a:solidFill>
                </a:defRPr>
              </a:pPr>
              <a:r>
                <a:rPr sz="1200" b="1" dirty="0">
                  <a:solidFill>
                    <a:schemeClr val="bg1"/>
                  </a:solidFill>
                </a:rPr>
                <a:t>Custom </a:t>
              </a:r>
              <a:r>
                <a:rPr lang="en-AU" sz="1200" b="1" dirty="0" smtClean="0">
                  <a:solidFill>
                    <a:schemeClr val="bg1"/>
                  </a:solidFill>
                </a:rPr>
                <a:t>Functions </a:t>
              </a:r>
              <a:r>
                <a:rPr sz="1200" b="1" dirty="0" smtClean="0">
                  <a:solidFill>
                    <a:schemeClr val="bg1"/>
                  </a:solidFill>
                </a:rPr>
                <a:t>Running </a:t>
              </a:r>
              <a:endParaRPr sz="1200" b="1" dirty="0">
                <a:solidFill>
                  <a:schemeClr val="bg1"/>
                </a:solidFill>
              </a:endParaRPr>
            </a:p>
            <a:p>
              <a:pPr marL="0" indent="0" defTabSz="457200">
                <a:lnSpc>
                  <a:spcPct val="120000"/>
                </a:lnSpc>
                <a:buSzTx/>
                <a:buNone/>
                <a:defRPr sz="2600" spc="0">
                  <a:solidFill>
                    <a:srgbClr val="777776"/>
                  </a:solidFill>
                </a:defRPr>
              </a:pPr>
              <a:r>
                <a:rPr sz="1200" b="1" dirty="0">
                  <a:solidFill>
                    <a:schemeClr val="bg1"/>
                  </a:solidFill>
                </a:rPr>
                <a:t>in AWS Lambda</a:t>
              </a:r>
            </a:p>
          </p:txBody>
        </p:sp>
        <p:grpSp>
          <p:nvGrpSpPr>
            <p:cNvPr id="76" name="Group 657"/>
            <p:cNvGrpSpPr/>
            <p:nvPr/>
          </p:nvGrpSpPr>
          <p:grpSpPr>
            <a:xfrm>
              <a:off x="5256234" y="5378818"/>
              <a:ext cx="402722" cy="370168"/>
              <a:chOff x="0" y="0"/>
              <a:chExt cx="1019436" cy="937030"/>
            </a:xfrm>
          </p:grpSpPr>
          <p:sp>
            <p:nvSpPr>
              <p:cNvPr id="94" name="Shape 654"/>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C830CC"/>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5" name="Shape 655"/>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9C24A0"/>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6" name="Shape 656"/>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9C24A0"/>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7" name="Group 661"/>
            <p:cNvGrpSpPr/>
            <p:nvPr/>
          </p:nvGrpSpPr>
          <p:grpSpPr>
            <a:xfrm>
              <a:off x="5941749" y="5371955"/>
              <a:ext cx="402722" cy="370168"/>
              <a:chOff x="0" y="0"/>
              <a:chExt cx="1019436" cy="937030"/>
            </a:xfrm>
          </p:grpSpPr>
          <p:sp>
            <p:nvSpPr>
              <p:cNvPr id="91" name="Shape 658"/>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D547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2" name="Shape 659"/>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AA3559"/>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3" name="Shape 660"/>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AA3559"/>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8" name="Group 665"/>
            <p:cNvGrpSpPr/>
            <p:nvPr/>
          </p:nvGrpSpPr>
          <p:grpSpPr>
            <a:xfrm>
              <a:off x="6627264" y="5378818"/>
              <a:ext cx="402722" cy="370168"/>
              <a:chOff x="0" y="0"/>
              <a:chExt cx="1019435" cy="937030"/>
            </a:xfrm>
          </p:grpSpPr>
          <p:sp>
            <p:nvSpPr>
              <p:cNvPr id="88" name="Shape 662"/>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4775E7"/>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9" name="Shape 663"/>
              <p:cNvSpPr/>
              <p:nvPr/>
            </p:nvSpPr>
            <p:spPr>
              <a:xfrm>
                <a:off x="509726" y="0"/>
                <a:ext cx="509710"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375EBE"/>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0" name="Shape 664"/>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375EBE"/>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9" name="Group 669"/>
            <p:cNvGrpSpPr/>
            <p:nvPr/>
          </p:nvGrpSpPr>
          <p:grpSpPr>
            <a:xfrm>
              <a:off x="5940678" y="4539740"/>
              <a:ext cx="402722" cy="370168"/>
              <a:chOff x="0" y="0"/>
              <a:chExt cx="1019436" cy="937030"/>
            </a:xfrm>
          </p:grpSpPr>
          <p:sp>
            <p:nvSpPr>
              <p:cNvPr id="85" name="Shape 666"/>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FF2D91"/>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6" name="Shape 667"/>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CE23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7" name="Shape 668"/>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CE23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sp>
          <p:nvSpPr>
            <p:cNvPr id="80" name="Shape 670"/>
            <p:cNvSpPr/>
            <p:nvPr/>
          </p:nvSpPr>
          <p:spPr>
            <a:xfrm>
              <a:off x="6154869" y="1586805"/>
              <a:ext cx="19843" cy="2844173"/>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1" name="Shape 671"/>
            <p:cNvSpPr/>
            <p:nvPr/>
          </p:nvSpPr>
          <p:spPr>
            <a:xfrm>
              <a:off x="6500470" y="4214286"/>
              <a:ext cx="557653" cy="6647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defTabSz="457200">
                <a:lnSpc>
                  <a:spcPct val="120000"/>
                </a:lnSpc>
                <a:buSzTx/>
                <a:buNone/>
                <a:defRPr sz="2600" spc="0">
                  <a:solidFill>
                    <a:srgbClr val="777776"/>
                  </a:solidFill>
                </a:defRPr>
              </a:pPr>
              <a:r>
                <a:rPr sz="1200" b="1" dirty="0">
                  <a:solidFill>
                    <a:schemeClr val="bg1"/>
                  </a:solidFill>
                </a:rPr>
                <a:t>AWS API</a:t>
              </a:r>
              <a:br>
                <a:rPr sz="1200" b="1" dirty="0">
                  <a:solidFill>
                    <a:schemeClr val="bg1"/>
                  </a:solidFill>
                </a:rPr>
              </a:br>
              <a:r>
                <a:rPr sz="1200" b="1" dirty="0">
                  <a:solidFill>
                    <a:schemeClr val="bg1"/>
                  </a:solidFill>
                </a:rPr>
                <a:t>Gateway</a:t>
              </a:r>
              <a:br>
                <a:rPr sz="1200" b="1" dirty="0">
                  <a:solidFill>
                    <a:schemeClr val="bg1"/>
                  </a:solidFill>
                </a:rPr>
              </a:br>
              <a:endParaRPr sz="1200" b="1" dirty="0">
                <a:solidFill>
                  <a:schemeClr val="bg1"/>
                </a:solidFill>
              </a:endParaRPr>
            </a:p>
          </p:txBody>
        </p:sp>
        <p:sp>
          <p:nvSpPr>
            <p:cNvPr id="82" name="Shape 672"/>
            <p:cNvSpPr/>
            <p:nvPr/>
          </p:nvSpPr>
          <p:spPr>
            <a:xfrm flipH="1">
              <a:off x="5444401" y="4957287"/>
              <a:ext cx="514130" cy="351844"/>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3" name="Shape 673"/>
            <p:cNvSpPr/>
            <p:nvPr/>
          </p:nvSpPr>
          <p:spPr>
            <a:xfrm>
              <a:off x="6145794" y="5018670"/>
              <a:ext cx="0" cy="290460"/>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4" name="Shape 674"/>
            <p:cNvSpPr/>
            <p:nvPr/>
          </p:nvSpPr>
          <p:spPr>
            <a:xfrm>
              <a:off x="6335251" y="4959096"/>
              <a:ext cx="495819" cy="313326"/>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pic>
          <p:nvPicPr>
            <p:cNvPr id="99" name="pasted-image.png"/>
            <p:cNvPicPr>
              <a:picLocks noChangeAspect="1"/>
            </p:cNvPicPr>
            <p:nvPr/>
          </p:nvPicPr>
          <p:blipFill>
            <a:blip r:embed="rId10">
              <a:extLst/>
            </a:blip>
            <a:stretch>
              <a:fillRect/>
            </a:stretch>
          </p:blipFill>
          <p:spPr>
            <a:xfrm>
              <a:off x="8494297" y="5119195"/>
              <a:ext cx="2819579" cy="893035"/>
            </a:xfrm>
            <a:prstGeom prst="rect">
              <a:avLst/>
            </a:prstGeom>
            <a:ln w="12700" cap="flat">
              <a:noFill/>
              <a:miter lim="400000"/>
            </a:ln>
            <a:effectLst/>
          </p:spPr>
        </p:pic>
        <p:sp>
          <p:nvSpPr>
            <p:cNvPr id="100" name="Shape 679"/>
            <p:cNvSpPr/>
            <p:nvPr/>
          </p:nvSpPr>
          <p:spPr>
            <a:xfrm>
              <a:off x="8574043" y="5746575"/>
              <a:ext cx="2660087" cy="443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algn="ctr" defTabSz="457200">
                <a:lnSpc>
                  <a:spcPct val="120000"/>
                </a:lnSpc>
                <a:buSzTx/>
                <a:buNone/>
                <a:defRPr sz="2600" b="1" spc="0"/>
              </a:pPr>
              <a:r>
                <a:rPr sz="1200" dirty="0">
                  <a:solidFill>
                    <a:schemeClr val="bg1"/>
                  </a:solidFill>
                </a:rPr>
                <a:t>for generating and sending beautiful</a:t>
              </a:r>
            </a:p>
            <a:p>
              <a:pPr marL="0" indent="0" algn="ctr" defTabSz="457200">
                <a:lnSpc>
                  <a:spcPct val="120000"/>
                </a:lnSpc>
                <a:buSzTx/>
                <a:buNone/>
                <a:defRPr sz="2600" b="1" spc="0"/>
              </a:pPr>
              <a:r>
                <a:rPr sz="1200" dirty="0">
                  <a:solidFill>
                    <a:schemeClr val="bg1"/>
                  </a:solidFill>
                </a:rPr>
                <a:t>templated emails based on system events</a:t>
              </a:r>
            </a:p>
          </p:txBody>
        </p:sp>
        <p:sp>
          <p:nvSpPr>
            <p:cNvPr id="101" name="Shape 680"/>
            <p:cNvSpPr/>
            <p:nvPr/>
          </p:nvSpPr>
          <p:spPr>
            <a:xfrm>
              <a:off x="7173229" y="5565713"/>
              <a:ext cx="1078805" cy="45749"/>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sz="1200"/>
            </a:p>
          </p:txBody>
        </p:sp>
        <p:pic>
          <p:nvPicPr>
            <p:cNvPr id="103" name="pasted-image.png"/>
            <p:cNvPicPr>
              <a:picLocks noChangeAspect="1"/>
            </p:cNvPicPr>
            <p:nvPr/>
          </p:nvPicPr>
          <p:blipFill>
            <a:blip r:embed="rId11">
              <a:extLst/>
            </a:blip>
            <a:stretch>
              <a:fillRect/>
            </a:stretch>
          </p:blipFill>
          <p:spPr>
            <a:xfrm>
              <a:off x="1581926" y="2951036"/>
              <a:ext cx="479255" cy="479255"/>
            </a:xfrm>
            <a:prstGeom prst="rect">
              <a:avLst/>
            </a:prstGeom>
            <a:ln w="12700" cap="flat">
              <a:noFill/>
              <a:miter lim="400000"/>
            </a:ln>
            <a:effectLst/>
          </p:spPr>
        </p:pic>
        <p:sp>
          <p:nvSpPr>
            <p:cNvPr id="104" name="Shape 683"/>
            <p:cNvSpPr/>
            <p:nvPr/>
          </p:nvSpPr>
          <p:spPr>
            <a:xfrm>
              <a:off x="1403642" y="3404148"/>
              <a:ext cx="897104" cy="545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marL="0" indent="0" algn="ctr" defTabSz="457200">
                <a:lnSpc>
                  <a:spcPct val="120000"/>
                </a:lnSpc>
                <a:buSzTx/>
                <a:buNone/>
                <a:defRPr sz="2600" spc="0">
                  <a:solidFill>
                    <a:srgbClr val="777776"/>
                  </a:solidFill>
                </a:defRPr>
              </a:pPr>
              <a:r>
                <a:rPr sz="1200" b="1" dirty="0">
                  <a:solidFill>
                    <a:schemeClr val="bg1"/>
                  </a:solidFill>
                </a:rPr>
                <a:t>AWS</a:t>
              </a:r>
              <a:br>
                <a:rPr sz="1200" b="1" dirty="0">
                  <a:solidFill>
                    <a:schemeClr val="bg1"/>
                  </a:solidFill>
                </a:rPr>
              </a:br>
              <a:r>
                <a:rPr sz="1200" b="1" dirty="0">
                  <a:solidFill>
                    <a:schemeClr val="bg1"/>
                  </a:solidFill>
                </a:rPr>
                <a:t>CloudSearch</a:t>
              </a:r>
            </a:p>
          </p:txBody>
        </p:sp>
        <p:sp>
          <p:nvSpPr>
            <p:cNvPr id="105" name="Shape 684"/>
            <p:cNvSpPr/>
            <p:nvPr/>
          </p:nvSpPr>
          <p:spPr>
            <a:xfrm flipH="1">
              <a:off x="1952607" y="1984053"/>
              <a:ext cx="4262552" cy="932888"/>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pic>
          <p:nvPicPr>
            <p:cNvPr id="107" name="pasted-image.png"/>
            <p:cNvPicPr>
              <a:picLocks noChangeAspect="1"/>
            </p:cNvPicPr>
            <p:nvPr/>
          </p:nvPicPr>
          <p:blipFill>
            <a:blip r:embed="rId12">
              <a:extLst/>
            </a:blip>
            <a:stretch>
              <a:fillRect/>
            </a:stretch>
          </p:blipFill>
          <p:spPr>
            <a:xfrm>
              <a:off x="9973285" y="3015926"/>
              <a:ext cx="1053580" cy="361228"/>
            </a:xfrm>
            <a:prstGeom prst="rect">
              <a:avLst/>
            </a:prstGeom>
            <a:ln w="12700" cap="flat">
              <a:noFill/>
              <a:miter lim="400000"/>
            </a:ln>
            <a:effectLst/>
          </p:spPr>
        </p:pic>
        <p:sp>
          <p:nvSpPr>
            <p:cNvPr id="108" name="Shape 687"/>
            <p:cNvSpPr/>
            <p:nvPr/>
          </p:nvSpPr>
          <p:spPr>
            <a:xfrm>
              <a:off x="10025218" y="3440546"/>
              <a:ext cx="822341" cy="6647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algn="ctr" defTabSz="457200">
                <a:lnSpc>
                  <a:spcPct val="120000"/>
                </a:lnSpc>
                <a:buSzTx/>
                <a:buNone/>
                <a:defRPr sz="2600" b="1" spc="0">
                  <a:solidFill>
                    <a:srgbClr val="777776"/>
                  </a:solidFill>
                </a:defRPr>
              </a:pPr>
              <a:r>
                <a:rPr sz="1200" dirty="0">
                  <a:solidFill>
                    <a:schemeClr val="bg1"/>
                  </a:solidFill>
                </a:rPr>
                <a:t>Customer</a:t>
              </a:r>
              <a:br>
                <a:rPr sz="1200" dirty="0">
                  <a:solidFill>
                    <a:schemeClr val="bg1"/>
                  </a:solidFill>
                </a:rPr>
              </a:br>
              <a:r>
                <a:rPr sz="1200" dirty="0">
                  <a:solidFill>
                    <a:schemeClr val="bg1"/>
                  </a:solidFill>
                </a:rPr>
                <a:t>Analytics</a:t>
              </a:r>
            </a:p>
            <a:p>
              <a:pPr marL="0" indent="0" algn="ctr" defTabSz="457200">
                <a:lnSpc>
                  <a:spcPct val="120000"/>
                </a:lnSpc>
                <a:buSzTx/>
                <a:buNone/>
                <a:defRPr sz="2600" b="1" spc="0">
                  <a:solidFill>
                    <a:srgbClr val="777776"/>
                  </a:solidFill>
                </a:defRPr>
              </a:pPr>
              <a:r>
                <a:rPr sz="1200" dirty="0">
                  <a:solidFill>
                    <a:schemeClr val="bg1"/>
                  </a:solidFill>
                </a:rPr>
                <a:t>&amp; Messaging</a:t>
              </a:r>
            </a:p>
          </p:txBody>
        </p:sp>
        <p:sp>
          <p:nvSpPr>
            <p:cNvPr id="109" name="Shape 688"/>
            <p:cNvSpPr/>
            <p:nvPr/>
          </p:nvSpPr>
          <p:spPr>
            <a:xfrm>
              <a:off x="6240569" y="1970493"/>
              <a:ext cx="3856791" cy="943697"/>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grpSp>
    </p:spTree>
    <p:extLst>
      <p:ext uri="{BB962C8B-B14F-4D97-AF65-F5344CB8AC3E}">
        <p14:creationId xmlns:p14="http://schemas.microsoft.com/office/powerpoint/2010/main" val="7541481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735"/>
        </a:solidFill>
        <a:effectLst/>
      </p:bgPr>
    </p:bg>
    <p:spTree>
      <p:nvGrpSpPr>
        <p:cNvPr id="1" name=""/>
        <p:cNvGrpSpPr/>
        <p:nvPr/>
      </p:nvGrpSpPr>
      <p:grpSpPr>
        <a:xfrm>
          <a:off x="0" y="0"/>
          <a:ext cx="0" cy="0"/>
          <a:chOff x="0" y="0"/>
          <a:chExt cx="0" cy="0"/>
        </a:xfrm>
      </p:grpSpPr>
      <p:grpSp>
        <p:nvGrpSpPr>
          <p:cNvPr id="3" name="Group 2"/>
          <p:cNvGrpSpPr/>
          <p:nvPr/>
        </p:nvGrpSpPr>
        <p:grpSpPr>
          <a:xfrm>
            <a:off x="2420470" y="1082183"/>
            <a:ext cx="7639186" cy="4502895"/>
            <a:chOff x="1839403" y="0"/>
            <a:chExt cx="12340433" cy="7274030"/>
          </a:xfrm>
        </p:grpSpPr>
        <p:sp>
          <p:nvSpPr>
            <p:cNvPr id="40" name="Shape 573"/>
            <p:cNvSpPr/>
            <p:nvPr/>
          </p:nvSpPr>
          <p:spPr>
            <a:xfrm>
              <a:off x="1839403" y="0"/>
              <a:ext cx="8559801" cy="1698127"/>
            </a:xfrm>
            <a:prstGeom prst="rect">
              <a:avLst/>
            </a:prstGeom>
            <a:solidFill>
              <a:srgbClr val="FF2D9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41" name="Shape 574"/>
            <p:cNvSpPr/>
            <p:nvPr/>
          </p:nvSpPr>
          <p:spPr>
            <a:xfrm>
              <a:off x="4950903" y="0"/>
              <a:ext cx="9182109" cy="1698127"/>
            </a:xfrm>
            <a:prstGeom prst="rect">
              <a:avLst/>
            </a:prstGeom>
            <a:solidFill>
              <a:srgbClr val="CE2373"/>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42" name="Shape 575"/>
            <p:cNvSpPr/>
            <p:nvPr/>
          </p:nvSpPr>
          <p:spPr>
            <a:xfrm>
              <a:off x="1839403" y="3396760"/>
              <a:ext cx="8559801" cy="1698127"/>
            </a:xfrm>
            <a:prstGeom prst="rect">
              <a:avLst/>
            </a:prstGeom>
            <a:solidFill>
              <a:srgbClr val="4EA6D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57" name="Shape 576"/>
            <p:cNvSpPr/>
            <p:nvPr/>
          </p:nvSpPr>
          <p:spPr>
            <a:xfrm>
              <a:off x="4950903" y="3396760"/>
              <a:ext cx="9182110" cy="1698127"/>
            </a:xfrm>
            <a:prstGeom prst="rect">
              <a:avLst/>
            </a:prstGeom>
            <a:solidFill>
              <a:srgbClr val="3C84B1"/>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58" name="Shape 577"/>
            <p:cNvSpPr/>
            <p:nvPr/>
          </p:nvSpPr>
          <p:spPr>
            <a:xfrm>
              <a:off x="1839403" y="1697618"/>
              <a:ext cx="8559801" cy="1699143"/>
            </a:xfrm>
            <a:prstGeom prst="rect">
              <a:avLst/>
            </a:prstGeom>
            <a:solidFill>
              <a:srgbClr val="C830C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59" name="Shape 578"/>
            <p:cNvSpPr/>
            <p:nvPr/>
          </p:nvSpPr>
          <p:spPr>
            <a:xfrm>
              <a:off x="4950903" y="1698126"/>
              <a:ext cx="9182110" cy="1698127"/>
            </a:xfrm>
            <a:prstGeom prst="rect">
              <a:avLst/>
            </a:pr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60" name="Shape 579"/>
            <p:cNvSpPr/>
            <p:nvPr/>
          </p:nvSpPr>
          <p:spPr>
            <a:xfrm>
              <a:off x="2828050" y="127060"/>
              <a:ext cx="1134205" cy="13424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5400" b="1">
                  <a:solidFill>
                    <a:srgbClr val="FFFFFF"/>
                  </a:solidFill>
                </a:rPr>
                <a:t>01</a:t>
              </a:r>
            </a:p>
          </p:txBody>
        </p:sp>
        <p:sp>
          <p:nvSpPr>
            <p:cNvPr id="61" name="Shape 580"/>
            <p:cNvSpPr/>
            <p:nvPr/>
          </p:nvSpPr>
          <p:spPr>
            <a:xfrm>
              <a:off x="5430785" y="501033"/>
              <a:ext cx="3394123" cy="696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800" b="1">
                  <a:solidFill>
                    <a:srgbClr val="FFFFFF"/>
                  </a:solidFill>
                </a:rPr>
                <a:t>User Interface</a:t>
              </a:r>
            </a:p>
          </p:txBody>
        </p:sp>
        <p:sp>
          <p:nvSpPr>
            <p:cNvPr id="62" name="Shape 581"/>
            <p:cNvSpPr/>
            <p:nvPr/>
          </p:nvSpPr>
          <p:spPr>
            <a:xfrm>
              <a:off x="2816532" y="3574621"/>
              <a:ext cx="1134205" cy="13424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5400" b="1">
                  <a:solidFill>
                    <a:srgbClr val="FFFFFF"/>
                  </a:solidFill>
                </a:rPr>
                <a:t>03</a:t>
              </a:r>
            </a:p>
          </p:txBody>
        </p:sp>
        <p:sp>
          <p:nvSpPr>
            <p:cNvPr id="63" name="Shape 582"/>
            <p:cNvSpPr/>
            <p:nvPr/>
          </p:nvSpPr>
          <p:spPr>
            <a:xfrm>
              <a:off x="2828050" y="1875986"/>
              <a:ext cx="1134205" cy="13424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5400" b="1">
                  <a:solidFill>
                    <a:srgbClr val="FFFFFF"/>
                  </a:solidFill>
                </a:rPr>
                <a:t>02</a:t>
              </a:r>
            </a:p>
          </p:txBody>
        </p:sp>
        <p:sp>
          <p:nvSpPr>
            <p:cNvPr id="64" name="Shape 583"/>
            <p:cNvSpPr/>
            <p:nvPr/>
          </p:nvSpPr>
          <p:spPr>
            <a:xfrm>
              <a:off x="5466244" y="2199414"/>
              <a:ext cx="6191521" cy="696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800" b="1">
                  <a:solidFill>
                    <a:srgbClr val="FFFFFF"/>
                  </a:solidFill>
                </a:rPr>
                <a:t>Client Side Model Binding</a:t>
              </a:r>
            </a:p>
          </p:txBody>
        </p:sp>
        <p:sp>
          <p:nvSpPr>
            <p:cNvPr id="65" name="Shape 584"/>
            <p:cNvSpPr/>
            <p:nvPr/>
          </p:nvSpPr>
          <p:spPr>
            <a:xfrm>
              <a:off x="5466244" y="3898047"/>
              <a:ext cx="5832303" cy="696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4600" b="1" spc="0">
                  <a:solidFill>
                    <a:srgbClr val="FFFFFF"/>
                  </a:solidFill>
                </a:defRPr>
              </a:lvl1pPr>
            </a:lstStyle>
            <a:p>
              <a:pPr>
                <a:defRPr b="0">
                  <a:solidFill>
                    <a:srgbClr val="6D6E6D"/>
                  </a:solidFill>
                </a:defRPr>
              </a:pPr>
              <a:r>
                <a:rPr sz="2800" b="1">
                  <a:solidFill>
                    <a:srgbClr val="FFFFFF"/>
                  </a:solidFill>
                </a:rPr>
                <a:t>Client Side Service Layer</a:t>
              </a:r>
            </a:p>
          </p:txBody>
        </p:sp>
        <p:sp>
          <p:nvSpPr>
            <p:cNvPr id="66" name="Shape 585"/>
            <p:cNvSpPr/>
            <p:nvPr/>
          </p:nvSpPr>
          <p:spPr>
            <a:xfrm>
              <a:off x="1863061" y="5575903"/>
              <a:ext cx="6014615" cy="1698127"/>
            </a:xfrm>
            <a:prstGeom prst="rect">
              <a:avLst/>
            </a:prstGeom>
            <a:solidFill>
              <a:srgbClr val="4775E7"/>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67" name="Shape 586"/>
            <p:cNvSpPr/>
            <p:nvPr/>
          </p:nvSpPr>
          <p:spPr>
            <a:xfrm>
              <a:off x="3636512" y="5575903"/>
              <a:ext cx="4217750" cy="1698127"/>
            </a:xfrm>
            <a:prstGeom prst="rect">
              <a:avLst/>
            </a:prstGeom>
            <a:solidFill>
              <a:srgbClr val="375EBE"/>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68" name="Shape 587"/>
            <p:cNvSpPr/>
            <p:nvPr/>
          </p:nvSpPr>
          <p:spPr>
            <a:xfrm>
              <a:off x="2175418" y="5743859"/>
              <a:ext cx="1134205" cy="13424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5400" b="1">
                  <a:solidFill>
                    <a:srgbClr val="FFFFFF"/>
                  </a:solidFill>
                </a:rPr>
                <a:t>04</a:t>
              </a:r>
            </a:p>
          </p:txBody>
        </p:sp>
        <p:sp>
          <p:nvSpPr>
            <p:cNvPr id="69" name="Shape 588"/>
            <p:cNvSpPr/>
            <p:nvPr/>
          </p:nvSpPr>
          <p:spPr>
            <a:xfrm>
              <a:off x="4099752" y="6191328"/>
              <a:ext cx="2697441" cy="4474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3400" b="1" spc="0">
                  <a:solidFill>
                    <a:srgbClr val="FFFFFF"/>
                  </a:solidFill>
                </a:defRPr>
              </a:lvl1pPr>
            </a:lstStyle>
            <a:p>
              <a:pPr>
                <a:defRPr b="0">
                  <a:solidFill>
                    <a:srgbClr val="6D6E6D"/>
                  </a:solidFill>
                </a:defRPr>
              </a:pPr>
              <a:r>
                <a:rPr sz="1800" b="1">
                  <a:solidFill>
                    <a:srgbClr val="FFFFFF"/>
                  </a:solidFill>
                </a:rPr>
                <a:t>Database Storage</a:t>
              </a:r>
            </a:p>
          </p:txBody>
        </p:sp>
        <p:sp>
          <p:nvSpPr>
            <p:cNvPr id="70" name="Shape 589"/>
            <p:cNvSpPr/>
            <p:nvPr/>
          </p:nvSpPr>
          <p:spPr>
            <a:xfrm>
              <a:off x="8165220" y="5565999"/>
              <a:ext cx="6014616" cy="1698127"/>
            </a:xfrm>
            <a:prstGeom prst="rect">
              <a:avLst/>
            </a:prstGeom>
            <a:solidFill>
              <a:srgbClr val="4775E7"/>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71" name="Shape 590"/>
            <p:cNvSpPr/>
            <p:nvPr/>
          </p:nvSpPr>
          <p:spPr>
            <a:xfrm>
              <a:off x="9938670" y="5565999"/>
              <a:ext cx="4217751" cy="1698127"/>
            </a:xfrm>
            <a:prstGeom prst="rect">
              <a:avLst/>
            </a:prstGeom>
            <a:solidFill>
              <a:srgbClr val="375EBE"/>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sz="2000"/>
            </a:p>
          </p:txBody>
        </p:sp>
        <p:sp>
          <p:nvSpPr>
            <p:cNvPr id="72" name="Shape 591"/>
            <p:cNvSpPr/>
            <p:nvPr/>
          </p:nvSpPr>
          <p:spPr>
            <a:xfrm>
              <a:off x="8477575" y="5733954"/>
              <a:ext cx="1134205" cy="13424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gn="ctr">
                <a:buSzTx/>
                <a:buNone/>
                <a:defRPr sz="8600" b="1" spc="0">
                  <a:solidFill>
                    <a:srgbClr val="FFFFFF"/>
                  </a:solidFill>
                </a:defRPr>
              </a:lvl1pPr>
            </a:lstStyle>
            <a:p>
              <a:pPr>
                <a:defRPr b="0">
                  <a:solidFill>
                    <a:srgbClr val="6D6E6D"/>
                  </a:solidFill>
                </a:defRPr>
              </a:pPr>
              <a:r>
                <a:rPr sz="5400" b="1">
                  <a:solidFill>
                    <a:srgbClr val="FFFFFF"/>
                  </a:solidFill>
                </a:rPr>
                <a:t>05</a:t>
              </a:r>
            </a:p>
          </p:txBody>
        </p:sp>
        <p:sp>
          <p:nvSpPr>
            <p:cNvPr id="73" name="Shape 592"/>
            <p:cNvSpPr/>
            <p:nvPr/>
          </p:nvSpPr>
          <p:spPr>
            <a:xfrm>
              <a:off x="10401907" y="6181424"/>
              <a:ext cx="2462625" cy="4474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marL="0" indent="0">
                <a:lnSpc>
                  <a:spcPct val="100000"/>
                </a:lnSpc>
                <a:buSzTx/>
                <a:buNone/>
                <a:defRPr sz="3400" b="1" spc="0">
                  <a:solidFill>
                    <a:srgbClr val="FFFFFF"/>
                  </a:solidFill>
                </a:defRPr>
              </a:lvl1pPr>
            </a:lstStyle>
            <a:p>
              <a:pPr>
                <a:defRPr b="0">
                  <a:solidFill>
                    <a:srgbClr val="6D6E6D"/>
                  </a:solidFill>
                </a:defRPr>
              </a:pPr>
              <a:r>
                <a:rPr lang="en-AU" sz="1800" b="1" dirty="0" smtClean="0">
                  <a:solidFill>
                    <a:srgbClr val="FFFFFF"/>
                  </a:solidFill>
                </a:rPr>
                <a:t>Cloud Functions</a:t>
              </a:r>
              <a:endParaRPr sz="1800" b="1" dirty="0">
                <a:solidFill>
                  <a:srgbClr val="FFFFFF"/>
                </a:solidFill>
              </a:endParaRPr>
            </a:p>
          </p:txBody>
        </p:sp>
      </p:grpSp>
    </p:spTree>
    <p:extLst>
      <p:ext uri="{BB962C8B-B14F-4D97-AF65-F5344CB8AC3E}">
        <p14:creationId xmlns:p14="http://schemas.microsoft.com/office/powerpoint/2010/main" val="1027906247"/>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735"/>
        </a:solidFill>
        <a:effectLst/>
      </p:bgPr>
    </p:bg>
    <p:spTree>
      <p:nvGrpSpPr>
        <p:cNvPr id="1" name=""/>
        <p:cNvGrpSpPr/>
        <p:nvPr/>
      </p:nvGrpSpPr>
      <p:grpSpPr>
        <a:xfrm>
          <a:off x="0" y="0"/>
          <a:ext cx="0" cy="0"/>
          <a:chOff x="0" y="0"/>
          <a:chExt cx="0" cy="0"/>
        </a:xfrm>
      </p:grpSpPr>
      <p:grpSp>
        <p:nvGrpSpPr>
          <p:cNvPr id="18" name="Group 17"/>
          <p:cNvGrpSpPr/>
          <p:nvPr/>
        </p:nvGrpSpPr>
        <p:grpSpPr>
          <a:xfrm>
            <a:off x="0" y="6741502"/>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1653181" y="234806"/>
            <a:ext cx="8349979" cy="830997"/>
          </a:xfrm>
          <a:prstGeom prst="rect">
            <a:avLst/>
          </a:prstGeom>
          <a:noFill/>
        </p:spPr>
        <p:txBody>
          <a:bodyPr wrap="non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Transcoding</a:t>
            </a:r>
            <a:r>
              <a:rPr lang="id-ID" sz="4800" b="1" dirty="0" smtClean="0">
                <a:solidFill>
                  <a:schemeClr val="bg1"/>
                </a:solidFill>
              </a:rPr>
              <a:t> </a:t>
            </a:r>
            <a:r>
              <a:rPr lang="id-ID" sz="4800" b="1" dirty="0" err="1" smtClean="0">
                <a:solidFill>
                  <a:schemeClr val="bg1"/>
                </a:solidFill>
              </a:rPr>
              <a:t>Pipeline</a:t>
            </a:r>
            <a:endParaRPr lang="id-ID" sz="4800" b="1" dirty="0">
              <a:solidFill>
                <a:schemeClr val="bg1"/>
              </a:solidFill>
            </a:endParaRPr>
          </a:p>
        </p:txBody>
      </p:sp>
      <p:sp>
        <p:nvSpPr>
          <p:cNvPr id="56" name="TextBox 55"/>
          <p:cNvSpPr txBox="1"/>
          <p:nvPr/>
        </p:nvSpPr>
        <p:spPr>
          <a:xfrm>
            <a:off x="2233500" y="2994502"/>
            <a:ext cx="782587" cy="307777"/>
          </a:xfrm>
          <a:prstGeom prst="rect">
            <a:avLst/>
          </a:prstGeom>
          <a:noFill/>
        </p:spPr>
        <p:txBody>
          <a:bodyPr wrap="none" rtlCol="0">
            <a:spAutoFit/>
          </a:bodyPr>
          <a:lstStyle/>
          <a:p>
            <a:pPr algn="ctr"/>
            <a:r>
              <a:rPr lang="en-US" sz="1400" dirty="0" smtClean="0">
                <a:solidFill>
                  <a:schemeClr val="bg1"/>
                </a:solidFill>
                <a:latin typeface="+mj-lt"/>
              </a:rPr>
              <a:t>Browser</a:t>
            </a:r>
            <a:endParaRPr lang="id-ID" sz="1400" dirty="0">
              <a:solidFill>
                <a:schemeClr val="bg1"/>
              </a:solidFill>
              <a:latin typeface="+mj-lt"/>
            </a:endParaRPr>
          </a:p>
        </p:txBody>
      </p:sp>
      <p:cxnSp>
        <p:nvCxnSpPr>
          <p:cNvPr id="63" name="Straight Connector 62"/>
          <p:cNvCxnSpPr/>
          <p:nvPr/>
        </p:nvCxnSpPr>
        <p:spPr>
          <a:xfrm>
            <a:off x="3293451" y="2510390"/>
            <a:ext cx="2260184"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326" y="4146146"/>
            <a:ext cx="1022911" cy="1025184"/>
          </a:xfrm>
          <a:prstGeom prst="rect">
            <a:avLst/>
          </a:prstGeom>
        </p:spPr>
      </p:pic>
      <p:sp>
        <p:nvSpPr>
          <p:cNvPr id="67" name="TextBox 66"/>
          <p:cNvSpPr txBox="1"/>
          <p:nvPr/>
        </p:nvSpPr>
        <p:spPr>
          <a:xfrm>
            <a:off x="1815915" y="5133808"/>
            <a:ext cx="1617751" cy="307777"/>
          </a:xfrm>
          <a:prstGeom prst="rect">
            <a:avLst/>
          </a:prstGeom>
          <a:noFill/>
        </p:spPr>
        <p:txBody>
          <a:bodyPr wrap="none" rtlCol="0">
            <a:spAutoFit/>
          </a:bodyPr>
          <a:lstStyle/>
          <a:p>
            <a:pPr algn="ctr"/>
            <a:r>
              <a:rPr lang="en-US" sz="1400" dirty="0" smtClean="0">
                <a:solidFill>
                  <a:schemeClr val="bg1"/>
                </a:solidFill>
                <a:latin typeface="+mj-lt"/>
              </a:rPr>
              <a:t>Firebase (Database)</a:t>
            </a:r>
            <a:endParaRPr lang="id-ID" sz="1400" dirty="0">
              <a:solidFill>
                <a:schemeClr val="bg1"/>
              </a:solidFill>
              <a:latin typeface="+mj-lt"/>
            </a:endParaRPr>
          </a:p>
        </p:txBody>
      </p:sp>
      <p:grpSp>
        <p:nvGrpSpPr>
          <p:cNvPr id="10" name="Group 9"/>
          <p:cNvGrpSpPr/>
          <p:nvPr/>
        </p:nvGrpSpPr>
        <p:grpSpPr>
          <a:xfrm>
            <a:off x="2229410" y="2016841"/>
            <a:ext cx="923827" cy="923827"/>
            <a:chOff x="1140560" y="2364051"/>
            <a:chExt cx="923827" cy="923827"/>
          </a:xfrm>
        </p:grpSpPr>
        <p:sp>
          <p:nvSpPr>
            <p:cNvPr id="72" name="Oval 71"/>
            <p:cNvSpPr/>
            <p:nvPr/>
          </p:nvSpPr>
          <p:spPr>
            <a:xfrm>
              <a:off x="1140560" y="2364051"/>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9" name="Group 68"/>
            <p:cNvGrpSpPr/>
            <p:nvPr/>
          </p:nvGrpSpPr>
          <p:grpSpPr>
            <a:xfrm>
              <a:off x="1307414" y="2571774"/>
              <a:ext cx="610310" cy="571653"/>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73" name="Straight Connector 72"/>
          <p:cNvCxnSpPr/>
          <p:nvPr/>
        </p:nvCxnSpPr>
        <p:spPr>
          <a:xfrm flipV="1">
            <a:off x="2668762" y="3349767"/>
            <a:ext cx="0" cy="6751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7" name="Picture 1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420" y="1840968"/>
            <a:ext cx="1347158" cy="1338844"/>
          </a:xfrm>
          <a:prstGeom prst="rect">
            <a:avLst/>
          </a:prstGeom>
        </p:spPr>
      </p:pic>
      <p:sp>
        <p:nvSpPr>
          <p:cNvPr id="162" name="TextBox 161"/>
          <p:cNvSpPr txBox="1"/>
          <p:nvPr/>
        </p:nvSpPr>
        <p:spPr>
          <a:xfrm>
            <a:off x="4987362" y="3052857"/>
            <a:ext cx="2217274" cy="307777"/>
          </a:xfrm>
          <a:prstGeom prst="rect">
            <a:avLst/>
          </a:prstGeom>
          <a:noFill/>
        </p:spPr>
        <p:txBody>
          <a:bodyPr wrap="none" rtlCol="0">
            <a:spAutoFit/>
          </a:bodyPr>
          <a:lstStyle/>
          <a:p>
            <a:pPr algn="ctr"/>
            <a:r>
              <a:rPr lang="en-US" sz="1400" dirty="0" smtClean="0">
                <a:solidFill>
                  <a:schemeClr val="bg1"/>
                </a:solidFill>
                <a:latin typeface="+mj-lt"/>
              </a:rPr>
              <a:t>S3 Bucket Containing Media</a:t>
            </a:r>
            <a:endParaRPr lang="id-ID" sz="1400" dirty="0">
              <a:solidFill>
                <a:schemeClr val="bg1"/>
              </a:solidFill>
              <a:latin typeface="+mj-lt"/>
            </a:endParaRPr>
          </a:p>
        </p:txBody>
      </p:sp>
    </p:spTree>
    <p:extLst>
      <p:ext uri="{BB962C8B-B14F-4D97-AF65-F5344CB8AC3E}">
        <p14:creationId xmlns:p14="http://schemas.microsoft.com/office/powerpoint/2010/main" val="921158338"/>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735"/>
        </a:solidFill>
        <a:effectLst/>
      </p:bgPr>
    </p:bg>
    <p:spTree>
      <p:nvGrpSpPr>
        <p:cNvPr id="1" name=""/>
        <p:cNvGrpSpPr/>
        <p:nvPr/>
      </p:nvGrpSpPr>
      <p:grpSpPr>
        <a:xfrm>
          <a:off x="0" y="0"/>
          <a:ext cx="0" cy="0"/>
          <a:chOff x="0" y="0"/>
          <a:chExt cx="0" cy="0"/>
        </a:xfrm>
      </p:grpSpPr>
      <p:grpSp>
        <p:nvGrpSpPr>
          <p:cNvPr id="18" name="Group 17"/>
          <p:cNvGrpSpPr/>
          <p:nvPr/>
        </p:nvGrpSpPr>
        <p:grpSpPr>
          <a:xfrm>
            <a:off x="0" y="6741502"/>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1653181" y="234806"/>
            <a:ext cx="8349979" cy="830997"/>
          </a:xfrm>
          <a:prstGeom prst="rect">
            <a:avLst/>
          </a:prstGeom>
          <a:noFill/>
        </p:spPr>
        <p:txBody>
          <a:bodyPr wrap="non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Transcoding</a:t>
            </a:r>
            <a:r>
              <a:rPr lang="id-ID" sz="4800" b="1" dirty="0" smtClean="0">
                <a:solidFill>
                  <a:schemeClr val="bg1"/>
                </a:solidFill>
              </a:rPr>
              <a:t> </a:t>
            </a:r>
            <a:r>
              <a:rPr lang="id-ID" sz="4800" b="1" dirty="0" err="1" smtClean="0">
                <a:solidFill>
                  <a:schemeClr val="bg1"/>
                </a:solidFill>
              </a:rPr>
              <a:t>Pipeline</a:t>
            </a:r>
            <a:endParaRPr lang="id-ID" sz="4800" b="1" dirty="0">
              <a:solidFill>
                <a:schemeClr val="bg1"/>
              </a:solidFill>
            </a:endParaRPr>
          </a:p>
        </p:txBody>
      </p:sp>
      <p:sp>
        <p:nvSpPr>
          <p:cNvPr id="56" name="TextBox 55"/>
          <p:cNvSpPr txBox="1"/>
          <p:nvPr/>
        </p:nvSpPr>
        <p:spPr>
          <a:xfrm>
            <a:off x="1841566" y="2994502"/>
            <a:ext cx="1566454" cy="307777"/>
          </a:xfrm>
          <a:prstGeom prst="rect">
            <a:avLst/>
          </a:prstGeom>
          <a:noFill/>
        </p:spPr>
        <p:txBody>
          <a:bodyPr wrap="none" rtlCol="0">
            <a:spAutoFit/>
          </a:bodyPr>
          <a:lstStyle/>
          <a:p>
            <a:pPr algn="ctr"/>
            <a:r>
              <a:rPr lang="en-US" sz="1400" dirty="0" smtClean="0">
                <a:solidFill>
                  <a:schemeClr val="bg1"/>
                </a:solidFill>
                <a:latin typeface="+mj-lt"/>
              </a:rPr>
              <a:t>Peter uploads a file</a:t>
            </a:r>
            <a:endParaRPr lang="id-ID" sz="1400" dirty="0">
              <a:solidFill>
                <a:schemeClr val="bg1"/>
              </a:solidFill>
              <a:latin typeface="+mj-lt"/>
            </a:endParaRPr>
          </a:p>
        </p:txBody>
      </p:sp>
      <p:sp>
        <p:nvSpPr>
          <p:cNvPr id="62" name="TextBox 61"/>
          <p:cNvSpPr txBox="1"/>
          <p:nvPr/>
        </p:nvSpPr>
        <p:spPr>
          <a:xfrm>
            <a:off x="5813635" y="5168361"/>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63" name="Straight Connector 62"/>
          <p:cNvCxnSpPr/>
          <p:nvPr/>
        </p:nvCxnSpPr>
        <p:spPr>
          <a:xfrm>
            <a:off x="9669227" y="3349767"/>
            <a:ext cx="3382" cy="796379"/>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 name="Picture 6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511" y="4223046"/>
            <a:ext cx="700098" cy="834932"/>
          </a:xfrm>
          <a:prstGeom prst="rect">
            <a:avLst/>
          </a:prstGeom>
        </p:spPr>
      </p:pic>
      <p:cxnSp>
        <p:nvCxnSpPr>
          <p:cNvPr id="66" name="Straight Connector 65"/>
          <p:cNvCxnSpPr/>
          <p:nvPr/>
        </p:nvCxnSpPr>
        <p:spPr>
          <a:xfrm flipV="1">
            <a:off x="3273285" y="2466598"/>
            <a:ext cx="1263245" cy="12156"/>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326" y="4146146"/>
            <a:ext cx="1022911" cy="1025184"/>
          </a:xfrm>
          <a:prstGeom prst="rect">
            <a:avLst/>
          </a:prstGeom>
        </p:spPr>
      </p:pic>
      <p:sp>
        <p:nvSpPr>
          <p:cNvPr id="67" name="TextBox 66"/>
          <p:cNvSpPr txBox="1"/>
          <p:nvPr/>
        </p:nvSpPr>
        <p:spPr>
          <a:xfrm>
            <a:off x="1815915" y="5133808"/>
            <a:ext cx="1617751" cy="307777"/>
          </a:xfrm>
          <a:prstGeom prst="rect">
            <a:avLst/>
          </a:prstGeom>
          <a:noFill/>
        </p:spPr>
        <p:txBody>
          <a:bodyPr wrap="none" rtlCol="0">
            <a:spAutoFit/>
          </a:bodyPr>
          <a:lstStyle/>
          <a:p>
            <a:pPr algn="ctr"/>
            <a:r>
              <a:rPr lang="en-US" sz="1400" dirty="0" smtClean="0">
                <a:solidFill>
                  <a:schemeClr val="bg1"/>
                </a:solidFill>
                <a:latin typeface="+mj-lt"/>
              </a:rPr>
              <a:t>Firebase (Database)</a:t>
            </a:r>
            <a:endParaRPr lang="id-ID" sz="1400" dirty="0">
              <a:solidFill>
                <a:schemeClr val="bg1"/>
              </a:solidFill>
              <a:latin typeface="+mj-lt"/>
            </a:endParaRPr>
          </a:p>
        </p:txBody>
      </p:sp>
      <p:grpSp>
        <p:nvGrpSpPr>
          <p:cNvPr id="10" name="Group 9"/>
          <p:cNvGrpSpPr/>
          <p:nvPr/>
        </p:nvGrpSpPr>
        <p:grpSpPr>
          <a:xfrm>
            <a:off x="2229410" y="2016841"/>
            <a:ext cx="923827" cy="923827"/>
            <a:chOff x="1140560" y="2364051"/>
            <a:chExt cx="923827" cy="923827"/>
          </a:xfrm>
        </p:grpSpPr>
        <p:sp>
          <p:nvSpPr>
            <p:cNvPr id="72" name="Oval 71"/>
            <p:cNvSpPr/>
            <p:nvPr/>
          </p:nvSpPr>
          <p:spPr>
            <a:xfrm>
              <a:off x="1140560" y="2364051"/>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9" name="Group 68"/>
            <p:cNvGrpSpPr/>
            <p:nvPr/>
          </p:nvGrpSpPr>
          <p:grpSpPr>
            <a:xfrm>
              <a:off x="1307414" y="2571774"/>
              <a:ext cx="610310" cy="571653"/>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73" name="Straight Connector 72"/>
          <p:cNvCxnSpPr/>
          <p:nvPr/>
        </p:nvCxnSpPr>
        <p:spPr>
          <a:xfrm flipV="1">
            <a:off x="2668762" y="3349767"/>
            <a:ext cx="0" cy="6751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7" name="Picture 96"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76" y="2075615"/>
            <a:ext cx="700098" cy="834932"/>
          </a:xfrm>
          <a:prstGeom prst="rect">
            <a:avLst/>
          </a:prstGeom>
        </p:spPr>
      </p:pic>
      <p:cxnSp>
        <p:nvCxnSpPr>
          <p:cNvPr id="105" name="Straight Connector 104"/>
          <p:cNvCxnSpPr/>
          <p:nvPr/>
        </p:nvCxnSpPr>
        <p:spPr>
          <a:xfrm>
            <a:off x="5431060" y="2464549"/>
            <a:ext cx="1488071" cy="1372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2165" y="1854141"/>
            <a:ext cx="1347158" cy="1338844"/>
          </a:xfrm>
          <a:prstGeom prst="rect">
            <a:avLst/>
          </a:prstGeom>
        </p:spPr>
      </p:pic>
      <p:sp>
        <p:nvSpPr>
          <p:cNvPr id="112" name="TextBox 111"/>
          <p:cNvSpPr txBox="1"/>
          <p:nvPr/>
        </p:nvSpPr>
        <p:spPr>
          <a:xfrm>
            <a:off x="4229805" y="2968952"/>
            <a:ext cx="1471878" cy="307777"/>
          </a:xfrm>
          <a:prstGeom prst="rect">
            <a:avLst/>
          </a:prstGeom>
          <a:noFill/>
        </p:spPr>
        <p:txBody>
          <a:bodyPr wrap="none" rtlCol="0">
            <a:spAutoFit/>
          </a:bodyPr>
          <a:lstStyle/>
          <a:p>
            <a:pPr algn="ctr"/>
            <a:r>
              <a:rPr lang="en-US" sz="1400" dirty="0" smtClean="0">
                <a:solidFill>
                  <a:schemeClr val="bg1"/>
                </a:solidFill>
                <a:latin typeface="+mj-lt"/>
              </a:rPr>
              <a:t>Source S3 Bucket</a:t>
            </a:r>
            <a:endParaRPr lang="id-ID" sz="1400" dirty="0">
              <a:solidFill>
                <a:schemeClr val="bg1"/>
              </a:solidFill>
              <a:latin typeface="+mj-lt"/>
            </a:endParaRPr>
          </a:p>
        </p:txBody>
      </p:sp>
      <p:sp>
        <p:nvSpPr>
          <p:cNvPr id="119" name="TextBox 118"/>
          <p:cNvSpPr txBox="1"/>
          <p:nvPr/>
        </p:nvSpPr>
        <p:spPr>
          <a:xfrm>
            <a:off x="6951981" y="2968952"/>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120" name="Straight Connector 119"/>
          <p:cNvCxnSpPr/>
          <p:nvPr/>
        </p:nvCxnSpPr>
        <p:spPr>
          <a:xfrm>
            <a:off x="7793903" y="2496127"/>
            <a:ext cx="1331651" cy="550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1" name="Picture 1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7609" y="1861127"/>
            <a:ext cx="1270000" cy="1270000"/>
          </a:xfrm>
          <a:prstGeom prst="rect">
            <a:avLst/>
          </a:prstGeom>
        </p:spPr>
      </p:pic>
      <p:sp>
        <p:nvSpPr>
          <p:cNvPr id="123" name="TextBox 122"/>
          <p:cNvSpPr txBox="1"/>
          <p:nvPr/>
        </p:nvSpPr>
        <p:spPr>
          <a:xfrm>
            <a:off x="8914164" y="2983799"/>
            <a:ext cx="1516890" cy="307777"/>
          </a:xfrm>
          <a:prstGeom prst="rect">
            <a:avLst/>
          </a:prstGeom>
          <a:noFill/>
        </p:spPr>
        <p:txBody>
          <a:bodyPr wrap="none" rtlCol="0">
            <a:spAutoFit/>
          </a:bodyPr>
          <a:lstStyle/>
          <a:p>
            <a:pPr algn="ctr"/>
            <a:r>
              <a:rPr lang="en-US" sz="1400" dirty="0" smtClean="0">
                <a:solidFill>
                  <a:schemeClr val="bg1"/>
                </a:solidFill>
                <a:latin typeface="+mj-lt"/>
              </a:rPr>
              <a:t>Elastic Transcoder</a:t>
            </a:r>
            <a:endParaRPr lang="id-ID" sz="1400" dirty="0">
              <a:solidFill>
                <a:schemeClr val="bg1"/>
              </a:solidFill>
              <a:latin typeface="+mj-lt"/>
            </a:endParaRPr>
          </a:p>
        </p:txBody>
      </p:sp>
      <p:pic>
        <p:nvPicPr>
          <p:cNvPr id="127" name="Picture 1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6573" y="4024957"/>
            <a:ext cx="1347158" cy="1338844"/>
          </a:xfrm>
          <a:prstGeom prst="rect">
            <a:avLst/>
          </a:prstGeom>
        </p:spPr>
      </p:pic>
      <p:cxnSp>
        <p:nvCxnSpPr>
          <p:cNvPr id="155" name="Straight Connector 154"/>
          <p:cNvCxnSpPr>
            <a:endCxn id="5" idx="3"/>
          </p:cNvCxnSpPr>
          <p:nvPr/>
        </p:nvCxnSpPr>
        <p:spPr>
          <a:xfrm flipH="1">
            <a:off x="3153237" y="4638953"/>
            <a:ext cx="2548446" cy="19785"/>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9016423" y="5168361"/>
            <a:ext cx="1247457" cy="307777"/>
          </a:xfrm>
          <a:prstGeom prst="rect">
            <a:avLst/>
          </a:prstGeom>
          <a:noFill/>
        </p:spPr>
        <p:txBody>
          <a:bodyPr wrap="none" rtlCol="0">
            <a:spAutoFit/>
          </a:bodyPr>
          <a:lstStyle/>
          <a:p>
            <a:pPr algn="ctr"/>
            <a:r>
              <a:rPr lang="en-US" sz="1400" dirty="0" smtClean="0">
                <a:solidFill>
                  <a:schemeClr val="bg1"/>
                </a:solidFill>
                <a:latin typeface="+mj-lt"/>
              </a:rPr>
              <a:t>Destination S3</a:t>
            </a:r>
            <a:endParaRPr lang="id-ID" sz="1400" dirty="0">
              <a:solidFill>
                <a:schemeClr val="bg1"/>
              </a:solidFill>
              <a:latin typeface="+mj-lt"/>
            </a:endParaRPr>
          </a:p>
        </p:txBody>
      </p:sp>
      <p:cxnSp>
        <p:nvCxnSpPr>
          <p:cNvPr id="197" name="Straight Connector 196"/>
          <p:cNvCxnSpPr/>
          <p:nvPr/>
        </p:nvCxnSpPr>
        <p:spPr>
          <a:xfrm flipH="1" flipV="1">
            <a:off x="6860878" y="4625203"/>
            <a:ext cx="2264676" cy="86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150799" y="3001167"/>
            <a:ext cx="3710079" cy="1378207"/>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587383"/>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5: </a:t>
            </a:r>
            <a:r>
              <a:rPr lang="en-US" sz="4400" dirty="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044818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9520</TotalTime>
  <Words>1030</Words>
  <Application>Microsoft Macintosh PowerPoint</Application>
  <PresentationFormat>Widescreen</PresentationFormat>
  <Paragraphs>109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Helvetica Light</vt:lpstr>
      <vt:lpstr>Helvetica Neue Light</vt:lpstr>
      <vt:lpstr>Roboto Medium</vt:lpstr>
      <vt:lpstr>Source Sans Pro</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Sam Kroonenburg</cp:lastModifiedBy>
  <cp:revision>1010</cp:revision>
  <dcterms:created xsi:type="dcterms:W3CDTF">2014-09-15T07:14:39Z</dcterms:created>
  <dcterms:modified xsi:type="dcterms:W3CDTF">2016-05-16T02:37:12Z</dcterms:modified>
</cp:coreProperties>
</file>