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59" r:id="rId6"/>
    <p:sldId id="270" r:id="rId7"/>
    <p:sldId id="260" r:id="rId8"/>
    <p:sldId id="271" r:id="rId9"/>
    <p:sldId id="273" r:id="rId10"/>
    <p:sldId id="274" r:id="rId11"/>
  </p:sldIdLst>
  <p:sldSz cx="9144000" cy="6858000" type="screen4x3"/>
  <p:notesSz cx="6873875" cy="100631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20" autoAdjust="0"/>
  </p:normalViewPr>
  <p:slideViewPr>
    <p:cSldViewPr>
      <p:cViewPr varScale="1">
        <p:scale>
          <a:sx n="99" d="100"/>
          <a:sy n="99" d="100"/>
        </p:scale>
        <p:origin x="-96" y="-210"/>
      </p:cViewPr>
      <p:guideLst>
        <p:guide orient="horz" pos="210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93605" y="0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/>
          <a:lstStyle>
            <a:lvl1pPr algn="r">
              <a:defRPr sz="1300"/>
            </a:lvl1pPr>
          </a:lstStyle>
          <a:p>
            <a:fld id="{A85BAA4B-2500-4A0E-B85D-F6B2C1E7AF36}" type="datetimeFigureOut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54063"/>
            <a:ext cx="5032375" cy="3775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80" tIns="48390" rIns="96780" bIns="4839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7388" y="4780003"/>
            <a:ext cx="5499100" cy="4528423"/>
          </a:xfrm>
          <a:prstGeom prst="rect">
            <a:avLst/>
          </a:prstGeom>
        </p:spPr>
        <p:txBody>
          <a:bodyPr vert="horz" lIns="96780" tIns="48390" rIns="96780" bIns="4839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558258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93605" y="9558258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 anchor="b"/>
          <a:lstStyle>
            <a:lvl1pPr algn="r">
              <a:defRPr sz="1300"/>
            </a:lvl1pPr>
          </a:lstStyle>
          <a:p>
            <a:fld id="{5DDCAD30-8B56-43FE-8D27-C4AC01348AF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2CCF-D716-4104-9E92-F83AFF855F5A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FBF2-8DEB-4DE9-BB14-E368CC3344D0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CBA5-FF89-48F0-A940-C1B68002D972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A4F9-4B58-464B-BA48-18FD6E622EE0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50A9-3F82-4E0B-AB5C-EA49154F0850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CCC-7713-4D2C-9351-CEA5A2459E6B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7678-D9A4-40D5-B113-B4B018C5B3AE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A7C9-C38A-4F56-ACC7-2FDA81BA482A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435-8254-46F9-970E-2BA244938450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E10C-9121-4588-ACDA-AA31BA828E74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8F6-2789-4B3B-8086-795A42D72729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15DB-6CC0-4E72-9A5A-3B60700F2982}" type="datetime1">
              <a:rPr kumimoji="1" lang="ja-JP" altLang="en-US" smtClean="0"/>
              <a:pPr/>
              <a:t>2010/5/17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An Online Backup Tool</a:t>
            </a:r>
            <a:br>
              <a:rPr kumimoji="1" lang="en-US" altLang="ja-JP" dirty="0" smtClean="0"/>
            </a:br>
            <a:r>
              <a:rPr lang="en-US" altLang="ja-JP" dirty="0" smtClean="0"/>
              <a:t>for VMware </a:t>
            </a:r>
            <a:r>
              <a:rPr lang="en-US" altLang="ja-JP" dirty="0" err="1" smtClean="0"/>
              <a:t>vSphere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2010</a:t>
            </a:r>
            <a:r>
              <a:rPr lang="ja-JP" altLang="en-US" dirty="0" smtClean="0"/>
              <a:t>年</a:t>
            </a:r>
            <a:r>
              <a:rPr lang="en-US" altLang="ja-JP" dirty="0" smtClean="0"/>
              <a:t>05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サイボウズ・ラボ  星野 喬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進捗と今後の課題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進捗</a:t>
            </a:r>
            <a:endParaRPr lang="en-US" altLang="ja-JP" sz="2000" dirty="0" smtClean="0"/>
          </a:p>
          <a:p>
            <a:pPr lvl="1"/>
            <a:r>
              <a:rPr lang="en-US" altLang="ja-JP" sz="1800" dirty="0" smtClean="0"/>
              <a:t>[</a:t>
            </a:r>
            <a:r>
              <a:rPr lang="ja-JP" altLang="en-US" sz="1800" dirty="0" smtClean="0"/>
              <a:t>済</a:t>
            </a:r>
            <a:r>
              <a:rPr lang="en-US" altLang="ja-JP" sz="1800" dirty="0" smtClean="0"/>
              <a:t>] </a:t>
            </a:r>
            <a:r>
              <a:rPr lang="en-US" altLang="ja-JP" sz="1800" dirty="0" smtClean="0"/>
              <a:t>VM</a:t>
            </a:r>
            <a:r>
              <a:rPr lang="ja-JP" altLang="en-US" sz="1800" dirty="0" smtClean="0"/>
              <a:t>のフル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差分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増分</a:t>
            </a:r>
            <a:r>
              <a:rPr lang="ja-JP" altLang="en-US" sz="1800" dirty="0" smtClean="0"/>
              <a:t>バックアップとレストアの</a:t>
            </a:r>
            <a:r>
              <a:rPr lang="ja-JP" altLang="en-US" sz="1800" dirty="0" smtClean="0"/>
              <a:t>コマンド一発実行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[</a:t>
            </a:r>
            <a:r>
              <a:rPr lang="ja-JP" altLang="en-US" sz="1800" dirty="0" smtClean="0"/>
              <a:t>済</a:t>
            </a:r>
            <a:r>
              <a:rPr lang="en-US" altLang="ja-JP" sz="1800" dirty="0" smtClean="0"/>
              <a:t>] </a:t>
            </a:r>
            <a:r>
              <a:rPr lang="en-US" altLang="ja-JP" sz="1800" dirty="0" smtClean="0"/>
              <a:t>IDE type virtual disk </a:t>
            </a:r>
            <a:r>
              <a:rPr lang="ja-JP" altLang="en-US" sz="1800" dirty="0" smtClean="0"/>
              <a:t>対応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[</a:t>
            </a:r>
            <a:r>
              <a:rPr lang="ja-JP" altLang="en-US" sz="1800" dirty="0" smtClean="0"/>
              <a:t>済</a:t>
            </a:r>
            <a:r>
              <a:rPr lang="en-US" altLang="ja-JP" sz="1800" dirty="0" smtClean="0"/>
              <a:t>] </a:t>
            </a:r>
            <a:r>
              <a:rPr lang="en-US" altLang="ja-JP" sz="1800" dirty="0" smtClean="0"/>
              <a:t>SAN</a:t>
            </a:r>
            <a:r>
              <a:rPr lang="ja-JP" altLang="en-US" sz="1800" dirty="0" smtClean="0"/>
              <a:t>経由</a:t>
            </a:r>
            <a:r>
              <a:rPr lang="ja-JP" altLang="en-US" sz="1800" dirty="0" smtClean="0"/>
              <a:t>バックアップ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レストアの評価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[</a:t>
            </a:r>
            <a:r>
              <a:rPr lang="ja-JP" altLang="en-US" sz="1800" dirty="0" smtClean="0"/>
              <a:t>未</a:t>
            </a:r>
            <a:r>
              <a:rPr lang="en-US" altLang="ja-JP" sz="1800" dirty="0" smtClean="0"/>
              <a:t>]</a:t>
            </a:r>
            <a:r>
              <a:rPr lang="ja-JP" altLang="en-US" sz="1800" dirty="0" smtClean="0"/>
              <a:t> コードレビューと結果反映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[</a:t>
            </a:r>
            <a:r>
              <a:rPr lang="ja-JP" altLang="en-US" sz="1800" dirty="0" smtClean="0"/>
              <a:t>未</a:t>
            </a:r>
            <a:r>
              <a:rPr lang="en-US" altLang="ja-JP" sz="1800" dirty="0" smtClean="0"/>
              <a:t>] </a:t>
            </a:r>
            <a:r>
              <a:rPr lang="ja-JP" altLang="en-US" sz="1800" dirty="0" smtClean="0"/>
              <a:t>コマンドライン周り整備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[</a:t>
            </a:r>
            <a:r>
              <a:rPr lang="ja-JP" altLang="en-US" sz="1800" dirty="0" smtClean="0"/>
              <a:t>未</a:t>
            </a:r>
            <a:r>
              <a:rPr lang="en-US" altLang="ja-JP" sz="1800" dirty="0" smtClean="0"/>
              <a:t>] </a:t>
            </a:r>
            <a:r>
              <a:rPr lang="ja-JP" altLang="en-US" sz="1800" dirty="0" smtClean="0"/>
              <a:t>環境テスト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[</a:t>
            </a:r>
            <a:r>
              <a:rPr lang="ja-JP" altLang="en-US" sz="1800" dirty="0" smtClean="0"/>
              <a:t>未</a:t>
            </a:r>
            <a:r>
              <a:rPr lang="en-US" altLang="ja-JP" sz="1800" dirty="0" smtClean="0"/>
              <a:t>] </a:t>
            </a:r>
            <a:r>
              <a:rPr lang="ja-JP" altLang="en-US" sz="1800" dirty="0" smtClean="0"/>
              <a:t>ドキュメント整備</a:t>
            </a:r>
            <a:endParaRPr lang="en-US" altLang="ja-JP" sz="1800" dirty="0" smtClean="0"/>
          </a:p>
          <a:p>
            <a:pPr lvl="1"/>
            <a:endParaRPr lang="en-US" altLang="ja-JP" sz="2000" dirty="0" smtClean="0"/>
          </a:p>
          <a:p>
            <a:r>
              <a:rPr kumimoji="1" lang="ja-JP" altLang="en-US" sz="2000" dirty="0" smtClean="0"/>
              <a:t>今後の</a:t>
            </a:r>
            <a:r>
              <a:rPr kumimoji="1" lang="ja-JP" altLang="en-US" sz="2000" dirty="0" smtClean="0"/>
              <a:t>課題 </a:t>
            </a:r>
            <a:r>
              <a:rPr kumimoji="1" lang="en-US" altLang="ja-JP" sz="2000" dirty="0" smtClean="0"/>
              <a:t>(open source </a:t>
            </a:r>
            <a:r>
              <a:rPr kumimoji="1" lang="ja-JP" altLang="en-US" sz="2000" dirty="0" smtClean="0"/>
              <a:t>化した後，</a:t>
            </a:r>
            <a:r>
              <a:rPr lang="ja-JP" altLang="en-US" sz="2000" dirty="0" smtClean="0"/>
              <a:t>誰かに委ねる．</a:t>
            </a:r>
            <a:r>
              <a:rPr lang="en-US" altLang="ja-JP" sz="2000" dirty="0" smtClean="0"/>
              <a:t>)</a:t>
            </a:r>
            <a:endParaRPr kumimoji="1" lang="en-US" altLang="ja-JP" sz="2000" dirty="0" smtClean="0"/>
          </a:p>
          <a:p>
            <a:pPr lvl="1"/>
            <a:r>
              <a:rPr lang="en-US" altLang="ja-JP" sz="1800" dirty="0" smtClean="0"/>
              <a:t>Dump </a:t>
            </a:r>
            <a:r>
              <a:rPr lang="ja-JP" altLang="en-US" sz="1800" dirty="0" smtClean="0"/>
              <a:t>出力</a:t>
            </a:r>
            <a:r>
              <a:rPr lang="ja-JP" altLang="en-US" sz="1800" dirty="0" smtClean="0"/>
              <a:t>の圧縮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バックアップ帯域制限機能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ストリーム毎および</a:t>
            </a:r>
            <a:r>
              <a:rPr kumimoji="1" lang="en-US" altLang="ja-JP" sz="1800" dirty="0" smtClean="0"/>
              <a:t>VM</a:t>
            </a:r>
            <a:r>
              <a:rPr kumimoji="1" lang="ja-JP" altLang="en-US" sz="1800" dirty="0" smtClean="0"/>
              <a:t>毎の並列</a:t>
            </a:r>
            <a:r>
              <a:rPr kumimoji="1" lang="ja-JP" altLang="en-US" sz="1800" dirty="0" smtClean="0"/>
              <a:t>処理</a:t>
            </a:r>
            <a:endParaRPr kumimoji="1" lang="en-US" altLang="ja-JP" sz="1800" dirty="0" smtClean="0"/>
          </a:p>
          <a:p>
            <a:pPr lvl="1"/>
            <a:r>
              <a:rPr lang="ja-JP" altLang="en-US" sz="1800" dirty="0" smtClean="0"/>
              <a:t>レシピ機能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背景と目的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背景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既存の</a:t>
            </a:r>
            <a:r>
              <a:rPr lang="ja-JP" altLang="en-US" sz="2400" dirty="0" smtClean="0"/>
              <a:t>バックアップソフトは高価格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Data Recovery, </a:t>
            </a:r>
            <a:r>
              <a:rPr lang="en-US" altLang="ja-JP" sz="2000" dirty="0" err="1" smtClean="0"/>
              <a:t>Veeam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esXpress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ストレージレベルバックアップはリソース使用大</a:t>
            </a:r>
            <a:endParaRPr lang="en-US" altLang="ja-JP" sz="2400" dirty="0" smtClean="0"/>
          </a:p>
          <a:p>
            <a:pPr lvl="2"/>
            <a:r>
              <a:rPr kumimoji="1" lang="ja-JP" altLang="en-US" sz="2000" dirty="0" smtClean="0"/>
              <a:t>ラボの</a:t>
            </a:r>
            <a:r>
              <a:rPr kumimoji="1" lang="en-US" altLang="ja-JP" sz="2000" dirty="0" smtClean="0"/>
              <a:t>VM</a:t>
            </a:r>
            <a:r>
              <a:rPr kumimoji="1" lang="ja-JP" altLang="en-US" sz="2000" dirty="0" smtClean="0"/>
              <a:t>環境</a:t>
            </a:r>
            <a:r>
              <a:rPr lang="ja-JP" altLang="en-US" sz="2000" dirty="0" smtClean="0"/>
              <a:t>だけで</a:t>
            </a:r>
            <a:r>
              <a:rPr lang="en-US" altLang="ja-JP" sz="2000" dirty="0" smtClean="0"/>
              <a:t>30</a:t>
            </a:r>
            <a:r>
              <a:rPr lang="ja-JP" altLang="en-US" sz="2000" dirty="0" smtClean="0"/>
              <a:t>時間．優先度下げると</a:t>
            </a:r>
            <a:r>
              <a:rPr lang="en-US" altLang="ja-JP" sz="2000" dirty="0" smtClean="0"/>
              <a:t>60</a:t>
            </a:r>
            <a:r>
              <a:rPr lang="ja-JP" altLang="en-US" sz="2000" dirty="0" smtClean="0"/>
              <a:t>時間．</a:t>
            </a:r>
            <a:endParaRPr lang="en-US" altLang="ja-JP" sz="2000" dirty="0" smtClean="0"/>
          </a:p>
          <a:p>
            <a:r>
              <a:rPr kumimoji="1" lang="ja-JP" altLang="en-US" sz="2800" dirty="0" smtClean="0"/>
              <a:t>目的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VMware </a:t>
            </a:r>
            <a:r>
              <a:rPr lang="en-US" altLang="ja-JP" sz="2400" dirty="0" err="1" smtClean="0"/>
              <a:t>vSphere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における </a:t>
            </a:r>
            <a:r>
              <a:rPr lang="en-US" altLang="ja-JP" sz="2400" dirty="0" smtClean="0"/>
              <a:t>VM </a:t>
            </a:r>
            <a:r>
              <a:rPr lang="ja-JP" altLang="en-US" sz="2400" dirty="0" smtClean="0"/>
              <a:t>のバックアップ</a:t>
            </a:r>
            <a:endParaRPr kumimoji="1" lang="en-US" altLang="ja-JP" sz="2400" dirty="0" smtClean="0"/>
          </a:p>
          <a:p>
            <a:pPr lvl="2"/>
            <a:r>
              <a:rPr lang="ja-JP" altLang="en-US" sz="2000" dirty="0" smtClean="0"/>
              <a:t>オンライン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多世代管理</a:t>
            </a:r>
            <a:endParaRPr lang="en-US" altLang="ja-JP" sz="2000" dirty="0" smtClean="0"/>
          </a:p>
          <a:p>
            <a:pPr lvl="2"/>
            <a:r>
              <a:rPr kumimoji="1" lang="ja-JP" altLang="en-US" sz="2000" dirty="0" smtClean="0"/>
              <a:t>高速</a:t>
            </a:r>
            <a:r>
              <a:rPr lang="en-US" altLang="ja-JP" sz="2000" dirty="0" smtClean="0"/>
              <a:t>/</a:t>
            </a:r>
            <a:r>
              <a:rPr kumimoji="1" lang="ja-JP" altLang="en-US" sz="2000" dirty="0" smtClean="0"/>
              <a:t>効率的</a:t>
            </a:r>
            <a:endParaRPr kumimoji="1" lang="en-US" altLang="ja-JP" sz="2000" dirty="0" smtClean="0"/>
          </a:p>
          <a:p>
            <a:pPr lvl="2"/>
            <a:r>
              <a:rPr lang="ja-JP" altLang="en-US" sz="2000" dirty="0" smtClean="0"/>
              <a:t>便利</a:t>
            </a:r>
            <a:endParaRPr lang="en-US" altLang="ja-JP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Vmbkp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オンライン</a:t>
            </a:r>
            <a:endParaRPr lang="en-US" altLang="ja-JP" sz="2800" dirty="0" smtClean="0"/>
          </a:p>
          <a:p>
            <a:pPr lvl="1" algn="just"/>
            <a:r>
              <a:rPr lang="en-US" altLang="ja-JP" sz="2400" dirty="0" smtClean="0"/>
              <a:t>Power On </a:t>
            </a:r>
            <a:r>
              <a:rPr lang="ja-JP" altLang="en-US" sz="2400" dirty="0" smtClean="0"/>
              <a:t>中の </a:t>
            </a:r>
            <a:r>
              <a:rPr lang="en-US" altLang="ja-JP" sz="2400" dirty="0" smtClean="0"/>
              <a:t>VM </a:t>
            </a:r>
            <a:r>
              <a:rPr lang="ja-JP" altLang="en-US" sz="2400" dirty="0" smtClean="0"/>
              <a:t>もバックアップ可能</a:t>
            </a:r>
            <a:endParaRPr lang="en-US" altLang="ja-JP" sz="2400" dirty="0" smtClean="0"/>
          </a:p>
          <a:p>
            <a:r>
              <a:rPr lang="ja-JP" altLang="en-US" sz="2800" dirty="0" smtClean="0"/>
              <a:t>多世代管理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フル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差分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増分バックアップ対応</a:t>
            </a:r>
            <a:endParaRPr lang="en-US" altLang="ja-JP" sz="2400" dirty="0" smtClean="0"/>
          </a:p>
          <a:p>
            <a:r>
              <a:rPr lang="ja-JP" altLang="en-US" sz="2800" dirty="0" smtClean="0"/>
              <a:t>高速</a:t>
            </a:r>
            <a:r>
              <a:rPr lang="en-US" altLang="ja-JP" sz="2800" dirty="0" smtClean="0"/>
              <a:t>/</a:t>
            </a:r>
            <a:r>
              <a:rPr lang="ja-JP" altLang="en-US" sz="2800" dirty="0" smtClean="0"/>
              <a:t>効率的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IO</a:t>
            </a:r>
            <a:r>
              <a:rPr lang="ja-JP" altLang="en-US" sz="2400" dirty="0" smtClean="0"/>
              <a:t>は全てシーケンシャルアクセス</a:t>
            </a:r>
            <a:r>
              <a:rPr lang="en-US" altLang="ja-JP" sz="2400" dirty="0" smtClean="0"/>
              <a:t>(HDD</a:t>
            </a:r>
            <a:r>
              <a:rPr lang="ja-JP" altLang="en-US" sz="2400" dirty="0" smtClean="0"/>
              <a:t>でも高速</a:t>
            </a:r>
            <a:r>
              <a:rPr lang="en-US" altLang="ja-JP" sz="2400" dirty="0" smtClean="0"/>
              <a:t>)</a:t>
            </a:r>
          </a:p>
          <a:p>
            <a:pPr lvl="1"/>
            <a:r>
              <a:rPr lang="ja-JP" altLang="en-US" sz="2400" dirty="0" smtClean="0"/>
              <a:t>逆差分記録による最新バックアップの高速レストア</a:t>
            </a:r>
            <a:endParaRPr lang="en-US" altLang="ja-JP" sz="2400" dirty="0" smtClean="0"/>
          </a:p>
          <a:p>
            <a:r>
              <a:rPr kumimoji="1" lang="ja-JP" altLang="en-US" sz="2800" dirty="0" smtClean="0"/>
              <a:t>便利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コマンドライン</a:t>
            </a:r>
            <a:r>
              <a:rPr lang="en-US" altLang="ja-JP" sz="2400" dirty="0" smtClean="0"/>
              <a:t>IF (</a:t>
            </a:r>
            <a:r>
              <a:rPr lang="en-US" altLang="ja-JP" sz="2400" dirty="0" err="1" smtClean="0"/>
              <a:t>Cron</a:t>
            </a:r>
            <a:r>
              <a:rPr lang="ja-JP" altLang="en-US" sz="2400" dirty="0" smtClean="0"/>
              <a:t>スケジューリングが簡単</a:t>
            </a:r>
            <a:r>
              <a:rPr lang="en-US" altLang="ja-JP" sz="2400" dirty="0" smtClean="0"/>
              <a:t>)</a:t>
            </a:r>
          </a:p>
          <a:p>
            <a:pPr lvl="1"/>
            <a:r>
              <a:rPr kumimoji="1" lang="ja-JP" altLang="en-US" sz="2400" dirty="0" smtClean="0"/>
              <a:t>レシピによる全自動バッチ処理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/>
          <p:cNvCxnSpPr>
            <a:endCxn id="39" idx="2"/>
          </p:cNvCxnSpPr>
          <p:nvPr/>
        </p:nvCxnSpPr>
        <p:spPr>
          <a:xfrm rot="10800000">
            <a:off x="1643042" y="2786058"/>
            <a:ext cx="2071702" cy="128588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Hardware Architecture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214942" y="1571612"/>
            <a:ext cx="2143140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 </a:t>
            </a:r>
            <a:r>
              <a:rPr lang="en-US" altLang="ja-JP" dirty="0" err="1" smtClean="0"/>
              <a:t>vSphere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vCenter</a:t>
            </a:r>
            <a:r>
              <a:rPr kumimoji="1" lang="en-US" altLang="ja-JP" dirty="0" smtClean="0"/>
              <a:t> Server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14810" y="3000372"/>
            <a:ext cx="1928826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</a:t>
            </a:r>
          </a:p>
          <a:p>
            <a:pPr algn="ctr"/>
            <a:r>
              <a:rPr lang="en-US" altLang="ja-JP" dirty="0" smtClean="0"/>
              <a:t>ESX(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</a:t>
            </a:r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286512" y="3000372"/>
            <a:ext cx="1928826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</a:t>
            </a:r>
          </a:p>
          <a:p>
            <a:pPr algn="ctr"/>
            <a:r>
              <a:rPr lang="en-US" altLang="ja-JP" dirty="0" smtClean="0"/>
              <a:t>ESX(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</a:t>
            </a:r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8" name="フローチャート : 磁気ディスク 7"/>
          <p:cNvSpPr/>
          <p:nvPr/>
        </p:nvSpPr>
        <p:spPr>
          <a:xfrm>
            <a:off x="4286248" y="5143512"/>
            <a:ext cx="1143008" cy="107157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</a:t>
            </a:r>
            <a:br>
              <a:rPr lang="en-US" altLang="ja-JP" dirty="0" smtClean="0"/>
            </a:br>
            <a:r>
              <a:rPr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9" name="フローチャート : 磁気ディスク 8"/>
          <p:cNvSpPr/>
          <p:nvPr/>
        </p:nvSpPr>
        <p:spPr>
          <a:xfrm>
            <a:off x="5643570" y="5143512"/>
            <a:ext cx="1143008" cy="107157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br>
              <a:rPr kumimoji="1" lang="en-US" altLang="ja-JP" dirty="0" smtClean="0"/>
            </a:br>
            <a:r>
              <a:rPr kumimoji="1" lang="en-US" altLang="ja-JP" dirty="0" smtClean="0"/>
              <a:t>Storage</a:t>
            </a:r>
          </a:p>
        </p:txBody>
      </p:sp>
      <p:sp>
        <p:nvSpPr>
          <p:cNvPr id="10" name="フローチャート : 磁気ディスク 9"/>
          <p:cNvSpPr/>
          <p:nvPr/>
        </p:nvSpPr>
        <p:spPr>
          <a:xfrm>
            <a:off x="7000892" y="5143512"/>
            <a:ext cx="1143008" cy="107157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</a:p>
          <a:p>
            <a:pPr algn="ctr"/>
            <a:r>
              <a:rPr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1071538" y="5143512"/>
            <a:ext cx="1143008" cy="107157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Backup St</a:t>
            </a:r>
            <a:r>
              <a:rPr kumimoji="1" lang="en-US" altLang="ja-JP" dirty="0" smtClean="0"/>
              <a:t>orage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endCxn id="8" idx="1"/>
          </p:cNvCxnSpPr>
          <p:nvPr/>
        </p:nvCxnSpPr>
        <p:spPr>
          <a:xfrm>
            <a:off x="4000496" y="4429132"/>
            <a:ext cx="857256" cy="71438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9" idx="1"/>
          </p:cNvCxnSpPr>
          <p:nvPr/>
        </p:nvCxnSpPr>
        <p:spPr>
          <a:xfrm>
            <a:off x="4143372" y="4357694"/>
            <a:ext cx="2071702" cy="78581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0" idx="1"/>
          </p:cNvCxnSpPr>
          <p:nvPr/>
        </p:nvCxnSpPr>
        <p:spPr>
          <a:xfrm>
            <a:off x="4500564" y="4357696"/>
            <a:ext cx="3071832" cy="78581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6" idx="2"/>
          </p:cNvCxnSpPr>
          <p:nvPr/>
        </p:nvCxnSpPr>
        <p:spPr>
          <a:xfrm flipV="1">
            <a:off x="4286248" y="3643314"/>
            <a:ext cx="892975" cy="35719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7" idx="2"/>
          </p:cNvCxnSpPr>
          <p:nvPr/>
        </p:nvCxnSpPr>
        <p:spPr>
          <a:xfrm flipV="1">
            <a:off x="4286248" y="3643314"/>
            <a:ext cx="2964677" cy="50006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6" idx="0"/>
          </p:cNvCxnSpPr>
          <p:nvPr/>
        </p:nvCxnSpPr>
        <p:spPr>
          <a:xfrm rot="16200000" flipV="1">
            <a:off x="4625579" y="2446727"/>
            <a:ext cx="357190" cy="7500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7" idx="0"/>
          </p:cNvCxnSpPr>
          <p:nvPr/>
        </p:nvCxnSpPr>
        <p:spPr>
          <a:xfrm rot="16200000" flipV="1">
            <a:off x="5768587" y="1518033"/>
            <a:ext cx="428628" cy="25360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928662" y="2143116"/>
            <a:ext cx="1428760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Vmbkp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500298" y="1357298"/>
            <a:ext cx="25003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Control/</a:t>
            </a:r>
            <a:r>
              <a:rPr lang="en-US" altLang="ja-JP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GetInfo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with </a:t>
            </a:r>
          </a:p>
          <a:p>
            <a:pPr algn="ctr"/>
            <a:r>
              <a:rPr lang="en-US" altLang="ja-JP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vSphere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Soap Protocol</a:t>
            </a: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928794" y="4640057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2"/>
                </a:solidFill>
              </a:rPr>
              <a:t>Data Transfer via SAN</a:t>
            </a:r>
          </a:p>
          <a:p>
            <a:pPr algn="ctr"/>
            <a:r>
              <a:rPr lang="en-US" altLang="ja-JP" dirty="0" smtClean="0">
                <a:solidFill>
                  <a:schemeClr val="accent2"/>
                </a:solidFill>
              </a:rPr>
              <a:t>with VDDK Protocol</a:t>
            </a:r>
            <a:endParaRPr lang="ja-JP" altLang="en-US" dirty="0" smtClean="0">
              <a:solidFill>
                <a:schemeClr val="accent2"/>
              </a:solidFill>
            </a:endParaRPr>
          </a:p>
        </p:txBody>
      </p:sp>
      <p:sp>
        <p:nvSpPr>
          <p:cNvPr id="123" name="円/楕円 122"/>
          <p:cNvSpPr/>
          <p:nvPr/>
        </p:nvSpPr>
        <p:spPr>
          <a:xfrm>
            <a:off x="3000364" y="3929066"/>
            <a:ext cx="1928826" cy="642942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3" name="直線コネクタ 142"/>
          <p:cNvCxnSpPr>
            <a:stCxn id="5" idx="2"/>
          </p:cNvCxnSpPr>
          <p:nvPr/>
        </p:nvCxnSpPr>
        <p:spPr>
          <a:xfrm rot="5400000">
            <a:off x="5393538" y="1464458"/>
            <a:ext cx="142879" cy="164307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endCxn id="39" idx="3"/>
          </p:cNvCxnSpPr>
          <p:nvPr/>
        </p:nvCxnSpPr>
        <p:spPr>
          <a:xfrm rot="10800000" flipV="1">
            <a:off x="2357422" y="2428867"/>
            <a:ext cx="928694" cy="357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2928926" y="2071678"/>
            <a:ext cx="1928826" cy="64294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428860" y="2000240"/>
            <a:ext cx="2643206" cy="28575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214282" y="6357958"/>
            <a:ext cx="85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Current </a:t>
            </a:r>
            <a:r>
              <a:rPr kumimoji="1" lang="en-US" altLang="ja-JP" dirty="0" err="1" smtClean="0"/>
              <a:t>testbed</a:t>
            </a:r>
            <a:r>
              <a:rPr kumimoji="1" lang="en-US" altLang="ja-JP" dirty="0" smtClean="0"/>
              <a:t> uses NBD transfer instead of SAN transfer because </a:t>
            </a:r>
            <a:r>
              <a:rPr kumimoji="1" lang="en-US" altLang="ja-JP" dirty="0" err="1" smtClean="0"/>
              <a:t>Vmbkp</a:t>
            </a:r>
            <a:r>
              <a:rPr kumimoji="1" lang="en-US" altLang="ja-JP" dirty="0" smtClean="0"/>
              <a:t> server is </a:t>
            </a:r>
            <a:r>
              <a:rPr kumimoji="1" lang="en-US" altLang="ja-JP" dirty="0" err="1" smtClean="0"/>
              <a:t>vm</a:t>
            </a:r>
            <a:r>
              <a:rPr kumimoji="1" lang="en-US" altLang="ja-JP" dirty="0" smtClean="0"/>
              <a:t>.</a:t>
            </a:r>
            <a:endParaRPr lang="en-US" altLang="ja-JP" dirty="0" smtClean="0"/>
          </a:p>
        </p:txBody>
      </p:sp>
      <p:sp>
        <p:nvSpPr>
          <p:cNvPr id="31" name="フリーフォーム 30"/>
          <p:cNvSpPr/>
          <p:nvPr/>
        </p:nvSpPr>
        <p:spPr>
          <a:xfrm>
            <a:off x="1142976" y="2786058"/>
            <a:ext cx="3492760" cy="2614722"/>
          </a:xfrm>
          <a:custGeom>
            <a:avLst/>
            <a:gdLst>
              <a:gd name="connsiteX0" fmla="*/ 3492760 w 3492760"/>
              <a:gd name="connsiteY0" fmla="*/ 2786742 h 2786742"/>
              <a:gd name="connsiteX1" fmla="*/ 2429070 w 3492760"/>
              <a:gd name="connsiteY1" fmla="*/ 1648407 h 2786742"/>
              <a:gd name="connsiteX2" fmla="*/ 348343 w 3492760"/>
              <a:gd name="connsiteY2" fmla="*/ 174171 h 2786742"/>
              <a:gd name="connsiteX3" fmla="*/ 339013 w 3492760"/>
              <a:gd name="connsiteY3" fmla="*/ 2693436 h 278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760" h="2786742">
                <a:moveTo>
                  <a:pt x="3492760" y="2786742"/>
                </a:moveTo>
                <a:cubicBezTo>
                  <a:pt x="3222950" y="2435289"/>
                  <a:pt x="2953140" y="2083836"/>
                  <a:pt x="2429070" y="1648407"/>
                </a:cubicBezTo>
                <a:cubicBezTo>
                  <a:pt x="1905001" y="1212979"/>
                  <a:pt x="696686" y="0"/>
                  <a:pt x="348343" y="174171"/>
                </a:cubicBezTo>
                <a:cubicBezTo>
                  <a:pt x="0" y="348342"/>
                  <a:pt x="169506" y="1520889"/>
                  <a:pt x="339013" y="269343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stCxn id="39" idx="2"/>
            <a:endCxn id="11" idx="1"/>
          </p:cNvCxnSpPr>
          <p:nvPr/>
        </p:nvCxnSpPr>
        <p:spPr>
          <a:xfrm rot="5400000">
            <a:off x="464315" y="3964785"/>
            <a:ext cx="235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500166" y="2285992"/>
            <a:ext cx="5929354" cy="3143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Software Architecture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71605" y="2786058"/>
            <a:ext cx="5786478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Backup/Restore Controller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86116" y="4929198"/>
            <a:ext cx="1928826" cy="42862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 Java Library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286116" y="3429000"/>
            <a:ext cx="1928826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Soap </a:t>
            </a:r>
            <a:r>
              <a:rPr lang="en-US" altLang="ja-JP" dirty="0" smtClean="0"/>
              <a:t>Wrapper</a:t>
            </a:r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5286380" y="3929066"/>
            <a:ext cx="2071702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Vmdkbkp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Vmdk</a:t>
            </a:r>
            <a:r>
              <a:rPr lang="en-US" altLang="ja-JP" dirty="0" smtClean="0"/>
              <a:t> Backup/Restore</a:t>
            </a:r>
          </a:p>
          <a:p>
            <a:pPr algn="ctr"/>
            <a:r>
              <a:rPr lang="en-US" altLang="ja-JP" dirty="0" smtClean="0"/>
              <a:t>Tool/Library (C++)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86380" y="4929198"/>
            <a:ext cx="2071702" cy="42862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VDDK C Library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286380" y="3429000"/>
            <a:ext cx="2071702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Vmdkbkp</a:t>
            </a:r>
            <a:r>
              <a:rPr lang="en-US" altLang="ja-JP" dirty="0" smtClean="0"/>
              <a:t> Wrapper 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71604" y="4143380"/>
            <a:ext cx="1643074" cy="1214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571605" y="2357430"/>
            <a:ext cx="5786478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Command-line Interface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500166" y="1571612"/>
            <a:ext cx="278608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Cron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357686" y="1571612"/>
            <a:ext cx="307183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428992" y="3848104"/>
            <a:ext cx="1724036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Snapshot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428992" y="4133856"/>
            <a:ext cx="1724036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3428992" y="4419608"/>
            <a:ext cx="1724036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Changed blocks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786050" y="3429000"/>
            <a:ext cx="500066" cy="642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1571604" y="3429000"/>
            <a:ext cx="1143008" cy="71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Utility</a:t>
            </a:r>
          </a:p>
          <a:p>
            <a:pPr algn="ctr"/>
            <a:r>
              <a:rPr lang="en-US" altLang="ja-JP" dirty="0" smtClean="0"/>
              <a:t>Library</a:t>
            </a:r>
          </a:p>
        </p:txBody>
      </p:sp>
      <p:cxnSp>
        <p:nvCxnSpPr>
          <p:cNvPr id="30" name="直線矢印コネクタ 29"/>
          <p:cNvCxnSpPr/>
          <p:nvPr/>
        </p:nvCxnSpPr>
        <p:spPr>
          <a:xfrm rot="5400000" flipH="1" flipV="1">
            <a:off x="5750727" y="2106603"/>
            <a:ext cx="356396" cy="79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500166" y="6000768"/>
            <a:ext cx="207170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 </a:t>
            </a:r>
            <a:r>
              <a:rPr lang="en-US" altLang="ja-JP" dirty="0" err="1" smtClean="0"/>
              <a:t>vSphere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vCenter</a:t>
            </a:r>
            <a:r>
              <a:rPr kumimoji="1" lang="en-US" altLang="ja-JP" dirty="0" smtClean="0"/>
              <a:t> Server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3643306" y="6000768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 ESX(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Host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2428860" y="5500704"/>
            <a:ext cx="1571637" cy="42862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4572002" y="5500705"/>
            <a:ext cx="1643073" cy="42862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3071802" y="5500702"/>
            <a:ext cx="2500330" cy="42862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5500694" y="6000768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SAN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cxnSp>
        <p:nvCxnSpPr>
          <p:cNvPr id="81" name="直線矢印コネクタ 80"/>
          <p:cNvCxnSpPr/>
          <p:nvPr/>
        </p:nvCxnSpPr>
        <p:spPr>
          <a:xfrm rot="16200000" flipV="1">
            <a:off x="6250796" y="5679300"/>
            <a:ext cx="428626" cy="7143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線コネクタ 31"/>
          <p:cNvCxnSpPr>
            <a:stCxn id="20" idx="3"/>
            <a:endCxn id="9" idx="3"/>
          </p:cNvCxnSpPr>
          <p:nvPr/>
        </p:nvCxnSpPr>
        <p:spPr>
          <a:xfrm flipH="1">
            <a:off x="7358082" y="1750207"/>
            <a:ext cx="71438" cy="2643206"/>
          </a:xfrm>
          <a:prstGeom prst="curvedConnector3">
            <a:avLst>
              <a:gd name="adj1" fmla="val -659588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643042" y="4348170"/>
            <a:ext cx="1500198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Bitmap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1643042" y="4633922"/>
            <a:ext cx="1500198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XML (</a:t>
            </a:r>
            <a:r>
              <a:rPr lang="en-US" altLang="ja-JP" dirty="0" err="1" smtClean="0"/>
              <a:t>Ovf</a:t>
            </a:r>
            <a:r>
              <a:rPr lang="en-US" altLang="ja-JP" dirty="0" smtClean="0"/>
              <a:t>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1643042" y="4919674"/>
            <a:ext cx="1500198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Recipe/</a:t>
            </a:r>
            <a:r>
              <a:rPr lang="en-US" altLang="ja-JP" dirty="0" err="1" smtClean="0"/>
              <a:t>Config</a:t>
            </a:r>
            <a:endParaRPr lang="en-US" altLang="ja-JP" dirty="0" smtClean="0"/>
          </a:p>
        </p:txBody>
      </p:sp>
      <p:cxnSp>
        <p:nvCxnSpPr>
          <p:cNvPr id="35" name="直線矢印コネクタ 34"/>
          <p:cNvCxnSpPr/>
          <p:nvPr/>
        </p:nvCxnSpPr>
        <p:spPr>
          <a:xfrm rot="5400000" flipH="1" flipV="1">
            <a:off x="2679687" y="2106603"/>
            <a:ext cx="356396" cy="79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57290" y="2357430"/>
            <a:ext cx="278608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(Register to </a:t>
            </a:r>
            <a:r>
              <a:rPr lang="en-US" altLang="ja-JP" dirty="0" err="1" smtClean="0"/>
              <a:t>cron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57290" y="2000240"/>
            <a:ext cx="278608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Prepare recipe/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5072066" y="3286124"/>
            <a:ext cx="2786082" cy="1428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072066" y="2928934"/>
            <a:ext cx="2786082" cy="35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Read recipe and 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357290" y="3643314"/>
            <a:ext cx="2786082" cy="250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357290" y="3286124"/>
            <a:ext cx="2786082" cy="35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Get </a:t>
            </a:r>
            <a:r>
              <a:rPr lang="en-US" altLang="ja-JP" dirty="0" err="1" smtClean="0"/>
              <a:t>vSphere</a:t>
            </a:r>
            <a:r>
              <a:rPr lang="en-US" altLang="ja-JP" dirty="0" smtClean="0"/>
              <a:t> information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1357290" y="2928934"/>
            <a:ext cx="2786082" cy="35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Read recipe and 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5214942" y="4286256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Restore </a:t>
            </a:r>
            <a:r>
              <a:rPr lang="en-US" altLang="ja-JP" sz="1600" dirty="0" err="1" smtClean="0"/>
              <a:t>vmdk</a:t>
            </a:r>
            <a:r>
              <a:rPr lang="en-US" altLang="ja-JP" sz="1600" dirty="0" smtClean="0"/>
              <a:t> files</a:t>
            </a:r>
            <a:endParaRPr kumimoji="1" lang="ja-JP" altLang="en-US" sz="1600" dirty="0"/>
          </a:p>
        </p:txBody>
      </p:sp>
      <p:sp>
        <p:nvSpPr>
          <p:cNvPr id="58" name="正方形/長方形 57"/>
          <p:cNvSpPr/>
          <p:nvPr/>
        </p:nvSpPr>
        <p:spPr>
          <a:xfrm>
            <a:off x="5214942" y="4000504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Add disks to new VM</a:t>
            </a:r>
            <a:endParaRPr kumimoji="1" lang="ja-JP" altLang="en-US" sz="16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214942" y="3714752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Import </a:t>
            </a:r>
            <a:r>
              <a:rPr lang="en-US" altLang="ja-JP" sz="1600" dirty="0" err="1" smtClean="0"/>
              <a:t>ovf</a:t>
            </a:r>
            <a:endParaRPr kumimoji="1" lang="ja-JP" altLang="en-US" sz="1600" dirty="0"/>
          </a:p>
        </p:txBody>
      </p:sp>
      <p:sp>
        <p:nvSpPr>
          <p:cNvPr id="51" name="正方形/長方形 50"/>
          <p:cNvSpPr/>
          <p:nvPr/>
        </p:nvSpPr>
        <p:spPr>
          <a:xfrm>
            <a:off x="1500166" y="5715016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Update </a:t>
            </a:r>
            <a:r>
              <a:rPr lang="en-US" altLang="ja-JP" sz="1600" dirty="0" err="1" smtClean="0"/>
              <a:t>config</a:t>
            </a:r>
            <a:r>
              <a:rPr lang="en-US" altLang="ja-JP" sz="1600" dirty="0" smtClean="0"/>
              <a:t> files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500166" y="5429264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(Delete previous </a:t>
            </a:r>
            <a:r>
              <a:rPr lang="en-US" altLang="ja-JP" sz="1600" dirty="0" err="1" smtClean="0"/>
              <a:t>bkp</a:t>
            </a:r>
            <a:r>
              <a:rPr lang="en-US" altLang="ja-JP" sz="1600" dirty="0" smtClean="0"/>
              <a:t> files)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1500166" y="5143670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Delete snapshot</a:t>
            </a:r>
            <a:endParaRPr kumimoji="1" lang="ja-JP" altLang="en-US" sz="1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500166" y="4857918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Backup </a:t>
            </a:r>
            <a:r>
              <a:rPr lang="en-US" altLang="ja-JP" sz="1600" dirty="0" err="1" smtClean="0"/>
              <a:t>vmdk</a:t>
            </a:r>
            <a:r>
              <a:rPr lang="en-US" altLang="ja-JP" sz="1600" dirty="0" smtClean="0"/>
              <a:t> files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1500166" y="4572008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(Get changed block info)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1500166" y="4286256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Create snapshot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1500166" y="4000504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Export </a:t>
            </a:r>
            <a:r>
              <a:rPr lang="en-US" altLang="ja-JP" sz="1600" dirty="0" err="1" smtClean="0"/>
              <a:t>ovf</a:t>
            </a:r>
            <a:r>
              <a:rPr lang="en-US" altLang="ja-JP" sz="1600" dirty="0" smtClean="0"/>
              <a:t> (without disks)</a:t>
            </a:r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Workflow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43108" y="1428736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Backup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86446" y="1428736"/>
            <a:ext cx="1292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Restore</a:t>
            </a:r>
            <a:endParaRPr kumimoji="1" lang="ja-JP" altLang="en-US" sz="28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072066" y="2000240"/>
            <a:ext cx="2786082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Prepare recipe/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 rot="5400000">
            <a:off x="-1322032" y="4035826"/>
            <a:ext cx="421404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5715008" y="5500702"/>
            <a:ext cx="500066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715008" y="5857892"/>
            <a:ext cx="50006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15074" y="5488560"/>
            <a:ext cx="104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 task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15074" y="5845750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Vmbkp</a:t>
            </a:r>
            <a:r>
              <a:rPr lang="en-US" altLang="ja-JP" dirty="0" smtClean="0"/>
              <a:t> task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1071538" y="1357298"/>
            <a:ext cx="3357586" cy="5000660"/>
          </a:xfrm>
          <a:prstGeom prst="roundRect">
            <a:avLst>
              <a:gd name="adj" fmla="val 7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4786314" y="1357298"/>
            <a:ext cx="3357586" cy="3643338"/>
          </a:xfrm>
          <a:prstGeom prst="roundRect">
            <a:avLst>
              <a:gd name="adj" fmla="val 7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14480" y="3643314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Backup target VMs</a:t>
            </a:r>
            <a:endParaRPr lang="ja-JP" altLang="en-US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500694" y="3357562"/>
            <a:ext cx="198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Restore target VMs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下矢印 14"/>
          <p:cNvSpPr/>
          <p:nvPr/>
        </p:nvSpPr>
        <p:spPr>
          <a:xfrm>
            <a:off x="1500166" y="2428868"/>
            <a:ext cx="1080000" cy="500066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Full Backup</a:t>
            </a:r>
            <a:endParaRPr kumimoji="1" lang="ja-JP" altLang="en-US" dirty="0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idx="1"/>
          </p:nvPr>
        </p:nvSpPr>
        <p:spPr>
          <a:xfrm>
            <a:off x="4143372" y="1903433"/>
            <a:ext cx="4714908" cy="4097335"/>
          </a:xfrm>
        </p:spPr>
        <p:txBody>
          <a:bodyPr>
            <a:normAutofit/>
          </a:bodyPr>
          <a:lstStyle/>
          <a:p>
            <a:r>
              <a:rPr kumimoji="1" lang="en-US" altLang="ja-JP" sz="2800" dirty="0" err="1" smtClean="0"/>
              <a:t>Ovf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VM configuration data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(without disk information)</a:t>
            </a:r>
          </a:p>
          <a:p>
            <a:r>
              <a:rPr kumimoji="1" lang="en-US" altLang="ja-JP" sz="2800" dirty="0" smtClean="0"/>
              <a:t>Dump</a:t>
            </a:r>
          </a:p>
          <a:p>
            <a:pPr lvl="1"/>
            <a:r>
              <a:rPr lang="en-US" altLang="ja-JP" sz="2400" dirty="0" smtClean="0"/>
              <a:t>Full data of </a:t>
            </a:r>
            <a:r>
              <a:rPr lang="en-US" altLang="ja-JP" sz="2400" dirty="0" err="1" smtClean="0"/>
              <a:t>vmdk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(without zero-blocks)</a:t>
            </a:r>
          </a:p>
          <a:p>
            <a:r>
              <a:rPr kumimoji="1" lang="en-US" altLang="ja-JP" sz="2800" dirty="0" smtClean="0"/>
              <a:t>Digest</a:t>
            </a:r>
          </a:p>
          <a:p>
            <a:pPr lvl="1"/>
            <a:r>
              <a:rPr lang="en-US" altLang="ja-JP" sz="2400" dirty="0" smtClean="0"/>
              <a:t>Digest data of all blocks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71670" y="1643050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 Disk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v</a:t>
            </a:r>
            <a:r>
              <a:rPr kumimoji="1" lang="en-US" altLang="ja-JP" dirty="0" err="1" smtClean="0"/>
              <a:t>mdk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42976" y="4786322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857356" y="5786454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1071538" y="3000372"/>
            <a:ext cx="2000264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Vmbkp</a:t>
            </a:r>
            <a:r>
              <a:rPr lang="en-US" altLang="ja-JP" dirty="0" smtClean="0"/>
              <a:t> Tool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00100" y="4357694"/>
            <a:ext cx="2071702" cy="20002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7290" y="4357694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Backup files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142976" y="5786454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00034" y="1643050"/>
            <a:ext cx="15001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 Configuration</a:t>
            </a:r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>
            <a:off x="1643042" y="3786190"/>
            <a:ext cx="720000" cy="500066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00298" y="2500306"/>
            <a:ext cx="106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All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28860" y="3857628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Non-zero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Differential </a:t>
            </a:r>
            <a:r>
              <a:rPr lang="en-US" altLang="ja-JP" dirty="0" smtClean="0"/>
              <a:t>B</a:t>
            </a:r>
            <a:r>
              <a:rPr kumimoji="1" lang="en-US" altLang="ja-JP" dirty="0" smtClean="0"/>
              <a:t>ackup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000496" y="1571612"/>
            <a:ext cx="4786346" cy="2543180"/>
          </a:xfrm>
        </p:spPr>
        <p:txBody>
          <a:bodyPr>
            <a:noAutofit/>
          </a:bodyPr>
          <a:lstStyle/>
          <a:p>
            <a:r>
              <a:rPr kumimoji="1" lang="en-US" altLang="ja-JP" sz="2800" dirty="0" err="1" smtClean="0"/>
              <a:t>Rdiff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Reverse difference </a:t>
            </a:r>
            <a:br>
              <a:rPr lang="en-US" altLang="ja-JP" sz="2400" dirty="0" smtClean="0"/>
            </a:br>
            <a:r>
              <a:rPr lang="en-US" altLang="ja-JP" sz="2400" dirty="0" smtClean="0"/>
              <a:t>data of </a:t>
            </a:r>
            <a:r>
              <a:rPr lang="en-US" altLang="ja-JP" sz="2400" dirty="0" err="1" smtClean="0"/>
              <a:t>vmdk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Dump’ + </a:t>
            </a:r>
            <a:r>
              <a:rPr lang="en-US" altLang="ja-JP" sz="2400" dirty="0" err="1" smtClean="0"/>
              <a:t>Rdiff</a:t>
            </a:r>
            <a:r>
              <a:rPr lang="en-US" altLang="ja-JP" sz="2400" dirty="0" smtClean="0"/>
              <a:t>’ = Dump</a:t>
            </a:r>
          </a:p>
          <a:p>
            <a:pPr lvl="2"/>
            <a:r>
              <a:rPr lang="en-US" altLang="ja-JP" sz="2000" dirty="0" smtClean="0"/>
              <a:t>You can delete dump of previous generation after current backup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72264" y="628652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1571604" y="2428868"/>
            <a:ext cx="1080000" cy="500066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071670" y="1643050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 Disk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v</a:t>
            </a:r>
            <a:r>
              <a:rPr kumimoji="1" lang="en-US" altLang="ja-JP" dirty="0" err="1" smtClean="0"/>
              <a:t>mdk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86116" y="5000636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000496" y="6000768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Digest’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1071538" y="3000372"/>
            <a:ext cx="2000264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Vmbkp</a:t>
            </a:r>
            <a:r>
              <a:rPr lang="en-US" altLang="ja-JP" dirty="0" smtClean="0"/>
              <a:t> Tool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43240" y="4357694"/>
            <a:ext cx="3000396" cy="2214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3306" y="4357694"/>
            <a:ext cx="194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Backup files of</a:t>
            </a:r>
            <a:br>
              <a:rPr lang="en-US" altLang="ja-JP" dirty="0" smtClean="0"/>
            </a:br>
            <a:r>
              <a:rPr lang="en-US" altLang="ja-JP" dirty="0" smtClean="0"/>
              <a:t>current generation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286116" y="6000768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0034" y="1643050"/>
            <a:ext cx="15001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 Configuration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42910" y="5000636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357290" y="6000768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034" y="4357694"/>
            <a:ext cx="2071702" cy="2214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034" y="4357694"/>
            <a:ext cx="20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Backup files of</a:t>
            </a:r>
          </a:p>
          <a:p>
            <a:pPr algn="ctr"/>
            <a:r>
              <a:rPr lang="en-US" altLang="ja-JP" dirty="0" smtClean="0"/>
              <a:t>previous generation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910" y="6000768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 rot="2038017" flipV="1">
            <a:off x="743324" y="3580708"/>
            <a:ext cx="720000" cy="579344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 rot="18927123">
            <a:off x="3011467" y="3504665"/>
            <a:ext cx="720000" cy="733907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14942" y="5000636"/>
            <a:ext cx="78581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Rdiff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3711" y="2428868"/>
            <a:ext cx="106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All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28728" y="3786190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Non-zero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Incremental Backup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43372" y="2571744"/>
            <a:ext cx="4714908" cy="1500198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Changed Block Information</a:t>
            </a:r>
          </a:p>
          <a:p>
            <a:pPr lvl="1"/>
            <a:r>
              <a:rPr lang="en-US" altLang="ja-JP" sz="2400" dirty="0" smtClean="0"/>
              <a:t>The set of address of changed blocks after previous backup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72264" y="628652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2000232" y="2428868"/>
            <a:ext cx="360000" cy="500066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071670" y="1643050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 Disk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v</a:t>
            </a:r>
            <a:r>
              <a:rPr kumimoji="1" lang="en-US" altLang="ja-JP" dirty="0" err="1" smtClean="0"/>
              <a:t>mdk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86116" y="5000636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000496" y="6000768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Digest’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1071538" y="3000372"/>
            <a:ext cx="2000264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Vmbkp</a:t>
            </a:r>
            <a:r>
              <a:rPr lang="en-US" altLang="ja-JP" dirty="0" smtClean="0"/>
              <a:t> Tool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43240" y="4357694"/>
            <a:ext cx="3000396" cy="2214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3306" y="4357694"/>
            <a:ext cx="194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Backup files of</a:t>
            </a:r>
            <a:br>
              <a:rPr lang="en-US" altLang="ja-JP" dirty="0" smtClean="0"/>
            </a:br>
            <a:r>
              <a:rPr lang="en-US" altLang="ja-JP" dirty="0" smtClean="0"/>
              <a:t>current generation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286116" y="6000768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0034" y="1643050"/>
            <a:ext cx="15001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 Configuration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42910" y="5000636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357290" y="6000768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034" y="4357694"/>
            <a:ext cx="2071702" cy="2214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034" y="4357694"/>
            <a:ext cx="20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Backup files of</a:t>
            </a:r>
          </a:p>
          <a:p>
            <a:pPr algn="ctr"/>
            <a:r>
              <a:rPr lang="en-US" altLang="ja-JP" dirty="0" smtClean="0"/>
              <a:t>previous generation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910" y="6000768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 rot="2038017" flipV="1">
            <a:off x="743324" y="3580707"/>
            <a:ext cx="720000" cy="579344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 rot="18927123">
            <a:off x="3011467" y="3504665"/>
            <a:ext cx="720000" cy="733907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14942" y="5000636"/>
            <a:ext cx="78581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Rdiff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857620" y="1643050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Changed Block</a:t>
            </a:r>
          </a:p>
          <a:p>
            <a:pPr algn="ctr"/>
            <a:r>
              <a:rPr lang="en-US" altLang="ja-JP" dirty="0" smtClean="0"/>
              <a:t>Information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28728" y="3786190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Non-zero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85984" y="2500306"/>
            <a:ext cx="16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Changed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508</Words>
  <Application>Microsoft Office PowerPoint</Application>
  <PresentationFormat>画面に合わせる (4:3)</PresentationFormat>
  <Paragraphs>180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An Online Backup Tool for VMware vSphere</vt:lpstr>
      <vt:lpstr>背景と目的</vt:lpstr>
      <vt:lpstr>Vmbkp 特徴</vt:lpstr>
      <vt:lpstr>Hardware Architecture</vt:lpstr>
      <vt:lpstr>Software Architecture</vt:lpstr>
      <vt:lpstr>Workflow</vt:lpstr>
      <vt:lpstr>Full Backup</vt:lpstr>
      <vt:lpstr>Differential Backup</vt:lpstr>
      <vt:lpstr>Incremental Backup</vt:lpstr>
      <vt:lpstr>進捗と今後の課題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Backup Tool for VMware vSphere</dc:title>
  <cp:lastModifiedBy>hoshino</cp:lastModifiedBy>
  <cp:revision>268</cp:revision>
  <dcterms:modified xsi:type="dcterms:W3CDTF">2010-05-17T02:17:27Z</dcterms:modified>
</cp:coreProperties>
</file>