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8" r:id="rId3"/>
    <p:sldId id="275" r:id="rId4"/>
    <p:sldId id="270" r:id="rId5"/>
    <p:sldId id="277" r:id="rId6"/>
    <p:sldId id="273" r:id="rId7"/>
    <p:sldId id="278" r:id="rId8"/>
    <p:sldId id="259" r:id="rId9"/>
    <p:sldId id="279" r:id="rId10"/>
    <p:sldId id="264" r:id="rId11"/>
  </p:sldIdLst>
  <p:sldSz cx="9144000" cy="6858000" type="screen4x3"/>
  <p:notesSz cx="6873875" cy="1006316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8" autoAdjust="0"/>
    <p:restoredTop sz="94620" autoAdjust="0"/>
  </p:normalViewPr>
  <p:slideViewPr>
    <p:cSldViewPr>
      <p:cViewPr varScale="1">
        <p:scale>
          <a:sx n="99" d="100"/>
          <a:sy n="99" d="100"/>
        </p:scale>
        <p:origin x="-96" y="-210"/>
      </p:cViewPr>
      <p:guideLst>
        <p:guide orient="horz" pos="210"/>
        <p:guide pos="113"/>
      </p:guideLst>
    </p:cSldViewPr>
  </p:slideViewPr>
  <p:outlineViewPr>
    <p:cViewPr>
      <p:scale>
        <a:sx n="33" d="100"/>
        <a:sy n="33" d="100"/>
      </p:scale>
      <p:origin x="0" y="852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8679" cy="503158"/>
          </a:xfrm>
          <a:prstGeom prst="rect">
            <a:avLst/>
          </a:prstGeom>
        </p:spPr>
        <p:txBody>
          <a:bodyPr vert="horz" lIns="96780" tIns="48390" rIns="96780" bIns="48390" rtlCol="0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93605" y="0"/>
            <a:ext cx="2978679" cy="503158"/>
          </a:xfrm>
          <a:prstGeom prst="rect">
            <a:avLst/>
          </a:prstGeom>
        </p:spPr>
        <p:txBody>
          <a:bodyPr vert="horz" lIns="96780" tIns="48390" rIns="96780" bIns="48390" rtlCol="0"/>
          <a:lstStyle>
            <a:lvl1pPr algn="r">
              <a:defRPr sz="1300"/>
            </a:lvl1pPr>
          </a:lstStyle>
          <a:p>
            <a:fld id="{A85BAA4B-2500-4A0E-B85D-F6B2C1E7AF36}" type="datetimeFigureOut">
              <a:rPr kumimoji="1" lang="ja-JP" altLang="en-US" smtClean="0"/>
              <a:pPr/>
              <a:t>2010/5/31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54063"/>
            <a:ext cx="5032375" cy="3775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780" tIns="48390" rIns="96780" bIns="4839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7388" y="4780003"/>
            <a:ext cx="5499100" cy="4528423"/>
          </a:xfrm>
          <a:prstGeom prst="rect">
            <a:avLst/>
          </a:prstGeom>
        </p:spPr>
        <p:txBody>
          <a:bodyPr vert="horz" lIns="96780" tIns="48390" rIns="96780" bIns="4839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9558258"/>
            <a:ext cx="2978679" cy="503158"/>
          </a:xfrm>
          <a:prstGeom prst="rect">
            <a:avLst/>
          </a:prstGeom>
        </p:spPr>
        <p:txBody>
          <a:bodyPr vert="horz" lIns="96780" tIns="48390" rIns="96780" bIns="48390" rtlCol="0" anchor="b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93605" y="9558258"/>
            <a:ext cx="2978679" cy="503158"/>
          </a:xfrm>
          <a:prstGeom prst="rect">
            <a:avLst/>
          </a:prstGeom>
        </p:spPr>
        <p:txBody>
          <a:bodyPr vert="horz" lIns="96780" tIns="48390" rIns="96780" bIns="48390" rtlCol="0" anchor="b"/>
          <a:lstStyle>
            <a:lvl1pPr algn="r">
              <a:defRPr sz="1300"/>
            </a:lvl1pPr>
          </a:lstStyle>
          <a:p>
            <a:fld id="{5DDCAD30-8B56-43FE-8D27-C4AC01348AF5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22CCF-D716-4104-9E92-F83AFF855F5A}" type="datetime1">
              <a:rPr kumimoji="1" lang="ja-JP" altLang="en-US" smtClean="0"/>
              <a:pPr/>
              <a:t>2010/5/31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DFBF2-8DEB-4DE9-BB14-E368CC3344D0}" type="datetime1">
              <a:rPr kumimoji="1" lang="ja-JP" altLang="en-US" smtClean="0"/>
              <a:pPr/>
              <a:t>2010/5/31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0CBA5-FF89-48F0-A940-C1B68002D972}" type="datetime1">
              <a:rPr kumimoji="1" lang="ja-JP" altLang="en-US" smtClean="0"/>
              <a:pPr/>
              <a:t>2010/5/31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2A4F9-4B58-464B-BA48-18FD6E622EE0}" type="datetime1">
              <a:rPr kumimoji="1" lang="ja-JP" altLang="en-US" smtClean="0"/>
              <a:pPr/>
              <a:t>2010/5/31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B50A9-3F82-4E0B-AB5C-EA49154F0850}" type="datetime1">
              <a:rPr kumimoji="1" lang="ja-JP" altLang="en-US" smtClean="0"/>
              <a:pPr/>
              <a:t>2010/5/31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81CCC-7713-4D2C-9351-CEA5A2459E6B}" type="datetime1">
              <a:rPr kumimoji="1" lang="ja-JP" altLang="en-US" smtClean="0"/>
              <a:pPr/>
              <a:t>2010/5/31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07678-D9A4-40D5-B113-B4B018C5B3AE}" type="datetime1">
              <a:rPr kumimoji="1" lang="ja-JP" altLang="en-US" smtClean="0"/>
              <a:pPr/>
              <a:t>2010/5/31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2A7C9-C38A-4F56-ACC7-2FDA81BA482A}" type="datetime1">
              <a:rPr kumimoji="1" lang="ja-JP" altLang="en-US" smtClean="0"/>
              <a:pPr/>
              <a:t>2010/5/31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2C435-8254-46F9-970E-2BA244938450}" type="datetime1">
              <a:rPr kumimoji="1" lang="ja-JP" altLang="en-US" smtClean="0"/>
              <a:pPr/>
              <a:t>2010/5/31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4E10C-9121-4588-ACDA-AA31BA828E74}" type="datetime1">
              <a:rPr kumimoji="1" lang="ja-JP" altLang="en-US" smtClean="0"/>
              <a:pPr/>
              <a:t>2010/5/31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E28F6-2789-4B3B-8086-795A42D72729}" type="datetime1">
              <a:rPr kumimoji="1" lang="ja-JP" altLang="en-US" smtClean="0"/>
              <a:pPr/>
              <a:t>2010/5/31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4D15DB-6CC0-4E72-9A5A-3B60700F2982}" type="datetime1">
              <a:rPr kumimoji="1" lang="ja-JP" altLang="en-US" smtClean="0"/>
              <a:pPr/>
              <a:t>2010/5/31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Vmbkp</a:t>
            </a:r>
            <a:r>
              <a:rPr kumimoji="1" lang="en-US" altLang="ja-JP" dirty="0" smtClean="0"/>
              <a:t> Overview</a:t>
            </a:r>
            <a:br>
              <a:rPr kumimoji="1" lang="en-US" altLang="ja-JP" dirty="0" smtClean="0"/>
            </a:br>
            <a:r>
              <a:rPr kumimoji="1" lang="en-US" altLang="ja-JP" dirty="0" smtClean="0"/>
              <a:t>(Java code)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 smtClean="0"/>
              <a:t>HOSHINO Takashi</a:t>
            </a:r>
          </a:p>
          <a:p>
            <a:r>
              <a:rPr kumimoji="1" lang="en-US" altLang="ja-JP" dirty="0" smtClean="0"/>
              <a:t>May </a:t>
            </a:r>
            <a:r>
              <a:rPr kumimoji="1" lang="en-US" altLang="ja-JP" dirty="0" smtClean="0"/>
              <a:t>31, </a:t>
            </a:r>
            <a:r>
              <a:rPr kumimoji="1" lang="en-US" altLang="ja-JP" dirty="0" smtClean="0"/>
              <a:t>2010</a:t>
            </a:r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1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進捗 </a:t>
            </a:r>
            <a:r>
              <a:rPr kumimoji="1" lang="en-US" altLang="ja-JP" dirty="0" smtClean="0"/>
              <a:t>(Java)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72072"/>
          </a:xfrm>
        </p:spPr>
        <p:txBody>
          <a:bodyPr>
            <a:noAutofit/>
          </a:bodyPr>
          <a:lstStyle/>
          <a:p>
            <a:r>
              <a:rPr lang="ja-JP" altLang="en-US" sz="2200" dirty="0" smtClean="0"/>
              <a:t>■ </a:t>
            </a:r>
            <a:r>
              <a:rPr lang="en-US" altLang="ja-JP" sz="2200" dirty="0" smtClean="0"/>
              <a:t>VM</a:t>
            </a:r>
            <a:r>
              <a:rPr lang="ja-JP" altLang="en-US" sz="2200" dirty="0" smtClean="0"/>
              <a:t>を指定してフル</a:t>
            </a:r>
            <a:r>
              <a:rPr lang="en-US" altLang="ja-JP" sz="2200" dirty="0" smtClean="0"/>
              <a:t>/</a:t>
            </a:r>
            <a:r>
              <a:rPr lang="ja-JP" altLang="en-US" sz="2200" dirty="0" smtClean="0"/>
              <a:t>差分</a:t>
            </a:r>
            <a:r>
              <a:rPr lang="en-US" altLang="ja-JP" sz="2200" dirty="0" smtClean="0"/>
              <a:t>/</a:t>
            </a:r>
            <a:r>
              <a:rPr lang="ja-JP" altLang="en-US" sz="2200" dirty="0" smtClean="0"/>
              <a:t>増分バックアップの</a:t>
            </a:r>
            <a:r>
              <a:rPr lang="ja-JP" altLang="en-US" sz="2200" dirty="0" smtClean="0"/>
              <a:t>実施機能</a:t>
            </a:r>
            <a:endParaRPr lang="en-US" altLang="ja-JP" sz="2200" dirty="0" smtClean="0"/>
          </a:p>
          <a:p>
            <a:r>
              <a:rPr lang="ja-JP" altLang="en-US" sz="2200" dirty="0" smtClean="0"/>
              <a:t>■</a:t>
            </a:r>
            <a:r>
              <a:rPr lang="en-US" altLang="ja-JP" sz="2200" dirty="0" smtClean="0"/>
              <a:t> </a:t>
            </a:r>
            <a:r>
              <a:rPr lang="en-US" altLang="ja-JP" sz="2200" dirty="0" smtClean="0"/>
              <a:t>VM</a:t>
            </a:r>
            <a:r>
              <a:rPr lang="ja-JP" altLang="en-US" sz="2200" dirty="0" smtClean="0"/>
              <a:t>を指定してフルレストアの</a:t>
            </a:r>
            <a:r>
              <a:rPr lang="ja-JP" altLang="en-US" sz="2200" dirty="0" smtClean="0"/>
              <a:t>実施機能</a:t>
            </a:r>
            <a:endParaRPr lang="en-US" altLang="ja-JP" sz="2200" dirty="0" smtClean="0"/>
          </a:p>
          <a:p>
            <a:r>
              <a:rPr lang="ja-JP" altLang="en-US" sz="2200" dirty="0" smtClean="0"/>
              <a:t>■</a:t>
            </a:r>
            <a:r>
              <a:rPr lang="en-US" altLang="ja-JP" sz="2200" dirty="0" smtClean="0"/>
              <a:t> </a:t>
            </a:r>
            <a:r>
              <a:rPr lang="ja-JP" altLang="en-US" sz="2200" dirty="0" smtClean="0"/>
              <a:t>グループ機能 </a:t>
            </a:r>
            <a:r>
              <a:rPr lang="en-US" altLang="ja-JP" sz="2200" dirty="0" smtClean="0"/>
              <a:t>(</a:t>
            </a:r>
            <a:r>
              <a:rPr lang="ja-JP" altLang="en-US" sz="2200" dirty="0" smtClean="0"/>
              <a:t>複数 </a:t>
            </a:r>
            <a:r>
              <a:rPr lang="en-US" altLang="ja-JP" sz="2200" dirty="0" smtClean="0"/>
              <a:t>VM</a:t>
            </a:r>
            <a:r>
              <a:rPr lang="ja-JP" altLang="en-US" sz="2200" dirty="0" smtClean="0"/>
              <a:t> の一意</a:t>
            </a:r>
            <a:r>
              <a:rPr lang="ja-JP" altLang="en-US" sz="2200" dirty="0" smtClean="0"/>
              <a:t>指定</a:t>
            </a:r>
            <a:r>
              <a:rPr lang="en-US" altLang="ja-JP" sz="2200" dirty="0" smtClean="0"/>
              <a:t>, ‘all’</a:t>
            </a:r>
            <a:r>
              <a:rPr lang="ja-JP" altLang="en-US" sz="2200" dirty="0" smtClean="0"/>
              <a:t> で全 </a:t>
            </a:r>
            <a:r>
              <a:rPr lang="en-US" altLang="ja-JP" sz="2200" dirty="0" smtClean="0"/>
              <a:t>VM</a:t>
            </a:r>
            <a:r>
              <a:rPr lang="ja-JP" altLang="en-US" sz="2200" dirty="0" smtClean="0"/>
              <a:t> 指定</a:t>
            </a:r>
            <a:r>
              <a:rPr lang="en-US" altLang="ja-JP" sz="2200" dirty="0" smtClean="0"/>
              <a:t>)</a:t>
            </a:r>
            <a:endParaRPr lang="en-US" altLang="ja-JP" sz="2200" dirty="0" smtClean="0"/>
          </a:p>
          <a:p>
            <a:r>
              <a:rPr lang="ja-JP" altLang="en-US" sz="2200" dirty="0" smtClean="0"/>
              <a:t>■</a:t>
            </a:r>
            <a:r>
              <a:rPr lang="en-US" altLang="ja-JP" sz="2200" dirty="0" smtClean="0"/>
              <a:t> </a:t>
            </a:r>
            <a:r>
              <a:rPr lang="ja-JP" altLang="en-US" sz="2200" dirty="0" smtClean="0"/>
              <a:t>リファクタリング</a:t>
            </a:r>
            <a:r>
              <a:rPr lang="ja-JP" altLang="en-US" sz="2200" dirty="0" smtClean="0"/>
              <a:t>と</a:t>
            </a:r>
            <a:r>
              <a:rPr lang="ja-JP" altLang="en-US" sz="2200" dirty="0" smtClean="0"/>
              <a:t>ユニットテスト</a:t>
            </a:r>
            <a:endParaRPr lang="en-US" altLang="ja-JP" sz="2200" dirty="0" smtClean="0"/>
          </a:p>
          <a:p>
            <a:r>
              <a:rPr lang="ja-JP" altLang="en-US" sz="2200" dirty="0" smtClean="0"/>
              <a:t>□ コマンドライン </a:t>
            </a:r>
            <a:r>
              <a:rPr lang="en-US" altLang="ja-JP" sz="2200" dirty="0" smtClean="0"/>
              <a:t>I/F </a:t>
            </a:r>
            <a:r>
              <a:rPr lang="ja-JP" altLang="en-US" sz="2200" dirty="0" smtClean="0"/>
              <a:t>実装</a:t>
            </a:r>
            <a:endParaRPr lang="en-US" altLang="ja-JP" sz="2200" dirty="0" smtClean="0"/>
          </a:p>
          <a:p>
            <a:pPr lvl="1"/>
            <a:r>
              <a:rPr lang="ja-JP" altLang="en-US" sz="1800" dirty="0" smtClean="0"/>
              <a:t>■ </a:t>
            </a:r>
            <a:r>
              <a:rPr lang="en-US" altLang="ja-JP" sz="1800" dirty="0" smtClean="0"/>
              <a:t>Update, Backup, Restore</a:t>
            </a:r>
            <a:endParaRPr lang="en-US" altLang="ja-JP" sz="1800" dirty="0" smtClean="0"/>
          </a:p>
          <a:p>
            <a:pPr lvl="1"/>
            <a:r>
              <a:rPr lang="ja-JP" altLang="en-US" sz="1800" dirty="0" smtClean="0"/>
              <a:t>□ </a:t>
            </a:r>
            <a:r>
              <a:rPr lang="en-US" altLang="ja-JP" sz="1800" dirty="0" smtClean="0"/>
              <a:t>Chec</a:t>
            </a:r>
            <a:r>
              <a:rPr lang="en-US" altLang="ja-JP" sz="1800" dirty="0" smtClean="0"/>
              <a:t>k, Summary</a:t>
            </a:r>
            <a:endParaRPr lang="en-US" altLang="ja-JP" sz="1800" dirty="0" smtClean="0"/>
          </a:p>
          <a:p>
            <a:r>
              <a:rPr lang="ja-JP" altLang="en-US" sz="2200" dirty="0" smtClean="0"/>
              <a:t>□ コードレビュー </a:t>
            </a:r>
            <a:r>
              <a:rPr lang="en-US" altLang="ja-JP" sz="2200" dirty="0" smtClean="0"/>
              <a:t>(</a:t>
            </a:r>
            <a:r>
              <a:rPr lang="ja-JP" altLang="en-US" sz="2200" dirty="0" smtClean="0"/>
              <a:t>途中</a:t>
            </a:r>
            <a:r>
              <a:rPr lang="en-US" altLang="ja-JP" sz="2200" dirty="0" smtClean="0"/>
              <a:t>)</a:t>
            </a:r>
            <a:endParaRPr lang="en-US" altLang="ja-JP" sz="2200" dirty="0" smtClean="0"/>
          </a:p>
          <a:p>
            <a:r>
              <a:rPr lang="ja-JP" altLang="en-US" sz="2200" dirty="0" smtClean="0"/>
              <a:t>□ 環境テスト </a:t>
            </a:r>
            <a:r>
              <a:rPr lang="en-US" altLang="ja-JP" sz="2200" dirty="0" smtClean="0"/>
              <a:t>(</a:t>
            </a:r>
            <a:r>
              <a:rPr lang="ja-JP" altLang="en-US" sz="2200" dirty="0" smtClean="0"/>
              <a:t>途中</a:t>
            </a:r>
            <a:r>
              <a:rPr lang="en-US" altLang="ja-JP" sz="2200" dirty="0" smtClean="0"/>
              <a:t>)</a:t>
            </a:r>
            <a:endParaRPr lang="en-US" altLang="ja-JP" sz="2200" dirty="0" smtClean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10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What is </a:t>
            </a:r>
            <a:r>
              <a:rPr kumimoji="1" lang="en-US" altLang="ja-JP" dirty="0" err="1" smtClean="0"/>
              <a:t>Vmbkp</a:t>
            </a:r>
            <a:r>
              <a:rPr kumimoji="1" lang="en-US" altLang="ja-JP" dirty="0" smtClean="0"/>
              <a:t>?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7758"/>
          </a:xfrm>
        </p:spPr>
        <p:txBody>
          <a:bodyPr>
            <a:normAutofit/>
          </a:bodyPr>
          <a:lstStyle/>
          <a:p>
            <a:r>
              <a:rPr lang="en-US" altLang="ja-JP" sz="2800" dirty="0" smtClean="0"/>
              <a:t>Backup software for Virtual Machines in VMware </a:t>
            </a:r>
            <a:r>
              <a:rPr lang="en-US" altLang="ja-JP" sz="2800" dirty="0" err="1" smtClean="0"/>
              <a:t>vSphere</a:t>
            </a:r>
            <a:r>
              <a:rPr lang="en-US" altLang="ja-JP" sz="2800" dirty="0" smtClean="0"/>
              <a:t> environment</a:t>
            </a:r>
          </a:p>
          <a:p>
            <a:pPr lvl="1"/>
            <a:r>
              <a:rPr lang="en-US" altLang="ja-JP" sz="2400" dirty="0" smtClean="0"/>
              <a:t>Online full/differential/incremental backup</a:t>
            </a:r>
          </a:p>
          <a:p>
            <a:pPr lvl="1"/>
            <a:r>
              <a:rPr lang="en-US" altLang="ja-JP" sz="2400" dirty="0" smtClean="0"/>
              <a:t>Multi-generation backup management</a:t>
            </a:r>
          </a:p>
          <a:p>
            <a:pPr lvl="1"/>
            <a:r>
              <a:rPr lang="en-US" altLang="ja-JP" sz="2400" dirty="0" smtClean="0"/>
              <a:t>Efficient archive access with sequential IO and reverse diff.</a:t>
            </a:r>
          </a:p>
          <a:p>
            <a:pPr lvl="1"/>
            <a:r>
              <a:rPr lang="en-US" altLang="ja-JP" sz="2400" dirty="0" smtClean="0"/>
              <a:t>Command-line I/F for scheduling by </a:t>
            </a:r>
            <a:r>
              <a:rPr lang="en-US" altLang="ja-JP" sz="2400" dirty="0" err="1" smtClean="0"/>
              <a:t>Cron</a:t>
            </a:r>
            <a:endParaRPr lang="en-US" altLang="ja-JP" sz="2400" dirty="0" smtClean="0"/>
          </a:p>
          <a:p>
            <a:pPr lvl="1"/>
            <a:endParaRPr lang="en-US" altLang="ja-JP" sz="2000" dirty="0" smtClean="0"/>
          </a:p>
          <a:p>
            <a:r>
              <a:rPr lang="en-US" altLang="ja-JP" sz="2800" dirty="0" smtClean="0"/>
              <a:t>Written in Java (</a:t>
            </a:r>
            <a:r>
              <a:rPr lang="en-US" altLang="ja-JP" sz="2800" dirty="0" err="1" smtClean="0"/>
              <a:t>ver</a:t>
            </a:r>
            <a:r>
              <a:rPr lang="en-US" altLang="ja-JP" sz="2800" dirty="0" smtClean="0"/>
              <a:t> 1.6 or above)</a:t>
            </a:r>
          </a:p>
          <a:p>
            <a:r>
              <a:rPr lang="en-US" altLang="ja-JP" sz="2800" dirty="0" smtClean="0"/>
              <a:t>Uses VI-Java library to talk with VMware soap server</a:t>
            </a: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Commands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kumimoji="1" lang="en-US" altLang="ja-JP" sz="2400" dirty="0" smtClean="0"/>
              <a:t>Update:</a:t>
            </a:r>
          </a:p>
          <a:p>
            <a:pPr lvl="1"/>
            <a:r>
              <a:rPr lang="en-US" altLang="ja-JP" sz="2000" dirty="0" smtClean="0"/>
              <a:t>Get and save information of all available VMs</a:t>
            </a:r>
            <a:endParaRPr kumimoji="1" lang="en-US" altLang="ja-JP" sz="2000" dirty="0" smtClean="0"/>
          </a:p>
          <a:p>
            <a:r>
              <a:rPr lang="en-US" altLang="ja-JP" sz="2400" dirty="0" smtClean="0"/>
              <a:t>Backup:</a:t>
            </a:r>
          </a:p>
          <a:p>
            <a:pPr lvl="1"/>
            <a:r>
              <a:rPr lang="en-US" altLang="ja-JP" sz="2000" dirty="0" smtClean="0"/>
              <a:t>Execute backup of the specified </a:t>
            </a:r>
            <a:r>
              <a:rPr lang="en-US" altLang="ja-JP" sz="2000" dirty="0" err="1" smtClean="0"/>
              <a:t>vm</a:t>
            </a:r>
            <a:r>
              <a:rPr lang="en-US" altLang="ja-JP" sz="2000" dirty="0" smtClean="0"/>
              <a:t>/group or all</a:t>
            </a:r>
            <a:endParaRPr lang="en-US" altLang="ja-JP" sz="2000" dirty="0" smtClean="0"/>
          </a:p>
          <a:p>
            <a:r>
              <a:rPr lang="en-US" altLang="ja-JP" sz="2400" dirty="0" smtClean="0"/>
              <a:t>Restore:</a:t>
            </a:r>
          </a:p>
          <a:p>
            <a:pPr lvl="1"/>
            <a:r>
              <a:rPr lang="en-US" altLang="ja-JP" sz="2000" dirty="0" smtClean="0"/>
              <a:t>Execute restore of the specified </a:t>
            </a:r>
            <a:r>
              <a:rPr lang="en-US" altLang="ja-JP" sz="2000" dirty="0" smtClean="0"/>
              <a:t>archived generation as a new VM</a:t>
            </a:r>
            <a:endParaRPr lang="en-US" altLang="ja-JP" sz="2000" dirty="0" smtClean="0"/>
          </a:p>
          <a:p>
            <a:r>
              <a:rPr lang="en-US" altLang="ja-JP" sz="2400" dirty="0" smtClean="0"/>
              <a:t>Check</a:t>
            </a:r>
            <a:r>
              <a:rPr lang="en-US" altLang="ja-JP" sz="2400" dirty="0" smtClean="0"/>
              <a:t>:</a:t>
            </a:r>
            <a:r>
              <a:rPr lang="ja-JP" altLang="en-US" sz="2400" dirty="0" smtClean="0"/>
              <a:t> </a:t>
            </a:r>
            <a:r>
              <a:rPr lang="en-US" altLang="ja-JP" sz="2400" dirty="0" smtClean="0"/>
              <a:t>(not implemented)</a:t>
            </a:r>
            <a:endParaRPr lang="en-US" altLang="ja-JP" sz="2400" dirty="0" smtClean="0"/>
          </a:p>
          <a:p>
            <a:pPr lvl="1"/>
            <a:r>
              <a:rPr lang="en-US" altLang="ja-JP" sz="2000" dirty="0" smtClean="0"/>
              <a:t>Check backup archives are valid</a:t>
            </a:r>
          </a:p>
          <a:p>
            <a:r>
              <a:rPr lang="en-US" altLang="ja-JP" sz="2400" dirty="0" smtClean="0"/>
              <a:t>Summary</a:t>
            </a:r>
            <a:r>
              <a:rPr lang="en-US" altLang="ja-JP" sz="2400" dirty="0" smtClean="0"/>
              <a:t>: (not implemented)</a:t>
            </a:r>
            <a:endParaRPr lang="en-US" altLang="ja-JP" sz="2400" dirty="0" smtClean="0"/>
          </a:p>
          <a:p>
            <a:pPr lvl="1"/>
            <a:r>
              <a:rPr lang="en-US" altLang="ja-JP" sz="2000" dirty="0" smtClean="0"/>
              <a:t>Summarize backup archives</a:t>
            </a: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3</a:t>
            </a:fld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/>
        </p:nvSpPr>
        <p:spPr>
          <a:xfrm>
            <a:off x="1357290" y="2357430"/>
            <a:ext cx="2786082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(Register to </a:t>
            </a:r>
            <a:r>
              <a:rPr lang="en-US" altLang="ja-JP" dirty="0" err="1" smtClean="0"/>
              <a:t>cron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1357290" y="2000240"/>
            <a:ext cx="2786082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Prepare recipe/</a:t>
            </a:r>
            <a:r>
              <a:rPr lang="en-US" altLang="ja-JP" dirty="0" err="1" smtClean="0"/>
              <a:t>config</a:t>
            </a:r>
            <a:endParaRPr kumimoji="1" lang="ja-JP" altLang="en-US" dirty="0"/>
          </a:p>
        </p:txBody>
      </p:sp>
      <p:sp>
        <p:nvSpPr>
          <p:cNvPr id="61" name="正方形/長方形 60"/>
          <p:cNvSpPr/>
          <p:nvPr/>
        </p:nvSpPr>
        <p:spPr>
          <a:xfrm>
            <a:off x="5072066" y="3286124"/>
            <a:ext cx="2786082" cy="142876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6" name="正方形/長方形 35"/>
          <p:cNvSpPr/>
          <p:nvPr/>
        </p:nvSpPr>
        <p:spPr>
          <a:xfrm>
            <a:off x="5072066" y="2928934"/>
            <a:ext cx="2786082" cy="356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Read recipe and </a:t>
            </a:r>
            <a:r>
              <a:rPr lang="en-US" altLang="ja-JP" dirty="0" err="1" smtClean="0"/>
              <a:t>config</a:t>
            </a:r>
            <a:endParaRPr kumimoji="1" lang="ja-JP" altLang="en-US" dirty="0"/>
          </a:p>
        </p:txBody>
      </p:sp>
      <p:sp>
        <p:nvSpPr>
          <p:cNvPr id="41" name="正方形/長方形 40"/>
          <p:cNvSpPr/>
          <p:nvPr/>
        </p:nvSpPr>
        <p:spPr>
          <a:xfrm>
            <a:off x="1357290" y="3643314"/>
            <a:ext cx="2786082" cy="25003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9" name="正方形/長方形 38"/>
          <p:cNvSpPr/>
          <p:nvPr/>
        </p:nvSpPr>
        <p:spPr>
          <a:xfrm>
            <a:off x="1357290" y="3286124"/>
            <a:ext cx="2786082" cy="356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Get </a:t>
            </a:r>
            <a:r>
              <a:rPr lang="en-US" altLang="ja-JP" dirty="0" err="1" smtClean="0"/>
              <a:t>vSphere</a:t>
            </a:r>
            <a:r>
              <a:rPr lang="en-US" altLang="ja-JP" dirty="0" smtClean="0"/>
              <a:t> information</a:t>
            </a:r>
            <a:endParaRPr kumimoji="1" lang="ja-JP" altLang="en-US" dirty="0"/>
          </a:p>
        </p:txBody>
      </p:sp>
      <p:sp>
        <p:nvSpPr>
          <p:cNvPr id="38" name="正方形/長方形 37"/>
          <p:cNvSpPr/>
          <p:nvPr/>
        </p:nvSpPr>
        <p:spPr>
          <a:xfrm>
            <a:off x="1357290" y="2928934"/>
            <a:ext cx="2786082" cy="356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Read recipe and </a:t>
            </a:r>
            <a:r>
              <a:rPr lang="en-US" altLang="ja-JP" dirty="0" err="1" smtClean="0"/>
              <a:t>config</a:t>
            </a:r>
            <a:endParaRPr kumimoji="1" lang="ja-JP" altLang="en-US" dirty="0"/>
          </a:p>
        </p:txBody>
      </p:sp>
      <p:sp>
        <p:nvSpPr>
          <p:cNvPr id="60" name="正方形/長方形 59"/>
          <p:cNvSpPr/>
          <p:nvPr/>
        </p:nvSpPr>
        <p:spPr>
          <a:xfrm>
            <a:off x="5214942" y="4286256"/>
            <a:ext cx="2500330" cy="28496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/>
              <a:t>Restore </a:t>
            </a:r>
            <a:r>
              <a:rPr lang="en-US" altLang="ja-JP" sz="1600" dirty="0" err="1" smtClean="0"/>
              <a:t>vmdk</a:t>
            </a:r>
            <a:r>
              <a:rPr lang="en-US" altLang="ja-JP" sz="1600" dirty="0" smtClean="0"/>
              <a:t> files</a:t>
            </a:r>
            <a:endParaRPr kumimoji="1" lang="ja-JP" altLang="en-US" sz="1600" dirty="0"/>
          </a:p>
        </p:txBody>
      </p:sp>
      <p:sp>
        <p:nvSpPr>
          <p:cNvPr id="58" name="正方形/長方形 57"/>
          <p:cNvSpPr/>
          <p:nvPr/>
        </p:nvSpPr>
        <p:spPr>
          <a:xfrm>
            <a:off x="5214942" y="4000504"/>
            <a:ext cx="2500330" cy="28496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/>
              <a:t>Add disks to new VM</a:t>
            </a:r>
            <a:endParaRPr kumimoji="1" lang="ja-JP" altLang="en-US" sz="1600" dirty="0"/>
          </a:p>
        </p:txBody>
      </p:sp>
      <p:sp>
        <p:nvSpPr>
          <p:cNvPr id="57" name="正方形/長方形 56"/>
          <p:cNvSpPr/>
          <p:nvPr/>
        </p:nvSpPr>
        <p:spPr>
          <a:xfrm>
            <a:off x="5214942" y="3714752"/>
            <a:ext cx="2500330" cy="28496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/>
              <a:t>Import </a:t>
            </a:r>
            <a:r>
              <a:rPr lang="en-US" altLang="ja-JP" sz="1600" dirty="0" err="1" smtClean="0"/>
              <a:t>ovf</a:t>
            </a:r>
            <a:endParaRPr kumimoji="1" lang="ja-JP" altLang="en-US" sz="1600" dirty="0"/>
          </a:p>
        </p:txBody>
      </p:sp>
      <p:sp>
        <p:nvSpPr>
          <p:cNvPr id="51" name="正方形/長方形 50"/>
          <p:cNvSpPr/>
          <p:nvPr/>
        </p:nvSpPr>
        <p:spPr>
          <a:xfrm>
            <a:off x="1500166" y="5715016"/>
            <a:ext cx="2500330" cy="28559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/>
              <a:t>Update </a:t>
            </a:r>
            <a:r>
              <a:rPr lang="en-US" altLang="ja-JP" sz="1600" dirty="0" err="1" smtClean="0"/>
              <a:t>config</a:t>
            </a:r>
            <a:r>
              <a:rPr lang="en-US" altLang="ja-JP" sz="1600" dirty="0" smtClean="0"/>
              <a:t> files</a:t>
            </a:r>
            <a:endParaRPr kumimoji="1" lang="ja-JP" altLang="en-US" sz="1600" dirty="0"/>
          </a:p>
        </p:txBody>
      </p:sp>
      <p:sp>
        <p:nvSpPr>
          <p:cNvPr id="12" name="正方形/長方形 11"/>
          <p:cNvSpPr/>
          <p:nvPr/>
        </p:nvSpPr>
        <p:spPr>
          <a:xfrm>
            <a:off x="1500166" y="5429264"/>
            <a:ext cx="2500330" cy="28559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/>
              <a:t>(Delete previous dump)</a:t>
            </a:r>
            <a:endParaRPr kumimoji="1" lang="ja-JP" altLang="en-US" sz="1600" dirty="0"/>
          </a:p>
        </p:txBody>
      </p:sp>
      <p:sp>
        <p:nvSpPr>
          <p:cNvPr id="9" name="正方形/長方形 8"/>
          <p:cNvSpPr/>
          <p:nvPr/>
        </p:nvSpPr>
        <p:spPr>
          <a:xfrm>
            <a:off x="1500166" y="5143670"/>
            <a:ext cx="2500330" cy="28559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/>
              <a:t>Delete snapshot</a:t>
            </a:r>
            <a:endParaRPr kumimoji="1" lang="ja-JP" altLang="en-US" sz="1600" dirty="0"/>
          </a:p>
        </p:txBody>
      </p:sp>
      <p:sp>
        <p:nvSpPr>
          <p:cNvPr id="11" name="正方形/長方形 10"/>
          <p:cNvSpPr/>
          <p:nvPr/>
        </p:nvSpPr>
        <p:spPr>
          <a:xfrm>
            <a:off x="1500166" y="4857918"/>
            <a:ext cx="2500330" cy="28559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/>
              <a:t>Backup </a:t>
            </a:r>
            <a:r>
              <a:rPr lang="en-US" altLang="ja-JP" sz="1600" dirty="0" err="1" smtClean="0"/>
              <a:t>vmdk</a:t>
            </a:r>
            <a:r>
              <a:rPr lang="en-US" altLang="ja-JP" sz="1600" dirty="0" smtClean="0"/>
              <a:t> files</a:t>
            </a:r>
            <a:endParaRPr kumimoji="1" lang="ja-JP" altLang="en-US" sz="1600" dirty="0"/>
          </a:p>
        </p:txBody>
      </p:sp>
      <p:sp>
        <p:nvSpPr>
          <p:cNvPr id="10" name="正方形/長方形 9"/>
          <p:cNvSpPr/>
          <p:nvPr/>
        </p:nvSpPr>
        <p:spPr>
          <a:xfrm>
            <a:off x="1500166" y="4572008"/>
            <a:ext cx="2500330" cy="28496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/>
              <a:t>(Get changed block info)</a:t>
            </a:r>
            <a:endParaRPr kumimoji="1" lang="ja-JP" altLang="en-US" sz="1600" dirty="0"/>
          </a:p>
        </p:txBody>
      </p:sp>
      <p:sp>
        <p:nvSpPr>
          <p:cNvPr id="7" name="正方形/長方形 6"/>
          <p:cNvSpPr/>
          <p:nvPr/>
        </p:nvSpPr>
        <p:spPr>
          <a:xfrm>
            <a:off x="1500166" y="4286256"/>
            <a:ext cx="2500330" cy="28559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/>
              <a:t>Create snapshot</a:t>
            </a:r>
            <a:endParaRPr kumimoji="1" lang="ja-JP" altLang="en-US" sz="1600" dirty="0"/>
          </a:p>
        </p:txBody>
      </p:sp>
      <p:sp>
        <p:nvSpPr>
          <p:cNvPr id="8" name="正方形/長方形 7"/>
          <p:cNvSpPr/>
          <p:nvPr/>
        </p:nvSpPr>
        <p:spPr>
          <a:xfrm>
            <a:off x="1500166" y="4000504"/>
            <a:ext cx="2500330" cy="28496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/>
              <a:t>Export </a:t>
            </a:r>
            <a:r>
              <a:rPr lang="en-US" altLang="ja-JP" sz="1600" dirty="0" err="1" smtClean="0"/>
              <a:t>ovf</a:t>
            </a:r>
            <a:r>
              <a:rPr lang="en-US" altLang="ja-JP" sz="1600" dirty="0" smtClean="0"/>
              <a:t> (without disks)</a:t>
            </a:r>
            <a:endParaRPr kumimoji="1" lang="ja-JP" altLang="en-US" sz="1600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Workflow</a:t>
            </a:r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143108" y="1428736"/>
            <a:ext cx="12413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/>
              <a:t>Backup</a:t>
            </a:r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5786446" y="1428736"/>
            <a:ext cx="12929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/>
              <a:t>Restore</a:t>
            </a:r>
            <a:endParaRPr kumimoji="1" lang="ja-JP" altLang="en-US" sz="2800" dirty="0"/>
          </a:p>
        </p:txBody>
      </p:sp>
      <p:sp>
        <p:nvSpPr>
          <p:cNvPr id="15" name="正方形/長方形 14"/>
          <p:cNvSpPr/>
          <p:nvPr/>
        </p:nvSpPr>
        <p:spPr>
          <a:xfrm>
            <a:off x="5072066" y="2000240"/>
            <a:ext cx="2786082" cy="3564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Prepare recipe/</a:t>
            </a:r>
            <a:r>
              <a:rPr lang="en-US" altLang="ja-JP" dirty="0" err="1" smtClean="0"/>
              <a:t>config</a:t>
            </a:r>
            <a:endParaRPr kumimoji="1" lang="ja-JP" altLang="en-US" dirty="0"/>
          </a:p>
        </p:txBody>
      </p:sp>
      <p:cxnSp>
        <p:nvCxnSpPr>
          <p:cNvPr id="49" name="直線矢印コネクタ 48"/>
          <p:cNvCxnSpPr/>
          <p:nvPr/>
        </p:nvCxnSpPr>
        <p:spPr>
          <a:xfrm rot="5400000">
            <a:off x="-1322032" y="4035826"/>
            <a:ext cx="4214048" cy="15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正方形/長方形 51"/>
          <p:cNvSpPr/>
          <p:nvPr/>
        </p:nvSpPr>
        <p:spPr>
          <a:xfrm>
            <a:off x="5715008" y="5500702"/>
            <a:ext cx="500066" cy="28575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3" name="正方形/長方形 52"/>
          <p:cNvSpPr/>
          <p:nvPr/>
        </p:nvSpPr>
        <p:spPr>
          <a:xfrm>
            <a:off x="5715008" y="5857892"/>
            <a:ext cx="500066" cy="28575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6215074" y="5488560"/>
            <a:ext cx="1049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User task</a:t>
            </a:r>
            <a:endParaRPr kumimoji="1" lang="ja-JP" altLang="en-US" dirty="0"/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6215074" y="5845750"/>
            <a:ext cx="1274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 smtClean="0"/>
              <a:t>Vmbkp</a:t>
            </a:r>
            <a:r>
              <a:rPr lang="en-US" altLang="ja-JP" dirty="0" smtClean="0"/>
              <a:t> task</a:t>
            </a:r>
            <a:endParaRPr kumimoji="1" lang="ja-JP" altLang="en-US" dirty="0"/>
          </a:p>
        </p:txBody>
      </p:sp>
      <p:sp>
        <p:nvSpPr>
          <p:cNvPr id="33" name="角丸四角形 32"/>
          <p:cNvSpPr/>
          <p:nvPr/>
        </p:nvSpPr>
        <p:spPr>
          <a:xfrm>
            <a:off x="1071538" y="1357298"/>
            <a:ext cx="3357586" cy="5000660"/>
          </a:xfrm>
          <a:prstGeom prst="roundRect">
            <a:avLst>
              <a:gd name="adj" fmla="val 796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角丸四角形 34"/>
          <p:cNvSpPr/>
          <p:nvPr/>
        </p:nvSpPr>
        <p:spPr>
          <a:xfrm>
            <a:off x="4786314" y="1357298"/>
            <a:ext cx="3357586" cy="3643338"/>
          </a:xfrm>
          <a:prstGeom prst="roundRect">
            <a:avLst>
              <a:gd name="adj" fmla="val 796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1714480" y="3643314"/>
            <a:ext cx="1947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Backup target VMs</a:t>
            </a:r>
            <a:endParaRPr lang="ja-JP" altLang="en-US" dirty="0" smtClean="0"/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5500694" y="3357562"/>
            <a:ext cx="1981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Restore target VMs</a:t>
            </a:r>
            <a:endParaRPr lang="ja-JP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Configuration files</a:t>
            </a:r>
            <a:endParaRPr kumimoji="1" lang="ja-JP" altLang="en-US" dirty="0"/>
          </a:p>
        </p:txBody>
      </p:sp>
      <p:sp>
        <p:nvSpPr>
          <p:cNvPr id="5" name="コンテンツ プレースホル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Global (required)</a:t>
            </a:r>
          </a:p>
          <a:p>
            <a:pPr lvl="1"/>
            <a:r>
              <a:rPr lang="en-US" altLang="ja-JP" dirty="0" smtClean="0"/>
              <a:t>Global configuration of the </a:t>
            </a:r>
            <a:r>
              <a:rPr lang="en-US" altLang="ja-JP" dirty="0" smtClean="0"/>
              <a:t>tool</a:t>
            </a:r>
          </a:p>
          <a:p>
            <a:pPr lvl="2"/>
            <a:r>
              <a:rPr lang="en-US" altLang="ja-JP" dirty="0" smtClean="0"/>
              <a:t>Backup directory</a:t>
            </a:r>
          </a:p>
          <a:p>
            <a:pPr lvl="2"/>
            <a:r>
              <a:rPr lang="en-US" altLang="ja-JP" dirty="0" smtClean="0"/>
              <a:t>Number of generations to keep</a:t>
            </a:r>
          </a:p>
          <a:p>
            <a:pPr lvl="2"/>
            <a:r>
              <a:rPr lang="en-US" altLang="ja-JP" dirty="0" smtClean="0"/>
              <a:t>…</a:t>
            </a:r>
          </a:p>
          <a:p>
            <a:endParaRPr lang="en-US" altLang="ja-JP" dirty="0" smtClean="0"/>
          </a:p>
          <a:p>
            <a:r>
              <a:rPr lang="en-US" altLang="ja-JP" dirty="0" smtClean="0"/>
              <a:t>Group (optional)</a:t>
            </a:r>
          </a:p>
          <a:p>
            <a:pPr lvl="1"/>
            <a:r>
              <a:rPr lang="en-US" altLang="ja-JP" dirty="0" smtClean="0"/>
              <a:t>Group </a:t>
            </a:r>
            <a:r>
              <a:rPr lang="en-US" altLang="ja-JP" dirty="0" smtClean="0"/>
              <a:t>setting for convenient </a:t>
            </a:r>
            <a:r>
              <a:rPr lang="en-US" altLang="ja-JP" dirty="0" smtClean="0"/>
              <a:t>use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3" name="スライド番号プレースホル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Layout of </a:t>
            </a:r>
            <a:r>
              <a:rPr kumimoji="1" lang="en-US" altLang="ja-JP" dirty="0" smtClean="0"/>
              <a:t>Archive Files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86320"/>
          </a:xfrm>
        </p:spPr>
        <p:txBody>
          <a:bodyPr>
            <a:normAutofit fontScale="92500" lnSpcReduction="10000"/>
          </a:bodyPr>
          <a:lstStyle/>
          <a:p>
            <a:r>
              <a:rPr lang="en-US" altLang="ja-JP" dirty="0" smtClean="0"/>
              <a:t>&lt;backup dir&gt;</a:t>
            </a:r>
          </a:p>
          <a:p>
            <a:pPr lvl="1"/>
            <a:r>
              <a:rPr lang="en-US" altLang="ja-JP" dirty="0" err="1" smtClean="0"/>
              <a:t>AllVM</a:t>
            </a:r>
            <a:r>
              <a:rPr lang="en-US" altLang="ja-JP" dirty="0" smtClean="0"/>
              <a:t> profile</a:t>
            </a:r>
          </a:p>
          <a:p>
            <a:pPr lvl="1"/>
            <a:endParaRPr lang="en-US" altLang="ja-JP" dirty="0" smtClean="0"/>
          </a:p>
          <a:p>
            <a:r>
              <a:rPr lang="en-US" altLang="ja-JP" dirty="0" smtClean="0"/>
              <a:t>&lt;</a:t>
            </a:r>
            <a:r>
              <a:rPr lang="en-US" altLang="ja-JP" dirty="0" smtClean="0"/>
              <a:t>backup dir&gt;/&lt;</a:t>
            </a:r>
            <a:r>
              <a:rPr lang="en-US" altLang="ja-JP" dirty="0" err="1" smtClean="0"/>
              <a:t>vm</a:t>
            </a:r>
            <a:r>
              <a:rPr lang="en-US" altLang="ja-JP" dirty="0" smtClean="0"/>
              <a:t>&gt;/</a:t>
            </a:r>
          </a:p>
          <a:p>
            <a:pPr lvl="1"/>
            <a:r>
              <a:rPr lang="en-US" altLang="ja-JP" dirty="0" smtClean="0"/>
              <a:t>VM profile</a:t>
            </a:r>
            <a:endParaRPr lang="en-US" altLang="ja-JP" dirty="0" smtClean="0"/>
          </a:p>
          <a:p>
            <a:pPr lvl="1"/>
            <a:endParaRPr lang="en-US" altLang="ja-JP" dirty="0" smtClean="0"/>
          </a:p>
          <a:p>
            <a:r>
              <a:rPr lang="en-US" altLang="ja-JP" dirty="0" smtClean="0"/>
              <a:t>&lt;backup dir&gt;/&lt;</a:t>
            </a:r>
            <a:r>
              <a:rPr lang="en-US" altLang="ja-JP" dirty="0" err="1" smtClean="0"/>
              <a:t>vm</a:t>
            </a:r>
            <a:r>
              <a:rPr lang="en-US" altLang="ja-JP" dirty="0" smtClean="0"/>
              <a:t>&gt;/&lt;generation&gt;/</a:t>
            </a:r>
          </a:p>
          <a:p>
            <a:pPr lvl="1"/>
            <a:r>
              <a:rPr lang="en-US" altLang="ja-JP" dirty="0" smtClean="0"/>
              <a:t>Generation </a:t>
            </a:r>
            <a:r>
              <a:rPr lang="en-US" altLang="ja-JP" dirty="0" smtClean="0"/>
              <a:t>profile</a:t>
            </a:r>
            <a:endParaRPr lang="en-US" altLang="ja-JP" dirty="0" smtClean="0"/>
          </a:p>
          <a:p>
            <a:pPr lvl="1"/>
            <a:r>
              <a:rPr kumimoji="1" lang="en-US" altLang="ja-JP" dirty="0" err="1" smtClean="0"/>
              <a:t>Ovf</a:t>
            </a:r>
            <a:r>
              <a:rPr kumimoji="1" lang="en-US" altLang="ja-JP" dirty="0" smtClean="0"/>
              <a:t> file for VM configuration</a:t>
            </a:r>
          </a:p>
          <a:p>
            <a:pPr lvl="1"/>
            <a:r>
              <a:rPr lang="en-US" altLang="ja-JP" dirty="0" smtClean="0"/>
              <a:t>Dump/digest/</a:t>
            </a:r>
            <a:r>
              <a:rPr lang="en-US" altLang="ja-JP" dirty="0" err="1" smtClean="0"/>
              <a:t>rdiff</a:t>
            </a:r>
            <a:r>
              <a:rPr lang="en-US" altLang="ja-JP" dirty="0" smtClean="0"/>
              <a:t>/bmp files for each </a:t>
            </a:r>
            <a:r>
              <a:rPr lang="en-US" altLang="ja-JP" dirty="0" err="1" smtClean="0"/>
              <a:t>vmdk</a:t>
            </a:r>
            <a:endParaRPr lang="en-US" altLang="ja-JP" dirty="0" smtClean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6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Profiles</a:t>
            </a:r>
            <a:endParaRPr kumimoji="1" lang="ja-JP" altLang="en-US" dirty="0"/>
          </a:p>
        </p:txBody>
      </p:sp>
      <p:sp>
        <p:nvSpPr>
          <p:cNvPr id="5" name="コンテンツ プレースホルダ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29196"/>
          </a:xfrm>
        </p:spPr>
        <p:txBody>
          <a:bodyPr>
            <a:normAutofit fontScale="77500" lnSpcReduction="20000"/>
          </a:bodyPr>
          <a:lstStyle/>
          <a:p>
            <a:r>
              <a:rPr kumimoji="1" lang="en-US" altLang="ja-JP" dirty="0" err="1" smtClean="0"/>
              <a:t>Allvm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Information/status </a:t>
            </a:r>
            <a:r>
              <a:rPr kumimoji="1" lang="en-US" altLang="ja-JP" dirty="0" smtClean="0"/>
              <a:t>of all VMs in the target </a:t>
            </a:r>
            <a:r>
              <a:rPr kumimoji="1" lang="en-US" altLang="ja-JP" dirty="0" err="1" smtClean="0"/>
              <a:t>vSphere</a:t>
            </a:r>
            <a:r>
              <a:rPr kumimoji="1" lang="en-US" altLang="ja-JP" dirty="0" smtClean="0"/>
              <a:t> environment</a:t>
            </a:r>
          </a:p>
          <a:p>
            <a:pPr lvl="1"/>
            <a:r>
              <a:rPr kumimoji="1" lang="en-US" altLang="ja-JP" dirty="0" smtClean="0"/>
              <a:t>Updated by update command</a:t>
            </a:r>
          </a:p>
          <a:p>
            <a:pPr lvl="1"/>
            <a:endParaRPr kumimoji="1" lang="en-US" altLang="ja-JP" dirty="0" smtClean="0"/>
          </a:p>
          <a:p>
            <a:r>
              <a:rPr lang="en-US" altLang="ja-JP" dirty="0" err="1" smtClean="0"/>
              <a:t>Vm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Information/status of archives of a VM</a:t>
            </a:r>
          </a:p>
          <a:p>
            <a:pPr lvl="1"/>
            <a:r>
              <a:rPr lang="en-US" altLang="ja-JP" dirty="0" smtClean="0"/>
              <a:t>Created/updated by backup command and referred by restore command</a:t>
            </a:r>
          </a:p>
          <a:p>
            <a:pPr lvl="1"/>
            <a:endParaRPr lang="en-US" altLang="ja-JP" dirty="0" smtClean="0"/>
          </a:p>
          <a:p>
            <a:r>
              <a:rPr kumimoji="1" lang="en-US" altLang="ja-JP" dirty="0" smtClean="0"/>
              <a:t>Generation</a:t>
            </a:r>
          </a:p>
          <a:p>
            <a:pPr lvl="1"/>
            <a:r>
              <a:rPr lang="en-US" altLang="ja-JP" dirty="0" smtClean="0"/>
              <a:t>Information/status of each generation of backup of a VM</a:t>
            </a:r>
          </a:p>
          <a:p>
            <a:pPr lvl="1"/>
            <a:r>
              <a:rPr kumimoji="1" lang="en-US" altLang="ja-JP" dirty="0" smtClean="0"/>
              <a:t>Created by backup command and referred by restore command</a:t>
            </a:r>
            <a:endParaRPr kumimoji="1" lang="ja-JP" altLang="en-US" dirty="0"/>
          </a:p>
        </p:txBody>
      </p:sp>
      <p:sp>
        <p:nvSpPr>
          <p:cNvPr id="3" name="スライド番号プレースホル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7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正方形/長方形 26"/>
          <p:cNvSpPr/>
          <p:nvPr/>
        </p:nvSpPr>
        <p:spPr>
          <a:xfrm>
            <a:off x="1500166" y="2285992"/>
            <a:ext cx="5929354" cy="314327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Software Architecture</a:t>
            </a:r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8</a:t>
            </a:fld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1571605" y="2786058"/>
            <a:ext cx="5786478" cy="5715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Backup/Restore Controller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3286116" y="4929198"/>
            <a:ext cx="1928826" cy="428628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VI Java Library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3286116" y="3429000"/>
            <a:ext cx="1928826" cy="14287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dirty="0" smtClean="0"/>
              <a:t>Soap Wrapper</a:t>
            </a:r>
          </a:p>
          <a:p>
            <a:pPr algn="ctr"/>
            <a:endParaRPr lang="en-US" altLang="ja-JP" dirty="0" smtClean="0"/>
          </a:p>
          <a:p>
            <a:pPr algn="ctr"/>
            <a:endParaRPr lang="en-US" altLang="ja-JP" dirty="0" smtClean="0"/>
          </a:p>
          <a:p>
            <a:pPr algn="ctr"/>
            <a:endParaRPr lang="en-US" altLang="ja-JP" dirty="0" smtClean="0"/>
          </a:p>
          <a:p>
            <a:pPr algn="ctr"/>
            <a:endParaRPr lang="en-US" altLang="ja-JP" dirty="0" smtClean="0"/>
          </a:p>
        </p:txBody>
      </p:sp>
      <p:sp>
        <p:nvSpPr>
          <p:cNvPr id="9" name="正方形/長方形 8"/>
          <p:cNvSpPr/>
          <p:nvPr/>
        </p:nvSpPr>
        <p:spPr>
          <a:xfrm>
            <a:off x="5286380" y="3929066"/>
            <a:ext cx="2071702" cy="92869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/>
              <a:t>Vmdkbkp</a:t>
            </a:r>
            <a:r>
              <a:rPr lang="en-US" altLang="ja-JP" dirty="0" smtClean="0"/>
              <a:t>: </a:t>
            </a:r>
            <a:r>
              <a:rPr lang="en-US" altLang="ja-JP" dirty="0" err="1" smtClean="0"/>
              <a:t>Vmdk</a:t>
            </a:r>
            <a:r>
              <a:rPr lang="en-US" altLang="ja-JP" dirty="0" smtClean="0"/>
              <a:t> Backup/Restore</a:t>
            </a:r>
          </a:p>
          <a:p>
            <a:pPr algn="ctr"/>
            <a:r>
              <a:rPr lang="en-US" altLang="ja-JP" dirty="0" smtClean="0"/>
              <a:t>Tool/Library (C++)</a:t>
            </a:r>
          </a:p>
        </p:txBody>
      </p:sp>
      <p:sp>
        <p:nvSpPr>
          <p:cNvPr id="10" name="正方形/長方形 9"/>
          <p:cNvSpPr/>
          <p:nvPr/>
        </p:nvSpPr>
        <p:spPr>
          <a:xfrm>
            <a:off x="5286380" y="4929198"/>
            <a:ext cx="2071702" cy="428628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VDDK C Library</a:t>
            </a:r>
            <a:endParaRPr kumimoji="1" lang="ja-JP" altLang="en-US" dirty="0"/>
          </a:p>
        </p:txBody>
      </p:sp>
      <p:sp>
        <p:nvSpPr>
          <p:cNvPr id="11" name="正方形/長方形 10"/>
          <p:cNvSpPr/>
          <p:nvPr/>
        </p:nvSpPr>
        <p:spPr>
          <a:xfrm>
            <a:off x="5286380" y="3429000"/>
            <a:ext cx="2071702" cy="4286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/>
              <a:t>Vmdkbkp</a:t>
            </a:r>
            <a:r>
              <a:rPr lang="en-US" altLang="ja-JP" dirty="0" smtClean="0"/>
              <a:t> Wrapper </a:t>
            </a:r>
            <a:endParaRPr kumimoji="1" lang="ja-JP" altLang="en-US" dirty="0"/>
          </a:p>
        </p:txBody>
      </p:sp>
      <p:sp>
        <p:nvSpPr>
          <p:cNvPr id="12" name="正方形/長方形 11"/>
          <p:cNvSpPr/>
          <p:nvPr/>
        </p:nvSpPr>
        <p:spPr>
          <a:xfrm>
            <a:off x="1571604" y="4143380"/>
            <a:ext cx="1643074" cy="12144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8" name="正方形/長方形 17"/>
          <p:cNvSpPr/>
          <p:nvPr/>
        </p:nvSpPr>
        <p:spPr>
          <a:xfrm>
            <a:off x="1571605" y="2357430"/>
            <a:ext cx="5786478" cy="357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Command-line Interface</a:t>
            </a:r>
            <a:endParaRPr kumimoji="1" lang="ja-JP" altLang="en-US" dirty="0"/>
          </a:p>
        </p:txBody>
      </p:sp>
      <p:sp>
        <p:nvSpPr>
          <p:cNvPr id="19" name="正方形/長方形 18"/>
          <p:cNvSpPr/>
          <p:nvPr/>
        </p:nvSpPr>
        <p:spPr>
          <a:xfrm>
            <a:off x="1500166" y="1571612"/>
            <a:ext cx="2786082" cy="35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/>
              <a:t>Cron</a:t>
            </a:r>
            <a:endParaRPr kumimoji="1" lang="ja-JP" altLang="en-US" dirty="0"/>
          </a:p>
        </p:txBody>
      </p:sp>
      <p:sp>
        <p:nvSpPr>
          <p:cNvPr id="20" name="正方形/長方形 19"/>
          <p:cNvSpPr/>
          <p:nvPr/>
        </p:nvSpPr>
        <p:spPr>
          <a:xfrm>
            <a:off x="4357686" y="1571612"/>
            <a:ext cx="3071834" cy="35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User</a:t>
            </a:r>
            <a:endParaRPr kumimoji="1" lang="ja-JP" altLang="en-US" dirty="0"/>
          </a:p>
        </p:txBody>
      </p:sp>
      <p:sp>
        <p:nvSpPr>
          <p:cNvPr id="22" name="正方形/長方形 21"/>
          <p:cNvSpPr/>
          <p:nvPr/>
        </p:nvSpPr>
        <p:spPr>
          <a:xfrm>
            <a:off x="3428992" y="3848104"/>
            <a:ext cx="1724036" cy="29527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Snapshot</a:t>
            </a:r>
          </a:p>
        </p:txBody>
      </p:sp>
      <p:sp>
        <p:nvSpPr>
          <p:cNvPr id="23" name="正方形/長方形 22"/>
          <p:cNvSpPr/>
          <p:nvPr/>
        </p:nvSpPr>
        <p:spPr>
          <a:xfrm>
            <a:off x="3428992" y="4133856"/>
            <a:ext cx="1724036" cy="29527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/>
              <a:t>Ovf</a:t>
            </a:r>
            <a:endParaRPr lang="en-US" altLang="ja-JP" dirty="0" smtClean="0"/>
          </a:p>
        </p:txBody>
      </p:sp>
      <p:sp>
        <p:nvSpPr>
          <p:cNvPr id="24" name="正方形/長方形 23"/>
          <p:cNvSpPr/>
          <p:nvPr/>
        </p:nvSpPr>
        <p:spPr>
          <a:xfrm>
            <a:off x="3428992" y="4419608"/>
            <a:ext cx="1724036" cy="29527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Changed blocks</a:t>
            </a:r>
          </a:p>
        </p:txBody>
      </p:sp>
      <p:sp>
        <p:nvSpPr>
          <p:cNvPr id="25" name="正方形/長方形 24"/>
          <p:cNvSpPr/>
          <p:nvPr/>
        </p:nvSpPr>
        <p:spPr>
          <a:xfrm>
            <a:off x="2786050" y="3429000"/>
            <a:ext cx="500066" cy="64294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ja-JP" dirty="0" smtClean="0"/>
          </a:p>
        </p:txBody>
      </p:sp>
      <p:sp>
        <p:nvSpPr>
          <p:cNvPr id="26" name="正方形/長方形 25"/>
          <p:cNvSpPr/>
          <p:nvPr/>
        </p:nvSpPr>
        <p:spPr>
          <a:xfrm>
            <a:off x="1571604" y="3429000"/>
            <a:ext cx="1143008" cy="7143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Utility</a:t>
            </a:r>
          </a:p>
          <a:p>
            <a:pPr algn="ctr"/>
            <a:r>
              <a:rPr lang="en-US" altLang="ja-JP" dirty="0" smtClean="0"/>
              <a:t>Library</a:t>
            </a:r>
          </a:p>
        </p:txBody>
      </p:sp>
      <p:cxnSp>
        <p:nvCxnSpPr>
          <p:cNvPr id="30" name="直線矢印コネクタ 29"/>
          <p:cNvCxnSpPr/>
          <p:nvPr/>
        </p:nvCxnSpPr>
        <p:spPr>
          <a:xfrm rot="5400000" flipH="1" flipV="1">
            <a:off x="5750727" y="2106603"/>
            <a:ext cx="356396" cy="794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正方形/長方形 52"/>
          <p:cNvSpPr/>
          <p:nvPr/>
        </p:nvSpPr>
        <p:spPr>
          <a:xfrm>
            <a:off x="1500166" y="6000768"/>
            <a:ext cx="2071702" cy="5000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VMware </a:t>
            </a:r>
            <a:r>
              <a:rPr lang="en-US" altLang="ja-JP" dirty="0" err="1" smtClean="0"/>
              <a:t>vSphere</a:t>
            </a:r>
            <a:endParaRPr lang="en-US" altLang="ja-JP" dirty="0" smtClean="0"/>
          </a:p>
          <a:p>
            <a:pPr algn="ctr"/>
            <a:r>
              <a:rPr kumimoji="1" lang="en-US" altLang="ja-JP" dirty="0" err="1" smtClean="0"/>
              <a:t>vCenter</a:t>
            </a:r>
            <a:r>
              <a:rPr kumimoji="1" lang="en-US" altLang="ja-JP" dirty="0" smtClean="0"/>
              <a:t> Server</a:t>
            </a:r>
            <a:endParaRPr kumimoji="1" lang="ja-JP" altLang="en-US" dirty="0"/>
          </a:p>
        </p:txBody>
      </p:sp>
      <p:sp>
        <p:nvSpPr>
          <p:cNvPr id="54" name="正方形/長方形 53"/>
          <p:cNvSpPr/>
          <p:nvPr/>
        </p:nvSpPr>
        <p:spPr>
          <a:xfrm>
            <a:off x="3643306" y="6000768"/>
            <a:ext cx="1785950" cy="5000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VMware ESX(</a:t>
            </a:r>
            <a:r>
              <a:rPr lang="en-US" altLang="ja-JP" dirty="0" err="1" smtClean="0"/>
              <a:t>i</a:t>
            </a:r>
            <a:r>
              <a:rPr lang="en-US" altLang="ja-JP" dirty="0" smtClean="0"/>
              <a:t>) Host</a:t>
            </a:r>
            <a:endParaRPr kumimoji="1" lang="ja-JP" altLang="en-US" dirty="0"/>
          </a:p>
        </p:txBody>
      </p:sp>
      <p:cxnSp>
        <p:nvCxnSpPr>
          <p:cNvPr id="55" name="直線矢印コネクタ 54"/>
          <p:cNvCxnSpPr/>
          <p:nvPr/>
        </p:nvCxnSpPr>
        <p:spPr>
          <a:xfrm flipV="1">
            <a:off x="2428860" y="5500704"/>
            <a:ext cx="1571637" cy="428626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57"/>
          <p:cNvCxnSpPr/>
          <p:nvPr/>
        </p:nvCxnSpPr>
        <p:spPr>
          <a:xfrm flipV="1">
            <a:off x="4572002" y="5500705"/>
            <a:ext cx="1643073" cy="428625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矢印コネクタ 60"/>
          <p:cNvCxnSpPr/>
          <p:nvPr/>
        </p:nvCxnSpPr>
        <p:spPr>
          <a:xfrm flipV="1">
            <a:off x="3071802" y="5500702"/>
            <a:ext cx="2500330" cy="428628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正方形/長方形 69"/>
          <p:cNvSpPr/>
          <p:nvPr/>
        </p:nvSpPr>
        <p:spPr>
          <a:xfrm>
            <a:off x="5500694" y="6000768"/>
            <a:ext cx="1928826" cy="5000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SAN</a:t>
            </a:r>
          </a:p>
          <a:p>
            <a:pPr algn="ctr"/>
            <a:r>
              <a:rPr kumimoji="1" lang="en-US" altLang="ja-JP" dirty="0" smtClean="0"/>
              <a:t>Storage</a:t>
            </a:r>
            <a:endParaRPr kumimoji="1" lang="ja-JP" altLang="en-US" dirty="0"/>
          </a:p>
        </p:txBody>
      </p:sp>
      <p:cxnSp>
        <p:nvCxnSpPr>
          <p:cNvPr id="81" name="直線矢印コネクタ 80"/>
          <p:cNvCxnSpPr/>
          <p:nvPr/>
        </p:nvCxnSpPr>
        <p:spPr>
          <a:xfrm rot="16200000" flipV="1">
            <a:off x="6250796" y="5679300"/>
            <a:ext cx="428626" cy="71434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曲線コネクタ 31"/>
          <p:cNvCxnSpPr>
            <a:stCxn id="20" idx="3"/>
            <a:endCxn id="9" idx="3"/>
          </p:cNvCxnSpPr>
          <p:nvPr/>
        </p:nvCxnSpPr>
        <p:spPr>
          <a:xfrm flipH="1">
            <a:off x="7358082" y="1750207"/>
            <a:ext cx="71438" cy="2643206"/>
          </a:xfrm>
          <a:prstGeom prst="curvedConnector3">
            <a:avLst>
              <a:gd name="adj1" fmla="val -659588"/>
            </a:avLst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正方形/長方形 35"/>
          <p:cNvSpPr/>
          <p:nvPr/>
        </p:nvSpPr>
        <p:spPr>
          <a:xfrm>
            <a:off x="1643042" y="4348170"/>
            <a:ext cx="1500198" cy="29527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Bitmap</a:t>
            </a:r>
          </a:p>
        </p:txBody>
      </p:sp>
      <p:sp>
        <p:nvSpPr>
          <p:cNvPr id="37" name="正方形/長方形 36"/>
          <p:cNvSpPr/>
          <p:nvPr/>
        </p:nvSpPr>
        <p:spPr>
          <a:xfrm>
            <a:off x="1643042" y="4633922"/>
            <a:ext cx="1500198" cy="29527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XML (</a:t>
            </a:r>
            <a:r>
              <a:rPr lang="en-US" altLang="ja-JP" dirty="0" err="1" smtClean="0"/>
              <a:t>Ovf</a:t>
            </a:r>
            <a:r>
              <a:rPr lang="en-US" altLang="ja-JP" dirty="0" smtClean="0"/>
              <a:t>)</a:t>
            </a:r>
          </a:p>
        </p:txBody>
      </p:sp>
      <p:sp>
        <p:nvSpPr>
          <p:cNvPr id="38" name="正方形/長方形 37"/>
          <p:cNvSpPr/>
          <p:nvPr/>
        </p:nvSpPr>
        <p:spPr>
          <a:xfrm>
            <a:off x="1643042" y="4919674"/>
            <a:ext cx="1500198" cy="29527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/>
              <a:t>Config</a:t>
            </a:r>
            <a:r>
              <a:rPr lang="en-US" altLang="ja-JP" dirty="0" smtClean="0"/>
              <a:t>/Profile</a:t>
            </a:r>
            <a:endParaRPr lang="en-US" altLang="ja-JP" dirty="0" smtClean="0"/>
          </a:p>
        </p:txBody>
      </p:sp>
      <p:cxnSp>
        <p:nvCxnSpPr>
          <p:cNvPr id="35" name="直線矢印コネクタ 34"/>
          <p:cNvCxnSpPr/>
          <p:nvPr/>
        </p:nvCxnSpPr>
        <p:spPr>
          <a:xfrm rot="5400000" flipH="1" flipV="1">
            <a:off x="2679687" y="2106603"/>
            <a:ext cx="356396" cy="794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Source Code Overview</a:t>
            </a:r>
            <a:endParaRPr kumimoji="1" lang="ja-JP" altLang="en-US" dirty="0"/>
          </a:p>
        </p:txBody>
      </p:sp>
      <p:sp>
        <p:nvSpPr>
          <p:cNvPr id="7" name="コンテンツ プレースホルダ 6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altLang="ja-JP" sz="2400" dirty="0" smtClean="0"/>
              <a:t>com/</a:t>
            </a:r>
            <a:r>
              <a:rPr lang="en-US" altLang="ja-JP" sz="2400" dirty="0" err="1" smtClean="0"/>
              <a:t>vmbkp</a:t>
            </a:r>
            <a:r>
              <a:rPr lang="en-US" altLang="ja-JP" sz="2400" dirty="0" smtClean="0"/>
              <a:t>/*</a:t>
            </a:r>
          </a:p>
          <a:p>
            <a:pPr lvl="1"/>
            <a:r>
              <a:rPr lang="en-US" altLang="ja-JP" sz="2000" dirty="0" smtClean="0"/>
              <a:t>Command-line I/F</a:t>
            </a:r>
            <a:endParaRPr lang="en-US" altLang="ja-JP" sz="1600" dirty="0" smtClean="0"/>
          </a:p>
          <a:p>
            <a:pPr lvl="1"/>
            <a:r>
              <a:rPr lang="en-US" altLang="ja-JP" sz="2000" dirty="0" smtClean="0"/>
              <a:t>Backup/restore Controller</a:t>
            </a:r>
          </a:p>
          <a:p>
            <a:pPr lvl="1"/>
            <a:r>
              <a:rPr lang="en-US" altLang="ja-JP" sz="2000" dirty="0" err="1" smtClean="0"/>
              <a:t>Vmdkbkp</a:t>
            </a:r>
            <a:r>
              <a:rPr lang="en-US" altLang="ja-JP" sz="2000" dirty="0" smtClean="0"/>
              <a:t> wrapper</a:t>
            </a:r>
            <a:endParaRPr lang="en-US" altLang="ja-JP" sz="2000" dirty="0" smtClean="0"/>
          </a:p>
          <a:p>
            <a:endParaRPr lang="en-US" altLang="ja-JP" sz="2400" dirty="0" smtClean="0"/>
          </a:p>
          <a:p>
            <a:r>
              <a:rPr lang="en-US" altLang="ja-JP" sz="2400" dirty="0" smtClean="0"/>
              <a:t>com/</a:t>
            </a:r>
            <a:r>
              <a:rPr lang="en-US" altLang="ja-JP" sz="2400" dirty="0" err="1" smtClean="0"/>
              <a:t>vmsoap</a:t>
            </a:r>
            <a:r>
              <a:rPr lang="en-US" altLang="ja-JP" sz="2400" dirty="0" smtClean="0"/>
              <a:t>/*</a:t>
            </a:r>
          </a:p>
          <a:p>
            <a:pPr lvl="1"/>
            <a:r>
              <a:rPr lang="en-US" altLang="ja-JP" sz="2000" dirty="0" smtClean="0"/>
              <a:t>Soap wrapper</a:t>
            </a:r>
            <a:endParaRPr lang="en-US" altLang="ja-JP" sz="2400" dirty="0" smtClean="0"/>
          </a:p>
          <a:p>
            <a:endParaRPr lang="en-US" altLang="ja-JP" sz="2400" dirty="0" smtClean="0"/>
          </a:p>
          <a:p>
            <a:r>
              <a:rPr lang="en-US" altLang="ja-JP" sz="2400" dirty="0" smtClean="0"/>
              <a:t>com/utility/*</a:t>
            </a:r>
          </a:p>
          <a:p>
            <a:pPr lvl="1"/>
            <a:r>
              <a:rPr lang="en-US" altLang="ja-JP" sz="2000" dirty="0" smtClean="0"/>
              <a:t>Utilities for </a:t>
            </a:r>
            <a:r>
              <a:rPr lang="en-US" altLang="ja-JP" sz="2000" dirty="0" err="1" smtClean="0"/>
              <a:t>Ovf</a:t>
            </a:r>
            <a:r>
              <a:rPr lang="en-US" altLang="ja-JP" sz="2000" dirty="0" smtClean="0"/>
              <a:t>, Bitmap, Command line, etc.</a:t>
            </a:r>
            <a:endParaRPr lang="en-US" altLang="ja-JP" sz="2000" dirty="0" smtClean="0"/>
          </a:p>
        </p:txBody>
      </p:sp>
      <p:sp>
        <p:nvSpPr>
          <p:cNvPr id="8" name="コンテンツ プレースホルダ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ja-JP" sz="2400" dirty="0" smtClean="0"/>
              <a:t>com/</a:t>
            </a:r>
            <a:r>
              <a:rPr lang="en-US" altLang="ja-JP" sz="2400" dirty="0" err="1" smtClean="0"/>
              <a:t>config</a:t>
            </a:r>
            <a:r>
              <a:rPr lang="en-US" altLang="ja-JP" sz="2400" dirty="0" smtClean="0"/>
              <a:t>/*</a:t>
            </a:r>
          </a:p>
          <a:p>
            <a:pPr lvl="1"/>
            <a:r>
              <a:rPr lang="en-US" altLang="ja-JP" sz="2000" dirty="0" err="1" smtClean="0"/>
              <a:t>Config</a:t>
            </a:r>
            <a:r>
              <a:rPr lang="en-US" altLang="ja-JP" sz="2000" dirty="0" smtClean="0"/>
              <a:t>/profile parser and </a:t>
            </a:r>
            <a:r>
              <a:rPr lang="en-US" altLang="ja-JP" sz="2000" dirty="0" err="1" smtClean="0"/>
              <a:t>accessor</a:t>
            </a:r>
            <a:endParaRPr lang="en-US" altLang="ja-JP" sz="2000" dirty="0" smtClean="0"/>
          </a:p>
          <a:p>
            <a:endParaRPr lang="en-US" altLang="ja-JP" sz="2400" dirty="0" smtClean="0"/>
          </a:p>
          <a:p>
            <a:r>
              <a:rPr lang="en-US" altLang="ja-JP" sz="2400" dirty="0" smtClean="0"/>
              <a:t>com/profiles</a:t>
            </a:r>
            <a:r>
              <a:rPr lang="en-US" altLang="ja-JP" sz="2400" dirty="0" smtClean="0"/>
              <a:t>/*</a:t>
            </a:r>
          </a:p>
          <a:p>
            <a:pPr lvl="1"/>
            <a:r>
              <a:rPr lang="en-US" altLang="ja-JP" sz="2000" dirty="0" smtClean="0"/>
              <a:t>Semantic-level </a:t>
            </a:r>
            <a:r>
              <a:rPr lang="en-US" altLang="ja-JP" sz="2000" dirty="0" err="1" smtClean="0"/>
              <a:t>config</a:t>
            </a:r>
            <a:r>
              <a:rPr lang="en-US" altLang="ja-JP" sz="2000" dirty="0" smtClean="0"/>
              <a:t>/profile </a:t>
            </a:r>
            <a:r>
              <a:rPr lang="en-US" altLang="ja-JP" sz="2000" dirty="0" smtClean="0"/>
              <a:t>managers</a:t>
            </a:r>
            <a:endParaRPr lang="en-US" altLang="ja-JP" sz="2000" dirty="0" smtClean="0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9</a:t>
            </a:fld>
            <a:endParaRPr kumimoji="1" lang="ja-JP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695</TotalTime>
  <Words>472</Words>
  <Application>Microsoft Office PowerPoint</Application>
  <PresentationFormat>画面に合わせる (4:3)</PresentationFormat>
  <Paragraphs>140</Paragraphs>
  <Slides>10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1" baseType="lpstr">
      <vt:lpstr>Office テーマ</vt:lpstr>
      <vt:lpstr>Vmbkp Overview (Java code)</vt:lpstr>
      <vt:lpstr>What is Vmbkp?</vt:lpstr>
      <vt:lpstr>Commands</vt:lpstr>
      <vt:lpstr>Workflow</vt:lpstr>
      <vt:lpstr>Configuration files</vt:lpstr>
      <vt:lpstr>Layout of Archive Files</vt:lpstr>
      <vt:lpstr>Profiles</vt:lpstr>
      <vt:lpstr>Software Architecture</vt:lpstr>
      <vt:lpstr>Source Code Overview</vt:lpstr>
      <vt:lpstr>進捗 (Java)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Online Backup Tool for VMware vSphere</dc:title>
  <cp:lastModifiedBy>hoshino</cp:lastModifiedBy>
  <cp:revision>347</cp:revision>
  <dcterms:modified xsi:type="dcterms:W3CDTF">2010-05-31T02:39:12Z</dcterms:modified>
</cp:coreProperties>
</file>