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3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2010/5/13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VmdkBkp</a:t>
            </a:r>
            <a:r>
              <a:rPr lang="en-US" altLang="ja-JP" dirty="0" smtClean="0"/>
              <a:t> Overview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HOSHINO Takashi</a:t>
            </a:r>
          </a:p>
          <a:p>
            <a:r>
              <a:rPr lang="en-US" altLang="ja-JP" dirty="0" smtClean="0"/>
              <a:t>May 13, 2010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VmdkBkp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Online backup software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for remote/local </a:t>
            </a:r>
            <a:r>
              <a:rPr kumimoji="1" lang="en-US" altLang="ja-JP" dirty="0" err="1" smtClean="0"/>
              <a:t>vmdk</a:t>
            </a:r>
            <a:r>
              <a:rPr kumimoji="1" lang="en-US" altLang="ja-JP" dirty="0" smtClean="0"/>
              <a:t> files</a:t>
            </a:r>
            <a:br>
              <a:rPr kumimoji="1" lang="en-US" altLang="ja-JP" dirty="0" smtClean="0"/>
            </a:br>
            <a:r>
              <a:rPr lang="en-US" altLang="ja-JP" dirty="0" smtClean="0"/>
              <a:t>in VMware </a:t>
            </a:r>
            <a:r>
              <a:rPr lang="en-US" altLang="ja-JP" dirty="0" err="1" smtClean="0"/>
              <a:t>vSphere</a:t>
            </a:r>
            <a:r>
              <a:rPr lang="en-US" altLang="ja-JP" dirty="0" smtClean="0"/>
              <a:t> environments.</a:t>
            </a:r>
          </a:p>
          <a:p>
            <a:pPr lvl="1"/>
            <a:r>
              <a:rPr lang="en-US" altLang="ja-JP" dirty="0" smtClean="0"/>
              <a:t>Currently support </a:t>
            </a:r>
            <a:r>
              <a:rPr lang="en-US" altLang="ja-JP" dirty="0" err="1" smtClean="0"/>
              <a:t>vSphere</a:t>
            </a:r>
            <a:r>
              <a:rPr lang="en-US" altLang="ja-JP" dirty="0" smtClean="0"/>
              <a:t> version 4.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Written in C++</a:t>
            </a:r>
          </a:p>
          <a:p>
            <a:r>
              <a:rPr lang="en-US" altLang="ja-JP" dirty="0" smtClean="0"/>
              <a:t>Uses VDDK Library by VMware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Backup </a:t>
            </a:r>
            <a:r>
              <a:rPr lang="en-US" altLang="ja-JP" dirty="0" smtClean="0"/>
              <a:t>Archive Files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Dump/</a:t>
            </a:r>
            <a:r>
              <a:rPr kumimoji="1" lang="en-US" altLang="ja-JP" dirty="0" err="1" smtClean="0"/>
              <a:t>Rdiff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VMDK metadata and blocks archive </a:t>
            </a:r>
            <a:br>
              <a:rPr lang="en-US" altLang="ja-JP" dirty="0" smtClean="0"/>
            </a:br>
            <a:r>
              <a:rPr lang="en-US" altLang="ja-JP" dirty="0" smtClean="0"/>
              <a:t>without zero-blocks</a:t>
            </a:r>
          </a:p>
          <a:p>
            <a:pPr lvl="1"/>
            <a:r>
              <a:rPr kumimoji="1" lang="en-US" altLang="ja-JP" dirty="0" smtClean="0"/>
              <a:t>Dump is full archive, </a:t>
            </a:r>
            <a:br>
              <a:rPr kumimoji="1" lang="en-US" altLang="ja-JP" dirty="0" smtClean="0"/>
            </a:br>
            <a:r>
              <a:rPr lang="en-US" altLang="ja-JP" dirty="0" err="1" smtClean="0"/>
              <a:t>R</a:t>
            </a:r>
            <a:r>
              <a:rPr kumimoji="1" lang="en-US" altLang="ja-JP" dirty="0" err="1" smtClean="0"/>
              <a:t>diff</a:t>
            </a:r>
            <a:r>
              <a:rPr kumimoji="1" lang="en-US" altLang="ja-JP" dirty="0" smtClean="0"/>
              <a:t> is reverse differential one</a:t>
            </a:r>
          </a:p>
          <a:p>
            <a:pPr lvl="1"/>
            <a:r>
              <a:rPr lang="en-US" altLang="ja-JP" dirty="0" smtClean="0"/>
              <a:t>Dump + </a:t>
            </a:r>
            <a:r>
              <a:rPr lang="en-US" altLang="ja-JP" dirty="0" err="1" smtClean="0"/>
              <a:t>Rdiff</a:t>
            </a:r>
            <a:r>
              <a:rPr lang="en-US" altLang="ja-JP" dirty="0" smtClean="0"/>
              <a:t> = Previous dump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Digest</a:t>
            </a:r>
          </a:p>
          <a:p>
            <a:pPr lvl="1"/>
            <a:r>
              <a:rPr lang="en-US" altLang="ja-JP" dirty="0" smtClean="0"/>
              <a:t>MD5 digest data for all blocks of VMDK</a:t>
            </a:r>
          </a:p>
          <a:p>
            <a:pPr lvl="1"/>
            <a:r>
              <a:rPr lang="en-US" altLang="ja-JP" dirty="0" smtClean="0"/>
              <a:t>Used to check equality of blocks, </a:t>
            </a:r>
            <a:br>
              <a:rPr lang="en-US" altLang="ja-JP" dirty="0" smtClean="0"/>
            </a:br>
            <a:r>
              <a:rPr lang="en-US" altLang="ja-JP" dirty="0" smtClean="0"/>
              <a:t>and validate corresponding dump/</a:t>
            </a:r>
            <a:r>
              <a:rPr lang="en-US" altLang="ja-JP" dirty="0" err="1" smtClean="0"/>
              <a:t>rdiff</a:t>
            </a:r>
            <a:r>
              <a:rPr lang="en-US" altLang="ja-JP" dirty="0" smtClean="0"/>
              <a:t> files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Supported Commands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Dump</a:t>
            </a:r>
          </a:p>
          <a:p>
            <a:pPr lvl="1"/>
            <a:r>
              <a:rPr lang="en-US" altLang="ja-JP" dirty="0" smtClean="0"/>
              <a:t>Execute full/differential/incremental dump</a:t>
            </a:r>
          </a:p>
          <a:p>
            <a:r>
              <a:rPr kumimoji="1" lang="en-US" altLang="ja-JP" dirty="0" smtClean="0"/>
              <a:t>Restore</a:t>
            </a:r>
          </a:p>
          <a:p>
            <a:pPr lvl="1"/>
            <a:r>
              <a:rPr lang="en-US" altLang="ja-JP" dirty="0" smtClean="0"/>
              <a:t>Execute </a:t>
            </a:r>
            <a:r>
              <a:rPr lang="en-US" altLang="ja-JP" dirty="0" smtClean="0"/>
              <a:t>restore with dump/</a:t>
            </a:r>
            <a:r>
              <a:rPr lang="en-US" altLang="ja-JP" dirty="0" err="1" smtClean="0"/>
              <a:t>rdiff</a:t>
            </a:r>
            <a:endParaRPr lang="en-US" altLang="ja-JP" dirty="0" smtClean="0"/>
          </a:p>
          <a:p>
            <a:r>
              <a:rPr kumimoji="1" lang="en-US" altLang="ja-JP" dirty="0" smtClean="0"/>
              <a:t>Check</a:t>
            </a:r>
          </a:p>
          <a:p>
            <a:pPr lvl="1"/>
            <a:r>
              <a:rPr lang="en-US" altLang="ja-JP" dirty="0" smtClean="0"/>
              <a:t>Validate </a:t>
            </a:r>
            <a:r>
              <a:rPr lang="en-US" altLang="ja-JP" dirty="0" smtClean="0"/>
              <a:t>dump/</a:t>
            </a:r>
            <a:r>
              <a:rPr lang="en-US" altLang="ja-JP" dirty="0" err="1" smtClean="0"/>
              <a:t>rdiff</a:t>
            </a:r>
            <a:r>
              <a:rPr lang="en-US" altLang="ja-JP" dirty="0" smtClean="0"/>
              <a:t> </a:t>
            </a:r>
            <a:r>
              <a:rPr lang="en-US" altLang="ja-JP" dirty="0" smtClean="0"/>
              <a:t>with digest data</a:t>
            </a:r>
          </a:p>
          <a:p>
            <a:r>
              <a:rPr kumimoji="1" lang="en-US" altLang="ja-JP" dirty="0" smtClean="0"/>
              <a:t>Print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 smtClean="0"/>
              <a:t>dump/</a:t>
            </a:r>
            <a:r>
              <a:rPr lang="en-US" altLang="ja-JP" dirty="0" err="1" smtClean="0"/>
              <a:t>rdiff</a:t>
            </a:r>
            <a:r>
              <a:rPr lang="en-US" altLang="ja-JP" dirty="0" smtClean="0"/>
              <a:t>/digest </a:t>
            </a:r>
            <a:r>
              <a:rPr lang="en-US" altLang="ja-JP" dirty="0" smtClean="0"/>
              <a:t>for human </a:t>
            </a:r>
            <a:r>
              <a:rPr lang="en-US" altLang="ja-JP" dirty="0" smtClean="0"/>
              <a:t>read</a:t>
            </a:r>
          </a:p>
          <a:p>
            <a:r>
              <a:rPr kumimoji="1" lang="en-US" altLang="ja-JP" dirty="0" smtClean="0"/>
              <a:t>Digest</a:t>
            </a:r>
          </a:p>
          <a:p>
            <a:pPr lvl="1"/>
            <a:r>
              <a:rPr lang="en-US" altLang="ja-JP" dirty="0" smtClean="0"/>
              <a:t>Make digest from dump</a:t>
            </a:r>
          </a:p>
          <a:p>
            <a:r>
              <a:rPr lang="en-US" altLang="ja-JP" dirty="0" smtClean="0"/>
              <a:t>Merge</a:t>
            </a:r>
          </a:p>
          <a:p>
            <a:pPr lvl="1"/>
            <a:r>
              <a:rPr lang="en-US" altLang="ja-JP" dirty="0" smtClean="0"/>
              <a:t>Make past dump from current dump and past </a:t>
            </a:r>
            <a:r>
              <a:rPr lang="en-US" altLang="ja-JP" dirty="0" err="1" smtClean="0"/>
              <a:t>rdiff</a:t>
            </a:r>
            <a:r>
              <a:rPr lang="en-US" altLang="ja-JP" dirty="0" smtClean="0"/>
              <a:t>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to Backup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Command line:</a:t>
            </a:r>
          </a:p>
          <a:p>
            <a:pPr lvl="1"/>
            <a:r>
              <a:rPr lang="en-US" altLang="ja-JP" sz="2400" dirty="0" err="1" smtClean="0"/>
              <a:t>vmdkbkp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dump</a:t>
            </a:r>
            <a:r>
              <a:rPr lang="en-US" altLang="ja-JP" sz="2400" dirty="0" smtClean="0"/>
              <a:t> [connect options] </a:t>
            </a:r>
            <a:r>
              <a:rPr lang="en-US" altLang="ja-JP" sz="2400" dirty="0" smtClean="0">
                <a:solidFill>
                  <a:srgbClr val="FF0000"/>
                </a:solidFill>
              </a:rPr>
              <a:t>--mode </a:t>
            </a:r>
            <a:r>
              <a:rPr lang="en-US" altLang="ja-JP" sz="2400" dirty="0" smtClean="0"/>
              <a:t>[full/diff/</a:t>
            </a:r>
            <a:r>
              <a:rPr lang="en-US" altLang="ja-JP" sz="2400" dirty="0" err="1" smtClean="0"/>
              <a:t>incr</a:t>
            </a:r>
            <a:r>
              <a:rPr lang="en-US" altLang="ja-JP" sz="2400" dirty="0" smtClean="0"/>
              <a:t>]</a:t>
            </a:r>
            <a:br>
              <a:rPr lang="en-US" altLang="ja-JP" sz="2400" dirty="0" smtClean="0"/>
            </a:b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vm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/>
              <a:t>[</a:t>
            </a:r>
            <a:r>
              <a:rPr lang="en-US" altLang="ja-JP" sz="2400" dirty="0" err="1" smtClean="0"/>
              <a:t>vm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moref</a:t>
            </a:r>
            <a:r>
              <a:rPr lang="en-US" altLang="ja-JP" sz="2400" dirty="0" smtClean="0"/>
              <a:t>] </a:t>
            </a:r>
            <a:r>
              <a:rPr lang="en-US" altLang="ja-JP" sz="2400" dirty="0" smtClean="0">
                <a:solidFill>
                  <a:srgbClr val="FF0000"/>
                </a:solidFill>
              </a:rPr>
              <a:t>--snapshot </a:t>
            </a:r>
            <a:r>
              <a:rPr lang="en-US" altLang="ja-JP" sz="2400" dirty="0" smtClean="0"/>
              <a:t>[snapshot </a:t>
            </a:r>
            <a:r>
              <a:rPr lang="en-US" altLang="ja-JP" sz="2400" dirty="0" err="1" smtClean="0"/>
              <a:t>moref</a:t>
            </a:r>
            <a:r>
              <a:rPr lang="en-US" altLang="ja-JP" sz="2400" dirty="0" smtClean="0"/>
              <a:t>]</a:t>
            </a:r>
            <a:br>
              <a:rPr lang="en-US" altLang="ja-JP" sz="2400" dirty="0" smtClean="0"/>
            </a:br>
            <a:r>
              <a:rPr lang="en-US" altLang="ja-JP" sz="2400" dirty="0" smtClean="0">
                <a:solidFill>
                  <a:srgbClr val="FF0000"/>
                </a:solidFill>
              </a:rPr>
              <a:t>--remote </a:t>
            </a:r>
            <a:r>
              <a:rPr lang="en-US" altLang="ja-JP" sz="2400" dirty="0" smtClean="0"/>
              <a:t>[disk path] </a:t>
            </a:r>
            <a:br>
              <a:rPr lang="en-US" altLang="ja-JP" sz="2400" dirty="0" smtClean="0"/>
            </a:b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dumpin</a:t>
            </a:r>
            <a:r>
              <a:rPr lang="en-US" altLang="ja-JP" sz="2400" dirty="0" smtClean="0"/>
              <a:t> [previous dump] </a:t>
            </a: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dumpout</a:t>
            </a:r>
            <a:r>
              <a:rPr lang="en-US" altLang="ja-JP" sz="2400" dirty="0" smtClean="0"/>
              <a:t> [current dump]</a:t>
            </a:r>
            <a:br>
              <a:rPr lang="en-US" altLang="ja-JP" sz="2400" dirty="0" smtClean="0"/>
            </a:b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digestin</a:t>
            </a:r>
            <a:r>
              <a:rPr lang="en-US" altLang="ja-JP" sz="2400" dirty="0" smtClean="0"/>
              <a:t> [previous digest] </a:t>
            </a: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digestout</a:t>
            </a:r>
            <a:r>
              <a:rPr lang="en-US" altLang="ja-JP" sz="2400" dirty="0" smtClean="0"/>
              <a:t> [current digest]</a:t>
            </a:r>
            <a:br>
              <a:rPr lang="en-US" altLang="ja-JP" sz="2400" dirty="0" smtClean="0"/>
            </a:b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bmpin</a:t>
            </a:r>
            <a:r>
              <a:rPr lang="en-US" altLang="ja-JP" sz="2400" dirty="0" smtClean="0"/>
              <a:t> [changed block bitmap]</a:t>
            </a:r>
            <a:br>
              <a:rPr lang="en-US" altLang="ja-JP" sz="2400" dirty="0" smtClean="0"/>
            </a:b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rdiffout</a:t>
            </a:r>
            <a:r>
              <a:rPr lang="en-US" altLang="ja-JP" sz="2400" dirty="0" smtClean="0"/>
              <a:t> [current-previous </a:t>
            </a:r>
            <a:r>
              <a:rPr lang="en-US" altLang="ja-JP" sz="2400" dirty="0" err="1" smtClean="0"/>
              <a:t>rdiff</a:t>
            </a:r>
            <a:r>
              <a:rPr lang="en-US" altLang="ja-JP" sz="2400" dirty="0" smtClean="0"/>
              <a:t>]</a:t>
            </a:r>
          </a:p>
          <a:p>
            <a:pPr lvl="2"/>
            <a:endParaRPr lang="en-US" altLang="ja-JP" dirty="0" smtClean="0"/>
          </a:p>
          <a:p>
            <a:r>
              <a:rPr lang="en-US" altLang="ja-JP" dirty="0" smtClean="0"/>
              <a:t>Inputs/Outputs:</a:t>
            </a:r>
          </a:p>
          <a:p>
            <a:pPr lvl="1"/>
            <a:r>
              <a:rPr lang="en-US" altLang="ja-JP" sz="2400" dirty="0" smtClean="0"/>
              <a:t>Full: Just </a:t>
            </a: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dumpout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/>
              <a:t>and </a:t>
            </a: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digestout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/>
              <a:t>are required</a:t>
            </a:r>
          </a:p>
          <a:p>
            <a:pPr lvl="1"/>
            <a:r>
              <a:rPr lang="en-US" altLang="ja-JP" sz="2400" dirty="0" smtClean="0"/>
              <a:t>Diff: All files except </a:t>
            </a:r>
            <a:r>
              <a:rPr lang="en-US" altLang="ja-JP" sz="2400" dirty="0" smtClean="0">
                <a:solidFill>
                  <a:srgbClr val="FF0000"/>
                </a:solidFill>
              </a:rPr>
              <a:t>--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bmpin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/>
              <a:t>are required</a:t>
            </a:r>
          </a:p>
          <a:p>
            <a:pPr lvl="1"/>
            <a:r>
              <a:rPr lang="en-US" altLang="ja-JP" sz="2400" dirty="0" err="1" smtClean="0"/>
              <a:t>Incr</a:t>
            </a:r>
            <a:r>
              <a:rPr lang="en-US" altLang="ja-JP" sz="2400" dirty="0" smtClean="0"/>
              <a:t>: All files are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Software Architecture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1"/>
          </p:nvPr>
        </p:nvSpPr>
        <p:spPr>
          <a:xfrm>
            <a:off x="457200" y="4000504"/>
            <a:ext cx="4038600" cy="2500330"/>
          </a:xfrm>
        </p:spPr>
        <p:txBody>
          <a:bodyPr>
            <a:normAutofit fontScale="85000" lnSpcReduction="20000"/>
          </a:bodyPr>
          <a:lstStyle/>
          <a:p>
            <a:pPr marL="182563" indent="-182563"/>
            <a:r>
              <a:rPr lang="en-US" altLang="ja-JP" sz="2400" dirty="0" smtClean="0"/>
              <a:t>Command</a:t>
            </a:r>
          </a:p>
          <a:p>
            <a:pPr marL="539750" lvl="1" indent="-184150"/>
            <a:r>
              <a:rPr kumimoji="1" lang="en-US" altLang="ja-JP" sz="2000" dirty="0" smtClean="0"/>
              <a:t>Parse command-line and execute it</a:t>
            </a:r>
          </a:p>
          <a:p>
            <a:pPr marL="182563" indent="-182563"/>
            <a:r>
              <a:rPr lang="en-US" altLang="ja-JP" sz="2400" dirty="0" err="1" smtClean="0"/>
              <a:t>Util</a:t>
            </a:r>
            <a:endParaRPr lang="en-US" altLang="ja-JP" sz="2400" dirty="0" smtClean="0"/>
          </a:p>
          <a:p>
            <a:pPr marL="539750" lvl="1" indent="-184150"/>
            <a:r>
              <a:rPr lang="en-US" altLang="ja-JP" sz="2000" dirty="0" smtClean="0"/>
              <a:t>Configuration, </a:t>
            </a:r>
            <a:r>
              <a:rPr lang="en-US" altLang="ja-JP" sz="2000" dirty="0" smtClean="0"/>
              <a:t>Time, etc</a:t>
            </a:r>
            <a:r>
              <a:rPr lang="en-US" altLang="ja-JP" sz="2000" dirty="0" smtClean="0"/>
              <a:t>.</a:t>
            </a:r>
          </a:p>
          <a:p>
            <a:pPr marL="182563" indent="-182563"/>
            <a:r>
              <a:rPr lang="en-US" altLang="ja-JP" sz="2400" dirty="0" smtClean="0"/>
              <a:t>Header</a:t>
            </a:r>
          </a:p>
          <a:p>
            <a:pPr marL="539750" lvl="1" indent="-184150"/>
            <a:r>
              <a:rPr kumimoji="1" lang="en-US" altLang="ja-JP" sz="2000" dirty="0" smtClean="0"/>
              <a:t>Manage header/blocks of </a:t>
            </a:r>
            <a:r>
              <a:rPr lang="en-US" altLang="ja-JP" sz="2000" dirty="0" smtClean="0"/>
              <a:t>dump/</a:t>
            </a:r>
            <a:r>
              <a:rPr lang="en-US" altLang="ja-JP" sz="2000" dirty="0" err="1" smtClean="0"/>
              <a:t>rdiff</a:t>
            </a:r>
            <a:r>
              <a:rPr lang="en-US" altLang="ja-JP" sz="2000" dirty="0" smtClean="0"/>
              <a:t>/digest  </a:t>
            </a:r>
            <a:r>
              <a:rPr lang="en-US" altLang="ja-JP" sz="2000" dirty="0" smtClean="0"/>
              <a:t>files</a:t>
            </a:r>
            <a:endParaRPr lang="en-US" altLang="ja-JP" dirty="0" smtClean="0"/>
          </a:p>
          <a:p>
            <a:pPr marL="182563" indent="-182563"/>
            <a:r>
              <a:rPr lang="en-US" altLang="ja-JP" sz="2400" dirty="0" smtClean="0"/>
              <a:t>Exception</a:t>
            </a:r>
            <a:endParaRPr lang="en-US" altLang="ja-JP" sz="2400" dirty="0" smtClean="0"/>
          </a:p>
          <a:p>
            <a:pPr marL="539750" lvl="1" indent="-184150"/>
            <a:r>
              <a:rPr lang="en-US" altLang="ja-JP" sz="2000" dirty="0" smtClean="0"/>
              <a:t>Exceptions and related macros.</a:t>
            </a:r>
            <a:endParaRPr lang="en-US" altLang="ja-JP" sz="2000" dirty="0" smtClean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4000504"/>
            <a:ext cx="4038600" cy="2500330"/>
          </a:xfrm>
        </p:spPr>
        <p:txBody>
          <a:bodyPr>
            <a:normAutofit fontScale="85000" lnSpcReduction="20000"/>
          </a:bodyPr>
          <a:lstStyle/>
          <a:p>
            <a:pPr marL="182563" indent="-182563"/>
            <a:r>
              <a:rPr lang="en-US" altLang="ja-JP" sz="2400" dirty="0" smtClean="0"/>
              <a:t>Manager</a:t>
            </a:r>
          </a:p>
          <a:p>
            <a:pPr marL="582613" lvl="1" indent="-182563"/>
            <a:r>
              <a:rPr lang="en-US" altLang="ja-JP" sz="2000" dirty="0" smtClean="0"/>
              <a:t>Manage (1) VDDK connection, </a:t>
            </a:r>
            <a:br>
              <a:rPr lang="en-US" altLang="ja-JP" sz="2000" dirty="0" smtClean="0"/>
            </a:br>
            <a:r>
              <a:rPr lang="en-US" altLang="ja-JP" sz="2000" dirty="0" smtClean="0"/>
              <a:t>(2) </a:t>
            </a:r>
            <a:r>
              <a:rPr lang="en-US" altLang="ja-JP" sz="2000" dirty="0" err="1" smtClean="0"/>
              <a:t>vmdk</a:t>
            </a:r>
            <a:r>
              <a:rPr lang="en-US" altLang="ja-JP" sz="2000" dirty="0" smtClean="0"/>
              <a:t> file access, and (3) dump/</a:t>
            </a:r>
            <a:r>
              <a:rPr lang="en-US" altLang="ja-JP" sz="2000" dirty="0" err="1" smtClean="0"/>
              <a:t>rdiff</a:t>
            </a:r>
            <a:r>
              <a:rPr lang="en-US" altLang="ja-JP" sz="2000" dirty="0" smtClean="0"/>
              <a:t>/digest file access</a:t>
            </a:r>
          </a:p>
          <a:p>
            <a:pPr marL="182563" indent="-182563"/>
            <a:r>
              <a:rPr lang="en-US" altLang="ja-JP" sz="2400" dirty="0" smtClean="0"/>
              <a:t>Serialize</a:t>
            </a:r>
          </a:p>
          <a:p>
            <a:pPr marL="539750" lvl="1" indent="-184150">
              <a:tabLst>
                <a:tab pos="539750" algn="l"/>
              </a:tabLst>
            </a:pPr>
            <a:r>
              <a:rPr lang="en-US" altLang="ja-JP" sz="2000" dirty="0" err="1" smtClean="0"/>
              <a:t>StringMap</a:t>
            </a:r>
            <a:r>
              <a:rPr lang="en-US" altLang="ja-JP" sz="2000" dirty="0" smtClean="0"/>
              <a:t>/Integers data </a:t>
            </a:r>
            <a:r>
              <a:rPr lang="en-US" altLang="ja-JP" sz="2000" dirty="0" err="1" smtClean="0"/>
              <a:t>serializer</a:t>
            </a:r>
            <a:endParaRPr lang="en-US" altLang="ja-JP" sz="2000" dirty="0" smtClean="0"/>
          </a:p>
          <a:p>
            <a:pPr marL="182563" indent="-182563"/>
            <a:r>
              <a:rPr lang="en-US" altLang="ja-JP" sz="2400" dirty="0" smtClean="0"/>
              <a:t>Bitmap</a:t>
            </a:r>
          </a:p>
          <a:p>
            <a:pPr marL="539750" lvl="1" indent="-184150"/>
            <a:r>
              <a:rPr lang="en-US" altLang="ja-JP" sz="2000" dirty="0" smtClean="0"/>
              <a:t>Bitmap data </a:t>
            </a:r>
            <a:r>
              <a:rPr lang="en-US" altLang="ja-JP" sz="2000" dirty="0" err="1" smtClean="0"/>
              <a:t>serializer</a:t>
            </a:r>
            <a:endParaRPr lang="en-US" altLang="ja-JP" sz="2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286248" y="3000372"/>
            <a:ext cx="128588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Bitmap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28728" y="2357430"/>
            <a:ext cx="128588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Util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286248" y="2357430"/>
            <a:ext cx="128588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Manager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857488" y="3000372"/>
            <a:ext cx="128588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Serialize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428728" y="1714488"/>
            <a:ext cx="414340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Command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9322" y="3059668"/>
            <a:ext cx="21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General components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29322" y="1773784"/>
            <a:ext cx="20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Command </a:t>
            </a:r>
            <a:r>
              <a:rPr lang="en-US" altLang="ja-JP" dirty="0" smtClean="0"/>
              <a:t>executor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29322" y="2428868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Specific components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857488" y="2357430"/>
            <a:ext cx="128588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Header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428728" y="3000372"/>
            <a:ext cx="1285884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Exception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6286512" y="3286124"/>
            <a:ext cx="1643074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71538" y="3286124"/>
            <a:ext cx="1643074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Integration Test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57290" y="350043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0.dump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357290" y="3929066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0.digest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72264" y="4714884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1-0.rdiff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572264" y="5929330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1.bitmap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572264" y="350043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kumimoji="1" lang="en-US" altLang="ja-JP" dirty="0" smtClean="0"/>
              <a:t>.dump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572264" y="3929066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1.digest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357290" y="171448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0.vmdk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572264" y="171448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1.vmdk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3" idx="3"/>
            <a:endCxn id="14" idx="1"/>
          </p:cNvCxnSpPr>
          <p:nvPr/>
        </p:nvCxnSpPr>
        <p:spPr>
          <a:xfrm>
            <a:off x="2437290" y="1894488"/>
            <a:ext cx="413497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714612" y="150017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Write some data on the 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vm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3" idx="2"/>
            <a:endCxn id="32" idx="0"/>
          </p:cNvCxnSpPr>
          <p:nvPr/>
        </p:nvCxnSpPr>
        <p:spPr>
          <a:xfrm rot="5400000">
            <a:off x="1289365" y="2678199"/>
            <a:ext cx="1211636" cy="4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4" idx="2"/>
            <a:endCxn id="40" idx="0"/>
          </p:cNvCxnSpPr>
          <p:nvPr/>
        </p:nvCxnSpPr>
        <p:spPr>
          <a:xfrm rot="5400000">
            <a:off x="6504339" y="2678199"/>
            <a:ext cx="1211636" cy="4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2" idx="3"/>
            <a:endCxn id="38" idx="2"/>
          </p:cNvCxnSpPr>
          <p:nvPr/>
        </p:nvCxnSpPr>
        <p:spPr>
          <a:xfrm flipV="1">
            <a:off x="2714612" y="3357562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1285852" y="2428868"/>
            <a:ext cx="1143008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 dump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6572264" y="2428868"/>
            <a:ext cx="1143008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Full dump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571868" y="3071810"/>
            <a:ext cx="1143008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Diff</a:t>
            </a:r>
          </a:p>
          <a:p>
            <a:pPr algn="ctr"/>
            <a:r>
              <a:rPr kumimoji="1" lang="en-US" altLang="ja-JP" dirty="0" smtClean="0"/>
              <a:t>dump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4" idx="2"/>
            <a:endCxn id="38" idx="0"/>
          </p:cNvCxnSpPr>
          <p:nvPr/>
        </p:nvCxnSpPr>
        <p:spPr>
          <a:xfrm rot="5400000">
            <a:off x="5129157" y="1088703"/>
            <a:ext cx="997322" cy="2968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40" idx="1"/>
          </p:cNvCxnSpPr>
          <p:nvPr/>
        </p:nvCxnSpPr>
        <p:spPr>
          <a:xfrm>
            <a:off x="4714876" y="3357562"/>
            <a:ext cx="1571636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38" idx="4"/>
            <a:endCxn id="9" idx="1"/>
          </p:cNvCxnSpPr>
          <p:nvPr/>
        </p:nvCxnSpPr>
        <p:spPr>
          <a:xfrm rot="16200000" flipH="1">
            <a:off x="4732033" y="3054653"/>
            <a:ext cx="1251570" cy="2428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9" idx="2"/>
            <a:endCxn id="10" idx="0"/>
          </p:cNvCxnSpPr>
          <p:nvPr/>
        </p:nvCxnSpPr>
        <p:spPr>
          <a:xfrm rot="5400000">
            <a:off x="6685041" y="5502107"/>
            <a:ext cx="85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6286512" y="5214950"/>
            <a:ext cx="1571636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rdiff2bmp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3571868" y="4572008"/>
            <a:ext cx="1143008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Incr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dump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32" idx="3"/>
            <a:endCxn id="57" idx="1"/>
          </p:cNvCxnSpPr>
          <p:nvPr/>
        </p:nvCxnSpPr>
        <p:spPr>
          <a:xfrm>
            <a:off x="2714612" y="3929066"/>
            <a:ext cx="1024646" cy="726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4" idx="2"/>
            <a:endCxn id="57" idx="0"/>
          </p:cNvCxnSpPr>
          <p:nvPr/>
        </p:nvCxnSpPr>
        <p:spPr>
          <a:xfrm rot="5400000">
            <a:off x="4379058" y="1838802"/>
            <a:ext cx="2497520" cy="2968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10" idx="1"/>
            <a:endCxn id="57" idx="5"/>
          </p:cNvCxnSpPr>
          <p:nvPr/>
        </p:nvCxnSpPr>
        <p:spPr>
          <a:xfrm rot="10800000">
            <a:off x="4547486" y="5059818"/>
            <a:ext cx="2024778" cy="10495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7" idx="6"/>
          </p:cNvCxnSpPr>
          <p:nvPr/>
        </p:nvCxnSpPr>
        <p:spPr>
          <a:xfrm flipV="1">
            <a:off x="4714876" y="4071942"/>
            <a:ext cx="1571636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57" idx="6"/>
          </p:cNvCxnSpPr>
          <p:nvPr/>
        </p:nvCxnSpPr>
        <p:spPr>
          <a:xfrm>
            <a:off x="4714876" y="4857760"/>
            <a:ext cx="1857388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00034" y="5286388"/>
            <a:ext cx="3574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Check the all dump/digest files</a:t>
            </a:r>
            <a:br>
              <a:rPr kumimoji="1" lang="en-US" altLang="ja-JP" dirty="0" smtClean="0"/>
            </a:br>
            <a:r>
              <a:rPr kumimoji="1" lang="en-US" altLang="ja-JP" dirty="0" smtClean="0"/>
              <a:t>from all possible paths are the same</a:t>
            </a:r>
          </a:p>
          <a:p>
            <a:r>
              <a:rPr lang="en-US" altLang="ja-JP" dirty="0" smtClean="0"/>
              <a:t>using </a:t>
            </a:r>
            <a:r>
              <a:rPr lang="en-US" altLang="ja-JP" dirty="0" err="1" smtClean="0"/>
              <a:t>check_dump_and_dump</a:t>
            </a:r>
            <a:r>
              <a:rPr lang="en-US" altLang="ja-JP" dirty="0" smtClean="0"/>
              <a:t> and</a:t>
            </a:r>
            <a:br>
              <a:rPr lang="en-US" altLang="ja-JP" dirty="0" smtClean="0"/>
            </a:br>
            <a:r>
              <a:rPr lang="en-US" altLang="ja-JP" dirty="0" err="1" smtClean="0"/>
              <a:t>check_digest_and_digest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6286512" y="3286124"/>
            <a:ext cx="1643074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71538" y="3286124"/>
            <a:ext cx="1643074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Integration Test –cont.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57290" y="350043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0.dump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357290" y="3929066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0.digest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72264" y="4857760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1-0.rdiff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572264" y="350043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kumimoji="1" lang="en-US" altLang="ja-JP" dirty="0" smtClean="0"/>
              <a:t>.dump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572264" y="3929066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1.digest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357290" y="171448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0.vmdk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572264" y="1714488"/>
            <a:ext cx="10800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1.vmdk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3" idx="3"/>
            <a:endCxn id="14" idx="1"/>
          </p:cNvCxnSpPr>
          <p:nvPr/>
        </p:nvCxnSpPr>
        <p:spPr>
          <a:xfrm>
            <a:off x="2437290" y="1894488"/>
            <a:ext cx="413497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0"/>
            <a:endCxn id="13" idx="2"/>
          </p:cNvCxnSpPr>
          <p:nvPr/>
        </p:nvCxnSpPr>
        <p:spPr>
          <a:xfrm rot="5400000" flipH="1" flipV="1">
            <a:off x="1184315" y="2787463"/>
            <a:ext cx="14259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1214414" y="2428868"/>
            <a:ext cx="128588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Restore</a:t>
            </a:r>
            <a:endParaRPr kumimoji="1" lang="ja-JP" altLang="en-US" dirty="0"/>
          </a:p>
        </p:txBody>
      </p:sp>
      <p:sp>
        <p:nvSpPr>
          <p:cNvPr id="57" name="円/楕円 56"/>
          <p:cNvSpPr/>
          <p:nvPr/>
        </p:nvSpPr>
        <p:spPr>
          <a:xfrm>
            <a:off x="3714744" y="3071810"/>
            <a:ext cx="1143008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Merge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57" idx="2"/>
            <a:endCxn id="7" idx="3"/>
          </p:cNvCxnSpPr>
          <p:nvPr/>
        </p:nvCxnSpPr>
        <p:spPr>
          <a:xfrm rot="10800000" flipV="1">
            <a:off x="2437290" y="3357562"/>
            <a:ext cx="1277454" cy="32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1" idx="1"/>
            <a:endCxn id="57" idx="6"/>
          </p:cNvCxnSpPr>
          <p:nvPr/>
        </p:nvCxnSpPr>
        <p:spPr>
          <a:xfrm rot="10800000">
            <a:off x="4857752" y="3357562"/>
            <a:ext cx="1714512" cy="32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11" idx="0"/>
            <a:endCxn id="14" idx="2"/>
          </p:cNvCxnSpPr>
          <p:nvPr/>
        </p:nvCxnSpPr>
        <p:spPr>
          <a:xfrm rot="5400000" flipH="1" flipV="1">
            <a:off x="6399289" y="2787463"/>
            <a:ext cx="14259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>
            <a:off x="6500826" y="2500306"/>
            <a:ext cx="128588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Restore</a:t>
            </a:r>
            <a:endParaRPr kumimoji="1" lang="ja-JP" altLang="en-US" dirty="0"/>
          </a:p>
        </p:txBody>
      </p:sp>
      <p:cxnSp>
        <p:nvCxnSpPr>
          <p:cNvPr id="94" name="直線矢印コネクタ 93"/>
          <p:cNvCxnSpPr>
            <a:stCxn id="9" idx="1"/>
            <a:endCxn id="57" idx="5"/>
          </p:cNvCxnSpPr>
          <p:nvPr/>
        </p:nvCxnSpPr>
        <p:spPr>
          <a:xfrm rot="10800000">
            <a:off x="4690362" y="3559620"/>
            <a:ext cx="1881902" cy="14781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2714612" y="150017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Write some data on the 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vm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31" name="円/楕円 130"/>
          <p:cNvSpPr/>
          <p:nvPr/>
        </p:nvSpPr>
        <p:spPr>
          <a:xfrm>
            <a:off x="1214414" y="5000636"/>
            <a:ext cx="128588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Digest</a:t>
            </a:r>
            <a:endParaRPr kumimoji="1" lang="ja-JP" altLang="en-US" dirty="0"/>
          </a:p>
        </p:txBody>
      </p:sp>
      <p:cxnSp>
        <p:nvCxnSpPr>
          <p:cNvPr id="136" name="図形 135"/>
          <p:cNvCxnSpPr>
            <a:stCxn id="7" idx="1"/>
            <a:endCxn id="131" idx="2"/>
          </p:cNvCxnSpPr>
          <p:nvPr/>
        </p:nvCxnSpPr>
        <p:spPr>
          <a:xfrm rot="10800000" flipV="1">
            <a:off x="1214414" y="3680438"/>
            <a:ext cx="142876" cy="1605950"/>
          </a:xfrm>
          <a:prstGeom prst="curvedConnector3">
            <a:avLst>
              <a:gd name="adj1" fmla="val 40147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図形 143"/>
          <p:cNvCxnSpPr>
            <a:stCxn id="131" idx="6"/>
            <a:endCxn id="8" idx="3"/>
          </p:cNvCxnSpPr>
          <p:nvPr/>
        </p:nvCxnSpPr>
        <p:spPr>
          <a:xfrm flipH="1" flipV="1">
            <a:off x="2437290" y="4109066"/>
            <a:ext cx="63008" cy="1177322"/>
          </a:xfrm>
          <a:prstGeom prst="curvedConnector3">
            <a:avLst>
              <a:gd name="adj1" fmla="val -744718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3071802" y="4714884"/>
            <a:ext cx="437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Restore to 0.dump</a:t>
            </a:r>
            <a:br>
              <a:rPr lang="en-US" altLang="ja-JP" dirty="0" smtClean="0"/>
            </a:br>
            <a:r>
              <a:rPr lang="en-US" altLang="ja-JP" dirty="0" smtClean="0">
                <a:sym typeface="Wingdings" pitchFamily="2" charset="2"/>
              </a:rPr>
              <a:t> Full dump 0.vmdk to 0r.dump</a:t>
            </a:r>
          </a:p>
          <a:p>
            <a:r>
              <a:rPr lang="en-US" altLang="ja-JP" dirty="0" smtClean="0">
                <a:sym typeface="Wingdings" pitchFamily="2" charset="2"/>
              </a:rPr>
              <a:t> Check 0.dump and 0r.dump are the same.</a:t>
            </a:r>
            <a:endParaRPr kumimoji="1" lang="en-US" altLang="ja-JP" dirty="0" smtClean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3071802" y="5648942"/>
            <a:ext cx="6033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Merge 1.dump and 1-0.rdiff to 0m.dump</a:t>
            </a:r>
            <a:br>
              <a:rPr lang="en-US" altLang="ja-JP" dirty="0" smtClean="0"/>
            </a:br>
            <a:r>
              <a:rPr lang="en-US" altLang="ja-JP" dirty="0" smtClean="0">
                <a:sym typeface="Wingdings" pitchFamily="2" charset="2"/>
              </a:rPr>
              <a:t> Digest 0m.dump to 0m.digest</a:t>
            </a:r>
          </a:p>
          <a:p>
            <a:r>
              <a:rPr lang="en-US" altLang="ja-JP" dirty="0" smtClean="0">
                <a:sym typeface="Wingdings" pitchFamily="2" charset="2"/>
              </a:rPr>
              <a:t> Check 0.{</a:t>
            </a:r>
            <a:r>
              <a:rPr lang="en-US" altLang="ja-JP" dirty="0" err="1" smtClean="0">
                <a:sym typeface="Wingdings" pitchFamily="2" charset="2"/>
              </a:rPr>
              <a:t>dump,digest</a:t>
            </a:r>
            <a:r>
              <a:rPr lang="en-US" altLang="ja-JP" dirty="0" smtClean="0">
                <a:sym typeface="Wingdings" pitchFamily="2" charset="2"/>
              </a:rPr>
              <a:t>} and 0m.{</a:t>
            </a:r>
            <a:r>
              <a:rPr lang="en-US" altLang="ja-JP" dirty="0" err="1" smtClean="0">
                <a:sym typeface="Wingdings" pitchFamily="2" charset="2"/>
              </a:rPr>
              <a:t>dump.digest</a:t>
            </a:r>
            <a:r>
              <a:rPr lang="en-US" altLang="ja-JP" dirty="0" smtClean="0">
                <a:sym typeface="Wingdings" pitchFamily="2" charset="2"/>
              </a:rPr>
              <a:t>} are the same.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193</Words>
  <Application>Microsoft Office PowerPoint</Application>
  <PresentationFormat>画面に合わせる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VmdkBkp Overview</vt:lpstr>
      <vt:lpstr>What is VmdkBkp?</vt:lpstr>
      <vt:lpstr>Backup Archive Files</vt:lpstr>
      <vt:lpstr>Supported Commands</vt:lpstr>
      <vt:lpstr>How to Backup</vt:lpstr>
      <vt:lpstr>Software Architecture</vt:lpstr>
      <vt:lpstr>Integration Test</vt:lpstr>
      <vt:lpstr>Integration Test –cont.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VmdkBkp Overview</dc:title>
  <cp:lastModifiedBy>hoshino</cp:lastModifiedBy>
  <cp:revision>102</cp:revision>
  <dcterms:modified xsi:type="dcterms:W3CDTF">2010-05-13T08:25:43Z</dcterms:modified>
</cp:coreProperties>
</file>