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69" r:id="rId10"/>
    <p:sldId id="264" r:id="rId11"/>
    <p:sldId id="303" r:id="rId12"/>
    <p:sldId id="304" r:id="rId13"/>
    <p:sldId id="305" r:id="rId14"/>
    <p:sldId id="306" r:id="rId15"/>
    <p:sldId id="307" r:id="rId16"/>
    <p:sldId id="308" r:id="rId17"/>
    <p:sldId id="370" r:id="rId18"/>
    <p:sldId id="270" r:id="rId19"/>
    <p:sldId id="309" r:id="rId20"/>
    <p:sldId id="272" r:id="rId21"/>
    <p:sldId id="371" r:id="rId22"/>
    <p:sldId id="310" r:id="rId23"/>
    <p:sldId id="271" r:id="rId24"/>
    <p:sldId id="273" r:id="rId25"/>
    <p:sldId id="311" r:id="rId26"/>
    <p:sldId id="312" r:id="rId27"/>
    <p:sldId id="372" r:id="rId28"/>
    <p:sldId id="313" r:id="rId29"/>
    <p:sldId id="362" r:id="rId30"/>
    <p:sldId id="315" r:id="rId31"/>
    <p:sldId id="364" r:id="rId32"/>
    <p:sldId id="3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42" autoAdjust="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4A758-C9F1-4531-A2A9-99B182FCCB04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947DF-C1CB-4440-8940-4C61DB8A6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Integer , Boolean</a:t>
            </a:r>
            <a:r>
              <a:rPr lang="en-US" baseline="0" dirty="0"/>
              <a:t> have operation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1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look how they are implemented using Java Collection.</a:t>
            </a:r>
          </a:p>
          <a:p>
            <a:endParaRPr lang="en-US" dirty="0"/>
          </a:p>
          <a:p>
            <a:r>
              <a:rPr lang="en-US" dirty="0"/>
              <a:t>It has List interface and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5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image of Collection API what is part of it.</a:t>
            </a:r>
          </a:p>
          <a:p>
            <a:endParaRPr lang="en-US" dirty="0"/>
          </a:p>
          <a:p>
            <a:r>
              <a:rPr lang="en-US" dirty="0"/>
              <a:t>All abstract methods so Collection in interfaces.</a:t>
            </a:r>
          </a:p>
          <a:p>
            <a:endParaRPr lang="en-US" dirty="0"/>
          </a:p>
          <a:p>
            <a:r>
              <a:rPr lang="en-US" dirty="0"/>
              <a:t>IMP collection extends to Iterable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0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look how they are implemented using Java Collection.</a:t>
            </a:r>
          </a:p>
          <a:p>
            <a:endParaRPr lang="en-US" dirty="0"/>
          </a:p>
          <a:p>
            <a:r>
              <a:rPr lang="en-US" dirty="0"/>
              <a:t>It has List interface and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9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Generics.</a:t>
            </a:r>
          </a:p>
          <a:p>
            <a:endParaRPr lang="en-US" dirty="0"/>
          </a:p>
          <a:p>
            <a:r>
              <a:rPr lang="en-US" dirty="0"/>
              <a:t>Class inheritance for interface </a:t>
            </a:r>
            <a:r>
              <a:rPr lang="en-US" dirty="0">
                <a:sym typeface="Wingdings" panose="05000000000000000000" pitchFamily="2" charset="2"/>
              </a:rPr>
              <a:t> extends</a:t>
            </a:r>
          </a:p>
          <a:p>
            <a:r>
              <a:rPr lang="en-US" dirty="0">
                <a:sym typeface="Wingdings" panose="05000000000000000000" pitchFamily="2" charset="2"/>
              </a:rPr>
              <a:t>Interface inheritance from interface  extends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0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interface </a:t>
            </a:r>
            <a:r>
              <a:rPr lang="en-US" dirty="0">
                <a:sym typeface="Wingdings" panose="05000000000000000000" pitchFamily="2" charset="2"/>
              </a:rPr>
              <a:t> one abstract method Iterator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15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happen.</a:t>
            </a:r>
          </a:p>
          <a:p>
            <a:endParaRPr lang="en-US" dirty="0"/>
          </a:p>
          <a:p>
            <a:r>
              <a:rPr lang="en-US" dirty="0"/>
              <a:t>Implementation depends on either using </a:t>
            </a:r>
            <a:r>
              <a:rPr lang="en-US" dirty="0" err="1"/>
              <a:t>arraylist</a:t>
            </a:r>
            <a:r>
              <a:rPr lang="en-US" dirty="0"/>
              <a:t> or </a:t>
            </a:r>
            <a:r>
              <a:rPr lang="en-US" dirty="0" err="1"/>
              <a:t>linkedlist</a:t>
            </a:r>
            <a:endParaRPr lang="en-US" dirty="0"/>
          </a:p>
          <a:p>
            <a:r>
              <a:rPr lang="en-US" dirty="0"/>
              <a:t>Iterator will start from beginning of the list and iterate or traverse through the list</a:t>
            </a:r>
          </a:p>
          <a:p>
            <a:endParaRPr lang="en-US" dirty="0"/>
          </a:p>
          <a:p>
            <a:r>
              <a:rPr lang="en-US" dirty="0"/>
              <a:t>When using next()-</a:t>
            </a:r>
            <a:r>
              <a:rPr lang="en-US" dirty="0">
                <a:sym typeface="Wingdings" panose="05000000000000000000" pitchFamily="2" charset="2"/>
              </a:rPr>
              <a:t> start with beginning of the list  return 1</a:t>
            </a:r>
            <a:r>
              <a:rPr lang="en-US" baseline="30000" dirty="0">
                <a:sym typeface="Wingdings" panose="05000000000000000000" pitchFamily="2" charset="2"/>
              </a:rPr>
              <a:t>st</a:t>
            </a:r>
            <a:r>
              <a:rPr lang="en-US" dirty="0">
                <a:sym typeface="Wingdings" panose="05000000000000000000" pitchFamily="2" charset="2"/>
              </a:rPr>
              <a:t> element and moves the pointer… no change to list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*When using iterator can’t make modification to list using collection list… collection methods will work but will invalidate iterator and can no </a:t>
            </a:r>
            <a:r>
              <a:rPr lang="en-US" dirty="0" err="1">
                <a:sym typeface="Wingdings" panose="05000000000000000000" pitchFamily="2" charset="2"/>
              </a:rPr>
              <a:t>logner</a:t>
            </a:r>
            <a:r>
              <a:rPr lang="en-US" dirty="0">
                <a:sym typeface="Wingdings" panose="05000000000000000000" pitchFamily="2" charset="2"/>
              </a:rPr>
              <a:t> can be used: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08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collections </a:t>
            </a:r>
            <a:r>
              <a:rPr lang="en-US" dirty="0">
                <a:sym typeface="Wingdings" panose="05000000000000000000" pitchFamily="2" charset="2"/>
              </a:rPr>
              <a:t> for each loop  for every element in the given collections</a:t>
            </a:r>
          </a:p>
          <a:p>
            <a:r>
              <a:rPr lang="en-US" dirty="0">
                <a:sym typeface="Wingdings" panose="05000000000000000000" pitchFamily="2" charset="2"/>
              </a:rPr>
              <a:t>This type of loop can only be used Iterable object.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Always starts at the beginning of collection goes one by one. Won’t work if you want skip some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 interface of Collection.</a:t>
            </a:r>
          </a:p>
          <a:p>
            <a:r>
              <a:rPr lang="en-US" dirty="0" err="1"/>
              <a:t>listIterator</a:t>
            </a:r>
            <a:r>
              <a:rPr lang="en-US" dirty="0"/>
              <a:t>()is sub interface of iterator and will have more </a:t>
            </a:r>
            <a:r>
              <a:rPr lang="en-US" dirty="0" err="1"/>
              <a:t>methods..then</a:t>
            </a:r>
            <a:r>
              <a:rPr lang="en-US" dirty="0"/>
              <a:t> the 3 methods from Iterator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give what is worst case for </a:t>
            </a:r>
            <a:r>
              <a:rPr lang="en-US" dirty="0" err="1"/>
              <a:t>Arraylist</a:t>
            </a:r>
            <a:r>
              <a:rPr lang="en-US" dirty="0"/>
              <a:t> and LinkedList(double).</a:t>
            </a:r>
          </a:p>
          <a:p>
            <a:endParaRPr lang="en-US" dirty="0"/>
          </a:p>
          <a:p>
            <a:r>
              <a:rPr lang="en-US" dirty="0"/>
              <a:t>Space isn’t a issue </a:t>
            </a:r>
          </a:p>
          <a:p>
            <a:r>
              <a:rPr lang="en-US" dirty="0"/>
              <a:t>For both of them O(N) constant. </a:t>
            </a:r>
            <a:r>
              <a:rPr lang="en-US" b="1" dirty="0"/>
              <a:t>Add to end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09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at the beginning of list</a:t>
            </a:r>
          </a:p>
          <a:p>
            <a:pPr marL="228600" indent="-228600">
              <a:buAutoNum type="arabicParenR"/>
            </a:pPr>
            <a:r>
              <a:rPr lang="en-US" dirty="0" err="1"/>
              <a:t>Arraylist</a:t>
            </a:r>
            <a:r>
              <a:rPr lang="en-US" dirty="0"/>
              <a:t>: each add will be expensive as need to push elements in the list .. Each add (n) and n times O(N^2)</a:t>
            </a:r>
          </a:p>
          <a:p>
            <a:pPr marL="228600" indent="-228600">
              <a:buAutoNum type="arabicParenR"/>
            </a:pPr>
            <a:r>
              <a:rPr lang="en-US" dirty="0"/>
              <a:t>Linked list O(N)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4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examples of ADT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2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Compute the sum of the numbers </a:t>
            </a:r>
          </a:p>
          <a:p>
            <a:r>
              <a:rPr lang="en-US" dirty="0"/>
              <a:t>Just the get method </a:t>
            </a:r>
            <a:r>
              <a:rPr lang="en-US" dirty="0" err="1"/>
              <a:t>Arraylist</a:t>
            </a:r>
            <a:r>
              <a:rPr lang="en-US" dirty="0"/>
              <a:t> : O(N) // each get is constant and we will do for N elements</a:t>
            </a:r>
          </a:p>
          <a:p>
            <a:r>
              <a:rPr lang="en-US" dirty="0"/>
              <a:t>LinkedList O(N^2) </a:t>
            </a:r>
            <a:r>
              <a:rPr lang="en-US" dirty="0">
                <a:sym typeface="Wingdings" panose="05000000000000000000" pitchFamily="2" charset="2"/>
              </a:rPr>
              <a:t> n jumps to different memory locations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08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Compute the sum of the numbers </a:t>
            </a:r>
          </a:p>
          <a:p>
            <a:r>
              <a:rPr lang="en-US" dirty="0"/>
              <a:t>Just the get method </a:t>
            </a:r>
            <a:r>
              <a:rPr lang="en-US" dirty="0" err="1"/>
              <a:t>Arraylist</a:t>
            </a:r>
            <a:r>
              <a:rPr lang="en-US" dirty="0"/>
              <a:t> : O(N) // each get is constant and we will do for N elements</a:t>
            </a:r>
          </a:p>
          <a:p>
            <a:r>
              <a:rPr lang="en-US" dirty="0"/>
              <a:t>LinkedList O(N^2) </a:t>
            </a:r>
            <a:r>
              <a:rPr lang="en-US" dirty="0">
                <a:sym typeface="Wingdings" panose="05000000000000000000" pitchFamily="2" charset="2"/>
              </a:rPr>
              <a:t> n jumps to different memory locations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4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Ordered set of 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Operations or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showing what should happened… </a:t>
            </a:r>
            <a:r>
              <a:rPr lang="en-US" b="1" dirty="0"/>
              <a:t>how it happened will depend on the user implementation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48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and deletion </a:t>
            </a:r>
            <a:r>
              <a:rPr lang="en-US" dirty="0">
                <a:sym typeface="Wingdings" panose="05000000000000000000" pitchFamily="2" charset="2"/>
              </a:rPr>
              <a:t> need to shift existing values.. O(N-1) or (N+1) 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79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Insertion and deletion </a:t>
            </a:r>
            <a:r>
              <a:rPr lang="en-US" dirty="0">
                <a:sym typeface="Wingdings" panose="05000000000000000000" pitchFamily="2" charset="2"/>
              </a:rPr>
              <a:t> need to shift existing values.. O(N-1) or (N+1)  O(N)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why it will take + time to go to the particular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5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advantage </a:t>
            </a:r>
            <a:r>
              <a:rPr lang="en-US" dirty="0">
                <a:sym typeface="Wingdings" panose="05000000000000000000" pitchFamily="2" charset="2"/>
              </a:rPr>
              <a:t> bidirectional</a:t>
            </a:r>
          </a:p>
          <a:p>
            <a:r>
              <a:rPr lang="en-US" dirty="0">
                <a:sym typeface="Wingdings" panose="05000000000000000000" pitchFamily="2" charset="2"/>
              </a:rPr>
              <a:t>Disadvantage  more space ( because two pointer </a:t>
            </a:r>
            <a:r>
              <a:rPr lang="en-US" dirty="0" err="1">
                <a:sym typeface="Wingdings" panose="05000000000000000000" pitchFamily="2" charset="2"/>
              </a:rPr>
              <a:t>prev</a:t>
            </a:r>
            <a:r>
              <a:rPr lang="en-US" dirty="0">
                <a:sym typeface="Wingdings" panose="05000000000000000000" pitchFamily="2" charset="2"/>
              </a:rPr>
              <a:t> and tail)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947DF-C1CB-4440-8940-4C61DB8A69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5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9190-4F8C-4B74-BF02-59D5F4ECE53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11ACD-123C-4094-BC9E-49A8018B3B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Structures and Algorithm Analysis in Java 3</a:t>
            </a:r>
            <a:r>
              <a:rPr lang="en-US" baseline="30000" dirty="0"/>
              <a:t>rd</a:t>
            </a:r>
            <a:r>
              <a:rPr lang="en-US" dirty="0"/>
              <a:t> Edition by Mark Allen Weiss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linked list consist of series of nodes which are not necessarily adjacent in the memory. 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1400"/>
            <a:ext cx="7924800" cy="188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printList</a:t>
            </a:r>
            <a:r>
              <a:rPr lang="en-US" dirty="0"/>
              <a:t> and find(X) are O(N) </a:t>
            </a:r>
          </a:p>
          <a:p>
            <a:pPr lvl="1"/>
            <a:r>
              <a:rPr lang="en-US" dirty="0"/>
              <a:t>Linked List not indexed, need to traverse the list from beginning to end.</a:t>
            </a:r>
          </a:p>
          <a:p>
            <a:r>
              <a:rPr lang="en-US" dirty="0" err="1"/>
              <a:t>findKth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takes O(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remove method can be executed </a:t>
            </a:r>
            <a:r>
              <a:rPr lang="en-US" b="1" dirty="0"/>
              <a:t>in one </a:t>
            </a:r>
            <a:r>
              <a:rPr lang="en-US" b="1" i="1" dirty="0"/>
              <a:t>next </a:t>
            </a:r>
            <a:r>
              <a:rPr lang="en-US" b="1" dirty="0"/>
              <a:t>reference change.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124200"/>
            <a:ext cx="80899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method requires obtaining a new node from system by using a new call and then executing </a:t>
            </a:r>
            <a:r>
              <a:rPr lang="en-US" b="1" dirty="0"/>
              <a:t>two reference maneuvers</a:t>
            </a:r>
            <a:r>
              <a:rPr lang="en-US" dirty="0"/>
              <a:t>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581400"/>
            <a:ext cx="7772400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every node maintain a link to its previous node in the list and one pointing to next node in the list.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Storage cost increase because of extra pointer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971800"/>
            <a:ext cx="76962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Collections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The Java language includes, in its library, an implementation of common data structures.</a:t>
            </a:r>
          </a:p>
          <a:p>
            <a:r>
              <a:rPr lang="en-US" dirty="0"/>
              <a:t>This part of the language is popularly known as the </a:t>
            </a:r>
            <a:r>
              <a:rPr lang="en-US" b="1" dirty="0"/>
              <a:t>Collection API.</a:t>
            </a:r>
          </a:p>
          <a:p>
            <a:r>
              <a:rPr lang="en-US" dirty="0"/>
              <a:t>The List ADT is one of the data structures implemented in Collection API</a:t>
            </a:r>
          </a:p>
          <a:p>
            <a:endParaRPr lang="en-US" dirty="0"/>
          </a:p>
        </p:txBody>
      </p:sp>
      <p:pic>
        <p:nvPicPr>
          <p:cNvPr id="1026" name="Picture 2" descr="java-array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260800" y="2398018"/>
            <a:ext cx="13255625" cy="745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Collection API resides in the package </a:t>
            </a:r>
            <a:r>
              <a:rPr lang="en-US" dirty="0" err="1"/>
              <a:t>java.util</a:t>
            </a:r>
            <a:r>
              <a:rPr lang="en-US" dirty="0"/>
              <a:t>. </a:t>
            </a:r>
          </a:p>
          <a:p>
            <a:r>
              <a:rPr lang="en-US" dirty="0"/>
              <a:t>A collection stores objects of same type</a:t>
            </a:r>
          </a:p>
          <a:p>
            <a:r>
              <a:rPr lang="en-US" dirty="0"/>
              <a:t>It has methods like</a:t>
            </a:r>
          </a:p>
          <a:p>
            <a:pPr lvl="1"/>
            <a:r>
              <a:rPr lang="en-US" i="1" dirty="0" err="1"/>
              <a:t>isEmpty</a:t>
            </a:r>
            <a:endParaRPr lang="en-US" i="1" dirty="0"/>
          </a:p>
          <a:p>
            <a:pPr lvl="1"/>
            <a:r>
              <a:rPr lang="en-US" i="1" dirty="0"/>
              <a:t>size</a:t>
            </a:r>
          </a:p>
          <a:p>
            <a:pPr lvl="1"/>
            <a:r>
              <a:rPr lang="en-US" i="1" dirty="0"/>
              <a:t>contains</a:t>
            </a:r>
          </a:p>
          <a:p>
            <a:pPr lvl="1"/>
            <a:r>
              <a:rPr lang="en-US" i="1" dirty="0"/>
              <a:t>add</a:t>
            </a:r>
          </a:p>
          <a:p>
            <a:pPr lvl="1"/>
            <a:r>
              <a:rPr lang="en-US" i="1" dirty="0"/>
              <a:t>remove</a:t>
            </a:r>
          </a:p>
          <a:p>
            <a:r>
              <a:rPr lang="en-US" dirty="0"/>
              <a:t>The Collection interface </a:t>
            </a:r>
            <a:r>
              <a:rPr lang="en-US" b="1" dirty="0"/>
              <a:t>extends</a:t>
            </a:r>
            <a:r>
              <a:rPr lang="en-US" dirty="0"/>
              <a:t> Iterable interface for iterating through the collection.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-array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7638"/>
            <a:ext cx="86868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 Interface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7400" y="6019800"/>
            <a:ext cx="4669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ym typeface="Wingdings" panose="05000000000000000000" pitchFamily="2" charset="2"/>
              </a:rPr>
              <a:t>Interface inheritance from interface  extends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1EC72-745E-4AF4-A6C0-06855B68C5D3}"/>
              </a:ext>
            </a:extLst>
          </p:cNvPr>
          <p:cNvSpPr/>
          <p:nvPr/>
        </p:nvSpPr>
        <p:spPr>
          <a:xfrm>
            <a:off x="1828800" y="4419600"/>
            <a:ext cx="434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Collection interface </a:t>
            </a:r>
            <a:r>
              <a:rPr lang="en-US" b="1" dirty="0"/>
              <a:t>extends</a:t>
            </a:r>
            <a:r>
              <a:rPr lang="en-US" dirty="0"/>
              <a:t> Iterable interface.</a:t>
            </a:r>
          </a:p>
          <a:p>
            <a:r>
              <a:rPr lang="en-US" dirty="0"/>
              <a:t>Classes that implement </a:t>
            </a:r>
            <a:r>
              <a:rPr lang="en-US" b="1" dirty="0"/>
              <a:t>Iterable</a:t>
            </a:r>
            <a:r>
              <a:rPr lang="en-US" dirty="0"/>
              <a:t> interface can have enhanced for loop.</a:t>
            </a:r>
          </a:p>
          <a:p>
            <a:r>
              <a:rPr lang="en-US" dirty="0"/>
              <a:t>Collections that implement Iterable interface must provide </a:t>
            </a:r>
            <a:r>
              <a:rPr lang="en-US" b="1" dirty="0"/>
              <a:t>a method named Iterator </a:t>
            </a:r>
            <a:r>
              <a:rPr lang="en-US" dirty="0"/>
              <a:t>that returns an object of type </a:t>
            </a:r>
            <a:r>
              <a:rPr lang="en-US" b="1" dirty="0"/>
              <a:t>Iterator.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DATA 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An abstract data type is a set of objects with a set of operations. 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Focused on defining the operations but not the implementation of the operations.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Classes implement ADTs, separating the interface from the implementation.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Objects such as lists, sets and graphs, along with their operations can be viewed as ADTs.</a:t>
            </a:r>
          </a:p>
          <a:p>
            <a:pPr>
              <a:lnSpc>
                <a:spcPct val="110000"/>
              </a:lnSpc>
            </a:pPr>
            <a:r>
              <a:rPr lang="en-US" dirty="0"/>
              <a:t>ADTs is focused on what should happen not how the implementation of operations.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447800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Interface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Enhanced for-loops use iterators.</a:t>
            </a:r>
          </a:p>
          <a:p>
            <a:r>
              <a:rPr lang="en-US" altLang="en-US" dirty="0"/>
              <a:t>The remove method on an iterator is preferred over the remove method of a collection because the iterator already has the item’s position.</a:t>
            </a:r>
          </a:p>
          <a:p>
            <a:r>
              <a:rPr lang="en-US" altLang="en-US" dirty="0"/>
              <a:t>An iterator’s remove will remove the last item returned by the iterator’s next() method.</a:t>
            </a:r>
          </a:p>
          <a:p>
            <a:r>
              <a:rPr lang="en-US" altLang="en-US" dirty="0"/>
              <a:t>You must then call next() again before calling remove().</a:t>
            </a:r>
          </a:p>
        </p:txBody>
      </p:sp>
    </p:spTree>
    <p:extLst>
      <p:ext uri="{BB962C8B-B14F-4D97-AF65-F5344CB8AC3E}">
        <p14:creationId xmlns:p14="http://schemas.microsoft.com/office/powerpoint/2010/main" val="421342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Iterator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Limited number of methods.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remove method on an iterator </a:t>
            </a:r>
            <a:r>
              <a:rPr lang="en-US" altLang="en-US" dirty="0"/>
              <a:t>is preferred over the </a:t>
            </a:r>
            <a:r>
              <a:rPr lang="en-US" altLang="en-US" b="1" dirty="0"/>
              <a:t>remove method of a collection </a:t>
            </a:r>
            <a:r>
              <a:rPr lang="en-US" altLang="en-US" dirty="0"/>
              <a:t>because the iterator already has the item’s position.</a:t>
            </a:r>
          </a:p>
          <a:p>
            <a:r>
              <a:rPr lang="en-US" i="1" dirty="0"/>
              <a:t>remove</a:t>
            </a:r>
            <a:r>
              <a:rPr lang="en-US" dirty="0"/>
              <a:t> : can remove the last item returned by </a:t>
            </a:r>
            <a:r>
              <a:rPr lang="en-US" i="1" dirty="0"/>
              <a:t>next</a:t>
            </a:r>
            <a:r>
              <a:rPr lang="en-US" dirty="0"/>
              <a:t> ( after which you cannot call remove again until after another call to </a:t>
            </a:r>
            <a:r>
              <a:rPr lang="en-US" i="1" dirty="0"/>
              <a:t>next</a:t>
            </a:r>
            <a:r>
              <a:rPr lang="en-US" dirty="0"/>
              <a:t>)</a:t>
            </a:r>
          </a:p>
          <a:p>
            <a:r>
              <a:rPr lang="en-US" dirty="0"/>
              <a:t>Fundamental rule: </a:t>
            </a:r>
            <a:r>
              <a:rPr lang="en-US" altLang="en-US" dirty="0"/>
              <a:t>If the collection is changed using its own methods, it invalidates the iterator.</a:t>
            </a:r>
          </a:p>
          <a:p>
            <a:r>
              <a:rPr lang="en-US" altLang="en-US" dirty="0"/>
              <a:t>This is another advantage of calling the remove() method of an iterator, as it does not invalidate the iterator.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362200"/>
            <a:ext cx="75136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362075"/>
          </a:xfrm>
        </p:spPr>
        <p:txBody>
          <a:bodyPr/>
          <a:lstStyle/>
          <a:p>
            <a:r>
              <a:rPr lang="en-US" cap="none" dirty="0"/>
              <a:t>Enhanced for loop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763587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cap="none" dirty="0"/>
              <a:t>Enhanced for loop in Iterable type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Interface,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List </a:t>
            </a:r>
            <a:r>
              <a:rPr lang="en-US" dirty="0"/>
              <a:t>interface extends</a:t>
            </a:r>
            <a:r>
              <a:rPr lang="en-US" i="1" dirty="0"/>
              <a:t> Collection</a:t>
            </a:r>
            <a:r>
              <a:rPr lang="en-US" dirty="0"/>
              <a:t> interface.</a:t>
            </a:r>
          </a:p>
          <a:p>
            <a:r>
              <a:rPr lang="en-US" dirty="0"/>
              <a:t>it contains all methods in </a:t>
            </a:r>
            <a:r>
              <a:rPr lang="en-US" i="1" dirty="0"/>
              <a:t>Collection </a:t>
            </a:r>
            <a:r>
              <a:rPr lang="en-US" dirty="0"/>
              <a:t>and few others. </a:t>
            </a:r>
          </a:p>
          <a:p>
            <a:pPr lvl="1">
              <a:buNone/>
            </a:pPr>
            <a:r>
              <a:rPr lang="en-US" i="1" dirty="0"/>
              <a:t>get</a:t>
            </a:r>
          </a:p>
          <a:p>
            <a:pPr lvl="1">
              <a:buNone/>
            </a:pPr>
            <a:r>
              <a:rPr lang="en-US" i="1" dirty="0"/>
              <a:t>set</a:t>
            </a:r>
          </a:p>
          <a:p>
            <a:pPr lvl="1">
              <a:buNone/>
            </a:pPr>
            <a:r>
              <a:rPr lang="en-US" i="1" dirty="0"/>
              <a:t>add </a:t>
            </a:r>
          </a:p>
          <a:p>
            <a:pPr lvl="1">
              <a:buNone/>
            </a:pPr>
            <a:r>
              <a:rPr lang="en-US" i="1" dirty="0"/>
              <a:t>remove</a:t>
            </a:r>
          </a:p>
          <a:p>
            <a:pPr lvl="1">
              <a:buNone/>
            </a:pPr>
            <a:r>
              <a:rPr lang="en-US" i="1" dirty="0" err="1"/>
              <a:t>listIterator</a:t>
            </a:r>
            <a:r>
              <a:rPr lang="en-US" i="1" dirty="0"/>
              <a:t>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interface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4121D230-23EE-4FA9-9AEA-87F637A5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DEA14A-DF4E-4E91-A6C9-43B39BCFAC99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C65F6B0-1D49-4921-8C97-02580910B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List Interface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26F9CBF-AD7D-4262-BD75-192A532A6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will add an item at the index location, pushing other members down the list.</a:t>
            </a:r>
          </a:p>
          <a:p>
            <a:pPr eaLnBrk="1" hangingPunct="1"/>
            <a:r>
              <a:rPr lang="en-US" altLang="en-US"/>
              <a:t>An add at position 0 adds to the front of the list.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List</a:t>
            </a:r>
            <a:r>
              <a:rPr lang="en-US" sz="3600" dirty="0"/>
              <a:t>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altLang="en-US" dirty="0"/>
              <a:t>provides a growable array implementation of List.</a:t>
            </a:r>
          </a:p>
          <a:p>
            <a:pPr lvl="1"/>
            <a:r>
              <a:rPr lang="en-US" dirty="0"/>
              <a:t>Advantage: get() and set() are </a:t>
            </a:r>
            <a:r>
              <a:rPr lang="en-US" b="1" dirty="0"/>
              <a:t>constant time</a:t>
            </a:r>
          </a:p>
          <a:p>
            <a:pPr lvl="1"/>
            <a:r>
              <a:rPr lang="en-US" dirty="0"/>
              <a:t>Disadvantage: insertion and deletion are expensive</a:t>
            </a:r>
          </a:p>
          <a:p>
            <a:pPr lvl="2"/>
            <a:r>
              <a:rPr lang="en-US" dirty="0"/>
              <a:t>Especially at the beginning</a:t>
            </a:r>
          </a:p>
          <a:p>
            <a:r>
              <a:rPr lang="en-US" dirty="0" err="1"/>
              <a:t>LinkedList</a:t>
            </a:r>
            <a:endParaRPr lang="en-US" dirty="0"/>
          </a:p>
          <a:p>
            <a:pPr lvl="1"/>
            <a:r>
              <a:rPr lang="en-US" dirty="0"/>
              <a:t>doubly linked list implementation</a:t>
            </a:r>
          </a:p>
          <a:p>
            <a:pPr lvl="1"/>
            <a:r>
              <a:rPr lang="en-US" dirty="0"/>
              <a:t>Advantage: insertion and removing is cheap</a:t>
            </a:r>
          </a:p>
          <a:p>
            <a:pPr lvl="1"/>
            <a:r>
              <a:rPr lang="en-US" dirty="0"/>
              <a:t>Disadvantage: get() and set() are expensive O(N)</a:t>
            </a:r>
          </a:p>
          <a:p>
            <a:pPr lvl="2"/>
            <a:r>
              <a:rPr lang="en-US" dirty="0"/>
              <a:t>Especially at the beginning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public static void makeList1(List&lt;integer&gt; 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N)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lst.clear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for(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= 0;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&lt; N;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lst.add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) 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400" dirty="0" err="1"/>
              <a:t>ArrayList</a:t>
            </a:r>
            <a:r>
              <a:rPr lang="en-US" altLang="en-US" sz="2400" dirty="0"/>
              <a:t> will take  O(N) because the end can be referenced in constant time, and the loop has N iterations.</a:t>
            </a:r>
          </a:p>
          <a:p>
            <a:r>
              <a:rPr lang="en-US" altLang="en-US" sz="2400" dirty="0"/>
              <a:t>LinkedList is O(N) since it has a reference to the last node, so references to the end take constant time, with N iterations.</a:t>
            </a:r>
          </a:p>
          <a:p>
            <a:pPr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3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List ADT</a:t>
            </a:r>
          </a:p>
          <a:p>
            <a:endParaRPr lang="en-US" sz="3600" dirty="0"/>
          </a:p>
          <a:p>
            <a:r>
              <a:rPr lang="en-US" sz="3600" dirty="0"/>
              <a:t>The Stack ADT</a:t>
            </a:r>
          </a:p>
          <a:p>
            <a:endParaRPr lang="en-US" sz="3600" dirty="0"/>
          </a:p>
          <a:p>
            <a:r>
              <a:rPr lang="en-US" sz="3600" dirty="0"/>
              <a:t>The Queue ADT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ArrayList</a:t>
            </a:r>
            <a:r>
              <a:rPr lang="en-US" dirty="0"/>
              <a:t> and LinkedList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public static void makeList2(List&lt;integer&gt; 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N)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lst.clear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();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for(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= 0;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&lt; N;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lst.add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( 0,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); //</a:t>
            </a:r>
            <a:r>
              <a:rPr lang="en-US" sz="2400" b="1" i="1" dirty="0">
                <a:latin typeface="Arial" pitchFamily="34" charset="0"/>
                <a:cs typeface="Arial" pitchFamily="34" charset="0"/>
              </a:rPr>
              <a:t>add to front of list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en-US" sz="2400" dirty="0" err="1"/>
              <a:t>ArrayList</a:t>
            </a:r>
            <a:r>
              <a:rPr lang="en-US" altLang="en-US" sz="2400" dirty="0"/>
              <a:t> will take  O(N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because the adding to the front requires moving the other elements down, which takes O(N) time, and there are N iterations.</a:t>
            </a:r>
          </a:p>
          <a:p>
            <a:r>
              <a:rPr lang="en-US" altLang="en-US" sz="2400" dirty="0"/>
              <a:t>LinkedList will take O(N) since adding to the front only requires O(1) time, with N iterations.</a:t>
            </a:r>
          </a:p>
          <a:p>
            <a:pPr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sum(List&lt;integer&gt; 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total = 0 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for(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= 0;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&lt; N;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++)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		total = total +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lst.get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( </a:t>
            </a:r>
            <a:r>
              <a:rPr lang="en-US" sz="2400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 ) ;</a:t>
            </a:r>
          </a:p>
          <a:p>
            <a:pPr>
              <a:buNone/>
            </a:pPr>
            <a:r>
              <a:rPr lang="en-US" sz="2400" i="1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altLang="en-US" sz="2400" b="1" dirty="0" err="1"/>
              <a:t>ArrayList</a:t>
            </a:r>
            <a:r>
              <a:rPr lang="en-US" altLang="en-US" sz="2400" b="1" dirty="0"/>
              <a:t> will take O(N) </a:t>
            </a:r>
            <a:r>
              <a:rPr lang="en-US" altLang="en-US" sz="2400" dirty="0"/>
              <a:t>because getting a value at an index position is O(1), with O(N) iterations.</a:t>
            </a:r>
          </a:p>
          <a:p>
            <a:r>
              <a:rPr lang="en-US" altLang="en-US" sz="2400" b="1" dirty="0"/>
              <a:t>LinkedList will take O(N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) </a:t>
            </a:r>
            <a:r>
              <a:rPr lang="en-US" altLang="en-US" sz="2400" dirty="0"/>
              <a:t>since getting the </a:t>
            </a:r>
            <a:r>
              <a:rPr lang="en-US" altLang="en-US" sz="2400" dirty="0" err="1"/>
              <a:t>ith</a:t>
            </a:r>
            <a:r>
              <a:rPr lang="en-US" altLang="en-US" sz="2400" dirty="0"/>
              <a:t> value takes O(N) time, with O(N) iterations.</a:t>
            </a:r>
          </a:p>
          <a:p>
            <a:pPr>
              <a:buNone/>
            </a:pP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5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ArrayList</a:t>
            </a:r>
            <a:r>
              <a:rPr lang="en-US" dirty="0"/>
              <a:t> and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653E1-D939-486B-8161-025D9D6F1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02312"/>
            <a:ext cx="8229600" cy="3238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Data Structures and Algorithm Analysis in JAVA 4</a:t>
            </a:r>
            <a:r>
              <a:rPr lang="en-US" baseline="30000" dirty="0"/>
              <a:t>th</a:t>
            </a:r>
            <a:r>
              <a:rPr lang="en-US" dirty="0"/>
              <a:t> edition by Mark Weiss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6CB77-96BF-436A-A66A-345B4F5FE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86391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2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List :  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, A</a:t>
            </a:r>
            <a:r>
              <a:rPr lang="en-US" i="1" baseline="-25000" dirty="0"/>
              <a:t>1</a:t>
            </a:r>
            <a:r>
              <a:rPr lang="en-US" i="1" dirty="0"/>
              <a:t>, A</a:t>
            </a:r>
            <a:r>
              <a:rPr lang="en-US" i="1" baseline="-25000" dirty="0"/>
              <a:t>2</a:t>
            </a:r>
            <a:r>
              <a:rPr lang="en-US" i="1" dirty="0"/>
              <a:t>,…A</a:t>
            </a:r>
            <a:r>
              <a:rPr lang="en-US" i="1" baseline="-25000" dirty="0"/>
              <a:t>i-1</a:t>
            </a:r>
            <a:r>
              <a:rPr lang="en-US" i="1" dirty="0"/>
              <a:t>, A</a:t>
            </a:r>
            <a:r>
              <a:rPr lang="en-US" i="1" baseline="-25000" dirty="0"/>
              <a:t>i</a:t>
            </a:r>
            <a:r>
              <a:rPr lang="en-US" i="1" dirty="0"/>
              <a:t>, A</a:t>
            </a:r>
            <a:r>
              <a:rPr lang="en-US" i="1" baseline="-25000" dirty="0"/>
              <a:t>i+1</a:t>
            </a:r>
            <a:r>
              <a:rPr lang="en-US" i="1" dirty="0"/>
              <a:t>, …  ,A</a:t>
            </a:r>
            <a:r>
              <a:rPr lang="en-US" i="1" baseline="-25000" dirty="0"/>
              <a:t>N-1</a:t>
            </a:r>
            <a:r>
              <a:rPr lang="en-US" i="1" dirty="0"/>
              <a:t> </a:t>
            </a:r>
            <a:br>
              <a:rPr lang="en-US" i="1" dirty="0"/>
            </a:br>
            <a:r>
              <a:rPr lang="en-US" dirty="0"/>
              <a:t>		Size = N</a:t>
            </a:r>
          </a:p>
          <a:p>
            <a:endParaRPr lang="en-US" dirty="0"/>
          </a:p>
          <a:p>
            <a:r>
              <a:rPr lang="en-US" dirty="0"/>
              <a:t>List of size zero is called </a:t>
            </a:r>
            <a:r>
              <a:rPr lang="en-US" b="1" dirty="0"/>
              <a:t>empty list</a:t>
            </a:r>
          </a:p>
          <a:p>
            <a:endParaRPr lang="en-US" dirty="0"/>
          </a:p>
          <a:p>
            <a:r>
              <a:rPr lang="en-US" dirty="0"/>
              <a:t>The Position of element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 in a list is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List </a:t>
            </a:r>
            <a:r>
              <a:rPr lang="en-US" sz="4000" dirty="0"/>
              <a:t>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printList</a:t>
            </a:r>
            <a:endParaRPr lang="en-US" dirty="0"/>
          </a:p>
          <a:p>
            <a:r>
              <a:rPr lang="en-US" dirty="0" err="1"/>
              <a:t>makeEmpty</a:t>
            </a:r>
            <a:endParaRPr lang="en-US" dirty="0"/>
          </a:p>
          <a:p>
            <a:r>
              <a:rPr lang="en-US" dirty="0"/>
              <a:t>Find</a:t>
            </a:r>
          </a:p>
          <a:p>
            <a:pPr lvl="1"/>
            <a:r>
              <a:rPr lang="en-US" dirty="0"/>
              <a:t>returns position of first occurrence</a:t>
            </a:r>
          </a:p>
          <a:p>
            <a:r>
              <a:rPr lang="en-US" dirty="0"/>
              <a:t>Insert</a:t>
            </a:r>
          </a:p>
          <a:p>
            <a:pPr lvl="1"/>
            <a:r>
              <a:rPr lang="en-US" dirty="0"/>
              <a:t>Insert element at a specific position</a:t>
            </a:r>
          </a:p>
          <a:p>
            <a:r>
              <a:rPr lang="en-US" dirty="0"/>
              <a:t>Remove</a:t>
            </a:r>
          </a:p>
          <a:p>
            <a:pPr lvl="1"/>
            <a:r>
              <a:rPr lang="en-US" dirty="0"/>
              <a:t>remove element at a specific position</a:t>
            </a:r>
          </a:p>
          <a:p>
            <a:r>
              <a:rPr lang="en-US" dirty="0" err="1"/>
              <a:t>findKth</a:t>
            </a:r>
            <a:endParaRPr lang="en-US" dirty="0"/>
          </a:p>
          <a:p>
            <a:pPr lvl="1"/>
            <a:r>
              <a:rPr lang="en-US" dirty="0"/>
              <a:t>Return element at kth position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: 34, 12, 52, 16, 12</a:t>
            </a:r>
          </a:p>
          <a:p>
            <a:endParaRPr lang="en-US" dirty="0"/>
          </a:p>
          <a:p>
            <a:r>
              <a:rPr lang="en-US" dirty="0"/>
              <a:t>find(52) = 2</a:t>
            </a:r>
          </a:p>
          <a:p>
            <a:endParaRPr lang="en-US" dirty="0"/>
          </a:p>
          <a:p>
            <a:r>
              <a:rPr lang="en-US" dirty="0"/>
              <a:t>insert(60,2) will make list : insert and shift to right</a:t>
            </a:r>
          </a:p>
          <a:p>
            <a:pPr lvl="1"/>
            <a:r>
              <a:rPr lang="en-US" dirty="0"/>
              <a:t>34, 12, 60, 52, 16, 12</a:t>
            </a:r>
          </a:p>
          <a:p>
            <a:endParaRPr lang="en-US" dirty="0"/>
          </a:p>
          <a:p>
            <a:r>
              <a:rPr lang="en-US" dirty="0"/>
              <a:t>remove (52) will make list: remove and shift to the left</a:t>
            </a:r>
          </a:p>
          <a:p>
            <a:pPr lvl="1"/>
            <a:r>
              <a:rPr lang="en-US" dirty="0"/>
              <a:t>34, 12, 60, 16, 12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int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[]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= new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int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[10];</a:t>
            </a:r>
          </a:p>
          <a:p>
            <a:pPr lvl="2">
              <a:buNone/>
            </a:pP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…</a:t>
            </a:r>
          </a:p>
          <a:p>
            <a:pPr lvl="2">
              <a:buNone/>
            </a:pPr>
            <a:endParaRPr lang="en-US" i="1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lvl="2">
              <a:buNone/>
            </a:pP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//Later on we decide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needs to be large.</a:t>
            </a:r>
          </a:p>
          <a:p>
            <a:pPr lvl="2">
              <a:buNone/>
            </a:pP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int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[]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newArr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= </a:t>
            </a:r>
            <a:r>
              <a:rPr lang="en-US" b="1" i="1" dirty="0">
                <a:latin typeface="Arial" pitchFamily="34" charset="0"/>
                <a:ea typeface="Tahoma" pitchFamily="34" charset="0"/>
                <a:cs typeface="Arial" pitchFamily="34" charset="0"/>
              </a:rPr>
              <a:t>new </a:t>
            </a:r>
            <a:r>
              <a:rPr lang="en-US" b="1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int</a:t>
            </a:r>
            <a:r>
              <a:rPr lang="en-US" b="1" i="1" dirty="0">
                <a:latin typeface="Arial" pitchFamily="34" charset="0"/>
                <a:ea typeface="Tahoma" pitchFamily="34" charset="0"/>
                <a:cs typeface="Arial" pitchFamily="34" charset="0"/>
              </a:rPr>
              <a:t>[</a:t>
            </a:r>
            <a:r>
              <a:rPr lang="en-US" b="1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arr.length</a:t>
            </a:r>
            <a:r>
              <a:rPr lang="en-US" b="1" i="1" dirty="0">
                <a:latin typeface="Arial" pitchFamily="34" charset="0"/>
                <a:ea typeface="Tahoma" pitchFamily="34" charset="0"/>
                <a:cs typeface="Arial" pitchFamily="34" charset="0"/>
              </a:rPr>
              <a:t>*2];</a:t>
            </a:r>
          </a:p>
          <a:p>
            <a:pPr lvl="2">
              <a:buNone/>
            </a:pP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for(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=0;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&lt;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arr.length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;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++)</a:t>
            </a:r>
          </a:p>
          <a:p>
            <a:pPr lvl="3">
              <a:buNone/>
            </a:pPr>
            <a:r>
              <a:rPr lang="en-US" sz="2400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newArr</a:t>
            </a:r>
            <a:r>
              <a:rPr lang="en-US" sz="2400" i="1" dirty="0">
                <a:latin typeface="Arial" pitchFamily="34" charset="0"/>
                <a:ea typeface="Tahoma" pitchFamily="34" charset="0"/>
                <a:cs typeface="Arial" pitchFamily="34" charset="0"/>
              </a:rPr>
              <a:t>[</a:t>
            </a:r>
            <a:r>
              <a:rPr lang="en-US" sz="2400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ea typeface="Tahoma" pitchFamily="34" charset="0"/>
                <a:cs typeface="Arial" pitchFamily="34" charset="0"/>
              </a:rPr>
              <a:t>] = </a:t>
            </a:r>
            <a:r>
              <a:rPr lang="en-US" sz="2400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</a:t>
            </a:r>
            <a:r>
              <a:rPr lang="en-US" sz="2400" i="1" dirty="0">
                <a:latin typeface="Arial" pitchFamily="34" charset="0"/>
                <a:ea typeface="Tahoma" pitchFamily="34" charset="0"/>
                <a:cs typeface="Arial" pitchFamily="34" charset="0"/>
              </a:rPr>
              <a:t>[</a:t>
            </a:r>
            <a:r>
              <a:rPr lang="en-US" sz="2400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i</a:t>
            </a:r>
            <a:r>
              <a:rPr lang="en-US" sz="2400" i="1" dirty="0">
                <a:latin typeface="Arial" pitchFamily="34" charset="0"/>
                <a:ea typeface="Tahoma" pitchFamily="34" charset="0"/>
                <a:cs typeface="Arial" pitchFamily="34" charset="0"/>
              </a:rPr>
              <a:t>];</a:t>
            </a:r>
          </a:p>
          <a:p>
            <a:pPr lvl="2">
              <a:buNone/>
            </a:pP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arr</a:t>
            </a:r>
            <a:r>
              <a:rPr lang="en-US" i="1" dirty="0">
                <a:latin typeface="Arial" pitchFamily="34" charset="0"/>
                <a:ea typeface="Tahoma" pitchFamily="34" charset="0"/>
                <a:cs typeface="Arial" pitchFamily="34" charset="0"/>
              </a:rPr>
              <a:t> = </a:t>
            </a:r>
            <a:r>
              <a:rPr lang="en-US" i="1" dirty="0" err="1">
                <a:latin typeface="Arial" pitchFamily="34" charset="0"/>
                <a:ea typeface="Tahoma" pitchFamily="34" charset="0"/>
                <a:cs typeface="Arial" pitchFamily="34" charset="0"/>
              </a:rPr>
              <a:t>newArr</a:t>
            </a:r>
            <a:endParaRPr lang="en-US" i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findKth</a:t>
            </a:r>
            <a:r>
              <a:rPr lang="en-US" b="1" dirty="0"/>
              <a:t> operation </a:t>
            </a:r>
            <a:r>
              <a:rPr lang="en-US" dirty="0"/>
              <a:t>takes constant time, O(1).</a:t>
            </a:r>
          </a:p>
          <a:p>
            <a:r>
              <a:rPr lang="en-US" dirty="0"/>
              <a:t>Similarly, removing and adding from the end of array is constant time, O(1).</a:t>
            </a:r>
          </a:p>
          <a:p>
            <a:r>
              <a:rPr lang="en-US" dirty="0"/>
              <a:t>An array implementation allows </a:t>
            </a:r>
            <a:r>
              <a:rPr lang="en-US" b="1" dirty="0" err="1"/>
              <a:t>printList</a:t>
            </a:r>
            <a:r>
              <a:rPr lang="en-US" dirty="0"/>
              <a:t> to be carried out in Linear Time </a:t>
            </a:r>
            <a:r>
              <a:rPr lang="en-US" b="1" dirty="0"/>
              <a:t>O(N)</a:t>
            </a:r>
            <a:endParaRPr lang="en-US" dirty="0"/>
          </a:p>
          <a:p>
            <a:r>
              <a:rPr lang="en-US" b="1" dirty="0"/>
              <a:t>insertion</a:t>
            </a:r>
            <a:r>
              <a:rPr lang="en-US" dirty="0"/>
              <a:t> and </a:t>
            </a:r>
            <a:r>
              <a:rPr lang="en-US" b="1" dirty="0"/>
              <a:t>deletion</a:t>
            </a:r>
            <a:r>
              <a:rPr lang="en-US" dirty="0"/>
              <a:t> takes O(N)</a:t>
            </a:r>
          </a:p>
          <a:p>
            <a:r>
              <a:rPr lang="en-US" dirty="0"/>
              <a:t>If insertion and deletion occur throughout the list including at the front of the list, then the array is not a good option.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implementation allows </a:t>
            </a:r>
            <a:r>
              <a:rPr lang="en-US" b="1" dirty="0" err="1"/>
              <a:t>printList</a:t>
            </a:r>
            <a:r>
              <a:rPr lang="en-US" dirty="0"/>
              <a:t> to be carried out in Linear Time </a:t>
            </a:r>
            <a:r>
              <a:rPr lang="en-US" b="1" dirty="0"/>
              <a:t>O(N)</a:t>
            </a:r>
            <a:endParaRPr lang="en-US" dirty="0"/>
          </a:p>
          <a:p>
            <a:r>
              <a:rPr lang="en-US" b="1" dirty="0"/>
              <a:t>insertion</a:t>
            </a:r>
            <a:r>
              <a:rPr lang="en-US" dirty="0"/>
              <a:t> and </a:t>
            </a:r>
            <a:r>
              <a:rPr lang="en-US" b="1" dirty="0"/>
              <a:t>deletion</a:t>
            </a:r>
            <a:r>
              <a:rPr lang="en-US" dirty="0"/>
              <a:t> takes O(N)</a:t>
            </a:r>
          </a:p>
          <a:p>
            <a:pPr lvl="1"/>
            <a:r>
              <a:rPr lang="en-US" dirty="0"/>
              <a:t>Worst case move all elements. (index = 0)</a:t>
            </a:r>
          </a:p>
          <a:p>
            <a:r>
              <a:rPr lang="en-US" dirty="0"/>
              <a:t>If insertion and deletion occur throughout the list including at the front of the list, then the array is not a good option.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38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15949</TotalTime>
  <Words>1577</Words>
  <Application>Microsoft Office PowerPoint</Application>
  <PresentationFormat>On-screen Show (4:3)</PresentationFormat>
  <Paragraphs>242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Tahoma</vt:lpstr>
      <vt:lpstr>Times New Roman</vt:lpstr>
      <vt:lpstr>Wingdings</vt:lpstr>
      <vt:lpstr>Office Theme</vt:lpstr>
      <vt:lpstr>CHAPTER 3</vt:lpstr>
      <vt:lpstr>ABSTRACT DATA TYPES </vt:lpstr>
      <vt:lpstr>ADTs</vt:lpstr>
      <vt:lpstr>The List ADT</vt:lpstr>
      <vt:lpstr>Operations on List ADT</vt:lpstr>
      <vt:lpstr>Example</vt:lpstr>
      <vt:lpstr>Array Implementation of List</vt:lpstr>
      <vt:lpstr>Array Implementation of List</vt:lpstr>
      <vt:lpstr>Array Implementation of List</vt:lpstr>
      <vt:lpstr>LINKED LIST</vt:lpstr>
      <vt:lpstr>Linked List</vt:lpstr>
      <vt:lpstr>remove</vt:lpstr>
      <vt:lpstr>insert</vt:lpstr>
      <vt:lpstr>DOUBLY LINKED LIST</vt:lpstr>
      <vt:lpstr>Java Collections API</vt:lpstr>
      <vt:lpstr>Collection Interface</vt:lpstr>
      <vt:lpstr>PowerPoint Presentation</vt:lpstr>
      <vt:lpstr>Collections Interface</vt:lpstr>
      <vt:lpstr>Iterable Interface</vt:lpstr>
      <vt:lpstr>Iterator Interface</vt:lpstr>
      <vt:lpstr>Iterators</vt:lpstr>
      <vt:lpstr>Iterator Interface</vt:lpstr>
      <vt:lpstr>Enhanced for loop</vt:lpstr>
      <vt:lpstr>Enhanced for loop in Iterable type</vt:lpstr>
      <vt:lpstr>List Interface, ArrayList and LinkedList</vt:lpstr>
      <vt:lpstr>List interface</vt:lpstr>
      <vt:lpstr>List Interface</vt:lpstr>
      <vt:lpstr>Implementation of List ADT</vt:lpstr>
      <vt:lpstr>Comparing ArrayList and LinkedList</vt:lpstr>
      <vt:lpstr>Comparing ArrayList and LinkedList</vt:lpstr>
      <vt:lpstr>Comparing ArrayList and LinkedList</vt:lpstr>
      <vt:lpstr>Comparing ArrayList and LinkedList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Anjum</dc:creator>
  <cp:lastModifiedBy>Satpute, Meghana</cp:lastModifiedBy>
  <cp:revision>405</cp:revision>
  <dcterms:created xsi:type="dcterms:W3CDTF">2015-08-27T13:59:20Z</dcterms:created>
  <dcterms:modified xsi:type="dcterms:W3CDTF">2022-02-14T19:22:14Z</dcterms:modified>
</cp:coreProperties>
</file>