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14C60B-1287-404A-8A89-D4D144C90AF7}">
          <p14:sldIdLst>
            <p14:sldId id="256"/>
            <p14:sldId id="257"/>
            <p14:sldId id="260"/>
            <p14:sldId id="258"/>
            <p14:sldId id="259"/>
            <p14:sldId id="261"/>
            <p14:sldId id="262"/>
            <p14:sldId id="263"/>
            <p14:sldId id="264"/>
            <p14:sldId id="265"/>
            <p14:sldId id="266"/>
            <p14:sldId id="268"/>
            <p14:sldId id="269"/>
            <p14:sldId id="270"/>
            <p14:sldId id="271"/>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E56731-4D88-4A7E-9B03-E7586F617EC6}" v="9" dt="2025-04-05T16:39:26.3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p:scale>
          <a:sx n="60" d="100"/>
          <a:sy n="60" d="100"/>
        </p:scale>
        <p:origin x="53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hab Mahmud" userId="8f3eb6998ce2daf3" providerId="LiveId" clId="{B1E56731-4D88-4A7E-9B03-E7586F617EC6}"/>
    <pc:docChg chg="custSel addSld delSld modSld sldOrd addSection delSection modSection">
      <pc:chgData name="Shihab Mahmud" userId="8f3eb6998ce2daf3" providerId="LiveId" clId="{B1E56731-4D88-4A7E-9B03-E7586F617EC6}" dt="2025-04-05T17:01:54" v="1258"/>
      <pc:docMkLst>
        <pc:docMk/>
      </pc:docMkLst>
      <pc:sldChg chg="ord">
        <pc:chgData name="Shihab Mahmud" userId="8f3eb6998ce2daf3" providerId="LiveId" clId="{B1E56731-4D88-4A7E-9B03-E7586F617EC6}" dt="2025-04-03T08:45:01.923" v="778"/>
        <pc:sldMkLst>
          <pc:docMk/>
          <pc:sldMk cId="1343146727" sldId="258"/>
        </pc:sldMkLst>
      </pc:sldChg>
      <pc:sldChg chg="modSp mod">
        <pc:chgData name="Shihab Mahmud" userId="8f3eb6998ce2daf3" providerId="LiveId" clId="{B1E56731-4D88-4A7E-9B03-E7586F617EC6}" dt="2025-04-05T15:34:31.779" v="813" actId="27636"/>
        <pc:sldMkLst>
          <pc:docMk/>
          <pc:sldMk cId="3123991918" sldId="259"/>
        </pc:sldMkLst>
        <pc:spChg chg="mod">
          <ac:chgData name="Shihab Mahmud" userId="8f3eb6998ce2daf3" providerId="LiveId" clId="{B1E56731-4D88-4A7E-9B03-E7586F617EC6}" dt="2025-04-05T15:34:31.779" v="813" actId="27636"/>
          <ac:spMkLst>
            <pc:docMk/>
            <pc:sldMk cId="3123991918" sldId="259"/>
            <ac:spMk id="3" creationId="{9B2193C5-0E3C-E312-BFBC-88EE9FDB07D5}"/>
          </ac:spMkLst>
        </pc:spChg>
      </pc:sldChg>
      <pc:sldChg chg="modSp mod ord">
        <pc:chgData name="Shihab Mahmud" userId="8f3eb6998ce2daf3" providerId="LiveId" clId="{B1E56731-4D88-4A7E-9B03-E7586F617EC6}" dt="2025-04-03T08:45:14.772" v="780"/>
        <pc:sldMkLst>
          <pc:docMk/>
          <pc:sldMk cId="3237202702" sldId="260"/>
        </pc:sldMkLst>
        <pc:spChg chg="mod">
          <ac:chgData name="Shihab Mahmud" userId="8f3eb6998ce2daf3" providerId="LiveId" clId="{B1E56731-4D88-4A7E-9B03-E7586F617EC6}" dt="2025-04-03T08:22:45.681" v="6" actId="20577"/>
          <ac:spMkLst>
            <pc:docMk/>
            <pc:sldMk cId="3237202702" sldId="260"/>
            <ac:spMk id="2" creationId="{38B0505F-D16A-0B7C-6499-4D07C11A9395}"/>
          </ac:spMkLst>
        </pc:spChg>
      </pc:sldChg>
      <pc:sldChg chg="modSp mod">
        <pc:chgData name="Shihab Mahmud" userId="8f3eb6998ce2daf3" providerId="LiveId" clId="{B1E56731-4D88-4A7E-9B03-E7586F617EC6}" dt="2025-04-05T15:35:19.547" v="818" actId="27636"/>
        <pc:sldMkLst>
          <pc:docMk/>
          <pc:sldMk cId="679029208" sldId="261"/>
        </pc:sldMkLst>
        <pc:spChg chg="mod">
          <ac:chgData name="Shihab Mahmud" userId="8f3eb6998ce2daf3" providerId="LiveId" clId="{B1E56731-4D88-4A7E-9B03-E7586F617EC6}" dt="2025-04-05T15:35:19.547" v="818" actId="27636"/>
          <ac:spMkLst>
            <pc:docMk/>
            <pc:sldMk cId="679029208" sldId="261"/>
            <ac:spMk id="3" creationId="{666825D6-21EF-5003-1951-E7E870398544}"/>
          </ac:spMkLst>
        </pc:spChg>
      </pc:sldChg>
      <pc:sldChg chg="modSp mod">
        <pc:chgData name="Shihab Mahmud" userId="8f3eb6998ce2daf3" providerId="LiveId" clId="{B1E56731-4D88-4A7E-9B03-E7586F617EC6}" dt="2025-04-05T15:50:26.514" v="876" actId="20577"/>
        <pc:sldMkLst>
          <pc:docMk/>
          <pc:sldMk cId="4281339181" sldId="262"/>
        </pc:sldMkLst>
        <pc:spChg chg="mod">
          <ac:chgData name="Shihab Mahmud" userId="8f3eb6998ce2daf3" providerId="LiveId" clId="{B1E56731-4D88-4A7E-9B03-E7586F617EC6}" dt="2025-04-05T15:35:48.283" v="825" actId="20577"/>
          <ac:spMkLst>
            <pc:docMk/>
            <pc:sldMk cId="4281339181" sldId="262"/>
            <ac:spMk id="2" creationId="{22BF7DBB-1A45-9F80-1236-5D994519FE85}"/>
          </ac:spMkLst>
        </pc:spChg>
        <pc:spChg chg="mod">
          <ac:chgData name="Shihab Mahmud" userId="8f3eb6998ce2daf3" providerId="LiveId" clId="{B1E56731-4D88-4A7E-9B03-E7586F617EC6}" dt="2025-04-05T15:50:26.514" v="876" actId="20577"/>
          <ac:spMkLst>
            <pc:docMk/>
            <pc:sldMk cId="4281339181" sldId="262"/>
            <ac:spMk id="3" creationId="{9F730055-9893-2F91-3405-7659B969B3D5}"/>
          </ac:spMkLst>
        </pc:spChg>
      </pc:sldChg>
      <pc:sldChg chg="modSp new mod">
        <pc:chgData name="Shihab Mahmud" userId="8f3eb6998ce2daf3" providerId="LiveId" clId="{B1E56731-4D88-4A7E-9B03-E7586F617EC6}" dt="2025-04-05T16:01:30.860" v="946" actId="20577"/>
        <pc:sldMkLst>
          <pc:docMk/>
          <pc:sldMk cId="2134503177" sldId="263"/>
        </pc:sldMkLst>
        <pc:spChg chg="mod">
          <ac:chgData name="Shihab Mahmud" userId="8f3eb6998ce2daf3" providerId="LiveId" clId="{B1E56731-4D88-4A7E-9B03-E7586F617EC6}" dt="2025-04-03T08:30:13.413" v="185" actId="20577"/>
          <ac:spMkLst>
            <pc:docMk/>
            <pc:sldMk cId="2134503177" sldId="263"/>
            <ac:spMk id="2" creationId="{EE09A0A0-71EC-BAA9-82A0-E78AC441637A}"/>
          </ac:spMkLst>
        </pc:spChg>
        <pc:spChg chg="mod">
          <ac:chgData name="Shihab Mahmud" userId="8f3eb6998ce2daf3" providerId="LiveId" clId="{B1E56731-4D88-4A7E-9B03-E7586F617EC6}" dt="2025-04-05T16:01:30.860" v="946" actId="20577"/>
          <ac:spMkLst>
            <pc:docMk/>
            <pc:sldMk cId="2134503177" sldId="263"/>
            <ac:spMk id="3" creationId="{21D8A016-F9F2-DB2D-8C45-CC08D44BE134}"/>
          </ac:spMkLst>
        </pc:spChg>
      </pc:sldChg>
      <pc:sldChg chg="modSp new mod">
        <pc:chgData name="Shihab Mahmud" userId="8f3eb6998ce2daf3" providerId="LiveId" clId="{B1E56731-4D88-4A7E-9B03-E7586F617EC6}" dt="2025-04-05T16:06:59.616" v="961" actId="255"/>
        <pc:sldMkLst>
          <pc:docMk/>
          <pc:sldMk cId="354954891" sldId="264"/>
        </pc:sldMkLst>
        <pc:spChg chg="mod">
          <ac:chgData name="Shihab Mahmud" userId="8f3eb6998ce2daf3" providerId="LiveId" clId="{B1E56731-4D88-4A7E-9B03-E7586F617EC6}" dt="2025-04-03T08:35:22.380" v="339" actId="20577"/>
          <ac:spMkLst>
            <pc:docMk/>
            <pc:sldMk cId="354954891" sldId="264"/>
            <ac:spMk id="2" creationId="{FD023A74-5F4E-D1E1-EC04-EAD340BC1D1D}"/>
          </ac:spMkLst>
        </pc:spChg>
        <pc:spChg chg="mod">
          <ac:chgData name="Shihab Mahmud" userId="8f3eb6998ce2daf3" providerId="LiveId" clId="{B1E56731-4D88-4A7E-9B03-E7586F617EC6}" dt="2025-04-05T16:06:59.616" v="961" actId="255"/>
          <ac:spMkLst>
            <pc:docMk/>
            <pc:sldMk cId="354954891" sldId="264"/>
            <ac:spMk id="3" creationId="{0266F4FE-ECA3-74F5-F5B5-A6D82D100C9B}"/>
          </ac:spMkLst>
        </pc:spChg>
      </pc:sldChg>
      <pc:sldChg chg="modSp new mod">
        <pc:chgData name="Shihab Mahmud" userId="8f3eb6998ce2daf3" providerId="LiveId" clId="{B1E56731-4D88-4A7E-9B03-E7586F617EC6}" dt="2025-04-05T16:10:02.811" v="978" actId="20577"/>
        <pc:sldMkLst>
          <pc:docMk/>
          <pc:sldMk cId="2725223897" sldId="265"/>
        </pc:sldMkLst>
        <pc:spChg chg="mod">
          <ac:chgData name="Shihab Mahmud" userId="8f3eb6998ce2daf3" providerId="LiveId" clId="{B1E56731-4D88-4A7E-9B03-E7586F617EC6}" dt="2025-04-03T08:39:42.579" v="522" actId="20577"/>
          <ac:spMkLst>
            <pc:docMk/>
            <pc:sldMk cId="2725223897" sldId="265"/>
            <ac:spMk id="2" creationId="{5D3F8468-AEE8-1A86-FFDF-8FC0A17AA43E}"/>
          </ac:spMkLst>
        </pc:spChg>
        <pc:spChg chg="mod">
          <ac:chgData name="Shihab Mahmud" userId="8f3eb6998ce2daf3" providerId="LiveId" clId="{B1E56731-4D88-4A7E-9B03-E7586F617EC6}" dt="2025-04-05T16:10:02.811" v="978" actId="20577"/>
          <ac:spMkLst>
            <pc:docMk/>
            <pc:sldMk cId="2725223897" sldId="265"/>
            <ac:spMk id="3" creationId="{5B09E3D6-DCA5-96A6-84F1-659DAA6C5E24}"/>
          </ac:spMkLst>
        </pc:spChg>
      </pc:sldChg>
      <pc:sldChg chg="addSp delSp modSp new mod">
        <pc:chgData name="Shihab Mahmud" userId="8f3eb6998ce2daf3" providerId="LiveId" clId="{B1E56731-4D88-4A7E-9B03-E7586F617EC6}" dt="2025-04-05T16:26:47.011" v="1174" actId="1076"/>
        <pc:sldMkLst>
          <pc:docMk/>
          <pc:sldMk cId="2416048685" sldId="266"/>
        </pc:sldMkLst>
        <pc:spChg chg="mod">
          <ac:chgData name="Shihab Mahmud" userId="8f3eb6998ce2daf3" providerId="LiveId" clId="{B1E56731-4D88-4A7E-9B03-E7586F617EC6}" dt="2025-04-05T16:26:47.011" v="1174" actId="1076"/>
          <ac:spMkLst>
            <pc:docMk/>
            <pc:sldMk cId="2416048685" sldId="266"/>
            <ac:spMk id="2" creationId="{5C47FFFD-BEF9-7342-DFBB-7C3688D1826B}"/>
          </ac:spMkLst>
        </pc:spChg>
        <pc:spChg chg="mod">
          <ac:chgData name="Shihab Mahmud" userId="8f3eb6998ce2daf3" providerId="LiveId" clId="{B1E56731-4D88-4A7E-9B03-E7586F617EC6}" dt="2025-04-05T16:22:15.568" v="1096" actId="20577"/>
          <ac:spMkLst>
            <pc:docMk/>
            <pc:sldMk cId="2416048685" sldId="266"/>
            <ac:spMk id="3" creationId="{51AF0FE9-1DBF-7D8C-41A9-E6DCE5D7C60C}"/>
          </ac:spMkLst>
        </pc:spChg>
        <pc:spChg chg="add del mod">
          <ac:chgData name="Shihab Mahmud" userId="8f3eb6998ce2daf3" providerId="LiveId" clId="{B1E56731-4D88-4A7E-9B03-E7586F617EC6}" dt="2025-04-05T16:21:39.084" v="1091"/>
          <ac:spMkLst>
            <pc:docMk/>
            <pc:sldMk cId="2416048685" sldId="266"/>
            <ac:spMk id="4" creationId="{93517EFE-C06C-5BFD-349C-53988A496D7D}"/>
          </ac:spMkLst>
        </pc:spChg>
        <pc:spChg chg="add mod">
          <ac:chgData name="Shihab Mahmud" userId="8f3eb6998ce2daf3" providerId="LiveId" clId="{B1E56731-4D88-4A7E-9B03-E7586F617EC6}" dt="2025-04-05T16:21:37.806" v="1089" actId="5793"/>
          <ac:spMkLst>
            <pc:docMk/>
            <pc:sldMk cId="2416048685" sldId="266"/>
            <ac:spMk id="5" creationId="{23956535-7D89-61B9-D7DB-8D8A691EA361}"/>
          </ac:spMkLst>
        </pc:spChg>
        <pc:spChg chg="add del mod">
          <ac:chgData name="Shihab Mahmud" userId="8f3eb6998ce2daf3" providerId="LiveId" clId="{B1E56731-4D88-4A7E-9B03-E7586F617EC6}" dt="2025-04-05T16:22:30.904" v="1098"/>
          <ac:spMkLst>
            <pc:docMk/>
            <pc:sldMk cId="2416048685" sldId="266"/>
            <ac:spMk id="6" creationId="{223D45BA-E774-DA82-C3AF-E2B94D6A8FB8}"/>
          </ac:spMkLst>
        </pc:spChg>
      </pc:sldChg>
      <pc:sldChg chg="addSp delSp modSp new del mod">
        <pc:chgData name="Shihab Mahmud" userId="8f3eb6998ce2daf3" providerId="LiveId" clId="{B1E56731-4D88-4A7E-9B03-E7586F617EC6}" dt="2025-04-05T16:26:56.621" v="1176" actId="2696"/>
        <pc:sldMkLst>
          <pc:docMk/>
          <pc:sldMk cId="3358086506" sldId="267"/>
        </pc:sldMkLst>
        <pc:spChg chg="mod">
          <ac:chgData name="Shihab Mahmud" userId="8f3eb6998ce2daf3" providerId="LiveId" clId="{B1E56731-4D88-4A7E-9B03-E7586F617EC6}" dt="2025-04-05T16:22:42.606" v="1100"/>
          <ac:spMkLst>
            <pc:docMk/>
            <pc:sldMk cId="3358086506" sldId="267"/>
            <ac:spMk id="2" creationId="{AB2EAC5E-710A-0D5D-5569-74A21E8A8E7D}"/>
          </ac:spMkLst>
        </pc:spChg>
        <pc:spChg chg="del mod">
          <ac:chgData name="Shihab Mahmud" userId="8f3eb6998ce2daf3" providerId="LiveId" clId="{B1E56731-4D88-4A7E-9B03-E7586F617EC6}" dt="2025-04-05T16:23:49.685" v="1111"/>
          <ac:spMkLst>
            <pc:docMk/>
            <pc:sldMk cId="3358086506" sldId="267"/>
            <ac:spMk id="3" creationId="{0C411D20-496C-46FB-6C2D-1A719010CF24}"/>
          </ac:spMkLst>
        </pc:spChg>
        <pc:spChg chg="add del mod">
          <ac:chgData name="Shihab Mahmud" userId="8f3eb6998ce2daf3" providerId="LiveId" clId="{B1E56731-4D88-4A7E-9B03-E7586F617EC6}" dt="2025-04-05T16:24:29.200" v="1120"/>
          <ac:spMkLst>
            <pc:docMk/>
            <pc:sldMk cId="3358086506" sldId="267"/>
            <ac:spMk id="4" creationId="{BC8179C4-A977-96B8-0180-0AB1056B02D1}"/>
          </ac:spMkLst>
        </pc:spChg>
        <pc:spChg chg="add del mod">
          <ac:chgData name="Shihab Mahmud" userId="8f3eb6998ce2daf3" providerId="LiveId" clId="{B1E56731-4D88-4A7E-9B03-E7586F617EC6}" dt="2025-04-05T16:24:29.201" v="1122"/>
          <ac:spMkLst>
            <pc:docMk/>
            <pc:sldMk cId="3358086506" sldId="267"/>
            <ac:spMk id="5" creationId="{B362E91D-CB26-CAEF-A683-60C6D47FF895}"/>
          </ac:spMkLst>
        </pc:spChg>
        <pc:spChg chg="add mod">
          <ac:chgData name="Shihab Mahmud" userId="8f3eb6998ce2daf3" providerId="LiveId" clId="{B1E56731-4D88-4A7E-9B03-E7586F617EC6}" dt="2025-04-05T16:24:26.986" v="1118" actId="20577"/>
          <ac:spMkLst>
            <pc:docMk/>
            <pc:sldMk cId="3358086506" sldId="267"/>
            <ac:spMk id="6" creationId="{4AC89082-E8F9-4987-42B9-3CB51B8526CD}"/>
          </ac:spMkLst>
        </pc:spChg>
      </pc:sldChg>
      <pc:sldChg chg="modSp new mod">
        <pc:chgData name="Shihab Mahmud" userId="8f3eb6998ce2daf3" providerId="LiveId" clId="{B1E56731-4D88-4A7E-9B03-E7586F617EC6}" dt="2025-04-05T16:26:52.532" v="1175"/>
        <pc:sldMkLst>
          <pc:docMk/>
          <pc:sldMk cId="1691796548" sldId="268"/>
        </pc:sldMkLst>
        <pc:spChg chg="mod">
          <ac:chgData name="Shihab Mahmud" userId="8f3eb6998ce2daf3" providerId="LiveId" clId="{B1E56731-4D88-4A7E-9B03-E7586F617EC6}" dt="2025-04-05T16:26:52.532" v="1175"/>
          <ac:spMkLst>
            <pc:docMk/>
            <pc:sldMk cId="1691796548" sldId="268"/>
            <ac:spMk id="2" creationId="{F9D731B6-0CC9-E26E-8ADB-C4F2053CC694}"/>
          </ac:spMkLst>
        </pc:spChg>
        <pc:spChg chg="mod">
          <ac:chgData name="Shihab Mahmud" userId="8f3eb6998ce2daf3" providerId="LiveId" clId="{B1E56731-4D88-4A7E-9B03-E7586F617EC6}" dt="2025-04-05T16:26:26.089" v="1173" actId="20577"/>
          <ac:spMkLst>
            <pc:docMk/>
            <pc:sldMk cId="1691796548" sldId="268"/>
            <ac:spMk id="3" creationId="{5E6748DA-AC77-3890-5ECF-F8B9321CC146}"/>
          </ac:spMkLst>
        </pc:spChg>
      </pc:sldChg>
      <pc:sldChg chg="modSp new mod">
        <pc:chgData name="Shihab Mahmud" userId="8f3eb6998ce2daf3" providerId="LiveId" clId="{B1E56731-4D88-4A7E-9B03-E7586F617EC6}" dt="2025-04-05T16:42:18.588" v="1255" actId="20577"/>
        <pc:sldMkLst>
          <pc:docMk/>
          <pc:sldMk cId="1404009865" sldId="269"/>
        </pc:sldMkLst>
        <pc:spChg chg="mod">
          <ac:chgData name="Shihab Mahmud" userId="8f3eb6998ce2daf3" providerId="LiveId" clId="{B1E56731-4D88-4A7E-9B03-E7586F617EC6}" dt="2025-04-05T16:36:50.991" v="1195" actId="20577"/>
          <ac:spMkLst>
            <pc:docMk/>
            <pc:sldMk cId="1404009865" sldId="269"/>
            <ac:spMk id="2" creationId="{E02F6722-E606-53FA-879F-4B0772FE2DDF}"/>
          </ac:spMkLst>
        </pc:spChg>
        <pc:spChg chg="mod">
          <ac:chgData name="Shihab Mahmud" userId="8f3eb6998ce2daf3" providerId="LiveId" clId="{B1E56731-4D88-4A7E-9B03-E7586F617EC6}" dt="2025-04-05T16:42:18.588" v="1255" actId="20577"/>
          <ac:spMkLst>
            <pc:docMk/>
            <pc:sldMk cId="1404009865" sldId="269"/>
            <ac:spMk id="3" creationId="{5A80F3E0-AAFC-87D8-F65E-C88B92B047C5}"/>
          </ac:spMkLst>
        </pc:spChg>
      </pc:sldChg>
      <pc:sldChg chg="addSp delSp modSp new mod">
        <pc:chgData name="Shihab Mahmud" userId="8f3eb6998ce2daf3" providerId="LiveId" clId="{B1E56731-4D88-4A7E-9B03-E7586F617EC6}" dt="2025-04-05T16:40:31.781" v="1227"/>
        <pc:sldMkLst>
          <pc:docMk/>
          <pc:sldMk cId="3201797703" sldId="270"/>
        </pc:sldMkLst>
        <pc:spChg chg="mod">
          <ac:chgData name="Shihab Mahmud" userId="8f3eb6998ce2daf3" providerId="LiveId" clId="{B1E56731-4D88-4A7E-9B03-E7586F617EC6}" dt="2025-04-05T16:38:28.061" v="1211" actId="20577"/>
          <ac:spMkLst>
            <pc:docMk/>
            <pc:sldMk cId="3201797703" sldId="270"/>
            <ac:spMk id="2" creationId="{BC5FFDD0-B164-5164-903D-4E405A19D497}"/>
          </ac:spMkLst>
        </pc:spChg>
        <pc:spChg chg="mod">
          <ac:chgData name="Shihab Mahmud" userId="8f3eb6998ce2daf3" providerId="LiveId" clId="{B1E56731-4D88-4A7E-9B03-E7586F617EC6}" dt="2025-04-05T16:40:25.790" v="1225"/>
          <ac:spMkLst>
            <pc:docMk/>
            <pc:sldMk cId="3201797703" sldId="270"/>
            <ac:spMk id="3" creationId="{8333C69E-4A87-3C2A-2DF9-003759688B3A}"/>
          </ac:spMkLst>
        </pc:spChg>
        <pc:spChg chg="add del mod">
          <ac:chgData name="Shihab Mahmud" userId="8f3eb6998ce2daf3" providerId="LiveId" clId="{B1E56731-4D88-4A7E-9B03-E7586F617EC6}" dt="2025-04-05T16:40:31.781" v="1227"/>
          <ac:spMkLst>
            <pc:docMk/>
            <pc:sldMk cId="3201797703" sldId="270"/>
            <ac:spMk id="4" creationId="{BEAFF480-E9EF-AA32-F1BF-F364426A5D66}"/>
          </ac:spMkLst>
        </pc:spChg>
      </pc:sldChg>
      <pc:sldChg chg="modSp add mod">
        <pc:chgData name="Shihab Mahmud" userId="8f3eb6998ce2daf3" providerId="LiveId" clId="{B1E56731-4D88-4A7E-9B03-E7586F617EC6}" dt="2025-04-05T16:41:24.540" v="1234"/>
        <pc:sldMkLst>
          <pc:docMk/>
          <pc:sldMk cId="2008135007" sldId="271"/>
        </pc:sldMkLst>
        <pc:spChg chg="mod">
          <ac:chgData name="Shihab Mahmud" userId="8f3eb6998ce2daf3" providerId="LiveId" clId="{B1E56731-4D88-4A7E-9B03-E7586F617EC6}" dt="2025-04-05T16:41:24.540" v="1234"/>
          <ac:spMkLst>
            <pc:docMk/>
            <pc:sldMk cId="2008135007" sldId="271"/>
            <ac:spMk id="3" creationId="{78120357-70F6-0A24-6439-6FC72BFD6989}"/>
          </ac:spMkLst>
        </pc:spChg>
      </pc:sldChg>
      <pc:sldChg chg="modSp add mod">
        <pc:chgData name="Shihab Mahmud" userId="8f3eb6998ce2daf3" providerId="LiveId" clId="{B1E56731-4D88-4A7E-9B03-E7586F617EC6}" dt="2025-04-05T17:01:54" v="1258"/>
        <pc:sldMkLst>
          <pc:docMk/>
          <pc:sldMk cId="3998864362" sldId="272"/>
        </pc:sldMkLst>
        <pc:spChg chg="mod">
          <ac:chgData name="Shihab Mahmud" userId="8f3eb6998ce2daf3" providerId="LiveId" clId="{B1E56731-4D88-4A7E-9B03-E7586F617EC6}" dt="2025-04-05T17:01:54" v="1258"/>
          <ac:spMkLst>
            <pc:docMk/>
            <pc:sldMk cId="3998864362" sldId="272"/>
            <ac:spMk id="3" creationId="{772E5629-F2BA-31EF-1A1F-DE3AB252657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A99CFD0-8F13-4345-BCED-9EDC90348BDB}" type="datetimeFigureOut">
              <a:rPr lang="en-US" smtClean="0"/>
              <a:t>4/5/2025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EFFE8A37-B5A6-4F91-9749-140D154E591F}"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7449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99CFD0-8F13-4345-BCED-9EDC90348BDB}" type="datetimeFigureOut">
              <a:rPr lang="en-US" smtClean="0"/>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FE8A37-B5A6-4F91-9749-140D154E591F}"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135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99CFD0-8F13-4345-BCED-9EDC90348BDB}" type="datetimeFigureOut">
              <a:rPr lang="en-US" smtClean="0"/>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FE8A37-B5A6-4F91-9749-140D154E591F}"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225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99CFD0-8F13-4345-BCED-9EDC90348BDB}" type="datetimeFigureOut">
              <a:rPr lang="en-US" smtClean="0"/>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FE8A37-B5A6-4F91-9749-140D154E591F}"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1944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99CFD0-8F13-4345-BCED-9EDC90348BDB}" type="datetimeFigureOut">
              <a:rPr lang="en-US" smtClean="0"/>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FE8A37-B5A6-4F91-9749-140D154E591F}"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7582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99CFD0-8F13-4345-BCED-9EDC90348BDB}" type="datetimeFigureOut">
              <a:rPr lang="en-US" smtClean="0"/>
              <a:t>4/5/2025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FE8A37-B5A6-4F91-9749-140D154E591F}"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3479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99CFD0-8F13-4345-BCED-9EDC90348BDB}" type="datetimeFigureOut">
              <a:rPr lang="en-US" smtClean="0"/>
              <a:t>4/5/2025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FE8A37-B5A6-4F91-9749-140D154E591F}"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2390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99CFD0-8F13-4345-BCED-9EDC90348BDB}" type="datetimeFigureOut">
              <a:rPr lang="en-US" smtClean="0"/>
              <a:t>4/5/2025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FE8A37-B5A6-4F91-9749-140D154E591F}"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5755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99CFD0-8F13-4345-BCED-9EDC90348BDB}" type="datetimeFigureOut">
              <a:rPr lang="en-US" smtClean="0"/>
              <a:t>4/5/2025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FE8A37-B5A6-4F91-9749-140D154E591F}" type="slidenum">
              <a:rPr lang="en-US" smtClean="0"/>
              <a:t>‹#›</a:t>
            </a:fld>
            <a:endParaRPr lang="en-US"/>
          </a:p>
        </p:txBody>
      </p:sp>
    </p:spTree>
    <p:extLst>
      <p:ext uri="{BB962C8B-B14F-4D97-AF65-F5344CB8AC3E}">
        <p14:creationId xmlns:p14="http://schemas.microsoft.com/office/powerpoint/2010/main" val="1943319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99CFD0-8F13-4345-BCED-9EDC90348BDB}" type="datetimeFigureOut">
              <a:rPr lang="en-US" smtClean="0"/>
              <a:t>4/5/2025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FE8A37-B5A6-4F91-9749-140D154E591F}"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71887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A99CFD0-8F13-4345-BCED-9EDC90348BDB}" type="datetimeFigureOut">
              <a:rPr lang="en-US" smtClean="0"/>
              <a:t>4/5/2025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EFFE8A37-B5A6-4F91-9749-140D154E591F}"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4693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A99CFD0-8F13-4345-BCED-9EDC90348BDB}" type="datetimeFigureOut">
              <a:rPr lang="en-US" smtClean="0"/>
              <a:t>4/5/2025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FFE8A37-B5A6-4F91-9749-140D154E591F}"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45395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AB1B1-460C-7E8C-1916-7D623FAA8439}"/>
              </a:ext>
            </a:extLst>
          </p:cNvPr>
          <p:cNvSpPr>
            <a:spLocks noGrp="1"/>
          </p:cNvSpPr>
          <p:nvPr>
            <p:ph type="ctrTitle"/>
          </p:nvPr>
        </p:nvSpPr>
        <p:spPr/>
        <p:txBody>
          <a:bodyPr/>
          <a:lstStyle/>
          <a:p>
            <a:r>
              <a:rPr lang="en-US" dirty="0"/>
              <a:t>Renewable Energy</a:t>
            </a:r>
          </a:p>
        </p:txBody>
      </p:sp>
      <p:sp>
        <p:nvSpPr>
          <p:cNvPr id="3" name="Subtitle 2">
            <a:extLst>
              <a:ext uri="{FF2B5EF4-FFF2-40B4-BE49-F238E27FC236}">
                <a16:creationId xmlns:a16="http://schemas.microsoft.com/office/drawing/2014/main" id="{42283DFB-D0FD-F58A-3398-CFC436C20A3A}"/>
              </a:ext>
            </a:extLst>
          </p:cNvPr>
          <p:cNvSpPr>
            <a:spLocks noGrp="1"/>
          </p:cNvSpPr>
          <p:nvPr>
            <p:ph type="subTitle" idx="1"/>
          </p:nvPr>
        </p:nvSpPr>
        <p:spPr/>
        <p:txBody>
          <a:bodyPr/>
          <a:lstStyle/>
          <a:p>
            <a:r>
              <a:rPr lang="en-US" dirty="0"/>
              <a:t>Khaled Mahmud Shihab</a:t>
            </a:r>
          </a:p>
        </p:txBody>
      </p:sp>
    </p:spTree>
    <p:extLst>
      <p:ext uri="{BB962C8B-B14F-4D97-AF65-F5344CB8AC3E}">
        <p14:creationId xmlns:p14="http://schemas.microsoft.com/office/powerpoint/2010/main" val="3120525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F8468-AEE8-1A86-FFDF-8FC0A17AA43E}"/>
              </a:ext>
            </a:extLst>
          </p:cNvPr>
          <p:cNvSpPr>
            <a:spLocks noGrp="1"/>
          </p:cNvSpPr>
          <p:nvPr>
            <p:ph type="title"/>
          </p:nvPr>
        </p:nvSpPr>
        <p:spPr/>
        <p:txBody>
          <a:bodyPr/>
          <a:lstStyle/>
          <a:p>
            <a:r>
              <a:rPr lang="en-US" dirty="0"/>
              <a:t>Geo thermal energy</a:t>
            </a:r>
          </a:p>
        </p:txBody>
      </p:sp>
      <p:sp>
        <p:nvSpPr>
          <p:cNvPr id="3" name="Content Placeholder 2">
            <a:extLst>
              <a:ext uri="{FF2B5EF4-FFF2-40B4-BE49-F238E27FC236}">
                <a16:creationId xmlns:a16="http://schemas.microsoft.com/office/drawing/2014/main" id="{5B09E3D6-DCA5-96A6-84F1-659DAA6C5E24}"/>
              </a:ext>
            </a:extLst>
          </p:cNvPr>
          <p:cNvSpPr>
            <a:spLocks noGrp="1"/>
          </p:cNvSpPr>
          <p:nvPr>
            <p:ph idx="1"/>
          </p:nvPr>
        </p:nvSpPr>
        <p:spPr/>
        <p:txBody>
          <a:bodyPr>
            <a:normAutofit fontScale="70000" lnSpcReduction="20000"/>
          </a:bodyPr>
          <a:lstStyle/>
          <a:p>
            <a:r>
              <a:rPr lang="en-US" dirty="0"/>
              <a:t>Use core heat of the earth. By stream or hot water turbine spin and create electricity</a:t>
            </a:r>
          </a:p>
          <a:p>
            <a:pPr>
              <a:buNone/>
            </a:pPr>
            <a:r>
              <a:rPr lang="en-US" b="1" dirty="0"/>
              <a:t>🌍 Global Significance:</a:t>
            </a:r>
            <a:endParaRPr lang="en-US" dirty="0"/>
          </a:p>
          <a:p>
            <a:pPr>
              <a:buFont typeface="Arial" panose="020B0604020202020204" pitchFamily="34" charset="0"/>
              <a:buChar char="•"/>
            </a:pPr>
            <a:r>
              <a:rPr lang="en-US" dirty="0"/>
              <a:t>Used in the USA, Iceland, the Philippines, and Kenya.</a:t>
            </a:r>
          </a:p>
          <a:p>
            <a:pPr marL="0" indent="0">
              <a:buNone/>
            </a:pPr>
            <a:r>
              <a:rPr lang="en-US" sz="1600" dirty="0"/>
              <a:t>          [Wikipedia (2023), Energy Cluster Iceland (2021), Statista (2023)}</a:t>
            </a:r>
          </a:p>
          <a:p>
            <a:pPr>
              <a:buFont typeface="Arial" panose="020B0604020202020204" pitchFamily="34" charset="0"/>
              <a:buChar char="•"/>
            </a:pPr>
            <a:r>
              <a:rPr lang="en-US" dirty="0"/>
              <a:t>Potential to provide </a:t>
            </a:r>
            <a:r>
              <a:rPr lang="en-US" b="1" dirty="0"/>
              <a:t>baseload power</a:t>
            </a:r>
            <a:r>
              <a:rPr lang="en-US" dirty="0"/>
              <a:t> (constant electricity 24/7).</a:t>
            </a:r>
          </a:p>
          <a:p>
            <a:pPr>
              <a:buFont typeface="Arial" panose="020B0604020202020204" pitchFamily="34" charset="0"/>
              <a:buChar char="•"/>
            </a:pPr>
            <a:r>
              <a:rPr lang="en-US" dirty="0"/>
              <a:t>Valuable for regions with volcanic or tectonic activity.</a:t>
            </a:r>
          </a:p>
          <a:p>
            <a:pPr>
              <a:buNone/>
            </a:pPr>
            <a:r>
              <a:rPr lang="en-US" b="1" dirty="0"/>
              <a:t>🌱 Environmental Benefits:</a:t>
            </a:r>
            <a:endParaRPr lang="en-US" dirty="0"/>
          </a:p>
          <a:p>
            <a:pPr>
              <a:buFont typeface="Arial" panose="020B0604020202020204" pitchFamily="34" charset="0"/>
              <a:buChar char="•"/>
            </a:pPr>
            <a:r>
              <a:rPr lang="en-US" b="1" dirty="0"/>
              <a:t>Very low emissions</a:t>
            </a:r>
            <a:r>
              <a:rPr lang="en-US" dirty="0"/>
              <a:t> compared to fossil fuels.</a:t>
            </a:r>
          </a:p>
          <a:p>
            <a:pPr>
              <a:buFont typeface="Arial" panose="020B0604020202020204" pitchFamily="34" charset="0"/>
              <a:buChar char="•"/>
            </a:pPr>
            <a:r>
              <a:rPr lang="en-US" dirty="0"/>
              <a:t>Uses less land and water than coal plants.</a:t>
            </a:r>
          </a:p>
          <a:p>
            <a:pPr>
              <a:buFont typeface="Arial" panose="020B0604020202020204" pitchFamily="34" charset="0"/>
              <a:buChar char="•"/>
            </a:pPr>
            <a:r>
              <a:rPr lang="en-US" dirty="0"/>
              <a:t>Keeps air cleaner and contributes to long-term climate goals.</a:t>
            </a:r>
          </a:p>
        </p:txBody>
      </p:sp>
    </p:spTree>
    <p:extLst>
      <p:ext uri="{BB962C8B-B14F-4D97-AF65-F5344CB8AC3E}">
        <p14:creationId xmlns:p14="http://schemas.microsoft.com/office/powerpoint/2010/main" val="2725223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7FFFD-BEF9-7342-DFBB-7C3688D1826B}"/>
              </a:ext>
            </a:extLst>
          </p:cNvPr>
          <p:cNvSpPr>
            <a:spLocks noGrp="1"/>
          </p:cNvSpPr>
          <p:nvPr>
            <p:ph type="title"/>
          </p:nvPr>
        </p:nvSpPr>
        <p:spPr>
          <a:xfrm>
            <a:off x="1493458" y="867037"/>
            <a:ext cx="9603275" cy="1049235"/>
          </a:xfrm>
        </p:spPr>
        <p:txBody>
          <a:bodyPr/>
          <a:lstStyle/>
          <a:p>
            <a:r>
              <a:rPr lang="en-US" dirty="0"/>
              <a:t>Renewable Energy initiatives in Bangladesh</a:t>
            </a:r>
          </a:p>
        </p:txBody>
      </p:sp>
      <p:sp>
        <p:nvSpPr>
          <p:cNvPr id="3" name="Content Placeholder 2">
            <a:extLst>
              <a:ext uri="{FF2B5EF4-FFF2-40B4-BE49-F238E27FC236}">
                <a16:creationId xmlns:a16="http://schemas.microsoft.com/office/drawing/2014/main" id="{51AF0FE9-1DBF-7D8C-41A9-E6DCE5D7C60C}"/>
              </a:ext>
            </a:extLst>
          </p:cNvPr>
          <p:cNvSpPr>
            <a:spLocks noGrp="1"/>
          </p:cNvSpPr>
          <p:nvPr>
            <p:ph idx="1"/>
          </p:nvPr>
        </p:nvSpPr>
        <p:spPr/>
        <p:txBody>
          <a:bodyPr/>
          <a:lstStyle/>
          <a:p>
            <a:r>
              <a:rPr lang="en-US" b="1" dirty="0"/>
              <a:t>Solar Energy:</a:t>
            </a:r>
            <a:r>
              <a:rPr lang="en-US" dirty="0"/>
              <a:t> Bangladesh has made significant strides in solar energy adoption. As of 2022, the country had approximately 537 megawatts (MW) of installed solar photovoltaic (PV) capacity, up from 480 MW in 2021. This growth is primarily driven by the Solar Home Systems (SHS) program, which has provided electricity to millions of rural households lacking grid access.[</a:t>
            </a:r>
            <a:r>
              <a:rPr lang="en-US" dirty="0" err="1"/>
              <a:t>wekepedia</a:t>
            </a:r>
            <a:r>
              <a:rPr lang="en-US" dirty="0"/>
              <a:t> ,</a:t>
            </a:r>
            <a:r>
              <a:rPr lang="en-US" dirty="0" err="1"/>
              <a:t>researchgate</a:t>
            </a:r>
            <a:r>
              <a:rPr lang="en-US" dirty="0"/>
              <a:t>]</a:t>
            </a:r>
          </a:p>
          <a:p>
            <a:r>
              <a:rPr lang="en-US" b="1" dirty="0"/>
              <a:t>Wind Energy:</a:t>
            </a:r>
            <a:r>
              <a:rPr lang="en-US" dirty="0"/>
              <a:t> The first commercial wind power plant in Bangladesh, with a capacity of 60 MW, commenced full-scale operation in Cox's Bazar in March 2024. [</a:t>
            </a:r>
            <a:r>
              <a:rPr lang="en-US" dirty="0" err="1"/>
              <a:t>wekipedia</a:t>
            </a:r>
            <a:r>
              <a:rPr lang="en-US" dirty="0"/>
              <a:t>]</a:t>
            </a:r>
          </a:p>
          <a:p>
            <a:endParaRPr lang="en-US" dirty="0"/>
          </a:p>
          <a:p>
            <a:endParaRPr lang="en-US" dirty="0"/>
          </a:p>
          <a:p>
            <a:endParaRPr lang="en-US" dirty="0"/>
          </a:p>
          <a:p>
            <a:endParaRPr lang="en-US" b="1" dirty="0"/>
          </a:p>
        </p:txBody>
      </p:sp>
      <p:sp>
        <p:nvSpPr>
          <p:cNvPr id="5" name="Rectangle 2">
            <a:extLst>
              <a:ext uri="{FF2B5EF4-FFF2-40B4-BE49-F238E27FC236}">
                <a16:creationId xmlns:a16="http://schemas.microsoft.com/office/drawing/2014/main" id="{23956535-7D89-61B9-D7DB-8D8A691EA361}"/>
              </a:ext>
            </a:extLst>
          </p:cNvPr>
          <p:cNvSpPr>
            <a:spLocks noChangeArrowheads="1"/>
          </p:cNvSpPr>
          <p:nvPr/>
        </p:nvSpPr>
        <p:spPr bwMode="auto">
          <a:xfrm>
            <a:off x="152400" y="-1707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6048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731B6-0CC9-E26E-8ADB-C4F2053CC694}"/>
              </a:ext>
            </a:extLst>
          </p:cNvPr>
          <p:cNvSpPr>
            <a:spLocks noGrp="1"/>
          </p:cNvSpPr>
          <p:nvPr>
            <p:ph type="title"/>
          </p:nvPr>
        </p:nvSpPr>
        <p:spPr/>
        <p:txBody>
          <a:bodyPr/>
          <a:lstStyle/>
          <a:p>
            <a:r>
              <a:rPr lang="en-US" dirty="0"/>
              <a:t>Renewable Energy initiatives in </a:t>
            </a:r>
            <a:r>
              <a:rPr lang="en-US" dirty="0" err="1"/>
              <a:t>Banglades</a:t>
            </a:r>
            <a:endParaRPr lang="en-US" dirty="0"/>
          </a:p>
        </p:txBody>
      </p:sp>
      <p:sp>
        <p:nvSpPr>
          <p:cNvPr id="3" name="Content Placeholder 2">
            <a:extLst>
              <a:ext uri="{FF2B5EF4-FFF2-40B4-BE49-F238E27FC236}">
                <a16:creationId xmlns:a16="http://schemas.microsoft.com/office/drawing/2014/main" id="{5E6748DA-AC77-3890-5ECF-F8B9321CC146}"/>
              </a:ext>
            </a:extLst>
          </p:cNvPr>
          <p:cNvSpPr>
            <a:spLocks noGrp="1"/>
          </p:cNvSpPr>
          <p:nvPr>
            <p:ph idx="1"/>
          </p:nvPr>
        </p:nvSpPr>
        <p:spPr/>
        <p:txBody>
          <a:bodyPr/>
          <a:lstStyle/>
          <a:p>
            <a:r>
              <a:rPr lang="en-US" b="1" dirty="0"/>
              <a:t>Hydropower:</a:t>
            </a:r>
            <a:r>
              <a:rPr lang="en-US" dirty="0"/>
              <a:t> Hydropower contributes to Bangladesh's renewable energy portfolio, with the </a:t>
            </a:r>
            <a:r>
              <a:rPr lang="en-US" dirty="0" err="1"/>
              <a:t>Karnafuli</a:t>
            </a:r>
            <a:r>
              <a:rPr lang="en-US" dirty="0"/>
              <a:t> Hydroelectric Power Station being the largest facility. However, the potential for large-scale hydropower is limited due to the country's topography.</a:t>
            </a:r>
          </a:p>
          <a:p>
            <a:r>
              <a:rPr lang="en-US" b="1" dirty="0"/>
              <a:t>Biogas and Biomass:</a:t>
            </a:r>
            <a:r>
              <a:rPr lang="en-US" dirty="0"/>
              <a:t> These sources are utilized, especially in rural areas, for cooking and electricity generation. Various projects have been implemented to promote biogas plants at the household and community levels.</a:t>
            </a:r>
          </a:p>
        </p:txBody>
      </p:sp>
    </p:spTree>
    <p:extLst>
      <p:ext uri="{BB962C8B-B14F-4D97-AF65-F5344CB8AC3E}">
        <p14:creationId xmlns:p14="http://schemas.microsoft.com/office/powerpoint/2010/main" val="1691796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F6722-E606-53FA-879F-4B0772FE2DDF}"/>
              </a:ext>
            </a:extLst>
          </p:cNvPr>
          <p:cNvSpPr>
            <a:spLocks noGrp="1"/>
          </p:cNvSpPr>
          <p:nvPr>
            <p:ph type="title"/>
          </p:nvPr>
        </p:nvSpPr>
        <p:spPr/>
        <p:txBody>
          <a:bodyPr/>
          <a:lstStyle/>
          <a:p>
            <a:r>
              <a:rPr lang="en-US" dirty="0"/>
              <a:t>Future prospect</a:t>
            </a:r>
          </a:p>
        </p:txBody>
      </p:sp>
      <p:sp>
        <p:nvSpPr>
          <p:cNvPr id="3" name="Content Placeholder 2">
            <a:extLst>
              <a:ext uri="{FF2B5EF4-FFF2-40B4-BE49-F238E27FC236}">
                <a16:creationId xmlns:a16="http://schemas.microsoft.com/office/drawing/2014/main" id="{5A80F3E0-AAFC-87D8-F65E-C88B92B047C5}"/>
              </a:ext>
            </a:extLst>
          </p:cNvPr>
          <p:cNvSpPr>
            <a:spLocks noGrp="1"/>
          </p:cNvSpPr>
          <p:nvPr>
            <p:ph idx="1"/>
          </p:nvPr>
        </p:nvSpPr>
        <p:spPr/>
        <p:txBody>
          <a:bodyPr/>
          <a:lstStyle/>
          <a:p>
            <a:r>
              <a:rPr lang="en-US" dirty="0"/>
              <a:t>The government has set ambitious targets to increase the share of renewable energy in the national grid. The Integrated Energy and Power Master Plan of 2023 aims for 18% clean energy by 2030 and 40% by 2041. However, within these targets, only 5.7% by 2030 and 8.8% by 2041 are designated for renewable sources, with the remainder expected from other clean energy forms[Energy Tracker Asia]</a:t>
            </a:r>
          </a:p>
        </p:txBody>
      </p:sp>
    </p:spTree>
    <p:extLst>
      <p:ext uri="{BB962C8B-B14F-4D97-AF65-F5344CB8AC3E}">
        <p14:creationId xmlns:p14="http://schemas.microsoft.com/office/powerpoint/2010/main" val="1404009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FFDD0-B164-5164-903D-4E405A19D497}"/>
              </a:ext>
            </a:extLst>
          </p:cNvPr>
          <p:cNvSpPr>
            <a:spLocks noGrp="1"/>
          </p:cNvSpPr>
          <p:nvPr>
            <p:ph type="title"/>
          </p:nvPr>
        </p:nvSpPr>
        <p:spPr/>
        <p:txBody>
          <a:bodyPr/>
          <a:lstStyle/>
          <a:p>
            <a:r>
              <a:rPr lang="en-US" dirty="0"/>
              <a:t>Future prospect</a:t>
            </a:r>
          </a:p>
        </p:txBody>
      </p:sp>
      <p:sp>
        <p:nvSpPr>
          <p:cNvPr id="3" name="Content Placeholder 2">
            <a:extLst>
              <a:ext uri="{FF2B5EF4-FFF2-40B4-BE49-F238E27FC236}">
                <a16:creationId xmlns:a16="http://schemas.microsoft.com/office/drawing/2014/main" id="{8333C69E-4A87-3C2A-2DF9-003759688B3A}"/>
              </a:ext>
            </a:extLst>
          </p:cNvPr>
          <p:cNvSpPr>
            <a:spLocks noGrp="1"/>
          </p:cNvSpPr>
          <p:nvPr>
            <p:ph idx="1"/>
          </p:nvPr>
        </p:nvSpPr>
        <p:spPr/>
        <p:txBody>
          <a:bodyPr/>
          <a:lstStyle/>
          <a:p>
            <a:pPr marL="0" indent="0">
              <a:buNone/>
            </a:pPr>
            <a:r>
              <a:rPr lang="en-US" dirty="0"/>
              <a:t>Challenges:</a:t>
            </a:r>
          </a:p>
          <a:p>
            <a:r>
              <a:rPr lang="en-US" b="1" dirty="0"/>
              <a:t>Technical and Infrastructure Limitations:</a:t>
            </a:r>
            <a:r>
              <a:rPr lang="en-US" dirty="0"/>
              <a:t> The integration of renewable energy into the national grid faces challenges due to inadequate infrastructure and technical expertise. The grid's limited capacity and reliability issues hinder the efficient distribution of renewable energy.</a:t>
            </a:r>
          </a:p>
          <a:p>
            <a:r>
              <a:rPr lang="en-US" b="1" dirty="0"/>
              <a:t>Financial Constraints:</a:t>
            </a:r>
            <a:r>
              <a:rPr lang="en-US" dirty="0"/>
              <a:t> High initial investment costs for renewable energy projects pose a significant barrier. Access to financing and incentives for private sector participation remain limited</a:t>
            </a:r>
          </a:p>
        </p:txBody>
      </p:sp>
    </p:spTree>
    <p:extLst>
      <p:ext uri="{BB962C8B-B14F-4D97-AF65-F5344CB8AC3E}">
        <p14:creationId xmlns:p14="http://schemas.microsoft.com/office/powerpoint/2010/main" val="3201797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730A5D-B89A-62CB-1EEF-053ADCA843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A63D6A-7D1F-7745-AF91-E900E65F3C98}"/>
              </a:ext>
            </a:extLst>
          </p:cNvPr>
          <p:cNvSpPr>
            <a:spLocks noGrp="1"/>
          </p:cNvSpPr>
          <p:nvPr>
            <p:ph type="title"/>
          </p:nvPr>
        </p:nvSpPr>
        <p:spPr/>
        <p:txBody>
          <a:bodyPr/>
          <a:lstStyle/>
          <a:p>
            <a:r>
              <a:rPr lang="en-US" dirty="0"/>
              <a:t>Future prospect</a:t>
            </a:r>
          </a:p>
        </p:txBody>
      </p:sp>
      <p:sp>
        <p:nvSpPr>
          <p:cNvPr id="3" name="Content Placeholder 2">
            <a:extLst>
              <a:ext uri="{FF2B5EF4-FFF2-40B4-BE49-F238E27FC236}">
                <a16:creationId xmlns:a16="http://schemas.microsoft.com/office/drawing/2014/main" id="{78120357-70F6-0A24-6439-6FC72BFD6989}"/>
              </a:ext>
            </a:extLst>
          </p:cNvPr>
          <p:cNvSpPr>
            <a:spLocks noGrp="1"/>
          </p:cNvSpPr>
          <p:nvPr>
            <p:ph idx="1"/>
          </p:nvPr>
        </p:nvSpPr>
        <p:spPr/>
        <p:txBody>
          <a:bodyPr/>
          <a:lstStyle/>
          <a:p>
            <a:pPr marL="0" indent="0">
              <a:buNone/>
            </a:pPr>
            <a:r>
              <a:rPr lang="en-US" dirty="0"/>
              <a:t>Challenges:</a:t>
            </a:r>
          </a:p>
          <a:p>
            <a:r>
              <a:rPr lang="en-US" b="1" dirty="0"/>
              <a:t>Policy and Regulatory Framework:</a:t>
            </a:r>
            <a:r>
              <a:rPr lang="en-US" dirty="0"/>
              <a:t> Although policies exist to promote renewable energy, their implementation has been inconsistent. Clearer regulations and more robust policy support are necessary to attract investment and facilitate project development</a:t>
            </a:r>
          </a:p>
          <a:p>
            <a:r>
              <a:rPr lang="en-US" b="1" dirty="0"/>
              <a:t>Land Scarcity:</a:t>
            </a:r>
            <a:r>
              <a:rPr lang="en-US" dirty="0"/>
              <a:t> The high population density and limited availability of land present challenges for large-scale renewable energy projects, particularly solar farms</a:t>
            </a:r>
          </a:p>
        </p:txBody>
      </p:sp>
    </p:spTree>
    <p:extLst>
      <p:ext uri="{BB962C8B-B14F-4D97-AF65-F5344CB8AC3E}">
        <p14:creationId xmlns:p14="http://schemas.microsoft.com/office/powerpoint/2010/main" val="2008135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0E7682-3029-9EAB-6DBA-018BF25B2C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7F4568-F326-6D33-4145-688E80479914}"/>
              </a:ext>
            </a:extLst>
          </p:cNvPr>
          <p:cNvSpPr>
            <a:spLocks noGrp="1"/>
          </p:cNvSpPr>
          <p:nvPr>
            <p:ph type="title"/>
          </p:nvPr>
        </p:nvSpPr>
        <p:spPr/>
        <p:txBody>
          <a:bodyPr/>
          <a:lstStyle/>
          <a:p>
            <a:r>
              <a:rPr lang="en-US" dirty="0"/>
              <a:t>Future prospect</a:t>
            </a:r>
          </a:p>
        </p:txBody>
      </p:sp>
      <p:sp>
        <p:nvSpPr>
          <p:cNvPr id="3" name="Content Placeholder 2">
            <a:extLst>
              <a:ext uri="{FF2B5EF4-FFF2-40B4-BE49-F238E27FC236}">
                <a16:creationId xmlns:a16="http://schemas.microsoft.com/office/drawing/2014/main" id="{772E5629-F2BA-31EF-1A1F-DE3AB2526578}"/>
              </a:ext>
            </a:extLst>
          </p:cNvPr>
          <p:cNvSpPr>
            <a:spLocks noGrp="1"/>
          </p:cNvSpPr>
          <p:nvPr>
            <p:ph idx="1"/>
          </p:nvPr>
        </p:nvSpPr>
        <p:spPr/>
        <p:txBody>
          <a:bodyPr/>
          <a:lstStyle/>
          <a:p>
            <a:pPr marL="0" indent="0">
              <a:buNone/>
            </a:pPr>
            <a:r>
              <a:rPr lang="en-US" dirty="0"/>
              <a:t>While Bangladesh has made notable progress in renewable energy development, significant challenges must be addressed to achieve the government's targets. Enhancing grid infrastructure, providing financial incentives, streamlining policy implementation, and exploring innovative solutions like rooftop solar installations can help overcome these obstacles. With concerted efforts, Bangladesh can advance towards a more sustainable and diversified energy future.</a:t>
            </a:r>
          </a:p>
        </p:txBody>
      </p:sp>
    </p:spTree>
    <p:extLst>
      <p:ext uri="{BB962C8B-B14F-4D97-AF65-F5344CB8AC3E}">
        <p14:creationId xmlns:p14="http://schemas.microsoft.com/office/powerpoint/2010/main" val="3998864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0D1FE-6997-5F65-7841-151F0DAFB6E4}"/>
              </a:ext>
            </a:extLst>
          </p:cNvPr>
          <p:cNvSpPr>
            <a:spLocks noGrp="1"/>
          </p:cNvSpPr>
          <p:nvPr>
            <p:ph type="title"/>
          </p:nvPr>
        </p:nvSpPr>
        <p:spPr/>
        <p:txBody>
          <a:bodyPr/>
          <a:lstStyle/>
          <a:p>
            <a:r>
              <a:rPr lang="en-US" dirty="0"/>
              <a:t>What is renewable Energy</a:t>
            </a:r>
          </a:p>
        </p:txBody>
      </p:sp>
      <p:sp>
        <p:nvSpPr>
          <p:cNvPr id="3" name="Content Placeholder 2">
            <a:extLst>
              <a:ext uri="{FF2B5EF4-FFF2-40B4-BE49-F238E27FC236}">
                <a16:creationId xmlns:a16="http://schemas.microsoft.com/office/drawing/2014/main" id="{93ADBB11-EBBC-7085-EBCE-18B6075DD084}"/>
              </a:ext>
            </a:extLst>
          </p:cNvPr>
          <p:cNvSpPr>
            <a:spLocks noGrp="1"/>
          </p:cNvSpPr>
          <p:nvPr>
            <p:ph idx="1"/>
          </p:nvPr>
        </p:nvSpPr>
        <p:spPr/>
        <p:txBody>
          <a:bodyPr/>
          <a:lstStyle/>
          <a:p>
            <a:r>
              <a:rPr lang="en-US" b="1" i="0" dirty="0">
                <a:solidFill>
                  <a:srgbClr val="131314"/>
                </a:solidFill>
                <a:effectLst/>
                <a:latin typeface="Google Sans Text"/>
              </a:rPr>
              <a:t>Renewable energy</a:t>
            </a:r>
            <a:r>
              <a:rPr lang="en-US" b="0" i="0" dirty="0">
                <a:solidFill>
                  <a:srgbClr val="131314"/>
                </a:solidFill>
                <a:effectLst/>
                <a:latin typeface="Google Sans Text"/>
              </a:rPr>
              <a:t> is a type of energy that comes from sources that are naturally replenished</a:t>
            </a:r>
            <a:endParaRPr lang="en-US" dirty="0"/>
          </a:p>
        </p:txBody>
      </p:sp>
    </p:spTree>
    <p:extLst>
      <p:ext uri="{BB962C8B-B14F-4D97-AF65-F5344CB8AC3E}">
        <p14:creationId xmlns:p14="http://schemas.microsoft.com/office/powerpoint/2010/main" val="2811015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0505F-D16A-0B7C-6499-4D07C11A9395}"/>
              </a:ext>
            </a:extLst>
          </p:cNvPr>
          <p:cNvSpPr>
            <a:spLocks noGrp="1"/>
          </p:cNvSpPr>
          <p:nvPr>
            <p:ph type="title"/>
          </p:nvPr>
        </p:nvSpPr>
        <p:spPr/>
        <p:txBody>
          <a:bodyPr/>
          <a:lstStyle/>
          <a:p>
            <a:r>
              <a:rPr lang="en-US" dirty="0"/>
              <a:t>What are non renewable Energy?</a:t>
            </a:r>
          </a:p>
        </p:txBody>
      </p:sp>
      <p:pic>
        <p:nvPicPr>
          <p:cNvPr id="5" name="Content Placeholder 4">
            <a:extLst>
              <a:ext uri="{FF2B5EF4-FFF2-40B4-BE49-F238E27FC236}">
                <a16:creationId xmlns:a16="http://schemas.microsoft.com/office/drawing/2014/main" id="{5568B2BF-02FF-79D1-0188-F37008AB2B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4312" y="2016125"/>
            <a:ext cx="3817700" cy="3449638"/>
          </a:xfrm>
        </p:spPr>
      </p:pic>
    </p:spTree>
    <p:extLst>
      <p:ext uri="{BB962C8B-B14F-4D97-AF65-F5344CB8AC3E}">
        <p14:creationId xmlns:p14="http://schemas.microsoft.com/office/powerpoint/2010/main" val="3237202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B8E73-7A77-FC7F-D433-EB1C4CFC9FA8}"/>
              </a:ext>
            </a:extLst>
          </p:cNvPr>
          <p:cNvSpPr>
            <a:spLocks noGrp="1"/>
          </p:cNvSpPr>
          <p:nvPr>
            <p:ph type="title"/>
          </p:nvPr>
        </p:nvSpPr>
        <p:spPr/>
        <p:txBody>
          <a:bodyPr/>
          <a:lstStyle/>
          <a:p>
            <a:r>
              <a:rPr lang="en-US" dirty="0"/>
              <a:t>Types of Renewable Energy </a:t>
            </a:r>
          </a:p>
        </p:txBody>
      </p:sp>
      <p:pic>
        <p:nvPicPr>
          <p:cNvPr id="8" name="Content Placeholder 7">
            <a:extLst>
              <a:ext uri="{FF2B5EF4-FFF2-40B4-BE49-F238E27FC236}">
                <a16:creationId xmlns:a16="http://schemas.microsoft.com/office/drawing/2014/main" id="{88947C69-334E-7002-A923-A20E19D636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9777" y="2016125"/>
            <a:ext cx="6126770" cy="3449638"/>
          </a:xfrm>
        </p:spPr>
      </p:pic>
    </p:spTree>
    <p:extLst>
      <p:ext uri="{BB962C8B-B14F-4D97-AF65-F5344CB8AC3E}">
        <p14:creationId xmlns:p14="http://schemas.microsoft.com/office/powerpoint/2010/main" val="1343146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CBB7D-36C8-076C-00D2-2035BB56A4BA}"/>
              </a:ext>
            </a:extLst>
          </p:cNvPr>
          <p:cNvSpPr>
            <a:spLocks noGrp="1"/>
          </p:cNvSpPr>
          <p:nvPr>
            <p:ph type="title"/>
          </p:nvPr>
        </p:nvSpPr>
        <p:spPr/>
        <p:txBody>
          <a:bodyPr/>
          <a:lstStyle/>
          <a:p>
            <a:r>
              <a:rPr lang="en-US" dirty="0"/>
              <a:t>Solar</a:t>
            </a:r>
          </a:p>
        </p:txBody>
      </p:sp>
      <p:sp>
        <p:nvSpPr>
          <p:cNvPr id="3" name="Content Placeholder 2">
            <a:extLst>
              <a:ext uri="{FF2B5EF4-FFF2-40B4-BE49-F238E27FC236}">
                <a16:creationId xmlns:a16="http://schemas.microsoft.com/office/drawing/2014/main" id="{9B2193C5-0E3C-E312-BFBC-88EE9FDB07D5}"/>
              </a:ext>
            </a:extLst>
          </p:cNvPr>
          <p:cNvSpPr>
            <a:spLocks noGrp="1"/>
          </p:cNvSpPr>
          <p:nvPr>
            <p:ph idx="1"/>
          </p:nvPr>
        </p:nvSpPr>
        <p:spPr/>
        <p:txBody>
          <a:bodyPr>
            <a:normAutofit fontScale="85000" lnSpcReduction="20000"/>
          </a:bodyPr>
          <a:lstStyle/>
          <a:p>
            <a:r>
              <a:rPr lang="en-US" dirty="0"/>
              <a:t>Solar panel uses heat and turns it to electricity</a:t>
            </a:r>
          </a:p>
          <a:p>
            <a:pPr>
              <a:buNone/>
            </a:pPr>
            <a:r>
              <a:rPr lang="en-US" b="1" dirty="0"/>
              <a:t>🌍 Global Significance:</a:t>
            </a:r>
            <a:endParaRPr lang="en-US" dirty="0"/>
          </a:p>
          <a:p>
            <a:pPr>
              <a:buFont typeface="Arial" panose="020B0604020202020204" pitchFamily="34" charset="0"/>
              <a:buChar char="•"/>
            </a:pPr>
            <a:r>
              <a:rPr lang="en-US" dirty="0"/>
              <a:t>Solar power is the </a:t>
            </a:r>
            <a:r>
              <a:rPr lang="en-US" b="1" dirty="0"/>
              <a:t>fastest-growing</a:t>
            </a:r>
            <a:r>
              <a:rPr lang="en-US" dirty="0"/>
              <a:t> energy source globally.</a:t>
            </a:r>
          </a:p>
          <a:p>
            <a:pPr>
              <a:buFont typeface="Arial" panose="020B0604020202020204" pitchFamily="34" charset="0"/>
              <a:buChar char="•"/>
            </a:pPr>
            <a:r>
              <a:rPr lang="en-US" dirty="0"/>
              <a:t>Countries like China, India, the USA, and Germany are investing heavily in solar farms.</a:t>
            </a:r>
          </a:p>
          <a:p>
            <a:pPr>
              <a:buFont typeface="Arial" panose="020B0604020202020204" pitchFamily="34" charset="0"/>
              <a:buChar char="•"/>
            </a:pPr>
            <a:r>
              <a:rPr lang="en-US" dirty="0"/>
              <a:t>Solar energy is empowering </a:t>
            </a:r>
            <a:r>
              <a:rPr lang="en-US" b="1" dirty="0"/>
              <a:t>off-grid rural areas</a:t>
            </a:r>
            <a:r>
              <a:rPr lang="en-US" dirty="0"/>
              <a:t> with no access to electricity.</a:t>
            </a:r>
          </a:p>
          <a:p>
            <a:pPr>
              <a:buNone/>
            </a:pPr>
            <a:r>
              <a:rPr lang="en-US" b="1" dirty="0"/>
              <a:t>🌱 Environmental Benefits:</a:t>
            </a:r>
            <a:endParaRPr lang="en-US" dirty="0"/>
          </a:p>
          <a:p>
            <a:pPr>
              <a:buFont typeface="Arial" panose="020B0604020202020204" pitchFamily="34" charset="0"/>
              <a:buChar char="•"/>
            </a:pPr>
            <a:r>
              <a:rPr lang="en-US" b="1" dirty="0"/>
              <a:t>Zero emissions</a:t>
            </a:r>
            <a:r>
              <a:rPr lang="en-US" dirty="0"/>
              <a:t> during electricity generation.</a:t>
            </a:r>
          </a:p>
          <a:p>
            <a:pPr>
              <a:buFont typeface="Arial" panose="020B0604020202020204" pitchFamily="34" charset="0"/>
              <a:buChar char="•"/>
            </a:pPr>
            <a:r>
              <a:rPr lang="en-US" dirty="0"/>
              <a:t>Reduces reliance on fossil fuels.</a:t>
            </a:r>
          </a:p>
          <a:p>
            <a:pPr>
              <a:buFont typeface="Arial" panose="020B0604020202020204" pitchFamily="34" charset="0"/>
              <a:buChar char="•"/>
            </a:pPr>
            <a:r>
              <a:rPr lang="en-US" dirty="0"/>
              <a:t>Decreases air and water pollution, contributing to </a:t>
            </a:r>
            <a:r>
              <a:rPr lang="en-US" b="1" dirty="0"/>
              <a:t>cleaner air</a:t>
            </a:r>
            <a:r>
              <a:rPr lang="en-US" dirty="0"/>
              <a:t> and </a:t>
            </a:r>
            <a:r>
              <a:rPr lang="en-US" b="1" dirty="0"/>
              <a:t>lower health risks</a:t>
            </a:r>
            <a:r>
              <a:rPr lang="en-US" dirty="0"/>
              <a:t>.</a:t>
            </a:r>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3123991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1AF21-67E8-F384-7A29-C44175DD1962}"/>
              </a:ext>
            </a:extLst>
          </p:cNvPr>
          <p:cNvSpPr>
            <a:spLocks noGrp="1"/>
          </p:cNvSpPr>
          <p:nvPr>
            <p:ph type="title"/>
          </p:nvPr>
        </p:nvSpPr>
        <p:spPr>
          <a:xfrm>
            <a:off x="1451578" y="966497"/>
            <a:ext cx="9603275" cy="1049235"/>
          </a:xfrm>
        </p:spPr>
        <p:txBody>
          <a:bodyPr/>
          <a:lstStyle/>
          <a:p>
            <a:r>
              <a:rPr lang="en-US" dirty="0"/>
              <a:t>Wind energy</a:t>
            </a:r>
          </a:p>
        </p:txBody>
      </p:sp>
      <p:sp>
        <p:nvSpPr>
          <p:cNvPr id="3" name="Content Placeholder 2">
            <a:extLst>
              <a:ext uri="{FF2B5EF4-FFF2-40B4-BE49-F238E27FC236}">
                <a16:creationId xmlns:a16="http://schemas.microsoft.com/office/drawing/2014/main" id="{666825D6-21EF-5003-1951-E7E870398544}"/>
              </a:ext>
            </a:extLst>
          </p:cNvPr>
          <p:cNvSpPr>
            <a:spLocks noGrp="1"/>
          </p:cNvSpPr>
          <p:nvPr>
            <p:ph idx="1"/>
          </p:nvPr>
        </p:nvSpPr>
        <p:spPr/>
        <p:txBody>
          <a:bodyPr>
            <a:normAutofit fontScale="85000" lnSpcReduction="20000"/>
          </a:bodyPr>
          <a:lstStyle/>
          <a:p>
            <a:r>
              <a:rPr lang="en-US" dirty="0"/>
              <a:t>Use turbines to turns Kinetic Energy to mechanical Energy</a:t>
            </a:r>
          </a:p>
          <a:p>
            <a:pPr>
              <a:buNone/>
            </a:pPr>
            <a:r>
              <a:rPr lang="en-US" b="1" dirty="0"/>
              <a:t>🌍 Global Significance:</a:t>
            </a:r>
            <a:endParaRPr lang="en-US" dirty="0"/>
          </a:p>
          <a:p>
            <a:pPr>
              <a:buFont typeface="Arial" panose="020B0604020202020204" pitchFamily="34" charset="0"/>
              <a:buChar char="•"/>
            </a:pPr>
            <a:r>
              <a:rPr lang="en-US" dirty="0"/>
              <a:t>Major part of the </a:t>
            </a:r>
            <a:r>
              <a:rPr lang="en-US" b="1" dirty="0"/>
              <a:t>global clean energy mix</a:t>
            </a:r>
            <a:r>
              <a:rPr lang="en-US" dirty="0"/>
              <a:t>.</a:t>
            </a:r>
          </a:p>
          <a:p>
            <a:pPr>
              <a:buFont typeface="Arial" panose="020B0604020202020204" pitchFamily="34" charset="0"/>
              <a:buChar char="•"/>
            </a:pPr>
            <a:r>
              <a:rPr lang="en-US" dirty="0"/>
              <a:t>Offshore and onshore wind farms are growing across Europe, the USA, and China.</a:t>
            </a:r>
          </a:p>
          <a:p>
            <a:pPr>
              <a:buFont typeface="Arial" panose="020B0604020202020204" pitchFamily="34" charset="0"/>
              <a:buChar char="•"/>
            </a:pPr>
            <a:r>
              <a:rPr lang="en-US" dirty="0"/>
              <a:t>Expected to meet </a:t>
            </a:r>
            <a:r>
              <a:rPr lang="en-US" b="1" dirty="0"/>
              <a:t>35% of global electricity demand</a:t>
            </a:r>
            <a:r>
              <a:rPr lang="en-US" dirty="0"/>
              <a:t> by 2050 (according to IRENA)</a:t>
            </a:r>
          </a:p>
          <a:p>
            <a:pPr>
              <a:buNone/>
            </a:pPr>
            <a:r>
              <a:rPr lang="en-US" b="1" dirty="0"/>
              <a:t>🌱 Environmental Benefits:</a:t>
            </a:r>
            <a:endParaRPr lang="en-US" dirty="0"/>
          </a:p>
          <a:p>
            <a:pPr>
              <a:buFont typeface="Arial" panose="020B0604020202020204" pitchFamily="34" charset="0"/>
              <a:buChar char="•"/>
            </a:pPr>
            <a:r>
              <a:rPr lang="en-US" b="1" dirty="0"/>
              <a:t>No greenhouse gas emissions</a:t>
            </a:r>
            <a:r>
              <a:rPr lang="en-US" dirty="0"/>
              <a:t> from turbines.</a:t>
            </a:r>
          </a:p>
          <a:p>
            <a:pPr>
              <a:buFont typeface="Arial" panose="020B0604020202020204" pitchFamily="34" charset="0"/>
              <a:buChar char="•"/>
            </a:pPr>
            <a:r>
              <a:rPr lang="en-US" dirty="0"/>
              <a:t>Saves billions of liters of water that fossil fuel plants would use for cooling.</a:t>
            </a:r>
          </a:p>
          <a:p>
            <a:pPr>
              <a:buFont typeface="Arial" panose="020B0604020202020204" pitchFamily="34" charset="0"/>
              <a:buChar char="•"/>
            </a:pPr>
            <a:r>
              <a:rPr lang="en-US" dirty="0"/>
              <a:t>Less environmental footprint compared to mining and drilling.</a:t>
            </a:r>
          </a:p>
          <a:p>
            <a:endParaRPr lang="en-US" dirty="0"/>
          </a:p>
        </p:txBody>
      </p:sp>
    </p:spTree>
    <p:extLst>
      <p:ext uri="{BB962C8B-B14F-4D97-AF65-F5344CB8AC3E}">
        <p14:creationId xmlns:p14="http://schemas.microsoft.com/office/powerpoint/2010/main" val="679029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7DBB-1A45-9F80-1236-5D994519FE85}"/>
              </a:ext>
            </a:extLst>
          </p:cNvPr>
          <p:cNvSpPr>
            <a:spLocks noGrp="1"/>
          </p:cNvSpPr>
          <p:nvPr>
            <p:ph type="title"/>
          </p:nvPr>
        </p:nvSpPr>
        <p:spPr/>
        <p:txBody>
          <a:bodyPr/>
          <a:lstStyle/>
          <a:p>
            <a:r>
              <a:rPr lang="en-US" dirty="0"/>
              <a:t>Hydro power</a:t>
            </a:r>
          </a:p>
        </p:txBody>
      </p:sp>
      <p:sp>
        <p:nvSpPr>
          <p:cNvPr id="3" name="Content Placeholder 2">
            <a:extLst>
              <a:ext uri="{FF2B5EF4-FFF2-40B4-BE49-F238E27FC236}">
                <a16:creationId xmlns:a16="http://schemas.microsoft.com/office/drawing/2014/main" id="{9F730055-9893-2F91-3405-7659B969B3D5}"/>
              </a:ext>
            </a:extLst>
          </p:cNvPr>
          <p:cNvSpPr>
            <a:spLocks noGrp="1"/>
          </p:cNvSpPr>
          <p:nvPr>
            <p:ph idx="1"/>
          </p:nvPr>
        </p:nvSpPr>
        <p:spPr/>
        <p:txBody>
          <a:bodyPr>
            <a:normAutofit fontScale="70000" lnSpcReduction="20000"/>
          </a:bodyPr>
          <a:lstStyle/>
          <a:p>
            <a:r>
              <a:rPr lang="en-US" dirty="0"/>
              <a:t>Flow water through dames or turbines and by spinning it create electricity</a:t>
            </a:r>
          </a:p>
          <a:p>
            <a:pPr>
              <a:buNone/>
            </a:pPr>
            <a:r>
              <a:rPr lang="en-US" b="1" dirty="0"/>
              <a:t>🌍 Global Significance:</a:t>
            </a:r>
            <a:endParaRPr lang="en-US" dirty="0"/>
          </a:p>
          <a:p>
            <a:pPr>
              <a:buFont typeface="Arial" panose="020B0604020202020204" pitchFamily="34" charset="0"/>
              <a:buChar char="•"/>
            </a:pPr>
            <a:r>
              <a:rPr lang="en-US" dirty="0"/>
              <a:t>Currently the </a:t>
            </a:r>
            <a:r>
              <a:rPr lang="en-US" b="1" dirty="0"/>
              <a:t>largest source</a:t>
            </a:r>
            <a:r>
              <a:rPr lang="en-US" dirty="0"/>
              <a:t> of renewable electricity worldwide.</a:t>
            </a:r>
          </a:p>
          <a:p>
            <a:pPr marL="0" indent="0">
              <a:buNone/>
            </a:pPr>
            <a:r>
              <a:rPr lang="en-US" sz="1400" dirty="0"/>
              <a:t>            [Source: International Hydropower Association, 2022]</a:t>
            </a:r>
          </a:p>
          <a:p>
            <a:pPr>
              <a:buFont typeface="Arial" panose="020B0604020202020204" pitchFamily="34" charset="0"/>
              <a:buChar char="•"/>
            </a:pPr>
            <a:r>
              <a:rPr lang="en-US" dirty="0"/>
              <a:t>Key in countries like Brazil, Canada, Norway, and China.</a:t>
            </a:r>
          </a:p>
          <a:p>
            <a:pPr>
              <a:buFont typeface="Arial" panose="020B0604020202020204" pitchFamily="34" charset="0"/>
              <a:buChar char="•"/>
            </a:pPr>
            <a:r>
              <a:rPr lang="en-US" dirty="0"/>
              <a:t>Used for both energy and </a:t>
            </a:r>
            <a:r>
              <a:rPr lang="en-US" b="1" dirty="0"/>
              <a:t>water resource management</a:t>
            </a:r>
            <a:r>
              <a:rPr lang="en-US" dirty="0"/>
              <a:t> (flood control, irrigation).</a:t>
            </a:r>
          </a:p>
          <a:p>
            <a:pPr>
              <a:buNone/>
            </a:pPr>
            <a:r>
              <a:rPr lang="en-US" b="1" dirty="0"/>
              <a:t>🌱 Environmental Benefits:</a:t>
            </a:r>
            <a:endParaRPr lang="en-US" dirty="0"/>
          </a:p>
          <a:p>
            <a:pPr>
              <a:buFont typeface="Arial" panose="020B0604020202020204" pitchFamily="34" charset="0"/>
              <a:buChar char="•"/>
            </a:pPr>
            <a:r>
              <a:rPr lang="en-US" b="1" dirty="0"/>
              <a:t>No fuel combustion</a:t>
            </a:r>
            <a:r>
              <a:rPr lang="en-US" dirty="0"/>
              <a:t> = no air pollution.</a:t>
            </a:r>
          </a:p>
          <a:p>
            <a:pPr>
              <a:buFont typeface="Arial" panose="020B0604020202020204" pitchFamily="34" charset="0"/>
              <a:buChar char="•"/>
            </a:pPr>
            <a:r>
              <a:rPr lang="en-US" dirty="0"/>
              <a:t>Helps reduce CO₂ emissions when replacing coal/oil.</a:t>
            </a:r>
          </a:p>
          <a:p>
            <a:pPr>
              <a:buFont typeface="Arial" panose="020B0604020202020204" pitchFamily="34" charset="0"/>
              <a:buChar char="•"/>
            </a:pPr>
            <a:r>
              <a:rPr lang="en-US" dirty="0"/>
              <a:t>Stable power supply with low carbon footprint (if well managed).</a:t>
            </a:r>
          </a:p>
          <a:p>
            <a:endParaRPr lang="en-US" dirty="0"/>
          </a:p>
        </p:txBody>
      </p:sp>
    </p:spTree>
    <p:extLst>
      <p:ext uri="{BB962C8B-B14F-4D97-AF65-F5344CB8AC3E}">
        <p14:creationId xmlns:p14="http://schemas.microsoft.com/office/powerpoint/2010/main" val="4281339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9A0A0-71EC-BAA9-82A0-E78AC441637A}"/>
              </a:ext>
            </a:extLst>
          </p:cNvPr>
          <p:cNvSpPr>
            <a:spLocks noGrp="1"/>
          </p:cNvSpPr>
          <p:nvPr>
            <p:ph type="title"/>
          </p:nvPr>
        </p:nvSpPr>
        <p:spPr/>
        <p:txBody>
          <a:bodyPr/>
          <a:lstStyle/>
          <a:p>
            <a:r>
              <a:rPr lang="en-US" dirty="0"/>
              <a:t>Bio Mass</a:t>
            </a:r>
          </a:p>
        </p:txBody>
      </p:sp>
      <p:sp>
        <p:nvSpPr>
          <p:cNvPr id="3" name="Content Placeholder 2">
            <a:extLst>
              <a:ext uri="{FF2B5EF4-FFF2-40B4-BE49-F238E27FC236}">
                <a16:creationId xmlns:a16="http://schemas.microsoft.com/office/drawing/2014/main" id="{21D8A016-F9F2-DB2D-8C45-CC08D44BE134}"/>
              </a:ext>
            </a:extLst>
          </p:cNvPr>
          <p:cNvSpPr>
            <a:spLocks noGrp="1"/>
          </p:cNvSpPr>
          <p:nvPr>
            <p:ph idx="1"/>
          </p:nvPr>
        </p:nvSpPr>
        <p:spPr>
          <a:xfrm>
            <a:off x="1451579" y="2053832"/>
            <a:ext cx="9603275" cy="3450613"/>
          </a:xfrm>
        </p:spPr>
        <p:txBody>
          <a:bodyPr>
            <a:normAutofit fontScale="70000" lnSpcReduction="20000"/>
          </a:bodyPr>
          <a:lstStyle/>
          <a:p>
            <a:r>
              <a:rPr lang="en-US" dirty="0"/>
              <a:t>Domestic waste use as fuel</a:t>
            </a:r>
          </a:p>
          <a:p>
            <a:pPr>
              <a:buNone/>
            </a:pPr>
            <a:r>
              <a:rPr lang="en-US" b="1" dirty="0"/>
              <a:t>🌍 Global Significance:</a:t>
            </a:r>
            <a:endParaRPr lang="en-US" dirty="0"/>
          </a:p>
          <a:p>
            <a:pPr>
              <a:buFont typeface="Arial" panose="020B0604020202020204" pitchFamily="34" charset="0"/>
              <a:buChar char="•"/>
            </a:pPr>
            <a:r>
              <a:rPr lang="en-US" dirty="0"/>
              <a:t>Converts </a:t>
            </a:r>
            <a:r>
              <a:rPr lang="en-US" b="1" dirty="0"/>
              <a:t>waste into energy</a:t>
            </a:r>
            <a:r>
              <a:rPr lang="en-US" dirty="0"/>
              <a:t>, used in rural areas and industries.</a:t>
            </a:r>
          </a:p>
          <a:p>
            <a:pPr>
              <a:buFont typeface="Arial" panose="020B0604020202020204" pitchFamily="34" charset="0"/>
              <a:buChar char="•"/>
            </a:pPr>
            <a:r>
              <a:rPr lang="en-US" dirty="0"/>
              <a:t>Biofuels power vehicles in the USA and Brazil.</a:t>
            </a:r>
          </a:p>
          <a:p>
            <a:pPr marL="0" indent="0">
              <a:buNone/>
            </a:pPr>
            <a:r>
              <a:rPr lang="en-US" sz="1600" dirty="0"/>
              <a:t>         [Sources: Center for Sustainable Systems]</a:t>
            </a:r>
          </a:p>
          <a:p>
            <a:pPr>
              <a:buFont typeface="Arial" panose="020B0604020202020204" pitchFamily="34" charset="0"/>
              <a:buChar char="•"/>
            </a:pPr>
            <a:r>
              <a:rPr lang="en-US" dirty="0"/>
              <a:t>Offers energy independence by reducing oil imports.</a:t>
            </a:r>
          </a:p>
          <a:p>
            <a:pPr>
              <a:buNone/>
            </a:pPr>
            <a:r>
              <a:rPr lang="en-US" b="1" dirty="0"/>
              <a:t>🌱 Environmental Benefits:</a:t>
            </a:r>
            <a:endParaRPr lang="en-US" dirty="0"/>
          </a:p>
          <a:p>
            <a:pPr>
              <a:buFont typeface="Arial" panose="020B0604020202020204" pitchFamily="34" charset="0"/>
              <a:buChar char="•"/>
            </a:pPr>
            <a:r>
              <a:rPr lang="en-US" dirty="0"/>
              <a:t>Reduces </a:t>
            </a:r>
            <a:r>
              <a:rPr lang="en-US" b="1" dirty="0"/>
              <a:t>landfill waste</a:t>
            </a:r>
            <a:r>
              <a:rPr lang="en-US" dirty="0"/>
              <a:t> and methane emissions.</a:t>
            </a:r>
          </a:p>
          <a:p>
            <a:pPr>
              <a:buFont typeface="Arial" panose="020B0604020202020204" pitchFamily="34" charset="0"/>
              <a:buChar char="•"/>
            </a:pPr>
            <a:r>
              <a:rPr lang="en-US" dirty="0"/>
              <a:t>If sourced sustainably, it can be </a:t>
            </a:r>
            <a:r>
              <a:rPr lang="en-US" b="1" dirty="0"/>
              <a:t>carbon neutral</a:t>
            </a:r>
            <a:r>
              <a:rPr lang="en-US" dirty="0"/>
              <a:t> (plants absorb CO₂ during growth).</a:t>
            </a:r>
          </a:p>
          <a:p>
            <a:pPr>
              <a:buFont typeface="Arial" panose="020B0604020202020204" pitchFamily="34" charset="0"/>
              <a:buChar char="•"/>
            </a:pPr>
            <a:r>
              <a:rPr lang="en-US" dirty="0"/>
              <a:t>Supports circular economy by reusing organic material.</a:t>
            </a:r>
          </a:p>
          <a:p>
            <a:endParaRPr lang="en-US" dirty="0"/>
          </a:p>
        </p:txBody>
      </p:sp>
    </p:spTree>
    <p:extLst>
      <p:ext uri="{BB962C8B-B14F-4D97-AF65-F5344CB8AC3E}">
        <p14:creationId xmlns:p14="http://schemas.microsoft.com/office/powerpoint/2010/main" val="2134503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23A74-5F4E-D1E1-EC04-EAD340BC1D1D}"/>
              </a:ext>
            </a:extLst>
          </p:cNvPr>
          <p:cNvSpPr>
            <a:spLocks noGrp="1"/>
          </p:cNvSpPr>
          <p:nvPr>
            <p:ph type="title"/>
          </p:nvPr>
        </p:nvSpPr>
        <p:spPr/>
        <p:txBody>
          <a:bodyPr/>
          <a:lstStyle/>
          <a:p>
            <a:r>
              <a:rPr lang="en-US" dirty="0"/>
              <a:t>Tidal Energy</a:t>
            </a:r>
          </a:p>
        </p:txBody>
      </p:sp>
      <p:sp>
        <p:nvSpPr>
          <p:cNvPr id="3" name="Content Placeholder 2">
            <a:extLst>
              <a:ext uri="{FF2B5EF4-FFF2-40B4-BE49-F238E27FC236}">
                <a16:creationId xmlns:a16="http://schemas.microsoft.com/office/drawing/2014/main" id="{0266F4FE-ECA3-74F5-F5B5-A6D82D100C9B}"/>
              </a:ext>
            </a:extLst>
          </p:cNvPr>
          <p:cNvSpPr>
            <a:spLocks noGrp="1"/>
          </p:cNvSpPr>
          <p:nvPr>
            <p:ph idx="1"/>
          </p:nvPr>
        </p:nvSpPr>
        <p:spPr/>
        <p:txBody>
          <a:bodyPr>
            <a:normAutofit fontScale="85000" lnSpcReduction="20000"/>
          </a:bodyPr>
          <a:lstStyle/>
          <a:p>
            <a:r>
              <a:rPr lang="en-US" dirty="0"/>
              <a:t>Tide of the ocean used to spin turbine and  create energy from it</a:t>
            </a:r>
          </a:p>
          <a:p>
            <a:pPr>
              <a:buNone/>
            </a:pPr>
            <a:r>
              <a:rPr lang="en-US" b="1" dirty="0"/>
              <a:t>🌍 Global Significance:</a:t>
            </a:r>
            <a:endParaRPr lang="en-US" dirty="0"/>
          </a:p>
          <a:p>
            <a:pPr>
              <a:buFont typeface="Arial" panose="020B0604020202020204" pitchFamily="34" charset="0"/>
              <a:buChar char="•"/>
            </a:pPr>
            <a:r>
              <a:rPr lang="en-US" dirty="0"/>
              <a:t>Still in early stages, but has </a:t>
            </a:r>
            <a:r>
              <a:rPr lang="en-US" b="1" dirty="0"/>
              <a:t>huge potential</a:t>
            </a:r>
            <a:r>
              <a:rPr lang="en-US" dirty="0"/>
              <a:t>, especially for island nations and coastal areas.</a:t>
            </a:r>
          </a:p>
          <a:p>
            <a:pPr>
              <a:buFont typeface="Arial" panose="020B0604020202020204" pitchFamily="34" charset="0"/>
              <a:buChar char="•"/>
            </a:pPr>
            <a:r>
              <a:rPr lang="en-US" dirty="0"/>
              <a:t>The UK, South Korea, and France are experimenting with tidal power stations.</a:t>
            </a:r>
          </a:p>
          <a:p>
            <a:pPr marL="0" indent="0">
              <a:buNone/>
            </a:pPr>
            <a:r>
              <a:rPr lang="en-US" sz="1200" dirty="0"/>
              <a:t>[Sources: Sources: EMEC (2023), Euronews Green (2025), Wikipedia (</a:t>
            </a:r>
            <a:r>
              <a:rPr lang="en-US" sz="1200" dirty="0" err="1"/>
              <a:t>Sihwa</a:t>
            </a:r>
            <a:r>
              <a:rPr lang="en-US" sz="1200" dirty="0"/>
              <a:t> &amp; La Rance)]</a:t>
            </a:r>
          </a:p>
          <a:p>
            <a:pPr>
              <a:buNone/>
            </a:pPr>
            <a:r>
              <a:rPr lang="en-US" b="1" dirty="0"/>
              <a:t>🌱 Environmental Benefits:</a:t>
            </a:r>
            <a:endParaRPr lang="en-US" dirty="0"/>
          </a:p>
          <a:p>
            <a:pPr>
              <a:buFont typeface="Arial" panose="020B0604020202020204" pitchFamily="34" charset="0"/>
              <a:buChar char="•"/>
            </a:pPr>
            <a:r>
              <a:rPr lang="en-US" b="1" dirty="0"/>
              <a:t>No emissions</a:t>
            </a:r>
            <a:r>
              <a:rPr lang="en-US" dirty="0"/>
              <a:t>, and tides/waves are predictable and strong.</a:t>
            </a:r>
          </a:p>
          <a:p>
            <a:pPr>
              <a:buFont typeface="Arial" panose="020B0604020202020204" pitchFamily="34" charset="0"/>
              <a:buChar char="•"/>
            </a:pPr>
            <a:r>
              <a:rPr lang="en-US" dirty="0"/>
              <a:t>Low noise and visual impact compared to other sources.</a:t>
            </a:r>
          </a:p>
          <a:p>
            <a:pPr>
              <a:buFont typeface="Arial" panose="020B0604020202020204" pitchFamily="34" charset="0"/>
              <a:buChar char="•"/>
            </a:pPr>
            <a:r>
              <a:rPr lang="en-US" dirty="0"/>
              <a:t>Helps diversify the renewable energy mix, reducing fossil fuel dependency.</a:t>
            </a:r>
          </a:p>
        </p:txBody>
      </p:sp>
    </p:spTree>
    <p:extLst>
      <p:ext uri="{BB962C8B-B14F-4D97-AF65-F5344CB8AC3E}">
        <p14:creationId xmlns:p14="http://schemas.microsoft.com/office/powerpoint/2010/main" val="35495489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6BB768A5-E8F1-4FA3-B9B6-39AB8C1E9578}">
  <we:reference id="wa104380050" version="3.6.0.0" store="en-US" storeType="OMEX"/>
  <we:alternateReferences>
    <we:reference id="WA104380050" version="3.6.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Gallery</Template>
  <TotalTime>275</TotalTime>
  <Words>1073</Words>
  <Application>Microsoft Office PowerPoint</Application>
  <PresentationFormat>Widescreen</PresentationFormat>
  <Paragraphs>89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Gill Sans MT</vt:lpstr>
      <vt:lpstr>Google Sans Text</vt:lpstr>
      <vt:lpstr>Gallery</vt:lpstr>
      <vt:lpstr>Renewable Energy</vt:lpstr>
      <vt:lpstr>What is renewable Energy</vt:lpstr>
      <vt:lpstr>What are non renewable Energy?</vt:lpstr>
      <vt:lpstr>Types of Renewable Energy </vt:lpstr>
      <vt:lpstr>Solar</vt:lpstr>
      <vt:lpstr>Wind energy</vt:lpstr>
      <vt:lpstr>Hydro power</vt:lpstr>
      <vt:lpstr>Bio Mass</vt:lpstr>
      <vt:lpstr>Tidal Energy</vt:lpstr>
      <vt:lpstr>Geo thermal energy</vt:lpstr>
      <vt:lpstr>Renewable Energy initiatives in Bangladesh</vt:lpstr>
      <vt:lpstr>Renewable Energy initiatives in Banglades</vt:lpstr>
      <vt:lpstr>Future prospect</vt:lpstr>
      <vt:lpstr>Future prospect</vt:lpstr>
      <vt:lpstr>Future prospect</vt:lpstr>
      <vt:lpstr>Future prospect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Shihab Mahmud</dc:creator>
  <cp:lastModifiedBy>Shihab Mahmud</cp:lastModifiedBy>
  <cp:revision>1</cp:revision>
  <dcterms:created xsi:type="dcterms:W3CDTF">2025-04-02T21:08:04Z</dcterms:created>
  <dcterms:modified xsi:type="dcterms:W3CDTF">2025-04-05T17:02:04Z</dcterms:modified>
</cp:coreProperties>
</file>