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78" r:id="rId4"/>
    <p:sldId id="429" r:id="rId5"/>
    <p:sldId id="273" r:id="rId6"/>
    <p:sldId id="276" r:id="rId7"/>
    <p:sldId id="409" r:id="rId8"/>
    <p:sldId id="410" r:id="rId9"/>
    <p:sldId id="440" r:id="rId10"/>
    <p:sldId id="411" r:id="rId11"/>
    <p:sldId id="412" r:id="rId12"/>
    <p:sldId id="413" r:id="rId13"/>
    <p:sldId id="367" r:id="rId14"/>
    <p:sldId id="414" r:id="rId15"/>
    <p:sldId id="415" r:id="rId16"/>
    <p:sldId id="416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30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366" r:id="rId38"/>
    <p:sldId id="258" r:id="rId39"/>
  </p:sldIdLst>
  <p:sldSz cx="9612313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1">
          <p15:clr>
            <a:srgbClr val="A4A3A4"/>
          </p15:clr>
        </p15:guide>
        <p15:guide id="2" pos="3027">
          <p15:clr>
            <a:srgbClr val="A4A3A4"/>
          </p15:clr>
        </p15:guide>
        <p15:guide id="3" pos="31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8A3"/>
    <a:srgbClr val="00CC99"/>
    <a:srgbClr val="FF40FF"/>
    <a:srgbClr val="C57E62"/>
    <a:srgbClr val="5B9BD5"/>
    <a:srgbClr val="6666FF"/>
    <a:srgbClr val="006699"/>
    <a:srgbClr val="009999"/>
    <a:srgbClr val="47ACAD"/>
    <a:srgbClr val="F4D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3" autoAdjust="0"/>
    <p:restoredTop sz="95141"/>
  </p:normalViewPr>
  <p:slideViewPr>
    <p:cSldViewPr snapToGrid="0">
      <p:cViewPr>
        <p:scale>
          <a:sx n="87" d="100"/>
          <a:sy n="87" d="100"/>
        </p:scale>
        <p:origin x="-1520" y="-552"/>
      </p:cViewPr>
      <p:guideLst>
        <p:guide orient="horz" pos="2041"/>
        <p:guide pos="3027"/>
        <p:guide pos="3127"/>
      </p:guideLst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21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DEBF-3E20-FB42-A0BB-C9B2E1743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83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E875E-3DD8-FE43-98CA-820440D2DE13}" type="datetimeFigureOut">
              <a:rPr kumimoji="1" lang="zh-CN" altLang="en-US" smtClean="0"/>
              <a:t>17/11/28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143000"/>
            <a:ext cx="4578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76E75-EDF0-B84E-8EDE-641CE53174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75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11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0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0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05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82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80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33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868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2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47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821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33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06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6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85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34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74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11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93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29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94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52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5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86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11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7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42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>
                <a:solidFill>
                  <a:prstClr val="black"/>
                </a:solidFill>
              </a:rPr>
              <a:pPr/>
              <a:t>36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1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44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55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67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59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28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76E75-EDF0-B84E-8EDE-641CE531742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2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1502" y="1060502"/>
            <a:ext cx="7209011" cy="2256003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1502" y="3403506"/>
            <a:ext cx="7209011" cy="156450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8598" y="345001"/>
            <a:ext cx="2072591" cy="54915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0826" y="345001"/>
            <a:ext cx="6097622" cy="54915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3235" y="6050712"/>
            <a:ext cx="259041" cy="261734"/>
          </a:xfrm>
          <a:prstGeom prst="rect">
            <a:avLst/>
          </a:prstGeom>
        </p:spPr>
        <p:txBody>
          <a:bodyPr/>
          <a:lstStyle>
            <a:lvl1pPr defTabSz="864032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6562357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21054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820" y="1615503"/>
            <a:ext cx="8290363" cy="269550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5820" y="4336507"/>
            <a:ext cx="8290363" cy="1417502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826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6083" y="1725003"/>
            <a:ext cx="4085106" cy="41115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345001"/>
            <a:ext cx="8290363" cy="12525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2078" y="1588503"/>
            <a:ext cx="4066332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2078" y="2367004"/>
            <a:ext cx="4066332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6083" y="1588503"/>
            <a:ext cx="4086358" cy="77850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6083" y="2367004"/>
            <a:ext cx="4086358" cy="34815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78" y="432001"/>
            <a:ext cx="3100125" cy="1512002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86358" y="933001"/>
            <a:ext cx="4866083" cy="4605007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078" y="1944003"/>
            <a:ext cx="3100125" cy="3601506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826" y="345001"/>
            <a:ext cx="8290363" cy="1252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826" y="1725003"/>
            <a:ext cx="8290363" cy="41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826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83980" y="6006009"/>
            <a:ext cx="3244055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8485" y="6006009"/>
            <a:ext cx="2162703" cy="34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265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265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1590" y="345170"/>
            <a:ext cx="8299960" cy="125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1590" y="1725849"/>
            <a:ext cx="8299960" cy="411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2509" y="6050672"/>
            <a:ext cx="259041" cy="26173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881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xmlns:p14="http://schemas.microsoft.com/office/powerpoint/2010/main" spd="med"/>
  <p:txStyles>
    <p:titleStyle>
      <a:lvl1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667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2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6008" marR="0" indent="-215373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7181" marR="0" indent="-25453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6395" marR="0" indent="-3110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6711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8727" marR="0" indent="-329392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7081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4510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1938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9366" algn="l" defTabSz="864667" rtl="0" latinLnBrk="0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1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85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85229" y="1630066"/>
            <a:ext cx="7372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600" dirty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HTML</a:t>
            </a:r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基础</a:t>
            </a:r>
          </a:p>
          <a:p>
            <a:r>
              <a:rPr lang="zh-CN" altLang="en-US" sz="44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43271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代码示例：</a:t>
            </a:r>
          </a:p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需求：</a:t>
            </a:r>
          </a:p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	每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1s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打印字符串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，打印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次</a:t>
            </a:r>
          </a:p>
        </p:txBody>
      </p:sp>
      <p:sp>
        <p:nvSpPr>
          <p:cNvPr id="2" name="矩形 1"/>
          <p:cNvSpPr/>
          <p:nvPr/>
        </p:nvSpPr>
        <p:spPr>
          <a:xfrm>
            <a:off x="762576" y="3424083"/>
            <a:ext cx="4803775" cy="258532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num = 1;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timer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("1");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num++;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(num == 100)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//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停止定时器</a:t>
            </a:r>
          </a:p>
          <a:p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(timer);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 100);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8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</a:t>
            </a:r>
          </a:p>
          <a:p>
            <a:pPr algn="ctr" hangingPunct="0"/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28241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需求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05" y="2157218"/>
            <a:ext cx="1743408" cy="20630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1854" y="2157218"/>
            <a:ext cx="6963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点击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div1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颜色变成黑色 并且生成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个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[20,50]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随机数存到数组里，并求和，并打印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数组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点击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div2 </a:t>
            </a:r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颜色变成绿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色 并且生成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个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[20,50]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随机数存到数组里，并求和，并打印数组</a:t>
            </a:r>
          </a:p>
        </p:txBody>
      </p:sp>
    </p:spTree>
    <p:extLst>
      <p:ext uri="{BB962C8B-B14F-4D97-AF65-F5344CB8AC3E}">
        <p14:creationId xmlns:p14="http://schemas.microsoft.com/office/powerpoint/2010/main" val="5025934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1205" y="1614892"/>
            <a:ext cx="4428856" cy="452431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oDiv2.onclick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oDiv2.style.backgroundColor = "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green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var num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703" y="1639903"/>
            <a:ext cx="4428856" cy="452431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oDiv1.onclick = function ()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oDiv1.style.backgroundColor = "black";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37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000" y="2505584"/>
            <a:ext cx="696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此时我们看到点击事件中随机数的代码完全相同，会造成的代码冗余，可以通过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的形式解决</a:t>
            </a:r>
          </a:p>
        </p:txBody>
      </p:sp>
    </p:spTree>
    <p:extLst>
      <p:ext uri="{BB962C8B-B14F-4D97-AF65-F5344CB8AC3E}">
        <p14:creationId xmlns:p14="http://schemas.microsoft.com/office/powerpoint/2010/main" val="39759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8661643" cy="1846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定义：</a:t>
            </a:r>
          </a:p>
          <a:p>
            <a:pPr hangingPunct="0"/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函数是由事件驱动的或者当它被调用时执行的可重复使用的代码块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4" y="2662112"/>
            <a:ext cx="3293231" cy="1754326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de-DE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r>
              <a:rPr lang="zh-CN" altLang="de-DE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体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de-DE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return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返回值；</a:t>
            </a:r>
          </a:p>
          <a:p>
            <a:r>
              <a:rPr lang="de-DE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50496"/>
              </p:ext>
            </p:extLst>
          </p:nvPr>
        </p:nvGraphicFramePr>
        <p:xfrm>
          <a:off x="4335868" y="2277761"/>
          <a:ext cx="4323166" cy="357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594"/>
                <a:gridCol w="2892572"/>
              </a:tblGrid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名词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解释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function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函数标识符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函数名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见名知意，不能数字和下划线开头，驼峰结构命名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参数列表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可以多个，多个参数列表使用逗号分开，一般都叫形式函数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函数体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实现函数功能的代码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返回值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如果有返回值的函数，调用时，用变量可以接收返回值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777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669684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函数调用</a:t>
            </a: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501407"/>
            <a:ext cx="8661643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value = </a:t>
            </a:r>
            <a:r>
              <a:rPr lang="zh-CN" altLang="en-US" sz="2000" dirty="0"/>
              <a:t>函数名</a:t>
            </a:r>
            <a:r>
              <a:rPr lang="en-US" altLang="zh-CN" sz="2000" dirty="0"/>
              <a:t>(</a:t>
            </a:r>
            <a:r>
              <a:rPr lang="zh-CN" altLang="en-US" sz="2000" dirty="0"/>
              <a:t>参数</a:t>
            </a:r>
            <a:r>
              <a:rPr lang="en-US" altLang="zh-CN" sz="2000" dirty="0"/>
              <a:t>)</a:t>
            </a:r>
            <a:endParaRPr lang="zh-CN" altLang="en-US" sz="200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6785"/>
              </p:ext>
            </p:extLst>
          </p:nvPr>
        </p:nvGraphicFramePr>
        <p:xfrm>
          <a:off x="719999" y="2477729"/>
          <a:ext cx="5857781" cy="137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19"/>
                <a:gridCol w="3919362"/>
              </a:tblGrid>
              <a:tr h="1985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名词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解释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value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  <a:sym typeface="Calibri"/>
                        </a:rPr>
                        <a:t>接受函数的返回值，如果没有返回值，可以不写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69000">
                <a:tc>
                  <a:txBody>
                    <a:bodyPr/>
                    <a:lstStyle/>
                    <a:p>
                      <a:pPr marL="0" marR="0" indent="0" algn="l" defTabSz="9148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参数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与形参对应，一般称作实际参数</a:t>
                      </a:r>
                      <a:endParaRPr lang="zh-CN" altLang="en-US" sz="18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19999" y="4419305"/>
            <a:ext cx="284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注：</a:t>
            </a:r>
            <a:r>
              <a:rPr lang="en-US" altLang="zh-CN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和参数可以不写</a:t>
            </a:r>
          </a:p>
        </p:txBody>
      </p:sp>
    </p:spTree>
    <p:extLst>
      <p:ext uri="{BB962C8B-B14F-4D97-AF65-F5344CB8AC3E}">
        <p14:creationId xmlns:p14="http://schemas.microsoft.com/office/powerpoint/2010/main" val="19622481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963582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无参无返回</a:t>
            </a: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3817502" cy="369331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de-DE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2613135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()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604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054952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无</a:t>
            </a:r>
            <a:r>
              <a:rPr lang="zh-CN" altLang="en-US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参有返回</a:t>
            </a: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函数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体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返回值；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3817502" cy="369331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randomSum1 ()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20; i++)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var num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(50 - 20 + 1) + 20);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</a:t>
            </a:r>
          </a:p>
          <a:p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616242" cy="147732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a = randomSum1 </a:t>
            </a:r>
            <a:r>
              <a:rPr lang="pt-BR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pt-BR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 </a:t>
            </a:r>
            <a:r>
              <a:rPr lang="zh-CN" altLang="pt-BR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的值  和 函数体中的返回值</a:t>
            </a:r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zh-CN" altLang="pt-BR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值相同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206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376882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有参有返回</a:t>
            </a:r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返回值；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4415976" cy="397031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randomSum2 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n,max,min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(n + "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个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+ "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区间是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 "</a:t>
            </a:r>
            <a:r>
              <a:rPr lang="zh-CN" altLang="ro-RO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到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+ min</a:t>
            </a:r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n; i++) {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var num =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- min + 1) + min);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lang="ro-RO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ro-RO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925958" cy="1754326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 = randomSum1 (20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2)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  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 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min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的值  和 函数体中的返回值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值相同</a:t>
            </a:r>
          </a:p>
        </p:txBody>
      </p:sp>
    </p:spTree>
    <p:extLst>
      <p:ext uri="{BB962C8B-B14F-4D97-AF65-F5344CB8AC3E}">
        <p14:creationId xmlns:p14="http://schemas.microsoft.com/office/powerpoint/2010/main" val="21388015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26504"/>
            <a:ext cx="1733848" cy="584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r>
              <a:rPr lang="zh-CN" altLang="en-US" sz="3200" b="0" kern="0" dirty="0" smtClean="0"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重点回顾</a:t>
            </a:r>
            <a:endParaRPr sz="3200" b="0" kern="0" dirty="0"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Shape 135"/>
          <p:cNvSpPr txBox="1">
            <a:spLocks/>
          </p:cNvSpPr>
          <p:nvPr/>
        </p:nvSpPr>
        <p:spPr bwMode="auto">
          <a:xfrm>
            <a:off x="125636" y="1295871"/>
            <a:ext cx="116236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14" tIns="64657" rIns="129314" bIns="64657"/>
          <a:lstStyle>
            <a:lvl1pPr marL="765175" indent="-457200" defTabSz="350838">
              <a:lnSpc>
                <a:spcPct val="90000"/>
              </a:lnSpc>
              <a:spcBef>
                <a:spcPts val="1338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647700" indent="-215900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0795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5113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943100" indent="-214313" defTabSz="350838">
              <a:lnSpc>
                <a:spcPct val="90000"/>
              </a:lnSpc>
              <a:spcBef>
                <a:spcPct val="95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4003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8575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3147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771900" indent="-214313" defTabSz="350838" eaLnBrk="0" fontAlgn="base" hangingPunct="0">
              <a:lnSpc>
                <a:spcPct val="90000"/>
              </a:lnSpc>
              <a:spcBef>
                <a:spcPct val="95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 smtClean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 smtClean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r>
              <a:rPr lang="en-US" altLang="zh-CN" sz="2000" dirty="0">
                <a:solidFill>
                  <a:srgbClr val="24599B"/>
                </a:solidFill>
                <a:latin typeface="微软雅黑" charset="0"/>
                <a:ea typeface="微软雅黑" charset="0"/>
                <a:cs typeface="Yuanti SC Regular" charset="-122"/>
                <a:sym typeface="+mn-ea" charset="0"/>
              </a:rPr>
              <a:t>XXXXX</a:t>
            </a:r>
            <a:endParaRPr lang="zh-CN" altLang="en-US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  <a:p>
            <a:pPr>
              <a:spcBef>
                <a:spcPct val="0"/>
              </a:spcBef>
              <a:buFont typeface="Wingdings" charset="2"/>
              <a:buChar char="l"/>
            </a:pPr>
            <a:endParaRPr lang="en-US" altLang="zh-CN" sz="2000" dirty="0">
              <a:solidFill>
                <a:srgbClr val="24599B"/>
              </a:solidFill>
              <a:latin typeface="微软雅黑" charset="0"/>
              <a:ea typeface="微软雅黑" charset="0"/>
              <a:cs typeface="Yuanti SC Regular" charset="-122"/>
              <a:sym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645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481077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有</a:t>
            </a:r>
            <a:r>
              <a:rPr lang="zh-CN" altLang="en-US" sz="20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参无返回</a:t>
            </a:r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4415976" cy="424731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randomSum2 (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n,max,min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n;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(max - min + 1) + min);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925958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  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 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0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3481077" cy="7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函数类型 </a:t>
            </a:r>
            <a:r>
              <a:rPr lang="en-US" altLang="zh-CN" sz="2000" b="0" kern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有</a:t>
            </a:r>
            <a:r>
              <a:rPr lang="zh-CN" altLang="en-US" sz="20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参无返回</a:t>
            </a:r>
            <a:endParaRPr lang="zh-CN" altLang="en-US" sz="2000" b="0" kern="0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4" y="140291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语法：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7771" y="2308662"/>
            <a:ext cx="3293231" cy="92333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函数名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参数列表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函数体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2489" y="771979"/>
            <a:ext cx="1198961" cy="1261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hangingPunct="0"/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489" y="1622578"/>
            <a:ext cx="4415976" cy="424731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randomSum2 (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n,max,min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endParaRPr lang="ro-RO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</a:t>
            </a:r>
          </a:p>
          <a:p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</a:t>
            </a:r>
            <a:r>
              <a:rPr lang="hu-HU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hu-HU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for(var i = 0; i &lt; n; i++)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Math.floor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Math.random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* (max - min + 1) + min);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[i] = num;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+= num;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("🍎"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("🍑" + </a:t>
            </a:r>
            <a:r>
              <a:rPr lang="ro-RO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sum</a:t>
            </a:r>
            <a:r>
              <a:rPr lang="ro-RO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</a:t>
            </a:r>
          </a:p>
          <a:p>
            <a:r>
              <a:rPr lang="de-DE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4" y="3678265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调用：	</a:t>
            </a:r>
          </a:p>
        </p:txBody>
      </p:sp>
      <p:sp>
        <p:nvSpPr>
          <p:cNvPr id="13" name="矩形 12"/>
          <p:cNvSpPr/>
          <p:nvPr/>
        </p:nvSpPr>
        <p:spPr>
          <a:xfrm>
            <a:off x="837771" y="4243381"/>
            <a:ext cx="3925958" cy="120032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randomSum1 (20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  10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 2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对应函数体中的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min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040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变量作用域</a:t>
            </a:r>
          </a:p>
          <a:p>
            <a:pPr algn="ctr" hangingPunct="0"/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33615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局部变量	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1726327"/>
            <a:ext cx="404372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hangingPunct="0"/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函数内部声明的变量（局部变量），在函数外部并不能访问</a:t>
            </a:r>
            <a:endParaRPr lang="zh-CN" altLang="en-US" sz="20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8819" y="1113218"/>
            <a:ext cx="257056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示例：</a:t>
            </a:r>
          </a:p>
        </p:txBody>
      </p:sp>
      <p:sp>
        <p:nvSpPr>
          <p:cNvPr id="13" name="矩形 12"/>
          <p:cNvSpPr/>
          <p:nvPr/>
        </p:nvSpPr>
        <p:spPr>
          <a:xfrm>
            <a:off x="5378819" y="1631619"/>
            <a:ext cx="3925958" cy="3139321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school = "</a:t>
            </a:r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蓝鸥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school = "lanou3g";</a:t>
            </a:r>
          </a:p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			</a:t>
            </a:r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(school);</a:t>
            </a: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(school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);//</a:t>
            </a:r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打印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蓝鸥</a:t>
            </a:r>
          </a:p>
          <a:p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();//</a:t>
            </a:r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打印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lanou3g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为什么要使用盒模型："/>
          <p:cNvSpPr/>
          <p:nvPr/>
        </p:nvSpPr>
        <p:spPr>
          <a:xfrm>
            <a:off x="720000" y="2889723"/>
            <a:ext cx="4192882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全局变量</a:t>
            </a:r>
            <a:r>
              <a:rPr lang="zh-CN" altLang="en-US" sz="2400" b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</a:p>
          <a:p>
            <a:pPr marL="342900" indent="-342900" hangingPunct="0">
              <a:buFont typeface="Wingdings" charset="2"/>
              <a:buChar char="l"/>
            </a:pP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9841" y="3403801"/>
            <a:ext cx="433869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hangingPunct="0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在函数外部声明的变量（全局变量），在函数内部可以访问</a:t>
            </a:r>
            <a:endParaRPr lang="zh-CN" altLang="en-US" sz="20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553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2" grpId="0"/>
      <p:bldP spid="13" grpId="0" animBg="1"/>
      <p:bldP spid="11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变量提升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1726327"/>
            <a:ext cx="4043729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hangingPunct="0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变量提升即变量声明提升到它所在作用域的最开始的部分</a:t>
            </a:r>
            <a:endParaRPr lang="zh-CN" altLang="en-US" sz="2000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576" y="2558290"/>
            <a:ext cx="2570561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原函数：</a:t>
            </a:r>
          </a:p>
          <a:p>
            <a:pPr hangingPunct="0"/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3108157"/>
            <a:ext cx="2983517" cy="147732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onlyText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is-I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 = 10;</a:t>
            </a:r>
          </a:p>
          <a:p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is-I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 = 20;</a:t>
            </a:r>
          </a:p>
          <a:p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pt-BR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pt-BR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pt-BR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30;</a:t>
            </a:r>
          </a:p>
          <a:p>
            <a:r>
              <a:rPr lang="pt-BR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57827" y="2558290"/>
            <a:ext cx="463041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zh-CN" altLang="en-US" sz="200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变量提升：</a:t>
            </a:r>
          </a:p>
          <a:p>
            <a:pPr hangingPunct="0"/>
            <a:endParaRPr lang="zh-CN" altLang="en-US" sz="2000" dirty="0" smtClean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7827" y="3108157"/>
            <a:ext cx="3716018" cy="2308324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onlyText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{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b;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c;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a = 10;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b = 20;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c = 30;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388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2" grpId="0"/>
      <p:bldP spid="10" grpId="0" animBg="1"/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变量提升案例</a:t>
            </a:r>
          </a:p>
          <a:p>
            <a:pPr hangingPunct="0"/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845723"/>
            <a:ext cx="6493630" cy="341632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school = "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蓝鸥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";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function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(school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school =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“lanou3g”;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(school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(school);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getSchool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7161" y="4320321"/>
            <a:ext cx="227125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//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打印蓝鸥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18271" y="3747929"/>
            <a:ext cx="227125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//</a:t>
            </a: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打印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lanou3g</a:t>
            </a:r>
            <a:endParaRPr kumimoji="0" lang="zh-CN" altLang="en-US" b="0" i="0" u="none" strike="noStrike" cap="none" spc="0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8271" y="2669226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//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打印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undifine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84450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/>
      <p:bldP spid="1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闭包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8071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闭包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2215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概述：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定义和函数表达式位于另⼀个函数的函数体内。⽽且，这些内部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函数可以访问它们所在的外部函数中声明的所有局部变量、参数和声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明的其他内部函数。当其中⼀个这样的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内部</a:t>
            </a:r>
            <a:r>
              <a:rPr lang="en-US" altLang="zh-CN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的外部函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数之外被调⽤时，就会形成闭包。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921" y="3759200"/>
            <a:ext cx="8111613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用途：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变量长期驻扎在内存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中</a:t>
            </a:r>
          </a:p>
          <a:p>
            <a:pPr lvl="1" hangingPunct="0"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避免全局变量的污染</a:t>
            </a:r>
            <a:endParaRPr lang="zh-CN" altLang="en-US" dirty="0" smtClean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33456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示例一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726327"/>
            <a:ext cx="3794676" cy="258532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f1(){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</a:t>
            </a:r>
            <a:r>
              <a:rPr lang="en-US" altLang="zh-CN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n=999;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f2(){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　　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alert(n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); </a:t>
            </a: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 </a:t>
            </a:r>
            <a:r>
              <a:rPr lang="zh-CN" altLang="en-US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　　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return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f2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dirty="0" smtClean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 err="1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result=f1();</a:t>
            </a:r>
          </a:p>
          <a:p>
            <a:r>
              <a:rPr lang="en-US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en-US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 // 999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5458" y="1726327"/>
            <a:ext cx="41459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链式作用域</a:t>
            </a:r>
            <a:r>
              <a:rPr lang="en-US" altLang="zh-CN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结构（</a:t>
            </a:r>
            <a:r>
              <a:rPr lang="en-US" altLang="zh-CN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chain scope</a:t>
            </a:r>
            <a:r>
              <a:rPr lang="zh-CN" altLang="en-US" dirty="0">
                <a:solidFill>
                  <a:srgbClr val="111111"/>
                </a:solidFill>
                <a:latin typeface="Microsoft YaHei" charset="0"/>
                <a:ea typeface="Microsoft YaHei" charset="0"/>
                <a:cs typeface="Microsoft YaHei" charset="0"/>
              </a:rPr>
              <a:t>），子对象会一级一级地向上寻找所有父对象的变量。所以，父对象的所有变量，对子对象都是可见的，反之则不成立。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396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示例二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726327"/>
            <a:ext cx="3794676" cy="369331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var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null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f1(){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n=999;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(){n+=1}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f2(){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alert(n);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f2;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var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=f1();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 // 999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result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(); // </a:t>
            </a:r>
            <a:r>
              <a:rPr lang="ro-RO" altLang="zh-CN" dirty="0" smtClean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1000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7471" y="1870346"/>
            <a:ext cx="414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dirty="0"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lang="zh-CN" altLang="ro-RO" dirty="0">
                <a:latin typeface="Microsoft YaHei" charset="0"/>
                <a:ea typeface="Microsoft YaHei" charset="0"/>
                <a:cs typeface="Microsoft YaHei" charset="0"/>
              </a:rPr>
              <a:t>的值一直保存到内存中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66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9525" y="2729865"/>
            <a:ext cx="1394460" cy="411480"/>
          </a:xfrm>
          <a:prstGeom prst="rect">
            <a:avLst/>
          </a:prstGeom>
          <a:solidFill>
            <a:srgbClr val="00999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2415" y="2752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  <a:endParaRPr lang="zh-CN" altLang="en-US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6035" y="3335655"/>
            <a:ext cx="1377950" cy="39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0670" y="3355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第二节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2415" y="396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42415" y="455803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第四章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8450" y="27298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38450" y="3334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函数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96035" y="3989705"/>
            <a:ext cx="1377950" cy="39497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42415" y="4015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第三节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38450" y="3969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变量作用域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7332" y="4578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00952" y="4599305"/>
            <a:ext cx="1377950" cy="39497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7332" y="4624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第四节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3367" y="4578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2415" y="5207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汉仪大宋简" panose="02010609000101010101" charset="-122"/>
                <a:ea typeface="汉仪大宋简" panose="02010609000101010101" charset="-122"/>
                <a:sym typeface="+mn-ea"/>
              </a:rPr>
              <a:t>第章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96035" y="5227717"/>
            <a:ext cx="1377950" cy="394970"/>
          </a:xfrm>
          <a:prstGeom prst="rect">
            <a:avLst/>
          </a:prstGeom>
          <a:solidFill>
            <a:srgbClr val="3A68A3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2415" y="52533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第五节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38450" y="52073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zh-CN" altLang="en-US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闭包</a:t>
            </a: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518102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示例三 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简写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自调用</a:t>
            </a:r>
            <a:r>
              <a:rPr lang="en-US" altLang="zh-CN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76" y="1726327"/>
            <a:ext cx="3794676" cy="2308324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var n=999;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nAdd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(){n+=1}</a:t>
            </a:r>
          </a:p>
          <a:p>
            <a:endParaRPr lang="ro-RO" altLang="zh-CN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return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dirty="0" err="1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function</a:t>
            </a:r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(){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    alert(n);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    };</a:t>
            </a:r>
          </a:p>
          <a:p>
            <a:r>
              <a:rPr lang="ro-RO" altLang="zh-CN" dirty="0">
                <a:solidFill>
                  <a:srgbClr val="ED7D31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    })();</a:t>
            </a:r>
            <a:endParaRPr lang="zh-CN" altLang="en-US" dirty="0">
              <a:solidFill>
                <a:srgbClr val="ED7D31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32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类型转化</a:t>
            </a:r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93659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41928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显示类型转化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424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把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对象的值转换为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数字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Boolean(value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：把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值转换成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类型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String(value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：把值转换成字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符串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parseInt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：可解析一个字符串，并返回一个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整数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parseFloat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：可解析一个字符串，并返回一个浮点数</a:t>
            </a:r>
          </a:p>
          <a:p>
            <a:pPr hangingPunct="0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74223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5" y="1014730"/>
            <a:ext cx="529901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隐式类型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转化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——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fr-FR" altLang="zh-CN" sz="240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 - * / % 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304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规则：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在运算之前将参与运算的双方转换成数字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。</a:t>
            </a:r>
          </a:p>
          <a:p>
            <a:pPr hangingPunct="0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注：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数字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字符串  会将数字转化成自字</a:t>
            </a:r>
            <a:r>
              <a:rPr lang="zh-CN" altLang="en-US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符串 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例：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200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+ "2"  "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2002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"</a:t>
            </a: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4693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类型转化</a:t>
            </a:r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5" y="1014730"/>
            <a:ext cx="529901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Arial" charset="0"/>
              <a:buChar char="•"/>
            </a:pPr>
            <a:r>
              <a:rPr lang="zh-CN" altLang="en-US" sz="2400" b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隐式类型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转化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——</a:t>
            </a:r>
            <a:r>
              <a:rPr lang="zh-CN" altLang="en-US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 </a:t>
            </a:r>
            <a:r>
              <a:rPr lang="en-US" altLang="zh-CN" sz="2400" b="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==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76" y="1543213"/>
            <a:ext cx="8111613" cy="4708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规则：</a:t>
            </a: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如果比较的两者中有布尔值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(Boolean)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，会把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先转换为对应的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，即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，然后进行比较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。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如果比较的双方中有一方为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时，会把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通过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Number()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方法转换为数字，然后进行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比较。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如果比较的双方中有一方为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Boolean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，一方为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String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时，则会将空字符串 </a:t>
            </a:r>
            <a:r>
              <a:rPr lang="en-US" altLang="zh-CN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“”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转换为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false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，除此外的一切字符串转换为 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true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，然后进行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比较</a:t>
            </a:r>
          </a:p>
          <a:p>
            <a:pPr hangingPunct="0">
              <a:lnSpc>
                <a:spcPct val="150000"/>
              </a:lnSpc>
            </a:pP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null==undefined </a:t>
            </a: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为真</a:t>
            </a:r>
          </a:p>
        </p:txBody>
      </p:sp>
    </p:spTree>
    <p:extLst>
      <p:ext uri="{BB962C8B-B14F-4D97-AF65-F5344CB8AC3E}">
        <p14:creationId xmlns:p14="http://schemas.microsoft.com/office/powerpoint/2010/main" val="20056722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endParaRPr lang="zh-CN" altLang="en-US"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0093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105413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5B9BD5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总结</a:t>
            </a:r>
            <a:endParaRPr lang="zh-CN" altLang="en-US" sz="2400" b="0" kern="0" dirty="0">
              <a:solidFill>
                <a:srgbClr val="5B9BD5">
                  <a:lumMod val="50000"/>
                </a:srgb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00" y="1726327"/>
            <a:ext cx="74358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函数分为有参有返回，无参无返回，有参无返回，无参有</a:t>
            </a:r>
            <a:r>
              <a:rPr lang="zh-CN" altLang="en-US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返回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变量作用域分清局部变量和全局变量</a:t>
            </a:r>
          </a:p>
        </p:txBody>
      </p:sp>
      <p:sp>
        <p:nvSpPr>
          <p:cNvPr id="9" name="矩形 8"/>
          <p:cNvSpPr/>
          <p:nvPr/>
        </p:nvSpPr>
        <p:spPr>
          <a:xfrm>
            <a:off x="719999" y="3896152"/>
            <a:ext cx="87042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	</a:t>
            </a:r>
            <a:endParaRPr lang="zh-CN" altLang="en-US" dirty="0" smtClean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文本框 6"/>
          <p:cNvSpPr/>
          <p:nvPr/>
        </p:nvSpPr>
        <p:spPr>
          <a:xfrm>
            <a:off x="656301" y="-59722"/>
            <a:ext cx="92438" cy="646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40" tIns="45740" rIns="45740" bIns="45740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pPr hangingPunct="0"/>
            <a:endParaRPr sz="3602" kern="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2678939"/>
            <a:ext cx="8813800" cy="2554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计时器</a:t>
            </a:r>
          </a:p>
          <a:p>
            <a:pPr algn="ctr" hangingPunct="0"/>
            <a:endParaRPr lang="zh-CN" altLang="en-US" sz="8000" dirty="0" smtClean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7895" y="4002374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4348" y="4174435"/>
            <a:ext cx="92394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06775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17623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定义：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按照指定的周期（以毫秒计）来调用函数或计算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表达式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code,millisec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[,“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lang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”])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必需。要调用的函数或要执行的代码串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millisec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必须。周期性执行或调用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之间的时间间隔，以毫秒计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返回值：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一个可以传递给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Window.clearInterval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从而取消对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的周期性执行的值。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000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17623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需求：</a:t>
            </a:r>
          </a:p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每隔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1s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打印字符串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代码示例：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5815" y="3772016"/>
            <a:ext cx="4803775" cy="147732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(function ()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it-IT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it-IT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it-IT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(“1”);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it-IT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is-I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},1000)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698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2980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定义：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用于在指定的毫秒数后调用函数或计算表达式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code,millisec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code: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必需。要调用的函数或要执行的代码串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millisec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必需。在执行代码前需等待的毫秒数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320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2980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需求：</a:t>
            </a:r>
          </a:p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秒之后打印字符串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代码示例：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5815" y="3772016"/>
            <a:ext cx="4803775" cy="1477328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setTimeout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(function ()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(“1”);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},5000);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3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000" y="36000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计时器</a:t>
            </a:r>
          </a:p>
          <a:p>
            <a:endParaRPr lang="en-US" altLang="zh-CN" sz="3200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为什么要使用盒模型："/>
          <p:cNvSpPr/>
          <p:nvPr/>
        </p:nvSpPr>
        <p:spPr>
          <a:xfrm>
            <a:off x="720000" y="1080000"/>
            <a:ext cx="6694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571500" indent="-571500" hangingPunct="0">
              <a:buFont typeface="Wingdings" charset="2"/>
              <a:buChar char="l"/>
            </a:pPr>
            <a:endParaRPr lang="zh-CN" altLang="en-US" sz="3600" kern="0" dirty="0">
              <a:solidFill>
                <a:srgbClr val="3A68A3"/>
              </a:solidFill>
            </a:endParaRPr>
          </a:p>
        </p:txBody>
      </p:sp>
      <p:sp>
        <p:nvSpPr>
          <p:cNvPr id="8" name="为什么要使用盒模型："/>
          <p:cNvSpPr/>
          <p:nvPr/>
        </p:nvSpPr>
        <p:spPr>
          <a:xfrm>
            <a:off x="762576" y="1014730"/>
            <a:ext cx="241347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err="1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sz="2400" b="0" kern="0" dirty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endParaRPr lang="zh-CN" altLang="en-US" sz="2400" b="0" kern="0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00" y="1606931"/>
            <a:ext cx="86157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定义：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可取消由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设置的 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timeout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语法：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clearInterval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id_of_setinterval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参数：</a:t>
            </a:r>
          </a:p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hr-HR" altLang="zh-CN" dirty="0" err="1">
                <a:latin typeface="Microsoft YaHei" charset="0"/>
                <a:ea typeface="Microsoft YaHei" charset="0"/>
                <a:cs typeface="Microsoft YaHei" charset="0"/>
              </a:rPr>
              <a:t>id_of_setinterval</a:t>
            </a:r>
            <a:r>
              <a:rPr lang="hr-HR" altLang="zh-CN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lang="zh-CN" altLang="hr-HR" dirty="0">
                <a:latin typeface="Microsoft YaHei" charset="0"/>
                <a:ea typeface="Microsoft YaHei" charset="0"/>
                <a:cs typeface="Microsoft YaHei" charset="0"/>
              </a:rPr>
              <a:t>由 </a:t>
            </a:r>
            <a:r>
              <a:rPr lang="hr-HR" altLang="zh-CN" dirty="0" err="1">
                <a:latin typeface="Microsoft YaHei" charset="0"/>
                <a:ea typeface="Microsoft YaHei" charset="0"/>
                <a:cs typeface="Microsoft YaHei" charset="0"/>
              </a:rPr>
              <a:t>setInterval</a:t>
            </a:r>
            <a:r>
              <a:rPr lang="hr-HR" altLang="zh-CN" dirty="0">
                <a:latin typeface="Microsoft YaHei" charset="0"/>
                <a:ea typeface="Microsoft YaHei" charset="0"/>
                <a:cs typeface="Microsoft YaHei" charset="0"/>
              </a:rPr>
              <a:t>() </a:t>
            </a:r>
            <a:r>
              <a:rPr lang="zh-CN" altLang="hr-HR" dirty="0">
                <a:latin typeface="Microsoft YaHei" charset="0"/>
                <a:ea typeface="Microsoft YaHei" charset="0"/>
                <a:cs typeface="Microsoft YaHei" charset="0"/>
              </a:rPr>
              <a:t>返回的 </a:t>
            </a:r>
            <a:r>
              <a:rPr lang="hr-HR" altLang="zh-CN" dirty="0">
                <a:latin typeface="Microsoft YaHei" charset="0"/>
                <a:ea typeface="Microsoft YaHei" charset="0"/>
                <a:cs typeface="Microsoft YaHei" charset="0"/>
              </a:rPr>
              <a:t>ID </a:t>
            </a:r>
            <a:r>
              <a:rPr lang="zh-CN" altLang="hr-HR" dirty="0">
                <a:latin typeface="Microsoft YaHei" charset="0"/>
                <a:ea typeface="Microsoft YaHei" charset="0"/>
                <a:cs typeface="Microsoft YaHei" charset="0"/>
              </a:rPr>
              <a:t>值。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23530</TotalTime>
  <Words>1676</Words>
  <Application>Microsoft Macintosh PowerPoint</Application>
  <PresentationFormat>自定义</PresentationFormat>
  <Paragraphs>491</Paragraphs>
  <Slides>37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郑 文礼</cp:lastModifiedBy>
  <cp:revision>470</cp:revision>
  <dcterms:created xsi:type="dcterms:W3CDTF">2015-12-25T06:43:00Z</dcterms:created>
  <dcterms:modified xsi:type="dcterms:W3CDTF">2017-11-28T08:53:48Z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