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4"/>
  </p:notesMasterIdLst>
  <p:handoutMasterIdLst>
    <p:handoutMasterId r:id="rId35"/>
  </p:handoutMasterIdLst>
  <p:sldIdLst>
    <p:sldId id="256" r:id="rId3"/>
    <p:sldId id="278" r:id="rId4"/>
    <p:sldId id="429" r:id="rId5"/>
    <p:sldId id="273" r:id="rId6"/>
    <p:sldId id="276" r:id="rId7"/>
    <p:sldId id="466" r:id="rId8"/>
    <p:sldId id="467" r:id="rId9"/>
    <p:sldId id="468" r:id="rId10"/>
    <p:sldId id="469" r:id="rId11"/>
    <p:sldId id="470" r:id="rId12"/>
    <p:sldId id="471" r:id="rId13"/>
    <p:sldId id="472" r:id="rId14"/>
    <p:sldId id="473" r:id="rId15"/>
    <p:sldId id="439" r:id="rId16"/>
    <p:sldId id="475" r:id="rId17"/>
    <p:sldId id="476" r:id="rId18"/>
    <p:sldId id="477" r:id="rId19"/>
    <p:sldId id="478" r:id="rId20"/>
    <p:sldId id="479" r:id="rId21"/>
    <p:sldId id="480" r:id="rId22"/>
    <p:sldId id="481" r:id="rId23"/>
    <p:sldId id="482" r:id="rId24"/>
    <p:sldId id="483" r:id="rId25"/>
    <p:sldId id="484" r:id="rId26"/>
    <p:sldId id="485" r:id="rId27"/>
    <p:sldId id="486" r:id="rId28"/>
    <p:sldId id="487" r:id="rId29"/>
    <p:sldId id="488" r:id="rId30"/>
    <p:sldId id="474" r:id="rId31"/>
    <p:sldId id="366" r:id="rId32"/>
    <p:sldId id="258" r:id="rId33"/>
  </p:sldIdLst>
  <p:sldSz cx="9612313" cy="64801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3027">
          <p15:clr>
            <a:srgbClr val="A4A3A4"/>
          </p15:clr>
        </p15:guide>
        <p15:guide id="3" pos="31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68A3"/>
    <a:srgbClr val="00CC99"/>
    <a:srgbClr val="FF40FF"/>
    <a:srgbClr val="C57E62"/>
    <a:srgbClr val="5B9BD5"/>
    <a:srgbClr val="6666FF"/>
    <a:srgbClr val="006699"/>
    <a:srgbClr val="009999"/>
    <a:srgbClr val="47ACAD"/>
    <a:srgbClr val="F4D0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主题样式 2 - 个性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17" autoAdjust="0"/>
    <p:restoredTop sz="93417"/>
  </p:normalViewPr>
  <p:slideViewPr>
    <p:cSldViewPr snapToGrid="0">
      <p:cViewPr>
        <p:scale>
          <a:sx n="100" d="100"/>
          <a:sy n="100" d="100"/>
        </p:scale>
        <p:origin x="80" y="344"/>
      </p:cViewPr>
      <p:guideLst>
        <p:guide orient="horz" pos="2041"/>
        <p:guide pos="3027"/>
        <p:guide pos="3127"/>
      </p:guideLst>
    </p:cSldViewPr>
  </p:slideViewPr>
  <p:outlineViewPr>
    <p:cViewPr>
      <p:scale>
        <a:sx n="33" d="100"/>
        <a:sy n="33" d="100"/>
      </p:scale>
      <p:origin x="0" y="-1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214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1DEBF-3E20-FB42-A0BB-C9B2E1743A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8837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E875E-3DD8-FE43-98CA-820440D2DE13}" type="datetimeFigureOut">
              <a:rPr kumimoji="1" lang="zh-CN" altLang="en-US" smtClean="0"/>
              <a:t>17/8/6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39825" y="1143000"/>
            <a:ext cx="4578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76E75-EDF0-B84E-8EDE-641CE53174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6758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6809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11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669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12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94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13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506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14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242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15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8763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16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7170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17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834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18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1902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19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610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20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884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28214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21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0522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22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501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23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7878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24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5365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25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9904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26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4394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27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057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28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6217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29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2232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30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018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952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0443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5912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5463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9574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9910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10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164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01502" y="1060502"/>
            <a:ext cx="7209011" cy="2256003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01502" y="3403506"/>
            <a:ext cx="7209011" cy="1564502"/>
          </a:xfrm>
        </p:spPr>
        <p:txBody>
          <a:bodyPr/>
          <a:lstStyle>
            <a:lvl1pPr marL="0" indent="0" algn="ctr">
              <a:buNone/>
              <a:defRPr sz="2270"/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60270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6305" indent="0" algn="ctr">
              <a:buNone/>
              <a:defRPr sz="151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78598" y="345001"/>
            <a:ext cx="2072591" cy="549150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0826" y="345001"/>
            <a:ext cx="6097622" cy="549150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>
            <a:spLocks noGrp="1"/>
          </p:cNvSpPr>
          <p:nvPr>
            <p:ph type="sldNum" sz="quarter" idx="2"/>
          </p:nvPr>
        </p:nvSpPr>
        <p:spPr>
          <a:xfrm>
            <a:off x="8703235" y="6050712"/>
            <a:ext cx="259041" cy="261734"/>
          </a:xfrm>
          <a:prstGeom prst="rect">
            <a:avLst/>
          </a:prstGeom>
        </p:spPr>
        <p:txBody>
          <a:bodyPr/>
          <a:lstStyle>
            <a:lvl1pPr defTabSz="864032"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656235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文本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9" name="正文级别 1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3210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820" y="1615503"/>
            <a:ext cx="8290363" cy="2695504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5820" y="4336507"/>
            <a:ext cx="8290363" cy="1417502"/>
          </a:xfrm>
        </p:spPr>
        <p:txBody>
          <a:bodyPr/>
          <a:lstStyle>
            <a:lvl1pPr marL="0" indent="0">
              <a:buNone/>
              <a:defRPr sz="2270">
                <a:solidFill>
                  <a:schemeClr val="tx1">
                    <a:tint val="75000"/>
                  </a:schemeClr>
                </a:solidFill>
              </a:defRPr>
            </a:lvl1pPr>
            <a:lvl2pPr marL="43180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2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2960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4pPr>
            <a:lvl5pPr marL="17278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6pPr>
            <a:lvl7pPr marL="25920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7pPr>
            <a:lvl8pPr marL="30238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8pPr>
            <a:lvl9pPr marL="345630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0826" y="1725003"/>
            <a:ext cx="4085106" cy="41115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6083" y="1725003"/>
            <a:ext cx="4085106" cy="41115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078" y="345001"/>
            <a:ext cx="8290363" cy="12525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2078" y="1588503"/>
            <a:ext cx="4066332" cy="778501"/>
          </a:xfrm>
        </p:spPr>
        <p:txBody>
          <a:bodyPr anchor="b"/>
          <a:lstStyle>
            <a:lvl1pPr marL="0" indent="0">
              <a:buNone/>
              <a:defRPr sz="2270" b="1"/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2078" y="2367004"/>
            <a:ext cx="4066332" cy="348150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866083" y="1588503"/>
            <a:ext cx="4086358" cy="778501"/>
          </a:xfrm>
        </p:spPr>
        <p:txBody>
          <a:bodyPr anchor="b"/>
          <a:lstStyle>
            <a:lvl1pPr marL="0" indent="0">
              <a:buNone/>
              <a:defRPr sz="2270" b="1"/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66083" y="2367004"/>
            <a:ext cx="4086358" cy="348150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078" y="432001"/>
            <a:ext cx="3100125" cy="1512002"/>
          </a:xfrm>
        </p:spPr>
        <p:txBody>
          <a:bodyPr anchor="b"/>
          <a:lstStyle>
            <a:lvl1pPr>
              <a:defRPr sz="302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86358" y="933001"/>
            <a:ext cx="4866083" cy="4605007"/>
          </a:xfrm>
        </p:spPr>
        <p:txBody>
          <a:bodyPr/>
          <a:lstStyle>
            <a:lvl1pPr>
              <a:defRPr sz="3025"/>
            </a:lvl1pPr>
            <a:lvl2pPr>
              <a:defRPr sz="2645"/>
            </a:lvl2pPr>
            <a:lvl3pPr>
              <a:defRPr sz="2270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2078" y="1944003"/>
            <a:ext cx="3100125" cy="3601506"/>
          </a:xfrm>
        </p:spPr>
        <p:txBody>
          <a:bodyPr/>
          <a:lstStyle>
            <a:lvl1pPr marL="0" indent="0">
              <a:buNone/>
              <a:defRPr sz="1510"/>
            </a:lvl1pPr>
            <a:lvl2pPr marL="431800" indent="0">
              <a:buNone/>
              <a:defRPr sz="1325"/>
            </a:lvl2pPr>
            <a:lvl3pPr marL="864235" indent="0">
              <a:buNone/>
              <a:defRPr sz="1135"/>
            </a:lvl3pPr>
            <a:lvl4pPr marL="1296035" indent="0">
              <a:buNone/>
              <a:defRPr sz="945"/>
            </a:lvl4pPr>
            <a:lvl5pPr marL="1727835" indent="0">
              <a:buNone/>
              <a:defRPr sz="945"/>
            </a:lvl5pPr>
            <a:lvl6pPr marL="2160270" indent="0">
              <a:buNone/>
              <a:defRPr sz="945"/>
            </a:lvl6pPr>
            <a:lvl7pPr marL="2592070" indent="0">
              <a:buNone/>
              <a:defRPr sz="945"/>
            </a:lvl7pPr>
            <a:lvl8pPr marL="3023870" indent="0">
              <a:buNone/>
              <a:defRPr sz="945"/>
            </a:lvl8pPr>
            <a:lvl9pPr marL="3456305" indent="0">
              <a:buNone/>
              <a:defRPr sz="94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078" y="432001"/>
            <a:ext cx="3100125" cy="1512002"/>
          </a:xfrm>
        </p:spPr>
        <p:txBody>
          <a:bodyPr anchor="b"/>
          <a:lstStyle>
            <a:lvl1pPr>
              <a:defRPr sz="302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86358" y="933001"/>
            <a:ext cx="4866083" cy="4605007"/>
          </a:xfrm>
        </p:spPr>
        <p:txBody>
          <a:bodyPr/>
          <a:lstStyle>
            <a:lvl1pPr marL="0" indent="0">
              <a:buNone/>
              <a:defRPr sz="3025"/>
            </a:lvl1pPr>
            <a:lvl2pPr marL="431800" indent="0">
              <a:buNone/>
              <a:defRPr sz="2645"/>
            </a:lvl2pPr>
            <a:lvl3pPr marL="864235" indent="0">
              <a:buNone/>
              <a:defRPr sz="2270"/>
            </a:lvl3pPr>
            <a:lvl4pPr marL="1296035" indent="0">
              <a:buNone/>
              <a:defRPr sz="1890"/>
            </a:lvl4pPr>
            <a:lvl5pPr marL="1727835" indent="0">
              <a:buNone/>
              <a:defRPr sz="1890"/>
            </a:lvl5pPr>
            <a:lvl6pPr marL="2160270" indent="0">
              <a:buNone/>
              <a:defRPr sz="1890"/>
            </a:lvl6pPr>
            <a:lvl7pPr marL="2592070" indent="0">
              <a:buNone/>
              <a:defRPr sz="1890"/>
            </a:lvl7pPr>
            <a:lvl8pPr marL="3023870" indent="0">
              <a:buNone/>
              <a:defRPr sz="1890"/>
            </a:lvl8pPr>
            <a:lvl9pPr marL="3456305" indent="0">
              <a:buNone/>
              <a:defRPr sz="189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2078" y="1944003"/>
            <a:ext cx="3100125" cy="3601506"/>
          </a:xfrm>
        </p:spPr>
        <p:txBody>
          <a:bodyPr/>
          <a:lstStyle>
            <a:lvl1pPr marL="0" indent="0">
              <a:buNone/>
              <a:defRPr sz="1510"/>
            </a:lvl1pPr>
            <a:lvl2pPr marL="431800" indent="0">
              <a:buNone/>
              <a:defRPr sz="1325"/>
            </a:lvl2pPr>
            <a:lvl3pPr marL="864235" indent="0">
              <a:buNone/>
              <a:defRPr sz="1135"/>
            </a:lvl3pPr>
            <a:lvl4pPr marL="1296035" indent="0">
              <a:buNone/>
              <a:defRPr sz="945"/>
            </a:lvl4pPr>
            <a:lvl5pPr marL="1727835" indent="0">
              <a:buNone/>
              <a:defRPr sz="945"/>
            </a:lvl5pPr>
            <a:lvl6pPr marL="2160270" indent="0">
              <a:buNone/>
              <a:defRPr sz="945"/>
            </a:lvl6pPr>
            <a:lvl7pPr marL="2592070" indent="0">
              <a:buNone/>
              <a:defRPr sz="945"/>
            </a:lvl7pPr>
            <a:lvl8pPr marL="3023870" indent="0">
              <a:buNone/>
              <a:defRPr sz="945"/>
            </a:lvl8pPr>
            <a:lvl9pPr marL="3456305" indent="0">
              <a:buNone/>
              <a:defRPr sz="94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826" y="345001"/>
            <a:ext cx="8290363" cy="1252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826" y="1725003"/>
            <a:ext cx="8290363" cy="4111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60826" y="6006009"/>
            <a:ext cx="2162703" cy="34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17/8/6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83980" y="6006009"/>
            <a:ext cx="3244055" cy="34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788485" y="6006009"/>
            <a:ext cx="2162703" cy="34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864235" rtl="0" eaLnBrk="1" latinLnBrk="0" hangingPunct="1">
        <a:lnSpc>
          <a:spcPct val="90000"/>
        </a:lnSpc>
        <a:spcBef>
          <a:spcPct val="0"/>
        </a:spcBef>
        <a:buNone/>
        <a:defRPr sz="4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900" indent="-215265" algn="l" defTabSz="8642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1pPr>
      <a:lvl2pPr marL="647700" indent="-215265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2270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5265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5" indent="-215265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943735" indent="-215265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376170" indent="-215265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265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265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205" indent="-215265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30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>
            <a:spLocks noGrp="1"/>
          </p:cNvSpPr>
          <p:nvPr>
            <p:ph type="title"/>
          </p:nvPr>
        </p:nvSpPr>
        <p:spPr>
          <a:xfrm>
            <a:off x="661590" y="345170"/>
            <a:ext cx="8299960" cy="1253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>
            <a:spLocks noGrp="1"/>
          </p:cNvSpPr>
          <p:nvPr>
            <p:ph type="body" idx="1"/>
          </p:nvPr>
        </p:nvSpPr>
        <p:spPr>
          <a:xfrm>
            <a:off x="661590" y="1725849"/>
            <a:ext cx="8299960" cy="4113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>
            <a:spLocks noGrp="1"/>
          </p:cNvSpPr>
          <p:nvPr>
            <p:ph type="sldNum" sz="quarter" idx="2"/>
          </p:nvPr>
        </p:nvSpPr>
        <p:spPr>
          <a:xfrm>
            <a:off x="8702509" y="6050672"/>
            <a:ext cx="259041" cy="261734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1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hangingPunct="0"/>
            <a:fld id="{86CB4B4D-7CA3-9044-876B-883B54F8677D}" type="slidenum">
              <a:rPr kern="0"/>
              <a:pPr hangingPunct="0"/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48815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 spd="med"/>
  <p:txStyles>
    <p:titleStyle>
      <a:lvl1pPr marL="0" marR="0" indent="0" algn="l" defTabSz="864667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2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864667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2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864667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2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864667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2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864667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2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864667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2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864667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2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864667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2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864667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2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16008" marR="0" indent="-215373" algn="l" defTabSz="864667" rtl="0" latinLnBrk="0">
        <a:lnSpc>
          <a:spcPct val="9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2601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687181" marR="0" indent="-254530" algn="l" defTabSz="864667" rtl="0" latinLnBrk="0">
        <a:lnSpc>
          <a:spcPct val="9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2601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176395" marR="0" indent="-311092" algn="l" defTabSz="864667" rtl="0" latinLnBrk="0">
        <a:lnSpc>
          <a:spcPct val="9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2601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26711" marR="0" indent="-329392" algn="l" defTabSz="864667" rtl="0" latinLnBrk="0">
        <a:lnSpc>
          <a:spcPct val="9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2601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058727" marR="0" indent="-329392" algn="l" defTabSz="864667" rtl="0" latinLnBrk="0">
        <a:lnSpc>
          <a:spcPct val="9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2601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2187081" algn="l" defTabSz="864667" rtl="0" latinLnBrk="0">
        <a:lnSpc>
          <a:spcPct val="90000"/>
        </a:lnSpc>
        <a:spcBef>
          <a:spcPts val="900"/>
        </a:spcBef>
        <a:spcAft>
          <a:spcPts val="0"/>
        </a:spcAft>
        <a:buClrTx/>
        <a:buSzTx/>
        <a:buFont typeface="Arial"/>
        <a:buNone/>
        <a:tabLst/>
        <a:defRPr sz="2601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2644510" algn="l" defTabSz="864667" rtl="0" latinLnBrk="0">
        <a:lnSpc>
          <a:spcPct val="90000"/>
        </a:lnSpc>
        <a:spcBef>
          <a:spcPts val="900"/>
        </a:spcBef>
        <a:spcAft>
          <a:spcPts val="0"/>
        </a:spcAft>
        <a:buClrTx/>
        <a:buSzTx/>
        <a:buFont typeface="Arial"/>
        <a:buNone/>
        <a:tabLst/>
        <a:defRPr sz="2601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3101938" algn="l" defTabSz="864667" rtl="0" latinLnBrk="0">
        <a:lnSpc>
          <a:spcPct val="90000"/>
        </a:lnSpc>
        <a:spcBef>
          <a:spcPts val="900"/>
        </a:spcBef>
        <a:spcAft>
          <a:spcPts val="0"/>
        </a:spcAft>
        <a:buClrTx/>
        <a:buSzTx/>
        <a:buFont typeface="Arial"/>
        <a:buNone/>
        <a:tabLst/>
        <a:defRPr sz="2601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3559366" algn="l" defTabSz="864667" rtl="0" latinLnBrk="0">
        <a:lnSpc>
          <a:spcPct val="90000"/>
        </a:lnSpc>
        <a:spcBef>
          <a:spcPts val="900"/>
        </a:spcBef>
        <a:spcAft>
          <a:spcPts val="0"/>
        </a:spcAft>
        <a:buClrTx/>
        <a:buSzTx/>
        <a:buFont typeface="Arial"/>
        <a:buNone/>
        <a:tabLst/>
        <a:defRPr sz="2601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85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85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85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85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85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85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85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85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85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4.tiff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985229" y="1630066"/>
            <a:ext cx="73723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600" dirty="0">
                <a:solidFill>
                  <a:srgbClr val="F4D025"/>
                </a:solidFill>
                <a:latin typeface="STHeiti Light" charset="-122"/>
                <a:ea typeface="STHeiti Light" charset="-122"/>
                <a:cs typeface="STHeiti Light" charset="-122"/>
              </a:rPr>
              <a:t>HTML</a:t>
            </a:r>
            <a:r>
              <a:rPr lang="zh-CN" altLang="en-US" sz="7600" dirty="0" smtClean="0">
                <a:solidFill>
                  <a:srgbClr val="F4D025"/>
                </a:solidFill>
                <a:latin typeface="STHeiti Light" charset="-122"/>
                <a:ea typeface="STHeiti Light" charset="-122"/>
                <a:cs typeface="STHeiti Light" charset="-122"/>
              </a:rPr>
              <a:t>基础</a:t>
            </a:r>
          </a:p>
          <a:p>
            <a:r>
              <a:rPr lang="zh-CN" altLang="en-US" sz="4400" dirty="0" smtClean="0">
                <a:solidFill>
                  <a:srgbClr val="F4D025"/>
                </a:solidFill>
                <a:latin typeface="STKaiti" charset="-122"/>
                <a:ea typeface="STKaiti" charset="-122"/>
                <a:cs typeface="STKaiti" charset="-122"/>
              </a:rPr>
              <a:t>动画</a:t>
            </a:r>
            <a:r>
              <a:rPr lang="en-US" altLang="zh-CN" sz="4400" dirty="0" smtClean="0">
                <a:solidFill>
                  <a:srgbClr val="F4D025"/>
                </a:solidFill>
                <a:latin typeface="STKaiti" charset="-122"/>
                <a:ea typeface="STKaiti" charset="-122"/>
                <a:cs typeface="STKaiti" charset="-122"/>
              </a:rPr>
              <a:t>_01</a:t>
            </a:r>
            <a:endParaRPr lang="zh-CN" altLang="en-US" sz="4400" dirty="0" smtClean="0">
              <a:solidFill>
                <a:srgbClr val="F4D025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40543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获取</a:t>
            </a:r>
            <a:r>
              <a:rPr lang="en-US" altLang="zh-CN" sz="3200" dirty="0" err="1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css</a:t>
            </a:r>
            <a:r>
              <a:rPr lang="zh-CN" altLang="en-US" sz="3200" dirty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样式表的样式</a:t>
            </a:r>
            <a:endParaRPr lang="zh-CN" altLang="en-US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8368724" cy="255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en-US" altLang="zh-CN" sz="2400" b="0" kern="0" dirty="0" err="1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getComputedStyle</a:t>
            </a:r>
            <a:endParaRPr lang="en-US" altLang="zh-CN" sz="2400" b="0" kern="0" dirty="0" smtClean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 hangingPunct="0">
              <a:buFont typeface="Wingdings" charset="2"/>
              <a:buChar char="l"/>
            </a:pPr>
            <a:endParaRPr lang="zh-CN" altLang="en-US" sz="2400" b="0" kern="0" dirty="0" smtClean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r>
              <a:rPr lang="zh-CN" altLang="en-US" b="0" kern="0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概述：</a:t>
            </a:r>
          </a:p>
          <a:p>
            <a:pPr hangingPunct="0"/>
            <a:r>
              <a:rPr lang="zh-CN" altLang="en-US" b="0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b="0" kern="0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可以</a:t>
            </a:r>
            <a:r>
              <a:rPr lang="zh-CN" altLang="en-US" b="0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获取当前元素所有最终使用的</a:t>
            </a:r>
            <a:r>
              <a:rPr lang="en-US" altLang="zh-CN" b="0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CSS</a:t>
            </a:r>
            <a:r>
              <a:rPr lang="zh-CN" altLang="en-US" b="0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属性值。返回的是一个</a:t>
            </a:r>
            <a:r>
              <a:rPr lang="en-US" altLang="zh-CN" b="0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CSS</a:t>
            </a:r>
            <a:r>
              <a:rPr lang="zh-CN" altLang="en-US" b="0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样式声明对象，只</a:t>
            </a:r>
            <a:r>
              <a:rPr lang="zh-CN" altLang="en-US" b="0" kern="0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读</a:t>
            </a:r>
          </a:p>
          <a:p>
            <a:pPr hangingPunct="0"/>
            <a:endParaRPr lang="zh-CN" altLang="en-US" b="0" kern="0" dirty="0" smtClean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endParaRPr lang="zh-CN" altLang="en-US" sz="2000" b="0" kern="0" dirty="0" smtClean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endParaRPr lang="zh-CN" altLang="en-US" sz="2000" b="0" kern="0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2576" y="2681601"/>
            <a:ext cx="1198961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/>
            <a:r>
              <a:rPr lang="zh-CN" altLang="en-US" sz="200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示例：</a:t>
            </a:r>
          </a:p>
        </p:txBody>
      </p:sp>
      <p:sp>
        <p:nvSpPr>
          <p:cNvPr id="10" name="矩形 9"/>
          <p:cNvSpPr/>
          <p:nvPr/>
        </p:nvSpPr>
        <p:spPr>
          <a:xfrm>
            <a:off x="762576" y="3278684"/>
            <a:ext cx="3523752" cy="1569660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css</a:t>
            </a:r>
            <a:r>
              <a:rPr lang="zh-CN" altLang="en-US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代码：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#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div1{</a:t>
            </a:r>
            <a:endParaRPr lang="zh-CN" altLang="en-US" sz="1600" dirty="0" smtClean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width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: 200px;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height: 200px;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background-color: red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endParaRPr lang="zh-CN" altLang="en-US" sz="1600" dirty="0" smtClean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r>
              <a:rPr lang="zh-CN" altLang="en-US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endParaRPr lang="zh-CN" altLang="en-US" sz="1600" dirty="0" smtClean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2576" y="5121628"/>
            <a:ext cx="3566329" cy="584775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body</a:t>
            </a:r>
            <a:r>
              <a:rPr lang="zh-CN" altLang="en-US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代码：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hr-HR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&lt;div </a:t>
            </a:r>
            <a:r>
              <a:rPr lang="hr-HR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hr-HR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="div1"&gt;&lt;/div</a:t>
            </a:r>
            <a:r>
              <a:rPr lang="hr-HR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  <a:endParaRPr lang="hr-HR" altLang="zh-CN" sz="1600" dirty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51533" y="3286990"/>
            <a:ext cx="4921067" cy="1323439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js</a:t>
            </a:r>
            <a:r>
              <a:rPr lang="zh-CN" altLang="en-US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代码：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oDiv1 =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document.getElementById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("div1");</a:t>
            </a:r>
          </a:p>
          <a:p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att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getComputedStyle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(oDiv1)["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backgroundColor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"]; </a:t>
            </a:r>
            <a:r>
              <a:rPr lang="zh-CN" altLang="en-US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endParaRPr lang="zh-CN" altLang="en-US" sz="1600" dirty="0" smtClean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9876" y="5229349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注</a:t>
            </a:r>
            <a:r>
              <a:rPr lang="en-US" altLang="zh-CN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:</a:t>
            </a:r>
            <a:r>
              <a:rPr lang="zh-CN" altLang="en-US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不</a:t>
            </a:r>
            <a:r>
              <a:rPr lang="zh-CN" altLang="en-US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适配</a:t>
            </a:r>
            <a:r>
              <a:rPr lang="en-US" altLang="zh-CN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IE</a:t>
            </a:r>
            <a:endParaRPr lang="zh-CN" altLang="en-US" dirty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8608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2" grpId="0" animBg="1"/>
      <p:bldP spid="13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40543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获取</a:t>
            </a:r>
            <a:r>
              <a:rPr lang="en-US" altLang="zh-CN" sz="3200" dirty="0" err="1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css</a:t>
            </a:r>
            <a:r>
              <a:rPr lang="zh-CN" altLang="en-US" sz="3200" dirty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样式表的样式</a:t>
            </a:r>
            <a:endParaRPr lang="zh-CN" altLang="en-US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8368724" cy="2462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en-US" altLang="zh-CN" sz="2400" b="0" kern="0" dirty="0" err="1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currentStyle</a:t>
            </a:r>
            <a:endParaRPr lang="zh-CN" altLang="en-US" sz="2400" b="0" kern="0" dirty="0" smtClean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endParaRPr lang="zh-CN" altLang="en-US" b="0" kern="0" dirty="0" smtClean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r>
              <a:rPr lang="zh-CN" altLang="en-US" b="0" kern="0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概述：</a:t>
            </a:r>
          </a:p>
          <a:p>
            <a:pPr hangingPunct="0"/>
            <a:r>
              <a:rPr lang="zh-CN" altLang="en-US" b="0" kern="0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b="0" kern="0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IE</a:t>
            </a:r>
            <a:r>
              <a:rPr lang="zh-CN" altLang="en-US" b="0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可以获取当前元素所有最终使用的</a:t>
            </a:r>
            <a:r>
              <a:rPr lang="en-US" altLang="zh-CN" b="0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CSS</a:t>
            </a:r>
            <a:r>
              <a:rPr lang="zh-CN" altLang="en-US" b="0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属性值。返回的是一个</a:t>
            </a:r>
            <a:r>
              <a:rPr lang="en-US" altLang="zh-CN" b="0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CSS</a:t>
            </a:r>
            <a:r>
              <a:rPr lang="zh-CN" altLang="en-US" b="0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样式声明对象，只读</a:t>
            </a:r>
            <a:endParaRPr lang="zh-CN" altLang="en-US" b="0" kern="0" dirty="0" smtClean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endParaRPr lang="zh-CN" altLang="en-US" b="0" kern="0" dirty="0" smtClean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endParaRPr lang="zh-CN" altLang="en-US" sz="2000" b="0" kern="0" dirty="0" smtClean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endParaRPr lang="zh-CN" altLang="en-US" sz="2000" b="0" kern="0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2576" y="2681601"/>
            <a:ext cx="1198961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/>
            <a:r>
              <a:rPr lang="zh-CN" altLang="en-US" sz="200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示例：</a:t>
            </a:r>
          </a:p>
        </p:txBody>
      </p:sp>
      <p:sp>
        <p:nvSpPr>
          <p:cNvPr id="10" name="矩形 9"/>
          <p:cNvSpPr/>
          <p:nvPr/>
        </p:nvSpPr>
        <p:spPr>
          <a:xfrm>
            <a:off x="762576" y="3278684"/>
            <a:ext cx="3523752" cy="1569660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css</a:t>
            </a:r>
            <a:r>
              <a:rPr lang="zh-CN" altLang="en-US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代码：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#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div1{</a:t>
            </a:r>
            <a:endParaRPr lang="zh-CN" altLang="en-US" sz="1600" dirty="0" smtClean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width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: 200px;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height: 200px;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background-color: red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endParaRPr lang="zh-CN" altLang="en-US" sz="1600" dirty="0" smtClean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r>
              <a:rPr lang="zh-CN" altLang="en-US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endParaRPr lang="zh-CN" altLang="en-US" sz="1600" dirty="0" smtClean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2576" y="5121628"/>
            <a:ext cx="3566329" cy="584775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body</a:t>
            </a:r>
            <a:r>
              <a:rPr lang="zh-CN" altLang="en-US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代码：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hr-HR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&lt;div </a:t>
            </a:r>
            <a:r>
              <a:rPr lang="hr-HR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hr-HR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="div1"&gt;&lt;/div</a:t>
            </a:r>
            <a:r>
              <a:rPr lang="hr-HR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  <a:endParaRPr lang="hr-HR" altLang="zh-CN" sz="1600" dirty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51533" y="3286990"/>
            <a:ext cx="4921067" cy="861774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js</a:t>
            </a:r>
            <a:r>
              <a:rPr lang="zh-CN" altLang="en-US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代码：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oDiv1 =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document.getElementById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("div1");</a:t>
            </a:r>
          </a:p>
          <a:p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att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oDiv1.currentStyle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["width"];</a:t>
            </a:r>
            <a:endParaRPr lang="zh-CN" altLang="en-US" sz="1600" dirty="0" smtClean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7254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40543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获取</a:t>
            </a:r>
            <a:r>
              <a:rPr lang="en-US" altLang="zh-CN" sz="3200" dirty="0" err="1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css</a:t>
            </a:r>
            <a:r>
              <a:rPr lang="zh-CN" altLang="en-US" sz="3200" dirty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样式表的样式</a:t>
            </a:r>
            <a:endParaRPr lang="zh-CN" altLang="en-US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8368724" cy="2000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封装函数</a:t>
            </a:r>
          </a:p>
          <a:p>
            <a:pPr marL="342900" indent="-342900" hangingPunct="0">
              <a:buFont typeface="Wingdings" charset="2"/>
              <a:buChar char="l"/>
            </a:pPr>
            <a:endParaRPr lang="zh-CN" altLang="en-US" sz="2400" b="0" kern="0" dirty="0" smtClean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endParaRPr lang="zh-CN" altLang="en-US" b="0" kern="0" dirty="0" smtClean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endParaRPr lang="zh-CN" altLang="en-US" b="0" kern="0" dirty="0" smtClean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endParaRPr lang="zh-CN" altLang="en-US" sz="2000" b="0" kern="0" dirty="0" smtClean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endParaRPr lang="zh-CN" altLang="en-US" sz="2000" b="0" kern="0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2576" y="1585970"/>
            <a:ext cx="6324024" cy="3539430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js</a:t>
            </a:r>
            <a:r>
              <a:rPr lang="zh-CN" altLang="en-US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代码：</a:t>
            </a:r>
          </a:p>
          <a:p>
            <a:endParaRPr lang="zh-CN" altLang="en-US" sz="1600" dirty="0" smtClean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/</a:t>
            </a:r>
            <a:r>
              <a:rPr lang="zh-CN" altLang="en-US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获取某个元素的样式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/**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*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obj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zh-CN" altLang="en-US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元素</a:t>
            </a:r>
          </a:p>
          <a:p>
            <a:r>
              <a:rPr lang="zh-CN" altLang="en-US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*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attr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css</a:t>
            </a:r>
            <a:r>
              <a:rPr lang="zh-CN" altLang="en-US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属性 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attribute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* */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function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getStyle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obj,attr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) {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if (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obj.currentStyle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) {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	return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obj.currentStyle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[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attr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];//</a:t>
            </a:r>
            <a:r>
              <a:rPr lang="zh-CN" altLang="en-US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针对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IE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} else{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	return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getComputedStyle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obj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)[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attr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];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}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} </a:t>
            </a:r>
            <a:r>
              <a:rPr lang="zh-CN" altLang="en-US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endParaRPr lang="zh-CN" altLang="en-US" sz="1600" dirty="0" smtClean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5509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通过键值对的方式设置样式</a:t>
            </a:r>
            <a:endParaRPr lang="zh-CN" altLang="en-US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8368724" cy="2000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代码示例</a:t>
            </a:r>
          </a:p>
          <a:p>
            <a:pPr marL="342900" indent="-342900" hangingPunct="0">
              <a:buFont typeface="Wingdings" charset="2"/>
              <a:buChar char="l"/>
            </a:pPr>
            <a:endParaRPr lang="zh-CN" altLang="en-US" sz="2400" b="0" kern="0" dirty="0" smtClean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endParaRPr lang="zh-CN" altLang="en-US" b="0" kern="0" dirty="0" smtClean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endParaRPr lang="zh-CN" altLang="en-US" b="0" kern="0" dirty="0" smtClean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endParaRPr lang="zh-CN" altLang="en-US" sz="2000" b="0" kern="0" dirty="0" smtClean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endParaRPr lang="zh-CN" altLang="en-US" sz="2000" b="0" kern="0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2576" y="2153500"/>
            <a:ext cx="6324024" cy="2062103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方式一：</a:t>
            </a:r>
          </a:p>
          <a:p>
            <a:endParaRPr lang="zh-CN" altLang="en-US" sz="1600" dirty="0" smtClean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 err="1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elelment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[“style”][“width”] 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= 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“500px”;</a:t>
            </a:r>
            <a:endParaRPr lang="zh-CN" altLang="en-US" sz="1600" dirty="0" smtClean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sz="1600" dirty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方式二：</a:t>
            </a:r>
          </a:p>
          <a:p>
            <a:endParaRPr lang="zh-CN" altLang="en-US" sz="1600" dirty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element.style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[“width”] 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= 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“200px”;</a:t>
            </a:r>
            <a:endParaRPr lang="zh-CN" altLang="en-US" sz="1600" dirty="0" smtClean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endParaRPr lang="zh-CN" altLang="en-US" sz="1600" dirty="0" smtClean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0364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文本框 6"/>
          <p:cNvSpPr/>
          <p:nvPr/>
        </p:nvSpPr>
        <p:spPr>
          <a:xfrm>
            <a:off x="656301" y="-59722"/>
            <a:ext cx="92438" cy="646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40" tIns="45740" rIns="45740" bIns="45740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pPr hangingPunct="0"/>
            <a:endParaRPr sz="3602" kern="0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1800" y="2678939"/>
            <a:ext cx="8813800" cy="25545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algn="ctr" hangingPunct="0"/>
            <a:r>
              <a:rPr lang="zh-CN" altLang="en-US" sz="800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匀速运动</a:t>
            </a:r>
          </a:p>
          <a:p>
            <a:pPr algn="ctr" hangingPunct="0"/>
            <a:endParaRPr lang="zh-CN" altLang="en-US" sz="8000" dirty="0" smtClean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07895" y="4002374"/>
            <a:ext cx="92394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endParaRPr lang="zh-CN" altLang="en-US" sz="2400" dirty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44348" y="4174435"/>
            <a:ext cx="92394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endParaRPr lang="zh-CN" altLang="en-US" sz="2400" dirty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500932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匀速运动</a:t>
            </a:r>
            <a:endParaRPr lang="zh-CN" altLang="en-US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8368724" cy="3908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需求一：</a:t>
            </a:r>
            <a:endParaRPr lang="zh-CN" altLang="en-US" sz="2400" b="0" kern="0" dirty="0" smtClean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endParaRPr lang="zh-CN" altLang="en-US" sz="1400" b="0" kern="0" dirty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r>
              <a:rPr lang="zh-CN" altLang="en-US" sz="2000" b="0" kern="0" dirty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sz="20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需求：</a:t>
            </a:r>
            <a:r>
              <a:rPr lang="zh-CN" altLang="en-US" sz="2000" b="0" kern="0" dirty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endParaRPr lang="zh-CN" altLang="en-US" sz="2400" b="0" kern="0" dirty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r>
              <a:rPr lang="zh-CN" altLang="en-US" b="0" kern="0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每</a:t>
            </a:r>
            <a:r>
              <a:rPr lang="en-US" altLang="zh-CN" b="0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0.03</a:t>
            </a:r>
            <a:r>
              <a:rPr lang="zh-CN" altLang="en-US" b="0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秒 </a:t>
            </a:r>
            <a:r>
              <a:rPr lang="en-US" altLang="zh-CN" b="0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div</a:t>
            </a:r>
            <a:r>
              <a:rPr lang="zh-CN" altLang="en-US" b="0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向右移动</a:t>
            </a:r>
            <a:r>
              <a:rPr lang="en-US" altLang="zh-CN" b="0" kern="0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1px</a:t>
            </a:r>
            <a:endParaRPr lang="zh-CN" altLang="en-US" b="0" kern="0" dirty="0" smtClean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endParaRPr lang="zh-CN" altLang="en-US" b="0" kern="0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r>
              <a:rPr lang="zh-CN" altLang="en-US" sz="20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思路：</a:t>
            </a:r>
          </a:p>
          <a:p>
            <a:pPr hangingPunct="0"/>
            <a:r>
              <a:rPr lang="zh-CN" altLang="en-US" sz="2000" b="0" kern="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sz="2000" b="0" kern="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每</a:t>
            </a:r>
            <a:r>
              <a:rPr lang="en-US" altLang="zh-CN" sz="2000" b="0" kern="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0.03</a:t>
            </a:r>
            <a:r>
              <a:rPr lang="zh-CN" altLang="en-US" sz="2000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秒</a:t>
            </a:r>
            <a:r>
              <a:rPr lang="en-US" altLang="zh-CN" sz="2000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sz="2000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取元素</a:t>
            </a:r>
            <a:r>
              <a:rPr lang="en-US" altLang="zh-CN" sz="2000" b="0" kern="0" dirty="0" err="1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offsetLeft</a:t>
            </a:r>
            <a:r>
              <a:rPr lang="zh-CN" altLang="en-US" sz="2000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的值加一，由于</a:t>
            </a:r>
            <a:r>
              <a:rPr lang="en-US" altLang="zh-CN" b="0" kern="0" dirty="0" err="1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offsetLeft</a:t>
            </a:r>
            <a:r>
              <a:rPr lang="zh-CN" altLang="en-US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只读，将其赋值给</a:t>
            </a:r>
            <a:r>
              <a:rPr lang="en-US" altLang="zh-CN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.</a:t>
            </a:r>
            <a:r>
              <a:rPr lang="en-US" altLang="zh-CN" b="0" kern="0" dirty="0" err="1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style.left</a:t>
            </a:r>
            <a:endParaRPr lang="zh-CN" altLang="en-US" b="0" kern="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r>
              <a:rPr lang="zh-CN" altLang="en-US" sz="20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实现：</a:t>
            </a:r>
          </a:p>
          <a:p>
            <a:pPr hangingPunct="0"/>
            <a:r>
              <a:rPr lang="zh-CN" altLang="en-US" sz="2000" b="0" kern="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</a:p>
          <a:p>
            <a:pPr hangingPunct="0"/>
            <a:endParaRPr lang="zh-CN" altLang="en-US" b="0" kern="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endParaRPr lang="zh-CN" altLang="en-US" sz="2000" b="0" kern="0" dirty="0" smtClean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endParaRPr lang="zh-CN" altLang="en-US" sz="2000" b="0" kern="0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02289" y="3738549"/>
            <a:ext cx="3379211" cy="2062103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css</a:t>
            </a:r>
            <a:r>
              <a:rPr lang="zh-CN" altLang="en-US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代码：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#div1{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width: 200px;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height: 200px;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background-color: red;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position: absolute;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top:0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; 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left:0;</a:t>
            </a:r>
          </a:p>
          <a:p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} </a:t>
            </a:r>
            <a:r>
              <a:rPr lang="zh-CN" altLang="en-US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endParaRPr lang="zh-CN" altLang="en-US" sz="1600" dirty="0" smtClean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754" y="3738549"/>
            <a:ext cx="3566329" cy="584775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body</a:t>
            </a:r>
            <a:r>
              <a:rPr lang="zh-CN" altLang="en-US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代码：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hr-HR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&lt;div </a:t>
            </a:r>
            <a:r>
              <a:rPr lang="hr-HR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hr-HR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="div1"&gt;&lt;/div</a:t>
            </a:r>
            <a:r>
              <a:rPr lang="hr-HR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  <a:endParaRPr lang="hr-HR" altLang="zh-CN" sz="1600" dirty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65755" y="4500296"/>
            <a:ext cx="4721146" cy="1569660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js</a:t>
            </a:r>
            <a:r>
              <a:rPr lang="zh-CN" altLang="en-US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代码：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endParaRPr lang="zh-CN" altLang="en-US" sz="1600" dirty="0" smtClean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 err="1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oDiv1 =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document.getElementById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("div1");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setInterval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(function 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() {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oDiv1.style.left = oDiv1.offsetLeft + 1 + "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px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},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0.03);</a:t>
            </a:r>
            <a:endParaRPr lang="zh-CN" altLang="en-US" sz="1600" dirty="0" smtClean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4495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匀速运动</a:t>
            </a:r>
            <a:endParaRPr lang="zh-CN" altLang="en-US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8368724" cy="4708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需求二：</a:t>
            </a:r>
            <a:endParaRPr lang="zh-CN" altLang="en-US" sz="2400" b="0" kern="0" dirty="0" smtClean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endParaRPr lang="zh-CN" altLang="en-US" sz="1400" b="0" kern="0" dirty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r>
              <a:rPr lang="zh-CN" altLang="en-US" sz="2000" b="0" kern="0" dirty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sz="20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需求：</a:t>
            </a:r>
            <a:r>
              <a:rPr lang="zh-CN" altLang="en-US" sz="2000" b="0" kern="0" dirty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endParaRPr lang="zh-CN" altLang="en-US" sz="2400" b="0" kern="0" dirty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r>
              <a:rPr lang="zh-CN" altLang="en-US" b="0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每</a:t>
            </a:r>
            <a:r>
              <a:rPr lang="en-US" altLang="zh-CN" b="0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0.03</a:t>
            </a:r>
            <a:r>
              <a:rPr lang="zh-CN" altLang="en-US" b="0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秒 </a:t>
            </a:r>
            <a:r>
              <a:rPr lang="en-US" altLang="zh-CN" b="0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div</a:t>
            </a:r>
            <a:r>
              <a:rPr lang="zh-CN" altLang="en-US" b="0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向右移动</a:t>
            </a:r>
            <a:r>
              <a:rPr lang="en-US" altLang="zh-CN" b="0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6px div</a:t>
            </a:r>
            <a:r>
              <a:rPr lang="zh-CN" altLang="en-US" b="0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停在</a:t>
            </a:r>
            <a:r>
              <a:rPr lang="en-US" altLang="zh-CN" b="0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500</a:t>
            </a:r>
            <a:r>
              <a:rPr lang="zh-CN" altLang="en-US" b="0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像素的</a:t>
            </a:r>
            <a:r>
              <a:rPr lang="zh-CN" altLang="en-US" b="0" kern="0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位置</a:t>
            </a:r>
          </a:p>
          <a:p>
            <a:pPr hangingPunct="0"/>
            <a:endParaRPr lang="zh-CN" altLang="en-US" b="0" kern="0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r>
              <a:rPr lang="zh-CN" altLang="en-US" sz="20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思路：</a:t>
            </a:r>
          </a:p>
          <a:p>
            <a:pPr hangingPunct="0"/>
            <a:endParaRPr lang="zh-CN" altLang="en-US" sz="2000" b="0" kern="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r>
              <a:rPr lang="zh-CN" altLang="en-US" sz="2000" b="0" kern="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1.</a:t>
            </a:r>
            <a:r>
              <a:rPr lang="zh-CN" altLang="en-US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if</a:t>
            </a:r>
            <a:r>
              <a:rPr lang="zh-CN" altLang="en-US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判断临界条件：</a:t>
            </a:r>
          </a:p>
          <a:p>
            <a:pPr hangingPunct="0"/>
            <a:r>
              <a:rPr lang="zh-CN" altLang="en-US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   剩余</a:t>
            </a:r>
            <a:r>
              <a:rPr lang="zh-CN" altLang="en-US" b="0" kern="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位置小于每次移动的位置时，直接移动到目标</a:t>
            </a:r>
            <a:r>
              <a:rPr lang="zh-CN" altLang="en-US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位置</a:t>
            </a:r>
          </a:p>
          <a:p>
            <a:pPr hangingPunct="0"/>
            <a:r>
              <a:rPr lang="zh-CN" altLang="en-US" b="0" kern="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</a:p>
          <a:p>
            <a:pPr hangingPunct="0"/>
            <a:r>
              <a:rPr lang="zh-CN" altLang="en-US" b="0" kern="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2.</a:t>
            </a:r>
            <a:r>
              <a:rPr lang="zh-CN" altLang="en-US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到达位置时，清除定时器</a:t>
            </a:r>
          </a:p>
          <a:p>
            <a:pPr hangingPunct="0"/>
            <a:r>
              <a:rPr lang="zh-CN" altLang="en-US" b="0" kern="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endParaRPr lang="zh-CN" altLang="en-US" b="0" kern="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r>
              <a:rPr lang="zh-CN" altLang="en-US" b="0" kern="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3.</a:t>
            </a:r>
            <a:r>
              <a:rPr lang="zh-CN" altLang="en-US" b="0" kern="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每</a:t>
            </a:r>
            <a:r>
              <a:rPr lang="en-US" altLang="zh-CN" b="0" kern="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0.03</a:t>
            </a:r>
            <a:r>
              <a:rPr lang="zh-CN" altLang="en-US" b="0" kern="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秒</a:t>
            </a:r>
            <a:r>
              <a:rPr lang="en-US" altLang="zh-CN" b="0" kern="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b="0" kern="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取元素</a:t>
            </a:r>
            <a:r>
              <a:rPr lang="en-US" altLang="zh-CN" b="0" kern="0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offsetLeft</a:t>
            </a:r>
            <a:r>
              <a:rPr lang="zh-CN" altLang="en-US" b="0" kern="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的值加一，由于</a:t>
            </a:r>
            <a:r>
              <a:rPr lang="en-US" altLang="zh-CN" b="0" kern="0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offsetLeft</a:t>
            </a:r>
            <a:r>
              <a:rPr lang="zh-CN" altLang="en-US" b="0" kern="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只读，将其赋值给</a:t>
            </a:r>
            <a:r>
              <a:rPr lang="en-US" altLang="zh-CN" b="0" kern="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.</a:t>
            </a:r>
            <a:r>
              <a:rPr lang="en-US" altLang="zh-CN" b="0" kern="0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style.left</a:t>
            </a:r>
            <a:endParaRPr lang="zh-CN" altLang="en-US" b="0" kern="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endParaRPr lang="zh-CN" altLang="en-US" sz="2000" b="0" kern="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endParaRPr lang="zh-CN" altLang="en-US" b="0" kern="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1496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匀速运动</a:t>
            </a:r>
            <a:endParaRPr lang="zh-CN" altLang="en-US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8368724" cy="1046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需求二：</a:t>
            </a:r>
          </a:p>
          <a:p>
            <a:pPr marL="342900" indent="-342900" hangingPunct="0">
              <a:buFont typeface="Wingdings" charset="2"/>
              <a:buChar char="l"/>
            </a:pPr>
            <a:endParaRPr lang="zh-CN" altLang="en-US" b="0" kern="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r>
              <a:rPr lang="zh-CN" altLang="en-US" sz="20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实现：</a:t>
            </a:r>
          </a:p>
        </p:txBody>
      </p:sp>
      <p:sp>
        <p:nvSpPr>
          <p:cNvPr id="11" name="矩形 10"/>
          <p:cNvSpPr/>
          <p:nvPr/>
        </p:nvSpPr>
        <p:spPr>
          <a:xfrm>
            <a:off x="856535" y="2177070"/>
            <a:ext cx="3379211" cy="2062103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css</a:t>
            </a:r>
            <a:r>
              <a:rPr lang="zh-CN" altLang="en-US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代码：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#div1{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width: 200px;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height: 200px;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background-color: red;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position: absolute;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top:0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; 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left:0;</a:t>
            </a:r>
          </a:p>
          <a:p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} </a:t>
            </a:r>
            <a:r>
              <a:rPr lang="zh-CN" altLang="en-US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endParaRPr lang="zh-CN" altLang="en-US" sz="1600" dirty="0" smtClean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6535" y="4500296"/>
            <a:ext cx="3379211" cy="584775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body</a:t>
            </a:r>
            <a:r>
              <a:rPr lang="zh-CN" altLang="en-US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代码：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hr-HR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&lt;div </a:t>
            </a:r>
            <a:r>
              <a:rPr lang="hr-HR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hr-HR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="div1"&gt;&lt;/div</a:t>
            </a:r>
            <a:r>
              <a:rPr lang="hr-HR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  <a:endParaRPr lang="hr-HR" altLang="zh-CN" sz="1600" dirty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22864" y="2177070"/>
            <a:ext cx="4987836" cy="3539430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js</a:t>
            </a:r>
            <a:r>
              <a:rPr lang="zh-CN" altLang="en-US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代码：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endParaRPr lang="zh-CN" altLang="en-US" sz="1600" dirty="0" smtClean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oDiv1 =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document.getElementById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("div1");</a:t>
            </a:r>
          </a:p>
          <a:p>
            <a:r>
              <a:rPr lang="en-US" altLang="zh-CN" sz="1600" dirty="0" err="1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timer = null;</a:t>
            </a:r>
          </a:p>
          <a:p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timer =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setInterval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(function() {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// </a:t>
            </a:r>
            <a:r>
              <a:rPr lang="zh-CN" altLang="en-US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剩余的位置  大于 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19  </a:t>
            </a:r>
            <a:r>
              <a:rPr lang="zh-CN" altLang="en-US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继续走</a:t>
            </a:r>
          </a:p>
          <a:p>
            <a:r>
              <a:rPr lang="zh-CN" altLang="en-US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// </a:t>
            </a:r>
            <a:r>
              <a:rPr lang="zh-CN" altLang="en-US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小于 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19  </a:t>
            </a:r>
            <a:r>
              <a:rPr lang="zh-CN" altLang="en-US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定位到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500 </a:t>
            </a:r>
            <a:r>
              <a:rPr lang="zh-CN" altLang="en-US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同时停止定时器</a:t>
            </a:r>
          </a:p>
          <a:p>
            <a:r>
              <a:rPr lang="zh-CN" altLang="en-US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if (500 - oDiv1.offsetLeft &lt;= 6) {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oDiv1.style.left = "500px";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clearInterval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(timer);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} else {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oDiv1.style.left = oDiv1.offsetLeft + 6 + "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px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}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}, 20);</a:t>
            </a:r>
            <a:endParaRPr lang="zh-CN" altLang="en-US" sz="1600" dirty="0" smtClean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8766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匀速运动</a:t>
            </a:r>
            <a:endParaRPr lang="zh-CN" altLang="en-US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8368724" cy="4985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需求三：</a:t>
            </a:r>
            <a:endParaRPr lang="zh-CN" altLang="en-US" sz="2400" b="0" kern="0" dirty="0" smtClean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endParaRPr lang="zh-CN" altLang="en-US" sz="1400" b="0" kern="0" dirty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r>
              <a:rPr lang="zh-CN" altLang="en-US" sz="2000" b="0" kern="0" dirty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sz="20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需求：</a:t>
            </a:r>
            <a:r>
              <a:rPr lang="zh-CN" altLang="en-US" sz="2000" b="0" kern="0" dirty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endParaRPr lang="zh-CN" altLang="en-US" sz="2400" b="0" kern="0" dirty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r>
              <a:rPr lang="zh-CN" altLang="en-US" b="0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将</a:t>
            </a:r>
            <a:r>
              <a:rPr lang="en-US" altLang="zh-CN" b="0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div</a:t>
            </a:r>
            <a:r>
              <a:rPr lang="zh-CN" altLang="en-US" b="0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定位到</a:t>
            </a:r>
            <a:r>
              <a:rPr lang="en-US" altLang="zh-CN" b="0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500</a:t>
            </a:r>
            <a:r>
              <a:rPr lang="zh-CN" altLang="en-US" b="0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像素的地方，每次移动</a:t>
            </a:r>
            <a:r>
              <a:rPr lang="en-US" altLang="zh-CN" b="0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6</a:t>
            </a:r>
            <a:r>
              <a:rPr lang="zh-CN" altLang="en-US" b="0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像素，移动到</a:t>
            </a:r>
            <a:r>
              <a:rPr lang="en-US" altLang="zh-CN" b="0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0</a:t>
            </a:r>
            <a:r>
              <a:rPr lang="zh-CN" altLang="en-US" b="0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像素的</a:t>
            </a:r>
            <a:r>
              <a:rPr lang="zh-CN" altLang="en-US" b="0" kern="0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位置</a:t>
            </a:r>
          </a:p>
          <a:p>
            <a:pPr hangingPunct="0"/>
            <a:endParaRPr lang="zh-CN" altLang="en-US" b="0" kern="0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r>
              <a:rPr lang="zh-CN" altLang="en-US" sz="20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思路：</a:t>
            </a:r>
          </a:p>
          <a:p>
            <a:pPr hangingPunct="0"/>
            <a:endParaRPr lang="zh-CN" altLang="en-US" sz="2000" b="0" kern="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r>
              <a:rPr lang="zh-CN" altLang="en-US" sz="2000" b="0" kern="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1.</a:t>
            </a:r>
            <a:r>
              <a:rPr lang="zh-CN" altLang="en-US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if</a:t>
            </a:r>
            <a:r>
              <a:rPr lang="zh-CN" altLang="en-US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判断临界条件：</a:t>
            </a:r>
          </a:p>
          <a:p>
            <a:pPr hangingPunct="0"/>
            <a:r>
              <a:rPr lang="zh-CN" altLang="en-US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   剩余</a:t>
            </a:r>
            <a:r>
              <a:rPr lang="zh-CN" altLang="en-US" b="0" kern="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位置小于每次移动的位置时，直接移动到目标</a:t>
            </a:r>
            <a:r>
              <a:rPr lang="zh-CN" altLang="en-US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位置</a:t>
            </a:r>
          </a:p>
          <a:p>
            <a:pPr hangingPunct="0"/>
            <a:r>
              <a:rPr lang="zh-CN" altLang="en-US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   由于只是长度的判断，所有应该取绝对值</a:t>
            </a:r>
          </a:p>
          <a:p>
            <a:pPr hangingPunct="0"/>
            <a:r>
              <a:rPr lang="zh-CN" altLang="en-US" b="0" kern="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</a:p>
          <a:p>
            <a:pPr hangingPunct="0"/>
            <a:r>
              <a:rPr lang="zh-CN" altLang="en-US" b="0" kern="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2.</a:t>
            </a:r>
            <a:r>
              <a:rPr lang="zh-CN" altLang="en-US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到达位置时，清除定时器</a:t>
            </a:r>
          </a:p>
          <a:p>
            <a:pPr hangingPunct="0"/>
            <a:r>
              <a:rPr lang="zh-CN" altLang="en-US" b="0" kern="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endParaRPr lang="zh-CN" altLang="en-US" b="0" kern="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r>
              <a:rPr lang="zh-CN" altLang="en-US" b="0" kern="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3.</a:t>
            </a:r>
            <a:r>
              <a:rPr lang="zh-CN" altLang="en-US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zh-CN" altLang="en-US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每</a:t>
            </a:r>
            <a:r>
              <a:rPr lang="en-US" altLang="zh-CN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0.03</a:t>
            </a:r>
            <a:r>
              <a:rPr lang="zh-CN" altLang="en-US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秒</a:t>
            </a:r>
            <a:r>
              <a:rPr lang="en-US" altLang="zh-CN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取元素</a:t>
            </a:r>
            <a:r>
              <a:rPr lang="en-US" altLang="zh-CN" b="0" kern="0" dirty="0" err="1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offsetLeft</a:t>
            </a:r>
            <a:r>
              <a:rPr lang="zh-CN" altLang="en-US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的值</a:t>
            </a:r>
            <a:r>
              <a:rPr lang="zh-CN" altLang="en-US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减</a:t>
            </a:r>
            <a:r>
              <a:rPr lang="en-US" altLang="zh-CN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6</a:t>
            </a:r>
            <a:r>
              <a:rPr lang="zh-CN" altLang="en-US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，由于</a:t>
            </a:r>
            <a:r>
              <a:rPr lang="en-US" altLang="zh-CN" b="0" kern="0" dirty="0" err="1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offsetLeft</a:t>
            </a:r>
            <a:r>
              <a:rPr lang="zh-CN" altLang="en-US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只读，将其赋值给</a:t>
            </a:r>
            <a:r>
              <a:rPr lang="en-US" altLang="zh-CN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.</a:t>
            </a:r>
            <a:r>
              <a:rPr lang="en-US" altLang="zh-CN" b="0" kern="0" dirty="0" err="1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style.left</a:t>
            </a:r>
            <a:endParaRPr lang="zh-CN" altLang="en-US" b="0" kern="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endParaRPr lang="zh-CN" altLang="en-US" sz="2000" b="0" kern="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endParaRPr lang="zh-CN" altLang="en-US" b="0" kern="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5148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匀速运动</a:t>
            </a:r>
            <a:endParaRPr lang="zh-CN" altLang="en-US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8368724" cy="1046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需求三：</a:t>
            </a:r>
          </a:p>
          <a:p>
            <a:pPr marL="342900" indent="-342900" hangingPunct="0">
              <a:buFont typeface="Wingdings" charset="2"/>
              <a:buChar char="l"/>
            </a:pPr>
            <a:endParaRPr lang="zh-CN" altLang="en-US" b="0" kern="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r>
              <a:rPr lang="zh-CN" altLang="en-US" sz="20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实现：</a:t>
            </a:r>
          </a:p>
        </p:txBody>
      </p:sp>
      <p:sp>
        <p:nvSpPr>
          <p:cNvPr id="11" name="矩形 10"/>
          <p:cNvSpPr/>
          <p:nvPr/>
        </p:nvSpPr>
        <p:spPr>
          <a:xfrm>
            <a:off x="856535" y="2177070"/>
            <a:ext cx="3379211" cy="2062103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css</a:t>
            </a:r>
            <a:r>
              <a:rPr lang="zh-CN" altLang="en-US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代码：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#div1{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width: 200px;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height: 200px;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background-color: red;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position: absolute;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top:0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; left:500px;</a:t>
            </a:r>
            <a:endParaRPr lang="en-US" altLang="zh-CN" sz="1600" dirty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} </a:t>
            </a:r>
            <a:r>
              <a:rPr lang="zh-CN" altLang="en-US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endParaRPr lang="zh-CN" altLang="en-US" sz="1600" dirty="0" smtClean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6535" y="4500296"/>
            <a:ext cx="3379211" cy="584775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body</a:t>
            </a:r>
            <a:r>
              <a:rPr lang="zh-CN" altLang="en-US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代码：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hr-HR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&lt;div </a:t>
            </a:r>
            <a:r>
              <a:rPr lang="hr-HR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hr-HR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="div1"&gt;&lt;/div</a:t>
            </a:r>
            <a:r>
              <a:rPr lang="hr-HR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  <a:endParaRPr lang="hr-HR" altLang="zh-CN" sz="1600" dirty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22864" y="2177070"/>
            <a:ext cx="4987836" cy="3046988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js</a:t>
            </a:r>
            <a:r>
              <a:rPr lang="zh-CN" altLang="en-US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代码：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endParaRPr lang="zh-CN" altLang="en-US" sz="1600" dirty="0" smtClean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oDiv1 =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document.getElementById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("div1");</a:t>
            </a:r>
          </a:p>
          <a:p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timer = null;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timer 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=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setInterval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(function() {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if (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Math.abs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(0 - oDiv1.offsetLeft) &lt;= 6) {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oDiv1.style.left = "0";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clearInterval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(timer);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} else {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oDiv1.style.left = oDiv1.offsetLeft - 6 + "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px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}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}, 0.03);</a:t>
            </a:r>
            <a:endParaRPr lang="zh-CN" altLang="en-US" sz="1600" dirty="0" smtClean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8893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文本框 6"/>
          <p:cNvSpPr/>
          <p:nvPr/>
        </p:nvSpPr>
        <p:spPr>
          <a:xfrm>
            <a:off x="656301" y="26504"/>
            <a:ext cx="1733848" cy="584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40" tIns="45740" rIns="45740" bIns="45740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pPr hangingPunct="0"/>
            <a:r>
              <a:rPr lang="zh-CN" altLang="en-US" sz="3200" b="0" kern="0" dirty="0" smtClean="0"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重点回顾</a:t>
            </a:r>
            <a:endParaRPr sz="3200" b="0" kern="0" dirty="0"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07895" y="4002374"/>
            <a:ext cx="92394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7" name="Shape 135"/>
          <p:cNvSpPr txBox="1">
            <a:spLocks/>
          </p:cNvSpPr>
          <p:nvPr/>
        </p:nvSpPr>
        <p:spPr bwMode="auto">
          <a:xfrm>
            <a:off x="125636" y="1295871"/>
            <a:ext cx="116236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14" tIns="64657" rIns="129314" bIns="64657"/>
          <a:lstStyle>
            <a:lvl1pPr marL="765175" indent="-457200" defTabSz="350838">
              <a:lnSpc>
                <a:spcPct val="90000"/>
              </a:lnSpc>
              <a:spcBef>
                <a:spcPts val="1338"/>
              </a:spcBef>
              <a:buFont typeface="Arial" charset="0"/>
              <a:buChar char="•"/>
              <a:defRPr sz="37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647700" indent="-215900" defTabSz="350838">
              <a:lnSpc>
                <a:spcPct val="90000"/>
              </a:lnSpc>
              <a:spcBef>
                <a:spcPct val="95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079500" indent="-214313" defTabSz="350838">
              <a:lnSpc>
                <a:spcPct val="90000"/>
              </a:lnSpc>
              <a:spcBef>
                <a:spcPct val="95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511300" indent="-214313" defTabSz="350838">
              <a:lnSpc>
                <a:spcPct val="90000"/>
              </a:lnSpc>
              <a:spcBef>
                <a:spcPct val="95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1943100" indent="-214313" defTabSz="350838">
              <a:lnSpc>
                <a:spcPct val="90000"/>
              </a:lnSpc>
              <a:spcBef>
                <a:spcPct val="95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400300" indent="-214313" defTabSz="350838" eaLnBrk="0" fontAlgn="base" hangingPunct="0">
              <a:lnSpc>
                <a:spcPct val="90000"/>
              </a:lnSpc>
              <a:spcBef>
                <a:spcPct val="95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857500" indent="-214313" defTabSz="350838" eaLnBrk="0" fontAlgn="base" hangingPunct="0">
              <a:lnSpc>
                <a:spcPct val="90000"/>
              </a:lnSpc>
              <a:spcBef>
                <a:spcPct val="95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314700" indent="-214313" defTabSz="350838" eaLnBrk="0" fontAlgn="base" hangingPunct="0">
              <a:lnSpc>
                <a:spcPct val="90000"/>
              </a:lnSpc>
              <a:spcBef>
                <a:spcPct val="95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771900" indent="-214313" defTabSz="350838" eaLnBrk="0" fontAlgn="base" hangingPunct="0">
              <a:lnSpc>
                <a:spcPct val="90000"/>
              </a:lnSpc>
              <a:spcBef>
                <a:spcPct val="95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Font typeface="Wingdings" charset="2"/>
              <a:buChar char="l"/>
            </a:pPr>
            <a:r>
              <a:rPr lang="en-US" altLang="zh-CN" sz="2000" dirty="0" smtClean="0">
                <a:solidFill>
                  <a:srgbClr val="24599B"/>
                </a:solidFill>
                <a:latin typeface="微软雅黑" charset="0"/>
                <a:ea typeface="微软雅黑" charset="0"/>
                <a:cs typeface="Yuanti SC Regular" charset="-122"/>
                <a:sym typeface="+mn-ea" charset="0"/>
              </a:rPr>
              <a:t>XXXXX</a:t>
            </a:r>
            <a:endParaRPr lang="zh-CN" altLang="en-US" sz="2000" dirty="0" smtClean="0">
              <a:solidFill>
                <a:srgbClr val="24599B"/>
              </a:solidFill>
              <a:latin typeface="微软雅黑" charset="0"/>
              <a:ea typeface="微软雅黑" charset="0"/>
              <a:cs typeface="Yuanti SC Regular" charset="-122"/>
              <a:sym typeface="+mn-ea" charset="0"/>
            </a:endParaRPr>
          </a:p>
          <a:p>
            <a:pPr>
              <a:spcBef>
                <a:spcPct val="0"/>
              </a:spcBef>
              <a:buFont typeface="Wingdings" charset="2"/>
              <a:buChar char="l"/>
            </a:pPr>
            <a:endParaRPr lang="en-US" altLang="zh-CN" sz="2000" dirty="0">
              <a:solidFill>
                <a:srgbClr val="24599B"/>
              </a:solidFill>
              <a:latin typeface="微软雅黑" charset="0"/>
              <a:ea typeface="微软雅黑" charset="0"/>
              <a:cs typeface="Yuanti SC Regular" charset="-122"/>
              <a:sym typeface="+mn-ea" charset="0"/>
            </a:endParaRPr>
          </a:p>
          <a:p>
            <a:pPr>
              <a:spcBef>
                <a:spcPct val="0"/>
              </a:spcBef>
              <a:buFont typeface="Wingdings" charset="2"/>
              <a:buChar char="l"/>
            </a:pPr>
            <a:r>
              <a:rPr lang="en-US" altLang="zh-CN" sz="2000" dirty="0" smtClean="0">
                <a:solidFill>
                  <a:srgbClr val="24599B"/>
                </a:solidFill>
                <a:latin typeface="微软雅黑" charset="0"/>
                <a:ea typeface="微软雅黑" charset="0"/>
                <a:cs typeface="Yuanti SC Regular" charset="-122"/>
                <a:sym typeface="+mn-ea" charset="0"/>
              </a:rPr>
              <a:t>XXXXX</a:t>
            </a:r>
            <a:endParaRPr lang="zh-CN" altLang="en-US" sz="2000" dirty="0" smtClean="0">
              <a:solidFill>
                <a:srgbClr val="24599B"/>
              </a:solidFill>
              <a:latin typeface="微软雅黑" charset="0"/>
              <a:ea typeface="微软雅黑" charset="0"/>
              <a:cs typeface="Yuanti SC Regular" charset="-122"/>
              <a:sym typeface="+mn-ea" charset="0"/>
            </a:endParaRPr>
          </a:p>
          <a:p>
            <a:pPr>
              <a:spcBef>
                <a:spcPct val="0"/>
              </a:spcBef>
              <a:buFont typeface="Wingdings" charset="2"/>
              <a:buChar char="l"/>
            </a:pPr>
            <a:endParaRPr lang="zh-CN" altLang="en-US" sz="2000" dirty="0">
              <a:solidFill>
                <a:srgbClr val="24599B"/>
              </a:solidFill>
              <a:latin typeface="微软雅黑" charset="0"/>
              <a:ea typeface="微软雅黑" charset="0"/>
              <a:cs typeface="Yuanti SC Regular" charset="-122"/>
              <a:sym typeface="+mn-ea" charset="0"/>
            </a:endParaRPr>
          </a:p>
          <a:p>
            <a:pPr>
              <a:spcBef>
                <a:spcPct val="0"/>
              </a:spcBef>
              <a:buFont typeface="Wingdings" charset="2"/>
              <a:buChar char="l"/>
            </a:pPr>
            <a:r>
              <a:rPr lang="en-US" altLang="zh-CN" sz="2000" dirty="0">
                <a:solidFill>
                  <a:srgbClr val="24599B"/>
                </a:solidFill>
                <a:latin typeface="微软雅黑" charset="0"/>
                <a:ea typeface="微软雅黑" charset="0"/>
                <a:cs typeface="Yuanti SC Regular" charset="-122"/>
                <a:sym typeface="+mn-ea" charset="0"/>
              </a:rPr>
              <a:t>XXXXX</a:t>
            </a:r>
            <a:endParaRPr lang="zh-CN" altLang="en-US" sz="2000" dirty="0">
              <a:solidFill>
                <a:srgbClr val="24599B"/>
              </a:solidFill>
              <a:latin typeface="微软雅黑" charset="0"/>
              <a:ea typeface="微软雅黑" charset="0"/>
              <a:cs typeface="Yuanti SC Regular" charset="-122"/>
              <a:sym typeface="+mn-ea" charset="0"/>
            </a:endParaRPr>
          </a:p>
          <a:p>
            <a:pPr>
              <a:spcBef>
                <a:spcPct val="0"/>
              </a:spcBef>
              <a:buFont typeface="Wingdings" charset="2"/>
              <a:buChar char="l"/>
            </a:pPr>
            <a:endParaRPr lang="en-US" altLang="zh-CN" sz="2000" dirty="0">
              <a:solidFill>
                <a:srgbClr val="24599B"/>
              </a:solidFill>
              <a:latin typeface="微软雅黑" charset="0"/>
              <a:ea typeface="微软雅黑" charset="0"/>
              <a:cs typeface="Yuanti SC Regular" charset="-122"/>
              <a:sym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7645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匀速运动</a:t>
            </a:r>
            <a:endParaRPr lang="zh-CN" altLang="en-US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8368724" cy="1046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封装函数：</a:t>
            </a:r>
          </a:p>
          <a:p>
            <a:pPr marL="342900" indent="-342900" hangingPunct="0">
              <a:buFont typeface="Wingdings" charset="2"/>
              <a:buChar char="l"/>
            </a:pPr>
            <a:endParaRPr lang="zh-CN" altLang="en-US" b="0" kern="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r>
              <a:rPr lang="zh-CN" altLang="en-US" sz="20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实现：</a:t>
            </a:r>
          </a:p>
        </p:txBody>
      </p:sp>
      <p:sp>
        <p:nvSpPr>
          <p:cNvPr id="13" name="矩形 12"/>
          <p:cNvSpPr/>
          <p:nvPr/>
        </p:nvSpPr>
        <p:spPr>
          <a:xfrm>
            <a:off x="1054705" y="2126436"/>
            <a:ext cx="8470900" cy="3785652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js</a:t>
            </a:r>
            <a:r>
              <a:rPr lang="zh-CN" altLang="en-US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代码：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endParaRPr lang="zh-CN" altLang="en-US" sz="1600" dirty="0" smtClean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sz="1600" dirty="0" smtClean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 err="1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timer = null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endParaRPr lang="en-US" altLang="zh-CN" sz="1600" dirty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function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uniformMove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obj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attr,speed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iTarget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) {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timer =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setInterval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(function() {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	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attrValue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=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parseInt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getStyle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obj,attr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));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	if (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Math.abs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iTarget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-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attrValue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) &lt;=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Math.abs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(speed)) {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		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obj.style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[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attr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] =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iTarget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+ "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px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		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clearInterval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(timer);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	} else {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		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obj.style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[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attr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] =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attrValue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+ speed + "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px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	}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}, 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30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</a:p>
          <a:p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zh-CN" altLang="en-US" sz="1600" dirty="0" smtClean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sz="1600" dirty="0" smtClean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84510" y="1154473"/>
            <a:ext cx="4489366" cy="830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r>
              <a:rPr lang="zh-CN" altLang="en-US" sz="1600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问题：</a:t>
            </a:r>
          </a:p>
          <a:p>
            <a:pPr hangingPunct="0"/>
            <a:r>
              <a:rPr lang="zh-CN" altLang="en-US" sz="1600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点击</a:t>
            </a:r>
            <a:r>
              <a:rPr lang="zh-CN" altLang="en-US" sz="16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按钮让某</a:t>
            </a:r>
            <a:r>
              <a:rPr lang="en-US" altLang="zh-CN" sz="16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div</a:t>
            </a:r>
            <a:r>
              <a:rPr lang="zh-CN" altLang="en-US" sz="16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匀速运动，重复点击速度会</a:t>
            </a:r>
            <a:r>
              <a:rPr lang="zh-CN" altLang="en-US" sz="1600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加快</a:t>
            </a:r>
          </a:p>
          <a:p>
            <a:pPr hangingPunct="0"/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01528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匀速运动</a:t>
            </a:r>
            <a:endParaRPr lang="zh-CN" altLang="en-US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8368724" cy="1938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封装函数：</a:t>
            </a:r>
          </a:p>
          <a:p>
            <a:pPr hangingPunct="0"/>
            <a:endParaRPr lang="zh-CN" altLang="en-US" b="0" kern="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r>
              <a:rPr lang="zh-CN" altLang="en-US" sz="20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解决</a:t>
            </a:r>
            <a:r>
              <a:rPr lang="zh-CN" altLang="en-US" sz="2000" b="0" kern="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方法</a:t>
            </a:r>
            <a:r>
              <a:rPr lang="zh-CN" altLang="en-US" sz="20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：</a:t>
            </a:r>
          </a:p>
          <a:p>
            <a:pPr hangingPunct="0"/>
            <a:r>
              <a:rPr lang="zh-CN" altLang="en-US" b="0" kern="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给</a:t>
            </a:r>
            <a:r>
              <a:rPr lang="en-US" altLang="zh-CN" b="0" kern="0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obj</a:t>
            </a:r>
            <a:r>
              <a:rPr lang="zh-CN" altLang="en-US" b="0" kern="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自定义属性是定时器，每次清除元素本身的</a:t>
            </a:r>
            <a:r>
              <a:rPr lang="zh-CN" altLang="en-US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定时器</a:t>
            </a:r>
          </a:p>
          <a:p>
            <a:pPr hangingPunct="0"/>
            <a:endParaRPr lang="zh-CN" altLang="en-US" sz="2000" b="0" kern="0" dirty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r>
              <a:rPr lang="zh-CN" altLang="en-US" sz="20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实现：</a:t>
            </a:r>
          </a:p>
        </p:txBody>
      </p:sp>
      <p:sp>
        <p:nvSpPr>
          <p:cNvPr id="13" name="矩形 12"/>
          <p:cNvSpPr/>
          <p:nvPr/>
        </p:nvSpPr>
        <p:spPr>
          <a:xfrm>
            <a:off x="762576" y="2977452"/>
            <a:ext cx="8470900" cy="3293209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function </a:t>
            </a:r>
            <a:r>
              <a:rPr lang="en-US" altLang="zh-CN" sz="1600" dirty="0" err="1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uniformMove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obj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lang="en-US" altLang="zh-CN" sz="1600" dirty="0" err="1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attr,speed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lang="en-US" altLang="zh-CN" sz="1600" dirty="0" err="1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iTarget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) {</a:t>
            </a:r>
          </a:p>
          <a:p>
            <a:r>
              <a:rPr lang="en-US" altLang="zh-CN" sz="1600" dirty="0" err="1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clearInterval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obj.timer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</a:p>
          <a:p>
            <a:r>
              <a:rPr lang="en-US" altLang="zh-CN" sz="1600" dirty="0" err="1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obj.timer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=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setInterval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(function() 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{</a:t>
            </a:r>
            <a:endParaRPr lang="zh-CN" altLang="en-US" sz="1600" dirty="0" smtClean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//</a:t>
            </a:r>
            <a:r>
              <a:rPr lang="en-US" altLang="zh-CN" sz="1600" dirty="0" err="1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getStyle</a:t>
            </a:r>
            <a:r>
              <a:rPr lang="zh-CN" altLang="en-US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为封装获取</a:t>
            </a:r>
            <a:r>
              <a:rPr lang="en-US" altLang="zh-CN" sz="1600" dirty="0" err="1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css</a:t>
            </a:r>
            <a:r>
              <a:rPr lang="zh-CN" altLang="en-US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样式的函数</a:t>
            </a:r>
            <a:endParaRPr lang="en-US" altLang="zh-CN" sz="1600" dirty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sz="1600" dirty="0" err="1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attrValue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=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parseInt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getStyle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obj,attr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));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if 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Math.abs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iTarget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-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attrValue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) &lt;=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Math.abs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(speed)) {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sz="1600" dirty="0" err="1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obj.style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[</a:t>
            </a:r>
            <a:r>
              <a:rPr lang="en-US" altLang="zh-CN" sz="1600" dirty="0" err="1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attr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] =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iTarget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+ "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px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	</a:t>
            </a:r>
            <a:r>
              <a:rPr lang="en-US" altLang="zh-CN" sz="1600" dirty="0" err="1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clearInterval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(timer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} 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else {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sz="1600" dirty="0" err="1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obj.style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[</a:t>
            </a:r>
            <a:r>
              <a:rPr lang="en-US" altLang="zh-CN" sz="1600" dirty="0" err="1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attr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] =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attrValue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+ speed + "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px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en-US" altLang="zh-CN" sz="1600" dirty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}, 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20);</a:t>
            </a:r>
          </a:p>
          <a:p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en-US" altLang="zh-CN" sz="1600" dirty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3484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文本框 6"/>
          <p:cNvSpPr/>
          <p:nvPr/>
        </p:nvSpPr>
        <p:spPr>
          <a:xfrm>
            <a:off x="656301" y="-59722"/>
            <a:ext cx="92438" cy="646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40" tIns="45740" rIns="45740" bIns="45740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pPr hangingPunct="0"/>
            <a:endParaRPr sz="3602" kern="0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1800" y="2678939"/>
            <a:ext cx="8813800" cy="13234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algn="ctr" hangingPunct="0"/>
            <a:r>
              <a:rPr lang="zh-CN" altLang="en-US" sz="800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缓冲运动</a:t>
            </a:r>
            <a:endParaRPr lang="zh-CN" altLang="en-US" sz="8000" dirty="0" smtClean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07895" y="4002374"/>
            <a:ext cx="92394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endParaRPr lang="zh-CN" altLang="en-US" sz="2400" dirty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44348" y="4174435"/>
            <a:ext cx="92394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endParaRPr lang="zh-CN" altLang="en-US" sz="2400" dirty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1282143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缓冲运动</a:t>
            </a:r>
            <a:endParaRPr lang="zh-CN" altLang="en-US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8368724" cy="3231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实现思路：</a:t>
            </a:r>
          </a:p>
          <a:p>
            <a:pPr marL="342900" indent="-342900" hangingPunct="0">
              <a:buFont typeface="Wingdings" charset="2"/>
              <a:buChar char="l"/>
            </a:pPr>
            <a:endParaRPr lang="zh-CN" altLang="en-US" sz="2400" b="0" kern="0" dirty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 hangingPunct="0">
              <a:buFont typeface="Wingdings" charset="2"/>
              <a:buChar char="l"/>
            </a:pPr>
            <a:endParaRPr lang="zh-CN" altLang="en-US" sz="2400" b="0" kern="0" dirty="0" smtClean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endParaRPr lang="zh-CN" altLang="en-US" sz="1400" b="0" kern="0" dirty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r>
              <a:rPr lang="zh-CN" altLang="en-US" sz="20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sz="2000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1.</a:t>
            </a:r>
            <a:r>
              <a:rPr lang="zh-CN" altLang="en-US" sz="2000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速度</a:t>
            </a:r>
            <a:r>
              <a:rPr lang="zh-CN" altLang="en-US" sz="2000" b="0" kern="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从快变慢最后到每次匀速运动</a:t>
            </a:r>
            <a:r>
              <a:rPr lang="en-US" altLang="zh-CN" sz="2000" b="0" kern="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sz="2000" b="0" kern="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像素	</a:t>
            </a:r>
            <a:endParaRPr lang="zh-CN" altLang="en-US" sz="2000" b="0" kern="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r>
              <a:rPr lang="zh-CN" altLang="en-US" sz="2000" b="0" kern="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endParaRPr lang="zh-CN" altLang="en-US" sz="2000" b="0" kern="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r>
              <a:rPr lang="zh-CN" altLang="en-US" sz="2000" b="0" kern="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sz="2000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2.</a:t>
            </a:r>
            <a:r>
              <a:rPr lang="zh-CN" altLang="en-US" sz="2000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速度</a:t>
            </a:r>
            <a:r>
              <a:rPr lang="zh-CN" altLang="en-US" sz="2000" b="0" kern="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计算方式</a:t>
            </a:r>
            <a:r>
              <a:rPr lang="en-US" altLang="zh-CN" sz="2000" b="0" kern="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:(</a:t>
            </a:r>
            <a:r>
              <a:rPr lang="zh-CN" altLang="en-US" sz="2000" b="0" kern="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目标值 </a:t>
            </a:r>
            <a:r>
              <a:rPr lang="en-US" altLang="zh-CN" sz="2000" b="0" kern="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- </a:t>
            </a:r>
            <a:r>
              <a:rPr lang="zh-CN" altLang="en-US" sz="2000" b="0" kern="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当前位置</a:t>
            </a:r>
            <a:r>
              <a:rPr lang="en-US" altLang="zh-CN" sz="2000" b="0" kern="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 / </a:t>
            </a:r>
            <a:r>
              <a:rPr lang="zh-CN" altLang="en-US" sz="2000" b="0" kern="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最初指定速度</a:t>
            </a:r>
            <a:endParaRPr lang="zh-CN" altLang="en-US" b="0" kern="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endParaRPr lang="zh-CN" altLang="en-US" b="0" kern="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endParaRPr lang="zh-CN" altLang="en-US" sz="2000" b="0" kern="0" dirty="0" smtClean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endParaRPr lang="zh-CN" altLang="en-US" sz="2000" b="0" kern="0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5413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缓冲运动</a:t>
            </a:r>
            <a:endParaRPr lang="zh-CN" altLang="en-US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8368724" cy="440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需求一：</a:t>
            </a:r>
            <a:endParaRPr lang="zh-CN" altLang="en-US" sz="2400" b="0" kern="0" dirty="0" smtClean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endParaRPr lang="zh-CN" altLang="en-US" sz="1400" b="0" kern="0" dirty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r>
              <a:rPr lang="zh-CN" altLang="en-US" sz="2000" b="0" kern="0" dirty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sz="20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需求：</a:t>
            </a:r>
            <a:r>
              <a:rPr lang="zh-CN" altLang="en-US" sz="2000" b="0" kern="0" dirty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endParaRPr lang="zh-CN" altLang="en-US" sz="2400" b="0" kern="0" dirty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r>
              <a:rPr lang="zh-CN" altLang="en-US" b="0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起始位置</a:t>
            </a:r>
            <a:r>
              <a:rPr lang="en-US" altLang="zh-CN" b="0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0</a:t>
            </a:r>
            <a:r>
              <a:rPr lang="zh-CN" altLang="en-US" b="0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，点击按钮，缓冲运动到</a:t>
            </a:r>
            <a:r>
              <a:rPr lang="en-US" altLang="zh-CN" b="0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800</a:t>
            </a:r>
            <a:r>
              <a:rPr lang="zh-CN" altLang="en-US" b="0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像素的</a:t>
            </a:r>
            <a:r>
              <a:rPr lang="zh-CN" altLang="en-US" b="0" kern="0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位置</a:t>
            </a:r>
          </a:p>
          <a:p>
            <a:pPr hangingPunct="0"/>
            <a:endParaRPr lang="zh-CN" altLang="en-US" b="0" kern="0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r>
              <a:rPr lang="zh-CN" altLang="en-US" sz="20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思路：</a:t>
            </a:r>
          </a:p>
          <a:p>
            <a:pPr hangingPunct="0"/>
            <a:endParaRPr lang="zh-CN" altLang="en-US" sz="2000" b="0" kern="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r>
              <a:rPr lang="zh-CN" altLang="en-US" sz="2000" b="0" kern="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1.</a:t>
            </a:r>
            <a:r>
              <a:rPr lang="zh-CN" altLang="en-US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if</a:t>
            </a:r>
            <a:r>
              <a:rPr lang="zh-CN" altLang="en-US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判断临界条件：</a:t>
            </a:r>
          </a:p>
          <a:p>
            <a:pPr hangingPunct="0"/>
            <a:r>
              <a:rPr lang="zh-CN" altLang="en-US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   </a:t>
            </a:r>
            <a:r>
              <a:rPr lang="zh-CN" altLang="en-US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由于</a:t>
            </a:r>
            <a:r>
              <a:rPr lang="zh-CN" altLang="en-US" b="0" kern="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最后为速度为</a:t>
            </a:r>
            <a:r>
              <a:rPr lang="en-US" altLang="zh-CN" b="0" kern="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b="0" kern="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的匀速运动，所以判断条件距离左侧的距离和目标值是否相等即可</a:t>
            </a:r>
            <a:endParaRPr lang="zh-CN" altLang="en-US" sz="2000" b="0" kern="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r>
              <a:rPr lang="zh-CN" altLang="en-US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	</a:t>
            </a:r>
          </a:p>
          <a:p>
            <a:pPr hangingPunct="0"/>
            <a:r>
              <a:rPr lang="zh-CN" altLang="en-US" b="0" kern="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2.</a:t>
            </a:r>
            <a:r>
              <a:rPr lang="zh-CN" altLang="en-US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b="0" kern="0" dirty="0" err="1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offsetLeft</a:t>
            </a:r>
            <a:r>
              <a:rPr lang="zh-CN" altLang="en-US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取值时，取整，没有小数</a:t>
            </a:r>
          </a:p>
          <a:p>
            <a:pPr hangingPunct="0"/>
            <a:r>
              <a:rPr lang="zh-CN" altLang="en-US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</a:p>
          <a:p>
            <a:pPr hangingPunct="0"/>
            <a:r>
              <a:rPr lang="zh-CN" altLang="en-US" b="0" kern="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3.</a:t>
            </a:r>
            <a:r>
              <a:rPr lang="zh-CN" altLang="en-US" b="0" kern="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当速度小于</a:t>
            </a:r>
            <a:r>
              <a:rPr lang="en-US" altLang="zh-CN" b="0" kern="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b="0" kern="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时，让速度向上</a:t>
            </a:r>
            <a:r>
              <a:rPr lang="zh-CN" altLang="en-US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取整</a:t>
            </a:r>
            <a:r>
              <a:rPr lang="en-US" altLang="zh-CN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防止</a:t>
            </a:r>
            <a:r>
              <a:rPr lang="en-US" altLang="zh-CN" b="0" kern="0" dirty="0" err="1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offsetLeft</a:t>
            </a:r>
            <a:r>
              <a:rPr lang="zh-CN" altLang="en-US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取整</a:t>
            </a:r>
          </a:p>
          <a:p>
            <a:pPr hangingPunct="0"/>
            <a:endParaRPr lang="zh-CN" altLang="en-US" b="0" kern="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3286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缓冲运动</a:t>
            </a:r>
            <a:endParaRPr lang="zh-CN" altLang="en-US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470476" y="777158"/>
            <a:ext cx="8368724" cy="1046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需求一：</a:t>
            </a:r>
          </a:p>
          <a:p>
            <a:pPr marL="342900" indent="-342900" hangingPunct="0">
              <a:buFont typeface="Wingdings" charset="2"/>
              <a:buChar char="l"/>
            </a:pPr>
            <a:endParaRPr lang="zh-CN" altLang="en-US" b="0" kern="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r>
              <a:rPr lang="zh-CN" altLang="en-US" sz="20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实现：</a:t>
            </a:r>
          </a:p>
        </p:txBody>
      </p:sp>
      <p:sp>
        <p:nvSpPr>
          <p:cNvPr id="11" name="矩形 10"/>
          <p:cNvSpPr/>
          <p:nvPr/>
        </p:nvSpPr>
        <p:spPr>
          <a:xfrm>
            <a:off x="804218" y="1823594"/>
            <a:ext cx="3379211" cy="3293209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css</a:t>
            </a:r>
            <a:r>
              <a:rPr lang="zh-CN" altLang="en-US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代码：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de-DE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#div1 {</a:t>
            </a:r>
          </a:p>
          <a:p>
            <a:r>
              <a:rPr lang="de-DE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de-DE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width</a:t>
            </a:r>
            <a:r>
              <a:rPr lang="de-DE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: 200px;</a:t>
            </a:r>
          </a:p>
          <a:p>
            <a:r>
              <a:rPr lang="de-DE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de-DE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height</a:t>
            </a:r>
            <a:r>
              <a:rPr lang="de-DE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: 200px;</a:t>
            </a:r>
          </a:p>
          <a:p>
            <a:r>
              <a:rPr lang="de-DE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background-color: </a:t>
            </a:r>
            <a:r>
              <a:rPr lang="de-DE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red</a:t>
            </a:r>
            <a:r>
              <a:rPr lang="de-DE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</a:p>
          <a:p>
            <a:r>
              <a:rPr lang="de-DE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de-DE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margin-bottom</a:t>
            </a:r>
            <a:r>
              <a:rPr lang="de-DE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: 10px;</a:t>
            </a:r>
          </a:p>
          <a:p>
            <a:r>
              <a:rPr lang="de-DE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de-DE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position</a:t>
            </a:r>
            <a:r>
              <a:rPr lang="de-DE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: absolute;</a:t>
            </a:r>
          </a:p>
          <a:p>
            <a:r>
              <a:rPr lang="de-DE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top: </a:t>
            </a:r>
            <a:r>
              <a:rPr lang="de-DE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0; </a:t>
            </a:r>
            <a:r>
              <a:rPr lang="de-DE" altLang="zh-CN" sz="1600" dirty="0" err="1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left</a:t>
            </a:r>
            <a:r>
              <a:rPr lang="de-DE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: 0px }</a:t>
            </a:r>
            <a:endParaRPr lang="zh-CN" altLang="en-US" sz="1600" dirty="0" smtClean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de-DE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de-DE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#</a:t>
            </a:r>
            <a:r>
              <a:rPr lang="de-DE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btn</a:t>
            </a:r>
            <a:r>
              <a:rPr lang="de-DE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{</a:t>
            </a:r>
          </a:p>
          <a:p>
            <a:r>
              <a:rPr lang="de-DE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de-DE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width</a:t>
            </a:r>
            <a:r>
              <a:rPr lang="de-DE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: 100px;</a:t>
            </a:r>
          </a:p>
          <a:p>
            <a:r>
              <a:rPr lang="de-DE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de-DE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height</a:t>
            </a:r>
            <a:r>
              <a:rPr lang="de-DE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: 30px;</a:t>
            </a:r>
          </a:p>
          <a:p>
            <a:r>
              <a:rPr lang="de-DE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text-</a:t>
            </a:r>
            <a:r>
              <a:rPr lang="de-DE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align</a:t>
            </a:r>
            <a:r>
              <a:rPr lang="de-DE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: </a:t>
            </a:r>
            <a:r>
              <a:rPr lang="de-DE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center</a:t>
            </a:r>
            <a:r>
              <a:rPr lang="de-DE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</a:p>
          <a:p>
            <a:r>
              <a:rPr lang="de-DE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de-DE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margin</a:t>
            </a:r>
            <a:r>
              <a:rPr lang="de-DE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-top: 200px</a:t>
            </a:r>
            <a:r>
              <a:rPr lang="de-DE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;} </a:t>
            </a:r>
            <a:r>
              <a:rPr lang="zh-CN" altLang="en-US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endParaRPr lang="zh-CN" altLang="en-US" sz="1600" dirty="0" smtClean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85738" y="5214070"/>
            <a:ext cx="3397691" cy="1077218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body</a:t>
            </a:r>
            <a:r>
              <a:rPr lang="zh-CN" altLang="en-US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代码：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&lt;div id="div1"&gt;&lt;/div&gt;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&lt;button id="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btn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"&gt;</a:t>
            </a:r>
            <a:r>
              <a:rPr lang="zh-CN" altLang="en-US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按钮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&lt;/button&gt;</a:t>
            </a:r>
            <a:endParaRPr lang="hr-HR" altLang="zh-CN" sz="1600" dirty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63840" y="942796"/>
            <a:ext cx="4987836" cy="5016758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js</a:t>
            </a:r>
            <a:r>
              <a:rPr lang="zh-CN" altLang="en-US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代码：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endParaRPr lang="zh-CN" altLang="en-US" sz="1600" dirty="0" smtClean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 err="1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oDiv1 =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document.getElementById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("div1");</a:t>
            </a:r>
          </a:p>
          <a:p>
            <a:r>
              <a:rPr lang="en-US" altLang="zh-CN" sz="1600" dirty="0" err="1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oBtn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=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document.getElementById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("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btn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");</a:t>
            </a:r>
          </a:p>
          <a:p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function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startMove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obj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, speed,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iTarget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) {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clearInterval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obj.timer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obj.timer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=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setInterval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(function() {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speedEnd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= (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iTarget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-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obj.offsetLeft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) / speed;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speedEnd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= 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Math.ceil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speedEnd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if (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obj.offsetLeft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==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iTarget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) {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   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clearInterval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obj.timer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} else{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   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obj.style.left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=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obj.offsetLeft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+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speedEnd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+ "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px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}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}, 30);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en-US" altLang="zh-CN" sz="1600" dirty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oBtn.onclick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= function () {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startMove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(oDiv1, 10, 800);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}</a:t>
            </a:r>
            <a:endParaRPr lang="zh-CN" altLang="en-US" sz="1600" dirty="0" smtClean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7439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缓冲运动</a:t>
            </a:r>
            <a:endParaRPr lang="zh-CN" altLang="en-US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8368724" cy="4124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需求二：</a:t>
            </a:r>
            <a:endParaRPr lang="zh-CN" altLang="en-US" sz="2400" b="0" kern="0" dirty="0" smtClean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endParaRPr lang="zh-CN" altLang="en-US" sz="1400" b="0" kern="0" dirty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r>
              <a:rPr lang="zh-CN" altLang="en-US" sz="2000" b="0" kern="0" dirty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sz="20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需求：</a:t>
            </a:r>
            <a:r>
              <a:rPr lang="zh-CN" altLang="en-US" sz="2000" b="0" kern="0" dirty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endParaRPr lang="zh-CN" altLang="en-US" sz="2400" b="0" kern="0" dirty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r>
              <a:rPr lang="zh-CN" altLang="en-US" b="0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起始位置</a:t>
            </a:r>
            <a:r>
              <a:rPr lang="en-US" altLang="zh-CN" b="0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800</a:t>
            </a:r>
            <a:r>
              <a:rPr lang="zh-CN" altLang="en-US" b="0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，点击按钮，缓冲运动到</a:t>
            </a:r>
            <a:r>
              <a:rPr lang="en-US" altLang="zh-CN" b="0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0</a:t>
            </a:r>
            <a:r>
              <a:rPr lang="zh-CN" altLang="en-US" b="0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像素的</a:t>
            </a:r>
            <a:r>
              <a:rPr lang="zh-CN" altLang="en-US" b="0" kern="0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位置</a:t>
            </a:r>
          </a:p>
          <a:p>
            <a:pPr hangingPunct="0"/>
            <a:endParaRPr lang="zh-CN" altLang="en-US" b="0" kern="0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r>
              <a:rPr lang="zh-CN" altLang="en-US" sz="20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思路：</a:t>
            </a:r>
          </a:p>
          <a:p>
            <a:pPr hangingPunct="0"/>
            <a:endParaRPr lang="zh-CN" altLang="en-US" sz="2000" b="0" kern="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r>
              <a:rPr lang="zh-CN" altLang="en-US" sz="2000" b="0" kern="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1.</a:t>
            </a:r>
            <a:r>
              <a:rPr lang="zh-CN" altLang="en-US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if</a:t>
            </a:r>
            <a:r>
              <a:rPr lang="zh-CN" altLang="en-US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判断临界条件：</a:t>
            </a:r>
          </a:p>
          <a:p>
            <a:pPr hangingPunct="0"/>
            <a:r>
              <a:rPr lang="zh-CN" altLang="en-US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   </a:t>
            </a:r>
            <a:r>
              <a:rPr lang="zh-CN" altLang="en-US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由于</a:t>
            </a:r>
            <a:r>
              <a:rPr lang="zh-CN" altLang="en-US" b="0" kern="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最后为速度为</a:t>
            </a:r>
            <a:r>
              <a:rPr lang="en-US" altLang="zh-CN" b="0" kern="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b="0" kern="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的匀速运动，所以判断条件距离左侧的距离和目标值是否相等即可</a:t>
            </a:r>
            <a:endParaRPr lang="zh-CN" altLang="en-US" sz="2000" b="0" kern="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r>
              <a:rPr lang="zh-CN" altLang="en-US" b="0" kern="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</a:p>
          <a:p>
            <a:pPr hangingPunct="0"/>
            <a:r>
              <a:rPr lang="zh-CN" altLang="en-US" b="0" kern="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2.</a:t>
            </a:r>
            <a:r>
              <a:rPr lang="zh-CN" altLang="en-US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b="0" kern="0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offsetLeft</a:t>
            </a:r>
            <a:r>
              <a:rPr lang="zh-CN" altLang="en-US" b="0" kern="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取值时，取整，没有</a:t>
            </a:r>
            <a:r>
              <a:rPr lang="zh-CN" altLang="en-US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小数</a:t>
            </a:r>
          </a:p>
          <a:p>
            <a:pPr hangingPunct="0"/>
            <a:r>
              <a:rPr lang="zh-CN" altLang="en-US" b="0" kern="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endParaRPr lang="zh-CN" altLang="en-US" b="0" kern="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r>
              <a:rPr lang="zh-CN" altLang="en-US" b="0" kern="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b="0" kern="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3.</a:t>
            </a:r>
            <a:r>
              <a:rPr lang="zh-CN" altLang="en-US" b="0" kern="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当速度大于</a:t>
            </a:r>
            <a:r>
              <a:rPr lang="en-US" altLang="zh-CN" b="0" kern="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-1</a:t>
            </a:r>
            <a:r>
              <a:rPr lang="zh-CN" altLang="en-US" b="0" kern="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时，让速度向下取整</a:t>
            </a:r>
            <a:endParaRPr lang="zh-CN" altLang="en-US" b="0" kern="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1219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缓冲运动</a:t>
            </a:r>
            <a:endParaRPr lang="zh-CN" altLang="en-US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470476" y="777158"/>
            <a:ext cx="8368724" cy="1046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需求：</a:t>
            </a:r>
          </a:p>
          <a:p>
            <a:pPr marL="342900" indent="-342900" hangingPunct="0">
              <a:buFont typeface="Wingdings" charset="2"/>
              <a:buChar char="l"/>
            </a:pPr>
            <a:endParaRPr lang="zh-CN" altLang="en-US" b="0" kern="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r>
              <a:rPr lang="zh-CN" altLang="en-US" sz="20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实现：</a:t>
            </a:r>
          </a:p>
        </p:txBody>
      </p:sp>
      <p:sp>
        <p:nvSpPr>
          <p:cNvPr id="11" name="矩形 10"/>
          <p:cNvSpPr/>
          <p:nvPr/>
        </p:nvSpPr>
        <p:spPr>
          <a:xfrm>
            <a:off x="804218" y="1823594"/>
            <a:ext cx="3379211" cy="3293209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css</a:t>
            </a:r>
            <a:r>
              <a:rPr lang="zh-CN" altLang="en-US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代码：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de-DE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#div1 {</a:t>
            </a:r>
          </a:p>
          <a:p>
            <a:r>
              <a:rPr lang="de-DE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de-DE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width</a:t>
            </a:r>
            <a:r>
              <a:rPr lang="de-DE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: 200px;</a:t>
            </a:r>
          </a:p>
          <a:p>
            <a:r>
              <a:rPr lang="de-DE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de-DE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height</a:t>
            </a:r>
            <a:r>
              <a:rPr lang="de-DE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: 200px;</a:t>
            </a:r>
          </a:p>
          <a:p>
            <a:r>
              <a:rPr lang="de-DE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background-color: </a:t>
            </a:r>
            <a:r>
              <a:rPr lang="de-DE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red</a:t>
            </a:r>
            <a:r>
              <a:rPr lang="de-DE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</a:p>
          <a:p>
            <a:r>
              <a:rPr lang="de-DE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de-DE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margin-bottom</a:t>
            </a:r>
            <a:r>
              <a:rPr lang="de-DE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: 10px;</a:t>
            </a:r>
          </a:p>
          <a:p>
            <a:r>
              <a:rPr lang="de-DE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de-DE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position</a:t>
            </a:r>
            <a:r>
              <a:rPr lang="de-DE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: absolute;</a:t>
            </a:r>
          </a:p>
          <a:p>
            <a:r>
              <a:rPr lang="de-DE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top: </a:t>
            </a:r>
            <a:r>
              <a:rPr lang="de-DE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0; </a:t>
            </a:r>
            <a:r>
              <a:rPr lang="de-DE" altLang="zh-CN" sz="1600" dirty="0" err="1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left</a:t>
            </a:r>
            <a:r>
              <a:rPr lang="de-DE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: 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80</a:t>
            </a:r>
            <a:r>
              <a:rPr lang="de-DE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0px }</a:t>
            </a:r>
            <a:endParaRPr lang="zh-CN" altLang="en-US" sz="1600" dirty="0" smtClean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de-DE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de-DE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#</a:t>
            </a:r>
            <a:r>
              <a:rPr lang="de-DE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btn</a:t>
            </a:r>
            <a:r>
              <a:rPr lang="de-DE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{</a:t>
            </a:r>
          </a:p>
          <a:p>
            <a:r>
              <a:rPr lang="de-DE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de-DE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width</a:t>
            </a:r>
            <a:r>
              <a:rPr lang="de-DE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: 100px;</a:t>
            </a:r>
          </a:p>
          <a:p>
            <a:r>
              <a:rPr lang="de-DE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de-DE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height</a:t>
            </a:r>
            <a:r>
              <a:rPr lang="de-DE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: 30px;</a:t>
            </a:r>
          </a:p>
          <a:p>
            <a:r>
              <a:rPr lang="de-DE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text-</a:t>
            </a:r>
            <a:r>
              <a:rPr lang="de-DE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align</a:t>
            </a:r>
            <a:r>
              <a:rPr lang="de-DE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: </a:t>
            </a:r>
            <a:r>
              <a:rPr lang="de-DE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center</a:t>
            </a:r>
            <a:r>
              <a:rPr lang="de-DE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</a:p>
          <a:p>
            <a:r>
              <a:rPr lang="de-DE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de-DE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margin</a:t>
            </a:r>
            <a:r>
              <a:rPr lang="de-DE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-top: 200px</a:t>
            </a:r>
            <a:r>
              <a:rPr lang="de-DE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;} </a:t>
            </a:r>
            <a:r>
              <a:rPr lang="zh-CN" altLang="en-US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endParaRPr lang="zh-CN" altLang="en-US" sz="1600" dirty="0" smtClean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85738" y="5214070"/>
            <a:ext cx="3397691" cy="1077218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body</a:t>
            </a:r>
            <a:r>
              <a:rPr lang="zh-CN" altLang="en-US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代码：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&lt;div id="div1"&gt;&lt;/div&gt;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&lt;button id="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btn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"&gt;</a:t>
            </a:r>
            <a:r>
              <a:rPr lang="zh-CN" altLang="en-US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按钮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&lt;/button&gt;</a:t>
            </a:r>
            <a:endParaRPr lang="hr-HR" altLang="zh-CN" sz="1600" dirty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63840" y="942796"/>
            <a:ext cx="4987836" cy="5262979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js</a:t>
            </a:r>
            <a:r>
              <a:rPr lang="zh-CN" altLang="en-US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代码：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endParaRPr lang="zh-CN" altLang="en-US" sz="1600" dirty="0" smtClean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oDiv1 =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document.getElementById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("div1");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oBtn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=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document.getElementById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("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btn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");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timer = null;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function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startMove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obj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, speed,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iTarget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) {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clearInterval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obj.timer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obj.timer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=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setInterval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(function() {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speedEnd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= (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iTarget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-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obj.offsetLeft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) / speed;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speedEnd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= 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Math.floor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speedEnd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if (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obj.offsetLeft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==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iTarget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) {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   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clearInterval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obj.timer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} else{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   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obj.style.left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=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obj.offsetLeft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+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speedEnd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+ "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px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}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}, 30);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en-US" altLang="zh-CN" sz="1600" dirty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oBtn.onclick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= function () {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startMove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(oDiv1, 10, 0);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}</a:t>
            </a:r>
            <a:endParaRPr lang="zh-CN" altLang="en-US" sz="1600" dirty="0" smtClean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5932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缓冲运动</a:t>
            </a:r>
            <a:endParaRPr lang="zh-CN" altLang="en-US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8368724" cy="1077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封装函数：</a:t>
            </a:r>
          </a:p>
          <a:p>
            <a:pPr hangingPunct="0"/>
            <a:endParaRPr lang="zh-CN" altLang="en-US" sz="2000" b="0" kern="0" dirty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r>
              <a:rPr lang="zh-CN" altLang="en-US" sz="20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实现：</a:t>
            </a:r>
          </a:p>
        </p:txBody>
      </p:sp>
      <p:sp>
        <p:nvSpPr>
          <p:cNvPr id="13" name="矩形 12"/>
          <p:cNvSpPr/>
          <p:nvPr/>
        </p:nvSpPr>
        <p:spPr>
          <a:xfrm>
            <a:off x="762576" y="2185552"/>
            <a:ext cx="8470900" cy="3785652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function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easeMove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obj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attr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, s, v) {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clearInterval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obj.timer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obj.timer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=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setInterval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(function() {</a:t>
            </a:r>
          </a:p>
          <a:p>
            <a:endParaRPr lang="en-US" altLang="zh-CN" sz="1600" dirty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attrValue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=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getStyle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obj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attr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vEnd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= (s -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attrValue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) / v;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vEnd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=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vEnd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&gt; 0 ?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Math.ceil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vEnd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) :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Math.floor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vEnd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if(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attrValue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== s) {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clearInterval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obj.timer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} else {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 </a:t>
            </a:r>
            <a:r>
              <a:rPr lang="en-US" altLang="zh-CN" sz="1600" dirty="0" err="1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obj.style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[</a:t>
            </a:r>
            <a:r>
              <a:rPr lang="en-US" altLang="zh-CN" sz="1600" dirty="0" err="1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attr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] =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attrValue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+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vEnd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+ "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px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}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}, 30);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89605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文本框 6"/>
          <p:cNvSpPr/>
          <p:nvPr/>
        </p:nvSpPr>
        <p:spPr>
          <a:xfrm>
            <a:off x="656301" y="-59722"/>
            <a:ext cx="92438" cy="646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40" tIns="45740" rIns="45740" bIns="45740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pPr hangingPunct="0"/>
            <a:endParaRPr sz="3602" kern="0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1800" y="2678939"/>
            <a:ext cx="8813800" cy="13234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algn="ctr" hangingPunct="0"/>
            <a:r>
              <a:rPr lang="zh-CN" altLang="en-US" sz="800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总结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207895" y="4002374"/>
            <a:ext cx="92394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endParaRPr lang="zh-CN" altLang="en-US" sz="2400" dirty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44348" y="4174435"/>
            <a:ext cx="92394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endParaRPr lang="zh-CN" altLang="en-US" sz="2400" dirty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78825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3552" y="3157569"/>
            <a:ext cx="1394460" cy="411480"/>
          </a:xfrm>
          <a:prstGeom prst="rect">
            <a:avLst/>
          </a:prstGeom>
          <a:solidFill>
            <a:srgbClr val="009999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06442" y="31804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第一节</a:t>
            </a:r>
            <a:endParaRPr lang="zh-CN" altLang="en-US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0062" y="3763359"/>
            <a:ext cx="1377950" cy="3949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14697" y="378367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  <a:sym typeface="+mn-ea"/>
              </a:rPr>
              <a:t>第二节</a:t>
            </a:r>
            <a:endParaRPr lang="zh-CN" altLang="en-US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06442" y="43970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white"/>
                </a:solidFill>
                <a:latin typeface="汉仪大宋简" panose="02010609000101010101" charset="-122"/>
                <a:ea typeface="汉仪大宋简" panose="02010609000101010101" charset="-122"/>
                <a:sym typeface="+mn-ea"/>
              </a:rPr>
              <a:t>第章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42415" y="4558030"/>
            <a:ext cx="868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prstClr val="white"/>
                </a:solidFill>
                <a:latin typeface="汉仪大宋简" panose="02010609000101010101" charset="-122"/>
                <a:ea typeface="汉仪大宋简" panose="02010609000101010101" charset="-122"/>
                <a:sym typeface="+mn-ea"/>
              </a:rPr>
              <a:t>第四章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602477" y="315756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获取元素样式</a:t>
            </a:r>
            <a:endParaRPr lang="zh-CN" altLang="en-US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02477" y="37620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匀速运动</a:t>
            </a:r>
          </a:p>
        </p:txBody>
      </p:sp>
      <p:sp>
        <p:nvSpPr>
          <p:cNvPr id="19" name="矩形 18"/>
          <p:cNvSpPr/>
          <p:nvPr/>
        </p:nvSpPr>
        <p:spPr>
          <a:xfrm>
            <a:off x="1060062" y="4417409"/>
            <a:ext cx="1377950" cy="394970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306442" y="44430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  <a:sym typeface="+mn-ea"/>
              </a:rPr>
              <a:t>第三节</a:t>
            </a:r>
            <a:endParaRPr lang="zh-CN" altLang="en-US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602477" y="43970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缓冲运动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542415" y="52073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white"/>
                </a:solidFill>
                <a:latin typeface="汉仪大宋简" panose="02010609000101010101" charset="-122"/>
                <a:ea typeface="汉仪大宋简" panose="02010609000101010101" charset="-122"/>
                <a:sym typeface="+mn-ea"/>
              </a:rPr>
              <a:t>第章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542415" y="52533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  <a:sym typeface="+mn-ea"/>
              </a:rPr>
              <a:t>第五节</a:t>
            </a:r>
            <a:endParaRPr lang="zh-CN" altLang="en-US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08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105413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总结</a:t>
            </a:r>
            <a:endParaRPr lang="zh-CN" altLang="en-US" sz="2400" b="0" kern="0" dirty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0000" y="1726327"/>
            <a:ext cx="7435858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偏移量和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clientWidth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都是只读的，不能设置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值</a:t>
            </a: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通过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style.left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获取</a:t>
            </a:r>
            <a:r>
              <a:rPr lang="en-US" altLang="zh-CN" dirty="0" err="1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css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样式获取的是行间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样式</a:t>
            </a: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匀速运动临界值条件值判断剩余要移动位置小于每次移动的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位置</a:t>
            </a:r>
          </a:p>
          <a:p>
            <a:pPr>
              <a:lnSpc>
                <a:spcPct val="150000"/>
              </a:lnSpc>
            </a:pPr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offset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取值时，取整，没有小数</a:t>
            </a:r>
            <a:endParaRPr lang="zh-CN" altLang="en-US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9999" y="3896152"/>
            <a:ext cx="870421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	</a:t>
            </a:r>
            <a:endParaRPr lang="zh-CN" altLang="en-US" dirty="0" smtClean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54496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文本框 6"/>
          <p:cNvSpPr/>
          <p:nvPr/>
        </p:nvSpPr>
        <p:spPr>
          <a:xfrm>
            <a:off x="656301" y="-59722"/>
            <a:ext cx="92438" cy="646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40" tIns="45740" rIns="45740" bIns="45740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pPr hangingPunct="0"/>
            <a:endParaRPr sz="3602" kern="0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1800" y="2678939"/>
            <a:ext cx="8813800" cy="13234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algn="ctr" hangingPunct="0"/>
            <a:r>
              <a:rPr lang="zh-CN" altLang="en-US" sz="800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获取元素样式</a:t>
            </a:r>
            <a:endParaRPr lang="zh-CN" altLang="en-US" sz="8000" dirty="0" smtClean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07895" y="4002374"/>
            <a:ext cx="92394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44348" y="4174435"/>
            <a:ext cx="92394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306775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25300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偏移量</a:t>
            </a:r>
            <a:r>
              <a:rPr lang="en-US" altLang="zh-CN" sz="3200" dirty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offset</a:t>
            </a:r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1669684" cy="830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代码示例</a:t>
            </a:r>
          </a:p>
          <a:p>
            <a:pPr marL="342900" indent="-342900" hangingPunct="0">
              <a:buFont typeface="Wingdings" charset="2"/>
              <a:buChar char="l"/>
            </a:pPr>
            <a:endParaRPr lang="zh-CN" altLang="en-US" sz="2400" b="0" kern="0" dirty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1349" y="1454356"/>
            <a:ext cx="3523752" cy="4524315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css</a:t>
            </a:r>
            <a:r>
              <a:rPr lang="zh-CN" altLang="en-US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代码</a:t>
            </a:r>
            <a:endParaRPr lang="zh-CN" altLang="en-US" sz="1600" dirty="0" smtClean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.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all{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width: 500px;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height: 500px;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border: 10px solid black;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position: absolute;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top: 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0;</a:t>
            </a:r>
            <a:r>
              <a:rPr lang="zh-CN" altLang="en-US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left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: 100px;</a:t>
            </a:r>
          </a:p>
          <a:p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en-US" altLang="zh-CN" sz="1600" dirty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#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div1{</a:t>
            </a:r>
            <a:endParaRPr lang="zh-CN" altLang="en-US" sz="1600" dirty="0" smtClean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	 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width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: 200px;</a:t>
            </a:r>
          </a:p>
          <a:p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height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: 200px;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padding: 30px;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margin: 50px;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background-color: red;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border: 10px solid black;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position: absolute;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top: 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0;</a:t>
            </a:r>
            <a:r>
              <a:rPr lang="zh-CN" altLang="en-US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left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: 0;</a:t>
            </a:r>
          </a:p>
          <a:p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en-US" altLang="zh-CN" sz="1600" dirty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10548" y="1454356"/>
            <a:ext cx="3523752" cy="1077218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body</a:t>
            </a:r>
            <a:r>
              <a:rPr lang="zh-CN" altLang="en-US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代码</a:t>
            </a:r>
          </a:p>
          <a:p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div class="all"&gt;</a:t>
            </a:r>
          </a:p>
          <a:p>
            <a:r>
              <a:rPr lang="zh-CN" altLang="en-US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div id="div1" &gt;&lt;/div&gt;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&lt;/div&gt;</a:t>
            </a:r>
            <a:endParaRPr lang="zh-CN" altLang="en-US" sz="1600" dirty="0" smtClean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10549" y="2808572"/>
            <a:ext cx="5301752" cy="2062103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js</a:t>
            </a:r>
            <a:r>
              <a:rPr lang="zh-CN" altLang="en-US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代码</a:t>
            </a:r>
          </a:p>
          <a:p>
            <a:r>
              <a:rPr lang="en-US" altLang="zh-CN" sz="1600" dirty="0" err="1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oDiv1 =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document.getElementById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("div1");</a:t>
            </a:r>
          </a:p>
          <a:p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("</a:t>
            </a:r>
            <a:r>
              <a:rPr lang="en-US" altLang="zh-CN" sz="1600" dirty="0" err="1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style.left</a:t>
            </a:r>
            <a:r>
              <a:rPr lang="zh-CN" altLang="en-US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值是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" 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+ oDiv1.style.left);</a:t>
            </a:r>
          </a:p>
          <a:p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(“</a:t>
            </a:r>
            <a:r>
              <a:rPr lang="en-US" altLang="zh-CN" sz="1600" dirty="0" err="1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offsetLeft</a:t>
            </a:r>
            <a:r>
              <a:rPr lang="zh-CN" altLang="en-US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值是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" + oDiv1.offsetLeft);</a:t>
            </a:r>
          </a:p>
          <a:p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(“</a:t>
            </a:r>
            <a:r>
              <a:rPr lang="en-US" altLang="zh-CN" sz="1600" dirty="0" err="1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offsetTop</a:t>
            </a:r>
            <a:r>
              <a:rPr lang="zh-CN" altLang="en-US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值是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" 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+ oDiv1.offsetTop);</a:t>
            </a:r>
          </a:p>
          <a:p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("</a:t>
            </a:r>
            <a:r>
              <a:rPr lang="en-US" altLang="zh-CN" sz="1600" dirty="0" err="1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offsetWidth</a:t>
            </a:r>
            <a:r>
              <a:rPr lang="zh-CN" altLang="en-US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值</a:t>
            </a:r>
            <a:r>
              <a:rPr lang="zh-CN" altLang="en-US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是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" + oDiv1.offsetWidth);</a:t>
            </a:r>
          </a:p>
          <a:p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("</a:t>
            </a:r>
            <a:r>
              <a:rPr lang="en-US" altLang="zh-CN" sz="1600" dirty="0" err="1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offsetHeight</a:t>
            </a:r>
            <a:r>
              <a:rPr lang="zh-CN" altLang="en-US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值</a:t>
            </a:r>
            <a:r>
              <a:rPr lang="zh-CN" altLang="en-US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是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" + oDiv1.offsetHeight);</a:t>
            </a:r>
            <a:endParaRPr lang="zh-CN" altLang="en-US" sz="1600" dirty="0" smtClean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3000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25300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偏移量</a:t>
            </a:r>
            <a:r>
              <a:rPr lang="en-US" altLang="zh-CN" sz="3200" dirty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offset</a:t>
            </a:r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1669684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运行结果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260" y="1870346"/>
            <a:ext cx="4495224" cy="208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77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25300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偏移量</a:t>
            </a:r>
            <a:r>
              <a:rPr lang="en-US" altLang="zh-CN" sz="3200" dirty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offset</a:t>
            </a:r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105413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总结</a:t>
            </a:r>
          </a:p>
        </p:txBody>
      </p:sp>
      <p:sp>
        <p:nvSpPr>
          <p:cNvPr id="3" name="矩形 2"/>
          <p:cNvSpPr/>
          <p:nvPr/>
        </p:nvSpPr>
        <p:spPr>
          <a:xfrm>
            <a:off x="720001" y="1566284"/>
            <a:ext cx="84621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 smtClean="0">
                <a:latin typeface="Microsoft YaHei" charset="0"/>
                <a:ea typeface="Microsoft YaHei" charset="0"/>
                <a:cs typeface="Microsoft YaHei" charset="0"/>
              </a:rPr>
              <a:t>style.left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：通过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.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style.left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获取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css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样式获取的是行间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样式</a:t>
            </a:r>
          </a:p>
          <a:p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b="1" dirty="0" err="1" smtClean="0">
                <a:latin typeface="Microsoft YaHei" charset="0"/>
                <a:ea typeface="Microsoft YaHei" charset="0"/>
                <a:cs typeface="Microsoft YaHei" charset="0"/>
              </a:rPr>
              <a:t>offsetLeft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元素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左外边框至父级元素的左内边框之间的像素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距离</a:t>
            </a:r>
          </a:p>
          <a:p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b="1" dirty="0" err="1" smtClean="0">
                <a:latin typeface="Microsoft YaHei" charset="0"/>
                <a:ea typeface="Microsoft YaHei" charset="0"/>
                <a:cs typeface="Microsoft YaHei" charset="0"/>
              </a:rPr>
              <a:t>offsetTop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元素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左上内框至父级元素的上外边框之间的像素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距离</a:t>
            </a:r>
          </a:p>
          <a:p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b="1" dirty="0" err="1" smtClean="0">
                <a:latin typeface="Microsoft YaHei" charset="0"/>
                <a:ea typeface="Microsoft YaHei" charset="0"/>
                <a:cs typeface="Microsoft YaHei" charset="0"/>
              </a:rPr>
              <a:t>offsetHeight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元素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在垂直方向上占用的空间的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大小</a:t>
            </a:r>
          </a:p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元素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高度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padding-top+padding-bottom+border-top+border-bottom</a:t>
            </a:r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b="1" dirty="0" err="1" smtClean="0">
                <a:latin typeface="Microsoft YaHei" charset="0"/>
                <a:ea typeface="Microsoft YaHei" charset="0"/>
                <a:cs typeface="Microsoft YaHei" charset="0"/>
              </a:rPr>
              <a:t>offsetWidth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元素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在水平方向上占用的空间的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大小</a:t>
            </a:r>
          </a:p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元素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宽度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padding-left+padding-right+border-left+border-right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000" y="4908805"/>
            <a:ext cx="80303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注：这些偏移量都是只读的，而且每次访问它们都需要重新计算。因此，应该尽量免重复访问这些属性；如果需要重复使用其中某些属性的值，可以将他们保存在局部变量中，以提高性能</a:t>
            </a:r>
          </a:p>
        </p:txBody>
      </p:sp>
    </p:spTree>
    <p:extLst>
      <p:ext uri="{BB962C8B-B14F-4D97-AF65-F5344CB8AC3E}">
        <p14:creationId xmlns:p14="http://schemas.microsoft.com/office/powerpoint/2010/main" val="9699081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2476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客户区</a:t>
            </a:r>
            <a:r>
              <a:rPr lang="en-US" altLang="zh-CN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client</a:t>
            </a:r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1669684" cy="830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代码示例</a:t>
            </a:r>
          </a:p>
          <a:p>
            <a:pPr marL="342900" indent="-342900" hangingPunct="0">
              <a:buFont typeface="Wingdings" charset="2"/>
              <a:buChar char="l"/>
            </a:pPr>
            <a:endParaRPr lang="zh-CN" altLang="en-US" sz="2400" b="0" kern="0" dirty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1349" y="1454356"/>
            <a:ext cx="3523752" cy="4524315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css</a:t>
            </a:r>
            <a:r>
              <a:rPr lang="zh-CN" altLang="en-US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代码</a:t>
            </a:r>
            <a:endParaRPr lang="zh-CN" altLang="en-US" sz="1600" dirty="0" smtClean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.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all{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width: 500px;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height: 500px;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border: 10px solid black;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position: absolute;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top: 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0;</a:t>
            </a:r>
            <a:r>
              <a:rPr lang="zh-CN" altLang="en-US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left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: 100px;</a:t>
            </a:r>
          </a:p>
          <a:p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en-US" altLang="zh-CN" sz="1600" dirty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#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div1{</a:t>
            </a:r>
            <a:endParaRPr lang="zh-CN" altLang="en-US" sz="1600" dirty="0" smtClean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	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width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: 200px;</a:t>
            </a:r>
          </a:p>
          <a:p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height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: 200px;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padding: 30px;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margin: 50px;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background-color: red;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border: 10px solid black;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position: absolute;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top: 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0;</a:t>
            </a:r>
            <a:r>
              <a:rPr lang="zh-CN" altLang="en-US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left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: 0;</a:t>
            </a:r>
          </a:p>
          <a:p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en-US" altLang="zh-CN" sz="1600" dirty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10548" y="1454356"/>
            <a:ext cx="3523752" cy="1077218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body</a:t>
            </a:r>
            <a:r>
              <a:rPr lang="zh-CN" altLang="en-US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代码</a:t>
            </a:r>
          </a:p>
          <a:p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div class="all"&gt;</a:t>
            </a:r>
          </a:p>
          <a:p>
            <a:r>
              <a:rPr lang="zh-CN" altLang="en-US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div id="div1" &gt;&lt;/div&gt;</a:t>
            </a:r>
          </a:p>
          <a:p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&lt;/div&gt;</a:t>
            </a:r>
            <a:endParaRPr lang="zh-CN" altLang="en-US" sz="1600" dirty="0" smtClean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10548" y="2639295"/>
            <a:ext cx="5301752" cy="1077218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js</a:t>
            </a:r>
            <a:r>
              <a:rPr lang="zh-CN" altLang="en-US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代码</a:t>
            </a:r>
          </a:p>
          <a:p>
            <a:r>
              <a:rPr lang="en-US" altLang="zh-CN" sz="1600" dirty="0" err="1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oDiv1 = </a:t>
            </a:r>
            <a:r>
              <a:rPr lang="en-US" altLang="zh-CN" sz="1600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document.getElementById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("div1");</a:t>
            </a:r>
          </a:p>
          <a:p>
            <a:r>
              <a:rPr lang="en-US" altLang="zh-CN" sz="1600" dirty="0" err="1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(oDiv1.clientWidth</a:t>
            </a:r>
            <a:r>
              <a:rPr lang="en-US" altLang="zh-CN" sz="1600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</a:p>
          <a:p>
            <a:r>
              <a:rPr lang="en-US" altLang="zh-CN" sz="1600" dirty="0" err="1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en-US" altLang="zh-CN" sz="1600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(oDiv1.clientHeight);</a:t>
            </a:r>
            <a:endParaRPr lang="zh-CN" altLang="en-US" sz="1600" dirty="0" smtClean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0548" y="4510087"/>
            <a:ext cx="5029200" cy="5334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210548" y="40175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17108132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25300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客户区</a:t>
            </a:r>
            <a:r>
              <a:rPr lang="en-US" altLang="zh-CN" sz="3200" dirty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client</a:t>
            </a:r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105413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总结</a:t>
            </a:r>
          </a:p>
        </p:txBody>
      </p:sp>
      <p:sp>
        <p:nvSpPr>
          <p:cNvPr id="3" name="矩形 2"/>
          <p:cNvSpPr/>
          <p:nvPr/>
        </p:nvSpPr>
        <p:spPr>
          <a:xfrm>
            <a:off x="720001" y="1566284"/>
            <a:ext cx="84621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clientWidth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: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元素内容区宽度加上左右内边距的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宽度</a:t>
            </a:r>
            <a:endParaRPr lang="en-US" altLang="zh-CN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clientHeight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: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元素内容区高度加上上下内边距的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宽度</a:t>
            </a:r>
          </a:p>
        </p:txBody>
      </p:sp>
      <p:sp>
        <p:nvSpPr>
          <p:cNvPr id="4" name="矩形 3"/>
          <p:cNvSpPr/>
          <p:nvPr/>
        </p:nvSpPr>
        <p:spPr>
          <a:xfrm>
            <a:off x="762576" y="3529896"/>
            <a:ext cx="74715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注：</a:t>
            </a:r>
            <a:r>
              <a:rPr lang="zh-CN" altLang="en-US" sz="1600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与</a:t>
            </a:r>
            <a:r>
              <a:rPr lang="zh-CN" altLang="en-US" sz="16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偏移量相似，客户区大小也是只读的，也是每次访问都要重新计算的</a:t>
            </a:r>
          </a:p>
        </p:txBody>
      </p:sp>
    </p:spTree>
    <p:extLst>
      <p:ext uri="{BB962C8B-B14F-4D97-AF65-F5344CB8AC3E}">
        <p14:creationId xmlns:p14="http://schemas.microsoft.com/office/powerpoint/2010/main" val="15812417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DengXian"/>
        <a:ea typeface="DengXian"/>
        <a:cs typeface="DengXia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23525</TotalTime>
  <Words>1523</Words>
  <Application>Microsoft Macintosh PowerPoint</Application>
  <PresentationFormat>自定义</PresentationFormat>
  <Paragraphs>493</Paragraphs>
  <Slides>31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Calibri</vt:lpstr>
      <vt:lpstr>Calibri Light</vt:lpstr>
      <vt:lpstr>Helvetica</vt:lpstr>
      <vt:lpstr>Microsoft YaHei</vt:lpstr>
      <vt:lpstr>STHeiti Light</vt:lpstr>
      <vt:lpstr>STKaiti</vt:lpstr>
      <vt:lpstr>Wingdings</vt:lpstr>
      <vt:lpstr>Yuanti SC Regular</vt:lpstr>
      <vt:lpstr>汉仪大宋简</vt:lpstr>
      <vt:lpstr>宋体</vt:lpstr>
      <vt:lpstr>微软雅黑</vt:lpstr>
      <vt:lpstr>Arial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Microsoft Office 用户</cp:lastModifiedBy>
  <cp:revision>706</cp:revision>
  <dcterms:created xsi:type="dcterms:W3CDTF">2015-12-25T06:43:00Z</dcterms:created>
  <dcterms:modified xsi:type="dcterms:W3CDTF">2017-08-06T08:54:16Z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