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39" r:id="rId4"/>
    <p:sldId id="382" r:id="rId5"/>
    <p:sldId id="258" r:id="rId6"/>
    <p:sldId id="465" r:id="rId7"/>
    <p:sldId id="457" r:id="rId8"/>
    <p:sldId id="466" r:id="rId9"/>
    <p:sldId id="420" r:id="rId10"/>
    <p:sldId id="458" r:id="rId11"/>
    <p:sldId id="459" r:id="rId12"/>
    <p:sldId id="464" r:id="rId13"/>
    <p:sldId id="467" r:id="rId14"/>
    <p:sldId id="460" r:id="rId15"/>
    <p:sldId id="424" r:id="rId16"/>
    <p:sldId id="461" r:id="rId17"/>
    <p:sldId id="462" r:id="rId18"/>
    <p:sldId id="463" r:id="rId19"/>
    <p:sldId id="444" r:id="rId20"/>
    <p:sldId id="468" r:id="rId21"/>
    <p:sldId id="469" r:id="rId22"/>
    <p:sldId id="470" r:id="rId23"/>
    <p:sldId id="471" r:id="rId24"/>
    <p:sldId id="472" r:id="rId25"/>
    <p:sldId id="296" r:id="rId26"/>
  </p:sldIdLst>
  <p:sldSz cx="96012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1"/>
    <p:restoredTop sz="94604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87663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1253" y="6056630"/>
            <a:ext cx="250661" cy="243839"/>
          </a:xfrm>
          <a:prstGeom prst="rect">
            <a:avLst/>
          </a:prstGeom>
        </p:spPr>
        <p:txBody>
          <a:bodyPr/>
          <a:lstStyle>
            <a:lvl1pPr defTabSz="863600"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660825" y="345001"/>
            <a:ext cx="8290364" cy="125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660825" y="1725003"/>
            <a:ext cx="8290364" cy="411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0529" y="6056590"/>
            <a:ext cx="250660" cy="243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6423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5900" marR="0" indent="-215265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6838" marR="0" indent="-254403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75807" marR="0" indent="-310937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25898" marR="0" indent="-329227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57698" marR="0" indent="-329227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185988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643188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100388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557587" algn="l" defTabSz="864235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5229" y="1630066"/>
            <a:ext cx="7372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JS</a:t>
            </a:r>
            <a:r>
              <a:rPr lang="zh-CN" altLang="en-US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基础课程</a:t>
            </a:r>
          </a:p>
          <a:p>
            <a:r>
              <a:rPr lang="en-US" altLang="zh-CN" sz="60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DOM02</a:t>
            </a:r>
            <a:endParaRPr lang="zh-CN" altLang="en-US" sz="6000" dirty="0" smtClean="0">
              <a:solidFill>
                <a:srgbClr val="F4D025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382412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获取窗口可见高度和宽度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1900" y="3222268"/>
            <a:ext cx="5140186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获取窗口可见宽度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document.documentElement.clientWidth</a:t>
            </a:r>
            <a:endParaRPr lang="zh-CN" altLang="en-US" sz="2000" b="1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1900" y="1841500"/>
            <a:ext cx="5223542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获取窗口可见高度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document.documentElement.clientHeight</a:t>
            </a:r>
            <a:endParaRPr lang="zh-CN" altLang="en-US" sz="2000" b="1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9910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382412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获取页面整体高度和宽度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1900" y="3222268"/>
            <a:ext cx="5119346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获取页面整体宽度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document.documentElement.scrollWidth</a:t>
            </a:r>
            <a:endParaRPr lang="zh-CN" altLang="en-US" sz="2000" b="1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1900" y="1841500"/>
            <a:ext cx="5202702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获取页面整体高度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document.documentElement.scrollHeight</a:t>
            </a:r>
            <a:endParaRPr lang="zh-CN" altLang="en-US" sz="2000" b="1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2257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320856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判断滚动是否到底部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5700" y="2400300"/>
            <a:ext cx="6352056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计算公式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滚动条高度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+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当前窗口的可见高度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==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页面的整体高度</a:t>
            </a:r>
            <a:endParaRPr lang="zh-CN" altLang="en-US" sz="2000" b="1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6627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滚动偏移小结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600" y="1715006"/>
            <a:ext cx="7607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滚动偏移是在前端开发过程中经常遇到的一个技术点，在获取滚动条偏离量的时候需要考虑浏览器的兼容问题，尽量兼容大部分常用的浏览器。而且滚动偏移量常常结合窗口宽高和页面的整体宽高去使用，所以同时也要掌握这些数值的获取的方法</a:t>
            </a:r>
            <a:r>
              <a:rPr lang="zh-CN" altLang="en-US" dirty="0">
                <a:latin typeface=".SF NS Text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80828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返回顶部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返回顶部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3550376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返回顶部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576" y="1779538"/>
            <a:ext cx="7809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返回顶部是网页的一个常见功能，当用户浏览网页至页面底部时，可通过一键点击就可返回至页面的顶端，可以免去用户多次滚动滚轮或拖拽滚动条的复杂操作，增强了浏览体验。</a:t>
            </a:r>
          </a:p>
        </p:txBody>
      </p:sp>
    </p:spTree>
    <p:extLst>
      <p:ext uri="{BB962C8B-B14F-4D97-AF65-F5344CB8AC3E}">
        <p14:creationId xmlns:p14="http://schemas.microsoft.com/office/powerpoint/2010/main" val="200511333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实现原理和思路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返回顶部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576" y="1779538"/>
            <a:ext cx="78099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在网页的固定位置放置一个用户可以点击的元素区域，元素设置为固定定位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给固定元素添加点击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事件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点击事件处理程序中设置滚动条偏移量属性，将偏移量属性值设置为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0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616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实现代码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返回顶部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575" y="1923843"/>
            <a:ext cx="4330123" cy="830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 class="red"&gt;&lt;/div&gt;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 class="blue"&gt;&lt;/div&gt;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gotop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回到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762574" y="3480436"/>
            <a:ext cx="3240000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style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html,body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margin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0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padding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0;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pl-PL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pl-PL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gotop</a:t>
            </a:r>
            <a:r>
              <a:rPr lang="pl-PL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</a:p>
          <a:p>
            <a:r>
              <a:rPr lang="de-DE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de-DE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50px</a:t>
            </a:r>
            <a:r>
              <a:rPr lang="de-DE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50px;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background-color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plum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5" y="1476391"/>
            <a:ext cx="116954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html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574" y="3002239"/>
            <a:ext cx="97077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7176" y="1393445"/>
            <a:ext cx="3240000" cy="42780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position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fixed;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400px;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right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0;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cursor:pointer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color:white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text-align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center;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padding-top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10px;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red{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1000px;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background-color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red;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blue{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1000px;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background-color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blue;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style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88994" y="908955"/>
            <a:ext cx="97077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595923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实现代码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返回顶部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576" y="2198906"/>
            <a:ext cx="3784024" cy="37856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oGoTop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gotop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");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timer= null;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oGoTop.onclick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function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(){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(timer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speed = 50;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timer=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(function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(){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scrollTop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document.documentElement.scrollTop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||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window.pageYOffset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||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document.body.scrollTop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8394" y="1714416"/>
            <a:ext cx="85375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9476" y="1014730"/>
            <a:ext cx="3784024" cy="42780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scrollTop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&lt;= 0){</a:t>
            </a: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(timer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da-DK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lang="da-DK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da-DK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if(</a:t>
            </a:r>
            <a:r>
              <a:rPr lang="da-DK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document.body.scrollTop</a:t>
            </a:r>
            <a:r>
              <a:rPr lang="da-DK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){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da-DK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document.body.scrollTop</a:t>
            </a:r>
            <a:r>
              <a:rPr lang="da-DK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da-DK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-= speed;</a:t>
            </a: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da-DK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da-DK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da-DK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lang="da-DK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da-DK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</a:t>
            </a:r>
            <a:r>
              <a:rPr lang="da-DK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da-DK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-=speed;</a:t>
            </a: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da-DK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da-DK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da-DK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da-DK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},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20);</a:t>
            </a:r>
          </a:p>
          <a:p>
            <a:pPr lvl="1"/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script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3655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</a:rPr>
              <a:t>瀑布流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瀑布流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26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/>
          <p:cNvSpPr/>
          <p:nvPr/>
        </p:nvSpPr>
        <p:spPr>
          <a:xfrm>
            <a:off x="1278000" y="2730500"/>
            <a:ext cx="1393825" cy="411163"/>
          </a:xfrm>
          <a:prstGeom prst="rect">
            <a:avLst/>
          </a:prstGeom>
          <a:solidFill>
            <a:schemeClr val="accent5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第一节"/>
          <p:cNvSpPr/>
          <p:nvPr/>
        </p:nvSpPr>
        <p:spPr>
          <a:xfrm>
            <a:off x="1584000" y="276657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>
                <a:latin typeface="Microsoft YaHei" charset="0"/>
                <a:ea typeface="Microsoft YaHei" charset="0"/>
                <a:cs typeface="Microsoft YaHei" charset="0"/>
              </a:rPr>
              <a:t>第一节</a:t>
            </a:r>
          </a:p>
        </p:txBody>
      </p:sp>
      <p:sp>
        <p:nvSpPr>
          <p:cNvPr id="15" name="矩形"/>
          <p:cNvSpPr/>
          <p:nvPr/>
        </p:nvSpPr>
        <p:spPr>
          <a:xfrm>
            <a:off x="1295399" y="3335337"/>
            <a:ext cx="1377953" cy="39528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第二节"/>
          <p:cNvSpPr/>
          <p:nvPr/>
        </p:nvSpPr>
        <p:spPr>
          <a:xfrm>
            <a:off x="1584000" y="336982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>
                <a:latin typeface="Microsoft YaHei" charset="0"/>
                <a:ea typeface="Microsoft YaHei" charset="0"/>
                <a:cs typeface="Microsoft YaHei" charset="0"/>
              </a:rPr>
              <a:t>第二节</a:t>
            </a:r>
          </a:p>
        </p:txBody>
      </p:sp>
      <p:sp>
        <p:nvSpPr>
          <p:cNvPr id="17" name="网页组成"/>
          <p:cNvSpPr/>
          <p:nvPr/>
        </p:nvSpPr>
        <p:spPr>
          <a:xfrm>
            <a:off x="2801936" y="2730499"/>
            <a:ext cx="10156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件结构"/>
          <p:cNvSpPr/>
          <p:nvPr/>
        </p:nvSpPr>
        <p:spPr>
          <a:xfrm>
            <a:off x="2800800" y="3333749"/>
            <a:ext cx="10156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返回顶部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1295399" y="3979226"/>
            <a:ext cx="1377953" cy="39529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HTML文件"/>
          <p:cNvSpPr/>
          <p:nvPr/>
        </p:nvSpPr>
        <p:spPr>
          <a:xfrm>
            <a:off x="2801936" y="3977640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瀑布流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第三节"/>
          <p:cNvSpPr/>
          <p:nvPr/>
        </p:nvSpPr>
        <p:spPr>
          <a:xfrm>
            <a:off x="1584000" y="400280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>
                <a:latin typeface="Microsoft YaHei" charset="0"/>
                <a:ea typeface="Microsoft YaHei" charset="0"/>
                <a:cs typeface="Microsoft YaHei" charset="0"/>
              </a:rPr>
              <a:t>第三节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瀑布流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为什么要使用盒模型："/>
          <p:cNvSpPr/>
          <p:nvPr/>
        </p:nvSpPr>
        <p:spPr>
          <a:xfrm>
            <a:off x="762576" y="1014730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什么是瀑布流？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5290" y="1898807"/>
            <a:ext cx="75791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瀑布流，又称瀑布流式布局。是比较流行的一种网站页面布局，视觉表现为参差不齐的多栏布局，随着页面滚动条向下滚动，这种布局还会不断加载数据块并附加至当前尾部。最早采用此布局的网站是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Pinterest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，逐渐在国内流行开来。国内大多数清新站基本为这类风格，像花瓣网、蘑菇街、美丽说等。</a:t>
            </a:r>
          </a:p>
        </p:txBody>
      </p:sp>
    </p:spTree>
    <p:extLst>
      <p:ext uri="{BB962C8B-B14F-4D97-AF65-F5344CB8AC3E}">
        <p14:creationId xmlns:p14="http://schemas.microsoft.com/office/powerpoint/2010/main" val="212589130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瀑布流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花瓣网瀑布流效果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75" y="1612900"/>
            <a:ext cx="4418026" cy="44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443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瀑布流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为什么要使用盒模型："/>
          <p:cNvSpPr/>
          <p:nvPr/>
        </p:nvSpPr>
        <p:spPr>
          <a:xfrm>
            <a:off x="762576" y="1014730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实现原理和思路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701274"/>
            <a:ext cx="78480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根据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浏览器窗口的宽度和每列的固定宽度计算出列数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循环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生成每一项元素对象，并将其添加至父级元素中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创建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一个用于储存每列最新高度的数组，并创建用于获取最短列下标函数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循环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设置每一项元素的位置，将当前项的位置设置在最短一列的下方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当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滚动条接近底部时，加载新数据。</a:t>
            </a:r>
          </a:p>
        </p:txBody>
      </p:sp>
    </p:spTree>
    <p:extLst>
      <p:ext uri="{BB962C8B-B14F-4D97-AF65-F5344CB8AC3E}">
        <p14:creationId xmlns:p14="http://schemas.microsoft.com/office/powerpoint/2010/main" val="5382325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瀑布流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98707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resize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 事件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500" y="1698754"/>
            <a:ext cx="393953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当窗体或框架被调整大小时发生。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4496" y="2743200"/>
            <a:ext cx="455028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window.onresize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function(){...}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172497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瀑布流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98707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resize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 事件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8390" y="1498702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实例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576" y="1898807"/>
            <a:ext cx="6844724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&lt;script type="text/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window.onresize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function(){</a:t>
            </a:r>
          </a:p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winSize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document.documentElement.clientWidth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winSize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script&gt;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0" y="4062782"/>
            <a:ext cx="5444993" cy="1931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808390" y="3565572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代码效果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07328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屏幕快照 2016-12-07 下午5.png" descr="屏幕快照 2016-12-07 下午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300" y="4940300"/>
            <a:ext cx="54991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重点回顾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Shape 135"/>
          <p:cNvSpPr txBox="1">
            <a:spLocks/>
          </p:cNvSpPr>
          <p:nvPr/>
        </p:nvSpPr>
        <p:spPr bwMode="auto">
          <a:xfrm>
            <a:off x="416580" y="1180322"/>
            <a:ext cx="6233602" cy="498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14" tIns="64657" rIns="129314" bIns="64657"/>
          <a:lstStyle>
            <a:lvl1pPr marL="765175" indent="-457200" defTabSz="350838">
              <a:lnSpc>
                <a:spcPct val="90000"/>
              </a:lnSpc>
              <a:spcBef>
                <a:spcPts val="1338"/>
              </a:spcBef>
              <a:buFont typeface="Arial" charset="0"/>
              <a:buChar char="•"/>
              <a:defRPr sz="37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647700" indent="-215900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0795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5113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9431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4003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8575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3147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7719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树形结构</a:t>
            </a: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DOM</a:t>
            </a:r>
            <a:r>
              <a:rPr lang="zh-CN" altLang="en-US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节点获取方式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如何通过获取标签修改属性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元素的增删改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err="1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DocumentFragment</a:t>
            </a:r>
            <a:r>
              <a:rPr lang="zh-CN" altLang="en-US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对象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 marL="307975" indent="0">
              <a:spcBef>
                <a:spcPct val="0"/>
              </a:spcBef>
              <a:buNone/>
            </a:pP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8194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滚动偏移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93450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获取滚动条偏移量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0" y="2160000"/>
            <a:ext cx="4577531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hrome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支持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纵向滚动条 </a:t>
            </a:r>
            <a:r>
              <a:rPr lang="it-IT" altLang="zh-CN" sz="2000" dirty="0" err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document.body.scrollTop</a:t>
            </a:r>
            <a:endParaRPr lang="it-IT" altLang="zh-CN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横向滚动条 </a:t>
            </a:r>
            <a:r>
              <a:rPr lang="it-IT" altLang="zh-CN" sz="2000" dirty="0" err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document.body.scrollLeft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获取滚动条偏移量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0" y="2160000"/>
            <a:ext cx="6202976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Microsoft YaHei" charset="0"/>
                <a:ea typeface="Microsoft YaHei" charset="0"/>
                <a:cs typeface="Microsoft YaHei" charset="0"/>
              </a:rPr>
              <a:t>Firefor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支持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it-IT" sz="2000" dirty="0" smtClean="0">
                <a:latin typeface="Microsoft YaHei" charset="0"/>
                <a:ea typeface="Microsoft YaHei" charset="0"/>
                <a:cs typeface="Microsoft YaHei" charset="0"/>
              </a:rPr>
              <a:t>纵向</a:t>
            </a: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滚动条 </a:t>
            </a:r>
            <a:r>
              <a:rPr lang="it-IT" altLang="zh-CN" sz="2000" dirty="0" err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document.documentElement.scrollTop</a:t>
            </a:r>
            <a:endParaRPr lang="it-IT" altLang="zh-CN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横向滚动条 </a:t>
            </a:r>
            <a:r>
              <a:rPr lang="it-IT" altLang="zh-CN" sz="2000" dirty="0" err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document.documentElement.scrollLeft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1785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获取滚动条偏移量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0" y="2160000"/>
            <a:ext cx="3986024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Safari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支持</a:t>
            </a:r>
          </a:p>
          <a:p>
            <a:pPr>
              <a:lnSpc>
                <a:spcPct val="150000"/>
              </a:lnSpc>
            </a:pP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纵向滚动条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window.pageYOffset</a:t>
            </a:r>
            <a:endParaRPr lang="it-IT" altLang="zh-CN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横向滚动条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window.pageXOffset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697177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获取滚动条偏移量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500" y="2160000"/>
            <a:ext cx="6202976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IE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支持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-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有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DOCTYPE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声明</a:t>
            </a:r>
          </a:p>
          <a:p>
            <a:pPr>
              <a:lnSpc>
                <a:spcPct val="150000"/>
              </a:lnSpc>
            </a:pP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纵向滚动条 </a:t>
            </a:r>
            <a:r>
              <a:rPr lang="it-IT" altLang="zh-CN" sz="2000" dirty="0" err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document.documentElement.scrollTop</a:t>
            </a:r>
            <a:endParaRPr lang="it-IT" altLang="zh-CN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横向滚动条 </a:t>
            </a:r>
            <a:r>
              <a:rPr lang="it-IT" altLang="zh-CN" sz="2000" dirty="0" err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document.documentElement.scrollLeft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9500" y="3835400"/>
            <a:ext cx="4577531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IE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支持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没有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DOCTYPE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声明</a:t>
            </a:r>
          </a:p>
          <a:p>
            <a:pPr>
              <a:lnSpc>
                <a:spcPct val="150000"/>
              </a:lnSpc>
            </a:pPr>
            <a:r>
              <a:rPr lang="zh-CN" altLang="it-IT" sz="2000" dirty="0" smtClean="0">
                <a:latin typeface="Microsoft YaHei" charset="0"/>
                <a:ea typeface="Microsoft YaHei" charset="0"/>
                <a:cs typeface="Microsoft YaHei" charset="0"/>
              </a:rPr>
              <a:t>纵向</a:t>
            </a: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滚动条 </a:t>
            </a:r>
            <a:r>
              <a:rPr lang="it-IT" altLang="zh-CN" sz="2000" dirty="0" err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document.body.scrollTop</a:t>
            </a:r>
            <a:endParaRPr lang="it-IT" altLang="zh-CN" sz="2000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it-IT" sz="2000" dirty="0">
                <a:latin typeface="Microsoft YaHei" charset="0"/>
                <a:ea typeface="Microsoft YaHei" charset="0"/>
                <a:cs typeface="Microsoft YaHei" charset="0"/>
              </a:rPr>
              <a:t>横向滚动条 </a:t>
            </a:r>
            <a:r>
              <a:rPr lang="it-IT" altLang="zh-CN" sz="2000" dirty="0" err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document.body.scrollLeft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213150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7269" y="2562670"/>
            <a:ext cx="65111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完美兼容各种浏览器</a:t>
            </a:r>
          </a:p>
          <a:p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scrollTop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document.documentElement.scrollTop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||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window.pageYOffset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||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document.body.scrollTop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zh-CN" altLang="en-US" sz="2000" b="1" dirty="0" smtClean="0">
              <a:solidFill>
                <a:schemeClr val="accent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滚动偏移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获取滚动条偏移量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3482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761</Words>
  <Application>Microsoft Macintosh PowerPoint</Application>
  <PresentationFormat>自定义</PresentationFormat>
  <Paragraphs>167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.SF NS Text</vt:lpstr>
      <vt:lpstr>Calibri</vt:lpstr>
      <vt:lpstr>Calibri Light</vt:lpstr>
      <vt:lpstr>DengXian</vt:lpstr>
      <vt:lpstr>Helvetica</vt:lpstr>
      <vt:lpstr>Microsoft YaHei</vt:lpstr>
      <vt:lpstr>STHeiti Light</vt:lpstr>
      <vt:lpstr>STKaiti</vt:lpstr>
      <vt:lpstr>Wingdings</vt:lpstr>
      <vt:lpstr>Yuanti SC Regular</vt:lpstr>
      <vt:lpstr>汉仪大宋简</vt:lpstr>
      <vt:lpstr>汉仪中等线简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861</cp:revision>
  <dcterms:modified xsi:type="dcterms:W3CDTF">2017-05-19T02:49:52Z</dcterms:modified>
</cp:coreProperties>
</file>