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7"/>
  </p:handoutMasterIdLst>
  <p:sldIdLst>
    <p:sldId id="256" r:id="rId4"/>
    <p:sldId id="257" r:id="rId6"/>
    <p:sldId id="273" r:id="rId7"/>
    <p:sldId id="276" r:id="rId8"/>
    <p:sldId id="428" r:id="rId9"/>
    <p:sldId id="411" r:id="rId10"/>
    <p:sldId id="429" r:id="rId11"/>
    <p:sldId id="431" r:id="rId12"/>
    <p:sldId id="432" r:id="rId13"/>
    <p:sldId id="408" r:id="rId14"/>
    <p:sldId id="433" r:id="rId15"/>
    <p:sldId id="434" r:id="rId16"/>
    <p:sldId id="435" r:id="rId17"/>
    <p:sldId id="436" r:id="rId18"/>
    <p:sldId id="437" r:id="rId19"/>
    <p:sldId id="438" r:id="rId20"/>
    <p:sldId id="439" r:id="rId21"/>
    <p:sldId id="440" r:id="rId22"/>
    <p:sldId id="410" r:id="rId23"/>
    <p:sldId id="441" r:id="rId24"/>
    <p:sldId id="442" r:id="rId25"/>
    <p:sldId id="443" r:id="rId26"/>
    <p:sldId id="444" r:id="rId27"/>
    <p:sldId id="445" r:id="rId28"/>
    <p:sldId id="412" r:id="rId29"/>
    <p:sldId id="416" r:id="rId30"/>
    <p:sldId id="446" r:id="rId31"/>
    <p:sldId id="413" r:id="rId32"/>
    <p:sldId id="447" r:id="rId33"/>
    <p:sldId id="448" r:id="rId34"/>
    <p:sldId id="427" r:id="rId35"/>
    <p:sldId id="258" r:id="rId36"/>
  </p:sldIdLst>
  <p:sldSz cx="9611995"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6CB0D65-C784-7B44-8DBC-FCFF465D5B55}">
          <p14:sldIdLst>
            <p14:sldId id="256"/>
            <p14:sldId id="257"/>
          </p14:sldIdLst>
        </p14:section>
        <p14:section name="面向对象编程(OOP)" id="{033B4CA7-59F0-6843-BD3D-C355534BA9F1}">
          <p14:sldIdLst>
            <p14:sldId id="273"/>
            <p14:sldId id="276"/>
            <p14:sldId id="428"/>
            <p14:sldId id="411"/>
            <p14:sldId id="429"/>
            <p14:sldId id="431"/>
            <p14:sldId id="432"/>
            <p14:sldId id="408"/>
            <p14:sldId id="433"/>
            <p14:sldId id="434"/>
            <p14:sldId id="435"/>
            <p14:sldId id="436"/>
            <p14:sldId id="437"/>
            <p14:sldId id="438"/>
            <p14:sldId id="439"/>
            <p14:sldId id="440"/>
          </p14:sldIdLst>
        </p14:section>
        <p14:section name="包装对象" id="{4F9036CE-8DF4-3248-B9D3-6A8AAF809F9D}">
          <p14:sldIdLst>
            <p14:sldId id="410"/>
            <p14:sldId id="441"/>
            <p14:sldId id="442"/>
            <p14:sldId id="443"/>
            <p14:sldId id="444"/>
            <p14:sldId id="445"/>
          </p14:sldIdLst>
        </p14:section>
        <p14:section name="组件开发" id="{36BE3FEA-B8DA-2F47-82DF-3CA16D6EA07E}">
          <p14:sldIdLst>
            <p14:sldId id="412"/>
            <p14:sldId id="416"/>
            <p14:sldId id="446"/>
            <p14:sldId id="413"/>
            <p14:sldId id="447"/>
            <p14:sldId id="448"/>
          </p14:sldIdLst>
        </p14:section>
        <p14:section name="仿写简单JQuery" id="{75E0823C-FE90-F44E-AF42-E38638E23761}">
          <p14:sldIdLst/>
        </p14:section>
        <p14:section name="总结" id="{DFEBF338-6BAF-DF4B-BCF4-EE663116E014}">
          <p14:sldIdLst>
            <p14:sldId id="42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D025"/>
    <a:srgbClr val="3A68A3"/>
    <a:srgbClr val="00CC99"/>
    <a:srgbClr val="C57E62"/>
    <a:srgbClr val="6666FF"/>
    <a:srgbClr val="009999"/>
    <a:srgbClr val="006699"/>
    <a:srgbClr val="5B9BD5"/>
    <a:srgbClr val="47AC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0" autoAdjust="0"/>
    <p:restoredTop sz="81739"/>
  </p:normalViewPr>
  <p:slideViewPr>
    <p:cSldViewPr snapToGrid="0">
      <p:cViewPr>
        <p:scale>
          <a:sx n="101" d="100"/>
          <a:sy n="101" d="100"/>
        </p:scale>
        <p:origin x="-1616" y="-480"/>
      </p:cViewPr>
      <p:guideLst>
        <p:guide orient="horz" pos="2041"/>
        <p:guide pos="3027"/>
        <p:guide pos="3127"/>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3" d="100"/>
          <a:sy n="83" d="100"/>
        </p:scale>
        <p:origin x="2144"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41DEBF-3E20-FB42-A0BB-C9B2E1743A4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E875E-3DD8-FE43-98CA-820440D2DE1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39825" y="1143000"/>
            <a:ext cx="45783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76E75-EDF0-B84E-8EDE-641CE53174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例如五子棋</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面向过程的设计思路就是首先分析问题的步骤：</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、开始游戏，</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、黑子先走，</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、绘制画面，</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、判断输赢，</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、轮到白子，</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、绘制画面，</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、判断输赢，</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、返回步骤</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、输出最后结果。把上面每个步骤用分别的函数来实现，问题就解决了。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对象的设计则是从另外的思路来解决问题。整个五子棋可以分为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、黑白双方，这两方的行为是一模一样的，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、棋盘系统，负责绘制画面，</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、规则系统，负责判定诸如犯规、输赢等。第一类对象（玩家对象）负责接受用户输入，并告知第二类对象（棋盘对象）棋子布局的变化，棋盘对象接收到了棋子的</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变化就要负责在屏幕上面显示出这种变化，同时利用第三类对象（规则系统）来对棋局进行判定。</a:t>
            </a:r>
            <a:endParaRPr kumimoji="1" lang="zh-CN" altLang="en-US" dirty="0"/>
          </a:p>
        </p:txBody>
      </p:sp>
      <p:sp>
        <p:nvSpPr>
          <p:cNvPr id="4" name="幻灯片编号占位符 3"/>
          <p:cNvSpPr>
            <a:spLocks noGrp="1"/>
          </p:cNvSpPr>
          <p:nvPr>
            <p:ph type="sldNum" sz="quarter" idx="10"/>
          </p:nvPr>
        </p:nvSpPr>
        <p:spPr/>
        <p:txBody>
          <a:bodyPr/>
          <a:lstStyle/>
          <a:p>
            <a:fld id="{05D76E75-EDF0-B84E-8EDE-641CE531742A}"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01502" y="1060502"/>
            <a:ext cx="7209011" cy="2256003"/>
          </a:xfrm>
        </p:spPr>
        <p:txBody>
          <a:bodyPr anchor="b"/>
          <a:lstStyle>
            <a:lvl1pPr algn="ctr">
              <a:defRPr sz="567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01502" y="3403506"/>
            <a:ext cx="7209011" cy="156450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8598" y="345001"/>
            <a:ext cx="2072591" cy="549150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60826" y="345001"/>
            <a:ext cx="6097622" cy="549150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幻灯片编号"/>
          <p:cNvSpPr>
            <a:spLocks noGrp="1"/>
          </p:cNvSpPr>
          <p:nvPr>
            <p:ph type="sldNum" sz="quarter" idx="2"/>
          </p:nvPr>
        </p:nvSpPr>
        <p:spPr>
          <a:xfrm>
            <a:off x="8703235" y="6050712"/>
            <a:ext cx="259041" cy="261734"/>
          </a:xfrm>
          <a:prstGeom prst="rect">
            <a:avLst/>
          </a:prstGeom>
        </p:spPr>
        <p:txBody>
          <a:bodyPr/>
          <a:lstStyle>
            <a:lvl1pPr defTabSz="863600">
              <a:defRPr>
                <a:solidFill>
                  <a:srgbClr val="898989"/>
                </a:solidFill>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 name="标题文本"/>
          <p:cNvSpPr>
            <a:spLocks noGrp="1"/>
          </p:cNvSpPr>
          <p:nvPr>
            <p:ph type="title" hasCustomPrompt="1"/>
          </p:nvPr>
        </p:nvSpPr>
        <p:spPr>
          <a:prstGeom prst="rect">
            <a:avLst/>
          </a:prstGeom>
        </p:spPr>
        <p:txBody>
          <a:bodyPr/>
          <a:lstStyle/>
          <a:p>
            <a:r>
              <a:t>标题文本</a:t>
            </a:r>
          </a:p>
        </p:txBody>
      </p:sp>
      <p:sp>
        <p:nvSpPr>
          <p:cNvPr id="19" name="正文级别 1…"/>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 name="幻灯片编号"/>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55820" y="1615503"/>
            <a:ext cx="8290363" cy="2695504"/>
          </a:xfrm>
        </p:spPr>
        <p:txBody>
          <a:bodyPr anchor="b"/>
          <a:lstStyle>
            <a:lvl1pPr>
              <a:defRPr sz="567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5820" y="4336507"/>
            <a:ext cx="8290363" cy="1417502"/>
          </a:xfr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0826" y="1725003"/>
            <a:ext cx="4085106" cy="411150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66083" y="1725003"/>
            <a:ext cx="4085106" cy="411150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2078" y="345001"/>
            <a:ext cx="8290363" cy="125250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2078" y="1588503"/>
            <a:ext cx="4066332" cy="77850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62078" y="2367004"/>
            <a:ext cx="4066332" cy="348150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866083" y="1588503"/>
            <a:ext cx="4086358" cy="77850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866083" y="2367004"/>
            <a:ext cx="4086358" cy="348150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078" y="432001"/>
            <a:ext cx="3100125" cy="1512002"/>
          </a:xfrm>
        </p:spPr>
        <p:txBody>
          <a:bodyPr anchor="b"/>
          <a:lstStyle>
            <a:lvl1pPr>
              <a:defRPr sz="302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86358" y="933001"/>
            <a:ext cx="4866083" cy="4605007"/>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62078" y="1944003"/>
            <a:ext cx="3100125" cy="3601506"/>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078" y="432001"/>
            <a:ext cx="3100125" cy="1512002"/>
          </a:xfrm>
        </p:spPr>
        <p:txBody>
          <a:bodyPr anchor="b"/>
          <a:lstStyle>
            <a:lvl1pPr>
              <a:defRPr sz="302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086358" y="933001"/>
            <a:ext cx="4866083" cy="4605007"/>
          </a:xfrm>
        </p:spPr>
        <p:txBody>
          <a:bodyPr/>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endParaRPr lang="zh-CN" altLang="en-US"/>
          </a:p>
        </p:txBody>
      </p:sp>
      <p:sp>
        <p:nvSpPr>
          <p:cNvPr id="4" name="文本占位符 3"/>
          <p:cNvSpPr>
            <a:spLocks noGrp="1"/>
          </p:cNvSpPr>
          <p:nvPr>
            <p:ph type="body" sz="half" idx="2"/>
          </p:nvPr>
        </p:nvSpPr>
        <p:spPr>
          <a:xfrm>
            <a:off x="662078" y="1944003"/>
            <a:ext cx="3100125" cy="3601506"/>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826" y="345001"/>
            <a:ext cx="8290363" cy="125250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0826" y="1725003"/>
            <a:ext cx="8290363" cy="411150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60826" y="6006009"/>
            <a:ext cx="2162703" cy="345001"/>
          </a:xfrm>
          <a:prstGeom prst="rect">
            <a:avLst/>
          </a:prstGeom>
        </p:spPr>
        <p:txBody>
          <a:bodyPr vert="horz" lIns="91440" tIns="45720" rIns="91440" bIns="45720" rtlCol="0" anchor="ctr"/>
          <a:lstStyle>
            <a:lvl1pPr algn="l">
              <a:defRPr sz="1135">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183980" y="6006009"/>
            <a:ext cx="3244055" cy="345001"/>
          </a:xfrm>
          <a:prstGeom prst="rect">
            <a:avLst/>
          </a:prstGeom>
        </p:spPr>
        <p:txBody>
          <a:bodyPr vert="horz" lIns="91440" tIns="45720" rIns="91440" bIns="45720" rtlCol="0" anchor="ctr"/>
          <a:lstStyle>
            <a:lvl1pPr algn="ctr">
              <a:defRPr sz="113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788485" y="6006009"/>
            <a:ext cx="2162703" cy="345001"/>
          </a:xfrm>
          <a:prstGeom prst="rect">
            <a:avLst/>
          </a:prstGeom>
        </p:spPr>
        <p:txBody>
          <a:bodyPr vert="horz" lIns="91440" tIns="45720" rIns="91440" bIns="45720" rtlCol="0" anchor="ctr"/>
          <a:lstStyle>
            <a:lvl1pPr algn="r">
              <a:defRPr sz="1135">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64235" rtl="0" eaLnBrk="1" latinLnBrk="0" hangingPunct="1">
        <a:lnSpc>
          <a:spcPct val="90000"/>
        </a:lnSpc>
        <a:spcBef>
          <a:spcPct val="0"/>
        </a:spcBef>
        <a:buNone/>
        <a:defRPr sz="4155" kern="1200">
          <a:solidFill>
            <a:schemeClr val="tx1"/>
          </a:solidFill>
          <a:latin typeface="+mj-lt"/>
          <a:ea typeface="+mj-ea"/>
          <a:cs typeface="+mj-cs"/>
        </a:defRPr>
      </a:lvl1pPr>
    </p:titleStyle>
    <p:bodyStyle>
      <a:lvl1pPr marL="215900" indent="-215265"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265" algn="l" defTabSz="864235" rtl="0" eaLnBrk="1" latinLnBrk="0" hangingPunct="1">
        <a:lnSpc>
          <a:spcPct val="90000"/>
        </a:lnSpc>
        <a:spcBef>
          <a:spcPct val="95000"/>
        </a:spcBef>
        <a:buFont typeface="Arial" panose="020B0604020202020204" pitchFamily="34" charset="0"/>
        <a:buChar char="•"/>
        <a:defRPr sz="2270" kern="1200">
          <a:solidFill>
            <a:schemeClr val="tx1"/>
          </a:solidFill>
          <a:latin typeface="+mn-lt"/>
          <a:ea typeface="+mn-ea"/>
          <a:cs typeface="+mn-cs"/>
        </a:defRPr>
      </a:lvl2pPr>
      <a:lvl3pPr marL="1080135" indent="-215265" algn="l" defTabSz="864235" rtl="0" eaLnBrk="1" latinLnBrk="0" hangingPunct="1">
        <a:lnSpc>
          <a:spcPct val="90000"/>
        </a:lnSpc>
        <a:spcBef>
          <a:spcPct val="95000"/>
        </a:spcBef>
        <a:buFont typeface="Arial" panose="020B0604020202020204" pitchFamily="34" charset="0"/>
        <a:buChar char="•"/>
        <a:defRPr sz="1890" kern="1200">
          <a:solidFill>
            <a:schemeClr val="tx1"/>
          </a:solidFill>
          <a:latin typeface="+mn-lt"/>
          <a:ea typeface="+mn-ea"/>
          <a:cs typeface="+mn-cs"/>
        </a:defRPr>
      </a:lvl3pPr>
      <a:lvl4pPr marL="1511935" indent="-215265"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4pPr>
      <a:lvl5pPr marL="1943735" indent="-215265"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5pPr>
      <a:lvl6pPr marL="2376170" indent="-215265"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6pPr>
      <a:lvl7pPr marL="2807970" indent="-215265"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7pPr>
      <a:lvl8pPr marL="3239770" indent="-215265"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8pPr>
      <a:lvl9pPr marL="3672205" indent="-215265"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661590" y="345170"/>
            <a:ext cx="8299960" cy="1253118"/>
          </a:xfrm>
          <a:prstGeom prst="rect">
            <a:avLst/>
          </a:prstGeom>
          <a:ln w="12700">
            <a:miter lim="400000"/>
          </a:ln>
        </p:spPr>
        <p:txBody>
          <a:bodyPr lIns="45718" tIns="45718" rIns="45718" bIns="45718" anchor="ctr">
            <a:normAutofit/>
          </a:bodyPr>
          <a:lstStyle/>
          <a:p>
            <a:r>
              <a:t>标题文本</a:t>
            </a:r>
          </a:p>
        </p:txBody>
      </p:sp>
      <p:sp>
        <p:nvSpPr>
          <p:cNvPr id="3" name="正文级别 1…"/>
          <p:cNvSpPr>
            <a:spLocks noGrp="1"/>
          </p:cNvSpPr>
          <p:nvPr>
            <p:ph type="body" idx="1"/>
          </p:nvPr>
        </p:nvSpPr>
        <p:spPr>
          <a:xfrm>
            <a:off x="661590" y="1725849"/>
            <a:ext cx="8299960" cy="4113523"/>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8702509" y="6050672"/>
            <a:ext cx="259041" cy="261734"/>
          </a:xfrm>
          <a:prstGeom prst="rect">
            <a:avLst/>
          </a:prstGeom>
          <a:ln w="12700">
            <a:miter lim="400000"/>
          </a:ln>
        </p:spPr>
        <p:txBody>
          <a:bodyPr wrap="none" lIns="45718" tIns="45718" rIns="45718" bIns="45718" anchor="ctr">
            <a:spAutoFit/>
          </a:bodyPr>
          <a:lstStyle>
            <a:lvl1pPr algn="r">
              <a:defRPr sz="1100">
                <a:solidFill>
                  <a:srgbClr val="888888"/>
                </a:solidFill>
                <a:latin typeface="Calibri" panose="020F0502020204030204"/>
                <a:ea typeface="Calibri" panose="020F0502020204030204"/>
                <a:cs typeface="Calibri" panose="020F0502020204030204"/>
                <a:sym typeface="Calibri" panose="020F0502020204030204"/>
              </a:defRPr>
            </a:lvl1pPr>
          </a:lstStyle>
          <a:p>
            <a:pPr hangingPunct="0"/>
            <a:fld id="{86CB4B4D-7CA3-9044-876B-883B54F8677D}" type="slidenum">
              <a:rPr kern="0"/>
            </a:fld>
            <a:endParaRPr ker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med"/>
  <p:txStyles>
    <p:titleStyle>
      <a:lvl1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4235" latinLnBrk="0">
        <a:lnSpc>
          <a:spcPct val="90000"/>
        </a:lnSpc>
        <a:spcBef>
          <a:spcPts val="0"/>
        </a:spcBef>
        <a:spcAft>
          <a:spcPts val="0"/>
        </a:spcAft>
        <a:buClrTx/>
        <a:buSzTx/>
        <a:buFontTx/>
        <a:buNone/>
        <a:defRPr sz="41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5900" marR="0" indent="-215265" algn="l" defTabSz="864235" rtl="0" latinLnBrk="0">
        <a:lnSpc>
          <a:spcPct val="90000"/>
        </a:lnSpc>
        <a:spcBef>
          <a:spcPts val="900"/>
        </a:spcBef>
        <a:spcAft>
          <a:spcPts val="0"/>
        </a:spcAft>
        <a:buClrTx/>
        <a:buSzPct val="100000"/>
        <a:buFont typeface="Arial" panose="020B0604020202020204"/>
        <a:buChar char="•"/>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687070" marR="0" indent="-254635" algn="l" defTabSz="864235" rtl="0" latinLnBrk="0">
        <a:lnSpc>
          <a:spcPct val="90000"/>
        </a:lnSpc>
        <a:spcBef>
          <a:spcPts val="900"/>
        </a:spcBef>
        <a:spcAft>
          <a:spcPts val="0"/>
        </a:spcAft>
        <a:buClrTx/>
        <a:buSzPct val="100000"/>
        <a:buFont typeface="Arial" panose="020B0604020202020204"/>
        <a:buChar char="•"/>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1176655" marR="0" indent="-311150" algn="l" defTabSz="864235" rtl="0" latinLnBrk="0">
        <a:lnSpc>
          <a:spcPct val="90000"/>
        </a:lnSpc>
        <a:spcBef>
          <a:spcPts val="900"/>
        </a:spcBef>
        <a:spcAft>
          <a:spcPts val="0"/>
        </a:spcAft>
        <a:buClrTx/>
        <a:buSzPct val="100000"/>
        <a:buFont typeface="Arial" panose="020B0604020202020204"/>
        <a:buChar char="•"/>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1626870" marR="0" indent="-329565" algn="l" defTabSz="864235" rtl="0" latinLnBrk="0">
        <a:lnSpc>
          <a:spcPct val="90000"/>
        </a:lnSpc>
        <a:spcBef>
          <a:spcPts val="900"/>
        </a:spcBef>
        <a:spcAft>
          <a:spcPts val="0"/>
        </a:spcAft>
        <a:buClrTx/>
        <a:buSzPct val="100000"/>
        <a:buFont typeface="Arial" panose="020B0604020202020204"/>
        <a:buChar char="•"/>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2058670" marR="0" indent="-329565" algn="l" defTabSz="864235" rtl="0" latinLnBrk="0">
        <a:lnSpc>
          <a:spcPct val="90000"/>
        </a:lnSpc>
        <a:spcBef>
          <a:spcPts val="900"/>
        </a:spcBef>
        <a:spcAft>
          <a:spcPts val="0"/>
        </a:spcAft>
        <a:buClrTx/>
        <a:buSzPct val="100000"/>
        <a:buFont typeface="Arial" panose="020B0604020202020204"/>
        <a:buChar char="•"/>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0" marR="0" indent="2186940" algn="l" defTabSz="864235" rtl="0" latinLnBrk="0">
        <a:lnSpc>
          <a:spcPct val="90000"/>
        </a:lnSpc>
        <a:spcBef>
          <a:spcPts val="900"/>
        </a:spcBef>
        <a:spcAft>
          <a:spcPts val="0"/>
        </a:spcAft>
        <a:buClrTx/>
        <a:buSzTx/>
        <a:buFont typeface="Arial" panose="020B0604020202020204"/>
        <a:buNone/>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0" marR="0" indent="2644775" algn="l" defTabSz="864235" rtl="0" latinLnBrk="0">
        <a:lnSpc>
          <a:spcPct val="90000"/>
        </a:lnSpc>
        <a:spcBef>
          <a:spcPts val="900"/>
        </a:spcBef>
        <a:spcAft>
          <a:spcPts val="0"/>
        </a:spcAft>
        <a:buClrTx/>
        <a:buSzTx/>
        <a:buFont typeface="Arial" panose="020B0604020202020204"/>
        <a:buNone/>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0" marR="0" indent="3101975" algn="l" defTabSz="864235" rtl="0" latinLnBrk="0">
        <a:lnSpc>
          <a:spcPct val="90000"/>
        </a:lnSpc>
        <a:spcBef>
          <a:spcPts val="900"/>
        </a:spcBef>
        <a:spcAft>
          <a:spcPts val="0"/>
        </a:spcAft>
        <a:buClrTx/>
        <a:buSzTx/>
        <a:buFont typeface="Arial" panose="020B0604020202020204"/>
        <a:buNone/>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0" marR="0" indent="3559175" algn="l" defTabSz="864235" rtl="0" latinLnBrk="0">
        <a:lnSpc>
          <a:spcPct val="90000"/>
        </a:lnSpc>
        <a:spcBef>
          <a:spcPts val="900"/>
        </a:spcBef>
        <a:spcAft>
          <a:spcPts val="0"/>
        </a:spcAft>
        <a:buClrTx/>
        <a:buSzTx/>
        <a:buFont typeface="Arial" panose="020B0604020202020204"/>
        <a:buNone/>
        <a:defRPr sz="26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985229" y="1630066"/>
            <a:ext cx="7372350" cy="1938992"/>
          </a:xfrm>
          <a:prstGeom prst="rect">
            <a:avLst/>
          </a:prstGeom>
          <a:noFill/>
        </p:spPr>
        <p:txBody>
          <a:bodyPr wrap="square" rtlCol="0">
            <a:spAutoFit/>
          </a:bodyPr>
          <a:lstStyle/>
          <a:p>
            <a:r>
              <a:rPr lang="en-US" altLang="zh-CN" sz="7600" dirty="0" smtClean="0">
                <a:solidFill>
                  <a:srgbClr val="F4D025"/>
                </a:solidFill>
                <a:latin typeface="STHeiti Light" charset="-122"/>
                <a:ea typeface="STHeiti Light" charset="-122"/>
                <a:cs typeface="STHeiti Light" charset="-122"/>
              </a:rPr>
              <a:t>JS</a:t>
            </a:r>
            <a:r>
              <a:rPr lang="zh-CN" altLang="en-US" sz="7600" dirty="0" smtClean="0">
                <a:solidFill>
                  <a:srgbClr val="F4D025"/>
                </a:solidFill>
                <a:latin typeface="STHeiti Light" charset="-122"/>
                <a:ea typeface="STHeiti Light" charset="-122"/>
                <a:cs typeface="STHeiti Light" charset="-122"/>
              </a:rPr>
              <a:t>进阶课程</a:t>
            </a:r>
            <a:endParaRPr lang="zh-CN" altLang="en-US" sz="7600" dirty="0" smtClean="0">
              <a:solidFill>
                <a:srgbClr val="F4D025"/>
              </a:solidFill>
              <a:latin typeface="STHeiti Light" charset="-122"/>
              <a:ea typeface="STHeiti Light" charset="-122"/>
              <a:cs typeface="STHeiti Light" charset="-122"/>
            </a:endParaRPr>
          </a:p>
          <a:p>
            <a:r>
              <a:rPr lang="en-US" altLang="zh-CN" sz="4400" dirty="0" smtClean="0">
                <a:solidFill>
                  <a:srgbClr val="F4D025"/>
                </a:solidFill>
                <a:latin typeface="STKaiti" charset="-122"/>
                <a:ea typeface="STKaiti" charset="-122"/>
                <a:cs typeface="STKaiti" charset="-122"/>
              </a:rPr>
              <a:t>JS</a:t>
            </a:r>
            <a:r>
              <a:rPr lang="zh-CN" altLang="en-US" sz="4400" dirty="0" smtClean="0">
                <a:solidFill>
                  <a:srgbClr val="F4D025"/>
                </a:solidFill>
                <a:latin typeface="STKaiti" charset="-122"/>
                <a:ea typeface="STKaiti" charset="-122"/>
                <a:cs typeface="STKaiti" charset="-122"/>
              </a:rPr>
              <a:t>面向对象</a:t>
            </a:r>
            <a:r>
              <a:rPr lang="en-US" altLang="zh-CN" sz="4400" dirty="0" smtClean="0">
                <a:solidFill>
                  <a:srgbClr val="F4D025"/>
                </a:solidFill>
                <a:latin typeface="STKaiti" charset="-122"/>
                <a:ea typeface="STKaiti" charset="-122"/>
                <a:cs typeface="STKaiti" charset="-122"/>
              </a:rPr>
              <a:t>02</a:t>
            </a:r>
            <a:endParaRPr lang="zh-CN" altLang="en-US" sz="4400" dirty="0" smtClean="0">
              <a:solidFill>
                <a:srgbClr val="F4D025"/>
              </a:solidFill>
              <a:latin typeface="STKaiti" charset="-122"/>
              <a:ea typeface="STKaiti" charset="-122"/>
              <a:cs typeface="STKaiti"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20000"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7" name="为什么要使用盒模型："/>
          <p:cNvSpPr/>
          <p:nvPr/>
        </p:nvSpPr>
        <p:spPr>
          <a:xfrm>
            <a:off x="720000" y="1080000"/>
            <a:ext cx="669410" cy="646327"/>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571500" indent="-571500" hangingPunct="0">
              <a:buFont typeface="Wingdings" panose="05000000000000000000" pitchFamily="2" charset="2"/>
              <a:buChar char="l"/>
            </a:pPr>
            <a:endParaRPr lang="zh-CN" altLang="en-US" sz="3600" kern="0" dirty="0">
              <a:solidFill>
                <a:srgbClr val="3A68A3"/>
              </a:solidFill>
            </a:endParaRPr>
          </a:p>
        </p:txBody>
      </p:sp>
      <p:sp>
        <p:nvSpPr>
          <p:cNvPr id="10" name="文本框 9"/>
          <p:cNvSpPr txBox="1"/>
          <p:nvPr/>
        </p:nvSpPr>
        <p:spPr>
          <a:xfrm>
            <a:off x="961300" y="1541661"/>
            <a:ext cx="7725500" cy="369332"/>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存在</a:t>
            </a:r>
            <a:r>
              <a:rPr lang="zh-CN" altLang="en-US" dirty="0">
                <a:latin typeface="微软雅黑" panose="020B0503020204020204" charset="-122"/>
                <a:ea typeface="微软雅黑" panose="020B0503020204020204" charset="-122"/>
                <a:cs typeface="微软雅黑" panose="020B0503020204020204" charset="-122"/>
              </a:rPr>
              <a:t>两个对象的构造函数：动物（父）和</a:t>
            </a:r>
            <a:r>
              <a:rPr lang="zh-CN" altLang="en-US" dirty="0" smtClean="0">
                <a:latin typeface="微软雅黑" panose="020B0503020204020204" charset="-122"/>
                <a:ea typeface="微软雅黑" panose="020B0503020204020204" charset="-122"/>
                <a:cs typeface="微软雅黑" panose="020B0503020204020204" charset="-122"/>
              </a:rPr>
              <a:t>狗（子）</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982671" y="2120282"/>
            <a:ext cx="5286779" cy="2308324"/>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function </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Animal(){</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Dog(</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this.name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name;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color;</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982671" y="2120282"/>
            <a:ext cx="5329522" cy="2308324"/>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982671" y="4700777"/>
            <a:ext cx="7725500" cy="369332"/>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如何</a:t>
            </a:r>
            <a:r>
              <a:rPr lang="zh-CN" altLang="en-US" dirty="0">
                <a:latin typeface="微软雅黑" panose="020B0503020204020204" charset="-122"/>
                <a:ea typeface="微软雅黑" panose="020B0503020204020204" charset="-122"/>
                <a:cs typeface="微软雅黑" panose="020B0503020204020204" charset="-122"/>
              </a:rPr>
              <a:t>让‘狗’继承‘动物’呢？</a:t>
            </a:r>
            <a:endParaRPr lang="en-US" alt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9301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构造函数继承</a:t>
            </a:r>
            <a:r>
              <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rPr>
              <a:t>：</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62576" y="2319939"/>
            <a:ext cx="7924677" cy="1477328"/>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      每</a:t>
            </a:r>
            <a:r>
              <a:rPr lang="zh-CN" altLang="en-US" dirty="0">
                <a:latin typeface="微软雅黑" panose="020B0503020204020204" charset="-122"/>
                <a:ea typeface="微软雅黑" panose="020B0503020204020204" charset="-122"/>
                <a:cs typeface="微软雅黑" panose="020B0503020204020204" charset="-122"/>
              </a:rPr>
              <a:t>一个构造函数都存在</a:t>
            </a:r>
            <a:r>
              <a:rPr lang="en-US" altLang="zh-CN" dirty="0">
                <a:latin typeface="微软雅黑" panose="020B0503020204020204" charset="-122"/>
                <a:ea typeface="微软雅黑" panose="020B0503020204020204" charset="-122"/>
                <a:cs typeface="微软雅黑" panose="020B0503020204020204" charset="-122"/>
              </a:rPr>
              <a:t>call()</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apply()</a:t>
            </a:r>
            <a:r>
              <a:rPr lang="zh-CN" altLang="en-US" dirty="0">
                <a:latin typeface="微软雅黑" panose="020B0503020204020204" charset="-122"/>
                <a:ea typeface="微软雅黑" panose="020B0503020204020204" charset="-122"/>
                <a:cs typeface="微软雅黑" panose="020B0503020204020204" charset="-122"/>
              </a:rPr>
              <a:t>这两个系统方法。</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       构造</a:t>
            </a:r>
            <a:r>
              <a:rPr lang="zh-CN" altLang="en-US" dirty="0">
                <a:latin typeface="微软雅黑" panose="020B0503020204020204" charset="-122"/>
                <a:ea typeface="微软雅黑" panose="020B0503020204020204" charset="-122"/>
                <a:cs typeface="微软雅黑" panose="020B0503020204020204" charset="-122"/>
              </a:rPr>
              <a:t>函数继承</a:t>
            </a:r>
            <a:r>
              <a:rPr lang="zh-CN" altLang="en-US" dirty="0" smtClean="0">
                <a:latin typeface="微软雅黑" panose="020B0503020204020204" charset="-122"/>
                <a:ea typeface="微软雅黑" panose="020B0503020204020204" charset="-122"/>
                <a:cs typeface="微软雅黑" panose="020B0503020204020204" charset="-122"/>
              </a:rPr>
              <a:t>，就是使用</a:t>
            </a:r>
            <a:r>
              <a:rPr lang="en-US" altLang="zh-CN" dirty="0">
                <a:latin typeface="微软雅黑" panose="020B0503020204020204" charset="-122"/>
                <a:ea typeface="微软雅黑" panose="020B0503020204020204" charset="-122"/>
                <a:cs typeface="微软雅黑" panose="020B0503020204020204" charset="-122"/>
              </a:rPr>
              <a:t>call()</a:t>
            </a:r>
            <a:r>
              <a:rPr lang="zh-CN" altLang="en-US" dirty="0">
                <a:latin typeface="微软雅黑" panose="020B0503020204020204" charset="-122"/>
                <a:ea typeface="微软雅黑" panose="020B0503020204020204" charset="-122"/>
                <a:cs typeface="微软雅黑" panose="020B0503020204020204" charset="-122"/>
              </a:rPr>
              <a:t>或</a:t>
            </a:r>
            <a:r>
              <a:rPr lang="en-US" altLang="zh-CN" dirty="0">
                <a:latin typeface="微软雅黑" panose="020B0503020204020204" charset="-122"/>
                <a:ea typeface="微软雅黑" panose="020B0503020204020204" charset="-122"/>
                <a:cs typeface="微软雅黑" panose="020B0503020204020204" charset="-122"/>
              </a:rPr>
              <a:t>apply()</a:t>
            </a:r>
            <a:r>
              <a:rPr lang="zh-CN" altLang="en-US" dirty="0">
                <a:latin typeface="微软雅黑" panose="020B0503020204020204" charset="-122"/>
                <a:ea typeface="微软雅黑" panose="020B0503020204020204" charset="-122"/>
                <a:cs typeface="微软雅黑" panose="020B0503020204020204" charset="-122"/>
              </a:rPr>
              <a:t>方法，将父对象的构造函数绑定在子对象上</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362181"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call()</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方法继承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05319" y="2299357"/>
            <a:ext cx="6522581" cy="2308324"/>
          </a:xfrm>
          <a:prstGeom prst="rect">
            <a:avLst/>
          </a:prstGeom>
        </p:spPr>
        <p:txBody>
          <a:bodyPr wrap="square">
            <a:spAutoFit/>
          </a:bodyPr>
          <a:lstStyle/>
          <a:p>
            <a:r>
              <a:rPr lang="en-US" altLang="zh-CN"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构造函数中，添加一行</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Animal</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调用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call()</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方法的代码</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Dog(</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Animal.call</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this.name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name;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color;</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805319" y="2246139"/>
            <a:ext cx="6565324" cy="2414761"/>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684385"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apply()</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方法继承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05319" y="2299357"/>
            <a:ext cx="6522581" cy="2862322"/>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构造函数中，添加一行</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Animal</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调用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apply()</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方法的代码</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Dog(</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Animal.apply</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(this,[</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Animal.apply</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this,arguments</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两种写法都可以</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this.name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name;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color;</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805319" y="2246139"/>
            <a:ext cx="6565324" cy="291554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16069"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Prototype</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783947" y="3161196"/>
            <a:ext cx="6522581" cy="1200329"/>
          </a:xfrm>
          <a:prstGeom prst="rect">
            <a:avLst/>
          </a:prstGeom>
        </p:spPr>
        <p:txBody>
          <a:bodyPr wrap="square">
            <a:spAutoFit/>
          </a:bodyPr>
          <a:lstStyle/>
          <a:p>
            <a:r>
              <a:rPr lang="en-US" altLang="zh-CN" dirty="0" err="1" smtClean="0">
                <a:solidFill>
                  <a:srgbClr val="C00000"/>
                </a:solidFill>
                <a:latin typeface="微软雅黑" panose="020B0503020204020204" charset="-122"/>
                <a:ea typeface="微软雅黑" panose="020B0503020204020204" charset="-122"/>
                <a:cs typeface="微软雅黑" panose="020B0503020204020204" charset="-122"/>
              </a:rPr>
              <a:t>Dog.prototype</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new Animal();</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Dog.prototype.constructor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Dog;</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3161195"/>
            <a:ext cx="6565324" cy="1200329"/>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62577" y="1870346"/>
            <a:ext cx="7530524" cy="646331"/>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如果</a:t>
            </a:r>
            <a:r>
              <a:rPr lang="en-US" altLang="zh-CN" dirty="0">
                <a:latin typeface="微软雅黑" panose="020B0503020204020204" charset="-122"/>
                <a:ea typeface="微软雅黑" panose="020B0503020204020204" charset="-122"/>
                <a:cs typeface="微软雅黑" panose="020B0503020204020204" charset="-122"/>
              </a:rPr>
              <a:t>"Dog"</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a:latin typeface="微软雅黑" panose="020B0503020204020204" charset="-122"/>
                <a:ea typeface="微软雅黑" panose="020B0503020204020204" charset="-122"/>
                <a:cs typeface="微软雅黑" panose="020B0503020204020204" charset="-122"/>
              </a:rPr>
              <a:t>prototype</a:t>
            </a:r>
            <a:r>
              <a:rPr lang="zh-CN" altLang="en-US" dirty="0">
                <a:latin typeface="微软雅黑" panose="020B0503020204020204" charset="-122"/>
                <a:ea typeface="微软雅黑" panose="020B0503020204020204" charset="-122"/>
                <a:cs typeface="微软雅黑" panose="020B0503020204020204" charset="-122"/>
              </a:rPr>
              <a:t>对象，指向一个</a:t>
            </a:r>
            <a:r>
              <a:rPr lang="en-US" altLang="zh-CN" dirty="0">
                <a:latin typeface="微软雅黑" panose="020B0503020204020204" charset="-122"/>
                <a:ea typeface="微软雅黑" panose="020B0503020204020204" charset="-122"/>
                <a:cs typeface="微软雅黑" panose="020B0503020204020204" charset="-122"/>
              </a:rPr>
              <a:t>Animal</a:t>
            </a:r>
            <a:r>
              <a:rPr lang="zh-CN" altLang="en-US" dirty="0">
                <a:latin typeface="微软雅黑" panose="020B0503020204020204" charset="-122"/>
                <a:ea typeface="微软雅黑" panose="020B0503020204020204" charset="-122"/>
                <a:cs typeface="微软雅黑" panose="020B0503020204020204" charset="-122"/>
              </a:rPr>
              <a:t>的实例，那么所有</a:t>
            </a:r>
            <a:r>
              <a:rPr lang="en-US" altLang="zh-CN" dirty="0">
                <a:latin typeface="微软雅黑" panose="020B0503020204020204" charset="-122"/>
                <a:ea typeface="微软雅黑" panose="020B0503020204020204" charset="-122"/>
                <a:cs typeface="微软雅黑" panose="020B0503020204020204" charset="-122"/>
              </a:rPr>
              <a:t>"Dog"</a:t>
            </a:r>
            <a:r>
              <a:rPr lang="zh-CN" altLang="en-US" dirty="0">
                <a:latin typeface="微软雅黑" panose="020B0503020204020204" charset="-122"/>
                <a:ea typeface="微软雅黑" panose="020B0503020204020204" charset="-122"/>
                <a:cs typeface="微软雅黑" panose="020B0503020204020204" charset="-122"/>
              </a:rPr>
              <a:t>的实例，就能继承</a:t>
            </a:r>
            <a:r>
              <a:rPr lang="en-US" altLang="zh-CN" dirty="0">
                <a:latin typeface="微软雅黑" panose="020B0503020204020204" charset="-122"/>
                <a:ea typeface="微软雅黑" panose="020B0503020204020204" charset="-122"/>
                <a:cs typeface="微软雅黑" panose="020B0503020204020204" charset="-122"/>
              </a:rPr>
              <a:t>Animal</a:t>
            </a:r>
            <a:r>
              <a:rPr lang="zh-CN" altLang="en-US" dirty="0">
                <a:latin typeface="微软雅黑" panose="020B0503020204020204" charset="-122"/>
                <a:ea typeface="微软雅黑" panose="020B0503020204020204" charset="-122"/>
                <a:cs typeface="微软雅黑" panose="020B0503020204020204" charset="-122"/>
              </a:rPr>
              <a:t>了</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16069"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Prototype</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762576" y="2137046"/>
            <a:ext cx="7530524" cy="2031325"/>
          </a:xfrm>
          <a:prstGeom prst="rect">
            <a:avLst/>
          </a:prstGeom>
        </p:spPr>
        <p:txBody>
          <a:bodyPr wrap="square">
            <a:spAutoFit/>
          </a:bodyPr>
          <a:lstStyle/>
          <a:p>
            <a:r>
              <a:rPr lang="en-US" altLang="zh-CN" dirty="0" smtClean="0">
                <a:latin typeface="微软雅黑" panose="020B0503020204020204" charset="-122"/>
                <a:ea typeface="微软雅黑" panose="020B0503020204020204" charset="-122"/>
                <a:cs typeface="微软雅黑" panose="020B0503020204020204" charset="-122"/>
              </a:rPr>
              <a:t>constructor</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       任何</a:t>
            </a:r>
            <a:r>
              <a:rPr lang="zh-CN" altLang="en-US" dirty="0">
                <a:latin typeface="微软雅黑" panose="020B0503020204020204" charset="-122"/>
                <a:ea typeface="微软雅黑" panose="020B0503020204020204" charset="-122"/>
                <a:cs typeface="微软雅黑" panose="020B0503020204020204" charset="-122"/>
              </a:rPr>
              <a:t>一个</a:t>
            </a:r>
            <a:r>
              <a:rPr lang="en-US" altLang="zh-CN" dirty="0">
                <a:latin typeface="微软雅黑" panose="020B0503020204020204" charset="-122"/>
                <a:ea typeface="微软雅黑" panose="020B0503020204020204" charset="-122"/>
                <a:cs typeface="微软雅黑" panose="020B0503020204020204" charset="-122"/>
              </a:rPr>
              <a:t>prototype</a:t>
            </a:r>
            <a:r>
              <a:rPr lang="zh-CN" altLang="en-US" dirty="0">
                <a:latin typeface="微软雅黑" panose="020B0503020204020204" charset="-122"/>
                <a:ea typeface="微软雅黑" panose="020B0503020204020204" charset="-122"/>
                <a:cs typeface="微软雅黑" panose="020B0503020204020204" charset="-122"/>
              </a:rPr>
              <a:t>对象都有一个</a:t>
            </a:r>
            <a:r>
              <a:rPr lang="en-US" altLang="zh-CN" dirty="0">
                <a:latin typeface="微软雅黑" panose="020B0503020204020204" charset="-122"/>
                <a:ea typeface="微软雅黑" panose="020B0503020204020204" charset="-122"/>
                <a:cs typeface="微软雅黑" panose="020B0503020204020204" charset="-122"/>
              </a:rPr>
              <a:t>constructor</a:t>
            </a:r>
            <a:r>
              <a:rPr lang="zh-CN" altLang="en-US" dirty="0">
                <a:latin typeface="微软雅黑" panose="020B0503020204020204" charset="-122"/>
                <a:ea typeface="微软雅黑" panose="020B0503020204020204" charset="-122"/>
                <a:cs typeface="微软雅黑" panose="020B0503020204020204" charset="-122"/>
              </a:rPr>
              <a:t>属性，指向它的构造函数。每一个实例也有一个</a:t>
            </a:r>
            <a:r>
              <a:rPr lang="en-US" altLang="zh-CN" dirty="0">
                <a:latin typeface="微软雅黑" panose="020B0503020204020204" charset="-122"/>
                <a:ea typeface="微软雅黑" panose="020B0503020204020204" charset="-122"/>
                <a:cs typeface="微软雅黑" panose="020B0503020204020204" charset="-122"/>
              </a:rPr>
              <a:t>constructor</a:t>
            </a:r>
            <a:r>
              <a:rPr lang="zh-CN" altLang="en-US" dirty="0">
                <a:latin typeface="微软雅黑" panose="020B0503020204020204" charset="-122"/>
                <a:ea typeface="微软雅黑" panose="020B0503020204020204" charset="-122"/>
                <a:cs typeface="微软雅黑" panose="020B0503020204020204" charset="-122"/>
              </a:rPr>
              <a:t>属性，默认调用</a:t>
            </a:r>
            <a:r>
              <a:rPr lang="en-US" altLang="zh-CN" dirty="0">
                <a:latin typeface="微软雅黑" panose="020B0503020204020204" charset="-122"/>
                <a:ea typeface="微软雅黑" panose="020B0503020204020204" charset="-122"/>
                <a:cs typeface="微软雅黑" panose="020B0503020204020204" charset="-122"/>
              </a:rPr>
              <a:t>prototype</a:t>
            </a:r>
            <a:r>
              <a:rPr lang="zh-CN" altLang="en-US" dirty="0">
                <a:latin typeface="微软雅黑" panose="020B0503020204020204" charset="-122"/>
                <a:ea typeface="微软雅黑" panose="020B0503020204020204" charset="-122"/>
                <a:cs typeface="微软雅黑" panose="020B0503020204020204" charset="-122"/>
              </a:rPr>
              <a:t>对象的</a:t>
            </a:r>
            <a:r>
              <a:rPr lang="en-US" altLang="zh-CN" dirty="0">
                <a:latin typeface="微软雅黑" panose="020B0503020204020204" charset="-122"/>
                <a:ea typeface="微软雅黑" panose="020B0503020204020204" charset="-122"/>
                <a:cs typeface="微软雅黑" panose="020B0503020204020204" charset="-122"/>
              </a:rPr>
              <a:t>constructor</a:t>
            </a:r>
            <a:r>
              <a:rPr lang="zh-CN" altLang="en-US" dirty="0">
                <a:latin typeface="微软雅黑" panose="020B0503020204020204" charset="-122"/>
                <a:ea typeface="微软雅黑" panose="020B0503020204020204" charset="-122"/>
                <a:cs typeface="微软雅黑" panose="020B0503020204020204" charset="-122"/>
              </a:rPr>
              <a:t>属性。因此我们需要手动将</a:t>
            </a:r>
            <a:r>
              <a:rPr lang="en-US" altLang="zh-CN" dirty="0" err="1">
                <a:latin typeface="微软雅黑" panose="020B0503020204020204" charset="-122"/>
                <a:ea typeface="微软雅黑" panose="020B0503020204020204" charset="-122"/>
                <a:cs typeface="微软雅黑" panose="020B0503020204020204" charset="-122"/>
              </a:rPr>
              <a:t>Dog.prototype</a:t>
            </a:r>
            <a:r>
              <a:rPr lang="zh-CN" altLang="en-US" dirty="0">
                <a:latin typeface="微软雅黑" panose="020B0503020204020204" charset="-122"/>
                <a:ea typeface="微软雅黑" panose="020B0503020204020204" charset="-122"/>
                <a:cs typeface="微软雅黑" panose="020B0503020204020204" charset="-122"/>
              </a:rPr>
              <a:t>对象的</a:t>
            </a:r>
            <a:r>
              <a:rPr lang="en-US" altLang="zh-CN" dirty="0">
                <a:latin typeface="微软雅黑" panose="020B0503020204020204" charset="-122"/>
                <a:ea typeface="微软雅黑" panose="020B0503020204020204" charset="-122"/>
                <a:cs typeface="微软雅黑" panose="020B0503020204020204" charset="-122"/>
              </a:rPr>
              <a:t>constructor</a:t>
            </a:r>
            <a:r>
              <a:rPr lang="zh-CN" altLang="en-US" dirty="0">
                <a:latin typeface="微软雅黑" panose="020B0503020204020204" charset="-122"/>
                <a:ea typeface="微软雅黑" panose="020B0503020204020204" charset="-122"/>
                <a:cs typeface="微软雅黑" panose="020B0503020204020204" charset="-122"/>
              </a:rPr>
              <a:t>值改为</a:t>
            </a:r>
            <a:r>
              <a:rPr lang="en-US" altLang="zh-CN" dirty="0">
                <a:latin typeface="微软雅黑" panose="020B0503020204020204" charset="-122"/>
                <a:ea typeface="微软雅黑" panose="020B0503020204020204" charset="-122"/>
                <a:cs typeface="微软雅黑" panose="020B0503020204020204" charset="-122"/>
              </a:rPr>
              <a:t>Dog</a:t>
            </a:r>
            <a:r>
              <a:rPr lang="zh-CN" altLang="en-US" dirty="0">
                <a:latin typeface="微软雅黑" panose="020B0503020204020204" charset="-122"/>
                <a:ea typeface="微软雅黑" panose="020B0503020204020204" charset="-122"/>
                <a:cs typeface="微软雅黑" panose="020B0503020204020204" charset="-122"/>
              </a:rPr>
              <a:t>。否则会导致继承链的紊乱（</a:t>
            </a:r>
            <a:r>
              <a:rPr lang="en-US" altLang="zh-CN" dirty="0">
                <a:latin typeface="微软雅黑" panose="020B0503020204020204" charset="-122"/>
                <a:ea typeface="微软雅黑" panose="020B0503020204020204" charset="-122"/>
                <a:cs typeface="微软雅黑" panose="020B0503020204020204" charset="-122"/>
              </a:rPr>
              <a:t>dog</a:t>
            </a:r>
            <a:r>
              <a:rPr lang="zh-CN" altLang="en-US" dirty="0">
                <a:latin typeface="微软雅黑" panose="020B0503020204020204" charset="-122"/>
                <a:ea typeface="微软雅黑" panose="020B0503020204020204" charset="-122"/>
                <a:cs typeface="微软雅黑" panose="020B0503020204020204" charset="-122"/>
              </a:rPr>
              <a:t>明明是用构造函数</a:t>
            </a:r>
            <a:r>
              <a:rPr lang="en-US" altLang="zh-CN" dirty="0">
                <a:latin typeface="微软雅黑" panose="020B0503020204020204" charset="-122"/>
                <a:ea typeface="微软雅黑" panose="020B0503020204020204" charset="-122"/>
                <a:cs typeface="微软雅黑" panose="020B0503020204020204" charset="-122"/>
              </a:rPr>
              <a:t>Dog</a:t>
            </a:r>
            <a:r>
              <a:rPr lang="zh-CN" altLang="en-US" dirty="0">
                <a:latin typeface="微软雅黑" panose="020B0503020204020204" charset="-122"/>
                <a:ea typeface="微软雅黑" panose="020B0503020204020204" charset="-122"/>
                <a:cs typeface="微软雅黑" panose="020B0503020204020204" charset="-122"/>
              </a:rPr>
              <a:t>生成的），</a:t>
            </a:r>
            <a:r>
              <a:rPr lang="en-US" altLang="zh-CN" dirty="0" err="1">
                <a:latin typeface="微软雅黑" panose="020B0503020204020204" charset="-122"/>
                <a:ea typeface="微软雅黑" panose="020B0503020204020204" charset="-122"/>
                <a:cs typeface="微软雅黑" panose="020B0503020204020204" charset="-122"/>
              </a:rPr>
              <a:t>Dog.prototype</a:t>
            </a:r>
            <a:r>
              <a:rPr lang="zh-CN" altLang="en-US" dirty="0">
                <a:latin typeface="微软雅黑" panose="020B0503020204020204" charset="-122"/>
                <a:ea typeface="微软雅黑" panose="020B0503020204020204" charset="-122"/>
                <a:cs typeface="微软雅黑" panose="020B0503020204020204" charset="-122"/>
              </a:rPr>
              <a:t>对象的</a:t>
            </a:r>
            <a:r>
              <a:rPr lang="en-US" altLang="zh-CN" dirty="0">
                <a:latin typeface="微软雅黑" panose="020B0503020204020204" charset="-122"/>
                <a:ea typeface="微软雅黑" panose="020B0503020204020204" charset="-122"/>
                <a:cs typeface="微软雅黑" panose="020B0503020204020204" charset="-122"/>
              </a:rPr>
              <a:t>constructor</a:t>
            </a:r>
            <a:r>
              <a:rPr lang="zh-CN" altLang="en-US" dirty="0">
                <a:latin typeface="微软雅黑" panose="020B0503020204020204" charset="-122"/>
                <a:ea typeface="微软雅黑" panose="020B0503020204020204" charset="-122"/>
                <a:cs typeface="微软雅黑" panose="020B0503020204020204" charset="-122"/>
              </a:rPr>
              <a:t>不能指向</a:t>
            </a:r>
            <a:r>
              <a:rPr lang="en-US" altLang="zh-CN" dirty="0">
                <a:latin typeface="微软雅黑" panose="020B0503020204020204" charset="-122"/>
                <a:ea typeface="微软雅黑" panose="020B0503020204020204" charset="-122"/>
                <a:cs typeface="微软雅黑" panose="020B0503020204020204" charset="-122"/>
              </a:rPr>
              <a:t>Animal</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16069"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Prototype</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762576" y="2454550"/>
            <a:ext cx="6522581" cy="2862322"/>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任何不变的属性都可以写在构造函数的</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prototype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对象上</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Animal</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构造函数进行修改</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Animal(){}</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Animal.prototype.type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直接指向</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Animal.prototype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Animal.prototype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Dog.prototype.constructor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Dog;</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2454549"/>
            <a:ext cx="6565324" cy="2862323"/>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762576" y="1685680"/>
            <a:ext cx="7530524" cy="369332"/>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对</a:t>
            </a:r>
            <a:r>
              <a:rPr lang="zh-CN" altLang="en-US" dirty="0">
                <a:latin typeface="微软雅黑" panose="020B0503020204020204" charset="-122"/>
                <a:ea typeface="微软雅黑" panose="020B0503020204020204" charset="-122"/>
                <a:cs typeface="微软雅黑" panose="020B0503020204020204" charset="-122"/>
              </a:rPr>
              <a:t>上面方法的改进，直接继承</a:t>
            </a:r>
            <a:r>
              <a:rPr lang="en-US" altLang="zh-CN" dirty="0">
                <a:latin typeface="微软雅黑" panose="020B0503020204020204" charset="-122"/>
                <a:ea typeface="微软雅黑" panose="020B0503020204020204" charset="-122"/>
                <a:cs typeface="微软雅黑" panose="020B0503020204020204" charset="-122"/>
              </a:rPr>
              <a:t>prototype</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16069"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Prototype</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762576" y="2442528"/>
            <a:ext cx="7530524" cy="1200329"/>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与</a:t>
            </a:r>
            <a:r>
              <a:rPr lang="zh-CN" altLang="en-US" dirty="0">
                <a:latin typeface="微软雅黑" panose="020B0503020204020204" charset="-122"/>
                <a:ea typeface="微软雅黑" panose="020B0503020204020204" charset="-122"/>
                <a:cs typeface="微软雅黑" panose="020B0503020204020204" charset="-122"/>
              </a:rPr>
              <a:t>前一种方法相比，这样做的优点是效率比较高（不用执行和建立</a:t>
            </a:r>
            <a:r>
              <a:rPr lang="en-US" altLang="zh-CN" dirty="0">
                <a:latin typeface="微软雅黑" panose="020B0503020204020204" charset="-122"/>
                <a:ea typeface="微软雅黑" panose="020B0503020204020204" charset="-122"/>
                <a:cs typeface="微软雅黑" panose="020B0503020204020204" charset="-122"/>
              </a:rPr>
              <a:t>Animal</a:t>
            </a:r>
            <a:r>
              <a:rPr lang="zh-CN" altLang="en-US" dirty="0">
                <a:latin typeface="微软雅黑" panose="020B0503020204020204" charset="-122"/>
                <a:ea typeface="微软雅黑" panose="020B0503020204020204" charset="-122"/>
                <a:cs typeface="微软雅黑" panose="020B0503020204020204" charset="-122"/>
              </a:rPr>
              <a:t>的实例了），比较省内存。缺点是 </a:t>
            </a:r>
            <a:r>
              <a:rPr lang="en-US" altLang="zh-CN" dirty="0" err="1">
                <a:latin typeface="微软雅黑" panose="020B0503020204020204" charset="-122"/>
                <a:ea typeface="微软雅黑" panose="020B0503020204020204" charset="-122"/>
                <a:cs typeface="微软雅黑" panose="020B0503020204020204" charset="-122"/>
              </a:rPr>
              <a:t>Dog.prototype</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err="1">
                <a:latin typeface="微软雅黑" panose="020B0503020204020204" charset="-122"/>
                <a:ea typeface="微软雅黑" panose="020B0503020204020204" charset="-122"/>
                <a:cs typeface="微软雅黑" panose="020B0503020204020204" charset="-122"/>
              </a:rPr>
              <a:t>Animal.prototype</a:t>
            </a:r>
            <a:r>
              <a:rPr lang="zh-CN" altLang="en-US" dirty="0">
                <a:latin typeface="微软雅黑" panose="020B0503020204020204" charset="-122"/>
                <a:ea typeface="微软雅黑" panose="020B0503020204020204" charset="-122"/>
                <a:cs typeface="微软雅黑" panose="020B0503020204020204" charset="-122"/>
              </a:rPr>
              <a:t>现在指向了同一个对象，那么任何对</a:t>
            </a:r>
            <a:r>
              <a:rPr lang="en-US" altLang="zh-CN" dirty="0" err="1">
                <a:latin typeface="微软雅黑" panose="020B0503020204020204" charset="-122"/>
                <a:ea typeface="微软雅黑" panose="020B0503020204020204" charset="-122"/>
                <a:cs typeface="微软雅黑" panose="020B0503020204020204" charset="-122"/>
              </a:rPr>
              <a:t>Dog.prototype</a:t>
            </a:r>
            <a:r>
              <a:rPr lang="zh-CN" altLang="en-US" dirty="0">
                <a:latin typeface="微软雅黑" panose="020B0503020204020204" charset="-122"/>
                <a:ea typeface="微软雅黑" panose="020B0503020204020204" charset="-122"/>
                <a:cs typeface="微软雅黑" panose="020B0503020204020204" charset="-122"/>
              </a:rPr>
              <a:t>的修改，都会反映到</a:t>
            </a:r>
            <a:r>
              <a:rPr lang="en-US" altLang="zh-CN" dirty="0" err="1">
                <a:latin typeface="微软雅黑" panose="020B0503020204020204" charset="-122"/>
                <a:ea typeface="微软雅黑" panose="020B0503020204020204" charset="-122"/>
                <a:cs typeface="微软雅黑" panose="020B0503020204020204" charset="-122"/>
              </a:rPr>
              <a:t>Animal.prototype</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继承</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16069"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Prototype</a:t>
            </a: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继承</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762576" y="2475395"/>
            <a:ext cx="6522581" cy="3139321"/>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将</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Animal</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不变的属性放进</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prototype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里</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Animal(){}</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Animal.prototype.type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将</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Animal</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对象的</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prototype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对象中的属性，一一拷贝给</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对象的</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prototype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对象</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for(</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x in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Animal.prototype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[x]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Animal.prototype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[x];</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食肉动物</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2475395"/>
            <a:ext cx="6565324" cy="3139321"/>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62576" y="1791227"/>
            <a:ext cx="7530524" cy="369332"/>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另</a:t>
            </a:r>
            <a:r>
              <a:rPr lang="zh-CN" altLang="en-US" dirty="0">
                <a:latin typeface="微软雅黑" panose="020B0503020204020204" charset="-122"/>
                <a:ea typeface="微软雅黑" panose="020B0503020204020204" charset="-122"/>
                <a:cs typeface="微软雅黑" panose="020B0503020204020204" charset="-122"/>
              </a:rPr>
              <a:t>一种思路，避免出现上面方法出现的问题，拷贝继承</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351" name="文本框 6"/>
          <p:cNvSpPr/>
          <p:nvPr/>
        </p:nvSpPr>
        <p:spPr>
          <a:xfrm>
            <a:off x="656301" y="-59722"/>
            <a:ext cx="92438" cy="646692"/>
          </a:xfrm>
          <a:prstGeom prst="rect">
            <a:avLst/>
          </a:prstGeom>
          <a:ln w="12700">
            <a:miter lim="400000"/>
          </a:ln>
        </p:spPr>
        <p:txBody>
          <a:bodyPr wrap="none" lIns="45740" tIns="45740" rIns="45740" bIns="45740">
            <a:spAutoFit/>
          </a:bodyPr>
          <a:lstStyle>
            <a:lvl1pPr>
              <a:defRPr sz="3600" b="1">
                <a:solidFill>
                  <a:srgbClr val="FFFFFF"/>
                </a:solidFill>
              </a:defRPr>
            </a:lvl1pPr>
          </a:lstStyle>
          <a:p>
            <a:pPr hangingPunct="0"/>
            <a:endParaRPr sz="3600" kern="0" dirty="0">
              <a:latin typeface="Helvetica"/>
              <a:ea typeface="Helvetica"/>
              <a:cs typeface="Helvetica"/>
              <a:sym typeface="Helvetica"/>
            </a:endParaRPr>
          </a:p>
        </p:txBody>
      </p:sp>
      <p:sp>
        <p:nvSpPr>
          <p:cNvPr id="4" name="文本框 3"/>
          <p:cNvSpPr txBox="1"/>
          <p:nvPr/>
        </p:nvSpPr>
        <p:spPr>
          <a:xfrm>
            <a:off x="1020760" y="2678939"/>
            <a:ext cx="7769546" cy="1107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hangingPunct="0"/>
            <a:r>
              <a:rPr lang="zh-CN" altLang="en-US" sz="6600" dirty="0"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包装对象</a:t>
            </a:r>
            <a:endParaRPr lang="zh-CN" altLang="en-US" sz="66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207895" y="4002374"/>
            <a:ext cx="9239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
        <p:nvSpPr>
          <p:cNvPr id="7" name="文本框 6"/>
          <p:cNvSpPr txBox="1"/>
          <p:nvPr/>
        </p:nvSpPr>
        <p:spPr>
          <a:xfrm>
            <a:off x="3644348" y="4174435"/>
            <a:ext cx="9239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40629" y="2849939"/>
            <a:ext cx="1394460" cy="411480"/>
          </a:xfrm>
          <a:prstGeom prst="rect">
            <a:avLst/>
          </a:prstGeom>
          <a:solidFill>
            <a:srgbClr val="009999"/>
          </a:solidFill>
          <a:effectLst/>
        </p:spPr>
        <p:style>
          <a:lnRef idx="3">
            <a:schemeClr val="lt1"/>
          </a:lnRef>
          <a:fillRef idx="1">
            <a:schemeClr val="accent6"/>
          </a:fillRef>
          <a:effectRef idx="1">
            <a:schemeClr val="accent6"/>
          </a:effectRef>
          <a:fontRef idx="minor">
            <a:schemeClr val="lt1"/>
          </a:fontRef>
        </p:style>
        <p:txBody>
          <a:bodyPr rtlCol="0" anchor="ctr"/>
          <a:lstStyle/>
          <a:p>
            <a:pPr algn="just"/>
            <a:endParaRPr lang="zh-CN" altLang="en-US"/>
          </a:p>
        </p:txBody>
      </p:sp>
      <p:sp>
        <p:nvSpPr>
          <p:cNvPr id="5" name="文本框 4"/>
          <p:cNvSpPr txBox="1"/>
          <p:nvPr/>
        </p:nvSpPr>
        <p:spPr>
          <a:xfrm>
            <a:off x="903519" y="2872799"/>
            <a:ext cx="877163" cy="369332"/>
          </a:xfrm>
          <a:prstGeom prst="rect">
            <a:avLst/>
          </a:prstGeom>
          <a:noFill/>
        </p:spPr>
        <p:txBody>
          <a:bodyPr wrap="none" rtlCol="0">
            <a:spAutoFit/>
          </a:bodyPr>
          <a:lstStyle/>
          <a:p>
            <a:pPr algn="l"/>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第一节</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2199554" y="2849939"/>
            <a:ext cx="1569660" cy="369332"/>
          </a:xfrm>
          <a:prstGeom prst="rect">
            <a:avLst/>
          </a:prstGeom>
          <a:noFill/>
        </p:spPr>
        <p:txBody>
          <a:bodyPr wrap="non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面向对象编程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1" name="矩形 20"/>
          <p:cNvSpPr/>
          <p:nvPr/>
        </p:nvSpPr>
        <p:spPr>
          <a:xfrm>
            <a:off x="653329" y="3429010"/>
            <a:ext cx="1377950" cy="394970"/>
          </a:xfrm>
          <a:prstGeom prst="rect">
            <a:avLst/>
          </a:prstGeom>
          <a:solidFill>
            <a:srgbClr val="5B9BD5"/>
          </a:solidFill>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2" name="文本框 21"/>
          <p:cNvSpPr txBox="1"/>
          <p:nvPr/>
        </p:nvSpPr>
        <p:spPr>
          <a:xfrm>
            <a:off x="895264" y="3449330"/>
            <a:ext cx="877163" cy="369332"/>
          </a:xfrm>
          <a:prstGeom prst="rect">
            <a:avLst/>
          </a:prstGeom>
          <a:noFill/>
        </p:spPr>
        <p:txBody>
          <a:bodyPr wrap="none" rtlCol="0">
            <a:spAutoFit/>
          </a:bodyPr>
          <a:lstStyle/>
          <a:p>
            <a:pPr algn="l"/>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sym typeface="+mn-ea"/>
              </a:rPr>
              <a:t>第二节</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6" name="文本框 25"/>
          <p:cNvSpPr txBox="1"/>
          <p:nvPr/>
        </p:nvSpPr>
        <p:spPr>
          <a:xfrm>
            <a:off x="2183044" y="3427740"/>
            <a:ext cx="1107996" cy="369332"/>
          </a:xfrm>
          <a:prstGeom prst="rect">
            <a:avLst/>
          </a:prstGeom>
          <a:noFill/>
        </p:spPr>
        <p:txBody>
          <a:bodyPr wrap="non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包装对象</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644439" y="4005541"/>
            <a:ext cx="1394460" cy="411480"/>
          </a:xfrm>
          <a:prstGeom prst="rect">
            <a:avLst/>
          </a:prstGeom>
          <a:solidFill>
            <a:schemeClr val="accent2"/>
          </a:solidFill>
          <a:effectLst/>
        </p:spPr>
        <p:style>
          <a:lnRef idx="3">
            <a:schemeClr val="lt1"/>
          </a:lnRef>
          <a:fillRef idx="1">
            <a:schemeClr val="accent6"/>
          </a:fillRef>
          <a:effectRef idx="1">
            <a:schemeClr val="accent6"/>
          </a:effectRef>
          <a:fontRef idx="minor">
            <a:schemeClr val="lt1"/>
          </a:fontRef>
        </p:style>
        <p:txBody>
          <a:bodyPr rtlCol="0" anchor="ctr"/>
          <a:lstStyle/>
          <a:p>
            <a:pPr algn="just"/>
            <a:endParaRPr lang="zh-CN" altLang="en-US"/>
          </a:p>
        </p:txBody>
      </p:sp>
      <p:sp>
        <p:nvSpPr>
          <p:cNvPr id="9" name="文本框 8"/>
          <p:cNvSpPr txBox="1"/>
          <p:nvPr/>
        </p:nvSpPr>
        <p:spPr>
          <a:xfrm>
            <a:off x="920029" y="4028401"/>
            <a:ext cx="877163" cy="369332"/>
          </a:xfrm>
          <a:prstGeom prst="rect">
            <a:avLst/>
          </a:prstGeom>
          <a:noFill/>
        </p:spPr>
        <p:txBody>
          <a:bodyPr wrap="none" rtlCol="0">
            <a:spAutoFit/>
          </a:bodyPr>
          <a:lstStyle/>
          <a:p>
            <a:pPr algn="l"/>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第三节</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2216064" y="4005541"/>
            <a:ext cx="1107996" cy="369332"/>
          </a:xfrm>
          <a:prstGeom prst="rect">
            <a:avLst/>
          </a:prstGeom>
          <a:noFill/>
        </p:spPr>
        <p:txBody>
          <a:bodyPr wrap="non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组件开发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920029" y="5145770"/>
            <a:ext cx="646331" cy="369332"/>
          </a:xfrm>
          <a:prstGeom prst="rect">
            <a:avLst/>
          </a:prstGeom>
          <a:noFill/>
        </p:spPr>
        <p:txBody>
          <a:bodyPr wrap="none" rtlCol="0">
            <a:spAutoFit/>
          </a:bodyPr>
          <a:lstStyle/>
          <a:p>
            <a:pPr algn="l"/>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第节</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911774" y="5722301"/>
            <a:ext cx="910827" cy="369332"/>
          </a:xfrm>
          <a:prstGeom prst="rect">
            <a:avLst/>
          </a:prstGeom>
          <a:noFill/>
        </p:spPr>
        <p:txBody>
          <a:bodyPr wrap="none" rtlCol="0">
            <a:spAutoFit/>
          </a:bodyPr>
          <a:lstStyle/>
          <a:p>
            <a:pPr algn="l"/>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sym typeface="+mn-ea"/>
              </a:rPr>
              <a:t>第六节</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包装对象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9301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什么是内置对象</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762576" y="2568846"/>
            <a:ext cx="7530524" cy="923330"/>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JavaScript</a:t>
            </a:r>
            <a:r>
              <a:rPr lang="zh-CN" altLang="en-US" dirty="0">
                <a:latin typeface="微软雅黑" panose="020B0503020204020204" charset="-122"/>
                <a:ea typeface="微软雅黑" panose="020B0503020204020204" charset="-122"/>
                <a:cs typeface="微软雅黑" panose="020B0503020204020204" charset="-122"/>
              </a:rPr>
              <a:t>有一系列内置对象来创建语言的基本功能，例如：</a:t>
            </a:r>
            <a:r>
              <a:rPr lang="en-US" altLang="zh-CN" dirty="0" err="1">
                <a:latin typeface="微软雅黑" panose="020B0503020204020204" charset="-122"/>
                <a:ea typeface="微软雅黑" panose="020B0503020204020204" charset="-122"/>
                <a:cs typeface="微软雅黑" panose="020B0503020204020204" charset="-122"/>
              </a:rPr>
              <a:t>String,Number,Boolean,Date,Array,Math</a:t>
            </a:r>
            <a:r>
              <a:rPr lang="zh-CN" altLang="en-US" dirty="0">
                <a:latin typeface="微软雅黑" panose="020B0503020204020204" charset="-122"/>
                <a:ea typeface="微软雅黑" panose="020B0503020204020204" charset="-122"/>
                <a:cs typeface="微软雅黑" panose="020B0503020204020204" charset="-122"/>
              </a:rPr>
              <a:t>等可以通过构造函数（使用</a:t>
            </a:r>
            <a:r>
              <a:rPr lang="en-US" altLang="zh-CN" dirty="0">
                <a:latin typeface="微软雅黑" panose="020B0503020204020204" charset="-122"/>
                <a:ea typeface="微软雅黑" panose="020B0503020204020204" charset="-122"/>
                <a:cs typeface="微软雅黑" panose="020B0503020204020204" charset="-122"/>
              </a:rPr>
              <a:t>new</a:t>
            </a:r>
            <a:r>
              <a:rPr lang="zh-CN" altLang="en-US" dirty="0">
                <a:latin typeface="微软雅黑" panose="020B0503020204020204" charset="-122"/>
                <a:ea typeface="微软雅黑" panose="020B0503020204020204" charset="-122"/>
                <a:cs typeface="微软雅黑" panose="020B0503020204020204" charset="-122"/>
              </a:rPr>
              <a:t>）来创建得到具体对象，它们拥有自己的属性和方法。</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包装对象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9301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什么是包装对象</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762576" y="2894495"/>
            <a:ext cx="6522581" cy="2031325"/>
          </a:xfrm>
          <a:prstGeom prst="rect">
            <a:avLst/>
          </a:prstGeom>
        </p:spPr>
        <p:txBody>
          <a:bodyPr wrap="square">
            <a:spAutoFit/>
          </a:bodyPr>
          <a:lstStyle/>
          <a:p>
            <a:r>
              <a:rPr lang="en-US" altLang="zh-CN" dirty="0" err="1" smtClean="0">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str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'123';//</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通过字面量</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创建</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typeof</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str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输出结果为</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string</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，也就是说通过字面量创建得到的并非一个</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对象</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str.length</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输出结果为</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，非对象竟然可以使用属性</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2894496"/>
            <a:ext cx="6565324" cy="2031324"/>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62576" y="1791227"/>
            <a:ext cx="7530524" cy="646331"/>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我们</a:t>
            </a:r>
            <a:r>
              <a:rPr lang="zh-CN" altLang="en-US" dirty="0">
                <a:latin typeface="微软雅黑" panose="020B0503020204020204" charset="-122"/>
                <a:ea typeface="微软雅黑" panose="020B0503020204020204" charset="-122"/>
                <a:cs typeface="微软雅黑" panose="020B0503020204020204" charset="-122"/>
              </a:rPr>
              <a:t>知道一般来说，只有对象是可以对属性进行读写操作的，但是我们发现，字符串方法和属性，都是可以直接通过”</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操作符访问</a:t>
            </a:r>
            <a:r>
              <a:rPr lang="zh-CN" altLang="en-US" dirty="0" smtClean="0">
                <a:latin typeface="微软雅黑" panose="020B0503020204020204" charset="-122"/>
                <a:ea typeface="微软雅黑" panose="020B0503020204020204" charset="-122"/>
                <a:cs typeface="微软雅黑" panose="020B0503020204020204" charset="-122"/>
              </a:rPr>
              <a:t>的。</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包装对象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59301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什么是包装对象</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762576" y="3065356"/>
            <a:ext cx="6522581" cy="2031325"/>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上面例子中的代码实际过程应该是这样的</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str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'123';//</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通过字面量</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创建</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typeof</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str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输出</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string</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，非对象</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类型</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(new String('123').length);//JS</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内部隐式的帮我们创建了一个对象，这个对象称为包装对象</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3079162"/>
            <a:ext cx="6565324" cy="2031324"/>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62576" y="1694166"/>
            <a:ext cx="7530524" cy="1200329"/>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在</a:t>
            </a:r>
            <a:r>
              <a:rPr lang="en-US" altLang="zh-CN" dirty="0">
                <a:latin typeface="微软雅黑" panose="020B0503020204020204" charset="-122"/>
                <a:ea typeface="微软雅黑" panose="020B0503020204020204" charset="-122"/>
                <a:cs typeface="微软雅黑" panose="020B0503020204020204" charset="-122"/>
              </a:rPr>
              <a:t>JavaScript</a:t>
            </a:r>
            <a:r>
              <a:rPr lang="zh-CN" altLang="en-US" dirty="0">
                <a:latin typeface="微软雅黑" panose="020B0503020204020204" charset="-122"/>
                <a:ea typeface="微软雅黑" panose="020B0503020204020204" charset="-122"/>
                <a:cs typeface="微软雅黑" panose="020B0503020204020204" charset="-122"/>
              </a:rPr>
              <a:t>中只要引用了字符串（数字、布尔值也是一样的）的属性，</a:t>
            </a:r>
            <a:r>
              <a:rPr lang="en-US" altLang="zh-CN" dirty="0">
                <a:latin typeface="微软雅黑" panose="020B0503020204020204" charset="-122"/>
                <a:ea typeface="微软雅黑" panose="020B0503020204020204" charset="-122"/>
                <a:cs typeface="微软雅黑" panose="020B0503020204020204" charset="-122"/>
              </a:rPr>
              <a:t>JS</a:t>
            </a:r>
            <a:r>
              <a:rPr lang="zh-CN" altLang="en-US" dirty="0">
                <a:latin typeface="微软雅黑" panose="020B0503020204020204" charset="-122"/>
                <a:ea typeface="微软雅黑" panose="020B0503020204020204" charset="-122"/>
                <a:cs typeface="微软雅黑" panose="020B0503020204020204" charset="-122"/>
              </a:rPr>
              <a:t>就会将字符串通过调用</a:t>
            </a:r>
            <a:r>
              <a:rPr lang="en-US" altLang="zh-CN" dirty="0">
                <a:latin typeface="微软雅黑" panose="020B0503020204020204" charset="-122"/>
                <a:ea typeface="微软雅黑" panose="020B0503020204020204" charset="-122"/>
                <a:cs typeface="微软雅黑" panose="020B0503020204020204" charset="-122"/>
              </a:rPr>
              <a:t>new String(s)</a:t>
            </a:r>
            <a:r>
              <a:rPr lang="zh-CN" altLang="en-US" dirty="0">
                <a:latin typeface="微软雅黑" panose="020B0503020204020204" charset="-122"/>
                <a:ea typeface="微软雅黑" panose="020B0503020204020204" charset="-122"/>
                <a:cs typeface="微软雅黑" panose="020B0503020204020204" charset="-122"/>
              </a:rPr>
              <a:t>的方式转换成对象，这个对象继承了字符串的方法，并被用来处理属性的引用。一旦属性引用结束，这个新创建的对象就会销毁。这个过程就叫包装对象。</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包装对象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2900790"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包装对象实际应用</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762576" y="3241536"/>
            <a:ext cx="6522581" cy="1477328"/>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不推荐使用种方法</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example = "this is a example"; </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推荐使用这种方法，提升性能。</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example2 = new String("this is a example");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3255342"/>
            <a:ext cx="6565324" cy="1463522"/>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62576" y="1870346"/>
            <a:ext cx="7530524" cy="923330"/>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说</a:t>
            </a:r>
            <a:r>
              <a:rPr lang="zh-CN" altLang="en-US" dirty="0">
                <a:latin typeface="微软雅黑" panose="020B0503020204020204" charset="-122"/>
                <a:ea typeface="微软雅黑" panose="020B0503020204020204" charset="-122"/>
                <a:cs typeface="微软雅黑" panose="020B0503020204020204" charset="-122"/>
              </a:rPr>
              <a:t>到实际运用中，有的浏览器性能不是很好，比如说低版本</a:t>
            </a:r>
            <a:r>
              <a:rPr lang="en-US" altLang="zh-CN" dirty="0">
                <a:latin typeface="微软雅黑" panose="020B0503020204020204" charset="-122"/>
                <a:ea typeface="微软雅黑" panose="020B0503020204020204" charset="-122"/>
                <a:cs typeface="微软雅黑" panose="020B0503020204020204" charset="-122"/>
              </a:rPr>
              <a:t>IE</a:t>
            </a:r>
            <a:r>
              <a:rPr lang="zh-CN" altLang="en-US" dirty="0">
                <a:latin typeface="微软雅黑" panose="020B0503020204020204" charset="-122"/>
                <a:ea typeface="微软雅黑" panose="020B0503020204020204" charset="-122"/>
                <a:cs typeface="微软雅黑" panose="020B0503020204020204" charset="-122"/>
              </a:rPr>
              <a:t>，当频繁处理字符串时，效率会很低。所以很多时候，我们还不如直接显式地创建包装对象，防止浏览器过多地创建隐式的包装对象，提升性能。</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包装对象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13376" y="2911336"/>
            <a:ext cx="6522581" cy="2585323"/>
          </a:xfrm>
          <a:prstGeom prst="rect">
            <a:avLst/>
          </a:prstGeom>
        </p:spPr>
        <p:txBody>
          <a:bodyPr wrap="square">
            <a:spAutoFit/>
          </a:bodyPr>
          <a:lstStyle/>
          <a:p>
            <a:r>
              <a:rPr lang="en-US" altLang="zh-CN" dirty="0" err="1" smtClean="0">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test = "test";//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通过字面量创建，并不是</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对象</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test.a</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"hello";//</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设置属性，会自动创建包装对象，并为包装对象设置属性</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，值为</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'hello’</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test.a</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输出结果为</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'undefined'</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，而并非</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'hello'</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，原因就是在上一行赋值完成包装对象就会被销毁，到了本行读取属性值会重新创建一个包装对象，然而我们并没有对这个新的包装对象进行过赋值</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813376" y="2911336"/>
            <a:ext cx="6565324" cy="2585324"/>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15678" y="1447946"/>
            <a:ext cx="7530524" cy="1200329"/>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注意</a:t>
            </a:r>
            <a:r>
              <a:rPr lang="zh-CN" altLang="en-US" dirty="0">
                <a:latin typeface="微软雅黑" panose="020B0503020204020204" charset="-122"/>
                <a:ea typeface="微软雅黑" panose="020B0503020204020204" charset="-122"/>
                <a:cs typeface="微软雅黑" panose="020B0503020204020204" charset="-122"/>
              </a:rPr>
              <a:t>：我们显式创建的对象与</a:t>
            </a:r>
            <a:r>
              <a:rPr lang="en-US" altLang="zh-CN" dirty="0">
                <a:latin typeface="微软雅黑" panose="020B0503020204020204" charset="-122"/>
                <a:ea typeface="微软雅黑" panose="020B0503020204020204" charset="-122"/>
                <a:cs typeface="微软雅黑" panose="020B0503020204020204" charset="-122"/>
              </a:rPr>
              <a:t>JS</a:t>
            </a:r>
            <a:r>
              <a:rPr lang="zh-CN" altLang="en-US" dirty="0">
                <a:latin typeface="微软雅黑" panose="020B0503020204020204" charset="-122"/>
                <a:ea typeface="微软雅黑" panose="020B0503020204020204" charset="-122"/>
                <a:cs typeface="微软雅黑" panose="020B0503020204020204" charset="-122"/>
              </a:rPr>
              <a:t>自动隐式创建的对象是有区别的</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sym typeface="Helvetica"/>
            </a:endParaRPr>
          </a:p>
          <a:p>
            <a:r>
              <a:rPr lang="zh-CN" altLang="en-US" dirty="0">
                <a:latin typeface="微软雅黑" panose="020B0503020204020204" charset="-122"/>
                <a:ea typeface="微软雅黑" panose="020B0503020204020204" charset="-122"/>
                <a:cs typeface="微软雅黑" panose="020B0503020204020204" charset="-122"/>
              </a:rPr>
              <a:t>浏览器自己隐式创建的包装对象，是一个临时对象，在使用完后之后就会被抛弃了。</a:t>
            </a:r>
            <a:endParaRPr lang="zh-CN" altLang="en-US" dirty="0">
              <a:latin typeface="微软雅黑" panose="020B0503020204020204" charset="-122"/>
              <a:ea typeface="微软雅黑" panose="020B0503020204020204" charset="-122"/>
              <a:cs typeface="微软雅黑" panose="020B0503020204020204" charset="-122"/>
              <a:sym typeface="Helvetic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351" name="文本框 6"/>
          <p:cNvSpPr/>
          <p:nvPr/>
        </p:nvSpPr>
        <p:spPr>
          <a:xfrm>
            <a:off x="656301" y="-59722"/>
            <a:ext cx="92438" cy="646692"/>
          </a:xfrm>
          <a:prstGeom prst="rect">
            <a:avLst/>
          </a:prstGeom>
          <a:ln w="12700">
            <a:miter lim="400000"/>
          </a:ln>
        </p:spPr>
        <p:txBody>
          <a:bodyPr wrap="none" lIns="45740" tIns="45740" rIns="45740" bIns="45740">
            <a:spAutoFit/>
          </a:bodyPr>
          <a:lstStyle>
            <a:lvl1pPr>
              <a:defRPr sz="3600" b="1">
                <a:solidFill>
                  <a:srgbClr val="FFFFFF"/>
                </a:solidFill>
              </a:defRPr>
            </a:lvl1pPr>
          </a:lstStyle>
          <a:p>
            <a:pPr hangingPunct="0"/>
            <a:endParaRPr sz="3600" kern="0" dirty="0">
              <a:latin typeface="Helvetica"/>
              <a:ea typeface="Helvetica"/>
              <a:cs typeface="Helvetica"/>
              <a:sym typeface="Helvetica"/>
            </a:endParaRPr>
          </a:p>
        </p:txBody>
      </p:sp>
      <p:sp>
        <p:nvSpPr>
          <p:cNvPr id="4" name="文本框 3"/>
          <p:cNvSpPr txBox="1"/>
          <p:nvPr/>
        </p:nvSpPr>
        <p:spPr>
          <a:xfrm>
            <a:off x="1020760" y="2678939"/>
            <a:ext cx="7769546" cy="1107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hangingPunct="0"/>
            <a:r>
              <a:rPr lang="zh-CN" altLang="en-US" sz="6600" dirty="0"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组件开发</a:t>
            </a:r>
            <a:endParaRPr lang="zh-CN" altLang="en-US" sz="66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207895" y="4002374"/>
            <a:ext cx="9239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
        <p:nvSpPr>
          <p:cNvPr id="7" name="文本框 6"/>
          <p:cNvSpPr txBox="1"/>
          <p:nvPr/>
        </p:nvSpPr>
        <p:spPr>
          <a:xfrm>
            <a:off x="3644348" y="4174435"/>
            <a:ext cx="9239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组件开发</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62576" y="2349076"/>
            <a:ext cx="7594024" cy="1200329"/>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组件</a:t>
            </a:r>
            <a:r>
              <a:rPr lang="zh-CN" altLang="en-US" dirty="0">
                <a:latin typeface="微软雅黑" panose="020B0503020204020204" charset="-122"/>
                <a:ea typeface="微软雅黑" panose="020B0503020204020204" charset="-122"/>
                <a:cs typeface="微软雅黑" panose="020B0503020204020204" charset="-122"/>
              </a:rPr>
              <a:t>是能够完成某种功能并且向外提供若干个使用这种功能的接口的可重用代码集。表现形式为常见的（库</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包），组件将一些类和接口组织起来，对外暴露一个或多个接口，供外界调用。</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简而言之，组件就是对象。组件是对数据和方法的简单封装。</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6" name="为什么要使用盒模型："/>
          <p:cNvSpPr/>
          <p:nvPr/>
        </p:nvSpPr>
        <p:spPr>
          <a:xfrm>
            <a:off x="762576" y="1014730"/>
            <a:ext cx="2285237"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什么是组件？</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组件开发</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62576" y="2349076"/>
            <a:ext cx="7594024" cy="1477328"/>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实现</a:t>
            </a:r>
            <a:r>
              <a:rPr lang="zh-CN" altLang="en-US" dirty="0">
                <a:latin typeface="微软雅黑" panose="020B0503020204020204" charset="-122"/>
                <a:ea typeface="微软雅黑" panose="020B0503020204020204" charset="-122"/>
                <a:cs typeface="微软雅黑" panose="020B0503020204020204" charset="-122"/>
              </a:rPr>
              <a:t>自定义的</a:t>
            </a:r>
            <a:r>
              <a:rPr lang="en-US" altLang="zh-CN" dirty="0">
                <a:latin typeface="微软雅黑" panose="020B0503020204020204" charset="-122"/>
                <a:ea typeface="微软雅黑" panose="020B0503020204020204" charset="-122"/>
                <a:cs typeface="微软雅黑" panose="020B0503020204020204" charset="-122"/>
              </a:rPr>
              <a:t>alert</a:t>
            </a:r>
            <a:r>
              <a:rPr lang="zh-CN" altLang="en-US" dirty="0">
                <a:latin typeface="微软雅黑" panose="020B0503020204020204" charset="-122"/>
                <a:ea typeface="微软雅黑" panose="020B0503020204020204" charset="-122"/>
                <a:cs typeface="微软雅黑" panose="020B0503020204020204" charset="-122"/>
              </a:rPr>
              <a:t>组件</a:t>
            </a:r>
            <a:endParaRPr lang="en-US" altLang="zh-CN"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      开发过程中，我们可以</a:t>
            </a:r>
            <a:r>
              <a:rPr lang="zh-CN" altLang="en-US" dirty="0">
                <a:latin typeface="微软雅黑" panose="020B0503020204020204" charset="-122"/>
                <a:ea typeface="微软雅黑" panose="020B0503020204020204" charset="-122"/>
                <a:cs typeface="微软雅黑" panose="020B0503020204020204" charset="-122"/>
              </a:rPr>
              <a:t>不使用系统的</a:t>
            </a:r>
            <a:r>
              <a:rPr lang="en-US" altLang="zh-CN" dirty="0">
                <a:latin typeface="微软雅黑" panose="020B0503020204020204" charset="-122"/>
                <a:ea typeface="微软雅黑" panose="020B0503020204020204" charset="-122"/>
                <a:cs typeface="微软雅黑" panose="020B0503020204020204" charset="-122"/>
              </a:rPr>
              <a:t>alert()</a:t>
            </a:r>
            <a:r>
              <a:rPr lang="zh-CN" altLang="en-US" dirty="0">
                <a:latin typeface="微软雅黑" panose="020B0503020204020204" charset="-122"/>
                <a:ea typeface="微软雅黑" panose="020B0503020204020204" charset="-122"/>
                <a:cs typeface="微软雅黑" panose="020B0503020204020204" charset="-122"/>
              </a:rPr>
              <a:t>方法，使用自定义</a:t>
            </a:r>
            <a:r>
              <a:rPr lang="en-US" altLang="zh-CN" dirty="0">
                <a:latin typeface="微软雅黑" panose="020B0503020204020204" charset="-122"/>
                <a:ea typeface="微软雅黑" panose="020B0503020204020204" charset="-122"/>
                <a:cs typeface="微软雅黑" panose="020B0503020204020204" charset="-122"/>
              </a:rPr>
              <a:t>alert</a:t>
            </a:r>
            <a:r>
              <a:rPr lang="zh-CN" altLang="en-US" dirty="0">
                <a:latin typeface="微软雅黑" panose="020B0503020204020204" charset="-122"/>
                <a:ea typeface="微软雅黑" panose="020B0503020204020204" charset="-122"/>
                <a:cs typeface="微软雅黑" panose="020B0503020204020204" charset="-122"/>
              </a:rPr>
              <a:t>组件</a:t>
            </a:r>
            <a:r>
              <a:rPr lang="zh-CN" altLang="en-US" dirty="0" smtClean="0">
                <a:latin typeface="微软雅黑" panose="020B0503020204020204" charset="-122"/>
                <a:ea typeface="微软雅黑" panose="020B0503020204020204" charset="-122"/>
                <a:cs typeface="微软雅黑" panose="020B0503020204020204" charset="-122"/>
              </a:rPr>
              <a:t>实现相类似的功能</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因为</a:t>
            </a:r>
            <a:r>
              <a:rPr lang="zh-CN" altLang="en-US" dirty="0">
                <a:latin typeface="微软雅黑" panose="020B0503020204020204" charset="-122"/>
                <a:ea typeface="微软雅黑" panose="020B0503020204020204" charset="-122"/>
                <a:cs typeface="微软雅黑" panose="020B0503020204020204" charset="-122"/>
              </a:rPr>
              <a:t>系统</a:t>
            </a:r>
            <a:r>
              <a:rPr lang="en-US" altLang="zh-CN" dirty="0">
                <a:latin typeface="微软雅黑" panose="020B0503020204020204" charset="-122"/>
                <a:ea typeface="微软雅黑" panose="020B0503020204020204" charset="-122"/>
                <a:cs typeface="微软雅黑" panose="020B0503020204020204" charset="-122"/>
              </a:rPr>
              <a:t>alert()</a:t>
            </a:r>
            <a:r>
              <a:rPr lang="zh-CN" altLang="en-US" dirty="0">
                <a:latin typeface="微软雅黑" panose="020B0503020204020204" charset="-122"/>
                <a:ea typeface="微软雅黑" panose="020B0503020204020204" charset="-122"/>
                <a:cs typeface="微软雅黑" panose="020B0503020204020204" charset="-122"/>
              </a:rPr>
              <a:t>会使一切操作停止，所以为了尽量保持一致，为组件添加了一个半透明的遮罩来组个用户操作</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6" name="为什么要使用盒模型："/>
          <p:cNvSpPr/>
          <p:nvPr/>
        </p:nvSpPr>
        <p:spPr>
          <a:xfrm>
            <a:off x="762576" y="1014730"/>
            <a:ext cx="166968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实现组件</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组件开发</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66968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实现组件</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067376" y="1685680"/>
            <a:ext cx="2533835" cy="369332"/>
          </a:xfrm>
          <a:prstGeom prst="rect">
            <a:avLst/>
          </a:prstGeom>
        </p:spPr>
        <p:txBody>
          <a:bodyPr wrap="none">
            <a:spAutoFit/>
          </a:bodyPr>
          <a:lstStyle/>
          <a:p>
            <a:r>
              <a:rPr lang="zh-CN" altLang="en-US" dirty="0" smtClean="0">
                <a:latin typeface="微软雅黑" panose="020B0503020204020204" charset="-122"/>
                <a:ea typeface="微软雅黑" panose="020B0503020204020204" charset="-122"/>
                <a:cs typeface="微软雅黑" panose="020B0503020204020204" charset="-122"/>
              </a:rPr>
              <a:t>自定义</a:t>
            </a:r>
            <a:r>
              <a:rPr lang="en-US" altLang="zh-CN" dirty="0" smtClean="0">
                <a:latin typeface="微软雅黑" panose="020B0503020204020204" charset="-122"/>
                <a:ea typeface="微软雅黑" panose="020B0503020204020204" charset="-122"/>
                <a:cs typeface="微软雅黑" panose="020B0503020204020204" charset="-122"/>
              </a:rPr>
              <a:t>alert</a:t>
            </a:r>
            <a:r>
              <a:rPr lang="zh-CN" altLang="en-US" dirty="0" smtClean="0">
                <a:latin typeface="微软雅黑" panose="020B0503020204020204" charset="-122"/>
                <a:ea typeface="微软雅黑" panose="020B0503020204020204" charset="-122"/>
                <a:cs typeface="微软雅黑" panose="020B0503020204020204" charset="-122"/>
              </a:rPr>
              <a:t>组件效果：</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446791" y="2264300"/>
            <a:ext cx="6084310" cy="3104889"/>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418" y="2368944"/>
            <a:ext cx="5803900" cy="2895600"/>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组件开发</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66968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实现组件</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067376" y="1685680"/>
            <a:ext cx="2199641" cy="369332"/>
          </a:xfrm>
          <a:prstGeom prst="rect">
            <a:avLst/>
          </a:prstGeom>
        </p:spPr>
        <p:txBody>
          <a:bodyPr wrap="none">
            <a:spAutoFit/>
          </a:bodyPr>
          <a:lstStyle/>
          <a:p>
            <a:r>
              <a:rPr lang="zh-CN" altLang="en-US" dirty="0" smtClean="0">
                <a:latin typeface="微软雅黑" panose="020B0503020204020204" charset="-122"/>
                <a:ea typeface="微软雅黑" panose="020B0503020204020204" charset="-122"/>
                <a:cs typeface="微软雅黑" panose="020B0503020204020204" charset="-122"/>
              </a:rPr>
              <a:t>组件</a:t>
            </a:r>
            <a:r>
              <a:rPr lang="zh-CN" altLang="en-US" dirty="0">
                <a:latin typeface="微软雅黑" panose="020B0503020204020204" charset="-122"/>
                <a:ea typeface="微软雅黑" panose="020B0503020204020204" charset="-122"/>
                <a:cs typeface="微软雅黑" panose="020B0503020204020204" charset="-122"/>
              </a:rPr>
              <a:t>使用的</a:t>
            </a:r>
            <a:r>
              <a:rPr lang="en-US" altLang="zh-CN" dirty="0" err="1">
                <a:latin typeface="微软雅黑" panose="020B0503020204020204" charset="-122"/>
                <a:ea typeface="微软雅黑" panose="020B0503020204020204" charset="-122"/>
                <a:cs typeface="微软雅黑" panose="020B0503020204020204" charset="-122"/>
              </a:rPr>
              <a:t>js</a:t>
            </a:r>
            <a:r>
              <a:rPr lang="zh-CN" altLang="en-US" dirty="0">
                <a:latin typeface="微软雅黑" panose="020B0503020204020204" charset="-122"/>
                <a:ea typeface="微软雅黑" panose="020B0503020204020204" charset="-122"/>
                <a:cs typeface="微软雅黑" panose="020B0503020204020204" charset="-122"/>
              </a:rPr>
              <a:t>代码：</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156276" y="2626323"/>
            <a:ext cx="8165523" cy="2308324"/>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&lt;!--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引入实现</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alert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组件的</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js</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文件 </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--&gt;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&lt;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script</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src</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alert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组件</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js</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"&gt;&lt;/</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script</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&gt;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&lt;script&gt;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创建组件对象</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view = new View();</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调用组件方法</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view.alert</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这是使用自定义的</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alert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组件弹出的信息</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&lt;/script&gt;</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156276" y="2541296"/>
            <a:ext cx="8165523" cy="2478378"/>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351" name="文本框 6"/>
          <p:cNvSpPr/>
          <p:nvPr/>
        </p:nvSpPr>
        <p:spPr>
          <a:xfrm>
            <a:off x="656301" y="-59722"/>
            <a:ext cx="92438" cy="646692"/>
          </a:xfrm>
          <a:prstGeom prst="rect">
            <a:avLst/>
          </a:prstGeom>
          <a:ln w="12700">
            <a:miter lim="400000"/>
          </a:ln>
        </p:spPr>
        <p:txBody>
          <a:bodyPr wrap="none" lIns="45740" tIns="45740" rIns="45740" bIns="45740">
            <a:spAutoFit/>
          </a:bodyPr>
          <a:lstStyle>
            <a:lvl1pPr>
              <a:defRPr sz="3600" b="1">
                <a:solidFill>
                  <a:srgbClr val="FFFFFF"/>
                </a:solidFill>
              </a:defRPr>
            </a:lvl1pPr>
          </a:lstStyle>
          <a:p>
            <a:pPr hangingPunct="0"/>
            <a:endParaRPr sz="3600" kern="0" dirty="0">
              <a:latin typeface="Helvetica"/>
              <a:ea typeface="Helvetica"/>
              <a:cs typeface="Helvetica"/>
              <a:sym typeface="Helvetica"/>
            </a:endParaRPr>
          </a:p>
        </p:txBody>
      </p:sp>
      <p:sp>
        <p:nvSpPr>
          <p:cNvPr id="4" name="文本框 3"/>
          <p:cNvSpPr txBox="1"/>
          <p:nvPr/>
        </p:nvSpPr>
        <p:spPr>
          <a:xfrm>
            <a:off x="1020760" y="2678939"/>
            <a:ext cx="7769546" cy="1107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hangingPunct="0"/>
            <a:r>
              <a:rPr lang="zh-CN" altLang="en-US" sz="6600" dirty="0"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面向对象编程</a:t>
            </a:r>
            <a:r>
              <a:rPr lang="en-US" altLang="zh-CN" sz="6600" dirty="0"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(OOP)</a:t>
            </a:r>
            <a:endParaRPr lang="zh-CN" altLang="en-US" sz="66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207895" y="4002374"/>
            <a:ext cx="9239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
        <p:nvSpPr>
          <p:cNvPr id="7" name="文本框 6"/>
          <p:cNvSpPr txBox="1"/>
          <p:nvPr/>
        </p:nvSpPr>
        <p:spPr>
          <a:xfrm>
            <a:off x="3644348" y="4174435"/>
            <a:ext cx="9239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826141"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组件开发</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66968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实现组件</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067376" y="1685680"/>
            <a:ext cx="2199641" cy="369332"/>
          </a:xfrm>
          <a:prstGeom prst="rect">
            <a:avLst/>
          </a:prstGeom>
        </p:spPr>
        <p:txBody>
          <a:bodyPr wrap="none">
            <a:spAutoFit/>
          </a:bodyPr>
          <a:lstStyle/>
          <a:p>
            <a:r>
              <a:rPr lang="zh-CN" altLang="en-US" dirty="0" smtClean="0">
                <a:latin typeface="微软雅黑" panose="020B0503020204020204" charset="-122"/>
                <a:ea typeface="微软雅黑" panose="020B0503020204020204" charset="-122"/>
                <a:cs typeface="微软雅黑" panose="020B0503020204020204" charset="-122"/>
              </a:rPr>
              <a:t>组件</a:t>
            </a:r>
            <a:r>
              <a:rPr lang="zh-CN" altLang="en-US" dirty="0">
                <a:latin typeface="微软雅黑" panose="020B0503020204020204" charset="-122"/>
                <a:ea typeface="微软雅黑" panose="020B0503020204020204" charset="-122"/>
                <a:cs typeface="微软雅黑" panose="020B0503020204020204" charset="-122"/>
              </a:rPr>
              <a:t>实现的</a:t>
            </a:r>
            <a:r>
              <a:rPr lang="en-US" altLang="zh-CN" dirty="0" err="1">
                <a:latin typeface="微软雅黑" panose="020B0503020204020204" charset="-122"/>
                <a:ea typeface="微软雅黑" panose="020B0503020204020204" charset="-122"/>
                <a:cs typeface="微软雅黑" panose="020B0503020204020204" charset="-122"/>
              </a:rPr>
              <a:t>js</a:t>
            </a:r>
            <a:r>
              <a:rPr lang="zh-CN" altLang="en-US" dirty="0">
                <a:latin typeface="微软雅黑" panose="020B0503020204020204" charset="-122"/>
                <a:ea typeface="微软雅黑" panose="020B0503020204020204" charset="-122"/>
                <a:cs typeface="微软雅黑" panose="020B0503020204020204" charset="-122"/>
              </a:rPr>
              <a:t>代码：</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156276" y="2626323"/>
            <a:ext cx="8165523" cy="2862322"/>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创建组件的构造函数</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function </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View</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组件方法</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this.alert</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createView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组件方法实际执行的函数</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createView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(value</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在函数内执行</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DOM</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操作，创建相关元素，添加事件</a:t>
            </a:r>
            <a:endParaRPr lang="en-US" altLang="zh-CN"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156276" y="2541295"/>
            <a:ext cx="8165523" cy="2947349"/>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20000"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总结</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2225675" y="2093824"/>
            <a:ext cx="5254625" cy="1477328"/>
          </a:xfrm>
          <a:prstGeom prst="rect">
            <a:avLst/>
          </a:prstGeom>
        </p:spPr>
        <p:txBody>
          <a:bodyPr wrap="square">
            <a:spAutoFit/>
          </a:bodyPr>
          <a:lstStyle/>
          <a:p>
            <a:pPr marL="285750" indent="-285750">
              <a:buClr>
                <a:schemeClr val="accent1">
                  <a:lumMod val="75000"/>
                </a:schemeClr>
              </a:buClr>
              <a:buFont typeface="Wingdings" panose="05000000000000000000" pitchFamily="2" charset="2"/>
              <a:buChar char="n"/>
            </a:pPr>
            <a:r>
              <a:rPr lang="zh-CN" altLang="en-US" dirty="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.面向对象编程</a:t>
            </a:r>
            <a:r>
              <a:rPr lang="en-US" altLang="zh-CN" dirty="0" smtClean="0">
                <a:latin typeface="微软雅黑" panose="020B0503020204020204" charset="-122"/>
                <a:ea typeface="微软雅黑" panose="020B0503020204020204" charset="-122"/>
                <a:cs typeface="微软雅黑" panose="020B0503020204020204" charset="-122"/>
              </a:rPr>
              <a:t>(OOP)</a:t>
            </a:r>
            <a:endParaRPr lang="zh-CN" altLang="en-US" dirty="0" smtClean="0">
              <a:latin typeface="微软雅黑" panose="020B0503020204020204" charset="-122"/>
              <a:ea typeface="微软雅黑" panose="020B0503020204020204" charset="-122"/>
              <a:cs typeface="微软雅黑" panose="020B0503020204020204" charset="-122"/>
            </a:endParaRPr>
          </a:p>
          <a:p>
            <a:pPr marL="285750" indent="-285750">
              <a:buClr>
                <a:schemeClr val="accent1">
                  <a:lumMod val="75000"/>
                </a:schemeClr>
              </a:buClr>
              <a:buFont typeface="Wingdings" panose="05000000000000000000" pitchFamily="2" charset="2"/>
              <a:buChar char="n"/>
            </a:pPr>
            <a:endParaRPr lang="zh-CN" altLang="en-US" dirty="0" smtClean="0">
              <a:latin typeface="微软雅黑" panose="020B0503020204020204" charset="-122"/>
              <a:ea typeface="微软雅黑" panose="020B0503020204020204" charset="-122"/>
              <a:cs typeface="微软雅黑" panose="020B0503020204020204" charset="-122"/>
            </a:endParaRPr>
          </a:p>
          <a:p>
            <a:pPr marL="285750" indent="-285750">
              <a:buClr>
                <a:schemeClr val="accent1">
                  <a:lumMod val="75000"/>
                </a:schemeClr>
              </a:buClr>
              <a:buFont typeface="Wingdings" panose="05000000000000000000" pitchFamily="2" charset="2"/>
              <a:buChar char="n"/>
            </a:pPr>
            <a:r>
              <a:rPr lang="zh-CN" altLang="en-US" dirty="0" smtClean="0">
                <a:latin typeface="微软雅黑" panose="020B0503020204020204" charset="-122"/>
                <a:ea typeface="微软雅黑" panose="020B0503020204020204" charset="-122"/>
                <a:cs typeface="微软雅黑" panose="020B0503020204020204" charset="-122"/>
              </a:rPr>
              <a:t>2.包装对象</a:t>
            </a:r>
            <a:endParaRPr lang="en-US" altLang="zh-CN" dirty="0" smtClean="0">
              <a:latin typeface="微软雅黑" panose="020B0503020204020204" charset="-122"/>
              <a:ea typeface="微软雅黑" panose="020B0503020204020204" charset="-122"/>
              <a:cs typeface="微软雅黑" panose="020B0503020204020204" charset="-122"/>
            </a:endParaRPr>
          </a:p>
          <a:p>
            <a:pPr marL="285750" indent="-285750">
              <a:buClr>
                <a:schemeClr val="accent1">
                  <a:lumMod val="75000"/>
                </a:schemeClr>
              </a:buClr>
              <a:buFont typeface="Wingdings" panose="05000000000000000000" pitchFamily="2" charset="2"/>
              <a:buChar char="n"/>
            </a:pPr>
            <a:endParaRPr lang="zh-CN" altLang="en-US" dirty="0" smtClean="0">
              <a:latin typeface="微软雅黑" panose="020B0503020204020204" charset="-122"/>
              <a:ea typeface="微软雅黑" panose="020B0503020204020204" charset="-122"/>
              <a:cs typeface="微软雅黑" panose="020B0503020204020204" charset="-122"/>
            </a:endParaRPr>
          </a:p>
          <a:p>
            <a:pPr marL="285750" indent="-285750">
              <a:buClr>
                <a:schemeClr val="accent1">
                  <a:lumMod val="75000"/>
                </a:schemeClr>
              </a:buClr>
              <a:buFont typeface="Wingdings" panose="05000000000000000000" pitchFamily="2" charset="2"/>
              <a:buChar char="n"/>
            </a:pPr>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smtClean="0">
                <a:latin typeface="微软雅黑" panose="020B0503020204020204" charset="-122"/>
                <a:ea typeface="微软雅黑" panose="020B0503020204020204" charset="-122"/>
                <a:cs typeface="微软雅黑" panose="020B0503020204020204" charset="-122"/>
              </a:rPr>
              <a:t>组件开发</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20000"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抽象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7" name="为什么要使用盒模型："/>
          <p:cNvSpPr/>
          <p:nvPr/>
        </p:nvSpPr>
        <p:spPr>
          <a:xfrm>
            <a:off x="720000" y="1080000"/>
            <a:ext cx="669410" cy="646327"/>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571500" indent="-571500" hangingPunct="0">
              <a:buFont typeface="Wingdings" panose="05000000000000000000" pitchFamily="2" charset="2"/>
              <a:buChar char="l"/>
            </a:pPr>
            <a:endParaRPr lang="zh-CN" altLang="en-US" sz="3600" kern="0" dirty="0">
              <a:solidFill>
                <a:srgbClr val="3A68A3"/>
              </a:solidFill>
            </a:endParaRPr>
          </a:p>
        </p:txBody>
      </p:sp>
      <p:sp>
        <p:nvSpPr>
          <p:cNvPr id="8" name="为什么要使用盒模型："/>
          <p:cNvSpPr/>
          <p:nvPr/>
        </p:nvSpPr>
        <p:spPr>
          <a:xfrm>
            <a:off x="762576" y="1014730"/>
            <a:ext cx="2285237"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什么是抽象？</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054705" y="1726327"/>
            <a:ext cx="7852500" cy="1477328"/>
          </a:xfrm>
          <a:prstGeom prst="rect">
            <a:avLst/>
          </a:prstGeom>
          <a:noFill/>
        </p:spPr>
        <p:txBody>
          <a:bodyPr wrap="square" rtlCol="0">
            <a:spAutoFit/>
          </a:bodyPr>
          <a:lstStyle/>
          <a:p>
            <a:r>
              <a:rPr lang="zh-CN" altLang="en-US"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抽象</a:t>
            </a:r>
            <a:r>
              <a:rPr lang="zh-CN" altLang="en-US" dirty="0">
                <a:latin typeface="微软雅黑" panose="020B0503020204020204" charset="-122"/>
                <a:ea typeface="微软雅黑" panose="020B0503020204020204" charset="-122"/>
                <a:cs typeface="微软雅黑" panose="020B0503020204020204" charset="-122"/>
              </a:rPr>
              <a:t>是一种思想，是一种思维习惯，其实也就是一个过程，一个提炼存在于事物之间共同拥有的元素的过程，就叫抽象。而这些事务之间共同拥有的元素往往是这一事物区别于其他事物关键的东西，这些元素就构成了事物的本质。所以，抽象作为面向对象的基础，其实也是面向对象的本质或者说是面向对象的核心。</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705" y="3887396"/>
            <a:ext cx="7852500" cy="1200329"/>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举个例子：</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      人</a:t>
            </a:r>
            <a:r>
              <a:rPr lang="zh-CN" altLang="en-US" dirty="0">
                <a:latin typeface="微软雅黑" panose="020B0503020204020204" charset="-122"/>
                <a:ea typeface="微软雅黑" panose="020B0503020204020204" charset="-122"/>
                <a:cs typeface="微软雅黑" panose="020B0503020204020204" charset="-122"/>
              </a:rPr>
              <a:t>（男人，女人），从他们身上提炼共同的特征：都拥有大脑，眼睛，耳朵（属性）、且会思考、能说话、可以直立行走（方法），这就是他们之间的共同元素。上述提炼公共元素的过程就是所谓的抽象。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20000"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抽象</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7" name="为什么要使用盒模型："/>
          <p:cNvSpPr/>
          <p:nvPr/>
        </p:nvSpPr>
        <p:spPr>
          <a:xfrm>
            <a:off x="720000" y="1080000"/>
            <a:ext cx="669410" cy="646327"/>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571500" indent="-571500" hangingPunct="0">
              <a:buFont typeface="Wingdings" panose="05000000000000000000" pitchFamily="2" charset="2"/>
              <a:buChar char="l"/>
            </a:pPr>
            <a:endParaRPr lang="zh-CN" altLang="en-US" sz="3600" kern="0" dirty="0">
              <a:solidFill>
                <a:srgbClr val="3A68A3"/>
              </a:solidFill>
            </a:endParaRPr>
          </a:p>
        </p:txBody>
      </p:sp>
      <p:sp>
        <p:nvSpPr>
          <p:cNvPr id="8" name="为什么要使用盒模型："/>
          <p:cNvSpPr/>
          <p:nvPr/>
        </p:nvSpPr>
        <p:spPr>
          <a:xfrm>
            <a:off x="762576" y="1014730"/>
            <a:ext cx="166968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抽象分类</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054705" y="1725454"/>
            <a:ext cx="7852500" cy="3693319"/>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       过程抽象：</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将问题域中具有明确功能定义的操作抽取出来，并将其作为一个实体看待。对于软件系统结构的设计显得有些武断，并且稳定性差，导致很难准确无误地设计出系统的每一个操作环节。一旦某个客体属性的表示方式发生了变化，就有可能牵扯到已有系统的很多部分。</a:t>
            </a:r>
            <a:endParaRPr lang="en-US" altLang="zh-CN"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      数据抽象：</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数据抽象是较过程抽象更高级别的抽象方式，将描述客体的属性和行为绑定在一起，实现统一的抽象，从而达到对现实世界客体的真正模拟。数据抽象是运用了面向对象的思想进行的抽象。</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在数据抽象中，抽象的基础是数据及其操作，也就是对现实生活中、问题域中的对象进行抽象。随着抽象级别的提高，分别抽象出来的产品：对象</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类（普通</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具体类）</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抽象类</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接口。</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封装</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66968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封装对象</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05476" y="2307980"/>
            <a:ext cx="7802136" cy="1477328"/>
          </a:xfrm>
          <a:prstGeom prst="rect">
            <a:avLst/>
          </a:prstGeom>
        </p:spPr>
        <p:txBody>
          <a:bodyPr wrap="none">
            <a:spAutoFit/>
          </a:bodyPr>
          <a:lstStyle/>
          <a:p>
            <a:r>
              <a:rPr lang="zh-CN" altLang="en-US" dirty="0" smtClean="0">
                <a:latin typeface="微软雅黑" panose="020B0503020204020204" charset="-122"/>
                <a:ea typeface="微软雅黑" panose="020B0503020204020204" charset="-122"/>
                <a:cs typeface="微软雅黑" panose="020B0503020204020204" charset="-122"/>
              </a:rPr>
              <a:t>封装</a:t>
            </a:r>
            <a:r>
              <a:rPr lang="zh-CN" altLang="en-US" dirty="0">
                <a:latin typeface="微软雅黑" panose="020B0503020204020204" charset="-122"/>
                <a:ea typeface="微软雅黑" panose="020B0503020204020204" charset="-122"/>
                <a:cs typeface="微软雅黑" panose="020B0503020204020204" charset="-122"/>
              </a:rPr>
              <a:t>作为面向对象的一大特征，就是把对象内部数据和操作细节进行隐藏</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我们提供以下几种封装对象的方式。</a:t>
            </a:r>
            <a:endParaRPr lang="en-US" altLang="zh-CN" dirty="0" smtClean="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封装</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85082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封装对象</a:t>
            </a: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1</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813499" y="1557207"/>
            <a:ext cx="8038401" cy="923330"/>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这</a:t>
            </a:r>
            <a:r>
              <a:rPr lang="zh-CN" altLang="en-US" dirty="0">
                <a:latin typeface="微软雅黑" panose="020B0503020204020204" charset="-122"/>
                <a:ea typeface="微软雅黑" panose="020B0503020204020204" charset="-122"/>
                <a:cs typeface="微软雅黑" panose="020B0503020204020204" charset="-122"/>
              </a:rPr>
              <a:t>就是最简单的</a:t>
            </a:r>
            <a:r>
              <a:rPr lang="zh-CN" altLang="en-US" dirty="0" smtClean="0">
                <a:latin typeface="微软雅黑" panose="020B0503020204020204" charset="-122"/>
                <a:ea typeface="微软雅黑" panose="020B0503020204020204" charset="-122"/>
                <a:cs typeface="微软雅黑" panose="020B0503020204020204" charset="-122"/>
              </a:rPr>
              <a:t>封装，</a:t>
            </a:r>
            <a:r>
              <a:rPr lang="zh-CN" altLang="en-US" dirty="0">
                <a:latin typeface="微软雅黑" panose="020B0503020204020204" charset="-122"/>
                <a:ea typeface="微软雅黑" panose="020B0503020204020204" charset="-122"/>
                <a:cs typeface="微软雅黑" panose="020B0503020204020204" charset="-122"/>
              </a:rPr>
              <a:t>把两个属性封装在一个对象里面。但是，这样</a:t>
            </a:r>
            <a:r>
              <a:rPr lang="zh-CN" altLang="en-US" dirty="0" smtClean="0">
                <a:latin typeface="微软雅黑" panose="020B0503020204020204" charset="-122"/>
                <a:ea typeface="微软雅黑" panose="020B0503020204020204" charset="-122"/>
                <a:cs typeface="微软雅黑" panose="020B0503020204020204" charset="-122"/>
              </a:rPr>
              <a:t>的写法</a:t>
            </a:r>
            <a:r>
              <a:rPr lang="zh-CN" altLang="en-US" dirty="0">
                <a:latin typeface="微软雅黑" panose="020B0503020204020204" charset="-122"/>
                <a:ea typeface="微软雅黑" panose="020B0503020204020204" charset="-122"/>
                <a:cs typeface="微软雅黑" panose="020B0503020204020204" charset="-122"/>
              </a:rPr>
              <a:t>有两个缺点，一是如果多生成几个实例，写起来就非常麻烦；二是</a:t>
            </a:r>
            <a:r>
              <a:rPr lang="zh-CN" altLang="en-US" dirty="0" smtClean="0">
                <a:latin typeface="微软雅黑" panose="020B0503020204020204" charset="-122"/>
                <a:ea typeface="微软雅黑" panose="020B0503020204020204" charset="-122"/>
                <a:cs typeface="微软雅黑" panose="020B0503020204020204" charset="-122"/>
              </a:rPr>
              <a:t>实例</a:t>
            </a:r>
            <a:r>
              <a:rPr lang="zh-CN" altLang="en-US" dirty="0">
                <a:latin typeface="微软雅黑" panose="020B0503020204020204" charset="-122"/>
                <a:ea typeface="微软雅黑" panose="020B0503020204020204" charset="-122"/>
                <a:cs typeface="微软雅黑" panose="020B0503020204020204" charset="-122"/>
              </a:rPr>
              <a:t>与原型之间，没有任何办法，可以看出有什么联系。</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13499" y="2884338"/>
            <a:ext cx="5286779" cy="2585323"/>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把</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看成一个对象，有</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name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和</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color</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两个属性</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da-DK" altLang="zh-CN" dirty="0">
                <a:solidFill>
                  <a:srgbClr val="C00000"/>
                </a:solidFill>
                <a:latin typeface="微软雅黑" panose="020B0503020204020204" charset="-122"/>
                <a:ea typeface="微软雅黑" panose="020B0503020204020204" charset="-122"/>
                <a:cs typeface="微软雅黑" panose="020B0503020204020204" charset="-122"/>
              </a:rPr>
              <a:t>var dog = {</a:t>
            </a:r>
            <a:endParaRPr lang="da-DK"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根据上面对象原型生成实例</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dog1 = {};</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dog1.name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dog1.color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2803522"/>
            <a:ext cx="5329522" cy="2666139"/>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封装</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85082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封装对象</a:t>
            </a:r>
            <a:r>
              <a:rPr lang="en-US" altLang="zh-CN" sz="2400" b="0" kern="0" dirty="0" smtClean="0">
                <a:solidFill>
                  <a:srgbClr val="3A68A3"/>
                </a:solidFill>
                <a:latin typeface="微软雅黑" panose="020B0503020204020204" charset="-122"/>
                <a:ea typeface="微软雅黑" panose="020B0503020204020204" charset="-122"/>
                <a:cs typeface="微软雅黑" panose="020B0503020204020204" charset="-122"/>
              </a:rPr>
              <a:t>3</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62576" y="4427407"/>
            <a:ext cx="8038401" cy="1200329"/>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cs typeface="微软雅黑" panose="020B0503020204020204" charset="-122"/>
              </a:rPr>
              <a:t>       构造</a:t>
            </a:r>
            <a:r>
              <a:rPr lang="zh-CN" altLang="en-US" dirty="0">
                <a:latin typeface="微软雅黑" panose="020B0503020204020204" charset="-122"/>
                <a:ea typeface="微软雅黑" panose="020B0503020204020204" charset="-122"/>
                <a:cs typeface="微软雅黑" panose="020B0503020204020204" charset="-122"/>
              </a:rPr>
              <a:t>函数方法很好用，但是存在一个浪费内存的问题。当构造函数存在不变的属性或者方法时，对于每一个实例对象，不变的属性和方法都是一模一样的内容，每一次生成一个实例，都必须为重复的内容，多占用一些内存。这样既不环保，也缺乏效率。</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66785" y="1722217"/>
            <a:ext cx="5286779" cy="2308324"/>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使用构造函数</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Dog(</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this.name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name;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color;</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使用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new</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创建实例</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dog1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黑色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dog2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花花</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866785" y="1677180"/>
            <a:ext cx="5329522" cy="2353361"/>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15678" y="36000"/>
            <a:ext cx="1005403" cy="584775"/>
          </a:xfrm>
          <a:prstGeom prst="rect">
            <a:avLst/>
          </a:prstGeom>
          <a:noFill/>
        </p:spPr>
        <p:txBody>
          <a:bodyPr wrap="none" rtlCol="0">
            <a:spAutoFit/>
          </a:bodyPr>
          <a:lstStyle/>
          <a:p>
            <a:r>
              <a:rPr lang="zh-CN" altLang="en-US" sz="3200" dirty="0" smtClean="0">
                <a:solidFill>
                  <a:prstClr val="white"/>
                </a:solidFill>
                <a:latin typeface="微软雅黑" panose="020B0503020204020204" charset="-122"/>
                <a:ea typeface="微软雅黑" panose="020B0503020204020204" charset="-122"/>
                <a:cs typeface="微软雅黑" panose="020B0503020204020204" charset="-122"/>
              </a:rPr>
              <a:t>封装</a:t>
            </a:r>
            <a:endParaRPr lang="zh-CN" altLang="en-US" sz="3200"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为什么要使用盒模型："/>
          <p:cNvSpPr/>
          <p:nvPr/>
        </p:nvSpPr>
        <p:spPr>
          <a:xfrm>
            <a:off x="762576" y="1014730"/>
            <a:ext cx="1850824" cy="461661"/>
          </a:xfrm>
          <a:prstGeom prst="rect">
            <a:avLst/>
          </a:prstGeom>
          <a:ln w="12700">
            <a:miter lim="400000"/>
          </a:ln>
        </p:spPr>
        <p:txBody>
          <a:bodyPr wrap="none" lIns="45718" tIns="45718" rIns="45718" bIns="45718">
            <a:spAutoFit/>
          </a:bodyPr>
          <a:lstStyle>
            <a:lvl1pPr>
              <a:defRPr b="1">
                <a:solidFill>
                  <a:srgbClr val="FF9300"/>
                </a:solidFill>
                <a:latin typeface="Calibri" panose="020F0502020204030204"/>
                <a:ea typeface="Calibri" panose="020F0502020204030204"/>
                <a:cs typeface="Calibri" panose="020F0502020204030204"/>
                <a:sym typeface="Calibri" panose="020F0502020204030204"/>
              </a:defRPr>
            </a:lvl1pPr>
          </a:lstStyle>
          <a:p>
            <a:pPr marL="342900" lvl="0" indent="-342900" hangingPunct="0">
              <a:buFont typeface="Wingdings" panose="05000000000000000000" pitchFamily="2" charset="2"/>
              <a:buChar char="l"/>
            </a:pPr>
            <a:r>
              <a:rPr lang="zh-CN" altLang="en-US" sz="2400" b="0" kern="0" dirty="0" smtClean="0">
                <a:solidFill>
                  <a:srgbClr val="3A68A3"/>
                </a:solidFill>
                <a:latin typeface="微软雅黑" panose="020B0503020204020204" charset="-122"/>
                <a:ea typeface="微软雅黑" panose="020B0503020204020204" charset="-122"/>
                <a:cs typeface="微软雅黑" panose="020B0503020204020204" charset="-122"/>
              </a:rPr>
              <a:t>封装对象</a:t>
            </a:r>
            <a:r>
              <a:rPr lang="en-US" altLang="zh-CN" sz="2400" b="0" kern="0" dirty="0">
                <a:solidFill>
                  <a:srgbClr val="3A68A3"/>
                </a:solidFill>
                <a:latin typeface="微软雅黑" panose="020B0503020204020204" charset="-122"/>
                <a:ea typeface="微软雅黑" panose="020B0503020204020204" charset="-122"/>
                <a:cs typeface="微软雅黑" panose="020B0503020204020204" charset="-122"/>
              </a:rPr>
              <a:t>4</a:t>
            </a:r>
            <a:endParaRPr lang="zh-CN" altLang="en-US" sz="2400" b="0" kern="0" dirty="0">
              <a:solidFill>
                <a:srgbClr val="3A68A3"/>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6502400" y="1811939"/>
            <a:ext cx="2298577" cy="3693319"/>
          </a:xfrm>
          <a:prstGeom prst="rect">
            <a:avLst/>
          </a:prstGeom>
        </p:spPr>
        <p:txBody>
          <a:bodyPr wrap="square">
            <a:spAutoFit/>
          </a:bodyPr>
          <a:lstStyle/>
          <a:p>
            <a:r>
              <a:rPr lang="zh-CN" altLang="en-US" smtClean="0">
                <a:latin typeface="微软雅黑" panose="020B0503020204020204" charset="-122"/>
                <a:ea typeface="微软雅黑" panose="020B0503020204020204" charset="-122"/>
                <a:cs typeface="微软雅黑" panose="020B0503020204020204" charset="-122"/>
              </a:rPr>
              <a:t>       </a:t>
            </a:r>
            <a:r>
              <a:rPr lang="en-US" altLang="zh-CN" dirty="0" err="1" smtClean="0">
                <a:latin typeface="微软雅黑" panose="020B0503020204020204" charset="-122"/>
                <a:ea typeface="微软雅黑" panose="020B0503020204020204" charset="-122"/>
                <a:cs typeface="微软雅黑" panose="020B0503020204020204" charset="-122"/>
              </a:rPr>
              <a:t>Javascript</a:t>
            </a:r>
            <a:r>
              <a:rPr lang="zh-CN" altLang="en-US" dirty="0">
                <a:latin typeface="微软雅黑" panose="020B0503020204020204" charset="-122"/>
                <a:ea typeface="微软雅黑" panose="020B0503020204020204" charset="-122"/>
                <a:cs typeface="微软雅黑" panose="020B0503020204020204" charset="-122"/>
              </a:rPr>
              <a:t>规定，每一个构造函数都有一个</a:t>
            </a:r>
            <a:r>
              <a:rPr lang="en-US" altLang="zh-CN" dirty="0">
                <a:latin typeface="微软雅黑" panose="020B0503020204020204" charset="-122"/>
                <a:ea typeface="微软雅黑" panose="020B0503020204020204" charset="-122"/>
                <a:cs typeface="微软雅黑" panose="020B0503020204020204" charset="-122"/>
              </a:rPr>
              <a:t>prototype</a:t>
            </a:r>
            <a:r>
              <a:rPr lang="zh-CN" altLang="en-US" dirty="0">
                <a:latin typeface="微软雅黑" panose="020B0503020204020204" charset="-122"/>
                <a:ea typeface="微软雅黑" panose="020B0503020204020204" charset="-122"/>
                <a:cs typeface="微软雅黑" panose="020B0503020204020204" charset="-122"/>
              </a:rPr>
              <a:t>属性，指向另一个对象。这个对象的所有属性和方法，都会被构造函数的实例继承。这时所有实例的</a:t>
            </a:r>
            <a:r>
              <a:rPr lang="en-US" altLang="zh-CN" dirty="0">
                <a:latin typeface="微软雅黑" panose="020B0503020204020204" charset="-122"/>
                <a:ea typeface="微软雅黑" panose="020B0503020204020204" charset="-122"/>
                <a:cs typeface="微软雅黑" panose="020B0503020204020204" charset="-122"/>
              </a:rPr>
              <a:t>type</a:t>
            </a:r>
            <a:r>
              <a:rPr lang="zh-CN" altLang="en-US" dirty="0">
                <a:latin typeface="微软雅黑" panose="020B0503020204020204" charset="-122"/>
                <a:ea typeface="微软雅黑" panose="020B0503020204020204" charset="-122"/>
                <a:cs typeface="微软雅黑" panose="020B0503020204020204" charset="-122"/>
              </a:rPr>
              <a:t>属性和</a:t>
            </a:r>
            <a:r>
              <a:rPr lang="en-US" altLang="zh-CN" dirty="0">
                <a:latin typeface="微软雅黑" panose="020B0503020204020204" charset="-122"/>
                <a:ea typeface="微软雅黑" panose="020B0503020204020204" charset="-122"/>
                <a:cs typeface="微软雅黑" panose="020B0503020204020204" charset="-122"/>
              </a:rPr>
              <a:t>voice()</a:t>
            </a:r>
            <a:r>
              <a:rPr lang="zh-CN" altLang="en-US" dirty="0">
                <a:latin typeface="微软雅黑" panose="020B0503020204020204" charset="-122"/>
                <a:ea typeface="微软雅黑" panose="020B0503020204020204" charset="-122"/>
                <a:cs typeface="微软雅黑" panose="020B0503020204020204" charset="-122"/>
              </a:rPr>
              <a:t>方法，其实都是同一个内存地址，指向</a:t>
            </a:r>
            <a:r>
              <a:rPr lang="en-US" altLang="zh-CN" dirty="0">
                <a:latin typeface="微软雅黑" panose="020B0503020204020204" charset="-122"/>
                <a:ea typeface="微软雅黑" panose="020B0503020204020204" charset="-122"/>
                <a:cs typeface="微软雅黑" panose="020B0503020204020204" charset="-122"/>
              </a:rPr>
              <a:t>prototype</a:t>
            </a:r>
            <a:r>
              <a:rPr lang="zh-CN" altLang="en-US" dirty="0">
                <a:latin typeface="微软雅黑" panose="020B0503020204020204" charset="-122"/>
                <a:ea typeface="微软雅黑" panose="020B0503020204020204" charset="-122"/>
                <a:cs typeface="微软雅黑" panose="020B0503020204020204" charset="-122"/>
              </a:rPr>
              <a:t>对象，因此就提高了运行效率。</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05319" y="1534939"/>
            <a:ext cx="5286779" cy="4247317"/>
          </a:xfrm>
          <a:prstGeom prst="rect">
            <a:avLst/>
          </a:prstGeom>
        </p:spPr>
        <p:txBody>
          <a:bodyPr wrap="square">
            <a:spAutoFit/>
          </a:bodyPr>
          <a:lstStyle/>
          <a:p>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把那些不变的属性和方法，直接定义在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prototype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对象上</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function Dog(</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name,color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this.name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name;</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this.color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color;</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Dog.prototype.type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犬科</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Dog.prototype.voice</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 function(){</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alert</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汪汪汪</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使用</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new</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创建实例</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dog1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旺财</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黑色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var</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dog2 =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new</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Dog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花花</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黄色</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console.log</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(dog1.type);//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犬科</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C00000"/>
                </a:solidFill>
                <a:latin typeface="微软雅黑" panose="020B0503020204020204" charset="-122"/>
                <a:ea typeface="微软雅黑" panose="020B0503020204020204" charset="-122"/>
                <a:cs typeface="微软雅黑" panose="020B0503020204020204" charset="-122"/>
              </a:rPr>
              <a:t>dog1.voice();//</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汪汪汪</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62576" y="1534939"/>
            <a:ext cx="5329522" cy="4247317"/>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5247</Words>
  <Application>WPS 演示</Application>
  <PresentationFormat>自定义</PresentationFormat>
  <Paragraphs>333</Paragraphs>
  <Slides>32</Slides>
  <Notes>31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32</vt:i4>
      </vt:variant>
    </vt:vector>
  </HeadingPairs>
  <TitlesOfParts>
    <vt:vector size="47" baseType="lpstr">
      <vt:lpstr>Arial</vt:lpstr>
      <vt:lpstr>宋体</vt:lpstr>
      <vt:lpstr>Wingdings</vt:lpstr>
      <vt:lpstr>Helvetica</vt:lpstr>
      <vt:lpstr>Calibri</vt:lpstr>
      <vt:lpstr>Calibri Light</vt:lpstr>
      <vt:lpstr>Arial</vt:lpstr>
      <vt:lpstr>STHeiti Light</vt:lpstr>
      <vt:lpstr>STKaiti</vt:lpstr>
      <vt:lpstr>微软雅黑</vt:lpstr>
      <vt:lpstr>Arial Unicode MS</vt:lpstr>
      <vt:lpstr>DengXian</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cp:lastModifiedBy>
  <cp:revision>212</cp:revision>
  <dcterms:created xsi:type="dcterms:W3CDTF">2015-12-25T06:43:00Z</dcterms:created>
  <dcterms:modified xsi:type="dcterms:W3CDTF">2019-01-16T11:24:54Z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