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333" r:id="rId2"/>
    <p:sldId id="287" r:id="rId3"/>
    <p:sldId id="2101" r:id="rId4"/>
    <p:sldId id="2345" r:id="rId5"/>
    <p:sldId id="2334" r:id="rId6"/>
    <p:sldId id="2354" r:id="rId7"/>
    <p:sldId id="2356" r:id="rId8"/>
    <p:sldId id="2341" r:id="rId9"/>
    <p:sldId id="2347" r:id="rId10"/>
    <p:sldId id="2363" r:id="rId11"/>
    <p:sldId id="2397" r:id="rId12"/>
    <p:sldId id="2400" r:id="rId13"/>
    <p:sldId id="2398" r:id="rId14"/>
    <p:sldId id="2365" r:id="rId15"/>
    <p:sldId id="2366" r:id="rId16"/>
    <p:sldId id="2367" r:id="rId17"/>
    <p:sldId id="2364" r:id="rId18"/>
    <p:sldId id="2368" r:id="rId19"/>
    <p:sldId id="2358" r:id="rId20"/>
    <p:sldId id="2369" r:id="rId21"/>
    <p:sldId id="2370" r:id="rId22"/>
    <p:sldId id="2371" r:id="rId23"/>
    <p:sldId id="2372" r:id="rId24"/>
    <p:sldId id="2373" r:id="rId25"/>
    <p:sldId id="2374" r:id="rId26"/>
    <p:sldId id="2375" r:id="rId27"/>
    <p:sldId id="2376" r:id="rId28"/>
    <p:sldId id="2377" r:id="rId29"/>
    <p:sldId id="2378" r:id="rId30"/>
    <p:sldId id="2379" r:id="rId31"/>
    <p:sldId id="2380" r:id="rId32"/>
    <p:sldId id="2381" r:id="rId33"/>
    <p:sldId id="2382" r:id="rId34"/>
    <p:sldId id="2383" r:id="rId35"/>
    <p:sldId id="2384" r:id="rId36"/>
    <p:sldId id="2385" r:id="rId37"/>
    <p:sldId id="2386" r:id="rId38"/>
    <p:sldId id="2387" r:id="rId39"/>
    <p:sldId id="2388" r:id="rId40"/>
    <p:sldId id="2360" r:id="rId41"/>
    <p:sldId id="2390" r:id="rId42"/>
    <p:sldId id="2389" r:id="rId43"/>
    <p:sldId id="2391" r:id="rId44"/>
    <p:sldId id="2393" r:id="rId45"/>
    <p:sldId id="2394" r:id="rId46"/>
    <p:sldId id="2392" r:id="rId47"/>
    <p:sldId id="2361" r:id="rId48"/>
    <p:sldId id="2399" r:id="rId49"/>
    <p:sldId id="2395" r:id="rId50"/>
    <p:sldId id="2396" r:id="rId51"/>
    <p:sldId id="312" r:id="rId52"/>
    <p:sldId id="2362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682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4043" autoAdjust="0"/>
  </p:normalViewPr>
  <p:slideViewPr>
    <p:cSldViewPr snapToGrid="0" showGuides="1">
      <p:cViewPr varScale="1">
        <p:scale>
          <a:sx n="92" d="100"/>
          <a:sy n="92" d="100"/>
        </p:scale>
        <p:origin x="77" y="298"/>
      </p:cViewPr>
      <p:guideLst>
        <p:guide orient="horz" pos="2319"/>
        <p:guide pos="3840"/>
        <p:guide pos="3985"/>
        <p:guide orient="horz" pos="2682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입력 데이터를 점진적으로 학습할 수 있는지 여부에 따른 분류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43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5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8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해외여행 중 택시운전사가 내 물건을 훔쳤다고 그 나라의 모든 택시운전사를 도둑으로 생각하면 과대적합이 발생한 것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1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 err="1"/>
              <a:t>파파고</a:t>
            </a:r>
            <a:r>
              <a:rPr lang="ko-KR" altLang="en-US" dirty="0"/>
              <a:t> 번역기도 딥러닝 사용</a:t>
            </a:r>
            <a:r>
              <a:rPr lang="en-US" altLang="ko-KR" dirty="0"/>
              <a:t>, OK </a:t>
            </a:r>
            <a:r>
              <a:rPr lang="ko-KR" altLang="en-US" dirty="0"/>
              <a:t>구글</a:t>
            </a:r>
            <a:r>
              <a:rPr lang="en-US" altLang="ko-KR" dirty="0"/>
              <a:t>,</a:t>
            </a:r>
            <a:r>
              <a:rPr lang="ko-KR" altLang="en-US" dirty="0"/>
              <a:t> 누구</a:t>
            </a:r>
            <a:r>
              <a:rPr lang="en-US" altLang="ko-KR" dirty="0"/>
              <a:t>, </a:t>
            </a:r>
            <a:r>
              <a:rPr lang="ko-KR" altLang="en-US" dirty="0"/>
              <a:t>네이버 클로버 음성 비서도 딥러닝 사용</a:t>
            </a:r>
            <a:r>
              <a:rPr lang="en-US" altLang="ko-KR" dirty="0"/>
              <a:t>, </a:t>
            </a:r>
            <a:r>
              <a:rPr lang="ko-KR" altLang="en-US" dirty="0"/>
              <a:t>자율 자동차 소프트웨어도 딥러닝 사용 </a:t>
            </a:r>
            <a:endParaRPr lang="en-US" altLang="ko-KR" dirty="0"/>
          </a:p>
          <a:p>
            <a:r>
              <a:rPr lang="ko-KR" altLang="en-US" dirty="0"/>
              <a:t>숫자 필기 이미지를 인식하는 딥러닝 알고리즘들을 직접 체험해 볼 수 있는 사이트임</a:t>
            </a:r>
            <a:endParaRPr lang="en-US" altLang="ko-KR" dirty="0"/>
          </a:p>
          <a:p>
            <a:r>
              <a:rPr lang="ko-KR" altLang="en-US" dirty="0"/>
              <a:t>이 사이트를 개발한 리온 첸은 </a:t>
            </a:r>
            <a:r>
              <a:rPr lang="ko-KR" altLang="en-US" dirty="0" err="1"/>
              <a:t>하바드</a:t>
            </a:r>
            <a:r>
              <a:rPr lang="ko-KR" altLang="en-US" dirty="0"/>
              <a:t> 의대 출신 의사이자 </a:t>
            </a:r>
            <a:r>
              <a:rPr lang="en-US" altLang="ko-KR" dirty="0"/>
              <a:t>MD.ai</a:t>
            </a:r>
            <a:r>
              <a:rPr lang="ko-KR" altLang="en-US" dirty="0"/>
              <a:t>라는 메디컬 </a:t>
            </a:r>
            <a:r>
              <a:rPr lang="en-US" altLang="ko-KR" dirty="0"/>
              <a:t>AI </a:t>
            </a:r>
            <a:r>
              <a:rPr lang="ko-KR" altLang="en-US" dirty="0"/>
              <a:t>어플리케이션을 개발하는 </a:t>
            </a:r>
            <a:r>
              <a:rPr lang="en-US" altLang="ko-KR" dirty="0"/>
              <a:t>MD.ai</a:t>
            </a:r>
            <a:r>
              <a:rPr lang="ko-KR" altLang="en-US" dirty="0"/>
              <a:t>의 공동설립자이자 </a:t>
            </a:r>
            <a:r>
              <a:rPr lang="en-US" altLang="ko-KR" dirty="0"/>
              <a:t>CEO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87463-75A9-4073-B933-0A2889A55CA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0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71948" y="3110370"/>
            <a:ext cx="8296102" cy="156969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rgbClr val="8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20346" y="5162872"/>
            <a:ext cx="4429704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00206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471642"/>
            <a:ext cx="10889673" cy="671349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8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641" y="6503481"/>
            <a:ext cx="40087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145" y="1224048"/>
            <a:ext cx="10889673" cy="5110249"/>
          </a:xfrm>
        </p:spPr>
        <p:txBody>
          <a:bodyPr>
            <a:noAutofit/>
          </a:bodyPr>
          <a:lstStyle>
            <a:lvl1pPr marL="228600" indent="-228600" algn="just">
              <a:lnSpc>
                <a:spcPct val="120000"/>
              </a:lnSpc>
              <a:buClr>
                <a:srgbClr val="800000"/>
              </a:buClr>
              <a:buFont typeface="시스템 서체"/>
              <a:buChar char="◦"/>
              <a:defRPr sz="2800"/>
            </a:lvl1pPr>
            <a:lvl2pPr marL="685800" indent="-228600" algn="just">
              <a:lnSpc>
                <a:spcPct val="120000"/>
              </a:lnSpc>
              <a:buClr>
                <a:srgbClr val="800000"/>
              </a:buClr>
              <a:buFont typeface="시스템 서체"/>
              <a:buChar char="⁃"/>
              <a:defRPr sz="2400"/>
            </a:lvl2pPr>
            <a:lvl3pPr marL="1143000" indent="-228600" algn="just">
              <a:lnSpc>
                <a:spcPct val="120000"/>
              </a:lnSpc>
              <a:buClr>
                <a:srgbClr val="800000"/>
              </a:buClr>
              <a:buFont typeface="Wingdings" panose="05000000000000000000" pitchFamily="2" charset="2"/>
              <a:buChar char="Ø"/>
              <a:defRPr sz="2000"/>
            </a:lvl3pPr>
            <a:lvl4pPr marL="1600200" indent="-228600" algn="just">
              <a:lnSpc>
                <a:spcPct val="120000"/>
              </a:lnSpc>
              <a:buClr>
                <a:srgbClr val="800000"/>
              </a:buClr>
              <a:buFont typeface="Wingdings" panose="05000000000000000000" pitchFamily="2" charset="2"/>
              <a:buChar char="ü"/>
              <a:defRPr sz="1800"/>
            </a:lvl4pPr>
            <a:lvl5pPr algn="just">
              <a:lnSpc>
                <a:spcPct val="120000"/>
              </a:lnSpc>
              <a:buClr>
                <a:srgbClr val="800000"/>
              </a:buClr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47833F07-E5B0-FBD9-04D5-9FEFCEA7CC7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75407" y="1140923"/>
            <a:ext cx="11019922" cy="8313"/>
          </a:xfrm>
          <a:prstGeom prst="line">
            <a:avLst/>
          </a:prstGeom>
          <a:noFill/>
          <a:ln w="19050">
            <a:solidFill>
              <a:srgbClr val="7300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4ACBC-92AC-6D43-5AA1-D630B4D3DC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6389990"/>
            <a:ext cx="1929245" cy="323838"/>
          </a:xfrm>
          <a:prstGeom prst="rect">
            <a:avLst/>
          </a:prstGeom>
        </p:spPr>
      </p:pic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513423"/>
            <a:ext cx="4114800" cy="216052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8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E0757-A2BA-9456-38BB-38FB8409FD05}"/>
              </a:ext>
            </a:extLst>
          </p:cNvPr>
          <p:cNvSpPr txBox="1"/>
          <p:nvPr userDrawn="1"/>
        </p:nvSpPr>
        <p:spPr>
          <a:xfrm>
            <a:off x="9537700" y="6384384"/>
            <a:ext cx="316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Intelligent Medical Data Lab.</a:t>
            </a:r>
            <a:endParaRPr lang="ko-KR" altLang="en-US" sz="1400" dirty="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8"/>
            <a:ext cx="11191164" cy="740683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82177" y="216420"/>
            <a:ext cx="9775991" cy="68558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1" y="161318"/>
            <a:ext cx="1151792" cy="779460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8"/>
            <a:ext cx="903029" cy="740683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9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8B3B7-7663-4DD3-9D61-EAC1E78A3CEB}"/>
              </a:ext>
            </a:extLst>
          </p:cNvPr>
          <p:cNvSpPr txBox="1"/>
          <p:nvPr userDrawn="1"/>
        </p:nvSpPr>
        <p:spPr>
          <a:xfrm>
            <a:off x="298938" y="1292469"/>
            <a:ext cx="115003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ko-KR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5AD58-FBDE-5FF0-6A8F-49296267EADA}"/>
              </a:ext>
            </a:extLst>
          </p:cNvPr>
          <p:cNvSpPr txBox="1"/>
          <p:nvPr userDrawn="1"/>
        </p:nvSpPr>
        <p:spPr>
          <a:xfrm>
            <a:off x="9577018" y="6427005"/>
            <a:ext cx="316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50022"/>
                </a:solidFill>
                <a:latin typeface="Avenir Next LT Pro Demi" panose="020B0704020202020204" pitchFamily="34" charset="0"/>
              </a:rPr>
              <a:t>Intelligent Medical Data Lab.</a:t>
            </a:r>
            <a:endParaRPr lang="ko-KR" altLang="en-US" sz="1400" dirty="0">
              <a:solidFill>
                <a:srgbClr val="950022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6E8B3-E585-3342-57FA-9D26CD32A2C6}"/>
              </a:ext>
            </a:extLst>
          </p:cNvPr>
          <p:cNvSpPr txBox="1"/>
          <p:nvPr userDrawn="1"/>
        </p:nvSpPr>
        <p:spPr>
          <a:xfrm>
            <a:off x="5391150" y="6343134"/>
            <a:ext cx="140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0EF6EC9C-3BC6-47E3-B24A-C7EF8767FC2A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28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2916"/>
            <a:ext cx="10515600" cy="4664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74" r:id="rId3"/>
    <p:sldLayoutId id="2147483687" r:id="rId4"/>
    <p:sldLayoutId id="2147483676" r:id="rId5"/>
    <p:sldLayoutId id="2147483691" r:id="rId6"/>
    <p:sldLayoutId id="2147483692" r:id="rId7"/>
    <p:sldLayoutId id="2147483693" r:id="rId8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uciml/pima-indians-diabetes-databa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cranial.github.io/keras-js/#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350" y="3246122"/>
            <a:ext cx="9787409" cy="1284316"/>
          </a:xfrm>
        </p:spPr>
        <p:txBody>
          <a:bodyPr/>
          <a:lstStyle/>
          <a:p>
            <a:pPr algn="ctr"/>
            <a:r>
              <a:rPr lang="ko-KR" altLang="en-US" dirty="0" err="1"/>
              <a:t>핸즈온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endParaRPr lang="ko-Kore-KR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2403" y="5004475"/>
            <a:ext cx="4762214" cy="1072418"/>
          </a:xfrm>
        </p:spPr>
        <p:txBody>
          <a:bodyPr/>
          <a:lstStyle/>
          <a:p>
            <a:r>
              <a:rPr lang="ko-KR" altLang="en-US" b="1" dirty="0">
                <a:solidFill>
                  <a:srgbClr val="800000"/>
                </a:solidFill>
              </a:rPr>
              <a:t>고려대학교 의료정보학교실</a:t>
            </a:r>
            <a:endParaRPr lang="en-US" altLang="ko-KR" b="1" dirty="0">
              <a:solidFill>
                <a:srgbClr val="800000"/>
              </a:solidFill>
            </a:endParaRPr>
          </a:p>
          <a:p>
            <a:r>
              <a:rPr lang="ko-KR" altLang="en-US" b="1" dirty="0" err="1">
                <a:solidFill>
                  <a:srgbClr val="800000"/>
                </a:solidFill>
              </a:rPr>
              <a:t>이화민</a:t>
            </a:r>
            <a:r>
              <a:rPr lang="en-US" altLang="ko-KR" sz="2000" b="1" dirty="0">
                <a:solidFill>
                  <a:srgbClr val="800000"/>
                </a:solidFill>
              </a:rPr>
              <a:t>(hwamin@korea.ac.kr)</a:t>
            </a:r>
            <a:endParaRPr lang="en-US" altLang="ko-KR" b="1" dirty="0">
              <a:solidFill>
                <a:srgbClr val="800000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ea"/>
                <a:ea typeface="+mj-ea"/>
              </a:rPr>
              <a:t>PART I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머신러닝 </a:t>
            </a:r>
          </a:p>
          <a:p>
            <a:r>
              <a:rPr lang="en-US" dirty="0">
                <a:solidFill>
                  <a:schemeClr val="bg1"/>
                </a:solidFill>
                <a:latin typeface="+mj-ea"/>
                <a:ea typeface="+mj-ea"/>
              </a:rPr>
              <a:t>Chapter 1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한눈에 보는 머신러닝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1-1</a:t>
            </a:r>
            <a:r>
              <a:rPr lang="ko-KR" altLang="en-US" dirty="0"/>
              <a:t> 머신러닝이란</a:t>
            </a:r>
            <a:r>
              <a:rPr lang="en-US" altLang="ko-KR" dirty="0"/>
              <a:t>?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515" y="1236517"/>
            <a:ext cx="10889673" cy="5129113"/>
          </a:xfrm>
        </p:spPr>
        <p:txBody>
          <a:bodyPr>
            <a:normAutofit/>
          </a:bodyPr>
          <a:lstStyle/>
          <a:p>
            <a:r>
              <a:rPr lang="ko-KR" altLang="en-US" dirty="0"/>
              <a:t>기본 용어</a:t>
            </a:r>
            <a:endParaRPr lang="en-US" altLang="ko-KR" dirty="0"/>
          </a:p>
          <a:p>
            <a:pPr lvl="1"/>
            <a:r>
              <a:rPr lang="ko-KR" altLang="en-US" b="1" dirty="0"/>
              <a:t>훈련 세트</a:t>
            </a:r>
            <a:r>
              <a:rPr lang="en-US" altLang="ko-KR" b="1" dirty="0"/>
              <a:t>(training set) </a:t>
            </a:r>
            <a:r>
              <a:rPr lang="en-US" altLang="ko-KR" dirty="0"/>
              <a:t>: </a:t>
            </a:r>
            <a:r>
              <a:rPr lang="ko-KR" altLang="en-US" dirty="0"/>
              <a:t>시스템이 학습하는 데 사용하는 샘플</a:t>
            </a:r>
            <a:endParaRPr lang="en-US" altLang="ko-KR" dirty="0"/>
          </a:p>
          <a:p>
            <a:pPr lvl="1"/>
            <a:r>
              <a:rPr lang="ko-KR" altLang="en-US" b="1" dirty="0"/>
              <a:t>훈련 사례</a:t>
            </a:r>
            <a:r>
              <a:rPr lang="en-US" altLang="ko-KR" b="1" dirty="0"/>
              <a:t>(training instance/sample) </a:t>
            </a:r>
            <a:r>
              <a:rPr lang="en-US" altLang="ko-KR" dirty="0"/>
              <a:t>:</a:t>
            </a:r>
            <a:r>
              <a:rPr lang="en-US" altLang="ko-KR" b="1" dirty="0"/>
              <a:t> </a:t>
            </a:r>
            <a:r>
              <a:rPr lang="ko-KR" altLang="en-US" dirty="0"/>
              <a:t>각 훈련 데이터</a:t>
            </a:r>
            <a:endParaRPr lang="en-US" altLang="ko-KR" dirty="0"/>
          </a:p>
          <a:p>
            <a:pPr lvl="1"/>
            <a:r>
              <a:rPr lang="ko-KR" altLang="en-US" dirty="0"/>
              <a:t>스팸 필터</a:t>
            </a:r>
            <a:endParaRPr lang="en-US" altLang="ko-KR" dirty="0"/>
          </a:p>
          <a:p>
            <a:pPr lvl="2"/>
            <a:r>
              <a:rPr lang="ko-KR" altLang="en-US" dirty="0"/>
              <a:t>작업 </a:t>
            </a:r>
            <a:r>
              <a:rPr lang="en-US" altLang="ko-KR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새로운 메일이 스팸인지 구분하는 것</a:t>
            </a:r>
            <a:endParaRPr lang="en-US" altLang="ko-KR" dirty="0"/>
          </a:p>
          <a:p>
            <a:pPr lvl="2"/>
            <a:r>
              <a:rPr lang="ko-KR" altLang="en-US" dirty="0"/>
              <a:t>경험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훈련 데이터</a:t>
            </a:r>
            <a:r>
              <a:rPr lang="en-US" altLang="ko-KR" dirty="0"/>
              <a:t>(training data)</a:t>
            </a:r>
          </a:p>
          <a:p>
            <a:pPr lvl="1"/>
            <a:r>
              <a:rPr lang="ko-KR" altLang="en-US" dirty="0"/>
              <a:t>성능 측정 </a:t>
            </a:r>
            <a:r>
              <a:rPr lang="en-US" altLang="ko-KR" dirty="0"/>
              <a:t>P</a:t>
            </a:r>
            <a:r>
              <a:rPr lang="ko-KR" altLang="en-US" dirty="0"/>
              <a:t>는 직접 정의해야 하며</a:t>
            </a:r>
            <a:r>
              <a:rPr lang="en-US" altLang="ko-KR" dirty="0"/>
              <a:t>, </a:t>
            </a:r>
            <a:r>
              <a:rPr lang="ko-KR" altLang="en-US" dirty="0"/>
              <a:t>이 성능 측정을 </a:t>
            </a:r>
            <a:r>
              <a:rPr lang="ko-KR" altLang="en-US" b="1" dirty="0"/>
              <a:t>정확도</a:t>
            </a:r>
            <a:r>
              <a:rPr lang="en-US" altLang="ko-KR" b="1" dirty="0"/>
              <a:t>(accuracy)</a:t>
            </a:r>
            <a:r>
              <a:rPr lang="ko-KR" altLang="en-US" dirty="0"/>
              <a:t>라고 부르며 분류 작업에 자주 사용됨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7B2054-61B1-86A0-B2B7-BCFDAF22E7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18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F835E-450F-F54A-E267-8B06D5B6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</a:t>
            </a:r>
            <a:r>
              <a:rPr lang="ko-KR" altLang="en-US" dirty="0"/>
              <a:t> </a:t>
            </a:r>
            <a:r>
              <a:rPr lang="ko-KR" altLang="en-US" dirty="0" err="1"/>
              <a:t>머신러닝이란</a:t>
            </a:r>
            <a:r>
              <a:rPr lang="en-US" altLang="ko-KR" dirty="0"/>
              <a:t>-</a:t>
            </a:r>
            <a:r>
              <a:rPr lang="ko-KR" altLang="en-US" dirty="0"/>
              <a:t>기본용어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3E76D-7827-FD7F-DCF3-8C565F9979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58AD05A-DDB3-2372-C69E-F316840DB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학습</a:t>
            </a:r>
            <a:r>
              <a:rPr lang="en-US" altLang="ko-KR" sz="2400" b="1" dirty="0"/>
              <a:t>(learning)</a:t>
            </a:r>
          </a:p>
          <a:p>
            <a:pPr lvl="1"/>
            <a:r>
              <a:rPr lang="ko-KR" altLang="en-US" sz="2200" dirty="0"/>
              <a:t>목적에 따른 특정 모델을 만드는 과정 </a:t>
            </a:r>
            <a:r>
              <a:rPr lang="en-US" altLang="ko-KR" sz="2200" dirty="0"/>
              <a:t>(</a:t>
            </a:r>
            <a:r>
              <a:rPr lang="ko-KR" altLang="en-US" sz="2200" dirty="0"/>
              <a:t>암 진단</a:t>
            </a:r>
            <a:r>
              <a:rPr lang="en-US" altLang="ko-KR" sz="2200" dirty="0"/>
              <a:t>, </a:t>
            </a:r>
            <a:r>
              <a:rPr lang="ko-KR" altLang="en-US" sz="2200" dirty="0"/>
              <a:t>예후 예측</a:t>
            </a:r>
            <a:r>
              <a:rPr lang="en-US" altLang="ko-KR" sz="2200" dirty="0"/>
              <a:t>, </a:t>
            </a:r>
            <a:r>
              <a:rPr lang="ko-KR" altLang="en-US" sz="2200" dirty="0"/>
              <a:t>환자 분류 등</a:t>
            </a:r>
            <a:r>
              <a:rPr lang="en-US" altLang="ko-KR" sz="2200" dirty="0"/>
              <a:t>)</a:t>
            </a:r>
          </a:p>
          <a:p>
            <a:r>
              <a:rPr lang="ko-KR" altLang="en-US" sz="2400" b="1" dirty="0"/>
              <a:t>특징</a:t>
            </a:r>
            <a:r>
              <a:rPr lang="en-US" altLang="ko-KR" sz="2400" b="1" dirty="0"/>
              <a:t>(features)</a:t>
            </a:r>
          </a:p>
          <a:p>
            <a:pPr lvl="1"/>
            <a:r>
              <a:rPr lang="ko-KR" altLang="en-US" sz="2200" dirty="0"/>
              <a:t>우리가 학습 모델에 주는 입력 </a:t>
            </a:r>
            <a:r>
              <a:rPr lang="en-US" altLang="ko-KR" sz="2200" dirty="0"/>
              <a:t>(input)</a:t>
            </a:r>
          </a:p>
          <a:p>
            <a:r>
              <a:rPr lang="ko-KR" altLang="en-US" sz="2400" b="1" dirty="0"/>
              <a:t>레이블</a:t>
            </a:r>
            <a:r>
              <a:rPr lang="en-US" altLang="ko-KR" sz="2400" b="1" dirty="0"/>
              <a:t>(label)</a:t>
            </a:r>
          </a:p>
          <a:p>
            <a:pPr lvl="1"/>
            <a:r>
              <a:rPr lang="ko-KR" altLang="en-US" sz="2200" dirty="0"/>
              <a:t>정답</a:t>
            </a:r>
            <a:r>
              <a:rPr lang="en-US" altLang="ko-KR" sz="2200" dirty="0"/>
              <a:t>(target)</a:t>
            </a:r>
          </a:p>
          <a:p>
            <a:r>
              <a:rPr lang="ko-KR" altLang="en-US" sz="2400" b="1" dirty="0"/>
              <a:t>샘플</a:t>
            </a:r>
            <a:r>
              <a:rPr lang="en-US" altLang="ko-KR" sz="2400" b="1" dirty="0"/>
              <a:t>(sample/example)</a:t>
            </a:r>
          </a:p>
          <a:p>
            <a:pPr lvl="1"/>
            <a:r>
              <a:rPr lang="ko-KR" altLang="en-US" dirty="0"/>
              <a:t>특정한 예제</a:t>
            </a:r>
            <a:r>
              <a:rPr lang="en-US" altLang="ko-KR" dirty="0"/>
              <a:t>,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레이블이 있을 수도 있고</a:t>
            </a:r>
            <a:r>
              <a:rPr lang="en-US" altLang="ko-KR" dirty="0"/>
              <a:t>, </a:t>
            </a:r>
            <a:r>
              <a:rPr lang="ko-KR" altLang="en-US" dirty="0"/>
              <a:t>없을 수도 있음</a:t>
            </a:r>
            <a:r>
              <a:rPr lang="en-US" altLang="ko-KR" dirty="0"/>
              <a:t>)</a:t>
            </a:r>
          </a:p>
          <a:p>
            <a:r>
              <a:rPr lang="ko-KR" altLang="en-US" sz="2400" b="1" dirty="0"/>
              <a:t>예측</a:t>
            </a:r>
            <a:r>
              <a:rPr lang="en-US" altLang="ko-KR" sz="2400" b="1" dirty="0"/>
              <a:t>(prediction)</a:t>
            </a:r>
          </a:p>
          <a:p>
            <a:pPr lvl="1"/>
            <a:r>
              <a:rPr lang="ko-KR" altLang="en-US" sz="2200" dirty="0"/>
              <a:t>학습 모델에 레이블</a:t>
            </a:r>
            <a:r>
              <a:rPr lang="en-US" altLang="ko-KR" sz="2200" dirty="0"/>
              <a:t>(</a:t>
            </a:r>
            <a:r>
              <a:rPr lang="ko-KR" altLang="en-US" sz="2200" dirty="0"/>
              <a:t>정답</a:t>
            </a:r>
            <a:r>
              <a:rPr lang="en-US" altLang="ko-KR" sz="2200" dirty="0"/>
              <a:t>)</a:t>
            </a:r>
            <a:r>
              <a:rPr lang="ko-KR" altLang="en-US" sz="2200" dirty="0"/>
              <a:t>이 없는 샘플을 적용하는 것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07657-53D7-EF09-62E8-943C5D33296E}"/>
              </a:ext>
            </a:extLst>
          </p:cNvPr>
          <p:cNvSpPr txBox="1"/>
          <p:nvPr/>
        </p:nvSpPr>
        <p:spPr>
          <a:xfrm>
            <a:off x="7513271" y="2981961"/>
            <a:ext cx="1962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0000FF"/>
                </a:solidFill>
              </a:rPr>
              <a:t>y = f(X)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A8F980-7001-2B5F-1A60-AC585E2455A9}"/>
              </a:ext>
            </a:extLst>
          </p:cNvPr>
          <p:cNvCxnSpPr>
            <a:cxnSpLocks/>
          </p:cNvCxnSpPr>
          <p:nvPr/>
        </p:nvCxnSpPr>
        <p:spPr>
          <a:xfrm>
            <a:off x="7726483" y="3623896"/>
            <a:ext cx="237393" cy="2198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D35D26-CFFF-93E1-076E-8391256D4D05}"/>
              </a:ext>
            </a:extLst>
          </p:cNvPr>
          <p:cNvCxnSpPr>
            <a:cxnSpLocks/>
          </p:cNvCxnSpPr>
          <p:nvPr/>
        </p:nvCxnSpPr>
        <p:spPr>
          <a:xfrm flipH="1" flipV="1">
            <a:off x="8623300" y="2889739"/>
            <a:ext cx="121077" cy="230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4A01BB-8D93-F370-AD90-58501CC6AD88}"/>
              </a:ext>
            </a:extLst>
          </p:cNvPr>
          <p:cNvSpPr txBox="1"/>
          <p:nvPr/>
        </p:nvSpPr>
        <p:spPr>
          <a:xfrm>
            <a:off x="7612183" y="3843704"/>
            <a:ext cx="1327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Label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5E9A1A-D5C8-DE01-2A19-74A00CB857CA}"/>
              </a:ext>
            </a:extLst>
          </p:cNvPr>
          <p:cNvSpPr txBox="1"/>
          <p:nvPr/>
        </p:nvSpPr>
        <p:spPr>
          <a:xfrm>
            <a:off x="7717370" y="2547532"/>
            <a:ext cx="269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sample / example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2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247B7-C9A4-E951-ADC2-372CA8E6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피마 인디언 당뇨병 예측 예제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6E6C6-E1E7-C8F1-0075-4524CA394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https://www.kaggle.com/uciml/pima-indians-diabetes-database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F900D1-D0B0-ACD7-71D4-FFD75270BA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EF9891-3DA0-3E67-3F34-29BC2ACC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31" y="1898518"/>
            <a:ext cx="8640951" cy="44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7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A86E-E8C0-95C0-3B62-E7B893EB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피마 인디언 당뇨병 예측 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E26C3-27C8-067F-7805-C1CC2F98E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98EBD-3B66-5813-8E10-3B7A95C937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A59544-6B4D-333A-3B3D-D04659371031}"/>
              </a:ext>
            </a:extLst>
          </p:cNvPr>
          <p:cNvGrpSpPr/>
          <p:nvPr/>
        </p:nvGrpSpPr>
        <p:grpSpPr>
          <a:xfrm>
            <a:off x="1122484" y="1626228"/>
            <a:ext cx="10113488" cy="4642688"/>
            <a:chOff x="956028" y="1321410"/>
            <a:chExt cx="10279944" cy="494750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2A3206E-90CE-BBCC-4C92-58923CAF5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028" y="1321410"/>
              <a:ext cx="10279944" cy="494750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8174099-359B-BBB3-499A-9BD53005EE34}"/>
                </a:ext>
              </a:extLst>
            </p:cNvPr>
            <p:cNvSpPr/>
            <p:nvPr/>
          </p:nvSpPr>
          <p:spPr>
            <a:xfrm>
              <a:off x="1252168" y="2412480"/>
              <a:ext cx="8825873" cy="2955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1A45B1-6EB8-03C3-97AF-EE5408DDFBE2}"/>
                </a:ext>
              </a:extLst>
            </p:cNvPr>
            <p:cNvSpPr txBox="1"/>
            <p:nvPr/>
          </p:nvSpPr>
          <p:spPr>
            <a:xfrm>
              <a:off x="5322277" y="1802666"/>
              <a:ext cx="1109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features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EEE820FA-F62C-7A92-FB05-86AC6C4E00C1}"/>
                </a:ext>
              </a:extLst>
            </p:cNvPr>
            <p:cNvCxnSpPr>
              <a:endCxn id="9" idx="1"/>
            </p:cNvCxnSpPr>
            <p:nvPr/>
          </p:nvCxnSpPr>
          <p:spPr>
            <a:xfrm rot="5400000" flipH="1" flipV="1">
              <a:off x="5010425" y="2100628"/>
              <a:ext cx="409759" cy="213946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D4D4BB-8ACB-2CA7-74A9-C22DA2AC91BB}"/>
              </a:ext>
            </a:extLst>
          </p:cNvPr>
          <p:cNvGrpSpPr/>
          <p:nvPr/>
        </p:nvGrpSpPr>
        <p:grpSpPr>
          <a:xfrm>
            <a:off x="10199078" y="1557073"/>
            <a:ext cx="870438" cy="4799765"/>
            <a:chOff x="10199078" y="1557073"/>
            <a:chExt cx="870438" cy="479976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0EECC98-40B8-4A62-5993-D964D48F9B82}"/>
                </a:ext>
              </a:extLst>
            </p:cNvPr>
            <p:cNvSpPr/>
            <p:nvPr/>
          </p:nvSpPr>
          <p:spPr>
            <a:xfrm>
              <a:off x="10199078" y="2347546"/>
              <a:ext cx="870438" cy="40092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C948888-0292-4C50-8DAF-9F06E10AF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5505" y="1920459"/>
              <a:ext cx="5125" cy="4270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373B98-1212-68D7-63AE-E7E801AA7AE9}"/>
                </a:ext>
              </a:extLst>
            </p:cNvPr>
            <p:cNvSpPr txBox="1"/>
            <p:nvPr/>
          </p:nvSpPr>
          <p:spPr>
            <a:xfrm>
              <a:off x="10270255" y="1557073"/>
              <a:ext cx="72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label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562AA2-3EBC-3F93-DF46-64D45B85A96B}"/>
              </a:ext>
            </a:extLst>
          </p:cNvPr>
          <p:cNvGrpSpPr/>
          <p:nvPr/>
        </p:nvGrpSpPr>
        <p:grpSpPr>
          <a:xfrm>
            <a:off x="1168358" y="4056306"/>
            <a:ext cx="9981724" cy="1004149"/>
            <a:chOff x="1193297" y="4156059"/>
            <a:chExt cx="9981724" cy="1004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3CA8D3-611F-FB64-AF60-FC0548C7D63C}"/>
                </a:ext>
              </a:extLst>
            </p:cNvPr>
            <p:cNvSpPr/>
            <p:nvPr/>
          </p:nvSpPr>
          <p:spPr>
            <a:xfrm>
              <a:off x="1963113" y="4156059"/>
              <a:ext cx="9211908" cy="2955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D8DCAF1-6E02-D0CA-393B-588DE4775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0323" y="4448908"/>
              <a:ext cx="342900" cy="3865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C7DF35-3194-9B76-67E4-5364CDBB1901}"/>
                </a:ext>
              </a:extLst>
            </p:cNvPr>
            <p:cNvSpPr txBox="1"/>
            <p:nvPr/>
          </p:nvSpPr>
          <p:spPr>
            <a:xfrm>
              <a:off x="1193297" y="4760098"/>
              <a:ext cx="2095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Sample/example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97D2E4B-6E6C-D726-687F-7AF08F8E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303770"/>
            <a:ext cx="9627579" cy="685581"/>
          </a:xfrm>
          <a:prstGeom prst="rect">
            <a:avLst/>
          </a:prstGeom>
          <a:ln w="76200">
            <a:solidFill>
              <a:srgbClr val="0000FF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5424F21-1FC7-5CF4-BF4B-C9A4C19FE954}"/>
              </a:ext>
            </a:extLst>
          </p:cNvPr>
          <p:cNvGrpSpPr/>
          <p:nvPr/>
        </p:nvGrpSpPr>
        <p:grpSpPr>
          <a:xfrm>
            <a:off x="10199078" y="1337939"/>
            <a:ext cx="1706467" cy="400110"/>
            <a:chOff x="10199078" y="1046992"/>
            <a:chExt cx="1706467" cy="400110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C061BF6-0328-CF66-8910-813266C3ECC2}"/>
                </a:ext>
              </a:extLst>
            </p:cNvPr>
            <p:cNvCxnSpPr>
              <a:cxnSpLocks/>
            </p:cNvCxnSpPr>
            <p:nvPr/>
          </p:nvCxnSpPr>
          <p:spPr>
            <a:xfrm>
              <a:off x="10199078" y="1257131"/>
              <a:ext cx="43521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44B4AF-94F9-AEE6-817F-1480FE618DCE}"/>
                </a:ext>
              </a:extLst>
            </p:cNvPr>
            <p:cNvSpPr txBox="1"/>
            <p:nvPr/>
          </p:nvSpPr>
          <p:spPr>
            <a:xfrm>
              <a:off x="10608395" y="1046992"/>
              <a:ext cx="12971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prediction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87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1-2</a:t>
            </a:r>
            <a:r>
              <a:rPr lang="ko-KR" altLang="en-US" dirty="0"/>
              <a:t> 왜 머신러닝을 사용하는가</a:t>
            </a:r>
            <a:r>
              <a:rPr lang="en-US" altLang="ko-KR" dirty="0"/>
              <a:t>?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515" y="1257299"/>
            <a:ext cx="10889673" cy="5108331"/>
          </a:xfrm>
        </p:spPr>
        <p:txBody>
          <a:bodyPr>
            <a:normAutofit/>
          </a:bodyPr>
          <a:lstStyle/>
          <a:p>
            <a:r>
              <a:rPr lang="ko-KR" altLang="en-US" dirty="0"/>
              <a:t>전통적 프로그래밍 기법으로는 규칙이 점점 길고 복잡해지므로 유지 보수하기 매우 힘듦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E8C9B-79F7-AB35-5300-137A062C1C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E7103A-F9DE-5E66-D112-4800B4268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31" y="2364640"/>
            <a:ext cx="8191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3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1-2</a:t>
            </a:r>
            <a:r>
              <a:rPr lang="ko-KR" altLang="en-US" dirty="0"/>
              <a:t> 왜 머신러닝을 사용하는가</a:t>
            </a:r>
            <a:r>
              <a:rPr lang="en-US" altLang="ko-KR" dirty="0"/>
              <a:t>?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515" y="1257299"/>
            <a:ext cx="10889673" cy="5108331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머신러닝</a:t>
            </a:r>
            <a:r>
              <a:rPr lang="ko-KR" altLang="en-US" sz="2400" dirty="0"/>
              <a:t> 기법에 기반을 둔 스팸 필터는 </a:t>
            </a:r>
            <a:r>
              <a:rPr lang="ko-KR" altLang="en-US" sz="2400" b="1" dirty="0"/>
              <a:t>일반 메일에 비해 스팸에서 자주 나타나는 패턴을 감지</a:t>
            </a:r>
            <a:r>
              <a:rPr lang="ko-KR" altLang="en-US" sz="2400" dirty="0"/>
              <a:t>하여 어떤 단어와 구절이 스팸 메일을 판단하는 데 좋은 기준인지 자동으로 학습함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E8C9B-79F7-AB35-5300-137A062C1C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2CDC20-D514-F00E-E6E4-768AD040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84" y="2617836"/>
            <a:ext cx="7695334" cy="38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5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1-2</a:t>
            </a:r>
            <a:r>
              <a:rPr lang="ko-KR" altLang="en-US" dirty="0"/>
              <a:t> 왜 머신러닝을 사용하는가</a:t>
            </a:r>
            <a:r>
              <a:rPr lang="en-US" altLang="ko-KR" dirty="0"/>
              <a:t>?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515" y="1257299"/>
            <a:ext cx="10889673" cy="510833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스팸 메일 발송자가 스팸 필터에 대항해 계속 단어를 바꾸면 새로운 규칙을 추가해야 하는데</a:t>
            </a:r>
            <a:r>
              <a:rPr lang="en-US" altLang="ko-KR" sz="2600" dirty="0"/>
              <a:t>, </a:t>
            </a:r>
            <a:r>
              <a:rPr lang="ko-KR" altLang="en-US" sz="2600" dirty="0" err="1"/>
              <a:t>머신러닝</a:t>
            </a:r>
            <a:r>
              <a:rPr lang="ko-KR" altLang="en-US" sz="2600" dirty="0"/>
              <a:t> 기반의 스팸 필터는 자동으로 변화된 데이터에 따라 새로운 스팸 규칙을 추가하고 스팸으로 분류</a:t>
            </a:r>
            <a:endParaRPr lang="en-US" altLang="ko-KR" sz="26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E8C9B-79F7-AB35-5300-137A062C1C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58552D-7509-A448-4AD0-84976A62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79" y="2868757"/>
            <a:ext cx="8856804" cy="33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1-2</a:t>
            </a:r>
            <a:r>
              <a:rPr lang="ko-KR" altLang="en-US" dirty="0"/>
              <a:t> 왜 머신러닝을 사용하는가</a:t>
            </a:r>
            <a:r>
              <a:rPr lang="en-US" altLang="ko-KR" dirty="0"/>
              <a:t>?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515" y="1350817"/>
            <a:ext cx="10889673" cy="5014813"/>
          </a:xfrm>
        </p:spPr>
        <p:txBody>
          <a:bodyPr>
            <a:normAutofit/>
          </a:bodyPr>
          <a:lstStyle/>
          <a:p>
            <a:r>
              <a:rPr lang="ko-KR" altLang="en-US" sz="2600" dirty="0" err="1"/>
              <a:t>머신러닝이</a:t>
            </a:r>
            <a:r>
              <a:rPr lang="ko-KR" altLang="en-US" sz="2600" dirty="0"/>
              <a:t> 유용한 다른 분야 </a:t>
            </a:r>
            <a:endParaRPr lang="en-US" altLang="ko-KR" sz="2600" dirty="0"/>
          </a:p>
          <a:p>
            <a:pPr lvl="1"/>
            <a:r>
              <a:rPr lang="ko-KR" altLang="en-US" sz="2200" dirty="0"/>
              <a:t>전통적인 방식으로는 너무 복잡하거나 알려진 알고리즘이 없는 분야</a:t>
            </a:r>
            <a:endParaRPr lang="en-US" altLang="ko-KR" sz="2200" dirty="0"/>
          </a:p>
          <a:p>
            <a:pPr lvl="1"/>
            <a:r>
              <a:rPr lang="ko-KR" altLang="en-US" sz="2200" dirty="0"/>
              <a:t>예 </a:t>
            </a:r>
            <a:r>
              <a:rPr lang="en-US" altLang="ko-KR" sz="2200" dirty="0"/>
              <a:t>: </a:t>
            </a:r>
            <a:r>
              <a:rPr lang="ko-KR" altLang="en-US" sz="2200" dirty="0"/>
              <a:t>음성 인식</a:t>
            </a:r>
            <a:r>
              <a:rPr lang="en-US" altLang="ko-KR" sz="2200" dirty="0"/>
              <a:t>(speech recognition)</a:t>
            </a:r>
          </a:p>
          <a:p>
            <a:r>
              <a:rPr lang="ko-KR" altLang="en-US" sz="2600" dirty="0" err="1"/>
              <a:t>머신러닝</a:t>
            </a:r>
            <a:r>
              <a:rPr lang="ko-KR" altLang="en-US" sz="2600" dirty="0"/>
              <a:t> 알고리즘이 학습한 것을 활용할 수도 있음 </a:t>
            </a:r>
            <a:r>
              <a:rPr lang="en-US" altLang="ko-KR" sz="2600" dirty="0"/>
              <a:t>: </a:t>
            </a:r>
            <a:r>
              <a:rPr lang="ko-KR" altLang="en-US" sz="2600" dirty="0"/>
              <a:t>데이터 마이닝</a:t>
            </a:r>
            <a:endParaRPr lang="en-US" altLang="ko-KR" sz="260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Intelligent Medical Data Lab.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8421A-DA7C-8015-20B0-27F227B4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09" y="3385883"/>
            <a:ext cx="6411191" cy="313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1-2</a:t>
            </a:r>
            <a:r>
              <a:rPr lang="ko-KR" altLang="en-US" dirty="0"/>
              <a:t> 왜 머신러닝을 사용하는가</a:t>
            </a:r>
            <a:r>
              <a:rPr lang="en-US" altLang="ko-KR" dirty="0"/>
              <a:t>?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515" y="1350817"/>
            <a:ext cx="10889673" cy="501481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활용하기 좋은 분야</a:t>
            </a:r>
            <a:r>
              <a:rPr lang="en-US" altLang="ko-KR" dirty="0"/>
              <a:t>(</a:t>
            </a:r>
            <a:r>
              <a:rPr lang="ko-KR" altLang="en-US" dirty="0"/>
              <a:t>장점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기존 솔루션으로는 많은 수동 조정과 규칙이 필요한 문제</a:t>
            </a:r>
            <a:endParaRPr lang="en-US" altLang="ko-KR" dirty="0"/>
          </a:p>
          <a:p>
            <a:pPr lvl="2"/>
            <a:r>
              <a:rPr lang="ko-KR" altLang="en-US" dirty="0"/>
              <a:t>하나의 머신러닝 모델이 코드를 간단하게 만들고 전통적인 방법보다 더 잘 수행되도록 할 수 있음</a:t>
            </a:r>
            <a:endParaRPr lang="en-US" altLang="ko-KR" dirty="0"/>
          </a:p>
          <a:p>
            <a:pPr lvl="1"/>
            <a:r>
              <a:rPr lang="ko-KR" altLang="en-US" dirty="0"/>
              <a:t>전통적인 방식으로는 해결 방법이 없는 복잡한 문제</a:t>
            </a:r>
            <a:endParaRPr lang="en-US" altLang="ko-KR" dirty="0"/>
          </a:p>
          <a:p>
            <a:pPr lvl="2"/>
            <a:r>
              <a:rPr lang="ko-KR" altLang="en-US" dirty="0"/>
              <a:t>가장 뛰어난 머신러닝 기법으로 해결 방법을 찾을 수 있음</a:t>
            </a:r>
            <a:endParaRPr lang="en-US" altLang="ko-KR" dirty="0"/>
          </a:p>
          <a:p>
            <a:pPr lvl="1"/>
            <a:r>
              <a:rPr lang="ko-KR" altLang="en-US" dirty="0"/>
              <a:t>유동적인 환경</a:t>
            </a:r>
            <a:endParaRPr lang="en-US" altLang="ko-KR" dirty="0"/>
          </a:p>
          <a:p>
            <a:pPr lvl="2"/>
            <a:r>
              <a:rPr lang="ko-KR" altLang="en-US" dirty="0" err="1"/>
              <a:t>머신러닝</a:t>
            </a:r>
            <a:r>
              <a:rPr lang="ko-KR" altLang="en-US" dirty="0"/>
              <a:t> 시스템은 새로운 데이터에 적응 가능</a:t>
            </a:r>
            <a:endParaRPr lang="en-US" altLang="ko-KR" dirty="0"/>
          </a:p>
          <a:p>
            <a:pPr lvl="1"/>
            <a:r>
              <a:rPr lang="ko-KR" altLang="en-US" dirty="0"/>
              <a:t>복잡한 문제와 대량의 데이터에서 통찰 얻기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50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1-3</a:t>
            </a:r>
            <a:r>
              <a:rPr lang="ko-KR" altLang="en-US" dirty="0"/>
              <a:t> 애플리케이션 사례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882" y="1246909"/>
            <a:ext cx="10712306" cy="54825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이미지 분류 작업 </a:t>
            </a:r>
            <a:r>
              <a:rPr lang="en-US" altLang="ko-KR" sz="1800" dirty="0"/>
              <a:t>: </a:t>
            </a:r>
            <a:r>
              <a:rPr lang="ko-KR" altLang="en-US" sz="1800" dirty="0"/>
              <a:t>생산 라인에서 제품 이미지를 분석해 자동으로 분류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시맨틱 분할 작업 </a:t>
            </a:r>
            <a:r>
              <a:rPr lang="en-US" altLang="ko-KR" sz="1800" dirty="0"/>
              <a:t>: </a:t>
            </a:r>
            <a:r>
              <a:rPr lang="ko-KR" altLang="en-US" sz="1800" dirty="0"/>
              <a:t>뇌를 스캔하여 종양 진단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텍스트 분류</a:t>
            </a:r>
            <a:r>
              <a:rPr lang="en-US" altLang="ko-KR" sz="1800" dirty="0"/>
              <a:t>(</a:t>
            </a:r>
            <a:r>
              <a:rPr lang="ko-KR" altLang="en-US" sz="1800" dirty="0"/>
              <a:t>자연어 처리</a:t>
            </a:r>
            <a:r>
              <a:rPr lang="en-US" altLang="ko-KR" sz="1800" dirty="0"/>
              <a:t>) : </a:t>
            </a:r>
            <a:r>
              <a:rPr lang="ko-KR" altLang="en-US" sz="1800" dirty="0"/>
              <a:t>자동으로 뉴스 기사 분류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텍스트 분류 </a:t>
            </a:r>
            <a:r>
              <a:rPr lang="en-US" altLang="ko-KR" sz="1800" dirty="0"/>
              <a:t>: </a:t>
            </a:r>
            <a:r>
              <a:rPr lang="ko-KR" altLang="en-US" sz="1800" dirty="0"/>
              <a:t>토론 포럼에서 부정적인 코멘트를 자동으로 구분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텍스트 요약 </a:t>
            </a:r>
            <a:r>
              <a:rPr lang="en-US" altLang="ko-KR" sz="1800" dirty="0"/>
              <a:t>: </a:t>
            </a:r>
            <a:r>
              <a:rPr lang="ko-KR" altLang="en-US" sz="1800" dirty="0"/>
              <a:t>긴 문서를 자동으로 요약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자연어 이해 </a:t>
            </a:r>
            <a:r>
              <a:rPr lang="en-US" altLang="ko-KR" sz="1800" dirty="0"/>
              <a:t>: </a:t>
            </a:r>
            <a:r>
              <a:rPr lang="ko-KR" altLang="en-US" sz="1800" dirty="0"/>
              <a:t>챗봇</a:t>
            </a:r>
            <a:r>
              <a:rPr lang="en-US" altLang="ko-KR" sz="1800" dirty="0"/>
              <a:t>(chatbot) </a:t>
            </a:r>
            <a:r>
              <a:rPr lang="ko-KR" altLang="en-US" sz="1800" dirty="0"/>
              <a:t>또는 개인 비서 만들기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회귀 분석 </a:t>
            </a:r>
            <a:r>
              <a:rPr lang="en-US" altLang="ko-KR" sz="1800" dirty="0"/>
              <a:t>: </a:t>
            </a:r>
            <a:r>
              <a:rPr lang="ko-KR" altLang="en-US" sz="1800" dirty="0"/>
              <a:t>회사의 내년도 수익을 예측하기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음성 인식 </a:t>
            </a:r>
            <a:r>
              <a:rPr lang="en-US" altLang="ko-KR" sz="1800" dirty="0"/>
              <a:t>: </a:t>
            </a:r>
            <a:r>
              <a:rPr lang="ko-KR" altLang="en-US" sz="1800" dirty="0"/>
              <a:t>음성 명령에 반응하는 앱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이상치 탐지 </a:t>
            </a:r>
            <a:r>
              <a:rPr lang="en-US" altLang="ko-KR" sz="1800" dirty="0"/>
              <a:t>: </a:t>
            </a:r>
            <a:r>
              <a:rPr lang="ko-KR" altLang="en-US" sz="1800" dirty="0"/>
              <a:t>신용 카드 부정 거래 감지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군집 작업 </a:t>
            </a:r>
            <a:r>
              <a:rPr lang="en-US" altLang="ko-KR" sz="1800" dirty="0"/>
              <a:t>: </a:t>
            </a:r>
            <a:r>
              <a:rPr lang="ko-KR" altLang="en-US" sz="1800" dirty="0"/>
              <a:t>구매 이력을 기반으로 고객을 나누고 각 집합마다 다른 마케팅 전략을 계획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데이터 시각화 </a:t>
            </a:r>
            <a:r>
              <a:rPr lang="en-US" altLang="ko-KR" sz="1800" dirty="0"/>
              <a:t>: </a:t>
            </a:r>
            <a:r>
              <a:rPr lang="ko-KR" altLang="en-US" sz="1800" dirty="0"/>
              <a:t>고차원의 복잡한 데이터셋을 명확하고 의미 있는 그래프로 표현하기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추천 시스템 </a:t>
            </a:r>
            <a:r>
              <a:rPr lang="en-US" altLang="ko-KR" sz="1800" dirty="0"/>
              <a:t>: </a:t>
            </a:r>
            <a:r>
              <a:rPr lang="ko-KR" altLang="en-US" sz="1800" dirty="0"/>
              <a:t>과거 구매 이력을 기반으로 고객이 관심을 가질 수 있는 상품 추천하기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강화 학습 </a:t>
            </a:r>
            <a:r>
              <a:rPr lang="en-US" altLang="ko-KR" sz="1800" dirty="0"/>
              <a:t>: </a:t>
            </a:r>
            <a:r>
              <a:rPr lang="ko-KR" altLang="en-US" sz="1800" dirty="0"/>
              <a:t>지능형 게임 봇</a:t>
            </a:r>
            <a:r>
              <a:rPr lang="en-US" altLang="ko-KR" sz="1800" dirty="0"/>
              <a:t>(bot) </a:t>
            </a:r>
            <a:r>
              <a:rPr lang="ko-KR" altLang="en-US" sz="1800" dirty="0"/>
              <a:t>만들기</a:t>
            </a:r>
            <a:r>
              <a:rPr lang="en-US" altLang="ko-KR" sz="1800" dirty="0"/>
              <a:t>(ex : </a:t>
            </a:r>
            <a:r>
              <a:rPr lang="ko-KR" altLang="en-US" sz="1800" dirty="0"/>
              <a:t>알파고</a:t>
            </a:r>
            <a:r>
              <a:rPr lang="en-US" altLang="ko-KR" sz="1800" dirty="0"/>
              <a:t>)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E1FD3-B1FF-555C-157C-62D4843F61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4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5FE0260-C19B-140B-1FCD-87699A18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인공지능 </a:t>
            </a:r>
            <a:r>
              <a:rPr lang="en-US" altLang="ko-KR" dirty="0"/>
              <a:t>vs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딥러닝</a:t>
            </a:r>
          </a:p>
        </p:txBody>
      </p:sp>
      <p:pic>
        <p:nvPicPr>
          <p:cNvPr id="36" name="내용 개체 틀 3">
            <a:extLst>
              <a:ext uri="{FF2B5EF4-FFF2-40B4-BE49-F238E27FC236}">
                <a16:creationId xmlns:a16="http://schemas.microsoft.com/office/drawing/2014/main" id="{9DFB56A2-4CDE-427B-824A-689F065A8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/>
          <a:stretch/>
        </p:blipFill>
        <p:spPr>
          <a:xfrm>
            <a:off x="1371395" y="1395997"/>
            <a:ext cx="9493542" cy="47668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04BFF00-1270-44F7-AC58-FE75D8743845}"/>
              </a:ext>
            </a:extLst>
          </p:cNvPr>
          <p:cNvSpPr txBox="1"/>
          <p:nvPr/>
        </p:nvSpPr>
        <p:spPr>
          <a:xfrm>
            <a:off x="6849208" y="3174023"/>
            <a:ext cx="353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ex)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전문가시스템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규칙기반시스템 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729B51-787B-40C2-BCEC-87D647A26DC1}"/>
              </a:ext>
            </a:extLst>
          </p:cNvPr>
          <p:cNvSpPr txBox="1"/>
          <p:nvPr/>
        </p:nvSpPr>
        <p:spPr>
          <a:xfrm>
            <a:off x="6858000" y="4416669"/>
            <a:ext cx="3106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ex)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</a:rPr>
              <a:t>결정트리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선형회귀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, SVM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03D17E-75B0-489C-B250-E9403B33E527}"/>
              </a:ext>
            </a:extLst>
          </p:cNvPr>
          <p:cNvSpPr txBox="1"/>
          <p:nvPr/>
        </p:nvSpPr>
        <p:spPr>
          <a:xfrm>
            <a:off x="6894092" y="5703275"/>
            <a:ext cx="4913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ex)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</a:rPr>
              <a:t>합성곱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신경망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(CNN),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순환 신경망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(RNN)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등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D0EA6-C29C-A993-ECE9-25107BC757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953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15736"/>
            <a:ext cx="11046173" cy="4929032"/>
          </a:xfrm>
        </p:spPr>
        <p:txBody>
          <a:bodyPr>
            <a:normAutofit/>
          </a:bodyPr>
          <a:lstStyle/>
          <a:p>
            <a:r>
              <a:rPr lang="ko-KR" altLang="en-US" dirty="0"/>
              <a:t>넓은 범주의 분류</a:t>
            </a:r>
            <a:endParaRPr lang="en-US" altLang="ko-KR" dirty="0"/>
          </a:p>
          <a:p>
            <a:pPr lvl="1"/>
            <a:r>
              <a:rPr lang="ko-KR" altLang="en-US" dirty="0"/>
              <a:t>사람의 감독하에 훈련하는 것인지 그렇지 않은 것인지</a:t>
            </a:r>
            <a:endParaRPr lang="en-US" altLang="ko-KR" dirty="0"/>
          </a:p>
          <a:p>
            <a:pPr lvl="2"/>
            <a:r>
              <a:rPr lang="ko-KR" altLang="en-US" sz="2200" dirty="0"/>
              <a:t>지도</a:t>
            </a:r>
            <a:r>
              <a:rPr lang="en-US" altLang="ko-KR" sz="2200" dirty="0"/>
              <a:t>, </a:t>
            </a:r>
            <a:r>
              <a:rPr lang="ko-KR" altLang="en-US" sz="2200" dirty="0"/>
              <a:t>비지도</a:t>
            </a:r>
            <a:r>
              <a:rPr lang="en-US" altLang="ko-KR" sz="2200" dirty="0"/>
              <a:t>, </a:t>
            </a:r>
            <a:r>
              <a:rPr lang="ko-KR" altLang="en-US" sz="2200" dirty="0"/>
              <a:t>준지도</a:t>
            </a:r>
            <a:r>
              <a:rPr lang="en-US" altLang="ko-KR" sz="2200" dirty="0"/>
              <a:t>, </a:t>
            </a:r>
            <a:r>
              <a:rPr lang="ko-KR" altLang="en-US" sz="2200" dirty="0"/>
              <a:t>강화 학습</a:t>
            </a:r>
            <a:endParaRPr lang="en-US" altLang="ko-KR" sz="2200" dirty="0"/>
          </a:p>
          <a:p>
            <a:pPr lvl="1"/>
            <a:r>
              <a:rPr lang="ko-KR" altLang="en-US" dirty="0"/>
              <a:t>실시간으로 점진적인 학습을 하는지 아닌지</a:t>
            </a:r>
            <a:endParaRPr lang="en-US" altLang="ko-KR" dirty="0"/>
          </a:p>
          <a:p>
            <a:pPr lvl="2"/>
            <a:r>
              <a:rPr lang="ko-KR" altLang="en-US" sz="2200" dirty="0"/>
              <a:t>온라인 학습과 배치 학습</a:t>
            </a:r>
            <a:endParaRPr lang="en-US" altLang="ko-KR" sz="2200" dirty="0"/>
          </a:p>
          <a:p>
            <a:pPr lvl="1"/>
            <a:r>
              <a:rPr lang="ko-KR" altLang="en-US" dirty="0"/>
              <a:t>단순하게 알고 있는 데이터 포인트와 새 데이터 포인트를 비교하는 것인지 아니면 과학자처럼 훈련 데이터셋에서 패턴을 발견하여 예측 모델을 만드는지</a:t>
            </a:r>
            <a:endParaRPr lang="en-US" altLang="ko-KR" dirty="0"/>
          </a:p>
          <a:p>
            <a:pPr lvl="2"/>
            <a:r>
              <a:rPr lang="ko-KR" altLang="en-US" sz="2200" dirty="0"/>
              <a:t>사례 기반 학습과 모델 기반 학습</a:t>
            </a:r>
            <a:endParaRPr lang="en-US" altLang="ko-KR" sz="2200" dirty="0"/>
          </a:p>
          <a:p>
            <a:pPr lvl="1"/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3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지도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15736"/>
            <a:ext cx="11046173" cy="4929032"/>
          </a:xfrm>
        </p:spPr>
        <p:txBody>
          <a:bodyPr>
            <a:normAutofit/>
          </a:bodyPr>
          <a:lstStyle/>
          <a:p>
            <a:r>
              <a:rPr lang="ko-KR" altLang="en-US" dirty="0"/>
              <a:t>지도 학습</a:t>
            </a:r>
            <a:r>
              <a:rPr lang="en-US" altLang="ko-KR" dirty="0"/>
              <a:t>(supervised learning)</a:t>
            </a:r>
          </a:p>
          <a:p>
            <a:pPr lvl="1"/>
            <a:r>
              <a:rPr lang="ko-KR" altLang="en-US" dirty="0" err="1"/>
              <a:t>머신러닝</a:t>
            </a:r>
            <a:r>
              <a:rPr lang="ko-KR" altLang="en-US" dirty="0"/>
              <a:t> 알고리즘에 주입하는 훈련 데이터에 레이블</a:t>
            </a:r>
            <a:r>
              <a:rPr lang="en-US" altLang="ko-KR" dirty="0"/>
              <a:t>(label)</a:t>
            </a:r>
            <a:r>
              <a:rPr lang="ko-KR" altLang="en-US" dirty="0"/>
              <a:t>이라는 원하는 답이 포함됨</a:t>
            </a:r>
            <a:endParaRPr lang="en-US" altLang="ko-KR" dirty="0"/>
          </a:p>
          <a:p>
            <a:pPr lvl="1"/>
            <a:r>
              <a:rPr lang="ko-KR" altLang="en-US" dirty="0"/>
              <a:t>전형적인 지도 학습 작업 </a:t>
            </a:r>
            <a:r>
              <a:rPr lang="en-US" altLang="ko-KR" dirty="0"/>
              <a:t>: </a:t>
            </a:r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D88F20-B1B5-B33D-5A39-D69C5B90E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49" y="3191741"/>
            <a:ext cx="8270995" cy="31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4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지도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15736"/>
            <a:ext cx="11046173" cy="492903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지도 학습 다른 예 </a:t>
            </a:r>
            <a:r>
              <a:rPr lang="en-US" altLang="ko-KR" dirty="0"/>
              <a:t>: </a:t>
            </a:r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</a:p>
          <a:p>
            <a:pPr lvl="2"/>
            <a:r>
              <a:rPr lang="ko-KR" altLang="en-US" dirty="0"/>
              <a:t>예측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(predictor variable)</a:t>
            </a:r>
            <a:r>
              <a:rPr lang="ko-KR" altLang="en-US" dirty="0"/>
              <a:t>라</a:t>
            </a:r>
            <a:r>
              <a:rPr lang="en-US" altLang="ko-KR" dirty="0"/>
              <a:t> </a:t>
            </a:r>
            <a:r>
              <a:rPr lang="ko-KR" altLang="en-US" dirty="0"/>
              <a:t>부르는 특성</a:t>
            </a:r>
            <a:r>
              <a:rPr lang="en-US" altLang="ko-KR" dirty="0"/>
              <a:t>(feature)</a:t>
            </a:r>
            <a:r>
              <a:rPr lang="ko-KR" altLang="en-US" dirty="0"/>
              <a:t>를 사용해 중고차 가격 같은 타깃</a:t>
            </a:r>
            <a:r>
              <a:rPr lang="en-US" altLang="ko-KR" dirty="0"/>
              <a:t>(target) </a:t>
            </a:r>
            <a:r>
              <a:rPr lang="ko-KR" altLang="en-US" dirty="0"/>
              <a:t>수치를 예측하는 것</a:t>
            </a:r>
            <a:endParaRPr lang="en-US" altLang="ko-KR" dirty="0"/>
          </a:p>
          <a:p>
            <a:pPr lvl="2"/>
            <a:r>
              <a:rPr lang="ko-KR" altLang="en-US" dirty="0"/>
              <a:t>로지스틱 회귀</a:t>
            </a:r>
            <a:r>
              <a:rPr lang="en-US" altLang="ko-KR" dirty="0"/>
              <a:t>(logistic regression) : </a:t>
            </a:r>
            <a:r>
              <a:rPr lang="ko-KR" altLang="en-US" dirty="0"/>
              <a:t>분류 알고리즘</a:t>
            </a:r>
            <a:r>
              <a:rPr lang="en-US" altLang="ko-KR" dirty="0"/>
              <a:t>, </a:t>
            </a:r>
            <a:r>
              <a:rPr lang="ko-KR" altLang="en-US" dirty="0"/>
              <a:t>클래스에 속할 확률을 출력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8D1FA9-6BFD-8DCE-8540-9DA09830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17" y="2896759"/>
            <a:ext cx="6464877" cy="36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44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지도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15736"/>
            <a:ext cx="11046173" cy="4929032"/>
          </a:xfrm>
        </p:spPr>
        <p:txBody>
          <a:bodyPr>
            <a:normAutofit/>
          </a:bodyPr>
          <a:lstStyle/>
          <a:p>
            <a:r>
              <a:rPr lang="ko-KR" altLang="en-US" dirty="0"/>
              <a:t>지도 학습 알고리즘 종류</a:t>
            </a:r>
            <a:endParaRPr lang="en-US" altLang="ko-KR" dirty="0"/>
          </a:p>
          <a:p>
            <a:pPr lvl="1"/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  <a:r>
              <a:rPr lang="en-US" altLang="ko-KR" dirty="0"/>
              <a:t>(K-nearest neighbors)</a:t>
            </a:r>
          </a:p>
          <a:p>
            <a:pPr lvl="1"/>
            <a:r>
              <a:rPr lang="ko-KR" altLang="en-US" dirty="0"/>
              <a:t>선형 회귀</a:t>
            </a:r>
            <a:r>
              <a:rPr lang="en-US" altLang="ko-KR" dirty="0"/>
              <a:t>(linear regression)</a:t>
            </a:r>
          </a:p>
          <a:p>
            <a:pPr lvl="1"/>
            <a:r>
              <a:rPr lang="ko-KR" altLang="en-US" dirty="0"/>
              <a:t>로지스틱 회귀</a:t>
            </a:r>
            <a:r>
              <a:rPr lang="en-US" altLang="ko-KR" dirty="0"/>
              <a:t>(logistic regression)</a:t>
            </a:r>
          </a:p>
          <a:p>
            <a:pPr lvl="1"/>
            <a:r>
              <a:rPr lang="ko-KR" altLang="en-US" dirty="0"/>
              <a:t>서포트 벡터 머신</a:t>
            </a:r>
            <a:r>
              <a:rPr lang="en-US" altLang="ko-KR" dirty="0"/>
              <a:t>(SVM, Support Vector Machine)</a:t>
            </a:r>
          </a:p>
          <a:p>
            <a:pPr lvl="1"/>
            <a:r>
              <a:rPr lang="ko-KR" altLang="en-US" dirty="0"/>
              <a:t>결정 트리</a:t>
            </a:r>
            <a:r>
              <a:rPr lang="en-US" altLang="ko-KR" dirty="0"/>
              <a:t>(decision tree)</a:t>
            </a:r>
            <a:r>
              <a:rPr lang="ko-KR" altLang="en-US" dirty="0"/>
              <a:t>와 랜덤 포레스트</a:t>
            </a:r>
            <a:r>
              <a:rPr lang="en-US" altLang="ko-KR" dirty="0"/>
              <a:t>(random forest)</a:t>
            </a:r>
          </a:p>
          <a:p>
            <a:pPr lvl="1"/>
            <a:r>
              <a:rPr lang="ko-KR" altLang="en-US" dirty="0"/>
              <a:t>신경망</a:t>
            </a:r>
            <a:r>
              <a:rPr lang="en-US" altLang="ko-KR" dirty="0"/>
              <a:t>(neural networks)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433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비지도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15736"/>
            <a:ext cx="11046173" cy="4929032"/>
          </a:xfrm>
        </p:spPr>
        <p:txBody>
          <a:bodyPr>
            <a:normAutofit/>
          </a:bodyPr>
          <a:lstStyle/>
          <a:p>
            <a:r>
              <a:rPr lang="ko-KR" altLang="en-US" dirty="0"/>
              <a:t>비지도 학습</a:t>
            </a:r>
            <a:r>
              <a:rPr lang="en-US" altLang="ko-KR" dirty="0"/>
              <a:t>(unsupervised learning)</a:t>
            </a:r>
          </a:p>
          <a:p>
            <a:pPr lvl="1"/>
            <a:r>
              <a:rPr lang="ko-KR" altLang="en-US" dirty="0"/>
              <a:t>훈련 데이터에 레이블 없이 시스템이 아무런 도움없이 학습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D77C08-D985-1BA9-E79D-4B143191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21" y="2444194"/>
            <a:ext cx="9437287" cy="345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8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비지도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15735"/>
            <a:ext cx="11046173" cy="517062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비지도 학습</a:t>
            </a:r>
            <a:r>
              <a:rPr lang="en-US" altLang="ko-KR" dirty="0"/>
              <a:t> </a:t>
            </a:r>
            <a:r>
              <a:rPr lang="ko-KR" altLang="en-US" dirty="0"/>
              <a:t>알고리즘 종류</a:t>
            </a:r>
            <a:endParaRPr lang="en-US" altLang="ko-KR" dirty="0"/>
          </a:p>
          <a:p>
            <a:pPr lvl="1"/>
            <a:r>
              <a:rPr lang="ko-KR" altLang="en-US" dirty="0"/>
              <a:t>군집</a:t>
            </a:r>
            <a:r>
              <a:rPr lang="en-US" altLang="ko-KR" dirty="0"/>
              <a:t>(clustering)</a:t>
            </a:r>
          </a:p>
          <a:p>
            <a:pPr lvl="2"/>
            <a:r>
              <a:rPr lang="en-US" altLang="ko-KR" dirty="0"/>
              <a:t>K-</a:t>
            </a:r>
            <a:r>
              <a:rPr lang="ko-KR" altLang="en-US" dirty="0"/>
              <a:t>평균</a:t>
            </a:r>
            <a:r>
              <a:rPr lang="en-US" altLang="ko-KR" dirty="0"/>
              <a:t>(k-means), DBSCAN, </a:t>
            </a:r>
            <a:r>
              <a:rPr lang="ko-KR" altLang="en-US" dirty="0"/>
              <a:t>계층 군집 분석</a:t>
            </a:r>
            <a:r>
              <a:rPr lang="en-US" altLang="ko-KR" dirty="0"/>
              <a:t>(HCA, hierarchical cluster analysis), </a:t>
            </a:r>
            <a:r>
              <a:rPr lang="ko-KR" altLang="en-US" dirty="0"/>
              <a:t>이상치 탐지</a:t>
            </a:r>
            <a:r>
              <a:rPr lang="en-US" altLang="ko-KR" dirty="0"/>
              <a:t>(outlier detection)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특이치 탐지</a:t>
            </a:r>
            <a:r>
              <a:rPr lang="en-US" altLang="ko-KR" dirty="0"/>
              <a:t>(novelty detection), 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클래스</a:t>
            </a:r>
            <a:r>
              <a:rPr lang="en-US" altLang="ko-KR" dirty="0"/>
              <a:t>(one-class SVM), </a:t>
            </a:r>
            <a:r>
              <a:rPr lang="ko-KR" altLang="en-US" dirty="0" err="1"/>
              <a:t>아이솔레이션</a:t>
            </a:r>
            <a:r>
              <a:rPr lang="ko-KR" altLang="en-US" dirty="0"/>
              <a:t> 포레스트</a:t>
            </a:r>
            <a:r>
              <a:rPr lang="en-US" altLang="ko-KR" dirty="0"/>
              <a:t>(isolation forest)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시각화</a:t>
            </a:r>
            <a:r>
              <a:rPr lang="en-US" altLang="ko-KR" dirty="0"/>
              <a:t>(visualization)</a:t>
            </a:r>
            <a:r>
              <a:rPr lang="ko-KR" altLang="en-US" dirty="0"/>
              <a:t>와 차원축소</a:t>
            </a:r>
            <a:r>
              <a:rPr lang="en-US" altLang="ko-KR" dirty="0"/>
              <a:t>(dimensionality reduction)</a:t>
            </a:r>
          </a:p>
          <a:p>
            <a:pPr lvl="2"/>
            <a:r>
              <a:rPr lang="ko-KR" altLang="en-US" dirty="0"/>
              <a:t>주성분 분석</a:t>
            </a:r>
            <a:r>
              <a:rPr lang="en-US" altLang="ko-KR" dirty="0"/>
              <a:t>(PCA, principal component analysis), </a:t>
            </a:r>
            <a:r>
              <a:rPr lang="ko-KR" altLang="en-US" dirty="0"/>
              <a:t>커널</a:t>
            </a:r>
            <a:r>
              <a:rPr lang="en-US" altLang="ko-KR" dirty="0"/>
              <a:t>(kernel)</a:t>
            </a:r>
            <a:r>
              <a:rPr lang="ko-KR" altLang="en-US" dirty="0"/>
              <a:t> </a:t>
            </a:r>
            <a:r>
              <a:rPr lang="en-US" altLang="ko-KR" dirty="0"/>
              <a:t>PCA, </a:t>
            </a:r>
            <a:r>
              <a:rPr lang="ko-KR" altLang="en-US" dirty="0"/>
              <a:t>지역적 선형 </a:t>
            </a:r>
            <a:r>
              <a:rPr lang="ko-KR" altLang="en-US" dirty="0" err="1"/>
              <a:t>임베딩</a:t>
            </a:r>
            <a:r>
              <a:rPr lang="en-US" altLang="ko-KR" dirty="0"/>
              <a:t>(LLE, locally-linear embedding), t-SNE(t-distributed stochastic neighbor embedding)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연관 규칙 학습</a:t>
            </a:r>
            <a:r>
              <a:rPr lang="en-US" altLang="ko-KR" dirty="0"/>
              <a:t>(association</a:t>
            </a:r>
            <a:r>
              <a:rPr lang="ko-KR" altLang="en-US" dirty="0"/>
              <a:t> </a:t>
            </a:r>
            <a:r>
              <a:rPr lang="en-US" altLang="ko-KR" dirty="0"/>
              <a:t>rule learning)</a:t>
            </a:r>
          </a:p>
          <a:p>
            <a:pPr lvl="2"/>
            <a:r>
              <a:rPr lang="ko-KR" altLang="en-US" dirty="0"/>
              <a:t>특성산의 흥미로운 관계를 찾는 것 </a:t>
            </a:r>
            <a:r>
              <a:rPr lang="en-US" altLang="ko-KR" dirty="0"/>
              <a:t>: </a:t>
            </a:r>
            <a:r>
              <a:rPr lang="ko-KR" altLang="en-US" dirty="0"/>
              <a:t>바비큐 소스와 감자 구매자는 스테이크도 구매</a:t>
            </a:r>
            <a:endParaRPr lang="en-US" altLang="ko-KR" dirty="0"/>
          </a:p>
          <a:p>
            <a:pPr lvl="2"/>
            <a:r>
              <a:rPr lang="ko-KR" altLang="en-US" dirty="0" err="1"/>
              <a:t>어프라이어리</a:t>
            </a:r>
            <a:r>
              <a:rPr lang="en-US" altLang="ko-KR" dirty="0"/>
              <a:t>(</a:t>
            </a:r>
            <a:r>
              <a:rPr lang="en-US" altLang="ko-KR" dirty="0" err="1"/>
              <a:t>apriori</a:t>
            </a:r>
            <a:r>
              <a:rPr lang="en-US" altLang="ko-KR" dirty="0"/>
              <a:t>), </a:t>
            </a:r>
            <a:r>
              <a:rPr lang="ko-KR" altLang="en-US" dirty="0" err="1"/>
              <a:t>이클렛</a:t>
            </a:r>
            <a:r>
              <a:rPr lang="en-US" altLang="ko-KR" dirty="0"/>
              <a:t>(Eclat)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194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비지도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15736"/>
            <a:ext cx="11046173" cy="4929032"/>
          </a:xfrm>
        </p:spPr>
        <p:txBody>
          <a:bodyPr>
            <a:normAutofit/>
          </a:bodyPr>
          <a:lstStyle/>
          <a:p>
            <a:r>
              <a:rPr lang="ko-KR" altLang="en-US" dirty="0"/>
              <a:t>계층 군집</a:t>
            </a:r>
            <a:r>
              <a:rPr lang="en-US" altLang="ko-KR" dirty="0"/>
              <a:t>(hierarchical clustering)</a:t>
            </a:r>
          </a:p>
          <a:p>
            <a:pPr lvl="1"/>
            <a:r>
              <a:rPr lang="ko-KR" altLang="en-US" dirty="0"/>
              <a:t>각 그룹을 더 작은 그룹으로 세분화하여 분류</a:t>
            </a:r>
            <a:endParaRPr lang="en-US" altLang="ko-KR" dirty="0"/>
          </a:p>
          <a:p>
            <a:pPr lvl="2"/>
            <a:r>
              <a:rPr lang="ko-KR" altLang="en-US" dirty="0"/>
              <a:t>블로그 방문자 </a:t>
            </a:r>
            <a:r>
              <a:rPr lang="en-US" altLang="ko-KR" dirty="0"/>
              <a:t>: </a:t>
            </a:r>
            <a:r>
              <a:rPr lang="ko-KR" altLang="en-US" dirty="0"/>
              <a:t>비슷한 방문자들의 그룹 만들기</a:t>
            </a:r>
            <a:endParaRPr lang="en-US" altLang="ko-KR" dirty="0"/>
          </a:p>
          <a:p>
            <a:pPr lvl="3">
              <a:lnSpc>
                <a:spcPct val="100000"/>
              </a:lnSpc>
            </a:pPr>
            <a:r>
              <a:rPr lang="en-US" altLang="ko-KR" dirty="0"/>
              <a:t>40% </a:t>
            </a:r>
            <a:r>
              <a:rPr lang="ko-KR" altLang="en-US" dirty="0"/>
              <a:t>방문자 </a:t>
            </a:r>
            <a:r>
              <a:rPr lang="en-US" altLang="ko-KR" dirty="0"/>
              <a:t>: </a:t>
            </a:r>
            <a:r>
              <a:rPr lang="ko-KR" altLang="en-US" dirty="0"/>
              <a:t>만화책 좋아하고 저녁에 접속하는 남성 그룹</a:t>
            </a:r>
            <a:endParaRPr lang="en-US" altLang="ko-KR" dirty="0"/>
          </a:p>
          <a:p>
            <a:pPr lvl="3">
              <a:lnSpc>
                <a:spcPct val="100000"/>
              </a:lnSpc>
            </a:pPr>
            <a:r>
              <a:rPr lang="en-US" altLang="ko-KR" dirty="0"/>
              <a:t>20% </a:t>
            </a:r>
            <a:r>
              <a:rPr lang="ko-KR" altLang="en-US" dirty="0"/>
              <a:t>방문자 </a:t>
            </a:r>
            <a:r>
              <a:rPr lang="en-US" altLang="ko-KR" dirty="0"/>
              <a:t>: SF</a:t>
            </a:r>
            <a:r>
              <a:rPr lang="ko-KR" altLang="en-US" dirty="0"/>
              <a:t>를 좋아하고 주말에 방문하는 젊은 사람 그룹 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C8C603-51E8-B0C9-51A9-EFD459A6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539" y="3429000"/>
            <a:ext cx="8391003" cy="307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8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비지도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145" y="1215736"/>
            <a:ext cx="4946073" cy="4929032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</a:t>
            </a:r>
            <a:r>
              <a:rPr lang="en-US" altLang="ko-KR" dirty="0"/>
              <a:t>(visualization)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레이블없는</a:t>
            </a:r>
            <a:r>
              <a:rPr lang="ko-KR" altLang="en-US" dirty="0"/>
              <a:t> 대규모의 고차원 데이터를 도식화 가능한 </a:t>
            </a:r>
            <a:r>
              <a:rPr lang="en-US" altLang="ko-KR" dirty="0"/>
              <a:t>2D</a:t>
            </a:r>
            <a:r>
              <a:rPr lang="ko-KR" altLang="en-US" dirty="0"/>
              <a:t>나 </a:t>
            </a:r>
            <a:r>
              <a:rPr lang="en-US" altLang="ko-KR" dirty="0"/>
              <a:t>3D</a:t>
            </a:r>
            <a:r>
              <a:rPr lang="ko-KR" altLang="en-US" dirty="0"/>
              <a:t>로 표현</a:t>
            </a:r>
            <a:endParaRPr lang="en-US" altLang="ko-KR" dirty="0"/>
          </a:p>
          <a:p>
            <a:r>
              <a:rPr lang="ko-KR" altLang="en-US" dirty="0"/>
              <a:t>차원 축소</a:t>
            </a:r>
            <a:r>
              <a:rPr lang="en-US" altLang="ko-KR" sz="2000" dirty="0"/>
              <a:t>(dimensionality reduction)</a:t>
            </a:r>
          </a:p>
          <a:p>
            <a:pPr lvl="1"/>
            <a:r>
              <a:rPr lang="ko-KR" altLang="en-US" dirty="0"/>
              <a:t>너무 많은 정보를 잃지 않으면서 데이터를 간소화하는 것</a:t>
            </a:r>
            <a:endParaRPr lang="en-US" altLang="ko-KR" dirty="0"/>
          </a:p>
          <a:p>
            <a:pPr lvl="1"/>
            <a:r>
              <a:rPr lang="ko-KR" altLang="en-US" dirty="0"/>
              <a:t>특성 추출</a:t>
            </a:r>
            <a:r>
              <a:rPr lang="en-US" altLang="ko-KR" dirty="0"/>
              <a:t>(feature extraction)</a:t>
            </a:r>
          </a:p>
          <a:p>
            <a:pPr lvl="2"/>
            <a:r>
              <a:rPr lang="ko-KR" altLang="en-US" dirty="0"/>
              <a:t>상관관계가 있는 여러 특성을 하나로 합치는 것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7BF09D-6C8E-0B30-0EA5-C1F7569E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89" y="1511646"/>
            <a:ext cx="6072483" cy="3984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B7C666-4CFC-085B-2CFB-64C45D81E1CA}"/>
              </a:ext>
            </a:extLst>
          </p:cNvPr>
          <p:cNvSpPr txBox="1"/>
          <p:nvPr/>
        </p:nvSpPr>
        <p:spPr>
          <a:xfrm>
            <a:off x="1641763" y="6017026"/>
            <a:ext cx="993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상관관계가 높은 차의 주행거리와 연식이라는 두 특성을 차의 마모 정도라는 새 특성으로 표현 </a:t>
            </a:r>
          </a:p>
        </p:txBody>
      </p:sp>
    </p:spTree>
    <p:extLst>
      <p:ext uri="{BB962C8B-B14F-4D97-AF65-F5344CB8AC3E}">
        <p14:creationId xmlns:p14="http://schemas.microsoft.com/office/powerpoint/2010/main" val="1529772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비지도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145" y="1215736"/>
            <a:ext cx="10889673" cy="492903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이상치 탐지</a:t>
            </a:r>
            <a:r>
              <a:rPr lang="en-US" altLang="ko-KR" sz="2400" dirty="0"/>
              <a:t>(outlier detection)</a:t>
            </a:r>
          </a:p>
          <a:p>
            <a:pPr lvl="1"/>
            <a:r>
              <a:rPr lang="ko-KR" altLang="en-US" sz="2200" dirty="0"/>
              <a:t>새로운 샘플을 보고 정상 데이터인지 </a:t>
            </a:r>
            <a:r>
              <a:rPr lang="ko-KR" altLang="en-US" sz="2200" dirty="0" err="1"/>
              <a:t>이상치인지</a:t>
            </a:r>
            <a:r>
              <a:rPr lang="ko-KR" altLang="en-US" sz="2200" dirty="0"/>
              <a:t> 판단</a:t>
            </a:r>
            <a:endParaRPr lang="en-US" altLang="ko-KR" sz="2200" dirty="0"/>
          </a:p>
          <a:p>
            <a:r>
              <a:rPr lang="ko-KR" altLang="en-US" sz="2400" dirty="0"/>
              <a:t>특이치 탐지</a:t>
            </a:r>
            <a:r>
              <a:rPr lang="en-US" altLang="ko-KR" sz="2400" dirty="0"/>
              <a:t>(novelty detection)</a:t>
            </a:r>
          </a:p>
          <a:p>
            <a:pPr lvl="1"/>
            <a:r>
              <a:rPr lang="ko-KR" altLang="en-US" sz="2200" dirty="0"/>
              <a:t>훈련 세트에 있는 모든 샘플과 달라 보이는 새로운 샘플을 탐지</a:t>
            </a:r>
            <a:endParaRPr lang="en-US" altLang="ko-KR" sz="22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BF3E4-50E2-4209-E7D2-23C3F31E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23" y="3236188"/>
            <a:ext cx="7618782" cy="31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6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 err="1"/>
              <a:t>준지도</a:t>
            </a:r>
            <a:r>
              <a:rPr lang="ko-KR" altLang="en-US" dirty="0"/>
              <a:t>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145" y="1215736"/>
            <a:ext cx="10889673" cy="4929032"/>
          </a:xfrm>
        </p:spPr>
        <p:txBody>
          <a:bodyPr>
            <a:normAutofit/>
          </a:bodyPr>
          <a:lstStyle/>
          <a:p>
            <a:r>
              <a:rPr lang="ko-KR" altLang="en-US" dirty="0"/>
              <a:t>준지도학습</a:t>
            </a:r>
            <a:r>
              <a:rPr lang="en-US" altLang="ko-KR" dirty="0"/>
              <a:t>(semi-supervised learning)</a:t>
            </a:r>
          </a:p>
          <a:p>
            <a:pPr lvl="1"/>
            <a:r>
              <a:rPr lang="ko-KR" altLang="en-US" sz="2200" dirty="0"/>
              <a:t>일부만 레이블이 있는 데이터를 사용해 지도학습과 비지도학습을 조합</a:t>
            </a:r>
            <a:endParaRPr lang="en-US" altLang="ko-KR" sz="2200" dirty="0"/>
          </a:p>
          <a:p>
            <a:pPr lvl="1"/>
            <a:r>
              <a:rPr lang="ko-KR" altLang="en-US" sz="2200" dirty="0"/>
              <a:t>준지도학습 예 </a:t>
            </a:r>
            <a:r>
              <a:rPr lang="en-US" altLang="ko-KR" sz="2200" dirty="0"/>
              <a:t>: </a:t>
            </a:r>
            <a:r>
              <a:rPr lang="ko-KR" altLang="en-US" sz="2200" dirty="0"/>
              <a:t>구글 포토 사람 찾기</a:t>
            </a:r>
            <a:endParaRPr lang="en-US" altLang="ko-KR" sz="2200" dirty="0"/>
          </a:p>
          <a:p>
            <a:pPr lvl="2"/>
            <a:r>
              <a:rPr lang="ko-KR" altLang="en-US" sz="1800" dirty="0"/>
              <a:t>가족사진을 업로드하여 사람 </a:t>
            </a:r>
            <a:r>
              <a:rPr lang="en-US" altLang="ko-KR" sz="1800" dirty="0"/>
              <a:t>A, </a:t>
            </a:r>
            <a:r>
              <a:rPr lang="ko-KR" altLang="en-US" sz="1800" dirty="0"/>
              <a:t>사람 </a:t>
            </a:r>
            <a:r>
              <a:rPr lang="en-US" altLang="ko-KR" sz="1800" dirty="0"/>
              <a:t>B</a:t>
            </a:r>
            <a:r>
              <a:rPr lang="ko-KR" altLang="en-US" sz="1800" dirty="0"/>
              <a:t>가 있는 사진 자동 인식</a:t>
            </a:r>
            <a:endParaRPr lang="en-US" altLang="ko-KR" sz="1800" dirty="0"/>
          </a:p>
          <a:p>
            <a:pPr lvl="2"/>
            <a:r>
              <a:rPr lang="ko-KR" altLang="en-US" sz="1800" dirty="0"/>
              <a:t>레이블을 추가하여 사람 이름까지 구별하게 만듦</a:t>
            </a:r>
            <a:endParaRPr lang="en-US" altLang="ko-KR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7E9BF1-2D5D-3F8C-685B-8BE3844C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3522573"/>
            <a:ext cx="71913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7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2" y="963877"/>
            <a:ext cx="6377768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지은이</a:t>
            </a:r>
            <a:r>
              <a:rPr lang="en-US" altLang="ko-KR" dirty="0"/>
              <a:t>: </a:t>
            </a:r>
            <a:r>
              <a:rPr lang="ko-KR" altLang="en-US" dirty="0"/>
              <a:t> 오렐리앙 제롱 </a:t>
            </a:r>
            <a:r>
              <a:rPr lang="en-US" altLang="ko-KR" dirty="0" err="1"/>
              <a:t>Aurélien</a:t>
            </a:r>
            <a:r>
              <a:rPr lang="en-US" altLang="ko-KR" dirty="0"/>
              <a:t> </a:t>
            </a:r>
            <a:r>
              <a:rPr lang="en-US" altLang="ko-KR" dirty="0" err="1"/>
              <a:t>Géron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dirty="0"/>
              <a:t>머신러닝 컨설턴트</a:t>
            </a:r>
            <a:r>
              <a:rPr lang="en-US" altLang="ko-KR" sz="1600" dirty="0"/>
              <a:t>. 2013</a:t>
            </a:r>
            <a:r>
              <a:rPr lang="ko-KR" altLang="en-US" sz="1600" dirty="0"/>
              <a:t>년에서 </a:t>
            </a:r>
            <a:r>
              <a:rPr lang="en-US" altLang="ko-KR" sz="1600" dirty="0"/>
              <a:t>2016</a:t>
            </a:r>
            <a:r>
              <a:rPr lang="ko-KR" altLang="en-US" sz="1600" dirty="0"/>
              <a:t>년까지 구글에서 유튜브 동영상 분류 팀을 이끌었다</a:t>
            </a:r>
            <a:r>
              <a:rPr lang="en-US" altLang="ko-KR" sz="1600" dirty="0"/>
              <a:t>. 2002</a:t>
            </a:r>
            <a:r>
              <a:rPr lang="ko-KR" altLang="en-US" sz="1600" dirty="0"/>
              <a:t>년에서 </a:t>
            </a:r>
            <a:r>
              <a:rPr lang="en-US" altLang="ko-KR" sz="1600" dirty="0"/>
              <a:t>2012</a:t>
            </a:r>
            <a:r>
              <a:rPr lang="ko-KR" altLang="en-US" sz="1600" dirty="0"/>
              <a:t>년까지 프랑스의 모바일 </a:t>
            </a:r>
            <a:r>
              <a:rPr lang="en-US" altLang="ko-KR" sz="1600" dirty="0"/>
              <a:t>ISP </a:t>
            </a:r>
            <a:r>
              <a:rPr lang="ko-KR" altLang="en-US" sz="1600" dirty="0"/>
              <a:t>선두 주자인 위퍼스트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Wifirst</a:t>
            </a:r>
            <a:r>
              <a:rPr lang="en-US" altLang="ko-KR" sz="1600" dirty="0"/>
              <a:t>)</a:t>
            </a:r>
            <a:r>
              <a:rPr lang="ko-KR" altLang="en-US" sz="1600" dirty="0"/>
              <a:t>를 설립하고 </a:t>
            </a:r>
            <a:r>
              <a:rPr lang="en-US" altLang="ko-KR" sz="1600" dirty="0"/>
              <a:t>CTO</a:t>
            </a:r>
            <a:r>
              <a:rPr lang="ko-KR" altLang="en-US" sz="1600" dirty="0"/>
              <a:t>로 일했다</a:t>
            </a:r>
            <a:r>
              <a:rPr lang="en-US" altLang="ko-KR" sz="1600" dirty="0"/>
              <a:t>. 2001</a:t>
            </a:r>
            <a:r>
              <a:rPr lang="ko-KR" altLang="en-US" sz="1600" dirty="0"/>
              <a:t>년에는 폴리콘셀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Polyconseil</a:t>
            </a:r>
            <a:r>
              <a:rPr lang="en-US" altLang="ko-KR" sz="1600" dirty="0"/>
              <a:t>)</a:t>
            </a:r>
            <a:r>
              <a:rPr lang="ko-KR" altLang="en-US" sz="1600" dirty="0"/>
              <a:t>을 설립하고 </a:t>
            </a:r>
            <a:r>
              <a:rPr lang="en-US" altLang="ko-KR" sz="1600" dirty="0"/>
              <a:t>CTO</a:t>
            </a:r>
            <a:r>
              <a:rPr lang="ko-KR" altLang="en-US" sz="1600" dirty="0"/>
              <a:t>로 일했다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회사는 지금 전기차 공유 서비스인 오토립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Autolib</a:t>
            </a:r>
            <a:r>
              <a:rPr lang="en-US" altLang="ko-KR" sz="1600" dirty="0"/>
              <a:t>’)</a:t>
            </a:r>
            <a:r>
              <a:rPr lang="ko-KR" altLang="en-US" sz="1600" dirty="0"/>
              <a:t>을 운영하고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그전에는 재무</a:t>
            </a:r>
            <a:r>
              <a:rPr lang="en-US" altLang="ko-KR" sz="1600" dirty="0"/>
              <a:t>(J. P. </a:t>
            </a:r>
            <a:r>
              <a:rPr lang="ko-KR" altLang="en-US" sz="1600" dirty="0"/>
              <a:t>모건과 소시에테 제네랄</a:t>
            </a:r>
            <a:r>
              <a:rPr lang="en-US" altLang="ko-KR" sz="1600" dirty="0"/>
              <a:t>Société Générale), </a:t>
            </a:r>
            <a:r>
              <a:rPr lang="ko-KR" altLang="en-US" sz="1600" dirty="0"/>
              <a:t>방위</a:t>
            </a:r>
            <a:r>
              <a:rPr lang="en-US" altLang="ko-KR" sz="1600" dirty="0"/>
              <a:t>(</a:t>
            </a:r>
            <a:r>
              <a:rPr lang="ko-KR" altLang="en-US" sz="1600" dirty="0"/>
              <a:t>캐나다 국방부</a:t>
            </a:r>
            <a:r>
              <a:rPr lang="en-US" altLang="ko-KR" sz="1600" dirty="0"/>
              <a:t>), </a:t>
            </a:r>
            <a:r>
              <a:rPr lang="ko-KR" altLang="en-US" sz="1600" dirty="0"/>
              <a:t>의료</a:t>
            </a:r>
            <a:r>
              <a:rPr lang="en-US" altLang="ko-KR" sz="1600" dirty="0"/>
              <a:t>(</a:t>
            </a:r>
            <a:r>
              <a:rPr lang="ko-KR" altLang="en-US" sz="1600" dirty="0"/>
              <a:t>수혈</a:t>
            </a:r>
            <a:r>
              <a:rPr lang="en-US" altLang="ko-KR" sz="1600" dirty="0"/>
              <a:t>) </a:t>
            </a:r>
            <a:r>
              <a:rPr lang="ko-KR" altLang="en-US" sz="1600" dirty="0"/>
              <a:t>등 다양한 분야에서 엔지니어로 일했고</a:t>
            </a:r>
            <a:r>
              <a:rPr lang="en-US" altLang="ko-KR" sz="1600" dirty="0"/>
              <a:t>, C++,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, </a:t>
            </a:r>
            <a:r>
              <a:rPr lang="ko-KR" altLang="en-US" sz="1600" dirty="0"/>
              <a:t>인터넷 구조에 대한 몇 권의 기술서적을 썼으며 한 프랑스 공과대학교에서 컴퓨터 과학을 가르쳤다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옮긴이 박해선 </a:t>
            </a:r>
            <a:r>
              <a:rPr lang="en-US" altLang="ko-KR" dirty="0"/>
              <a:t>haesun.park@tensorflow.blog</a:t>
            </a:r>
          </a:p>
          <a:p>
            <a:endParaRPr lang="en-US" altLang="ko-KR" sz="1600" dirty="0"/>
          </a:p>
          <a:p>
            <a:r>
              <a:rPr lang="en-US" altLang="ko-KR" sz="1600" dirty="0"/>
              <a:t>ML GDE(Machine Learning Google Developer Expert). </a:t>
            </a:r>
            <a:r>
              <a:rPr lang="ko-KR" altLang="en-US" sz="1600" dirty="0"/>
              <a:t>기계공학을 전공했지만 졸업 후엔 줄곧 코드를 읽고 쓰는 일을 해오고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텐서 플로우 블로그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tensorflow.blog</a:t>
            </a:r>
            <a:r>
              <a:rPr lang="en-US" altLang="ko-KR" sz="1600" dirty="0"/>
              <a:t>)</a:t>
            </a:r>
            <a:r>
              <a:rPr lang="ko-KR" altLang="en-US" sz="1600" dirty="0"/>
              <a:t>에 글을 쓰고 텐서플로 문서 번역에 기여하면서 소프트웨어와 과학의 경계를 흥미롭게 탐험하고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강화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107" y="1215736"/>
            <a:ext cx="5631874" cy="5170622"/>
          </a:xfrm>
        </p:spPr>
        <p:txBody>
          <a:bodyPr>
            <a:normAutofit/>
          </a:bodyPr>
          <a:lstStyle/>
          <a:p>
            <a:r>
              <a:rPr lang="ko-KR" altLang="en-US" dirty="0"/>
              <a:t>강화학습</a:t>
            </a:r>
            <a:r>
              <a:rPr lang="en-US" altLang="ko-KR" sz="2400" dirty="0"/>
              <a:t>(reinforcement learning)</a:t>
            </a:r>
          </a:p>
          <a:p>
            <a:pPr lvl="1"/>
            <a:r>
              <a:rPr lang="ko-KR" altLang="en-US" sz="2200" b="1" dirty="0">
                <a:solidFill>
                  <a:srgbClr val="7030A0"/>
                </a:solidFill>
              </a:rPr>
              <a:t>에이전트</a:t>
            </a:r>
            <a:r>
              <a:rPr lang="en-US" altLang="ko-KR" sz="2200" b="1" dirty="0">
                <a:solidFill>
                  <a:srgbClr val="7030A0"/>
                </a:solidFill>
              </a:rPr>
              <a:t>(agent) :</a:t>
            </a:r>
            <a:r>
              <a:rPr lang="en-US" altLang="ko-KR" sz="2200" dirty="0"/>
              <a:t> </a:t>
            </a:r>
            <a:r>
              <a:rPr lang="ko-KR" altLang="en-US" sz="2200" dirty="0"/>
              <a:t>학습하는 시스템을 에이전트라고 함</a:t>
            </a:r>
            <a:endParaRPr lang="en-US" altLang="ko-KR" sz="2200" dirty="0"/>
          </a:p>
          <a:p>
            <a:pPr lvl="1"/>
            <a:r>
              <a:rPr lang="ko-KR" altLang="en-US" sz="2200" b="1" dirty="0">
                <a:solidFill>
                  <a:srgbClr val="7030A0"/>
                </a:solidFill>
              </a:rPr>
              <a:t>환경</a:t>
            </a:r>
            <a:r>
              <a:rPr lang="en-US" altLang="ko-KR" sz="2200" b="1" dirty="0">
                <a:solidFill>
                  <a:srgbClr val="7030A0"/>
                </a:solidFill>
              </a:rPr>
              <a:t>(environment)</a:t>
            </a:r>
            <a:r>
              <a:rPr lang="ko-KR" altLang="en-US" sz="2200" dirty="0"/>
              <a:t>을</a:t>
            </a:r>
            <a:r>
              <a:rPr lang="en-US" altLang="ko-KR" sz="2200" dirty="0"/>
              <a:t> </a:t>
            </a:r>
            <a:r>
              <a:rPr lang="ko-KR" altLang="en-US" sz="2200" dirty="0"/>
              <a:t>관찰해서 </a:t>
            </a:r>
            <a:r>
              <a:rPr lang="ko-KR" altLang="en-US" sz="2200" b="1" dirty="0">
                <a:solidFill>
                  <a:srgbClr val="7030A0"/>
                </a:solidFill>
              </a:rPr>
              <a:t>행동</a:t>
            </a:r>
            <a:r>
              <a:rPr lang="en-US" altLang="ko-KR" sz="2200" b="1" dirty="0">
                <a:solidFill>
                  <a:srgbClr val="7030A0"/>
                </a:solidFill>
              </a:rPr>
              <a:t>(action)</a:t>
            </a:r>
            <a:r>
              <a:rPr lang="ko-KR" altLang="en-US" sz="2200" dirty="0"/>
              <a:t>을 실행하고 그 결과로 </a:t>
            </a:r>
            <a:r>
              <a:rPr lang="ko-KR" altLang="en-US" sz="2200" b="1" dirty="0">
                <a:solidFill>
                  <a:srgbClr val="7030A0"/>
                </a:solidFill>
              </a:rPr>
              <a:t>보상</a:t>
            </a:r>
            <a:r>
              <a:rPr lang="en-US" altLang="ko-KR" sz="2200" b="1" dirty="0">
                <a:solidFill>
                  <a:srgbClr val="7030A0"/>
                </a:solidFill>
              </a:rPr>
              <a:t>(reward)</a:t>
            </a:r>
            <a:r>
              <a:rPr lang="ko-KR" altLang="en-US" sz="2200" b="1" dirty="0">
                <a:solidFill>
                  <a:srgbClr val="7030A0"/>
                </a:solidFill>
              </a:rPr>
              <a:t>과 벌점</a:t>
            </a:r>
            <a:r>
              <a:rPr lang="en-US" altLang="ko-KR" sz="2200" b="1" dirty="0">
                <a:solidFill>
                  <a:srgbClr val="7030A0"/>
                </a:solidFill>
              </a:rPr>
              <a:t>(penalty)</a:t>
            </a:r>
            <a:r>
              <a:rPr lang="ko-KR" altLang="en-US" sz="2200" dirty="0"/>
              <a:t>을 받음</a:t>
            </a:r>
            <a:endParaRPr lang="en-US" altLang="ko-KR" sz="2200" dirty="0"/>
          </a:p>
          <a:p>
            <a:pPr lvl="1"/>
            <a:r>
              <a:rPr lang="ko-KR" altLang="en-US" sz="2200" dirty="0"/>
              <a:t>시간이 지나면서 더 큰 보상을 얻기 위해 정책</a:t>
            </a:r>
            <a:r>
              <a:rPr lang="en-US" altLang="ko-KR" sz="2200" dirty="0"/>
              <a:t>(policy)</a:t>
            </a:r>
            <a:r>
              <a:rPr lang="ko-KR" altLang="en-US" sz="2200" dirty="0"/>
              <a:t>이라는 최상의 전략을 스스로 학습</a:t>
            </a:r>
            <a:endParaRPr lang="en-US" altLang="ko-KR" sz="2200" dirty="0"/>
          </a:p>
          <a:p>
            <a:pPr lvl="2"/>
            <a:r>
              <a:rPr lang="ko-KR" altLang="en-US" sz="1800" dirty="0"/>
              <a:t>정책은 주어진 상황에서 에이전트가 어떤 행동을 선택해야 할지 정의</a:t>
            </a:r>
            <a:endParaRPr lang="en-US" altLang="ko-KR" sz="1400" dirty="0"/>
          </a:p>
          <a:p>
            <a:pPr lvl="1"/>
            <a:endParaRPr lang="en-US" altLang="ko-KR" sz="22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1ED6E2-8B92-FE25-EC09-6C524461F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981" y="1511646"/>
            <a:ext cx="5740753" cy="41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65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배치 학습과 온라인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144" y="1215736"/>
            <a:ext cx="10889673" cy="5170622"/>
          </a:xfrm>
        </p:spPr>
        <p:txBody>
          <a:bodyPr>
            <a:normAutofit/>
          </a:bodyPr>
          <a:lstStyle/>
          <a:p>
            <a:r>
              <a:rPr lang="ko-KR" altLang="en-US" dirty="0"/>
              <a:t>배치 학습</a:t>
            </a:r>
            <a:r>
              <a:rPr lang="en-US" altLang="ko-KR" sz="2400" dirty="0"/>
              <a:t>(batch learning)</a:t>
            </a:r>
          </a:p>
          <a:p>
            <a:pPr lvl="1"/>
            <a:r>
              <a:rPr lang="ko-KR" altLang="en-US" dirty="0"/>
              <a:t>가용한 데이터를 모두 사용해 훈련시키는 방법으로 시스템이 점진적으로 학습할 수 없음</a:t>
            </a:r>
            <a:endParaRPr lang="en-US" altLang="ko-KR" dirty="0"/>
          </a:p>
          <a:p>
            <a:pPr lvl="2"/>
            <a:r>
              <a:rPr lang="ko-KR" altLang="en-US" dirty="0"/>
              <a:t>먼저 시스템을 훈련시키고 모델을 만든 다음 제품을 시스템에 적용시키는 방법으로 한 번 모델이 만들어지면 그 이후에는 추가 학습없이 실행만 함</a:t>
            </a:r>
            <a:endParaRPr lang="en-US" altLang="ko-KR" dirty="0"/>
          </a:p>
          <a:p>
            <a:pPr lvl="2"/>
            <a:r>
              <a:rPr lang="ko-KR" altLang="en-US" dirty="0"/>
              <a:t>한 번에 전체 데이터셋을 사용해 학습 모델을 만들기에 시간과 자원</a:t>
            </a:r>
            <a:r>
              <a:rPr lang="en-US" altLang="ko-KR" dirty="0"/>
              <a:t>(CPU,</a:t>
            </a:r>
            <a:r>
              <a:rPr lang="ko-KR" altLang="en-US" dirty="0"/>
              <a:t> 메모리</a:t>
            </a:r>
            <a:r>
              <a:rPr lang="en-US" altLang="ko-KR" dirty="0"/>
              <a:t>, </a:t>
            </a:r>
            <a:r>
              <a:rPr lang="ko-KR" altLang="en-US" dirty="0"/>
              <a:t>디스크</a:t>
            </a:r>
            <a:r>
              <a:rPr lang="en-US" altLang="ko-KR" dirty="0"/>
              <a:t>, </a:t>
            </a:r>
            <a:r>
              <a:rPr lang="ko-KR" altLang="en-US" dirty="0"/>
              <a:t>네트워크 등</a:t>
            </a:r>
            <a:r>
              <a:rPr lang="en-US" altLang="ko-KR" dirty="0"/>
              <a:t>)</a:t>
            </a:r>
            <a:r>
              <a:rPr lang="ko-KR" altLang="en-US" dirty="0"/>
              <a:t>을 많이 소모하므로 보통 오프라인에서 수행</a:t>
            </a:r>
            <a:r>
              <a:rPr lang="en-US" altLang="ko-KR" dirty="0"/>
              <a:t>(offline learning)</a:t>
            </a:r>
          </a:p>
          <a:p>
            <a:pPr lvl="3"/>
            <a:r>
              <a:rPr lang="ko-KR" altLang="en-US" dirty="0"/>
              <a:t>데이터 양이 너무 많으면 배치 학습 사용하는 것이 불가능하기도 함 </a:t>
            </a:r>
            <a:endParaRPr lang="en-US" altLang="ko-KR" dirty="0"/>
          </a:p>
          <a:p>
            <a:pPr lvl="2"/>
            <a:r>
              <a:rPr lang="ko-KR" altLang="en-US" dirty="0"/>
              <a:t>새로운 데이터에 대해 학습하려면 전체 데이터</a:t>
            </a:r>
            <a:r>
              <a:rPr lang="en-US" altLang="ko-KR" dirty="0"/>
              <a:t>(</a:t>
            </a:r>
            <a:r>
              <a:rPr lang="ko-KR" altLang="en-US" dirty="0"/>
              <a:t>새로운 데이터 뿐만 아니라 이전 데이터까지 포함</a:t>
            </a:r>
            <a:r>
              <a:rPr lang="en-US" altLang="ko-KR" dirty="0"/>
              <a:t>)</a:t>
            </a:r>
            <a:r>
              <a:rPr lang="ko-KR" altLang="en-US" dirty="0"/>
              <a:t>를 사용하여 시스템의 새로운 버전을 처음부터 다시 훈련해야 함</a:t>
            </a:r>
            <a:endParaRPr lang="en-US" altLang="ko-KR" dirty="0"/>
          </a:p>
          <a:p>
            <a:pPr lvl="2"/>
            <a:r>
              <a:rPr lang="ko-KR" altLang="en-US" dirty="0"/>
              <a:t>새로운 데이터에 맞춰 일정주기</a:t>
            </a:r>
            <a:r>
              <a:rPr lang="en-US" altLang="ko-KR" dirty="0"/>
              <a:t>(</a:t>
            </a:r>
            <a:r>
              <a:rPr lang="ko-KR" altLang="en-US" dirty="0"/>
              <a:t>매일마다</a:t>
            </a:r>
            <a:r>
              <a:rPr lang="en-US" altLang="ko-KR" dirty="0"/>
              <a:t>/</a:t>
            </a:r>
            <a:r>
              <a:rPr lang="ko-KR" altLang="en-US" dirty="0"/>
              <a:t>매주마다</a:t>
            </a:r>
            <a:r>
              <a:rPr lang="en-US" altLang="ko-KR" dirty="0"/>
              <a:t>/</a:t>
            </a:r>
            <a:r>
              <a:rPr lang="ko-KR" altLang="en-US" dirty="0"/>
              <a:t>매달마다</a:t>
            </a:r>
            <a:r>
              <a:rPr lang="en-US" altLang="ko-KR" dirty="0"/>
              <a:t>)</a:t>
            </a:r>
            <a:r>
              <a:rPr lang="ko-KR" altLang="en-US" dirty="0"/>
              <a:t>로 시스템을 훈련시켜야 함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58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배치 학습과 온라인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144" y="1215736"/>
            <a:ext cx="10889673" cy="5170622"/>
          </a:xfrm>
        </p:spPr>
        <p:txBody>
          <a:bodyPr>
            <a:normAutofit/>
          </a:bodyPr>
          <a:lstStyle/>
          <a:p>
            <a:r>
              <a:rPr lang="ko-KR" altLang="en-US" dirty="0"/>
              <a:t>온라인 학습</a:t>
            </a:r>
            <a:r>
              <a:rPr lang="en-US" altLang="ko-KR" sz="2400" dirty="0"/>
              <a:t>(online learning)</a:t>
            </a:r>
          </a:p>
          <a:p>
            <a:pPr lvl="1"/>
            <a:r>
              <a:rPr lang="ko-KR" altLang="en-US" sz="2200" dirty="0"/>
              <a:t>데이터를 순차적으로 한 개씩 또는 미니배치</a:t>
            </a:r>
            <a:r>
              <a:rPr lang="en-US" altLang="ko-KR" sz="2200" dirty="0"/>
              <a:t>(mini-batch)</a:t>
            </a:r>
            <a:r>
              <a:rPr lang="ko-KR" altLang="en-US" sz="2200" dirty="0"/>
              <a:t>라 부르는 작은 묶음 단위로 주입하여 시스템을 훈련</a:t>
            </a:r>
            <a:endParaRPr lang="en-US" altLang="ko-KR" sz="2200" dirty="0"/>
          </a:p>
          <a:p>
            <a:pPr lvl="1"/>
            <a:r>
              <a:rPr lang="ko-KR" altLang="en-US" sz="2200" dirty="0"/>
              <a:t>연속적으로 데이터를 받고 빠른 변화에 스스로 적응해야 하는 시스템에 적합</a:t>
            </a:r>
            <a:endParaRPr lang="en-US" altLang="ko-KR" sz="22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9CF3D3-9A20-C09E-D646-BF24A777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71" y="3132048"/>
            <a:ext cx="7181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77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배치 학습과 온라인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144" y="1215736"/>
            <a:ext cx="10889673" cy="5170622"/>
          </a:xfrm>
        </p:spPr>
        <p:txBody>
          <a:bodyPr>
            <a:normAutofit/>
          </a:bodyPr>
          <a:lstStyle/>
          <a:p>
            <a:r>
              <a:rPr lang="ko-KR" altLang="en-US" dirty="0"/>
              <a:t>온라인 학습을 이용한 대량의 데이터셋 처리 방법</a:t>
            </a:r>
            <a:endParaRPr lang="en-US" altLang="ko-KR" dirty="0"/>
          </a:p>
          <a:p>
            <a:pPr lvl="1"/>
            <a:r>
              <a:rPr lang="ko-KR" altLang="en-US" dirty="0"/>
              <a:t>데이터셋을 작은 단위로 나누고 </a:t>
            </a:r>
            <a:r>
              <a:rPr lang="ko-KR" altLang="en-US" dirty="0" err="1"/>
              <a:t>일부분씩</a:t>
            </a:r>
            <a:r>
              <a:rPr lang="ko-KR" altLang="en-US" dirty="0"/>
              <a:t> 학습을 진행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DB791A-5D6F-3D97-5BB5-A92D2A9B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915" y="2400872"/>
            <a:ext cx="7501765" cy="38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76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배치 학습과 온라인 학습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144" y="1215736"/>
            <a:ext cx="10889673" cy="517062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학습률</a:t>
            </a:r>
            <a:r>
              <a:rPr lang="en-US" altLang="ko-KR" dirty="0"/>
              <a:t>(learning</a:t>
            </a:r>
            <a:r>
              <a:rPr lang="ko-KR" altLang="en-US" dirty="0"/>
              <a:t> </a:t>
            </a:r>
            <a:r>
              <a:rPr lang="en-US" altLang="ko-KR" dirty="0"/>
              <a:t>rate)</a:t>
            </a:r>
          </a:p>
          <a:p>
            <a:pPr lvl="1"/>
            <a:r>
              <a:rPr lang="ko-KR" altLang="en-US" dirty="0"/>
              <a:t>온라인 학습 시스템에서 중요한 파라미터로 변화하는 데이터에 얼마나 빠르게 적응할 것인지 여부를 나타냄</a:t>
            </a:r>
            <a:endParaRPr lang="en-US" altLang="ko-KR" dirty="0"/>
          </a:p>
          <a:p>
            <a:pPr lvl="1"/>
            <a:r>
              <a:rPr lang="ko-KR" altLang="en-US" dirty="0" err="1"/>
              <a:t>학습률을</a:t>
            </a:r>
            <a:r>
              <a:rPr lang="ko-KR" altLang="en-US" dirty="0"/>
              <a:t> 높게 하면 시스템이 데이터에 빠르게 적응하지만 예전 데이터를 금방 잊어버림</a:t>
            </a:r>
            <a:r>
              <a:rPr lang="en-US" altLang="ko-KR" dirty="0"/>
              <a:t>(</a:t>
            </a:r>
            <a:r>
              <a:rPr lang="ko-KR" altLang="en-US" dirty="0"/>
              <a:t>최근에 나타난 스팸 메일 종류만 잘 필터링함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학습률이</a:t>
            </a:r>
            <a:r>
              <a:rPr lang="ko-KR" altLang="en-US" dirty="0"/>
              <a:t> 낮으면 느리게 학습되지만 새로운 데이터에 있는 잡음</a:t>
            </a:r>
            <a:r>
              <a:rPr lang="en-US" altLang="ko-KR" dirty="0"/>
              <a:t>(noise)</a:t>
            </a:r>
            <a:r>
              <a:rPr lang="ko-KR" altLang="en-US" dirty="0"/>
              <a:t>이나 대표성이 없는 데이터에 덜 민감하게 됨</a:t>
            </a:r>
            <a:endParaRPr lang="en-US" altLang="ko-KR" dirty="0"/>
          </a:p>
          <a:p>
            <a:r>
              <a:rPr lang="ko-KR" altLang="en-US" dirty="0"/>
              <a:t>온라인 학습에서 가장 큰 문제점 </a:t>
            </a:r>
            <a:endParaRPr lang="en-US" altLang="ko-KR" dirty="0"/>
          </a:p>
          <a:p>
            <a:pPr lvl="1"/>
            <a:r>
              <a:rPr lang="ko-KR" altLang="en-US" dirty="0"/>
              <a:t>시스템에 나쁜 데이터가 입력되었을 때 시스템 성능이 점진적으로 감소하게 된다는 점 → 시스템을 지속적으로 면밀하게 모니터링해야 함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164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사례 기반과 모델 기반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144" y="1215736"/>
            <a:ext cx="10889673" cy="517062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일반화</a:t>
            </a:r>
            <a:r>
              <a:rPr lang="en-US" altLang="ko-KR" sz="2400" dirty="0"/>
              <a:t>(generalization)</a:t>
            </a:r>
          </a:p>
          <a:p>
            <a:pPr lvl="1"/>
            <a:r>
              <a:rPr lang="ko-KR" altLang="en-US" sz="2200" dirty="0"/>
              <a:t>훈련 데이터에서 본 적 없는 새로운 데이터에 대해 좋은 예측을 만드는 것</a:t>
            </a:r>
            <a:endParaRPr lang="en-US" altLang="ko-KR" sz="2200" dirty="0"/>
          </a:p>
          <a:p>
            <a:r>
              <a:rPr lang="ko-KR" altLang="en-US" sz="2400" dirty="0"/>
              <a:t>사례 기반 학습</a:t>
            </a:r>
            <a:r>
              <a:rPr lang="en-US" altLang="ko-KR" sz="2400" dirty="0"/>
              <a:t>(instance-based</a:t>
            </a:r>
            <a:r>
              <a:rPr lang="ko-KR" altLang="en-US" sz="2400" dirty="0"/>
              <a:t> </a:t>
            </a:r>
            <a:r>
              <a:rPr lang="en-US" altLang="ko-KR" sz="2400" dirty="0"/>
              <a:t>learning)</a:t>
            </a:r>
          </a:p>
          <a:p>
            <a:pPr lvl="1"/>
            <a:r>
              <a:rPr lang="ko-KR" altLang="en-US" sz="2000" dirty="0"/>
              <a:t>훈련 샘플을 단순히 기억함으로써 학습을 하는 것</a:t>
            </a:r>
            <a:endParaRPr lang="en-US" altLang="ko-KR" sz="2000" dirty="0"/>
          </a:p>
          <a:p>
            <a:pPr lvl="1"/>
            <a:r>
              <a:rPr lang="ko-KR" altLang="en-US" sz="2000" dirty="0"/>
              <a:t>샘플 간의 유사도</a:t>
            </a:r>
            <a:r>
              <a:rPr lang="en-US" altLang="ko-KR" sz="2000" dirty="0"/>
              <a:t>(similarity)</a:t>
            </a:r>
            <a:r>
              <a:rPr lang="ko-KR" altLang="en-US" sz="2000" dirty="0"/>
              <a:t>를 측정하여 평가</a:t>
            </a:r>
            <a:endParaRPr lang="en-US" altLang="ko-KR" sz="20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18FE78-B04F-0D8D-48B6-0786EC31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90" y="3616966"/>
            <a:ext cx="6895944" cy="28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00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사례 기반과 모델 기반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144" y="1215736"/>
            <a:ext cx="10889673" cy="517062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모델 기반 학습</a:t>
            </a:r>
            <a:r>
              <a:rPr lang="en-US" altLang="ko-KR" sz="2400" dirty="0"/>
              <a:t>(model-based</a:t>
            </a:r>
            <a:r>
              <a:rPr lang="ko-KR" altLang="en-US" sz="2400" dirty="0"/>
              <a:t> </a:t>
            </a:r>
            <a:r>
              <a:rPr lang="en-US" altLang="ko-KR" sz="2400" dirty="0"/>
              <a:t>learning)</a:t>
            </a:r>
          </a:p>
          <a:p>
            <a:pPr lvl="1"/>
            <a:r>
              <a:rPr lang="ko-KR" altLang="en-US" sz="2000" dirty="0"/>
              <a:t>훈련 데이터들을 대상으로 샘플들 모델을 만들어 예측</a:t>
            </a:r>
            <a:r>
              <a:rPr lang="en-US" altLang="ko-KR" sz="2000" dirty="0"/>
              <a:t>(prediction)</a:t>
            </a:r>
            <a:r>
              <a:rPr lang="ko-KR" altLang="en-US" sz="2000" dirty="0"/>
              <a:t>에 사용</a:t>
            </a:r>
            <a:endParaRPr lang="en-US" altLang="ko-KR" sz="20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31D0CA-9F6C-4191-E888-13BE511E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34" y="2246947"/>
            <a:ext cx="7219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00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사례 기반과 모델 기반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144" y="1215736"/>
            <a:ext cx="10889673" cy="517062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모델 기반 학습</a:t>
            </a:r>
            <a:r>
              <a:rPr lang="en-US" altLang="ko-KR" sz="2400" dirty="0"/>
              <a:t> </a:t>
            </a:r>
            <a:r>
              <a:rPr lang="ko-KR" altLang="en-US" sz="2400" dirty="0"/>
              <a:t>예제</a:t>
            </a:r>
            <a:endParaRPr lang="en-US" altLang="ko-KR" sz="2400" dirty="0"/>
          </a:p>
          <a:p>
            <a:pPr lvl="1"/>
            <a:r>
              <a:rPr lang="en-US" altLang="ko-KR" sz="2000" dirty="0"/>
              <a:t>OECD </a:t>
            </a:r>
            <a:r>
              <a:rPr lang="ko-KR" altLang="en-US" sz="2000" dirty="0"/>
              <a:t>더 나은 삶의 지표 </a:t>
            </a:r>
            <a:r>
              <a:rPr lang="en-US" altLang="ko-KR" sz="2000" dirty="0"/>
              <a:t>: </a:t>
            </a:r>
            <a:r>
              <a:rPr lang="ko-KR" altLang="en-US" sz="2000" dirty="0"/>
              <a:t>돈이 사람을 행복하게 만드는가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2000" dirty="0"/>
              <a:t>데이터가 어느 정도 무작위성을 갖고 흩어져 있지만 삶의 만족도는 </a:t>
            </a:r>
            <a:r>
              <a:rPr lang="en-US" altLang="ko-KR" sz="2000" dirty="0"/>
              <a:t>1</a:t>
            </a:r>
            <a:r>
              <a:rPr lang="ko-KR" altLang="en-US" sz="2000" dirty="0"/>
              <a:t>인당 </a:t>
            </a:r>
            <a:r>
              <a:rPr lang="en-US" altLang="ko-KR" sz="2000" dirty="0"/>
              <a:t>GDP</a:t>
            </a:r>
            <a:r>
              <a:rPr lang="ko-KR" altLang="en-US" sz="2000" dirty="0"/>
              <a:t>가 증가할수록 선형적으로 증가함 </a:t>
            </a:r>
            <a:r>
              <a:rPr lang="en-US" altLang="ko-KR" sz="2000" dirty="0"/>
              <a:t>(</a:t>
            </a:r>
            <a:r>
              <a:rPr lang="ko-KR" altLang="en-US" sz="2000" dirty="0"/>
              <a:t>선형 모델 </a:t>
            </a:r>
            <a:r>
              <a:rPr lang="en-US" altLang="ko-KR" sz="2000" dirty="0"/>
              <a:t>linear model)</a:t>
            </a:r>
          </a:p>
          <a:p>
            <a:pPr lvl="1"/>
            <a:r>
              <a:rPr lang="ko-KR" altLang="en-US" sz="2000" dirty="0"/>
              <a:t>모델 선택</a:t>
            </a:r>
            <a:r>
              <a:rPr lang="en-US" altLang="ko-KR" sz="2000" dirty="0"/>
              <a:t>(model selection) : 1</a:t>
            </a:r>
            <a:r>
              <a:rPr lang="ko-KR" altLang="en-US" sz="2000" dirty="0"/>
              <a:t>인당 </a:t>
            </a:r>
            <a:r>
              <a:rPr lang="en-US" altLang="ko-KR" sz="2000" dirty="0"/>
              <a:t>GDP</a:t>
            </a:r>
            <a:r>
              <a:rPr lang="ko-KR" altLang="en-US" sz="2000" dirty="0"/>
              <a:t>의 선형 함수로 삶의 만족도를 모델링</a:t>
            </a:r>
            <a:endParaRPr lang="en-US" altLang="ko-KR" sz="20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7A59D2-5593-AF1E-5937-1FE5453F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54" y="3424940"/>
            <a:ext cx="6587924" cy="29511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289A82-391A-0CCA-A479-4E37E690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074" y="3889053"/>
            <a:ext cx="3686175" cy="7524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213124-C1C9-A50C-4D8E-944045E28F6E}"/>
                  </a:ext>
                </a:extLst>
              </p:cNvPr>
              <p:cNvSpPr txBox="1"/>
              <p:nvPr/>
            </p:nvSpPr>
            <p:spPr>
              <a:xfrm>
                <a:off x="7828719" y="4900496"/>
                <a:ext cx="420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모델 파라미터</a:t>
                </a:r>
                <a:r>
                  <a:rPr lang="en-US" altLang="ko-KR" dirty="0"/>
                  <a:t>(model parameter)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213124-C1C9-A50C-4D8E-944045E28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719" y="4900496"/>
                <a:ext cx="4208926" cy="369332"/>
              </a:xfrm>
              <a:prstGeom prst="rect">
                <a:avLst/>
              </a:prstGeom>
              <a:blipFill>
                <a:blip r:embed="rId4"/>
                <a:stretch>
                  <a:fillRect l="-1158"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183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머신러닝 시스템의 종류 </a:t>
            </a:r>
            <a:r>
              <a:rPr lang="en-US" altLang="ko-KR" dirty="0"/>
              <a:t>: </a:t>
            </a:r>
            <a:r>
              <a:rPr lang="ko-KR" altLang="en-US" dirty="0"/>
              <a:t>사례 기반과 모델 기반</a:t>
            </a:r>
            <a:endParaRPr lang="ko-Kore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id="{2669C13A-11E1-4220-85F5-005C528963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70330" y="1228493"/>
                <a:ext cx="10889673" cy="505632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모델을 정의하기 위해서는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를 정의해야 함</a:t>
                </a:r>
                <a:endParaRPr lang="en-US" altLang="ko-KR" sz="2400" dirty="0"/>
              </a:p>
              <a:p>
                <a:pPr lvl="1"/>
                <a:r>
                  <a:rPr lang="ko-KR" altLang="en-US" sz="2200" dirty="0"/>
                  <a:t>효용함수</a:t>
                </a:r>
                <a:r>
                  <a:rPr lang="en-US" altLang="ko-KR" sz="2200" dirty="0"/>
                  <a:t>(utility function) / </a:t>
                </a:r>
                <a:r>
                  <a:rPr lang="ko-KR" altLang="en-US" sz="2200" dirty="0"/>
                  <a:t>적합도 함수</a:t>
                </a:r>
                <a:r>
                  <a:rPr lang="en-US" altLang="ko-KR" sz="2200" dirty="0"/>
                  <a:t>(fitness function) : </a:t>
                </a:r>
                <a:r>
                  <a:rPr lang="ko-KR" altLang="en-US" sz="2200" dirty="0"/>
                  <a:t>모델이 얼마나 좋은지를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측정</a:t>
                </a:r>
                <a:endParaRPr lang="en-US" altLang="ko-KR" sz="2200" dirty="0"/>
              </a:p>
              <a:p>
                <a:pPr lvl="1"/>
                <a:r>
                  <a:rPr lang="ko-KR" altLang="en-US" sz="2200" dirty="0"/>
                  <a:t>비용함수</a:t>
                </a:r>
                <a:r>
                  <a:rPr lang="en-US" altLang="ko-KR" sz="2200" dirty="0"/>
                  <a:t>(cost function) : </a:t>
                </a:r>
                <a:r>
                  <a:rPr lang="ko-KR" altLang="en-US" sz="2200" dirty="0"/>
                  <a:t>모델이 얼마나 나쁜지를 측정</a:t>
                </a:r>
                <a:endParaRPr lang="en-US" altLang="ko-KR" sz="2200" dirty="0"/>
              </a:p>
              <a:p>
                <a:pPr lvl="2"/>
                <a:r>
                  <a:rPr lang="ko-KR" altLang="en-US" sz="1800" dirty="0"/>
                  <a:t>선형 회귀에서는 선형 모델의 </a:t>
                </a:r>
                <a:r>
                  <a:rPr lang="ko-KR" altLang="en-US" sz="1800" dirty="0" err="1"/>
                  <a:t>예측값과</a:t>
                </a:r>
                <a:r>
                  <a:rPr lang="ko-KR" altLang="en-US" sz="1800" dirty="0"/>
                  <a:t> </a:t>
                </a:r>
                <a:r>
                  <a:rPr lang="ko-KR" altLang="en-US" sz="1800" dirty="0" err="1"/>
                  <a:t>실제값</a:t>
                </a:r>
                <a:r>
                  <a:rPr lang="ko-KR" altLang="en-US" sz="1800" dirty="0"/>
                  <a:t> 사이의 거리를 계산하여 비용 함수로 사용</a:t>
                </a:r>
                <a:endParaRPr lang="en-US" altLang="ko-KR" sz="1800" dirty="0"/>
              </a:p>
              <a:p>
                <a:pPr lvl="1"/>
                <a:r>
                  <a:rPr lang="ko-KR" altLang="en-US" sz="2200" dirty="0"/>
                  <a:t>훈련</a:t>
                </a:r>
                <a:r>
                  <a:rPr lang="en-US" altLang="ko-KR" sz="2200" dirty="0"/>
                  <a:t>(training)</a:t>
                </a:r>
                <a:r>
                  <a:rPr lang="ko-KR" altLang="en-US" sz="2200" dirty="0"/>
                  <a:t>시킨다 </a:t>
                </a:r>
                <a:r>
                  <a:rPr lang="en-US" altLang="ko-KR" sz="2200" dirty="0"/>
                  <a:t>: </a:t>
                </a:r>
                <a:r>
                  <a:rPr lang="ko-KR" altLang="en-US" sz="2200" dirty="0"/>
                  <a:t>선형 회귀에서는 훈련 데이터를 이용하여 가장 잘 맞는 선형 모델 파라미터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/>
                  <a:t>를 찾는 과정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id="{2669C13A-11E1-4220-85F5-005C52896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70330" y="1228493"/>
                <a:ext cx="10889673" cy="5056321"/>
              </a:xfrm>
              <a:blipFill>
                <a:blip r:embed="rId2"/>
                <a:stretch>
                  <a:fillRect l="-896" t="-362" r="-7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289A82-391A-0CCA-A479-4E37E690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905" y="2284210"/>
            <a:ext cx="3686175" cy="7524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A1E66-667C-6D5A-5091-C6BE03BBF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153" y="4297185"/>
            <a:ext cx="3698687" cy="21124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EE90CC-2238-559C-CB04-59C3FBA55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981" y="4249736"/>
            <a:ext cx="3951661" cy="22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75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모델을 만드는 과정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330" y="1228493"/>
            <a:ext cx="10889673" cy="5056321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400" dirty="0"/>
              <a:t>데이터를 분석한다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dirty="0"/>
              <a:t>모델을 선택한다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dirty="0"/>
              <a:t>훈련 데이터로 모델을 훈련시킨다</a:t>
            </a:r>
            <a:r>
              <a:rPr lang="en-US" altLang="ko-KR" sz="2400" dirty="0"/>
              <a:t>(</a:t>
            </a:r>
            <a:r>
              <a:rPr lang="ko-KR" altLang="en-US" sz="2400" dirty="0"/>
              <a:t>학습 알고리즘이 비용 함수를 최소화하는 모델 파라미터를 찾는다</a:t>
            </a:r>
            <a:r>
              <a:rPr lang="en-US" altLang="ko-KR" sz="2400" dirty="0"/>
              <a:t>). 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dirty="0"/>
              <a:t>새로운 데이터에 모델을 적용해 예측하고</a:t>
            </a:r>
            <a:r>
              <a:rPr lang="en-US" altLang="ko-KR" sz="2400" dirty="0"/>
              <a:t>(</a:t>
            </a:r>
            <a:r>
              <a:rPr lang="ko-KR" altLang="en-US" sz="2400" dirty="0"/>
              <a:t>이를 추론</a:t>
            </a:r>
            <a:r>
              <a:rPr lang="en-US" altLang="ko-KR" sz="2400" dirty="0" err="1"/>
              <a:t>inferenc</a:t>
            </a:r>
            <a:r>
              <a:rPr lang="ko-KR" altLang="en-US" sz="2400" dirty="0"/>
              <a:t>라고 함</a:t>
            </a:r>
            <a:r>
              <a:rPr lang="en-US" altLang="ko-KR" sz="2400" dirty="0"/>
              <a:t>), </a:t>
            </a:r>
            <a:r>
              <a:rPr lang="ko-KR" altLang="en-US" sz="2400" dirty="0"/>
              <a:t>모델이 잘 일반화되었는지 확인한다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3186-E507-93C6-6043-37BDFEA61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Intelligent Medical Data Lab. 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809D671-52D1-2E08-DC3C-EB815B38BA2B}"/>
              </a:ext>
            </a:extLst>
          </p:cNvPr>
          <p:cNvSpPr/>
          <p:nvPr/>
        </p:nvSpPr>
        <p:spPr>
          <a:xfrm>
            <a:off x="906087" y="4680065"/>
            <a:ext cx="897775" cy="440575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16844-5D0F-BA29-02A2-FF9D4DC6B4A9}"/>
              </a:ext>
            </a:extLst>
          </p:cNvPr>
          <p:cNvSpPr txBox="1"/>
          <p:nvPr/>
        </p:nvSpPr>
        <p:spPr>
          <a:xfrm>
            <a:off x="2139619" y="4680065"/>
            <a:ext cx="739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전형적인 </a:t>
            </a:r>
            <a:r>
              <a:rPr lang="ko-KR" altLang="en-US" sz="2800" dirty="0" err="1"/>
              <a:t>머신러닝</a:t>
            </a:r>
            <a:r>
              <a:rPr lang="ko-KR" altLang="en-US" sz="2800" dirty="0"/>
              <a:t> 프로젝트의 진행과정</a:t>
            </a:r>
          </a:p>
        </p:txBody>
      </p:sp>
    </p:spTree>
    <p:extLst>
      <p:ext uri="{BB962C8B-B14F-4D97-AF65-F5344CB8AC3E}">
        <p14:creationId xmlns:p14="http://schemas.microsoft.com/office/powerpoint/2010/main" val="96723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ko-KR" altLang="en-US" dirty="0"/>
              <a:t>판의 추가 및 수정 부분</a:t>
            </a:r>
            <a:endParaRPr 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10064" y="1372944"/>
            <a:ext cx="10034954" cy="5110249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ML </a:t>
            </a:r>
            <a:r>
              <a:rPr lang="ko-KR" altLang="en-US" dirty="0">
                <a:latin typeface="+mj-ea"/>
                <a:ea typeface="+mj-ea"/>
              </a:rPr>
              <a:t>주제 추가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더 많은 비지도 학습 기법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군집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이상치 탐지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밀도 추정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혼합 모델 등</a:t>
            </a:r>
            <a:r>
              <a:rPr lang="en-US" altLang="ko-KR" dirty="0">
                <a:latin typeface="+mj-ea"/>
                <a:ea typeface="+mj-ea"/>
              </a:rPr>
              <a:t>), </a:t>
            </a:r>
            <a:r>
              <a:rPr lang="ko-KR" altLang="en-US" dirty="0">
                <a:latin typeface="+mj-ea"/>
                <a:ea typeface="+mj-ea"/>
              </a:rPr>
              <a:t>심층 신경망을 훈련하기 위한 다양한 방법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자기 정규화 네트워크 등</a:t>
            </a:r>
            <a:r>
              <a:rPr lang="en-US" altLang="ko-KR" dirty="0">
                <a:latin typeface="+mj-ea"/>
                <a:ea typeface="+mj-ea"/>
              </a:rPr>
              <a:t>), </a:t>
            </a:r>
            <a:r>
              <a:rPr lang="ko-KR" altLang="en-US" dirty="0">
                <a:latin typeface="+mj-ea"/>
                <a:ea typeface="+mj-ea"/>
              </a:rPr>
              <a:t>추가적인 컴퓨터 비전 기법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Xception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SENet</a:t>
            </a:r>
            <a:r>
              <a:rPr lang="en-US" altLang="ko-KR" dirty="0">
                <a:latin typeface="+mj-ea"/>
                <a:ea typeface="+mj-ea"/>
              </a:rPr>
              <a:t>, YOLO</a:t>
            </a:r>
            <a:r>
              <a:rPr lang="ko-KR" altLang="en-US" dirty="0">
                <a:latin typeface="+mj-ea"/>
                <a:ea typeface="+mj-ea"/>
              </a:rPr>
              <a:t>를 사용한 객체 탐지</a:t>
            </a:r>
            <a:r>
              <a:rPr lang="en-US" altLang="ko-KR" dirty="0">
                <a:latin typeface="+mj-ea"/>
                <a:ea typeface="+mj-ea"/>
              </a:rPr>
              <a:t>, R-CNN</a:t>
            </a:r>
            <a:r>
              <a:rPr lang="ko-KR" altLang="en-US" dirty="0">
                <a:latin typeface="+mj-ea"/>
                <a:ea typeface="+mj-ea"/>
              </a:rPr>
              <a:t>을 사용한 시맨틱 분할 등</a:t>
            </a:r>
            <a:r>
              <a:rPr lang="en-US" altLang="ko-KR" dirty="0">
                <a:latin typeface="+mj-ea"/>
                <a:ea typeface="+mj-ea"/>
              </a:rPr>
              <a:t>), </a:t>
            </a:r>
            <a:r>
              <a:rPr lang="ko-KR" altLang="en-US" dirty="0">
                <a:latin typeface="+mj-ea"/>
                <a:ea typeface="+mj-ea"/>
              </a:rPr>
              <a:t>합성곱 신경망</a:t>
            </a:r>
            <a:r>
              <a:rPr lang="en-US" altLang="ko-KR" dirty="0">
                <a:latin typeface="+mj-ea"/>
                <a:ea typeface="+mj-ea"/>
              </a:rPr>
              <a:t>(CNN)</a:t>
            </a:r>
            <a:r>
              <a:rPr lang="ko-KR" altLang="en-US" dirty="0">
                <a:latin typeface="+mj-ea"/>
                <a:ea typeface="+mj-ea"/>
              </a:rPr>
              <a:t>을 사용하여 시퀀스 다루기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WaveNet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등</a:t>
            </a:r>
            <a:r>
              <a:rPr lang="en-US" altLang="ko-KR" dirty="0">
                <a:latin typeface="+mj-ea"/>
                <a:ea typeface="+mj-ea"/>
              </a:rPr>
              <a:t>), CNN</a:t>
            </a:r>
            <a:r>
              <a:rPr lang="ko-KR" altLang="en-US" dirty="0">
                <a:latin typeface="+mj-ea"/>
                <a:ea typeface="+mj-ea"/>
              </a:rPr>
              <a:t>과 트랜스포머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순환 신경망을 사용한 언어 처리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생성적 적대 신경망</a:t>
            </a:r>
            <a:r>
              <a:rPr lang="en-US" altLang="ko-KR" dirty="0">
                <a:latin typeface="+mj-ea"/>
                <a:ea typeface="+mj-ea"/>
              </a:rPr>
              <a:t>(GAN)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추가적인 라이브러리와 </a:t>
            </a:r>
            <a:r>
              <a:rPr lang="en-US" altLang="ko-KR" dirty="0">
                <a:latin typeface="+mj-ea"/>
                <a:ea typeface="+mj-ea"/>
              </a:rPr>
              <a:t>API(</a:t>
            </a:r>
            <a:r>
              <a:rPr lang="ko-KR" altLang="en-US" dirty="0">
                <a:latin typeface="+mj-ea"/>
                <a:ea typeface="+mj-ea"/>
              </a:rPr>
              <a:t>케라스</a:t>
            </a:r>
            <a:r>
              <a:rPr lang="en-US" altLang="ko-KR" dirty="0">
                <a:latin typeface="+mj-ea"/>
                <a:ea typeface="+mj-ea"/>
              </a:rPr>
              <a:t>, Data API, </a:t>
            </a:r>
            <a:r>
              <a:rPr lang="ko-KR" altLang="en-US" dirty="0">
                <a:latin typeface="+mj-ea"/>
                <a:ea typeface="+mj-ea"/>
              </a:rPr>
              <a:t>강화 학습을 위한 </a:t>
            </a:r>
            <a:r>
              <a:rPr lang="en-US" altLang="ko-KR" dirty="0">
                <a:latin typeface="+mj-ea"/>
                <a:ea typeface="+mj-ea"/>
              </a:rPr>
              <a:t>TF-Agents), </a:t>
            </a:r>
            <a:r>
              <a:rPr lang="ko-KR" altLang="en-US" dirty="0">
                <a:latin typeface="+mj-ea"/>
                <a:ea typeface="+mj-ea"/>
              </a:rPr>
              <a:t>분산 전략 </a:t>
            </a:r>
            <a:r>
              <a:rPr lang="en-US" altLang="ko-KR" dirty="0">
                <a:latin typeface="+mj-ea"/>
                <a:ea typeface="+mj-ea"/>
              </a:rPr>
              <a:t>API</a:t>
            </a:r>
            <a:r>
              <a:rPr lang="ko-KR" altLang="en-US" dirty="0">
                <a:latin typeface="+mj-ea"/>
                <a:ea typeface="+mj-ea"/>
              </a:rPr>
              <a:t>를 사용해 대규모 </a:t>
            </a:r>
            <a:r>
              <a:rPr lang="en-US" altLang="ko-KR" dirty="0">
                <a:latin typeface="+mj-ea"/>
                <a:ea typeface="+mj-ea"/>
              </a:rPr>
              <a:t>TF </a:t>
            </a:r>
            <a:r>
              <a:rPr lang="ko-KR" altLang="en-US" dirty="0">
                <a:latin typeface="+mj-ea"/>
                <a:ea typeface="+mj-ea"/>
              </a:rPr>
              <a:t>모델을 훈련하고 배포하기</a:t>
            </a:r>
            <a:r>
              <a:rPr lang="en-US" altLang="ko-KR" dirty="0">
                <a:latin typeface="+mj-ea"/>
                <a:ea typeface="+mj-ea"/>
              </a:rPr>
              <a:t>, TF </a:t>
            </a:r>
            <a:r>
              <a:rPr lang="ko-KR" altLang="en-US" dirty="0">
                <a:latin typeface="+mj-ea"/>
                <a:ea typeface="+mj-ea"/>
              </a:rPr>
              <a:t>서빙</a:t>
            </a:r>
            <a:r>
              <a:rPr lang="en-US" altLang="ko-KR" dirty="0">
                <a:latin typeface="+mj-ea"/>
                <a:ea typeface="+mj-ea"/>
              </a:rPr>
              <a:t>, TF Addons/Seq2Seq, TensorFlow.js</a:t>
            </a:r>
            <a:r>
              <a:rPr lang="ko-KR" altLang="en-US" dirty="0">
                <a:latin typeface="+mj-ea"/>
                <a:ea typeface="+mj-ea"/>
              </a:rPr>
              <a:t>를 다루고 있음</a:t>
            </a:r>
            <a:endParaRPr lang="en-US" altLang="ko-KR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최근 중요한 딥러닝 연구 결과를 설명</a:t>
            </a:r>
            <a:endParaRPr lang="en-US" altLang="ko-KR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모든 텐서플로 관련 장에서 텐서플로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를 사용하고 가능하면 텐서플로의 케라스 </a:t>
            </a:r>
            <a:r>
              <a:rPr lang="en-US" altLang="ko-KR" dirty="0">
                <a:latin typeface="+mj-ea"/>
                <a:ea typeface="+mj-ea"/>
              </a:rPr>
              <a:t>API </a:t>
            </a:r>
            <a:r>
              <a:rPr lang="ko-KR" altLang="en-US" dirty="0">
                <a:latin typeface="+mj-ea"/>
                <a:ea typeface="+mj-ea"/>
              </a:rPr>
              <a:t>구현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tf.keras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을 사용</a:t>
            </a:r>
            <a:endParaRPr lang="en-US" altLang="ko-KR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사이킷런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넘파이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판다스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맷플롯립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그 외 다른 라이브러리 최신 버전에 맞게 코드 예제를 업데이트</a:t>
            </a:r>
            <a:endParaRPr lang="en-US" altLang="ko-KR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일부 문단을 명확하게 바꿔 쓰고 에러를 수정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0B9748-3695-3F92-A0D8-40096A6E20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1-5</a:t>
            </a:r>
            <a:r>
              <a:rPr lang="ko-KR" altLang="en-US" dirty="0"/>
              <a:t> 머신러닝의 주요 도전 과제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05345"/>
            <a:ext cx="11046173" cy="493942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머신러닝의 주요 작업은 여러 </a:t>
            </a:r>
            <a:r>
              <a:rPr lang="ko-KR" altLang="en-US" sz="2400" b="1" dirty="0"/>
              <a:t>학습 알고리즘 중 하나를</a:t>
            </a:r>
            <a:r>
              <a:rPr lang="ko-KR" altLang="en-US" sz="2400" dirty="0"/>
              <a:t> 선택해서 어떤 </a:t>
            </a:r>
            <a:r>
              <a:rPr lang="ko-KR" altLang="en-US" sz="2400" b="1" dirty="0"/>
              <a:t>데이터</a:t>
            </a:r>
            <a:r>
              <a:rPr lang="ko-KR" altLang="en-US" sz="2400" dirty="0"/>
              <a:t>에 훈련시키는 것 </a:t>
            </a:r>
            <a:endParaRPr lang="en-US" altLang="ko-KR" sz="2400" dirty="0"/>
          </a:p>
          <a:p>
            <a:pPr lvl="1"/>
            <a:r>
              <a:rPr lang="ko-KR" altLang="en-US" sz="2200" b="1" dirty="0"/>
              <a:t>‘나쁜 데이터</a:t>
            </a:r>
            <a:r>
              <a:rPr lang="en-US" altLang="ko-KR" sz="2200" b="1" dirty="0"/>
              <a:t>(bad data)</a:t>
            </a:r>
            <a:r>
              <a:rPr lang="ko-KR" altLang="en-US" sz="2200" b="1" dirty="0"/>
              <a:t>’</a:t>
            </a:r>
            <a:endParaRPr lang="en-US" altLang="ko-KR" sz="2200" b="1" dirty="0"/>
          </a:p>
          <a:p>
            <a:pPr lvl="2"/>
            <a:r>
              <a:rPr lang="ko-KR" altLang="en-US" dirty="0"/>
              <a:t>충분하지 않은 양의 훈련 데이터</a:t>
            </a:r>
            <a:endParaRPr lang="en-US" altLang="ko-KR" dirty="0"/>
          </a:p>
          <a:p>
            <a:pPr lvl="2"/>
            <a:r>
              <a:rPr lang="ko-KR" altLang="en-US" dirty="0"/>
              <a:t>대표성 없는 훈련 데이터</a:t>
            </a:r>
            <a:endParaRPr lang="en-US" altLang="ko-KR" dirty="0"/>
          </a:p>
          <a:p>
            <a:pPr lvl="2"/>
            <a:r>
              <a:rPr lang="ko-KR" altLang="en-US" dirty="0"/>
              <a:t>낮은 품질의 데이터</a:t>
            </a:r>
            <a:endParaRPr lang="en-US" altLang="ko-KR" dirty="0"/>
          </a:p>
          <a:p>
            <a:pPr lvl="2"/>
            <a:r>
              <a:rPr lang="ko-KR" altLang="en-US" dirty="0"/>
              <a:t>관련 없는 특성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sz="2200" b="1" dirty="0"/>
              <a:t>나쁜 알고리즘</a:t>
            </a:r>
            <a:r>
              <a:rPr lang="en-US" altLang="ko-KR" sz="2200" b="1" dirty="0"/>
              <a:t>(bad algorithm)</a:t>
            </a:r>
            <a:r>
              <a:rPr lang="ko-KR" altLang="en-US" sz="2200" b="1" dirty="0"/>
              <a:t>’</a:t>
            </a:r>
            <a:endParaRPr lang="en-US" altLang="ko-KR" sz="2200" b="1" dirty="0"/>
          </a:p>
          <a:p>
            <a:pPr lvl="2"/>
            <a:r>
              <a:rPr lang="ko-KR" altLang="en-US" dirty="0"/>
              <a:t>훈련 데이터 과대적합</a:t>
            </a:r>
            <a:endParaRPr lang="en-US" altLang="ko-KR" dirty="0"/>
          </a:p>
          <a:p>
            <a:pPr lvl="2"/>
            <a:r>
              <a:rPr lang="ko-KR" altLang="en-US" dirty="0"/>
              <a:t>훈련 데이터 과소적합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808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1-5</a:t>
            </a:r>
            <a:r>
              <a:rPr lang="ko-KR" altLang="en-US" dirty="0"/>
              <a:t> 머신러닝의 주요 도전 과제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05345"/>
            <a:ext cx="5539711" cy="49394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600" b="1" dirty="0"/>
              <a:t>‘나쁜 데이터</a:t>
            </a:r>
            <a:r>
              <a:rPr lang="en-US" altLang="ko-KR" sz="2600" b="1" dirty="0"/>
              <a:t>(bad data)</a:t>
            </a:r>
            <a:r>
              <a:rPr lang="ko-KR" altLang="en-US" sz="2600" b="1" dirty="0"/>
              <a:t>’ </a:t>
            </a:r>
            <a:r>
              <a:rPr lang="en-US" altLang="ko-KR" sz="2600" b="1" dirty="0"/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b="1" dirty="0"/>
              <a:t>  </a:t>
            </a:r>
            <a:r>
              <a:rPr lang="ko-KR" altLang="en-US" sz="2400" dirty="0"/>
              <a:t>충분하지 않은 양의 훈련 데이터</a:t>
            </a:r>
            <a:endParaRPr lang="en-US" altLang="ko-KR" dirty="0"/>
          </a:p>
          <a:p>
            <a:pPr lvl="2"/>
            <a:r>
              <a:rPr lang="ko-KR" altLang="en-US" dirty="0"/>
              <a:t>아주 간단한 문제라도 수천 개의 데이터가 필요하고 어떤 경우는 수백만개의 데이터가 필요한 경우도 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Intelligent Medical Data Lab.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DCF54A-F001-6471-F5EC-CAB93537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76" y="1575791"/>
            <a:ext cx="56388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06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1-5</a:t>
            </a:r>
            <a:r>
              <a:rPr lang="ko-KR" altLang="en-US" dirty="0"/>
              <a:t> 머신러닝의 주요 도전 과제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05345"/>
            <a:ext cx="11046173" cy="4939423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‘나쁜 데이터</a:t>
            </a:r>
            <a:r>
              <a:rPr lang="en-US" altLang="ko-KR" sz="2400" b="1" dirty="0"/>
              <a:t>(bad data)</a:t>
            </a:r>
            <a:r>
              <a:rPr lang="ko-KR" altLang="en-US" sz="2400" b="1" dirty="0"/>
              <a:t>’ </a:t>
            </a:r>
            <a:r>
              <a:rPr lang="en-US" altLang="ko-KR" sz="2400" b="1" dirty="0"/>
              <a:t>: </a:t>
            </a:r>
            <a:r>
              <a:rPr lang="ko-KR" altLang="en-US" sz="2400" dirty="0"/>
              <a:t>대표성 없는 훈련 데이터</a:t>
            </a:r>
            <a:endParaRPr lang="en-US" altLang="ko-KR" sz="2400" dirty="0"/>
          </a:p>
          <a:p>
            <a:pPr lvl="1"/>
            <a:r>
              <a:rPr lang="ko-KR" altLang="en-US" sz="2000" dirty="0"/>
              <a:t>일반화가 잘 되려면 새로운 사례를 훈련 데이터가 잘 대표하는 것들로 구성되어야 함</a:t>
            </a:r>
            <a:endParaRPr lang="en-US" altLang="ko-KR" sz="2000" dirty="0"/>
          </a:p>
          <a:p>
            <a:pPr lvl="1"/>
            <a:r>
              <a:rPr lang="ko-KR" altLang="en-US" sz="2000" dirty="0"/>
              <a:t>새로운 나라들의 데이터가 추가되니 점선의 이전 선형모델은 예측이 제대로 이루어지지 않게 됨</a:t>
            </a:r>
            <a:r>
              <a:rPr lang="en-US" altLang="ko-KR" sz="2000" dirty="0"/>
              <a:t> (</a:t>
            </a:r>
            <a:r>
              <a:rPr lang="ko-KR" altLang="en-US" sz="2000" dirty="0"/>
              <a:t>실선의 모델로 변경이 필요함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샘플이 작으면 우연에 의한 대표성이 없는 데이터인 샘플링 잡음</a:t>
            </a:r>
            <a:r>
              <a:rPr lang="en-US" altLang="ko-KR" sz="2000" dirty="0"/>
              <a:t>(sampling noise)</a:t>
            </a:r>
            <a:r>
              <a:rPr lang="ko-KR" altLang="en-US" sz="2000" dirty="0"/>
              <a:t>이 발생하고</a:t>
            </a:r>
            <a:r>
              <a:rPr lang="en-US" altLang="ko-KR" sz="2000" dirty="0"/>
              <a:t>, </a:t>
            </a:r>
            <a:r>
              <a:rPr lang="ko-KR" altLang="en-US" sz="2000" dirty="0"/>
              <a:t>매우 큰 샘플도 표본 추출 방법이 잘못되면 샘플링 편향</a:t>
            </a:r>
            <a:r>
              <a:rPr lang="en-US" altLang="ko-KR" sz="2000" dirty="0"/>
              <a:t>(sampling </a:t>
            </a:r>
            <a:r>
              <a:rPr lang="en-US" altLang="ko-KR" sz="2000" dirty="0" err="1"/>
              <a:t>bais</a:t>
            </a:r>
            <a:r>
              <a:rPr lang="en-US" altLang="ko-KR" sz="2000" dirty="0"/>
              <a:t>)</a:t>
            </a:r>
            <a:r>
              <a:rPr lang="ko-KR" altLang="en-US" sz="2000" dirty="0"/>
              <a:t>이 나타날 수 있음 </a:t>
            </a:r>
            <a:endParaRPr lang="en-US" altLang="ko-KR" sz="200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Intelligent Medical Data Lab. 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7A3B2-E73E-4E89-8307-A67027F9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20" y="3788534"/>
            <a:ext cx="6234401" cy="24185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753ECD-8908-407C-9477-2492113E091C}"/>
              </a:ext>
            </a:extLst>
          </p:cNvPr>
          <p:cNvSpPr/>
          <p:nvPr/>
        </p:nvSpPr>
        <p:spPr>
          <a:xfrm>
            <a:off x="4412523" y="6146244"/>
            <a:ext cx="3328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▲ 그림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1-21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대표성이 더 큰 훈련 샘플</a:t>
            </a:r>
          </a:p>
        </p:txBody>
      </p:sp>
    </p:spTree>
    <p:extLst>
      <p:ext uri="{BB962C8B-B14F-4D97-AF65-F5344CB8AC3E}">
        <p14:creationId xmlns:p14="http://schemas.microsoft.com/office/powerpoint/2010/main" val="2424788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1-5</a:t>
            </a:r>
            <a:r>
              <a:rPr lang="ko-KR" altLang="en-US" dirty="0"/>
              <a:t> 머신러닝의 주요 도전 과제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05345"/>
            <a:ext cx="11046173" cy="4939423"/>
          </a:xfrm>
        </p:spPr>
        <p:txBody>
          <a:bodyPr>
            <a:normAutofit lnSpcReduction="10000"/>
          </a:bodyPr>
          <a:lstStyle/>
          <a:p>
            <a:r>
              <a:rPr lang="ko-KR" altLang="en-US" sz="2400" b="1" dirty="0"/>
              <a:t>‘나쁜 데이터</a:t>
            </a:r>
            <a:r>
              <a:rPr lang="en-US" altLang="ko-KR" sz="2400" b="1" dirty="0"/>
              <a:t>(bad data)</a:t>
            </a:r>
            <a:r>
              <a:rPr lang="ko-KR" altLang="en-US" sz="2400" b="1" dirty="0"/>
              <a:t>’ </a:t>
            </a:r>
            <a:r>
              <a:rPr lang="en-US" altLang="ko-KR" sz="2400" b="1" dirty="0"/>
              <a:t>: </a:t>
            </a:r>
            <a:r>
              <a:rPr lang="ko-KR" altLang="en-US" sz="2400" dirty="0"/>
              <a:t>낮은 품질의 데이터</a:t>
            </a:r>
            <a:endParaRPr lang="en-US" altLang="ko-KR" sz="2400" dirty="0"/>
          </a:p>
          <a:p>
            <a:pPr lvl="1"/>
            <a:r>
              <a:rPr lang="ko-KR" altLang="en-US" sz="2000" dirty="0"/>
              <a:t>훈련 데이터에 에러</a:t>
            </a:r>
            <a:r>
              <a:rPr lang="en-US" altLang="ko-KR" sz="2000" dirty="0"/>
              <a:t>, </a:t>
            </a:r>
            <a:r>
              <a:rPr lang="ko-KR" altLang="en-US" sz="2000" dirty="0"/>
              <a:t>이상치</a:t>
            </a:r>
            <a:r>
              <a:rPr lang="en-US" altLang="ko-KR" sz="2000" dirty="0"/>
              <a:t>(outlier), </a:t>
            </a:r>
            <a:r>
              <a:rPr lang="ko-KR" altLang="en-US" sz="2000" dirty="0"/>
              <a:t>잡음</a:t>
            </a:r>
            <a:r>
              <a:rPr lang="en-US" altLang="ko-KR" sz="2000" dirty="0"/>
              <a:t>(noise)</a:t>
            </a:r>
            <a:r>
              <a:rPr lang="ko-KR" altLang="en-US" sz="2000" dirty="0"/>
              <a:t>이 많으면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시스템도 잘못된 모델을 만들게 됨 </a:t>
            </a:r>
            <a:endParaRPr lang="en-US" altLang="ko-KR" sz="2000" dirty="0"/>
          </a:p>
          <a:p>
            <a:pPr lvl="1"/>
            <a:r>
              <a:rPr lang="ko-KR" altLang="en-US" sz="2000" dirty="0"/>
              <a:t>훈련 데이터 정제에 많은 시간을 투자해야 함</a:t>
            </a:r>
            <a:endParaRPr lang="en-US" altLang="ko-KR" sz="2000" dirty="0"/>
          </a:p>
          <a:p>
            <a:pPr lvl="2"/>
            <a:r>
              <a:rPr lang="ko-KR" altLang="en-US" sz="1600" dirty="0"/>
              <a:t>수동으로 이상치를 수정하거나 제거해야 함</a:t>
            </a:r>
            <a:endParaRPr lang="en-US" altLang="ko-KR" sz="1600" dirty="0"/>
          </a:p>
          <a:p>
            <a:pPr lvl="2"/>
            <a:r>
              <a:rPr lang="ko-KR" altLang="en-US" sz="1600" dirty="0"/>
              <a:t>일부 샘플에 특성이 빠진 경우 이를 채울지 무시할지 결정해야 함</a:t>
            </a:r>
            <a:endParaRPr lang="en-US" altLang="ko-KR" sz="1600" dirty="0"/>
          </a:p>
          <a:p>
            <a:r>
              <a:rPr lang="ko-KR" altLang="en-US" sz="2400" b="1" dirty="0"/>
              <a:t>‘나쁜 데이터</a:t>
            </a:r>
            <a:r>
              <a:rPr lang="en-US" altLang="ko-KR" sz="2400" b="1" dirty="0"/>
              <a:t>(bad data)</a:t>
            </a:r>
            <a:r>
              <a:rPr lang="ko-KR" altLang="en-US" sz="2400" b="1" dirty="0"/>
              <a:t>’ </a:t>
            </a:r>
            <a:r>
              <a:rPr lang="en-US" altLang="ko-KR" sz="2400" b="1" dirty="0"/>
              <a:t>: </a:t>
            </a:r>
            <a:r>
              <a:rPr lang="ko-KR" altLang="en-US" sz="2400" dirty="0" err="1"/>
              <a:t>관련없는</a:t>
            </a:r>
            <a:r>
              <a:rPr lang="ko-KR" altLang="en-US" sz="2400" dirty="0"/>
              <a:t> 특성</a:t>
            </a:r>
            <a:endParaRPr lang="en-US" altLang="ko-KR" sz="2400" dirty="0"/>
          </a:p>
          <a:p>
            <a:pPr lvl="1"/>
            <a:r>
              <a:rPr lang="en-US" altLang="ko-KR" sz="2000" dirty="0"/>
              <a:t>Garbage in, Garbage out : </a:t>
            </a:r>
            <a:r>
              <a:rPr lang="ko-KR" altLang="en-US" sz="2000" dirty="0"/>
              <a:t>훈련 데이터에 </a:t>
            </a:r>
            <a:r>
              <a:rPr lang="ko-KR" altLang="en-US" sz="2000" dirty="0" err="1"/>
              <a:t>관련없는</a:t>
            </a:r>
            <a:r>
              <a:rPr lang="ko-KR" altLang="en-US" sz="2000" dirty="0"/>
              <a:t> 특성이 적고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관련있는</a:t>
            </a:r>
            <a:r>
              <a:rPr lang="ko-KR" altLang="en-US" sz="2000" dirty="0"/>
              <a:t> 특성이 충분해야 시스템이 잘 학습할 수 있음 </a:t>
            </a:r>
            <a:endParaRPr lang="en-US" altLang="ko-KR" sz="2000" dirty="0"/>
          </a:p>
          <a:p>
            <a:pPr lvl="1"/>
            <a:r>
              <a:rPr lang="ko-KR" altLang="en-US" sz="2000" dirty="0"/>
              <a:t>특성 공학</a:t>
            </a:r>
            <a:r>
              <a:rPr lang="en-US" altLang="ko-KR" sz="2000" dirty="0"/>
              <a:t>(feature engineering)</a:t>
            </a:r>
          </a:p>
          <a:p>
            <a:pPr lvl="2"/>
            <a:r>
              <a:rPr lang="ko-KR" altLang="en-US" dirty="0"/>
              <a:t>특성 선택</a:t>
            </a:r>
            <a:r>
              <a:rPr lang="en-US" altLang="ko-KR" dirty="0"/>
              <a:t>(feature selection) : </a:t>
            </a:r>
            <a:r>
              <a:rPr lang="ko-KR" altLang="en-US" dirty="0"/>
              <a:t>가지고 있는 특성 중 훈련에 가장 유용한 특성을 선택</a:t>
            </a:r>
            <a:endParaRPr lang="en-US" altLang="ko-KR" dirty="0"/>
          </a:p>
          <a:p>
            <a:pPr lvl="2"/>
            <a:r>
              <a:rPr lang="ko-KR" altLang="en-US" dirty="0"/>
              <a:t>특성 추출</a:t>
            </a:r>
            <a:r>
              <a:rPr lang="en-US" altLang="ko-KR" dirty="0"/>
              <a:t>(feature extraction) : </a:t>
            </a:r>
            <a:r>
              <a:rPr lang="ko-KR" altLang="en-US" dirty="0"/>
              <a:t>특성들을 결합하여 더 유용한 특성을 만드는 것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445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1-5</a:t>
            </a:r>
            <a:r>
              <a:rPr lang="ko-KR" altLang="en-US" dirty="0"/>
              <a:t> 머신러닝의 주요 도전 과제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05345"/>
            <a:ext cx="11046173" cy="4939423"/>
          </a:xfrm>
        </p:spPr>
        <p:txBody>
          <a:bodyPr>
            <a:normAutofit/>
          </a:bodyPr>
          <a:lstStyle/>
          <a:p>
            <a:r>
              <a:rPr lang="en-US" altLang="ko-KR" dirty="0"/>
              <a:t>‘</a:t>
            </a:r>
            <a:r>
              <a:rPr lang="ko-KR" altLang="en-US" sz="2600" b="1" dirty="0"/>
              <a:t>나쁜 알고리즘</a:t>
            </a:r>
            <a:r>
              <a:rPr lang="en-US" altLang="ko-KR" sz="2600" b="1" dirty="0"/>
              <a:t>(bad algorithm)</a:t>
            </a:r>
            <a:r>
              <a:rPr lang="ko-KR" altLang="en-US" sz="2600" b="1" dirty="0"/>
              <a:t>’ </a:t>
            </a:r>
            <a:r>
              <a:rPr lang="en-US" altLang="ko-KR" sz="2600" b="1" dirty="0"/>
              <a:t>: </a:t>
            </a:r>
            <a:r>
              <a:rPr lang="ko-KR" altLang="en-US" dirty="0"/>
              <a:t>훈련 데이터 과대적합</a:t>
            </a:r>
            <a:r>
              <a:rPr lang="en-US" altLang="ko-KR" dirty="0"/>
              <a:t>(overfitting)</a:t>
            </a:r>
          </a:p>
          <a:p>
            <a:pPr lvl="1"/>
            <a:r>
              <a:rPr lang="ko-KR" altLang="en-US" sz="2000" dirty="0"/>
              <a:t>해외여행 중 택시운전사가 내 물건을 훔쳤다고 그 나라의 모든 택시운전사를 도둑으로 생각하면 과대적합이 발생한 것</a:t>
            </a:r>
            <a:endParaRPr lang="en-US" altLang="ko-KR" sz="2000" dirty="0"/>
          </a:p>
          <a:p>
            <a:pPr lvl="1"/>
            <a:r>
              <a:rPr lang="ko-KR" altLang="en-US" sz="2000" dirty="0"/>
              <a:t>과대적합</a:t>
            </a:r>
            <a:r>
              <a:rPr lang="en-US" altLang="ko-KR" sz="2000" dirty="0"/>
              <a:t>(overfitting) : </a:t>
            </a:r>
            <a:r>
              <a:rPr lang="ko-KR" altLang="en-US" sz="2000" dirty="0"/>
              <a:t>만들어진 학습 모델이 훈련 데이터에는 너무 잘 맞지만 일반성은 떨어져 새로운 샘플에는 잘못된 결과를 만들어 내는 경우 </a:t>
            </a:r>
            <a:endParaRPr lang="en-US" altLang="ko-KR" sz="200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Intelligent Medical Data Lab.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B32A8-3BD0-97A8-077B-E1EB8AA1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126" y="3533586"/>
            <a:ext cx="7219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5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1-5</a:t>
            </a:r>
            <a:r>
              <a:rPr lang="ko-KR" altLang="en-US" dirty="0"/>
              <a:t> 머신러닝의 주요 도전 과제</a:t>
            </a:r>
            <a:endParaRPr lang="ko-Kore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id="{2669C13A-11E1-4220-85F5-005C528963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7015" y="1205345"/>
                <a:ext cx="11046173" cy="493942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‘</a:t>
                </a:r>
                <a:r>
                  <a:rPr lang="ko-KR" altLang="en-US" sz="2400" b="1" dirty="0"/>
                  <a:t>나쁜 알고리즘</a:t>
                </a:r>
                <a:r>
                  <a:rPr lang="en-US" altLang="ko-KR" sz="2400" b="1" dirty="0"/>
                  <a:t>(bad algorithm)</a:t>
                </a:r>
                <a:r>
                  <a:rPr lang="ko-KR" altLang="en-US" sz="2400" b="1" dirty="0"/>
                  <a:t>’ </a:t>
                </a:r>
                <a:r>
                  <a:rPr lang="en-US" altLang="ko-KR" sz="2400" b="1" dirty="0"/>
                  <a:t>: </a:t>
                </a:r>
                <a:r>
                  <a:rPr lang="ko-KR" altLang="en-US" sz="2400" dirty="0"/>
                  <a:t>훈련 데이터 과대적합</a:t>
                </a:r>
                <a:r>
                  <a:rPr lang="en-US" altLang="ko-KR" sz="2400" dirty="0"/>
                  <a:t>(overfitting)</a:t>
                </a:r>
              </a:p>
              <a:p>
                <a:pPr lvl="1"/>
                <a:r>
                  <a:rPr lang="ko-KR" altLang="en-US" sz="2000" dirty="0"/>
                  <a:t>규제</a:t>
                </a:r>
                <a:r>
                  <a:rPr lang="en-US" altLang="ko-KR" sz="2000" dirty="0"/>
                  <a:t>(regularization) : </a:t>
                </a:r>
                <a:r>
                  <a:rPr lang="ko-KR" altLang="en-US" sz="2000" dirty="0"/>
                  <a:t>모델을 단순화하고 과대적합의 위험을 감소시키기 위해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학습 모델의 일반화를 위해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모델에 제약을 가하는 것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자유도</a:t>
                </a:r>
                <a:r>
                  <a:rPr lang="en-US" altLang="ko-KR" sz="2000" dirty="0"/>
                  <a:t>(degree of freedom) : </a:t>
                </a:r>
                <a:r>
                  <a:rPr lang="ko-KR" altLang="en-US" sz="2000" dirty="0"/>
                  <a:t>훈련 데이터에 모델을 맞추기 위한 모델 파라미터의 수 </a:t>
                </a:r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모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델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절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sz="1600" dirty="0"/>
                  <a:t>델의 기울기</a:t>
                </a:r>
                <a:endParaRPr lang="en-US" altLang="ko-KR" sz="1600" dirty="0"/>
              </a:p>
              <a:p>
                <a:pPr lvl="1"/>
                <a:r>
                  <a:rPr lang="ko-KR" altLang="en-US" sz="2000" dirty="0" err="1"/>
                  <a:t>하이퍼파라미터</a:t>
                </a:r>
                <a:r>
                  <a:rPr lang="en-US" altLang="ko-KR" sz="2000" dirty="0"/>
                  <a:t>(hyperparameter) : </a:t>
                </a:r>
                <a:r>
                  <a:rPr lang="ko-KR" altLang="en-US" sz="2000" dirty="0"/>
                  <a:t>학습하는 동안 적용할 규제의 양</a:t>
                </a:r>
                <a:endParaRPr lang="en-US" altLang="ko-KR" sz="2000" dirty="0"/>
              </a:p>
              <a:p>
                <a:pPr lvl="1"/>
                <a:endParaRPr lang="en-US" altLang="ko-KR" sz="1800" dirty="0"/>
              </a:p>
            </p:txBody>
          </p:sp>
        </mc:Choice>
        <mc:Fallback xmlns="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id="{2669C13A-11E1-4220-85F5-005C52896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7015" y="1205345"/>
                <a:ext cx="11046173" cy="4939423"/>
              </a:xfrm>
              <a:blipFill>
                <a:blip r:embed="rId3"/>
                <a:stretch>
                  <a:fillRect l="-883" t="-370" r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Intelligent Medical Data Lab.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A6841E-1707-A0B4-BE53-EEF9F3EF5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158" y="3735777"/>
            <a:ext cx="6856355" cy="27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2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1-5</a:t>
            </a:r>
            <a:r>
              <a:rPr lang="ko-KR" altLang="en-US" dirty="0"/>
              <a:t> 머신러닝의 주요 도전 과제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05345"/>
            <a:ext cx="11046173" cy="493942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‘</a:t>
            </a:r>
            <a:r>
              <a:rPr lang="ko-KR" altLang="en-US" sz="2400" b="1" dirty="0"/>
              <a:t>나쁜 알고리즘</a:t>
            </a:r>
            <a:r>
              <a:rPr lang="en-US" altLang="ko-KR" sz="2400" b="1" dirty="0"/>
              <a:t>(bad algorithm)</a:t>
            </a:r>
            <a:r>
              <a:rPr lang="ko-KR" altLang="en-US" sz="2400" b="1" dirty="0"/>
              <a:t>’ </a:t>
            </a:r>
            <a:r>
              <a:rPr lang="en-US" altLang="ko-KR" sz="2400" b="1" dirty="0"/>
              <a:t>: </a:t>
            </a:r>
            <a:r>
              <a:rPr lang="ko-KR" altLang="en-US" sz="2400" dirty="0"/>
              <a:t>훈련 데이터 과소적합</a:t>
            </a:r>
            <a:r>
              <a:rPr lang="en-US" altLang="ko-KR" sz="2400" dirty="0"/>
              <a:t>(underfitting)</a:t>
            </a:r>
          </a:p>
          <a:p>
            <a:pPr lvl="1"/>
            <a:r>
              <a:rPr lang="ko-KR" altLang="en-US" sz="2000" dirty="0"/>
              <a:t>과대적합의 반대로 모델이 너무 단순해서 데이터의 내재된 구조를 제대로 학습하지 못하는 경우 발생</a:t>
            </a:r>
            <a:endParaRPr lang="en-US" altLang="ko-KR" sz="2000" dirty="0"/>
          </a:p>
          <a:p>
            <a:pPr lvl="1"/>
            <a:r>
              <a:rPr lang="ko-KR" altLang="en-US" sz="2000" dirty="0"/>
              <a:t>학습 데이터를 충분히 학습하지 못해 훈련 데이터의 예측 정확도 높지 않으며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데이터의 예측 정확도도 낮게 나타나는 경우</a:t>
            </a:r>
            <a:endParaRPr lang="en-US" altLang="ko-KR" sz="2000" dirty="0"/>
          </a:p>
          <a:p>
            <a:r>
              <a:rPr lang="ko-KR" altLang="en-US" sz="2400" dirty="0"/>
              <a:t>나쁜 알고리즘의 해결 기법</a:t>
            </a:r>
            <a:endParaRPr lang="en-US" altLang="ko-KR" sz="2400" dirty="0"/>
          </a:p>
          <a:p>
            <a:pPr lvl="1"/>
            <a:r>
              <a:rPr lang="ko-KR" altLang="en-US" sz="2000" dirty="0"/>
              <a:t>모델 파라미터가 더 많은 강력한 모델을 선택한다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학습 알고리즘에 더 좋은 특성을 제공한다</a:t>
            </a:r>
            <a:r>
              <a:rPr lang="en-US" altLang="ko-KR" sz="2000" dirty="0"/>
              <a:t>(</a:t>
            </a:r>
            <a:r>
              <a:rPr lang="ko-KR" altLang="en-US" sz="2000" dirty="0"/>
              <a:t>특성공학</a:t>
            </a:r>
            <a:r>
              <a:rPr lang="en-US" altLang="ko-KR" sz="2000" dirty="0"/>
              <a:t>).</a:t>
            </a:r>
          </a:p>
          <a:p>
            <a:pPr lvl="1"/>
            <a:r>
              <a:rPr lang="ko-KR" altLang="en-US" sz="2000" dirty="0"/>
              <a:t>모델의 제약을 줄인다</a:t>
            </a:r>
            <a:r>
              <a:rPr lang="en-US" altLang="ko-KR" sz="2000" dirty="0"/>
              <a:t>(</a:t>
            </a:r>
            <a:r>
              <a:rPr lang="ko-KR" altLang="en-US" sz="2000" dirty="0"/>
              <a:t>규제</a:t>
            </a:r>
            <a:r>
              <a:rPr lang="en-US" altLang="ko-KR" sz="2000" dirty="0"/>
              <a:t>).</a:t>
            </a:r>
          </a:p>
          <a:p>
            <a:r>
              <a:rPr lang="ko-KR" altLang="en-US" sz="2400" dirty="0"/>
              <a:t>한걸음 물러서서 큰 그림 보기 </a:t>
            </a:r>
            <a:r>
              <a:rPr lang="en-US" altLang="ko-KR" sz="2400" dirty="0"/>
              <a:t>: p61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5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1-6</a:t>
            </a:r>
            <a:r>
              <a:rPr lang="ko-KR" altLang="en-US" dirty="0"/>
              <a:t> 테스트와 검증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38596"/>
            <a:ext cx="11046173" cy="4906172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만든 학습 모델이 얼마나 잘 일반화되었는지 아는 유일한 방법은 새로운 샘플에 실제로 적용해 보는 것임 </a:t>
            </a:r>
            <a:endParaRPr lang="en-US" altLang="ko-KR" dirty="0"/>
          </a:p>
          <a:p>
            <a:r>
              <a:rPr lang="ko-KR" altLang="en-US" dirty="0"/>
              <a:t>훈련 세트</a:t>
            </a:r>
            <a:r>
              <a:rPr lang="en-US" altLang="ko-KR" dirty="0"/>
              <a:t>(training set)</a:t>
            </a:r>
            <a:r>
              <a:rPr lang="ko-KR" altLang="en-US" dirty="0"/>
              <a:t>와 테스트 세트</a:t>
            </a:r>
            <a:r>
              <a:rPr lang="en-US" altLang="ko-KR" dirty="0"/>
              <a:t>(test set)</a:t>
            </a:r>
            <a:r>
              <a:rPr lang="ko-KR" altLang="en-US" dirty="0"/>
              <a:t> 두 개로 나누어 검증</a:t>
            </a:r>
            <a:endParaRPr lang="en-US" altLang="ko-KR" dirty="0"/>
          </a:p>
          <a:p>
            <a:pPr lvl="1"/>
            <a:r>
              <a:rPr lang="ko-KR" altLang="en-US" dirty="0"/>
              <a:t>데이터의 </a:t>
            </a:r>
            <a:r>
              <a:rPr lang="en-US" altLang="ko-KR" dirty="0"/>
              <a:t>80%</a:t>
            </a:r>
            <a:r>
              <a:rPr lang="ko-KR" altLang="en-US" dirty="0"/>
              <a:t>를 훈련에 </a:t>
            </a:r>
            <a:r>
              <a:rPr lang="en-US" altLang="ko-KR" dirty="0"/>
              <a:t>20%</a:t>
            </a:r>
            <a:r>
              <a:rPr lang="ko-KR" altLang="en-US" dirty="0"/>
              <a:t>는 테스트용으로 분리하며</a:t>
            </a:r>
            <a:r>
              <a:rPr lang="en-US" altLang="ko-KR" dirty="0"/>
              <a:t>,</a:t>
            </a:r>
            <a:r>
              <a:rPr lang="ko-KR" altLang="en-US" dirty="0"/>
              <a:t> 데이터셋 크기에 따라 비율이 다름</a:t>
            </a:r>
            <a:r>
              <a:rPr lang="en-US" altLang="ko-KR" dirty="0"/>
              <a:t>(</a:t>
            </a:r>
            <a:r>
              <a:rPr lang="ko-KR" altLang="en-US" dirty="0"/>
              <a:t>전체 데이터의 </a:t>
            </a:r>
            <a:r>
              <a:rPr lang="en-US" altLang="ko-KR" dirty="0"/>
              <a:t>10~30%</a:t>
            </a:r>
            <a:r>
              <a:rPr lang="ko-KR" altLang="en-US" dirty="0"/>
              <a:t>를 테스트 데이터로 사용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훈련 세트를 사용해 모델을 훈련하고 테스트 세트를 사용해 모델을 테스트</a:t>
            </a:r>
            <a:endParaRPr lang="en-US" altLang="ko-KR" dirty="0"/>
          </a:p>
          <a:p>
            <a:pPr lvl="2"/>
            <a:r>
              <a:rPr lang="ko-KR" altLang="en-US" dirty="0"/>
              <a:t>새로운 샘플에 대한 오류 비율 </a:t>
            </a:r>
            <a:r>
              <a:rPr lang="en-US" altLang="ko-KR" dirty="0"/>
              <a:t>: </a:t>
            </a:r>
            <a:r>
              <a:rPr lang="ko-KR" altLang="en-US" dirty="0"/>
              <a:t>일반화 오차</a:t>
            </a:r>
            <a:r>
              <a:rPr lang="en-US" altLang="ko-KR" dirty="0"/>
              <a:t> </a:t>
            </a:r>
            <a:r>
              <a:rPr lang="ko-KR" altLang="en-US" dirty="0"/>
              <a:t>또는 외부 샘플 오차</a:t>
            </a:r>
            <a:endParaRPr lang="en-US" altLang="ko-KR" dirty="0"/>
          </a:p>
          <a:p>
            <a:pPr lvl="2"/>
            <a:r>
              <a:rPr lang="ko-KR" altLang="en-US" dirty="0"/>
              <a:t>테스트 세트에서 모델을 평가함으로써 이 오차에 대한 추정값으로</a:t>
            </a:r>
            <a:r>
              <a:rPr lang="en-US" altLang="ko-KR" dirty="0"/>
              <a:t>,</a:t>
            </a:r>
            <a:r>
              <a:rPr lang="ko-KR" altLang="en-US" dirty="0"/>
              <a:t> 이전에 본 적이 없는 새로운 샘플에 모델이 얼마나 잘 작동할지 예측</a:t>
            </a:r>
            <a:endParaRPr lang="en-US" altLang="ko-KR" dirty="0"/>
          </a:p>
          <a:p>
            <a:pPr lvl="3"/>
            <a:r>
              <a:rPr lang="ko-KR" altLang="en-US" dirty="0"/>
              <a:t>훈련 오차가 낮지만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훈련 세트에서 모델의 오차가 적음</a:t>
            </a:r>
            <a:r>
              <a:rPr lang="en-US" altLang="ko-KR" dirty="0"/>
              <a:t>) </a:t>
            </a:r>
            <a:r>
              <a:rPr lang="ko-KR" altLang="en-US" dirty="0"/>
              <a:t>일반화 오차가 높다면 이는 모델이 훈련 데이터에 과대적합되었다는 뜻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37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D1AD6-8D49-7BAC-3965-5CB0305F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 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DDA37-2F90-6736-EFFC-D7C27F67C7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b="1" dirty="0"/>
              <a:t>Training Dataset (70~90%)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학습 모델을 만들기 위해 사용하는 데이터 집합 </a:t>
            </a:r>
            <a:r>
              <a:rPr lang="en-US" altLang="ko-KR" sz="1800" dirty="0"/>
              <a:t>(</a:t>
            </a:r>
            <a:r>
              <a:rPr lang="ko-KR" altLang="en-US" sz="1800" dirty="0"/>
              <a:t>수능 공부용 문제집</a:t>
            </a:r>
            <a:r>
              <a:rPr lang="en-US" altLang="ko-KR" sz="18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/>
              <a:t>Test Dataset (10~30%)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최종 만들어진 학습 모델을 평가할 때 사용하는 데이터 집합 </a:t>
            </a:r>
            <a:r>
              <a:rPr lang="en-US" altLang="ko-KR" sz="1800" dirty="0"/>
              <a:t>(</a:t>
            </a:r>
            <a:r>
              <a:rPr lang="ko-KR" altLang="en-US" sz="1800" dirty="0"/>
              <a:t>수능시험</a:t>
            </a:r>
            <a:r>
              <a:rPr lang="en-US" altLang="ko-KR" sz="18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/>
              <a:t>Validation Dataset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훈련 데이터셋으로 만드는 과정 중에 학습 모델이 결과값</a:t>
            </a:r>
            <a:r>
              <a:rPr lang="en-US" altLang="ko-KR" sz="1800" dirty="0"/>
              <a:t>(</a:t>
            </a:r>
            <a:r>
              <a:rPr lang="ko-KR" altLang="en-US" sz="1800" dirty="0"/>
              <a:t>진단</a:t>
            </a:r>
            <a:r>
              <a:rPr lang="en-US" altLang="ko-KR" sz="1800" dirty="0"/>
              <a:t>/</a:t>
            </a:r>
            <a:r>
              <a:rPr lang="ko-KR" altLang="en-US" sz="1800" dirty="0"/>
              <a:t>예측</a:t>
            </a:r>
            <a:r>
              <a:rPr lang="en-US" altLang="ko-KR" sz="1800" dirty="0"/>
              <a:t>)</a:t>
            </a:r>
            <a:r>
              <a:rPr lang="ko-KR" altLang="en-US" sz="1800" dirty="0"/>
              <a:t>을 정확하게 계산하는지 진단</a:t>
            </a:r>
            <a:r>
              <a:rPr lang="en-US" altLang="ko-KR" sz="1800" dirty="0"/>
              <a:t>(</a:t>
            </a:r>
            <a:r>
              <a:rPr lang="ko-KR" altLang="en-US" sz="1800" dirty="0"/>
              <a:t>평가</a:t>
            </a:r>
            <a:r>
              <a:rPr lang="en-US" altLang="ko-KR" sz="1800" dirty="0"/>
              <a:t>)</a:t>
            </a:r>
            <a:r>
              <a:rPr lang="ko-KR" altLang="en-US" sz="1800" dirty="0"/>
              <a:t>할 때 사용하는 데이터 집합 </a:t>
            </a:r>
            <a:r>
              <a:rPr lang="en-US" altLang="ko-KR" sz="1800" dirty="0"/>
              <a:t>(</a:t>
            </a:r>
            <a:r>
              <a:rPr lang="ko-KR" altLang="en-US" sz="1800" dirty="0"/>
              <a:t>수능 모의고사</a:t>
            </a:r>
            <a:r>
              <a:rPr lang="en-US" altLang="ko-KR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800" b="1" dirty="0"/>
              <a:t>교차 검증</a:t>
            </a:r>
            <a:r>
              <a:rPr lang="en-US" altLang="ko-KR" sz="1800" b="1" dirty="0"/>
              <a:t>(Cross Validation)</a:t>
            </a:r>
            <a:r>
              <a:rPr lang="en-US" altLang="ko-KR" sz="1800" dirty="0"/>
              <a:t> : </a:t>
            </a:r>
            <a:r>
              <a:rPr lang="ko-KR" altLang="en-US" sz="1800" dirty="0"/>
              <a:t>데이터 충분치 않을 때 훈련 데이터를 나눠 사용 </a:t>
            </a:r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A1DBB-88C2-4D6A-99F9-55E7BD9A75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1AE6AFE-0C96-53C1-BC49-ED07B379E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1" b="13200"/>
          <a:stretch/>
        </p:blipFill>
        <p:spPr bwMode="auto">
          <a:xfrm>
            <a:off x="665017" y="4290988"/>
            <a:ext cx="6691812" cy="171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EEC4BD94-39A9-22A5-A442-0B1C56BA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64" y="4178418"/>
            <a:ext cx="3878060" cy="255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18734-3D3D-38D2-7662-7B390FBA3CB3}"/>
              </a:ext>
            </a:extLst>
          </p:cNvPr>
          <p:cNvSpPr txBox="1"/>
          <p:nvPr/>
        </p:nvSpPr>
        <p:spPr>
          <a:xfrm>
            <a:off x="2470516" y="6005146"/>
            <a:ext cx="138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70~90%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EB82D-6D1A-6C92-8800-C7A23D8164B3}"/>
              </a:ext>
            </a:extLst>
          </p:cNvPr>
          <p:cNvSpPr txBox="1"/>
          <p:nvPr/>
        </p:nvSpPr>
        <p:spPr>
          <a:xfrm>
            <a:off x="6166217" y="6014424"/>
            <a:ext cx="105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10~30%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25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1-6</a:t>
            </a:r>
            <a:r>
              <a:rPr lang="ko-KR" altLang="en-US" dirty="0"/>
              <a:t> 테스트와 검증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21971"/>
            <a:ext cx="11046173" cy="5291452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err="1"/>
              <a:t>하이퍼파라미터</a:t>
            </a:r>
            <a:r>
              <a:rPr lang="ko-KR" altLang="en-US" sz="2400" dirty="0"/>
              <a:t> 튜닝과 모델 선택</a:t>
            </a:r>
            <a:endParaRPr lang="en-US" altLang="ko-KR" sz="2400" dirty="0"/>
          </a:p>
          <a:p>
            <a:pPr lvl="1"/>
            <a:r>
              <a:rPr lang="ko-KR" altLang="en-US" sz="2200" dirty="0"/>
              <a:t>모델 평가는 간단히 테스트 세트를 사용해 진행함</a:t>
            </a:r>
            <a:endParaRPr lang="en-US" altLang="ko-KR" sz="2200" dirty="0"/>
          </a:p>
          <a:p>
            <a:pPr lvl="1"/>
            <a:r>
              <a:rPr lang="en-US" altLang="ko-KR" sz="2200" dirty="0"/>
              <a:t>But, </a:t>
            </a:r>
            <a:r>
              <a:rPr lang="ko-KR" altLang="en-US" sz="2200" dirty="0"/>
              <a:t>실제 서비스에 투입해 새로운 데이터를 적용하니 성능이 낮게 나타남</a:t>
            </a:r>
            <a:endParaRPr lang="en-US" altLang="ko-KR" sz="2200" dirty="0"/>
          </a:p>
          <a:p>
            <a:pPr lvl="1"/>
            <a:r>
              <a:rPr lang="ko-KR" altLang="en-US" sz="2200" dirty="0"/>
              <a:t>홀드아웃 검증</a:t>
            </a:r>
            <a:r>
              <a:rPr lang="en-US" altLang="ko-KR" sz="2200" dirty="0"/>
              <a:t>(holdout validation) : </a:t>
            </a:r>
            <a:r>
              <a:rPr lang="ko-KR" altLang="en-US" sz="2200" dirty="0"/>
              <a:t>간단하게 훈련 세트의 일부를 떼어내어 여러 후보 모델을 평가하고 가장 좋은 하나를 선택</a:t>
            </a:r>
            <a:endParaRPr lang="en-US" altLang="ko-KR" sz="2200" dirty="0"/>
          </a:p>
          <a:p>
            <a:pPr lvl="2"/>
            <a:r>
              <a:rPr lang="ko-KR" altLang="en-US" dirty="0"/>
              <a:t>검증 세트</a:t>
            </a:r>
            <a:r>
              <a:rPr lang="en-US" altLang="ko-KR" dirty="0"/>
              <a:t>(validation set)</a:t>
            </a:r>
            <a:r>
              <a:rPr lang="ko-KR" altLang="en-US" dirty="0"/>
              <a:t>가 작을 경우</a:t>
            </a:r>
            <a:r>
              <a:rPr lang="en-US" altLang="ko-KR" dirty="0"/>
              <a:t>, </a:t>
            </a:r>
            <a:r>
              <a:rPr lang="ko-KR" altLang="en-US" dirty="0"/>
              <a:t>반복적으로 교차 검증</a:t>
            </a:r>
            <a:r>
              <a:rPr lang="en-US" altLang="ko-KR" dirty="0"/>
              <a:t>(cross-validation)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1"/>
            <a:r>
              <a:rPr lang="ko-KR" altLang="en-US" sz="2200" dirty="0"/>
              <a:t>데이터 불일치</a:t>
            </a:r>
            <a:endParaRPr lang="en-US" altLang="ko-KR" sz="2200" dirty="0"/>
          </a:p>
          <a:p>
            <a:pPr lvl="2"/>
            <a:r>
              <a:rPr lang="ko-KR" altLang="en-US" dirty="0"/>
              <a:t>훈련 데이터가 실제 제품에 사용할 데이터를 완벽하게 대표하지 못함</a:t>
            </a:r>
            <a:endParaRPr lang="en-US" altLang="ko-KR" sz="2800" dirty="0"/>
          </a:p>
          <a:p>
            <a:pPr lvl="1"/>
            <a:r>
              <a:rPr lang="ko-KR" altLang="en-US" sz="2200" dirty="0"/>
              <a:t>공짜 점심 없음 이론</a:t>
            </a:r>
            <a:r>
              <a:rPr lang="en-US" altLang="ko-KR" sz="2200" dirty="0"/>
              <a:t>(NFL, No Free Launch) – </a:t>
            </a:r>
            <a:r>
              <a:rPr lang="ko-KR" altLang="en-US" sz="2200" dirty="0"/>
              <a:t>데이비드 </a:t>
            </a:r>
            <a:r>
              <a:rPr lang="ko-KR" altLang="en-US" sz="2200" dirty="0" err="1"/>
              <a:t>월퍼트</a:t>
            </a:r>
            <a:r>
              <a:rPr lang="en-US" altLang="ko-KR" sz="2200" dirty="0"/>
              <a:t>, 1996</a:t>
            </a:r>
          </a:p>
          <a:p>
            <a:pPr lvl="2"/>
            <a:r>
              <a:rPr lang="ko-KR" altLang="en-US" dirty="0"/>
              <a:t>데이터에 관해 완벽하게 어떤 가정도 하지 않으면 한 모델을 다른 모델보다 선호할 근거가 없음</a:t>
            </a:r>
            <a:endParaRPr lang="en-US" altLang="ko-KR" dirty="0"/>
          </a:p>
          <a:p>
            <a:pPr lvl="2"/>
            <a:r>
              <a:rPr lang="ko-KR" altLang="en-US" dirty="0"/>
              <a:t>어떤 모델이 최선인지 확실히 아는 유일한 방법은 모든 모델을 평가하는 것 뿐</a:t>
            </a:r>
            <a:r>
              <a:rPr lang="en-US" altLang="ko-KR" dirty="0"/>
              <a:t>!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09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145" y="1629295"/>
            <a:ext cx="10889673" cy="4705002"/>
          </a:xfrm>
        </p:spPr>
        <p:txBody>
          <a:bodyPr numCol="2" spcCol="180000">
            <a:normAutofit/>
          </a:bodyPr>
          <a:lstStyle/>
          <a:p>
            <a:r>
              <a:rPr lang="en-US" altLang="ko-KR" sz="1800" dirty="0"/>
              <a:t>CHAPTER 01: </a:t>
            </a:r>
            <a:r>
              <a:rPr lang="ko-KR" altLang="en-US" sz="1800" dirty="0"/>
              <a:t>한눈에 보는 머신러닝</a:t>
            </a:r>
            <a:endParaRPr lang="en-US" altLang="ko-KR" sz="1800" dirty="0"/>
          </a:p>
          <a:p>
            <a:pPr lvl="1"/>
            <a:r>
              <a:rPr lang="ko-KR" altLang="en-US" sz="1600" dirty="0"/>
              <a:t>모든 데이터 과학자가 꼭 알아야 할 여러 가지 기초 개념과 용어</a:t>
            </a:r>
            <a:endParaRPr lang="en-US" altLang="ko-KR" sz="1600" dirty="0"/>
          </a:p>
          <a:p>
            <a:r>
              <a:rPr lang="en-US" altLang="ko-KR" sz="1800" dirty="0"/>
              <a:t>CHAPTER 02: </a:t>
            </a:r>
            <a:r>
              <a:rPr lang="ko-KR" altLang="en-US" sz="1800" dirty="0"/>
              <a:t>머신러닝 프로젝트 처음부터 끝까지</a:t>
            </a:r>
          </a:p>
          <a:p>
            <a:pPr lvl="1"/>
            <a:r>
              <a:rPr lang="ko-KR" altLang="en-US" sz="1600" dirty="0"/>
              <a:t>주택 가격을 예측하는 회귀 작업을 살펴보면서 선형 회귀</a:t>
            </a:r>
            <a:r>
              <a:rPr lang="en-US" altLang="ko-KR" sz="1600" dirty="0"/>
              <a:t>, </a:t>
            </a:r>
            <a:r>
              <a:rPr lang="ko-KR" altLang="en-US" sz="1600" dirty="0"/>
              <a:t>결정 트리</a:t>
            </a:r>
            <a:r>
              <a:rPr lang="en-US" altLang="ko-KR" sz="1600" dirty="0"/>
              <a:t>, </a:t>
            </a:r>
            <a:r>
              <a:rPr lang="ko-KR" altLang="en-US" sz="1600" dirty="0"/>
              <a:t>랜덤 포레스트</a:t>
            </a:r>
            <a:r>
              <a:rPr lang="en-US" altLang="ko-KR" sz="1600" dirty="0"/>
              <a:t> </a:t>
            </a:r>
            <a:r>
              <a:rPr lang="ko-KR" altLang="en-US" sz="1600" dirty="0"/>
              <a:t>등 여러 알고리즘 학습</a:t>
            </a:r>
            <a:endParaRPr lang="en-US" altLang="ko-KR" sz="1600" dirty="0"/>
          </a:p>
          <a:p>
            <a:r>
              <a:rPr lang="en-US" altLang="ko-KR" sz="1800" dirty="0"/>
              <a:t>CHAPTER 03: </a:t>
            </a:r>
            <a:r>
              <a:rPr lang="ko-KR" altLang="en-US" sz="1800" dirty="0"/>
              <a:t>분류</a:t>
            </a:r>
          </a:p>
          <a:p>
            <a:pPr lvl="1"/>
            <a:r>
              <a:rPr lang="ko-KR" altLang="en-US" sz="1600" dirty="0"/>
              <a:t>분류 시스템 학습</a:t>
            </a:r>
            <a:endParaRPr lang="en-US" altLang="ko-KR" sz="1600" dirty="0"/>
          </a:p>
          <a:p>
            <a:r>
              <a:rPr lang="en-US" altLang="ko-KR" sz="1800" dirty="0"/>
              <a:t>CHAPTER 04: </a:t>
            </a:r>
            <a:r>
              <a:rPr lang="ko-KR" altLang="en-US" sz="1800" dirty="0"/>
              <a:t>모델 훈련</a:t>
            </a:r>
            <a:endParaRPr lang="en-US" altLang="ko-KR" sz="1800" dirty="0"/>
          </a:p>
          <a:p>
            <a:pPr lvl="1"/>
            <a:r>
              <a:rPr lang="ko-KR" altLang="en-US" sz="1600" dirty="0"/>
              <a:t>신경망 구축에 필요한모델 훈련 알고리즘 학습  </a:t>
            </a:r>
            <a:endParaRPr lang="en-US" altLang="ko-KR" sz="1600" dirty="0"/>
          </a:p>
          <a:p>
            <a:r>
              <a:rPr lang="en-US" altLang="ko-KR" sz="1800" dirty="0"/>
              <a:t>CHAPTER 05:  </a:t>
            </a:r>
            <a:r>
              <a:rPr lang="ko-KR" altLang="en-US" sz="1800" dirty="0"/>
              <a:t>서포트 벡터 머신</a:t>
            </a:r>
            <a:endParaRPr lang="en-US" altLang="ko-KR" sz="1800" dirty="0"/>
          </a:p>
          <a:p>
            <a:pPr lvl="1"/>
            <a:r>
              <a:rPr lang="en-US" altLang="ko-KR" sz="1600" dirty="0"/>
              <a:t>SVM</a:t>
            </a:r>
            <a:r>
              <a:rPr lang="ko-KR" altLang="en-US" sz="1600" dirty="0"/>
              <a:t>의 핵심 개념</a:t>
            </a:r>
            <a:r>
              <a:rPr lang="en-US" altLang="ko-KR" sz="1600" dirty="0"/>
              <a:t>,</a:t>
            </a:r>
            <a:r>
              <a:rPr lang="ko-KR" altLang="en-US" sz="1600" dirty="0"/>
              <a:t> 사용 방법</a:t>
            </a:r>
            <a:r>
              <a:rPr lang="en-US" altLang="ko-KR" sz="1600" dirty="0"/>
              <a:t>,</a:t>
            </a:r>
            <a:r>
              <a:rPr lang="ko-KR" altLang="en-US" sz="1600" dirty="0"/>
              <a:t> 작동 원리 학습</a:t>
            </a:r>
            <a:endParaRPr lang="en-US" altLang="ko-KR" sz="1600" dirty="0"/>
          </a:p>
          <a:p>
            <a:r>
              <a:rPr lang="en-US" altLang="ko-KR" sz="1800" dirty="0"/>
              <a:t>CHAPTER 06:  </a:t>
            </a:r>
            <a:r>
              <a:rPr lang="ko-KR" altLang="en-US" sz="1800" dirty="0"/>
              <a:t>결정 트리</a:t>
            </a:r>
            <a:endParaRPr lang="en-US" altLang="ko-KR" sz="1800" dirty="0"/>
          </a:p>
          <a:p>
            <a:pPr lvl="1"/>
            <a:r>
              <a:rPr lang="ko-KR" altLang="en-US" sz="1600" dirty="0"/>
              <a:t>결정 트리의 훈련</a:t>
            </a:r>
            <a:r>
              <a:rPr lang="en-US" altLang="ko-KR" sz="1600" dirty="0"/>
              <a:t>, </a:t>
            </a:r>
            <a:r>
              <a:rPr lang="ko-KR" altLang="en-US" sz="1600" dirty="0"/>
              <a:t>시각화</a:t>
            </a:r>
            <a:r>
              <a:rPr lang="en-US" altLang="ko-KR" sz="1600" dirty="0"/>
              <a:t>, </a:t>
            </a:r>
            <a:r>
              <a:rPr lang="ko-KR" altLang="en-US" sz="1600" dirty="0"/>
              <a:t>예측 방법 학습</a:t>
            </a:r>
            <a:endParaRPr lang="en-US" altLang="ko-KR" sz="1600" dirty="0"/>
          </a:p>
          <a:p>
            <a:r>
              <a:rPr lang="en-US" altLang="ko-KR" sz="1800" dirty="0"/>
              <a:t>CHAPTER 07:  </a:t>
            </a:r>
            <a:r>
              <a:rPr lang="ko-KR" altLang="en-US" sz="1800" dirty="0"/>
              <a:t>앙상블 학습과 랜덤 포레스트</a:t>
            </a:r>
            <a:endParaRPr lang="en-US" altLang="ko-KR" sz="1800" dirty="0"/>
          </a:p>
          <a:p>
            <a:pPr lvl="1"/>
            <a:r>
              <a:rPr lang="ko-KR" altLang="en-US" sz="1600" dirty="0"/>
              <a:t>배깅</a:t>
            </a:r>
            <a:r>
              <a:rPr lang="en-US" altLang="ko-KR" sz="1600" dirty="0"/>
              <a:t>, </a:t>
            </a:r>
            <a:r>
              <a:rPr lang="ko-KR" altLang="en-US" sz="1600" dirty="0"/>
              <a:t>부스팅</a:t>
            </a:r>
            <a:r>
              <a:rPr lang="en-US" altLang="ko-KR" sz="1600" dirty="0"/>
              <a:t>, </a:t>
            </a:r>
            <a:r>
              <a:rPr lang="ko-KR" altLang="en-US" sz="1600" dirty="0"/>
              <a:t>스태킹 등 가장 인기 있는 앙상블 방법 학습</a:t>
            </a:r>
            <a:endParaRPr lang="en-US" altLang="ko-KR" sz="1600" dirty="0"/>
          </a:p>
          <a:p>
            <a:r>
              <a:rPr lang="en-US" altLang="ko-KR" sz="1800" dirty="0"/>
              <a:t>CHAPTER 08:  </a:t>
            </a:r>
            <a:r>
              <a:rPr lang="ko-KR" altLang="en-US" sz="1800" dirty="0"/>
              <a:t>차원 축소</a:t>
            </a:r>
            <a:endParaRPr lang="en-US" altLang="ko-KR" sz="1800" dirty="0"/>
          </a:p>
          <a:p>
            <a:pPr lvl="1"/>
            <a:r>
              <a:rPr lang="ko-KR" altLang="en-US" sz="1600" dirty="0"/>
              <a:t>고차원 공간과 차원 축소 기법</a:t>
            </a:r>
            <a:endParaRPr lang="en-US" altLang="ko-KR" sz="1600" dirty="0"/>
          </a:p>
          <a:p>
            <a:r>
              <a:rPr lang="en-US" altLang="ko-KR" sz="1800" dirty="0"/>
              <a:t>CHAPTER 09:  </a:t>
            </a:r>
            <a:r>
              <a:rPr lang="ko-KR" altLang="en-US" sz="1800" dirty="0"/>
              <a:t>비지도 학습</a:t>
            </a:r>
            <a:endParaRPr lang="en-US" altLang="ko-KR" sz="1800" dirty="0"/>
          </a:p>
          <a:p>
            <a:pPr lvl="1"/>
            <a:r>
              <a:rPr lang="ko-KR" altLang="en-US" sz="1600" dirty="0"/>
              <a:t>비지도 학습과 알고리즘</a:t>
            </a:r>
            <a:endParaRPr lang="en-US" altLang="ko-KR" sz="16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Intelligent Medical Data Lab.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828460" y="1167630"/>
            <a:ext cx="2725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PART I - </a:t>
            </a:r>
            <a:r>
              <a:rPr lang="ko-KR" altLang="en-US" sz="2400" b="1" dirty="0">
                <a:latin typeface="+mj-ea"/>
                <a:ea typeface="+mj-ea"/>
              </a:rPr>
              <a:t>머신러닝</a:t>
            </a:r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7F8F7-3E55-38A0-91D0-5B7DA7E9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종류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CF077-1BD1-CA08-4CD5-9842E473C0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409CA-B127-C78B-0112-57B5BFB2FA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  <p:pic>
        <p:nvPicPr>
          <p:cNvPr id="6" name="Picture 2" descr="소스 이미지 보기">
            <a:extLst>
              <a:ext uri="{FF2B5EF4-FFF2-40B4-BE49-F238E27FC236}">
                <a16:creationId xmlns:a16="http://schemas.microsoft.com/office/drawing/2014/main" id="{496503FD-2707-9976-9031-45CF92119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" b="3397"/>
          <a:stretch/>
        </p:blipFill>
        <p:spPr bwMode="auto">
          <a:xfrm>
            <a:off x="1401112" y="1262562"/>
            <a:ext cx="9646503" cy="50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185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/>
              <a:t>딥러닝 체험하기</a:t>
            </a:r>
            <a:endParaRPr 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E4365F-64F8-488F-BE41-3013C0B37DBD}"/>
              </a:ext>
            </a:extLst>
          </p:cNvPr>
          <p:cNvSpPr txBox="1"/>
          <p:nvPr/>
        </p:nvSpPr>
        <p:spPr>
          <a:xfrm>
            <a:off x="824278" y="1132114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3"/>
              </a:rPr>
              <a:t>https://transcranial.github.io/keras-js/#/</a:t>
            </a:r>
            <a:endParaRPr lang="en-US" altLang="ko-KR" sz="24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5EA1353-AA3C-4A98-A46B-C8F5E9D25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62" y="1724606"/>
            <a:ext cx="8330899" cy="4001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B2BD4E-0929-4033-83B9-2BBC411F06B5}"/>
              </a:ext>
            </a:extLst>
          </p:cNvPr>
          <p:cNvSpPr txBox="1"/>
          <p:nvPr/>
        </p:nvSpPr>
        <p:spPr>
          <a:xfrm>
            <a:off x="8021579" y="5725886"/>
            <a:ext cx="3268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작성자 </a:t>
            </a:r>
            <a:r>
              <a:rPr lang="en-US" altLang="ko-KR" sz="1600" dirty="0"/>
              <a:t>: Leon</a:t>
            </a:r>
            <a:r>
              <a:rPr lang="ko-KR" altLang="en-US" sz="1600" dirty="0"/>
              <a:t> </a:t>
            </a:r>
            <a:r>
              <a:rPr lang="en-US" altLang="ko-KR" sz="1600" dirty="0"/>
              <a:t>Chen (MD.ai CEO) 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76E78F-DCBC-421C-9C51-A2AF6D8B1F61}"/>
              </a:ext>
            </a:extLst>
          </p:cNvPr>
          <p:cNvSpPr/>
          <p:nvPr/>
        </p:nvSpPr>
        <p:spPr>
          <a:xfrm>
            <a:off x="2101362" y="2488223"/>
            <a:ext cx="1178169" cy="246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4855D-9E69-E545-18FC-7AC2E5E53E5C}"/>
              </a:ext>
            </a:extLst>
          </p:cNvPr>
          <p:cNvSpPr txBox="1"/>
          <p:nvPr/>
        </p:nvSpPr>
        <p:spPr>
          <a:xfrm>
            <a:off x="9920773" y="5986370"/>
            <a:ext cx="1798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https://md.ai/</a:t>
            </a:r>
          </a:p>
        </p:txBody>
      </p:sp>
    </p:spTree>
    <p:extLst>
      <p:ext uri="{BB962C8B-B14F-4D97-AF65-F5344CB8AC3E}">
        <p14:creationId xmlns:p14="http://schemas.microsoft.com/office/powerpoint/2010/main" val="4291358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1-7 </a:t>
            </a:r>
            <a:r>
              <a:rPr lang="ko-KR" altLang="en-US" dirty="0"/>
              <a:t>연습문제</a:t>
            </a:r>
            <a:endParaRPr lang="ko-Kore-K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5254625" cy="508406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머신러닝을 어떻게 정의할 수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머신러닝이 도움을 줄 수 있는 문제 유형 네 가지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레이블된 훈련 세트란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가장 널리 사용되는 지도 학습 작업 두 가지는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보편적인 비지도 학습 작업 네 가지는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사전 정보가 없는 여러 지형에서 로봇을 걸어가게 하려면 어떤 종류의 머신러닝 알고리즘을 사용할 수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고객을 여러 그룹으로 분할하려면 어떤 알고리즘을 사용해야 하나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스팸 감지의 문제는 지도 학습과 비지도 학습 중 어떤 문제로 볼 수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온라인 학습 시스템이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외부 메모리 학습이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346934-AE54-472C-A63B-D9831468EB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1097280"/>
            <a:ext cx="5254625" cy="508406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dirty="0"/>
              <a:t>예측을 하기 위해 유사도 측정에 의존하는 학습 알고리즘은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dirty="0"/>
              <a:t>모델 파라미터와 학습 알고리즘의 하이퍼파라미터 사이에는 어떤 차이가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dirty="0"/>
              <a:t>모델 기반 알고리즘이 찾는 것은 무엇인가요</a:t>
            </a:r>
            <a:r>
              <a:rPr lang="en-US" altLang="ko-KR" dirty="0"/>
              <a:t>? </a:t>
            </a:r>
            <a:r>
              <a:rPr lang="ko-KR" altLang="en-US" dirty="0"/>
              <a:t>성공을 위해 이 알고리즘이 사용하는 가장 일반적인 전략은 무엇인가요</a:t>
            </a:r>
            <a:r>
              <a:rPr lang="en-US" altLang="ko-KR" dirty="0"/>
              <a:t>? </a:t>
            </a:r>
            <a:r>
              <a:rPr lang="ko-KR" altLang="en-US" dirty="0"/>
              <a:t>예측은 어떻게 만드나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en-US" altLang="ko-KR" dirty="0"/>
              <a:t> </a:t>
            </a:r>
            <a:r>
              <a:rPr lang="ko-KR" altLang="en-US" dirty="0"/>
              <a:t>머신러닝의 주요 도전 과제는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dirty="0"/>
              <a:t>모델이 훈련 데이터에서의 성능은 좋지만 새로운 샘플에서의 일반화 성능이 나쁘다면 어떤 문제가 있나</a:t>
            </a:r>
            <a:r>
              <a:rPr lang="en-US" altLang="ko-KR" dirty="0"/>
              <a:t>? </a:t>
            </a:r>
            <a:r>
              <a:rPr lang="ko-KR" altLang="en-US" dirty="0"/>
              <a:t>가능한 해결책 세 가지는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dirty="0"/>
              <a:t>테스트 세트가 무엇이고 왜 사용해야 하나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dirty="0"/>
              <a:t>검증 세트의 목적은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dirty="0"/>
              <a:t>훈련</a:t>
            </a:r>
            <a:r>
              <a:rPr lang="en-US" altLang="ko-KR" dirty="0"/>
              <a:t>-</a:t>
            </a:r>
            <a:r>
              <a:rPr lang="ko-KR" altLang="en-US" dirty="0"/>
              <a:t>개발 세트가 무엇인가</a:t>
            </a:r>
            <a:r>
              <a:rPr lang="en-US" altLang="ko-KR" dirty="0"/>
              <a:t>? </a:t>
            </a:r>
            <a:r>
              <a:rPr lang="ko-KR" altLang="en-US" dirty="0"/>
              <a:t>언제 필요하고 어떻게 사용해야 하나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dirty="0"/>
              <a:t>테스트 세트를 사용해 하이퍼파라미터를 튜닝하면 어떤 문제가 생기나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003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145" y="1645920"/>
            <a:ext cx="10889673" cy="4688377"/>
          </a:xfrm>
        </p:spPr>
        <p:txBody>
          <a:bodyPr vert="horz" lIns="91440" tIns="45720" rIns="91440" bIns="45720" numCol="2" spcCol="180000" rtlCol="0">
            <a:normAutofit fontScale="92500" lnSpcReduction="20000"/>
          </a:bodyPr>
          <a:lstStyle/>
          <a:p>
            <a:r>
              <a:rPr lang="en-US" altLang="ko-KR" sz="1800" dirty="0"/>
              <a:t>CHAPTER 10: </a:t>
            </a:r>
            <a:r>
              <a:rPr lang="ko-KR" altLang="en-US" sz="1800" dirty="0"/>
              <a:t>케라스를 사용한 인공 신경망 소개</a:t>
            </a:r>
            <a:endParaRPr lang="en-US" altLang="ko-KR" sz="1800" dirty="0"/>
          </a:p>
          <a:p>
            <a:pPr lvl="1"/>
            <a:r>
              <a:rPr lang="ko-KR" altLang="en-US" sz="1600" dirty="0"/>
              <a:t>인공 신경망과 케라스를 이용한 구현 방법</a:t>
            </a:r>
            <a:endParaRPr lang="en-US" altLang="ko-KR" sz="1600" dirty="0"/>
          </a:p>
          <a:p>
            <a:r>
              <a:rPr lang="en-US" altLang="ko-KR" sz="1800" dirty="0"/>
              <a:t>CHAPTER 11: </a:t>
            </a:r>
            <a:r>
              <a:rPr lang="ko-KR" altLang="en-US" sz="1800" dirty="0"/>
              <a:t>심층 신경망 훈련하기</a:t>
            </a:r>
            <a:endParaRPr lang="en-US" altLang="ko-KR" sz="1800" dirty="0"/>
          </a:p>
          <a:p>
            <a:pPr lvl="1"/>
            <a:r>
              <a:rPr lang="ko-KR" altLang="en-US" sz="1600" dirty="0"/>
              <a:t>심층 신경망의 문제와 해결 방법</a:t>
            </a:r>
            <a:endParaRPr lang="en-US" altLang="ko-KR" sz="1600" dirty="0"/>
          </a:p>
          <a:p>
            <a:r>
              <a:rPr lang="en-US" altLang="ko-KR" sz="1800" dirty="0"/>
              <a:t>CHAPTER 12: </a:t>
            </a:r>
            <a:r>
              <a:rPr lang="ko-KR" altLang="en-US" sz="1800" dirty="0"/>
              <a:t>텐서플로를 사용한 사용자 정의 모델과 훈련</a:t>
            </a:r>
            <a:endParaRPr lang="en-US" altLang="ko-KR" sz="1800" dirty="0"/>
          </a:p>
          <a:p>
            <a:pPr lvl="1"/>
            <a:r>
              <a:rPr lang="ko-KR" altLang="en-US" sz="1600" dirty="0"/>
              <a:t>텐서플로와 저수준 파이썬 </a:t>
            </a:r>
            <a:r>
              <a:rPr lang="en-US" altLang="ko-KR" sz="1600" dirty="0"/>
              <a:t>API</a:t>
            </a:r>
            <a:r>
              <a:rPr lang="ko-KR" altLang="en-US" sz="1600" dirty="0"/>
              <a:t>를 이용한 사용자 정의 모델과 훈련 알고리즘</a:t>
            </a:r>
            <a:endParaRPr lang="en-US" altLang="ko-KR" sz="1600" dirty="0"/>
          </a:p>
          <a:p>
            <a:r>
              <a:rPr lang="en-US" altLang="ko-KR" sz="1800" dirty="0"/>
              <a:t>CHAPTER 13: </a:t>
            </a:r>
            <a:r>
              <a:rPr lang="ko-KR" altLang="en-US" sz="1800" dirty="0"/>
              <a:t>텐서플로에서 데이터 적재와 전처리하기</a:t>
            </a:r>
            <a:endParaRPr lang="en-US" altLang="ko-KR" sz="1800" dirty="0"/>
          </a:p>
          <a:p>
            <a:pPr lvl="1"/>
            <a:r>
              <a:rPr lang="ko-KR" altLang="en-US" sz="1600" dirty="0"/>
              <a:t>데이터 </a:t>
            </a:r>
            <a:r>
              <a:rPr lang="en-US" altLang="ko-KR" sz="1600" dirty="0"/>
              <a:t>API, </a:t>
            </a:r>
            <a:r>
              <a:rPr lang="en-US" altLang="ko-KR" sz="1600" dirty="0" err="1"/>
              <a:t>TFRecord</a:t>
            </a:r>
            <a:r>
              <a:rPr lang="en-US" altLang="ko-KR" sz="1600" dirty="0"/>
              <a:t> </a:t>
            </a:r>
            <a:r>
              <a:rPr lang="ko-KR" altLang="en-US" sz="1600" dirty="0"/>
              <a:t>포맷</a:t>
            </a:r>
            <a:r>
              <a:rPr lang="en-US" altLang="ko-KR" sz="1600" dirty="0"/>
              <a:t>,</a:t>
            </a:r>
            <a:r>
              <a:rPr lang="ko-KR" altLang="en-US" sz="1600" dirty="0"/>
              <a:t> 사용자 정의 전처리 층을 만드는 방법</a:t>
            </a:r>
            <a:r>
              <a:rPr lang="en-US" altLang="ko-KR" sz="1600" dirty="0"/>
              <a:t>,</a:t>
            </a:r>
            <a:r>
              <a:rPr lang="ko-KR" altLang="en-US" sz="1600" dirty="0"/>
              <a:t> 표준 케라스 전처리 층 사용</a:t>
            </a:r>
            <a:endParaRPr lang="en-US" altLang="ko-KR" sz="1600" dirty="0"/>
          </a:p>
          <a:p>
            <a:r>
              <a:rPr lang="en-US" altLang="ko-KR" sz="1800" dirty="0"/>
              <a:t>CHAPTER 14: </a:t>
            </a:r>
            <a:r>
              <a:rPr lang="ko-KR" altLang="en-US" sz="1800" dirty="0"/>
              <a:t>합성곱 신경망을 사용한 컴퓨터 비전</a:t>
            </a:r>
            <a:endParaRPr lang="en-US" altLang="ko-KR" sz="1800" dirty="0"/>
          </a:p>
          <a:p>
            <a:pPr lvl="1"/>
            <a:r>
              <a:rPr lang="en-US" altLang="ko-KR" sz="1600" dirty="0"/>
              <a:t>CNN </a:t>
            </a:r>
            <a:r>
              <a:rPr lang="ko-KR" altLang="en-US" sz="1600" dirty="0"/>
              <a:t>구성 요소</a:t>
            </a:r>
            <a:r>
              <a:rPr lang="en-US" altLang="ko-KR" sz="1600" dirty="0"/>
              <a:t>, </a:t>
            </a:r>
            <a:r>
              <a:rPr lang="ko-KR" altLang="en-US" sz="1600" dirty="0"/>
              <a:t>텐서플로와 케라스를 사용한 구현 방법</a:t>
            </a:r>
            <a:endParaRPr lang="en-US" altLang="ko-KR" sz="1600" dirty="0"/>
          </a:p>
          <a:p>
            <a:r>
              <a:rPr lang="en-US" altLang="ko-KR" sz="1800" dirty="0"/>
              <a:t>CHAPTER 15: RNN</a:t>
            </a:r>
            <a:r>
              <a:rPr lang="ko-KR" altLang="en-US" sz="1800" dirty="0"/>
              <a:t>과 </a:t>
            </a:r>
            <a:r>
              <a:rPr lang="en-US" altLang="ko-KR" sz="1800" dirty="0"/>
              <a:t>CNN</a:t>
            </a:r>
            <a:r>
              <a:rPr lang="ko-KR" altLang="en-US" sz="1800" dirty="0"/>
              <a:t>을 사용해 시퀀스 처리하기</a:t>
            </a:r>
            <a:endParaRPr lang="en-US" altLang="ko-KR" sz="1800" dirty="0"/>
          </a:p>
          <a:p>
            <a:pPr lvl="1"/>
            <a:r>
              <a:rPr lang="en-US" altLang="ko-KR" sz="1600" dirty="0"/>
              <a:t>RNN </a:t>
            </a:r>
            <a:r>
              <a:rPr lang="ko-KR" altLang="en-US" sz="1600" dirty="0"/>
              <a:t>개념과 </a:t>
            </a:r>
            <a:r>
              <a:rPr lang="en-US" altLang="ko-KR" sz="1600" dirty="0" err="1"/>
              <a:t>WaveNet</a:t>
            </a:r>
            <a:r>
              <a:rPr lang="en-US" altLang="ko-KR" sz="1600" dirty="0"/>
              <a:t>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r>
              <a:rPr lang="en-US" altLang="ko-KR" sz="1800" dirty="0"/>
              <a:t>CHAPTER 16: RNN</a:t>
            </a:r>
            <a:r>
              <a:rPr lang="ko-KR" altLang="en-US" sz="1800" dirty="0"/>
              <a:t>과 어텐션을 사용한 자연어 처리</a:t>
            </a:r>
            <a:endParaRPr lang="en-US" altLang="ko-KR" sz="1800" dirty="0"/>
          </a:p>
          <a:p>
            <a:pPr lvl="1"/>
            <a:r>
              <a:rPr lang="ko-KR" altLang="en-US" sz="1600" dirty="0"/>
              <a:t>문장 수준의 </a:t>
            </a:r>
            <a:r>
              <a:rPr lang="en-US" altLang="ko-KR" sz="1600" dirty="0"/>
              <a:t>RNN</a:t>
            </a:r>
            <a:r>
              <a:rPr lang="ko-KR" altLang="en-US" sz="1600" dirty="0"/>
              <a:t>과 어텐션 메커니즘 </a:t>
            </a:r>
            <a:endParaRPr lang="en-US" altLang="ko-KR" sz="1600" dirty="0"/>
          </a:p>
          <a:p>
            <a:r>
              <a:rPr lang="en-US" altLang="ko-KR" sz="1800" dirty="0"/>
              <a:t>CHAPTER 17: </a:t>
            </a:r>
            <a:r>
              <a:rPr lang="ko-KR" altLang="en-US" sz="1800" dirty="0"/>
              <a:t>오토인코더와 </a:t>
            </a:r>
            <a:r>
              <a:rPr lang="en-US" altLang="ko-KR" sz="1800" dirty="0"/>
              <a:t>GAN</a:t>
            </a:r>
            <a:r>
              <a:rPr lang="ko-KR" altLang="en-US" sz="1800" dirty="0"/>
              <a:t>을 사용한 표현 학습과 생성적 학습</a:t>
            </a:r>
            <a:endParaRPr lang="en-US" altLang="ko-KR" sz="1800" dirty="0"/>
          </a:p>
          <a:p>
            <a:pPr lvl="1"/>
            <a:r>
              <a:rPr lang="ko-KR" altLang="en-US" sz="1600" dirty="0"/>
              <a:t>오토인코더를 사용한 비지도 방식의 심층 표현 방법</a:t>
            </a:r>
            <a:endParaRPr lang="en-US" altLang="ko-KR" sz="1600" dirty="0"/>
          </a:p>
          <a:p>
            <a:r>
              <a:rPr lang="en-US" altLang="ko-KR" sz="1800" dirty="0"/>
              <a:t>CHAPTER 18: </a:t>
            </a:r>
            <a:r>
              <a:rPr lang="ko-KR" altLang="en-US" sz="1800" dirty="0"/>
              <a:t>강화 학습</a:t>
            </a:r>
            <a:endParaRPr lang="en-US" altLang="ko-KR" sz="1800" dirty="0"/>
          </a:p>
          <a:p>
            <a:pPr lvl="1"/>
            <a:r>
              <a:rPr lang="ko-KR" altLang="en-US" sz="1600" dirty="0"/>
              <a:t>강화 학습 개념괴 </a:t>
            </a:r>
            <a:r>
              <a:rPr lang="en-US" altLang="ko-KR" sz="1600" dirty="0"/>
              <a:t>DQN, MDP, TF-Agents </a:t>
            </a:r>
            <a:r>
              <a:rPr lang="ko-KR" altLang="en-US" sz="1600" dirty="0"/>
              <a:t>라이브러리</a:t>
            </a:r>
            <a:endParaRPr lang="en-US" altLang="ko-KR" sz="1600" dirty="0"/>
          </a:p>
          <a:p>
            <a:r>
              <a:rPr lang="en-US" altLang="ko-KR" sz="1800" dirty="0"/>
              <a:t>CHAPTER 19: </a:t>
            </a:r>
            <a:r>
              <a:rPr lang="ko-KR" altLang="en-US" sz="1800" dirty="0"/>
              <a:t>대규모 텐서플로 모델 훈련과 배포</a:t>
            </a:r>
            <a:endParaRPr lang="en-US" altLang="ko-KR" sz="1800" dirty="0"/>
          </a:p>
          <a:p>
            <a:pPr lvl="1"/>
            <a:r>
              <a:rPr lang="en-US" altLang="ko-KR" sz="1600" dirty="0"/>
              <a:t>TF </a:t>
            </a:r>
            <a:r>
              <a:rPr lang="ko-KR" altLang="en-US" sz="1600" dirty="0"/>
              <a:t>서빙과 구글 클라우드 </a:t>
            </a:r>
            <a:r>
              <a:rPr lang="en-US" altLang="ko-KR" sz="1600" dirty="0"/>
              <a:t>AI </a:t>
            </a:r>
            <a:r>
              <a:rPr lang="ko-KR" altLang="en-US" sz="1600" dirty="0"/>
              <a:t>플랫폼에 모델을 배포하는 방법</a:t>
            </a:r>
            <a:endParaRPr lang="en-US" altLang="ko-KR" sz="16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Intelligent Medical Data Lab.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748145" y="1184255"/>
            <a:ext cx="3854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PART II - </a:t>
            </a:r>
            <a:r>
              <a:rPr lang="ko-KR" altLang="en-US" sz="2400" b="1" dirty="0">
                <a:latin typeface="+mj-ea"/>
                <a:ea typeface="+mj-ea"/>
              </a:rPr>
              <a:t>신경망과 딥러닝</a:t>
            </a:r>
          </a:p>
        </p:txBody>
      </p:sp>
    </p:spTree>
    <p:extLst>
      <p:ext uri="{BB962C8B-B14F-4D97-AF65-F5344CB8AC3E}">
        <p14:creationId xmlns:p14="http://schemas.microsoft.com/office/powerpoint/2010/main" val="44941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01: </a:t>
            </a:r>
            <a:r>
              <a:rPr lang="ko-KR" altLang="en-US" dirty="0"/>
              <a:t>한눈에 보는 </a:t>
            </a:r>
            <a:r>
              <a:rPr lang="ko-KR" altLang="en-US" dirty="0" err="1"/>
              <a:t>머신러닝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br>
              <a:rPr lang="en-US" altLang="ko-KR" dirty="0"/>
            </a:b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779230" y="1286324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SECTION 1-1 </a:t>
            </a:r>
            <a:r>
              <a:rPr lang="ko-KR" altLang="en-US" sz="2400" dirty="0"/>
              <a:t>머신러닝이라</a:t>
            </a:r>
            <a:r>
              <a:rPr lang="en-US" altLang="ko-KR" sz="2400" dirty="0"/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SECTION 1-2 </a:t>
            </a:r>
            <a:r>
              <a:rPr lang="ko-KR" altLang="en-US" sz="2400" dirty="0"/>
              <a:t>왜 머신러닝을 사용하는가</a:t>
            </a:r>
            <a:r>
              <a:rPr lang="en-US" altLang="ko-KR" sz="2400" dirty="0"/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SECTION 1-3 </a:t>
            </a:r>
            <a:r>
              <a:rPr lang="ko-KR" altLang="en-US" sz="2400" dirty="0"/>
              <a:t>애플리케이션 사례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SECTION 1-4 </a:t>
            </a:r>
            <a:r>
              <a:rPr lang="ko-KR" altLang="en-US" sz="2400" dirty="0"/>
              <a:t>머신러닝 시스템의 종류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SECTION 1-5 </a:t>
            </a:r>
            <a:r>
              <a:rPr lang="ko-KR" altLang="en-US" sz="2400" dirty="0"/>
              <a:t>머신러닝의 주요 도전 과제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SECTION 1-6 </a:t>
            </a:r>
            <a:r>
              <a:rPr lang="ko-KR" altLang="en-US" sz="2400" dirty="0"/>
              <a:t>테스트와 검증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SECTION 1-7 </a:t>
            </a:r>
            <a:r>
              <a:rPr lang="ko-KR" altLang="en-US" sz="2400" dirty="0"/>
              <a:t>연습문제</a:t>
            </a:r>
            <a:endParaRPr lang="en-US" altLang="ko-KR" sz="2400" dirty="0"/>
          </a:p>
          <a:p>
            <a:endParaRPr lang="en-US" altLang="ko-KR" sz="20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FA70D00-493B-58E8-3E2D-6D655CFF8A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6951" y="2484193"/>
            <a:ext cx="9656619" cy="792605"/>
          </a:xfrm>
        </p:spPr>
        <p:txBody>
          <a:bodyPr/>
          <a:lstStyle/>
          <a:p>
            <a:pPr algn="l"/>
            <a:r>
              <a:rPr lang="ko-Kore-KR" sz="3600" b="1" dirty="0">
                <a:solidFill>
                  <a:srgbClr val="800000"/>
                </a:solidFill>
                <a:cs typeface="+mj-cs"/>
              </a:rPr>
              <a:t>CHAPTER </a:t>
            </a:r>
            <a:r>
              <a:rPr lang="en-US" altLang="ko-KR" sz="3600" b="1" dirty="0">
                <a:solidFill>
                  <a:srgbClr val="800000"/>
                </a:solidFill>
                <a:cs typeface="+mj-cs"/>
              </a:rPr>
              <a:t>01 </a:t>
            </a:r>
            <a:r>
              <a:rPr lang="ko-KR" altLang="en-US" sz="3600" b="1" dirty="0">
                <a:solidFill>
                  <a:srgbClr val="800000"/>
                </a:solidFill>
                <a:cs typeface="+mj-cs"/>
              </a:rPr>
              <a:t>한눈에 보는 머신러닝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22152" y="3276798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모든 데이터 과학자가 꼭 알아야 할 여러 가지 기초 개념과 용어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1-1</a:t>
            </a:r>
            <a:r>
              <a:rPr lang="ko-KR" altLang="en-US" dirty="0"/>
              <a:t> 머신러닝이란</a:t>
            </a:r>
            <a:r>
              <a:rPr lang="en-US" altLang="ko-KR" dirty="0"/>
              <a:t>?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1288473"/>
            <a:ext cx="11150803" cy="5077158"/>
          </a:xfrm>
        </p:spPr>
        <p:txBody>
          <a:bodyPr>
            <a:normAutofit/>
          </a:bodyPr>
          <a:lstStyle/>
          <a:p>
            <a:r>
              <a:rPr lang="ko-KR" altLang="en-US" dirty="0"/>
              <a:t>머신러닝은 데이터에서부터 학습하도록 컴퓨터를 프로그래밍하는 과학</a:t>
            </a:r>
            <a:r>
              <a:rPr lang="en-US" altLang="ko-KR" dirty="0"/>
              <a:t>(</a:t>
            </a:r>
            <a:r>
              <a:rPr lang="ko-KR" altLang="en-US" dirty="0"/>
              <a:t>또는 예술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머신러닝은</a:t>
            </a:r>
            <a:r>
              <a:rPr lang="en-US" altLang="ko-KR" dirty="0"/>
              <a:t> </a:t>
            </a:r>
            <a:r>
              <a:rPr lang="ko-KR" altLang="en-US" dirty="0"/>
              <a:t>명시적인 프로그래밍 없이 컴퓨터가 학습하는 능력을 갖추게 하는 연구 분야</a:t>
            </a:r>
            <a:r>
              <a:rPr lang="en-US" altLang="ko-KR" dirty="0"/>
              <a:t>” -</a:t>
            </a:r>
            <a:r>
              <a:rPr lang="ko-KR" altLang="en-US" dirty="0"/>
              <a:t>아서 새뮤얼</a:t>
            </a:r>
            <a:r>
              <a:rPr lang="en-US" altLang="ko-KR" dirty="0"/>
              <a:t>(Arthur Samuel), 1959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어떤 작업 </a:t>
            </a:r>
            <a:r>
              <a:rPr lang="en-US" altLang="ko-KR" dirty="0"/>
              <a:t>T</a:t>
            </a:r>
            <a:r>
              <a:rPr lang="ko-KR" altLang="en-US" dirty="0"/>
              <a:t>에 대한 컴퓨터 프로그램의 성능을 </a:t>
            </a:r>
            <a:r>
              <a:rPr lang="en-US" altLang="ko-KR" dirty="0"/>
              <a:t>P</a:t>
            </a:r>
            <a:r>
              <a:rPr lang="ko-KR" altLang="en-US" dirty="0"/>
              <a:t>로 측정했을 때 경험 </a:t>
            </a:r>
            <a:r>
              <a:rPr lang="en-US" altLang="ko-KR" dirty="0"/>
              <a:t>E</a:t>
            </a:r>
            <a:r>
              <a:rPr lang="ko-KR" altLang="en-US" dirty="0"/>
              <a:t>로 인해 성능이 향상됐다면</a:t>
            </a:r>
            <a:r>
              <a:rPr lang="en-US" altLang="ko-KR" dirty="0"/>
              <a:t>, </a:t>
            </a:r>
            <a:r>
              <a:rPr lang="ko-KR" altLang="en-US" dirty="0"/>
              <a:t>이 컴퓨터 프로그램은 작업 </a:t>
            </a:r>
            <a:r>
              <a:rPr lang="en-US" altLang="ko-KR" dirty="0"/>
              <a:t>T</a:t>
            </a:r>
            <a:r>
              <a:rPr lang="ko-KR" altLang="en-US" dirty="0"/>
              <a:t>와 성능 측정 </a:t>
            </a:r>
            <a:r>
              <a:rPr lang="en-US" altLang="ko-KR" dirty="0"/>
              <a:t>P</a:t>
            </a:r>
            <a:r>
              <a:rPr lang="ko-KR" altLang="en-US" dirty="0"/>
              <a:t>에 대해 경험 </a:t>
            </a:r>
            <a:r>
              <a:rPr lang="en-US" altLang="ko-KR" dirty="0"/>
              <a:t>E</a:t>
            </a:r>
            <a:r>
              <a:rPr lang="ko-KR" altLang="en-US" dirty="0"/>
              <a:t>로 학습한 것</a:t>
            </a:r>
            <a:r>
              <a:rPr lang="en-US" altLang="ko-KR" dirty="0"/>
              <a:t>” -</a:t>
            </a:r>
            <a:r>
              <a:rPr lang="ko-KR" altLang="en-US" dirty="0"/>
              <a:t>톰 미첼</a:t>
            </a:r>
            <a:r>
              <a:rPr lang="en-US" altLang="ko-KR" dirty="0"/>
              <a:t>(Tom Mitchell), 1997</a:t>
            </a:r>
          </a:p>
          <a:p>
            <a:pPr lvl="1"/>
            <a:r>
              <a:rPr lang="ko-KR" altLang="en-US" dirty="0" err="1"/>
              <a:t>머신러닝</a:t>
            </a:r>
            <a:r>
              <a:rPr lang="ko-KR" altLang="en-US" dirty="0"/>
              <a:t> 프로그램 예 </a:t>
            </a:r>
            <a:r>
              <a:rPr lang="en-US" altLang="ko-KR" dirty="0"/>
              <a:t>: </a:t>
            </a:r>
            <a:r>
              <a:rPr lang="ko-KR" altLang="en-US" dirty="0"/>
              <a:t>광학 문자 판독기</a:t>
            </a:r>
            <a:r>
              <a:rPr lang="en-US" altLang="ko-KR" dirty="0"/>
              <a:t>(OCR), </a:t>
            </a:r>
            <a:r>
              <a:rPr lang="ko-KR" altLang="en-US" dirty="0"/>
              <a:t>스팸</a:t>
            </a:r>
            <a:r>
              <a:rPr lang="en-US" altLang="ko-KR" dirty="0"/>
              <a:t> </a:t>
            </a:r>
            <a:r>
              <a:rPr lang="ko-KR" altLang="en-US" dirty="0"/>
              <a:t>필터 등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3853FF-47B6-FE4E-A83E-76B496E8F87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Intelligent Medical Data Lab.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50022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고대-ppt.potx" id="{1D577070-6173-4906-9BD5-C186B7636CC2}" vid="{3B6900AC-DE86-418A-B61A-43F024D2044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14108</TotalTime>
  <Words>3915</Words>
  <Application>Microsoft Office PowerPoint</Application>
  <PresentationFormat>와이드스크린</PresentationFormat>
  <Paragraphs>424</Paragraphs>
  <Slides>52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맑은 고딕</vt:lpstr>
      <vt:lpstr>맑은 고딕</vt:lpstr>
      <vt:lpstr>시스템 서체</vt:lpstr>
      <vt:lpstr>Arial</vt:lpstr>
      <vt:lpstr>Avenir Next LT Pro Demi</vt:lpstr>
      <vt:lpstr>Calibri</vt:lpstr>
      <vt:lpstr>Cambria Math</vt:lpstr>
      <vt:lpstr>Wingdings</vt:lpstr>
      <vt:lpstr>Office 테마</vt:lpstr>
      <vt:lpstr>핸즈온 머신러닝</vt:lpstr>
      <vt:lpstr>인공지능 vs 머신러닝 vs 딥러닝</vt:lpstr>
      <vt:lpstr>시작하기전에</vt:lpstr>
      <vt:lpstr>2판의 추가 및 수정 부분</vt:lpstr>
      <vt:lpstr>이 책의 학습 목표</vt:lpstr>
      <vt:lpstr>이 책의 학습 목표</vt:lpstr>
      <vt:lpstr>CHAPTER 01: 한눈에 보는 머신러닝</vt:lpstr>
      <vt:lpstr>PowerPoint 프레젠테이션</vt:lpstr>
      <vt:lpstr>1-1 머신러닝이란?</vt:lpstr>
      <vt:lpstr>1-1 머신러닝이란?</vt:lpstr>
      <vt:lpstr>1-1 머신러닝이란-기본용어</vt:lpstr>
      <vt:lpstr>피마 인디언 당뇨병 예측 예제</vt:lpstr>
      <vt:lpstr>피마 인디언 당뇨병 예측 예제</vt:lpstr>
      <vt:lpstr>1-2 왜 머신러닝을 사용하는가?</vt:lpstr>
      <vt:lpstr>1-2 왜 머신러닝을 사용하는가?</vt:lpstr>
      <vt:lpstr>1-2 왜 머신러닝을 사용하는가?</vt:lpstr>
      <vt:lpstr>1-2 왜 머신러닝을 사용하는가?</vt:lpstr>
      <vt:lpstr>1-2 왜 머신러닝을 사용하는가?</vt:lpstr>
      <vt:lpstr>1-3 애플리케이션 사례</vt:lpstr>
      <vt:lpstr>1-4 머신러닝 시스템의 종류</vt:lpstr>
      <vt:lpstr>1-4 머신러닝 시스템의 종류 : 지도 학습</vt:lpstr>
      <vt:lpstr>1-4 머신러닝 시스템의 종류 : 지도 학습</vt:lpstr>
      <vt:lpstr>1-4 머신러닝 시스템의 종류 : 지도 학습</vt:lpstr>
      <vt:lpstr>1-4 머신러닝 시스템의 종류 : 비지도 학습</vt:lpstr>
      <vt:lpstr>1-4 머신러닝 시스템의 종류 : 비지도 학습</vt:lpstr>
      <vt:lpstr>1-4 머신러닝 시스템의 종류 : 비지도 학습</vt:lpstr>
      <vt:lpstr>1-4 머신러닝 시스템의 종류 : 비지도 학습</vt:lpstr>
      <vt:lpstr>1-4 머신러닝 시스템의 종류 : 비지도 학습</vt:lpstr>
      <vt:lpstr>1-4 머신러닝 시스템의 종류 : 준지도 학습</vt:lpstr>
      <vt:lpstr>1-4 머신러닝 시스템의 종류 : 강화 학습</vt:lpstr>
      <vt:lpstr>1-4 머신러닝 시스템의 종류 : 배치 학습과 온라인 학습</vt:lpstr>
      <vt:lpstr>1-4 머신러닝 시스템의 종류 : 배치 학습과 온라인 학습</vt:lpstr>
      <vt:lpstr>1-4 머신러닝 시스템의 종류 : 배치 학습과 온라인 학습</vt:lpstr>
      <vt:lpstr>1-4 머신러닝 시스템의 종류 : 배치 학습과 온라인 학습</vt:lpstr>
      <vt:lpstr>1-4 머신러닝 시스템의 종류 : 사례 기반과 모델 기반</vt:lpstr>
      <vt:lpstr>1-4 머신러닝 시스템의 종류 : 사례 기반과 모델 기반</vt:lpstr>
      <vt:lpstr>1-4 머신러닝 시스템의 종류 : 사례 기반과 모델 기반</vt:lpstr>
      <vt:lpstr>1-4 머신러닝 시스템의 종류 : 사례 기반과 모델 기반</vt:lpstr>
      <vt:lpstr>1-4 머신러닝 모델을 만드는 과정</vt:lpstr>
      <vt:lpstr>1-5 머신러닝의 주요 도전 과제</vt:lpstr>
      <vt:lpstr>1-5 머신러닝의 주요 도전 과제</vt:lpstr>
      <vt:lpstr>1-5 머신러닝의 주요 도전 과제</vt:lpstr>
      <vt:lpstr>1-5 머신러닝의 주요 도전 과제</vt:lpstr>
      <vt:lpstr>1-5 머신러닝의 주요 도전 과제</vt:lpstr>
      <vt:lpstr>1-5 머신러닝의 주요 도전 과제</vt:lpstr>
      <vt:lpstr>1-5 머신러닝의 주요 도전 과제</vt:lpstr>
      <vt:lpstr>1-6 테스트와 검증</vt:lpstr>
      <vt:lpstr>Dataset 구성</vt:lpstr>
      <vt:lpstr>1-6 테스트와 검증</vt:lpstr>
      <vt:lpstr>머신러닝의 종류</vt:lpstr>
      <vt:lpstr>PowerPoint 프레젠테이션</vt:lpstr>
      <vt:lpstr>1-7 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이화민[ 교수 / 의학과 ]</cp:lastModifiedBy>
  <cp:revision>348</cp:revision>
  <dcterms:created xsi:type="dcterms:W3CDTF">2020-01-31T07:25:46Z</dcterms:created>
  <dcterms:modified xsi:type="dcterms:W3CDTF">2022-07-19T00:18:05Z</dcterms:modified>
</cp:coreProperties>
</file>