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Lst>
  <p:notesMasterIdLst>
    <p:notesMasterId r:id="rId30"/>
  </p:notesMasterIdLst>
  <p:handoutMasterIdLst>
    <p:handoutMasterId r:id="rId31"/>
  </p:handoutMasterIdLst>
  <p:sldIdLst>
    <p:sldId id="361" r:id="rId3"/>
    <p:sldId id="432" r:id="rId4"/>
    <p:sldId id="363" r:id="rId5"/>
    <p:sldId id="435" r:id="rId6"/>
    <p:sldId id="542" r:id="rId7"/>
    <p:sldId id="454" r:id="rId8"/>
    <p:sldId id="503" r:id="rId9"/>
    <p:sldId id="483" r:id="rId10"/>
    <p:sldId id="539" r:id="rId11"/>
    <p:sldId id="541" r:id="rId12"/>
    <p:sldId id="504" r:id="rId13"/>
    <p:sldId id="540" r:id="rId14"/>
    <p:sldId id="543" r:id="rId15"/>
    <p:sldId id="455" r:id="rId16"/>
    <p:sldId id="484" r:id="rId17"/>
    <p:sldId id="535" r:id="rId18"/>
    <p:sldId id="536" r:id="rId19"/>
    <p:sldId id="547" r:id="rId20"/>
    <p:sldId id="550" r:id="rId21"/>
    <p:sldId id="548" r:id="rId22"/>
    <p:sldId id="537" r:id="rId23"/>
    <p:sldId id="544" r:id="rId24"/>
    <p:sldId id="538" r:id="rId25"/>
    <p:sldId id="551" r:id="rId26"/>
    <p:sldId id="545" r:id="rId27"/>
    <p:sldId id="546" r:id="rId28"/>
    <p:sldId id="339" r:id="rId29"/>
  </p:sldIdLst>
  <p:sldSz cx="9144000" cy="5143500" type="screen16x9"/>
  <p:notesSz cx="6858000" cy="9144000"/>
  <p:custDataLst>
    <p:tags r:id="rId32"/>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62">
          <p15:clr>
            <a:srgbClr val="A4A3A4"/>
          </p15:clr>
        </p15:guide>
        <p15:guide id="2" orient="horz" pos="175">
          <p15:clr>
            <a:srgbClr val="A4A3A4"/>
          </p15:clr>
        </p15:guide>
        <p15:guide id="3" orient="horz" pos="1704">
          <p15:clr>
            <a:srgbClr val="A4A3A4"/>
          </p15:clr>
        </p15:guide>
        <p15:guide id="4" pos="324">
          <p15:clr>
            <a:srgbClr val="A4A3A4"/>
          </p15:clr>
        </p15:guide>
        <p15:guide id="5" pos="2853">
          <p15:clr>
            <a:srgbClr val="A4A3A4"/>
          </p15:clr>
        </p15:guide>
        <p15:guide id="6" pos="544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0E0"/>
    <a:srgbClr val="EFEFEF"/>
    <a:srgbClr val="2E4864"/>
    <a:srgbClr val="10327B"/>
    <a:srgbClr val="000000"/>
    <a:srgbClr val="FAFAFA"/>
    <a:srgbClr val="FDFDFD"/>
    <a:srgbClr val="838E63"/>
    <a:srgbClr val="27506E"/>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68" autoAdjust="0"/>
    <p:restoredTop sz="94247" autoAdjust="0"/>
  </p:normalViewPr>
  <p:slideViewPr>
    <p:cSldViewPr snapToGrid="0" showGuides="1">
      <p:cViewPr varScale="1">
        <p:scale>
          <a:sx n="107" d="100"/>
          <a:sy n="107" d="100"/>
        </p:scale>
        <p:origin x="1003" y="82"/>
      </p:cViewPr>
      <p:guideLst>
        <p:guide orient="horz" pos="3062"/>
        <p:guide orient="horz" pos="175"/>
        <p:guide orient="horz" pos="1704"/>
        <p:guide pos="324"/>
        <p:guide pos="2853"/>
        <p:guide pos="5443"/>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222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t>2019/4/17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t>2019/4/17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12</a:t>
            </a:fld>
            <a:endParaRPr lang="zh-CN" altLang="en-US"/>
          </a:p>
        </p:txBody>
      </p:sp>
    </p:spTree>
    <p:extLst>
      <p:ext uri="{BB962C8B-B14F-4D97-AF65-F5344CB8AC3E}">
        <p14:creationId xmlns:p14="http://schemas.microsoft.com/office/powerpoint/2010/main" val="2440294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13</a:t>
            </a:fld>
            <a:endParaRPr lang="zh-CN" altLang="en-US"/>
          </a:p>
        </p:txBody>
      </p:sp>
    </p:spTree>
    <p:extLst>
      <p:ext uri="{BB962C8B-B14F-4D97-AF65-F5344CB8AC3E}">
        <p14:creationId xmlns:p14="http://schemas.microsoft.com/office/powerpoint/2010/main" val="4004456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18</a:t>
            </a:fld>
            <a:endParaRPr lang="zh-CN" altLang="en-US"/>
          </a:p>
        </p:txBody>
      </p:sp>
    </p:spTree>
    <p:extLst>
      <p:ext uri="{BB962C8B-B14F-4D97-AF65-F5344CB8AC3E}">
        <p14:creationId xmlns:p14="http://schemas.microsoft.com/office/powerpoint/2010/main" val="3336744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19</a:t>
            </a:fld>
            <a:endParaRPr lang="zh-CN" altLang="en-US"/>
          </a:p>
        </p:txBody>
      </p:sp>
    </p:spTree>
    <p:extLst>
      <p:ext uri="{BB962C8B-B14F-4D97-AF65-F5344CB8AC3E}">
        <p14:creationId xmlns:p14="http://schemas.microsoft.com/office/powerpoint/2010/main" val="4133642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20</a:t>
            </a:fld>
            <a:endParaRPr lang="zh-CN" altLang="en-US"/>
          </a:p>
        </p:txBody>
      </p:sp>
    </p:spTree>
    <p:extLst>
      <p:ext uri="{BB962C8B-B14F-4D97-AF65-F5344CB8AC3E}">
        <p14:creationId xmlns:p14="http://schemas.microsoft.com/office/powerpoint/2010/main" val="37532476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22</a:t>
            </a:fld>
            <a:endParaRPr lang="zh-CN" altLang="en-US"/>
          </a:p>
        </p:txBody>
      </p:sp>
    </p:spTree>
    <p:extLst>
      <p:ext uri="{BB962C8B-B14F-4D97-AF65-F5344CB8AC3E}">
        <p14:creationId xmlns:p14="http://schemas.microsoft.com/office/powerpoint/2010/main" val="4179656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24</a:t>
            </a:fld>
            <a:endParaRPr lang="zh-CN" altLang="en-US"/>
          </a:p>
        </p:txBody>
      </p:sp>
    </p:spTree>
    <p:extLst>
      <p:ext uri="{BB962C8B-B14F-4D97-AF65-F5344CB8AC3E}">
        <p14:creationId xmlns:p14="http://schemas.microsoft.com/office/powerpoint/2010/main" val="3865410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25</a:t>
            </a:fld>
            <a:endParaRPr lang="zh-CN" altLang="en-US"/>
          </a:p>
        </p:txBody>
      </p:sp>
    </p:spTree>
    <p:extLst>
      <p:ext uri="{BB962C8B-B14F-4D97-AF65-F5344CB8AC3E}">
        <p14:creationId xmlns:p14="http://schemas.microsoft.com/office/powerpoint/2010/main" val="4016591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26</a:t>
            </a:fld>
            <a:endParaRPr lang="zh-CN" altLang="en-US"/>
          </a:p>
        </p:txBody>
      </p:sp>
    </p:spTree>
    <p:extLst>
      <p:ext uri="{BB962C8B-B14F-4D97-AF65-F5344CB8AC3E}">
        <p14:creationId xmlns:p14="http://schemas.microsoft.com/office/powerpoint/2010/main" val="11538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a:t>
            </a:fld>
            <a:endParaRPr lang="zh-CN" altLang="en-US"/>
          </a:p>
        </p:txBody>
      </p:sp>
    </p:spTree>
    <p:extLst>
      <p:ext uri="{BB962C8B-B14F-4D97-AF65-F5344CB8AC3E}">
        <p14:creationId xmlns:p14="http://schemas.microsoft.com/office/powerpoint/2010/main" val="687476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9</a:t>
            </a:fld>
            <a:endParaRPr lang="zh-CN" altLang="en-US"/>
          </a:p>
        </p:txBody>
      </p:sp>
    </p:spTree>
    <p:extLst>
      <p:ext uri="{BB962C8B-B14F-4D97-AF65-F5344CB8AC3E}">
        <p14:creationId xmlns:p14="http://schemas.microsoft.com/office/powerpoint/2010/main" val="619089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10</a:t>
            </a:fld>
            <a:endParaRPr lang="zh-CN" altLang="en-US"/>
          </a:p>
        </p:txBody>
      </p:sp>
    </p:spTree>
    <p:extLst>
      <p:ext uri="{BB962C8B-B14F-4D97-AF65-F5344CB8AC3E}">
        <p14:creationId xmlns:p14="http://schemas.microsoft.com/office/powerpoint/2010/main" val="4160286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userDrawn="1"/>
        </p:nvGrpSpPr>
        <p:grpSpPr>
          <a:xfrm>
            <a:off x="4327620" y="4992118"/>
            <a:ext cx="519193" cy="94600"/>
            <a:chOff x="3510366" y="-2733"/>
            <a:chExt cx="1300959" cy="237042"/>
          </a:xfrm>
        </p:grpSpPr>
        <p:sp>
          <p:nvSpPr>
            <p:cNvPr id="20" name="椭圆 19"/>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10F7005-9383-42C0-A374-E507AD6B23EE}" type="datetimeFigureOut">
              <a:rPr lang="zh-CN" altLang="en-US" smtClean="0"/>
              <a:t>2019/4/17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10F7005-9383-42C0-A374-E507AD6B23EE}" type="datetimeFigureOut">
              <a:rPr lang="zh-CN" altLang="en-US" smtClean="0"/>
              <a:t>2019/4/17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0F7005-9383-42C0-A374-E507AD6B23EE}" type="datetimeFigureOut">
              <a:rPr lang="zh-CN" altLang="en-US" smtClean="0"/>
              <a:t>2019/4/17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2019/4/17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2019/4/17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2019/4/17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2019/4/17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337511" y="1088314"/>
            <a:ext cx="8499413" cy="27348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icture Placeholder 7"/>
          <p:cNvSpPr>
            <a:spLocks noGrp="1"/>
          </p:cNvSpPr>
          <p:nvPr>
            <p:ph type="pic" sz="quarter" idx="12"/>
          </p:nvPr>
        </p:nvSpPr>
        <p:spPr>
          <a:xfrm>
            <a:off x="4921458" y="781003"/>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6824904" y="2328028"/>
            <a:ext cx="1836773" cy="251906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6824904" y="777552"/>
            <a:ext cx="1836773" cy="147330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4921458" y="2911151"/>
            <a:ext cx="1836773" cy="193594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842416"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2773829"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4705242"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6636655" y="1443475"/>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2019/4/17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2019/4/17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2019/4/17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2019/4/17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p:wip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F10F7005-9383-42C0-A374-E507AD6B23EE}" type="datetimeFigureOut">
              <a:rPr lang="zh-CN" altLang="en-US" smtClean="0"/>
              <a:t>2019/4/17</a:t>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495EA4E-3D33-45DE-B4D9-3F7D650B895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a:spLocks noChangeArrowheads="1"/>
          </p:cNvSpPr>
          <p:nvPr/>
        </p:nvSpPr>
        <p:spPr bwMode="auto">
          <a:xfrm>
            <a:off x="692785" y="875030"/>
            <a:ext cx="7639050" cy="199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lnSpc>
                <a:spcPct val="100000"/>
              </a:lnSpc>
              <a:spcBef>
                <a:spcPct val="0"/>
              </a:spcBef>
              <a:spcAft>
                <a:spcPct val="0"/>
              </a:spcAft>
              <a:defRPr/>
            </a:pPr>
            <a:r>
              <a:rPr lang="en-US" sz="4400" b="1" dirty="0">
                <a:solidFill>
                  <a:srgbClr val="2E4864"/>
                </a:solidFill>
                <a:latin typeface="+mn-ea"/>
                <a:ea typeface="+mn-ea"/>
              </a:rPr>
              <a:t>Prediction Model of Graduate Enrollment Rate </a:t>
            </a:r>
            <a:r>
              <a:rPr lang="en-US" sz="3600" b="1" dirty="0">
                <a:solidFill>
                  <a:srgbClr val="2E4864"/>
                </a:solidFill>
                <a:latin typeface="+mn-ea"/>
                <a:ea typeface="+mn-ea"/>
              </a:rPr>
              <a:t>Based on Improved Random Forest </a:t>
            </a:r>
          </a:p>
        </p:txBody>
      </p:sp>
      <p:sp>
        <p:nvSpPr>
          <p:cNvPr id="6" name="文本框 6"/>
          <p:cNvSpPr txBox="1">
            <a:spLocks noChangeArrowheads="1"/>
          </p:cNvSpPr>
          <p:nvPr/>
        </p:nvSpPr>
        <p:spPr bwMode="auto">
          <a:xfrm>
            <a:off x="4892796" y="3411867"/>
            <a:ext cx="35515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sz="1800" b="1" dirty="0">
                <a:solidFill>
                  <a:schemeClr val="accent1"/>
                </a:solidFill>
                <a:latin typeface="+mn-lt"/>
                <a:ea typeface="方正兰亭黑_GBK"/>
              </a:rPr>
              <a:t>Yumin Zhen, Bincheng Xu, Hui Zhong</a:t>
            </a:r>
          </a:p>
        </p:txBody>
      </p:sp>
      <p:grpSp>
        <p:nvGrpSpPr>
          <p:cNvPr id="45" name="组合 44"/>
          <p:cNvGrpSpPr/>
          <p:nvPr/>
        </p:nvGrpSpPr>
        <p:grpSpPr>
          <a:xfrm>
            <a:off x="4312403" y="4794930"/>
            <a:ext cx="519193" cy="94600"/>
            <a:chOff x="3510366" y="-2733"/>
            <a:chExt cx="1300959" cy="237042"/>
          </a:xfrm>
        </p:grpSpPr>
        <p:sp>
          <p:nvSpPr>
            <p:cNvPr id="46" name="椭圆 45"/>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6"/>
          <p:cNvSpPr txBox="1">
            <a:spLocks noChangeArrowheads="1"/>
          </p:cNvSpPr>
          <p:nvPr/>
        </p:nvSpPr>
        <p:spPr bwMode="auto">
          <a:xfrm>
            <a:off x="5142920" y="3864965"/>
            <a:ext cx="318897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800" b="1" dirty="0">
                <a:solidFill>
                  <a:schemeClr val="accent1"/>
                </a:solidFill>
                <a:latin typeface="+mn-lt"/>
                <a:ea typeface="方正兰亭黑_GBK"/>
              </a:rPr>
              <a:t>18126362, 18126341, 18126363</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5"/>
          <p:cNvSpPr txBox="1">
            <a:spLocks noChangeArrowheads="1"/>
          </p:cNvSpPr>
          <p:nvPr/>
        </p:nvSpPr>
        <p:spPr bwMode="auto">
          <a:xfrm>
            <a:off x="1852543" y="2356549"/>
            <a:ext cx="94449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dirty="0">
                <a:solidFill>
                  <a:schemeClr val="bg1"/>
                </a:solidFill>
                <a:latin typeface="方正兰亭黑_GBK"/>
                <a:ea typeface="方正兰亭黑_GBK"/>
              </a:rPr>
              <a:t>03</a:t>
            </a:r>
            <a:endParaRPr lang="zh-CN" altLang="en-US" sz="4800" b="1" dirty="0">
              <a:solidFill>
                <a:schemeClr val="bg1"/>
              </a:solidFill>
              <a:latin typeface="方正兰亭黑_GBK"/>
              <a:ea typeface="方正兰亭黑_GBK"/>
            </a:endParaRPr>
          </a:p>
        </p:txBody>
      </p:sp>
      <p:sp>
        <p:nvSpPr>
          <p:cNvPr id="16" name="文本框 5"/>
          <p:cNvSpPr txBox="1">
            <a:spLocks noChangeArrowheads="1"/>
          </p:cNvSpPr>
          <p:nvPr/>
        </p:nvSpPr>
        <p:spPr bwMode="auto">
          <a:xfrm>
            <a:off x="3500260" y="1878245"/>
            <a:ext cx="24849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800" dirty="0">
                <a:solidFill>
                  <a:schemeClr val="accent1"/>
                </a:solidFill>
                <a:latin typeface="+mj-ea"/>
                <a:ea typeface="+mj-ea"/>
                <a:sym typeface="+mn-ea"/>
              </a:rPr>
              <a:t>Data </a:t>
            </a:r>
            <a:r>
              <a:rPr lang="en-US" altLang="zh-CN" sz="2800" dirty="0">
                <a:solidFill>
                  <a:schemeClr val="accent1"/>
                </a:solidFill>
                <a:latin typeface="+mj-ea"/>
                <a:ea typeface="+mj-ea"/>
                <a:sym typeface="+mn-ea"/>
              </a:rPr>
              <a:t>Analysis</a:t>
            </a:r>
            <a:endParaRPr lang="zh-CN" altLang="en-US" sz="2800" b="1" dirty="0">
              <a:solidFill>
                <a:schemeClr val="accent1"/>
              </a:solidFill>
              <a:latin typeface="方正兰亭黑_GBK"/>
              <a:ea typeface="方正兰亭黑_GBK"/>
            </a:endParaRPr>
          </a:p>
        </p:txBody>
      </p:sp>
      <p:cxnSp>
        <p:nvCxnSpPr>
          <p:cNvPr id="3" name="直接连接符 2"/>
          <p:cNvCxnSpPr/>
          <p:nvPr/>
        </p:nvCxnSpPr>
        <p:spPr>
          <a:xfrm>
            <a:off x="3605703" y="2843318"/>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579496" y="3175021"/>
            <a:ext cx="1285397"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j-lt"/>
              </a:rPr>
              <a:t>PART THREE</a:t>
            </a:r>
            <a:endParaRPr lang="zh-CN" altLang="en-US" sz="1200" dirty="0">
              <a:latin typeface="+mj-lt"/>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8492126"/>
      </p:ext>
    </p:extLst>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187851" y="216861"/>
            <a:ext cx="18261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000" dirty="0">
                <a:solidFill>
                  <a:schemeClr val="accent1"/>
                </a:solidFill>
                <a:latin typeface="+mj-ea"/>
                <a:ea typeface="+mj-ea"/>
                <a:sym typeface="+mn-ea"/>
              </a:rPr>
              <a:t>Data Analysis</a:t>
            </a:r>
            <a:endParaRPr lang="en-US" altLang="zh-CN" sz="2000" b="1" dirty="0">
              <a:solidFill>
                <a:schemeClr val="accent1"/>
              </a:solidFill>
              <a:latin typeface="方正兰亭黑_GBK"/>
              <a:ea typeface="方正兰亭黑_GBK"/>
            </a:endParaRPr>
          </a:p>
        </p:txBody>
      </p:sp>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1" name="组合 10">
            <a:extLst>
              <a:ext uri="{FF2B5EF4-FFF2-40B4-BE49-F238E27FC236}">
                <a16:creationId xmlns:a16="http://schemas.microsoft.com/office/drawing/2014/main" id="{4229A140-5503-473B-9656-A56C782DD2CD}"/>
              </a:ext>
            </a:extLst>
          </p:cNvPr>
          <p:cNvGrpSpPr/>
          <p:nvPr/>
        </p:nvGrpSpPr>
        <p:grpSpPr>
          <a:xfrm>
            <a:off x="545782" y="1294561"/>
            <a:ext cx="5482381" cy="2616613"/>
            <a:chOff x="0" y="-315857"/>
            <a:chExt cx="5482830" cy="2313830"/>
          </a:xfrm>
        </p:grpSpPr>
        <p:pic>
          <p:nvPicPr>
            <p:cNvPr id="12" name="图片 11">
              <a:extLst>
                <a:ext uri="{FF2B5EF4-FFF2-40B4-BE49-F238E27FC236}">
                  <a16:creationId xmlns:a16="http://schemas.microsoft.com/office/drawing/2014/main" id="{7120C19B-79F1-4CFC-A4A8-4B109F0C5C3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883"/>
              <a:ext cx="2652395" cy="1990090"/>
            </a:xfrm>
            <a:prstGeom prst="rect">
              <a:avLst/>
            </a:prstGeom>
            <a:noFill/>
            <a:ln>
              <a:noFill/>
            </a:ln>
          </p:spPr>
        </p:pic>
        <p:sp>
          <p:nvSpPr>
            <p:cNvPr id="14" name="文本框 7">
              <a:extLst>
                <a:ext uri="{FF2B5EF4-FFF2-40B4-BE49-F238E27FC236}">
                  <a16:creationId xmlns:a16="http://schemas.microsoft.com/office/drawing/2014/main" id="{76AEAAF1-A3B2-4FC0-A629-F730142DA65A}"/>
                </a:ext>
              </a:extLst>
            </p:cNvPr>
            <p:cNvSpPr txBox="1"/>
            <p:nvPr/>
          </p:nvSpPr>
          <p:spPr>
            <a:xfrm>
              <a:off x="76016" y="-301667"/>
              <a:ext cx="2428118" cy="28689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6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Distribution of GRE Scores</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15" name="图片 14">
              <a:extLst>
                <a:ext uri="{FF2B5EF4-FFF2-40B4-BE49-F238E27FC236}">
                  <a16:creationId xmlns:a16="http://schemas.microsoft.com/office/drawing/2014/main" id="{446E2642-4F42-4214-A058-B4F1AEFDE9A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7435" y="0"/>
              <a:ext cx="2508250" cy="1986280"/>
            </a:xfrm>
            <a:prstGeom prst="rect">
              <a:avLst/>
            </a:prstGeom>
            <a:noFill/>
            <a:ln>
              <a:noFill/>
            </a:ln>
          </p:spPr>
        </p:pic>
        <p:sp>
          <p:nvSpPr>
            <p:cNvPr id="16" name="文本框 9">
              <a:extLst>
                <a:ext uri="{FF2B5EF4-FFF2-40B4-BE49-F238E27FC236}">
                  <a16:creationId xmlns:a16="http://schemas.microsoft.com/office/drawing/2014/main" id="{A78896F1-8792-4FA7-B4E8-5647BD4AC5AA}"/>
                </a:ext>
              </a:extLst>
            </p:cNvPr>
            <p:cNvSpPr txBox="1"/>
            <p:nvPr/>
          </p:nvSpPr>
          <p:spPr>
            <a:xfrm>
              <a:off x="2553691" y="-315857"/>
              <a:ext cx="2929139" cy="2863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6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Distribution of</a:t>
              </a:r>
              <a:r>
                <a:rPr lang="en-US" sz="1400" b="1"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6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University Rating</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grpSp>
        <p:nvGrpSpPr>
          <p:cNvPr id="17" name="组合 16">
            <a:extLst>
              <a:ext uri="{FF2B5EF4-FFF2-40B4-BE49-F238E27FC236}">
                <a16:creationId xmlns:a16="http://schemas.microsoft.com/office/drawing/2014/main" id="{72947BAF-E29D-4891-AC5D-0529284AACDE}"/>
              </a:ext>
            </a:extLst>
          </p:cNvPr>
          <p:cNvGrpSpPr/>
          <p:nvPr/>
        </p:nvGrpSpPr>
        <p:grpSpPr>
          <a:xfrm>
            <a:off x="5863806" y="1283808"/>
            <a:ext cx="2643505" cy="2575883"/>
            <a:chOff x="0" y="-311851"/>
            <a:chExt cx="2643505" cy="2183196"/>
          </a:xfrm>
        </p:grpSpPr>
        <p:pic>
          <p:nvPicPr>
            <p:cNvPr id="18" name="图片 17">
              <a:extLst>
                <a:ext uri="{FF2B5EF4-FFF2-40B4-BE49-F238E27FC236}">
                  <a16:creationId xmlns:a16="http://schemas.microsoft.com/office/drawing/2014/main" id="{A1477955-BBAF-4F54-B2E4-C36D7B4C40A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643505" cy="1871345"/>
            </a:xfrm>
            <a:prstGeom prst="rect">
              <a:avLst/>
            </a:prstGeom>
            <a:noFill/>
            <a:ln>
              <a:noFill/>
            </a:ln>
          </p:spPr>
        </p:pic>
        <p:sp>
          <p:nvSpPr>
            <p:cNvPr id="19" name="文本框 11">
              <a:extLst>
                <a:ext uri="{FF2B5EF4-FFF2-40B4-BE49-F238E27FC236}">
                  <a16:creationId xmlns:a16="http://schemas.microsoft.com/office/drawing/2014/main" id="{F31F5DFD-D847-4131-A6F7-8D758A7C14BE}"/>
                </a:ext>
              </a:extLst>
            </p:cNvPr>
            <p:cNvSpPr txBox="1"/>
            <p:nvPr/>
          </p:nvSpPr>
          <p:spPr>
            <a:xfrm>
              <a:off x="328715" y="-311851"/>
              <a:ext cx="1986074" cy="28689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6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Distribution of </a:t>
              </a:r>
              <a:r>
                <a:rPr lang="en-US" sz="1600" b="1" kern="100" dirty="0" err="1">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CGPA</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187851" y="216861"/>
            <a:ext cx="18261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000" dirty="0">
                <a:solidFill>
                  <a:schemeClr val="accent1"/>
                </a:solidFill>
                <a:latin typeface="+mj-ea"/>
                <a:ea typeface="+mj-ea"/>
                <a:sym typeface="+mn-ea"/>
              </a:rPr>
              <a:t>Data Analysis</a:t>
            </a:r>
            <a:endParaRPr lang="en-US" altLang="zh-CN" sz="2000" b="1" dirty="0">
              <a:solidFill>
                <a:schemeClr val="accent1"/>
              </a:solidFill>
              <a:latin typeface="方正兰亭黑_GBK"/>
              <a:ea typeface="方正兰亭黑_GBK"/>
            </a:endParaRPr>
          </a:p>
        </p:txBody>
      </p:sp>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0" name="组合 19">
            <a:extLst>
              <a:ext uri="{FF2B5EF4-FFF2-40B4-BE49-F238E27FC236}">
                <a16:creationId xmlns:a16="http://schemas.microsoft.com/office/drawing/2014/main" id="{85DFCAEC-EEA4-4E6A-ABFF-F961B3D14342}"/>
              </a:ext>
            </a:extLst>
          </p:cNvPr>
          <p:cNvGrpSpPr/>
          <p:nvPr/>
        </p:nvGrpSpPr>
        <p:grpSpPr>
          <a:xfrm>
            <a:off x="610061" y="809404"/>
            <a:ext cx="8162380" cy="3524692"/>
            <a:chOff x="-379807" y="-450515"/>
            <a:chExt cx="6330236" cy="2562722"/>
          </a:xfrm>
        </p:grpSpPr>
        <p:pic>
          <p:nvPicPr>
            <p:cNvPr id="22" name="图片 21">
              <a:extLst>
                <a:ext uri="{FF2B5EF4-FFF2-40B4-BE49-F238E27FC236}">
                  <a16:creationId xmlns:a16="http://schemas.microsoft.com/office/drawing/2014/main" id="{5C5E4C9B-DCC9-4C2C-B072-C159BFC644C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807" y="-1"/>
              <a:ext cx="2685415" cy="2108835"/>
            </a:xfrm>
            <a:prstGeom prst="rect">
              <a:avLst/>
            </a:prstGeom>
            <a:noFill/>
            <a:ln>
              <a:noFill/>
            </a:ln>
          </p:spPr>
        </p:pic>
        <p:pic>
          <p:nvPicPr>
            <p:cNvPr id="23" name="图片 22">
              <a:extLst>
                <a:ext uri="{FF2B5EF4-FFF2-40B4-BE49-F238E27FC236}">
                  <a16:creationId xmlns:a16="http://schemas.microsoft.com/office/drawing/2014/main" id="{9135A635-7C9C-403C-B2C4-3B89D51B1FC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69216" y="0"/>
              <a:ext cx="2673985" cy="2112207"/>
            </a:xfrm>
            <a:prstGeom prst="rect">
              <a:avLst/>
            </a:prstGeom>
            <a:noFill/>
            <a:ln>
              <a:noFill/>
            </a:ln>
          </p:spPr>
        </p:pic>
        <p:sp>
          <p:nvSpPr>
            <p:cNvPr id="24" name="文本框 16">
              <a:extLst>
                <a:ext uri="{FF2B5EF4-FFF2-40B4-BE49-F238E27FC236}">
                  <a16:creationId xmlns:a16="http://schemas.microsoft.com/office/drawing/2014/main" id="{02ACE923-A78C-49DB-89F6-B391A62F8DB1}"/>
                </a:ext>
              </a:extLst>
            </p:cNvPr>
            <p:cNvSpPr txBox="1"/>
            <p:nvPr/>
          </p:nvSpPr>
          <p:spPr>
            <a:xfrm>
              <a:off x="125441" y="-256079"/>
              <a:ext cx="1782018" cy="2868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6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GRE Scores VS </a:t>
              </a:r>
              <a:r>
                <a:rPr lang="en-US" sz="1600" b="1" kern="100" dirty="0" err="1">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CGPA</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5" name="文本框 17">
              <a:extLst>
                <a:ext uri="{FF2B5EF4-FFF2-40B4-BE49-F238E27FC236}">
                  <a16:creationId xmlns:a16="http://schemas.microsoft.com/office/drawing/2014/main" id="{88C1C65F-FE51-457C-ADD1-4D8EA2E27174}"/>
                </a:ext>
              </a:extLst>
            </p:cNvPr>
            <p:cNvSpPr txBox="1"/>
            <p:nvPr/>
          </p:nvSpPr>
          <p:spPr>
            <a:xfrm>
              <a:off x="3084181" y="-450515"/>
              <a:ext cx="2866248" cy="20452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l">
                <a:spcAft>
                  <a:spcPts val="0"/>
                </a:spcAft>
              </a:pPr>
              <a:r>
                <a:rPr lang="en-US" sz="16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The relationship between University Rating, </a:t>
              </a:r>
              <a:r>
                <a:rPr lang="en-US" sz="1600" b="1" kern="100" dirty="0" err="1">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CGPA</a:t>
              </a:r>
              <a:r>
                <a:rPr lang="en-US" sz="16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 and Research </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163707832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187851" y="216861"/>
            <a:ext cx="18261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000" dirty="0">
                <a:solidFill>
                  <a:schemeClr val="accent1"/>
                </a:solidFill>
                <a:latin typeface="+mj-ea"/>
                <a:ea typeface="+mj-ea"/>
                <a:sym typeface="+mn-ea"/>
              </a:rPr>
              <a:t>Data Analysis</a:t>
            </a:r>
            <a:endParaRPr lang="en-US" altLang="zh-CN" sz="2000" b="1" dirty="0">
              <a:solidFill>
                <a:schemeClr val="accent1"/>
              </a:solidFill>
              <a:latin typeface="方正兰亭黑_GBK"/>
              <a:ea typeface="方正兰亭黑_GBK"/>
            </a:endParaRPr>
          </a:p>
        </p:txBody>
      </p:sp>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4" name="组合 13">
            <a:extLst>
              <a:ext uri="{FF2B5EF4-FFF2-40B4-BE49-F238E27FC236}">
                <a16:creationId xmlns:a16="http://schemas.microsoft.com/office/drawing/2014/main" id="{ABAADA8C-E502-4883-92A6-80609441E97E}"/>
              </a:ext>
            </a:extLst>
          </p:cNvPr>
          <p:cNvGrpSpPr/>
          <p:nvPr/>
        </p:nvGrpSpPr>
        <p:grpSpPr>
          <a:xfrm>
            <a:off x="305724" y="1118068"/>
            <a:ext cx="8481089" cy="3074703"/>
            <a:chOff x="-448267" y="-276135"/>
            <a:chExt cx="7228299" cy="2401480"/>
          </a:xfrm>
        </p:grpSpPr>
        <p:grpSp>
          <p:nvGrpSpPr>
            <p:cNvPr id="15" name="组合 14">
              <a:extLst>
                <a:ext uri="{FF2B5EF4-FFF2-40B4-BE49-F238E27FC236}">
                  <a16:creationId xmlns:a16="http://schemas.microsoft.com/office/drawing/2014/main" id="{2D23B9FD-4D76-46E3-848B-9E8317B3CED6}"/>
                </a:ext>
              </a:extLst>
            </p:cNvPr>
            <p:cNvGrpSpPr/>
            <p:nvPr/>
          </p:nvGrpSpPr>
          <p:grpSpPr>
            <a:xfrm>
              <a:off x="-448267" y="0"/>
              <a:ext cx="7228299" cy="2125345"/>
              <a:chOff x="-448308" y="0"/>
              <a:chExt cx="7228953" cy="2125345"/>
            </a:xfrm>
          </p:grpSpPr>
          <p:pic>
            <p:nvPicPr>
              <p:cNvPr id="18" name="图片 17">
                <a:extLst>
                  <a:ext uri="{FF2B5EF4-FFF2-40B4-BE49-F238E27FC236}">
                    <a16:creationId xmlns:a16="http://schemas.microsoft.com/office/drawing/2014/main" id="{D3C45FA7-288E-491E-9F50-8BF4368156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15907" y="0"/>
                <a:ext cx="2764738" cy="2125345"/>
              </a:xfrm>
              <a:prstGeom prst="rect">
                <a:avLst/>
              </a:prstGeom>
              <a:noFill/>
            </p:spPr>
          </p:pic>
          <p:pic>
            <p:nvPicPr>
              <p:cNvPr id="19" name="图片 18">
                <a:extLst>
                  <a:ext uri="{FF2B5EF4-FFF2-40B4-BE49-F238E27FC236}">
                    <a16:creationId xmlns:a16="http://schemas.microsoft.com/office/drawing/2014/main" id="{1030FA6E-8414-4145-9265-C8F15EA1A7C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8308" y="0"/>
                <a:ext cx="2808605" cy="2125345"/>
              </a:xfrm>
              <a:prstGeom prst="rect">
                <a:avLst/>
              </a:prstGeom>
              <a:noFill/>
            </p:spPr>
          </p:pic>
        </p:grpSp>
        <p:sp>
          <p:nvSpPr>
            <p:cNvPr id="16" name="文本框 19">
              <a:extLst>
                <a:ext uri="{FF2B5EF4-FFF2-40B4-BE49-F238E27FC236}">
                  <a16:creationId xmlns:a16="http://schemas.microsoft.com/office/drawing/2014/main" id="{BD3006A1-4465-47FD-8138-510587A326AA}"/>
                </a:ext>
              </a:extLst>
            </p:cNvPr>
            <p:cNvSpPr txBox="1"/>
            <p:nvPr/>
          </p:nvSpPr>
          <p:spPr>
            <a:xfrm>
              <a:off x="190778" y="-265090"/>
              <a:ext cx="1781946" cy="286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8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The original data</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7" name="文本框 20">
              <a:extLst>
                <a:ext uri="{FF2B5EF4-FFF2-40B4-BE49-F238E27FC236}">
                  <a16:creationId xmlns:a16="http://schemas.microsoft.com/office/drawing/2014/main" id="{2EFD602F-DC80-4445-B2AD-9CE33A057FC4}"/>
                </a:ext>
              </a:extLst>
            </p:cNvPr>
            <p:cNvSpPr txBox="1"/>
            <p:nvPr/>
          </p:nvSpPr>
          <p:spPr>
            <a:xfrm>
              <a:off x="4551638" y="-276135"/>
              <a:ext cx="2075752" cy="286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8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 The optimized data</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sp>
        <p:nvSpPr>
          <p:cNvPr id="4" name="箭头: 右 3">
            <a:extLst>
              <a:ext uri="{FF2B5EF4-FFF2-40B4-BE49-F238E27FC236}">
                <a16:creationId xmlns:a16="http://schemas.microsoft.com/office/drawing/2014/main" id="{6D866FC3-18E8-4931-BF39-4D7FE11B5FA4}"/>
              </a:ext>
            </a:extLst>
          </p:cNvPr>
          <p:cNvSpPr/>
          <p:nvPr/>
        </p:nvSpPr>
        <p:spPr>
          <a:xfrm>
            <a:off x="3736181" y="2571750"/>
            <a:ext cx="1685925"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ln w="22225">
                <a:solidFill>
                  <a:schemeClr val="accent2"/>
                </a:solidFill>
                <a:prstDash val="solid"/>
              </a:ln>
              <a:solidFill>
                <a:schemeClr val="accent2">
                  <a:lumMod val="40000"/>
                  <a:lumOff val="60000"/>
                </a:schemeClr>
              </a:solidFill>
            </a:endParaRPr>
          </a:p>
        </p:txBody>
      </p:sp>
      <p:sp>
        <p:nvSpPr>
          <p:cNvPr id="5" name="矩形 4">
            <a:extLst>
              <a:ext uri="{FF2B5EF4-FFF2-40B4-BE49-F238E27FC236}">
                <a16:creationId xmlns:a16="http://schemas.microsoft.com/office/drawing/2014/main" id="{19869CCB-4BF3-4589-99D7-7141A75B231E}"/>
              </a:ext>
            </a:extLst>
          </p:cNvPr>
          <p:cNvSpPr/>
          <p:nvPr/>
        </p:nvSpPr>
        <p:spPr>
          <a:xfrm>
            <a:off x="3648606" y="2152999"/>
            <a:ext cx="1846789" cy="523220"/>
          </a:xfrm>
          <a:prstGeom prst="rect">
            <a:avLst/>
          </a:prstGeom>
          <a:noFill/>
        </p:spPr>
        <p:txBody>
          <a:bodyPr wrap="square" lIns="91440" tIns="45720" rIns="91440" bIns="45720">
            <a:spAutoFit/>
          </a:bodyPr>
          <a:lstStyle/>
          <a:p>
            <a:pPr algn="ctr"/>
            <a:r>
              <a:rPr lang="en-US" altLang="zh-CN" sz="2800" b="1" cap="none" spc="0" dirty="0">
                <a:ln w="22225">
                  <a:solidFill>
                    <a:schemeClr val="accent2"/>
                  </a:solidFill>
                  <a:prstDash val="solid"/>
                </a:ln>
                <a:solidFill>
                  <a:schemeClr val="accent2">
                    <a:lumMod val="40000"/>
                    <a:lumOff val="60000"/>
                  </a:schemeClr>
                </a:solidFill>
                <a:effectLst/>
              </a:rPr>
              <a:t>SMOTE</a:t>
            </a:r>
            <a:endParaRPr lang="zh-CN" altLang="en-US" sz="28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40722425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5"/>
          <p:cNvSpPr txBox="1">
            <a:spLocks noChangeArrowheads="1"/>
          </p:cNvSpPr>
          <p:nvPr/>
        </p:nvSpPr>
        <p:spPr bwMode="auto">
          <a:xfrm>
            <a:off x="1852543" y="2356549"/>
            <a:ext cx="94449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dirty="0">
                <a:solidFill>
                  <a:schemeClr val="bg1"/>
                </a:solidFill>
                <a:latin typeface="方正兰亭黑_GBK"/>
                <a:ea typeface="方正兰亭黑_GBK"/>
              </a:rPr>
              <a:t>04</a:t>
            </a:r>
            <a:endParaRPr lang="zh-CN" altLang="en-US" sz="4800" b="1" dirty="0">
              <a:solidFill>
                <a:schemeClr val="bg1"/>
              </a:solidFill>
              <a:latin typeface="方正兰亭黑_GBK"/>
              <a:ea typeface="方正兰亭黑_GBK"/>
            </a:endParaRPr>
          </a:p>
        </p:txBody>
      </p:sp>
      <p:sp>
        <p:nvSpPr>
          <p:cNvPr id="16" name="文本框 5"/>
          <p:cNvSpPr txBox="1">
            <a:spLocks noChangeArrowheads="1"/>
          </p:cNvSpPr>
          <p:nvPr/>
        </p:nvSpPr>
        <p:spPr bwMode="auto">
          <a:xfrm>
            <a:off x="3500260" y="1878245"/>
            <a:ext cx="477075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a:r>
              <a:rPr sz="2800" dirty="0">
                <a:solidFill>
                  <a:schemeClr val="accent1"/>
                </a:solidFill>
                <a:latin typeface="+mj-ea"/>
                <a:ea typeface="+mj-ea"/>
                <a:sym typeface="+mn-ea"/>
              </a:rPr>
              <a:t>Algorithms and techniques</a:t>
            </a:r>
          </a:p>
        </p:txBody>
      </p:sp>
      <p:cxnSp>
        <p:nvCxnSpPr>
          <p:cNvPr id="3" name="直接连接符 2"/>
          <p:cNvCxnSpPr/>
          <p:nvPr/>
        </p:nvCxnSpPr>
        <p:spPr>
          <a:xfrm>
            <a:off x="3605703" y="2843318"/>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579496" y="3175021"/>
            <a:ext cx="1453193"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j-lt"/>
              </a:rPr>
              <a:t>PART FOUR</a:t>
            </a:r>
            <a:endParaRPr lang="zh-CN" altLang="en-US" sz="1200" dirty="0">
              <a:latin typeface="+mj-lt"/>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187851" y="216861"/>
            <a:ext cx="49992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a:r>
              <a:rPr sz="2000" dirty="0">
                <a:solidFill>
                  <a:schemeClr val="accent1"/>
                </a:solidFill>
                <a:latin typeface="+mj-ea"/>
                <a:ea typeface="+mj-ea"/>
                <a:sym typeface="+mn-ea"/>
              </a:rPr>
              <a:t>Algorithms </a:t>
            </a:r>
            <a:r>
              <a:rPr lang="en-US" altLang="zh-CN" sz="2000" dirty="0">
                <a:solidFill>
                  <a:schemeClr val="accent1"/>
                </a:solidFill>
                <a:latin typeface="+mj-ea"/>
                <a:ea typeface="+mj-ea"/>
                <a:sym typeface="+mn-ea"/>
              </a:rPr>
              <a:t>A</a:t>
            </a:r>
            <a:r>
              <a:rPr sz="2000" dirty="0">
                <a:solidFill>
                  <a:schemeClr val="accent1"/>
                </a:solidFill>
                <a:latin typeface="+mj-ea"/>
                <a:ea typeface="+mj-ea"/>
                <a:sym typeface="+mn-ea"/>
              </a:rPr>
              <a:t>nd </a:t>
            </a:r>
            <a:r>
              <a:rPr lang="en-US" altLang="zh-CN" sz="2000" dirty="0">
                <a:solidFill>
                  <a:schemeClr val="accent1"/>
                </a:solidFill>
                <a:latin typeface="+mj-ea"/>
                <a:ea typeface="+mj-ea"/>
                <a:sym typeface="+mn-ea"/>
              </a:rPr>
              <a:t>T</a:t>
            </a:r>
            <a:r>
              <a:rPr sz="2000" dirty="0">
                <a:solidFill>
                  <a:schemeClr val="accent1"/>
                </a:solidFill>
                <a:latin typeface="+mj-ea"/>
                <a:ea typeface="+mj-ea"/>
                <a:sym typeface="+mn-ea"/>
              </a:rPr>
              <a:t>echniques</a:t>
            </a:r>
            <a:r>
              <a:rPr lang="en-US" altLang="zh-CN" sz="2000" dirty="0">
                <a:solidFill>
                  <a:schemeClr val="accent1"/>
                </a:solidFill>
                <a:latin typeface="+mj-ea"/>
                <a:ea typeface="+mj-ea"/>
                <a:sym typeface="+mn-ea"/>
              </a:rPr>
              <a:t>——SMOTE</a:t>
            </a:r>
            <a:endParaRPr sz="2000" dirty="0">
              <a:solidFill>
                <a:schemeClr val="accent1"/>
              </a:solidFill>
              <a:latin typeface="+mj-ea"/>
              <a:ea typeface="+mj-ea"/>
              <a:sym typeface="+mn-ea"/>
            </a:endParaRPr>
          </a:p>
        </p:txBody>
      </p:sp>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04</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816753" y="2191016"/>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TextBox 1"/>
          <p:cNvSpPr txBox="1"/>
          <p:nvPr/>
        </p:nvSpPr>
        <p:spPr>
          <a:xfrm>
            <a:off x="930459" y="1048256"/>
            <a:ext cx="7269956" cy="3046988"/>
          </a:xfrm>
          <a:prstGeom prst="rect">
            <a:avLst/>
          </a:prstGeom>
          <a:noFill/>
        </p:spPr>
        <p:txBody>
          <a:bodyPr wrap="square" rtlCol="0">
            <a:spAutoFit/>
          </a:bodyPr>
          <a:lstStyle/>
          <a:p>
            <a:pPr algn="just"/>
            <a:r>
              <a:rPr lang="en-US" altLang="zh-CN" sz="2400" b="1" dirty="0"/>
              <a:t> 	Set a sampling ratio according to the unbalanced proportion of samples to determine the sampling ratio N. For each small number of samples a, select a number of samples randomly from its k-nearest neighbor, and assume that the selected nearest neighbor is b. For each randomly selected </a:t>
            </a:r>
            <a:r>
              <a:rPr lang="en-US" altLang="zh-CN" sz="2400" b="1" dirty="0" err="1"/>
              <a:t>neighbour</a:t>
            </a:r>
            <a:r>
              <a:rPr lang="en-US" altLang="zh-CN" sz="2400" b="1" dirty="0"/>
              <a:t> b, respectively, and the original sample according to the following formula to build a new sample:                                       c=</a:t>
            </a:r>
            <a:r>
              <a:rPr lang="en-US" altLang="zh-CN" sz="2400" b="1" dirty="0" err="1"/>
              <a:t>a+rand</a:t>
            </a:r>
            <a:r>
              <a:rPr lang="en-US" altLang="zh-CN" sz="2400" b="1" dirty="0"/>
              <a:t>(0,1)∗|a−b|</a:t>
            </a:r>
            <a:endParaRPr lang="zh-CN" altLang="en-US" sz="2400" b="1" dirty="0"/>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04</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816753" y="2191016"/>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TextBox 1"/>
          <p:cNvSpPr txBox="1"/>
          <p:nvPr/>
        </p:nvSpPr>
        <p:spPr>
          <a:xfrm>
            <a:off x="647700" y="1048256"/>
            <a:ext cx="7848600" cy="3046988"/>
          </a:xfrm>
          <a:prstGeom prst="rect">
            <a:avLst/>
          </a:prstGeom>
          <a:noFill/>
        </p:spPr>
        <p:txBody>
          <a:bodyPr wrap="square" rtlCol="0">
            <a:spAutoFit/>
          </a:bodyPr>
          <a:lstStyle/>
          <a:p>
            <a:pPr algn="just"/>
            <a:r>
              <a:rPr lang="en-US" altLang="zh-CN" sz="2400" b="1" dirty="0"/>
              <a:t>	Bagging algorithm is used to conduct K times of put back random sampling of the original training set, so as to obtain K training subsets, each training subset corresponding to a </a:t>
            </a:r>
            <a:r>
              <a:rPr lang="en-US" altLang="zh-CN" sz="2400" b="1" dirty="0" err="1"/>
              <a:t>tree.In</a:t>
            </a:r>
            <a:r>
              <a:rPr lang="en-US" altLang="zh-CN" sz="2400" b="1" dirty="0"/>
              <a:t> the process of generating the decision tree, for each node, M features are selected from the feature set as the feature subset each time. When splitting features, the optimal features are selected from the feature subset as the </a:t>
            </a:r>
            <a:r>
              <a:rPr lang="en-US" altLang="zh-CN" sz="2400" b="1" dirty="0" err="1"/>
              <a:t>node.All</a:t>
            </a:r>
            <a:r>
              <a:rPr lang="en-US" altLang="zh-CN" sz="2400" b="1" dirty="0"/>
              <a:t> the decision trees generated are combined to form a random forest.</a:t>
            </a:r>
          </a:p>
        </p:txBody>
      </p:sp>
      <p:sp>
        <p:nvSpPr>
          <p:cNvPr id="14" name="文本框 5">
            <a:extLst>
              <a:ext uri="{FF2B5EF4-FFF2-40B4-BE49-F238E27FC236}">
                <a16:creationId xmlns:a16="http://schemas.microsoft.com/office/drawing/2014/main" id="{B351DD6B-5F34-405F-A3C1-F65FCD62D7DC}"/>
              </a:ext>
            </a:extLst>
          </p:cNvPr>
          <p:cNvSpPr txBox="1">
            <a:spLocks noChangeArrowheads="1"/>
          </p:cNvSpPr>
          <p:nvPr/>
        </p:nvSpPr>
        <p:spPr bwMode="auto">
          <a:xfrm>
            <a:off x="1187851" y="216861"/>
            <a:ext cx="72954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sz="2000" dirty="0">
                <a:solidFill>
                  <a:schemeClr val="accent1"/>
                </a:solidFill>
                <a:latin typeface="+mj-ea"/>
                <a:ea typeface="+mj-ea"/>
                <a:sym typeface="+mn-ea"/>
              </a:rPr>
              <a:t>Algorithms </a:t>
            </a:r>
            <a:r>
              <a:rPr lang="en-US" altLang="zh-CN" sz="2000" dirty="0">
                <a:solidFill>
                  <a:schemeClr val="accent1"/>
                </a:solidFill>
                <a:latin typeface="+mj-ea"/>
                <a:ea typeface="+mj-ea"/>
                <a:sym typeface="+mn-ea"/>
              </a:rPr>
              <a:t>A</a:t>
            </a:r>
            <a:r>
              <a:rPr sz="2000" dirty="0">
                <a:solidFill>
                  <a:schemeClr val="accent1"/>
                </a:solidFill>
                <a:latin typeface="+mj-ea"/>
                <a:ea typeface="+mj-ea"/>
                <a:sym typeface="+mn-ea"/>
              </a:rPr>
              <a:t>nd </a:t>
            </a:r>
            <a:r>
              <a:rPr lang="en-US" altLang="zh-CN" sz="2000" dirty="0">
                <a:solidFill>
                  <a:schemeClr val="accent1"/>
                </a:solidFill>
                <a:latin typeface="+mj-ea"/>
                <a:ea typeface="+mj-ea"/>
                <a:sym typeface="+mn-ea"/>
              </a:rPr>
              <a:t>T</a:t>
            </a:r>
            <a:r>
              <a:rPr sz="2000" dirty="0">
                <a:solidFill>
                  <a:schemeClr val="accent1"/>
                </a:solidFill>
                <a:latin typeface="+mj-ea"/>
                <a:ea typeface="+mj-ea"/>
                <a:sym typeface="+mn-ea"/>
              </a:rPr>
              <a:t>echniques</a:t>
            </a:r>
            <a:r>
              <a:rPr lang="en-US" altLang="zh-CN" sz="2000" dirty="0">
                <a:solidFill>
                  <a:schemeClr val="accent1"/>
                </a:solidFill>
                <a:latin typeface="+mj-ea"/>
                <a:ea typeface="+mj-ea"/>
                <a:sym typeface="+mn-ea"/>
              </a:rPr>
              <a:t>——Random Forest Algorithm</a:t>
            </a:r>
            <a:endParaRPr sz="2000" dirty="0">
              <a:solidFill>
                <a:schemeClr val="accent1"/>
              </a:solidFill>
              <a:latin typeface="+mj-ea"/>
              <a:ea typeface="+mj-ea"/>
              <a:sym typeface="+mn-ea"/>
            </a:endParaRP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04</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816753" y="2191016"/>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TextBox 1"/>
          <p:cNvSpPr txBox="1"/>
          <p:nvPr/>
        </p:nvSpPr>
        <p:spPr>
          <a:xfrm>
            <a:off x="2717720" y="854158"/>
            <a:ext cx="3708559" cy="461665"/>
          </a:xfrm>
          <a:prstGeom prst="rect">
            <a:avLst/>
          </a:prstGeom>
          <a:noFill/>
        </p:spPr>
        <p:txBody>
          <a:bodyPr wrap="square" rtlCol="0">
            <a:spAutoFit/>
          </a:bodyPr>
          <a:lstStyle/>
          <a:p>
            <a:r>
              <a:rPr lang="en-US" altLang="zh-CN" sz="2400" b="1" dirty="0">
                <a:sym typeface="+mn-ea"/>
              </a:rPr>
              <a:t>	The confusion matrix</a:t>
            </a:r>
            <a:endParaRPr lang="zh-CN" altLang="en-US" sz="2400" b="1" dirty="0">
              <a:sym typeface="+mn-ea"/>
            </a:endParaRPr>
          </a:p>
        </p:txBody>
      </p:sp>
      <p:sp>
        <p:nvSpPr>
          <p:cNvPr id="14" name="文本框 5">
            <a:extLst>
              <a:ext uri="{FF2B5EF4-FFF2-40B4-BE49-F238E27FC236}">
                <a16:creationId xmlns:a16="http://schemas.microsoft.com/office/drawing/2014/main" id="{37653BBC-0666-4962-9BAB-760DEB9A06C3}"/>
              </a:ext>
            </a:extLst>
          </p:cNvPr>
          <p:cNvSpPr txBox="1">
            <a:spLocks noChangeArrowheads="1"/>
          </p:cNvSpPr>
          <p:nvPr/>
        </p:nvSpPr>
        <p:spPr bwMode="auto">
          <a:xfrm>
            <a:off x="1044166" y="187190"/>
            <a:ext cx="81646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sz="2000" dirty="0">
                <a:solidFill>
                  <a:schemeClr val="accent1"/>
                </a:solidFill>
                <a:latin typeface="+mj-ea"/>
                <a:ea typeface="+mj-ea"/>
                <a:sym typeface="+mn-ea"/>
              </a:rPr>
              <a:t>Algorithms </a:t>
            </a:r>
            <a:r>
              <a:rPr lang="en-US" altLang="zh-CN" sz="2000" dirty="0">
                <a:solidFill>
                  <a:schemeClr val="accent1"/>
                </a:solidFill>
                <a:latin typeface="+mj-ea"/>
                <a:ea typeface="+mj-ea"/>
                <a:sym typeface="+mn-ea"/>
              </a:rPr>
              <a:t>A</a:t>
            </a:r>
            <a:r>
              <a:rPr sz="2000" dirty="0">
                <a:solidFill>
                  <a:schemeClr val="accent1"/>
                </a:solidFill>
                <a:latin typeface="+mj-ea"/>
                <a:ea typeface="+mj-ea"/>
                <a:sym typeface="+mn-ea"/>
              </a:rPr>
              <a:t>nd </a:t>
            </a:r>
            <a:r>
              <a:rPr lang="en-US" altLang="zh-CN" sz="2000" dirty="0">
                <a:solidFill>
                  <a:schemeClr val="accent1"/>
                </a:solidFill>
                <a:latin typeface="+mj-ea"/>
                <a:ea typeface="+mj-ea"/>
                <a:sym typeface="+mn-ea"/>
              </a:rPr>
              <a:t>T</a:t>
            </a:r>
            <a:r>
              <a:rPr sz="2000" dirty="0">
                <a:solidFill>
                  <a:schemeClr val="accent1"/>
                </a:solidFill>
                <a:latin typeface="+mj-ea"/>
                <a:ea typeface="+mj-ea"/>
                <a:sym typeface="+mn-ea"/>
              </a:rPr>
              <a:t>echniques</a:t>
            </a:r>
            <a:r>
              <a:rPr lang="en-US" altLang="zh-CN" sz="1600" dirty="0">
                <a:solidFill>
                  <a:schemeClr val="accent1"/>
                </a:solidFill>
                <a:latin typeface="+mj-ea"/>
                <a:ea typeface="+mj-ea"/>
                <a:sym typeface="+mn-ea"/>
              </a:rPr>
              <a:t>——Classification Performance And Correlation</a:t>
            </a:r>
            <a:endParaRPr sz="1600" dirty="0">
              <a:solidFill>
                <a:schemeClr val="accent1"/>
              </a:solidFill>
              <a:latin typeface="+mj-ea"/>
              <a:ea typeface="+mj-ea"/>
              <a:sym typeface="+mn-ea"/>
            </a:endParaRPr>
          </a:p>
        </p:txBody>
      </p:sp>
      <p:graphicFrame>
        <p:nvGraphicFramePr>
          <p:cNvPr id="3" name="表格 2">
            <a:extLst>
              <a:ext uri="{FF2B5EF4-FFF2-40B4-BE49-F238E27FC236}">
                <a16:creationId xmlns:a16="http://schemas.microsoft.com/office/drawing/2014/main" id="{3B74D9AF-8616-4361-8AA2-95A834A1C10B}"/>
              </a:ext>
            </a:extLst>
          </p:cNvPr>
          <p:cNvGraphicFramePr>
            <a:graphicFrameLocks noGrp="1"/>
          </p:cNvGraphicFramePr>
          <p:nvPr>
            <p:extLst>
              <p:ext uri="{D42A27DB-BD31-4B8C-83A1-F6EECF244321}">
                <p14:modId xmlns:p14="http://schemas.microsoft.com/office/powerpoint/2010/main" val="3955529645"/>
              </p:ext>
            </p:extLst>
          </p:nvPr>
        </p:nvGraphicFramePr>
        <p:xfrm>
          <a:off x="2308024" y="1473455"/>
          <a:ext cx="4527952" cy="1342746"/>
        </p:xfrm>
        <a:graphic>
          <a:graphicData uri="http://schemas.openxmlformats.org/drawingml/2006/table">
            <a:tbl>
              <a:tblPr firstRow="1" firstCol="1" bandRow="1">
                <a:tableStyleId>{5C22544A-7EE6-4342-B048-85BDC9FD1C3A}</a:tableStyleId>
              </a:tblPr>
              <a:tblGrid>
                <a:gridCol w="2032839">
                  <a:extLst>
                    <a:ext uri="{9D8B030D-6E8A-4147-A177-3AD203B41FA5}">
                      <a16:colId xmlns:a16="http://schemas.microsoft.com/office/drawing/2014/main" val="1966094599"/>
                    </a:ext>
                  </a:extLst>
                </a:gridCol>
                <a:gridCol w="1213550">
                  <a:extLst>
                    <a:ext uri="{9D8B030D-6E8A-4147-A177-3AD203B41FA5}">
                      <a16:colId xmlns:a16="http://schemas.microsoft.com/office/drawing/2014/main" val="2638963965"/>
                    </a:ext>
                  </a:extLst>
                </a:gridCol>
                <a:gridCol w="1281563">
                  <a:extLst>
                    <a:ext uri="{9D8B030D-6E8A-4147-A177-3AD203B41FA5}">
                      <a16:colId xmlns:a16="http://schemas.microsoft.com/office/drawing/2014/main" val="2473380554"/>
                    </a:ext>
                  </a:extLst>
                </a:gridCol>
              </a:tblGrid>
              <a:tr h="522478">
                <a:tc>
                  <a:txBody>
                    <a:bodyPr/>
                    <a:lstStyle/>
                    <a:p>
                      <a:pPr algn="ctr">
                        <a:spcAft>
                          <a:spcPts val="0"/>
                        </a:spcAft>
                      </a:pPr>
                      <a:r>
                        <a:rPr lang="en-US" sz="1600" b="1" kern="100">
                          <a:effectLst/>
                        </a:rPr>
                        <a:t>Pred_lable/True_lable</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Positive</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Negative</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81465120"/>
                  </a:ext>
                </a:extLst>
              </a:tr>
              <a:tr h="410134">
                <a:tc>
                  <a:txBody>
                    <a:bodyPr/>
                    <a:lstStyle/>
                    <a:p>
                      <a:pPr algn="ctr">
                        <a:spcAft>
                          <a:spcPts val="0"/>
                        </a:spcAft>
                      </a:pPr>
                      <a:r>
                        <a:rPr lang="en-US" sz="1600" b="1" kern="100" dirty="0">
                          <a:effectLst/>
                        </a:rPr>
                        <a:t>Positive</a:t>
                      </a:r>
                      <a:endParaRPr lang="zh-CN" sz="1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dirty="0">
                          <a:effectLst/>
                        </a:rPr>
                        <a:t>TP</a:t>
                      </a:r>
                      <a:endParaRPr lang="zh-CN" sz="1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FP</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13561702"/>
                  </a:ext>
                </a:extLst>
              </a:tr>
              <a:tr h="410134">
                <a:tc>
                  <a:txBody>
                    <a:bodyPr/>
                    <a:lstStyle/>
                    <a:p>
                      <a:pPr algn="ctr">
                        <a:spcAft>
                          <a:spcPts val="0"/>
                        </a:spcAft>
                      </a:pPr>
                      <a:r>
                        <a:rPr lang="en-US" sz="1600" b="1" kern="100">
                          <a:effectLst/>
                        </a:rPr>
                        <a:t>Negative</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FN</a:t>
                      </a:r>
                      <a:endParaRPr lang="zh-CN" sz="1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dirty="0">
                          <a:effectLst/>
                        </a:rPr>
                        <a:t>TN</a:t>
                      </a:r>
                      <a:endParaRPr lang="zh-CN" sz="1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57172843"/>
                  </a:ext>
                </a:extLst>
              </a:tr>
            </a:tbl>
          </a:graphicData>
        </a:graphic>
      </p:graphicFrame>
      <p:sp>
        <p:nvSpPr>
          <p:cNvPr id="4" name="矩形 3">
            <a:extLst>
              <a:ext uri="{FF2B5EF4-FFF2-40B4-BE49-F238E27FC236}">
                <a16:creationId xmlns:a16="http://schemas.microsoft.com/office/drawing/2014/main" id="{B24FE311-7A74-4EED-9E1D-0B17E2889DEF}"/>
              </a:ext>
            </a:extLst>
          </p:cNvPr>
          <p:cNvSpPr/>
          <p:nvPr/>
        </p:nvSpPr>
        <p:spPr>
          <a:xfrm>
            <a:off x="491461" y="2985743"/>
            <a:ext cx="8288207" cy="1569660"/>
          </a:xfrm>
          <a:prstGeom prst="rect">
            <a:avLst/>
          </a:prstGeom>
        </p:spPr>
        <p:txBody>
          <a:bodyPr wrap="square">
            <a:spAutoFit/>
          </a:bodyPr>
          <a:lstStyle/>
          <a:p>
            <a:pPr algn="just">
              <a:spcAft>
                <a:spcPts val="0"/>
              </a:spcAft>
            </a:pPr>
            <a:r>
              <a:rPr lang="en-US" altLang="zh-CN" sz="2400" b="1" dirty="0"/>
              <a:t>	The horizontal axis of ROC curve is FPR(False </a:t>
            </a:r>
            <a:r>
              <a:rPr lang="en-US" altLang="zh-CN" sz="2400" b="1" dirty="0" err="1"/>
              <a:t>Postive</a:t>
            </a:r>
            <a:r>
              <a:rPr lang="en-US" altLang="zh-CN" sz="2400" b="1" dirty="0"/>
              <a:t> Rate) and the vertical axis is TPR(True </a:t>
            </a:r>
            <a:r>
              <a:rPr lang="en-US" altLang="zh-CN" sz="2400" b="1" dirty="0" err="1"/>
              <a:t>Postive</a:t>
            </a:r>
            <a:r>
              <a:rPr lang="en-US" altLang="zh-CN" sz="2400" b="1" dirty="0"/>
              <a:t> Rate)</a:t>
            </a:r>
            <a:r>
              <a:rPr lang="zh-CN" altLang="en-US" sz="2400" b="1" dirty="0"/>
              <a:t>：</a:t>
            </a:r>
            <a:endParaRPr lang="en-US" altLang="zh-CN" sz="2400" b="1" dirty="0"/>
          </a:p>
          <a:p>
            <a:pPr algn="just">
              <a:spcAft>
                <a:spcPts val="0"/>
              </a:spcAft>
            </a:pPr>
            <a:r>
              <a:rPr lang="en-US" altLang="zh-CN" sz="2400" b="1" dirty="0"/>
              <a:t>                             FPR= FP/(</a:t>
            </a:r>
            <a:r>
              <a:rPr lang="en-US" altLang="zh-CN" sz="2400" b="1" dirty="0" err="1"/>
              <a:t>FP+TN</a:t>
            </a:r>
            <a:r>
              <a:rPr lang="en-US" altLang="zh-CN" sz="2400" b="1" dirty="0"/>
              <a:t>)  </a:t>
            </a:r>
            <a:endParaRPr lang="zh-CN" altLang="zh-CN" sz="2400" b="1" dirty="0"/>
          </a:p>
          <a:p>
            <a:pPr algn="just">
              <a:spcAft>
                <a:spcPts val="0"/>
              </a:spcAft>
            </a:pPr>
            <a:r>
              <a:rPr lang="en-US" altLang="zh-CN" sz="2400" b="1" dirty="0"/>
              <a:t>                             TPR=TP/(</a:t>
            </a:r>
            <a:r>
              <a:rPr lang="en-US" altLang="zh-CN" sz="2400" b="1" dirty="0" err="1"/>
              <a:t>TP+FN</a:t>
            </a:r>
            <a:r>
              <a:rPr lang="en-US" altLang="zh-CN" sz="2400" b="1" dirty="0"/>
              <a:t>) </a:t>
            </a:r>
            <a:endParaRPr lang="zh-CN" altLang="zh-CN" sz="2400" b="1" dirty="0"/>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04</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816753" y="2191016"/>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TextBox 1"/>
          <p:cNvSpPr txBox="1"/>
          <p:nvPr/>
        </p:nvSpPr>
        <p:spPr>
          <a:xfrm>
            <a:off x="684847" y="1240632"/>
            <a:ext cx="7774305" cy="3046988"/>
          </a:xfrm>
          <a:prstGeom prst="rect">
            <a:avLst/>
          </a:prstGeom>
          <a:noFill/>
        </p:spPr>
        <p:txBody>
          <a:bodyPr wrap="square" rtlCol="0">
            <a:spAutoFit/>
          </a:bodyPr>
          <a:lstStyle/>
          <a:p>
            <a:r>
              <a:rPr lang="en-US" altLang="zh-CN" sz="2400" b="1" dirty="0">
                <a:sym typeface="+mn-ea"/>
              </a:rPr>
              <a:t>	We need to calculate the AUC value of each decision tree, sort the AUC in descending order, select some decision trees with high AUC, and form a new random forest. Since the training samples generated by each decision tree are random and the selection of node features is also random, there is a certain correlation between decision trees. The greater the correlation between any two trees in the forest, the greater the error rate</a:t>
            </a:r>
            <a:r>
              <a:rPr lang="zh-CN" altLang="en-US" sz="2400" b="1" dirty="0">
                <a:sym typeface="+mn-ea"/>
              </a:rPr>
              <a:t>.</a:t>
            </a:r>
          </a:p>
        </p:txBody>
      </p:sp>
      <p:sp>
        <p:nvSpPr>
          <p:cNvPr id="14" name="文本框 5">
            <a:extLst>
              <a:ext uri="{FF2B5EF4-FFF2-40B4-BE49-F238E27FC236}">
                <a16:creationId xmlns:a16="http://schemas.microsoft.com/office/drawing/2014/main" id="{37653BBC-0666-4962-9BAB-760DEB9A06C3}"/>
              </a:ext>
            </a:extLst>
          </p:cNvPr>
          <p:cNvSpPr txBox="1">
            <a:spLocks noChangeArrowheads="1"/>
          </p:cNvSpPr>
          <p:nvPr/>
        </p:nvSpPr>
        <p:spPr bwMode="auto">
          <a:xfrm>
            <a:off x="1044166" y="187190"/>
            <a:ext cx="81646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sz="2000" dirty="0">
                <a:solidFill>
                  <a:schemeClr val="accent1"/>
                </a:solidFill>
                <a:latin typeface="+mj-ea"/>
                <a:ea typeface="+mj-ea"/>
                <a:sym typeface="+mn-ea"/>
              </a:rPr>
              <a:t>Algorithms </a:t>
            </a:r>
            <a:r>
              <a:rPr lang="en-US" altLang="zh-CN" sz="2000" dirty="0">
                <a:solidFill>
                  <a:schemeClr val="accent1"/>
                </a:solidFill>
                <a:latin typeface="+mj-ea"/>
                <a:ea typeface="+mj-ea"/>
                <a:sym typeface="+mn-ea"/>
              </a:rPr>
              <a:t>A</a:t>
            </a:r>
            <a:r>
              <a:rPr sz="2000" dirty="0">
                <a:solidFill>
                  <a:schemeClr val="accent1"/>
                </a:solidFill>
                <a:latin typeface="+mj-ea"/>
                <a:ea typeface="+mj-ea"/>
                <a:sym typeface="+mn-ea"/>
              </a:rPr>
              <a:t>nd </a:t>
            </a:r>
            <a:r>
              <a:rPr lang="en-US" altLang="zh-CN" sz="2000" dirty="0">
                <a:solidFill>
                  <a:schemeClr val="accent1"/>
                </a:solidFill>
                <a:latin typeface="+mj-ea"/>
                <a:ea typeface="+mj-ea"/>
                <a:sym typeface="+mn-ea"/>
              </a:rPr>
              <a:t>T</a:t>
            </a:r>
            <a:r>
              <a:rPr sz="2000" dirty="0">
                <a:solidFill>
                  <a:schemeClr val="accent1"/>
                </a:solidFill>
                <a:latin typeface="+mj-ea"/>
                <a:ea typeface="+mj-ea"/>
                <a:sym typeface="+mn-ea"/>
              </a:rPr>
              <a:t>echniques</a:t>
            </a:r>
            <a:r>
              <a:rPr lang="en-US" altLang="zh-CN" sz="1600" dirty="0">
                <a:solidFill>
                  <a:schemeClr val="accent1"/>
                </a:solidFill>
                <a:latin typeface="+mj-ea"/>
                <a:ea typeface="+mj-ea"/>
                <a:sym typeface="+mn-ea"/>
              </a:rPr>
              <a:t>——Classification Performance And Correlation</a:t>
            </a:r>
            <a:endParaRPr sz="1600" dirty="0">
              <a:solidFill>
                <a:schemeClr val="accent1"/>
              </a:solidFill>
              <a:latin typeface="+mj-ea"/>
              <a:ea typeface="+mj-ea"/>
              <a:sym typeface="+mn-ea"/>
            </a:endParaRPr>
          </a:p>
        </p:txBody>
      </p:sp>
    </p:spTree>
    <p:extLst>
      <p:ext uri="{BB962C8B-B14F-4D97-AF65-F5344CB8AC3E}">
        <p14:creationId xmlns:p14="http://schemas.microsoft.com/office/powerpoint/2010/main" val="2834995994"/>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04</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816753" y="2191016"/>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4" name="文本框 5">
            <a:extLst>
              <a:ext uri="{FF2B5EF4-FFF2-40B4-BE49-F238E27FC236}">
                <a16:creationId xmlns:a16="http://schemas.microsoft.com/office/drawing/2014/main" id="{37653BBC-0666-4962-9BAB-760DEB9A06C3}"/>
              </a:ext>
            </a:extLst>
          </p:cNvPr>
          <p:cNvSpPr txBox="1">
            <a:spLocks noChangeArrowheads="1"/>
          </p:cNvSpPr>
          <p:nvPr/>
        </p:nvSpPr>
        <p:spPr bwMode="auto">
          <a:xfrm>
            <a:off x="1044166" y="187190"/>
            <a:ext cx="81646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sz="2000" dirty="0">
                <a:solidFill>
                  <a:schemeClr val="accent1"/>
                </a:solidFill>
                <a:latin typeface="+mj-ea"/>
                <a:ea typeface="+mj-ea"/>
                <a:sym typeface="+mn-ea"/>
              </a:rPr>
              <a:t>Algorithms </a:t>
            </a:r>
            <a:r>
              <a:rPr lang="en-US" altLang="zh-CN" sz="2000" dirty="0">
                <a:solidFill>
                  <a:schemeClr val="accent1"/>
                </a:solidFill>
                <a:latin typeface="+mj-ea"/>
                <a:ea typeface="+mj-ea"/>
                <a:sym typeface="+mn-ea"/>
              </a:rPr>
              <a:t>A</a:t>
            </a:r>
            <a:r>
              <a:rPr sz="2000" dirty="0">
                <a:solidFill>
                  <a:schemeClr val="accent1"/>
                </a:solidFill>
                <a:latin typeface="+mj-ea"/>
                <a:ea typeface="+mj-ea"/>
                <a:sym typeface="+mn-ea"/>
              </a:rPr>
              <a:t>nd </a:t>
            </a:r>
            <a:r>
              <a:rPr lang="en-US" altLang="zh-CN" sz="2000" dirty="0">
                <a:solidFill>
                  <a:schemeClr val="accent1"/>
                </a:solidFill>
                <a:latin typeface="+mj-ea"/>
                <a:ea typeface="+mj-ea"/>
                <a:sym typeface="+mn-ea"/>
              </a:rPr>
              <a:t>T</a:t>
            </a:r>
            <a:r>
              <a:rPr sz="2000" dirty="0">
                <a:solidFill>
                  <a:schemeClr val="accent1"/>
                </a:solidFill>
                <a:latin typeface="+mj-ea"/>
                <a:ea typeface="+mj-ea"/>
                <a:sym typeface="+mn-ea"/>
              </a:rPr>
              <a:t>echniques</a:t>
            </a:r>
            <a:r>
              <a:rPr lang="en-US" altLang="zh-CN" sz="1600" dirty="0">
                <a:solidFill>
                  <a:schemeClr val="accent1"/>
                </a:solidFill>
                <a:latin typeface="+mj-ea"/>
                <a:ea typeface="+mj-ea"/>
                <a:sym typeface="+mn-ea"/>
              </a:rPr>
              <a:t>——Classification Performance And Correlation</a:t>
            </a:r>
            <a:endParaRPr sz="1600" dirty="0">
              <a:solidFill>
                <a:schemeClr val="accent1"/>
              </a:solidFill>
              <a:latin typeface="+mj-ea"/>
              <a:ea typeface="+mj-ea"/>
              <a:sym typeface="+mn-ea"/>
            </a:endParaRPr>
          </a:p>
        </p:txBody>
      </p:sp>
      <p:grpSp>
        <p:nvGrpSpPr>
          <p:cNvPr id="15" name="组合 14">
            <a:extLst>
              <a:ext uri="{FF2B5EF4-FFF2-40B4-BE49-F238E27FC236}">
                <a16:creationId xmlns:a16="http://schemas.microsoft.com/office/drawing/2014/main" id="{46198056-B3A4-4AAC-91B4-AAD12446827B}"/>
              </a:ext>
            </a:extLst>
          </p:cNvPr>
          <p:cNvGrpSpPr/>
          <p:nvPr/>
        </p:nvGrpSpPr>
        <p:grpSpPr>
          <a:xfrm>
            <a:off x="1357313" y="1160145"/>
            <a:ext cx="6795653" cy="2855363"/>
            <a:chOff x="-228292" y="0"/>
            <a:chExt cx="6795953" cy="2855651"/>
          </a:xfrm>
        </p:grpSpPr>
        <p:grpSp>
          <p:nvGrpSpPr>
            <p:cNvPr id="16" name="组合 15">
              <a:extLst>
                <a:ext uri="{FF2B5EF4-FFF2-40B4-BE49-F238E27FC236}">
                  <a16:creationId xmlns:a16="http://schemas.microsoft.com/office/drawing/2014/main" id="{AADD8DA3-1805-41B3-9C67-8C36168E6E07}"/>
                </a:ext>
              </a:extLst>
            </p:cNvPr>
            <p:cNvGrpSpPr/>
            <p:nvPr/>
          </p:nvGrpSpPr>
          <p:grpSpPr>
            <a:xfrm>
              <a:off x="216767" y="2261047"/>
              <a:ext cx="6350894" cy="594604"/>
              <a:chOff x="264039" y="2221651"/>
              <a:chExt cx="6351520" cy="594789"/>
            </a:xfrm>
          </p:grpSpPr>
          <p:grpSp>
            <p:nvGrpSpPr>
              <p:cNvPr id="19" name="组合 18">
                <a:extLst>
                  <a:ext uri="{FF2B5EF4-FFF2-40B4-BE49-F238E27FC236}">
                    <a16:creationId xmlns:a16="http://schemas.microsoft.com/office/drawing/2014/main" id="{6F77757C-A404-48FF-9824-811F20CF4998}"/>
                  </a:ext>
                </a:extLst>
              </p:cNvPr>
              <p:cNvGrpSpPr/>
              <p:nvPr/>
            </p:nvGrpSpPr>
            <p:grpSpPr>
              <a:xfrm>
                <a:off x="264039" y="2221651"/>
                <a:ext cx="6351520" cy="359261"/>
                <a:chOff x="264039" y="2221651"/>
                <a:chExt cx="6351520" cy="359261"/>
              </a:xfrm>
            </p:grpSpPr>
            <p:sp>
              <p:nvSpPr>
                <p:cNvPr id="22" name="文本框 25">
                  <a:extLst>
                    <a:ext uri="{FF2B5EF4-FFF2-40B4-BE49-F238E27FC236}">
                      <a16:creationId xmlns:a16="http://schemas.microsoft.com/office/drawing/2014/main" id="{CBC07987-BF95-4926-ADBE-80089603EE92}"/>
                    </a:ext>
                  </a:extLst>
                </p:cNvPr>
                <p:cNvSpPr txBox="1"/>
                <p:nvPr/>
              </p:nvSpPr>
              <p:spPr>
                <a:xfrm>
                  <a:off x="264039" y="2276747"/>
                  <a:ext cx="2385473" cy="30416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 ROC of each decision tree.</a:t>
                  </a:r>
                  <a:endParaRPr lang="zh-CN" sz="11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3" name="文本框 26">
                  <a:extLst>
                    <a:ext uri="{FF2B5EF4-FFF2-40B4-BE49-F238E27FC236}">
                      <a16:creationId xmlns:a16="http://schemas.microsoft.com/office/drawing/2014/main" id="{CC1284A1-4A51-4077-8DE0-CBC4CFD194D4}"/>
                    </a:ext>
                  </a:extLst>
                </p:cNvPr>
                <p:cNvSpPr txBox="1"/>
                <p:nvPr/>
              </p:nvSpPr>
              <p:spPr>
                <a:xfrm>
                  <a:off x="3613876" y="2221651"/>
                  <a:ext cx="3001683" cy="30448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(b). AUC distribution for each decision tree.</a:t>
                  </a:r>
                  <a:endParaRPr lang="zh-CN" sz="11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sp>
            <p:nvSpPr>
              <p:cNvPr id="20" name="文本框 28">
                <a:extLst>
                  <a:ext uri="{FF2B5EF4-FFF2-40B4-BE49-F238E27FC236}">
                    <a16:creationId xmlns:a16="http://schemas.microsoft.com/office/drawing/2014/main" id="{5682B437-274A-412D-9B21-127231342676}"/>
                  </a:ext>
                </a:extLst>
              </p:cNvPr>
              <p:cNvSpPr txBox="1"/>
              <p:nvPr/>
            </p:nvSpPr>
            <p:spPr>
              <a:xfrm>
                <a:off x="2205005" y="2511972"/>
                <a:ext cx="2486950" cy="30446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4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Description of ROC and AUC</a:t>
                </a:r>
                <a:endParaRPr lang="zh-CN" sz="12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pic>
          <p:nvPicPr>
            <p:cNvPr id="17" name="图片 16">
              <a:extLst>
                <a:ext uri="{FF2B5EF4-FFF2-40B4-BE49-F238E27FC236}">
                  <a16:creationId xmlns:a16="http://schemas.microsoft.com/office/drawing/2014/main" id="{3E0C16C0-BC22-4C4D-9B44-C62619B2EB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4952" y="0"/>
              <a:ext cx="3266465" cy="2248762"/>
            </a:xfrm>
            <a:prstGeom prst="rect">
              <a:avLst/>
            </a:prstGeom>
            <a:noFill/>
            <a:ln>
              <a:noFill/>
            </a:ln>
          </p:spPr>
        </p:pic>
        <p:pic>
          <p:nvPicPr>
            <p:cNvPr id="18" name="图片 17">
              <a:extLst>
                <a:ext uri="{FF2B5EF4-FFF2-40B4-BE49-F238E27FC236}">
                  <a16:creationId xmlns:a16="http://schemas.microsoft.com/office/drawing/2014/main" id="{51413B46-C3FB-4C19-A470-6A2AD10F98F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292" y="0"/>
              <a:ext cx="3168342" cy="2275205"/>
            </a:xfrm>
            <a:prstGeom prst="rect">
              <a:avLst/>
            </a:prstGeom>
            <a:noFill/>
            <a:ln>
              <a:noFill/>
            </a:ln>
          </p:spPr>
        </p:pic>
      </p:grpSp>
    </p:spTree>
    <p:extLst>
      <p:ext uri="{BB962C8B-B14F-4D97-AF65-F5344CB8AC3E}">
        <p14:creationId xmlns:p14="http://schemas.microsoft.com/office/powerpoint/2010/main" val="116058220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597375" y="2636516"/>
            <a:ext cx="153157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3060098" y="494074"/>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3060098" y="1264555"/>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3546738" y="379880"/>
            <a:ext cx="3558282" cy="461665"/>
          </a:xfrm>
          <a:prstGeom prst="rect">
            <a:avLst/>
          </a:prstGeom>
        </p:spPr>
        <p:txBody>
          <a:bodyPr wrap="none">
            <a:spAutoFit/>
          </a:bodyPr>
          <a:lstStyle/>
          <a:p>
            <a:pPr algn="l"/>
            <a:r>
              <a:rPr lang="en-US" altLang="zh-CN" sz="2400" dirty="0">
                <a:solidFill>
                  <a:schemeClr val="accent1"/>
                </a:solidFill>
                <a:latin typeface="+mj-ea"/>
                <a:ea typeface="+mj-ea"/>
              </a:rPr>
              <a:t>01.</a:t>
            </a:r>
            <a:r>
              <a:rPr lang="zh-CN" altLang="en-US" sz="2400" dirty="0">
                <a:solidFill>
                  <a:schemeClr val="accent1"/>
                </a:solidFill>
                <a:latin typeface="+mj-ea"/>
                <a:ea typeface="+mj-ea"/>
              </a:rPr>
              <a:t>Project </a:t>
            </a:r>
            <a:r>
              <a:rPr lang="en-US" altLang="zh-CN" sz="2400" dirty="0">
                <a:solidFill>
                  <a:schemeClr val="accent1"/>
                </a:solidFill>
                <a:latin typeface="+mj-ea"/>
                <a:ea typeface="+mj-ea"/>
              </a:rPr>
              <a:t>I</a:t>
            </a:r>
            <a:r>
              <a:rPr lang="zh-CN" altLang="en-US" sz="2400" dirty="0">
                <a:solidFill>
                  <a:schemeClr val="accent1"/>
                </a:solidFill>
                <a:latin typeface="+mj-ea"/>
                <a:ea typeface="+mj-ea"/>
              </a:rPr>
              <a:t>ntroduction</a:t>
            </a:r>
          </a:p>
        </p:txBody>
      </p:sp>
      <p:sp>
        <p:nvSpPr>
          <p:cNvPr id="45" name="矩形 44"/>
          <p:cNvSpPr/>
          <p:nvPr/>
        </p:nvSpPr>
        <p:spPr>
          <a:xfrm>
            <a:off x="3546739" y="1149726"/>
            <a:ext cx="3777444" cy="461665"/>
          </a:xfrm>
          <a:prstGeom prst="rect">
            <a:avLst/>
          </a:prstGeom>
        </p:spPr>
        <p:txBody>
          <a:bodyPr wrap="none">
            <a:spAutoFit/>
          </a:bodyPr>
          <a:lstStyle/>
          <a:p>
            <a:pPr algn="l"/>
            <a:r>
              <a:rPr lang="en-US" altLang="zh-CN" sz="2400" dirty="0">
                <a:solidFill>
                  <a:schemeClr val="accent1"/>
                </a:solidFill>
                <a:latin typeface="+mj-ea"/>
                <a:ea typeface="+mj-ea"/>
              </a:rPr>
              <a:t>02.</a:t>
            </a:r>
            <a:r>
              <a:rPr lang="zh-CN" altLang="en-US" sz="2400" dirty="0">
                <a:solidFill>
                  <a:schemeClr val="accent1"/>
                </a:solidFill>
                <a:latin typeface="+mj-ea"/>
                <a:ea typeface="+mj-ea"/>
              </a:rPr>
              <a:t>Data </a:t>
            </a:r>
            <a:r>
              <a:rPr lang="en-US" altLang="zh-CN" sz="2400" dirty="0">
                <a:solidFill>
                  <a:schemeClr val="accent1"/>
                </a:solidFill>
                <a:latin typeface="+mj-ea"/>
                <a:ea typeface="+mj-ea"/>
              </a:rPr>
              <a:t>S</a:t>
            </a:r>
            <a:r>
              <a:rPr lang="zh-CN" altLang="en-US" sz="2400" dirty="0">
                <a:solidFill>
                  <a:schemeClr val="accent1"/>
                </a:solidFill>
                <a:latin typeface="+mj-ea"/>
                <a:ea typeface="+mj-ea"/>
              </a:rPr>
              <a:t>et </a:t>
            </a:r>
            <a:r>
              <a:rPr lang="en-US" altLang="zh-CN" sz="2400" dirty="0">
                <a:solidFill>
                  <a:schemeClr val="accent1"/>
                </a:solidFill>
                <a:latin typeface="+mj-ea"/>
                <a:ea typeface="+mj-ea"/>
              </a:rPr>
              <a:t>I</a:t>
            </a:r>
            <a:r>
              <a:rPr lang="zh-CN" altLang="en-US" sz="2400" dirty="0">
                <a:solidFill>
                  <a:schemeClr val="accent1"/>
                </a:solidFill>
                <a:latin typeface="+mj-ea"/>
                <a:ea typeface="+mj-ea"/>
              </a:rPr>
              <a:t>ntroduction</a:t>
            </a:r>
          </a:p>
        </p:txBody>
      </p:sp>
      <p:sp>
        <p:nvSpPr>
          <p:cNvPr id="47" name="椭圆 46"/>
          <p:cNvSpPr/>
          <p:nvPr/>
        </p:nvSpPr>
        <p:spPr>
          <a:xfrm>
            <a:off x="3060098" y="2149865"/>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3546315" y="2035036"/>
            <a:ext cx="2589170" cy="461665"/>
          </a:xfrm>
          <a:prstGeom prst="rect">
            <a:avLst/>
          </a:prstGeom>
        </p:spPr>
        <p:txBody>
          <a:bodyPr wrap="none">
            <a:spAutoFit/>
          </a:bodyPr>
          <a:lstStyle/>
          <a:p>
            <a:pPr algn="l"/>
            <a:r>
              <a:rPr lang="en-US" altLang="zh-CN" sz="2400" dirty="0" err="1">
                <a:solidFill>
                  <a:schemeClr val="accent1"/>
                </a:solidFill>
                <a:latin typeface="+mj-ea"/>
                <a:ea typeface="+mj-ea"/>
              </a:rPr>
              <a:t>03.Data</a:t>
            </a:r>
            <a:r>
              <a:rPr lang="en-US" altLang="zh-CN" sz="2400" dirty="0">
                <a:solidFill>
                  <a:schemeClr val="accent1"/>
                </a:solidFill>
                <a:latin typeface="+mj-ea"/>
                <a:ea typeface="+mj-ea"/>
              </a:rPr>
              <a:t> Analysis</a:t>
            </a:r>
            <a:endParaRPr sz="2400" dirty="0">
              <a:solidFill>
                <a:schemeClr val="accent1"/>
              </a:solidFill>
              <a:latin typeface="+mj-ea"/>
              <a:ea typeface="+mj-ea"/>
            </a:endParaRPr>
          </a:p>
        </p:txBody>
      </p:sp>
      <p:sp>
        <p:nvSpPr>
          <p:cNvPr id="2" name="矩形 1"/>
          <p:cNvSpPr/>
          <p:nvPr/>
        </p:nvSpPr>
        <p:spPr>
          <a:xfrm>
            <a:off x="154154" y="1867075"/>
            <a:ext cx="2843791" cy="769441"/>
          </a:xfrm>
          <a:prstGeom prst="rect">
            <a:avLst/>
          </a:prstGeom>
        </p:spPr>
        <p:txBody>
          <a:bodyPr wrap="none">
            <a:spAutoFit/>
          </a:bodyPr>
          <a:lstStyle/>
          <a:p>
            <a:pPr lvl="0" algn="ctr" fontAlgn="base">
              <a:spcBef>
                <a:spcPct val="0"/>
              </a:spcBef>
              <a:spcAft>
                <a:spcPct val="0"/>
              </a:spcAft>
              <a:defRPr/>
            </a:pPr>
            <a:r>
              <a:rPr lang="en-US" altLang="zh-CN" sz="4400" b="1" dirty="0">
                <a:solidFill>
                  <a:srgbClr val="27506E"/>
                </a:solidFill>
                <a:latin typeface="方正兰亭黑_GBK"/>
                <a:ea typeface="方正兰亭黑_GBK"/>
              </a:rPr>
              <a:t>D</a:t>
            </a:r>
            <a:r>
              <a:rPr lang="zh-CN" altLang="en-US" sz="4400" b="1" dirty="0">
                <a:solidFill>
                  <a:srgbClr val="27506E"/>
                </a:solidFill>
                <a:latin typeface="方正兰亭黑_GBK"/>
                <a:ea typeface="方正兰亭黑_GBK"/>
              </a:rPr>
              <a:t>irectory</a:t>
            </a:r>
          </a:p>
        </p:txBody>
      </p:sp>
      <p:sp>
        <p:nvSpPr>
          <p:cNvPr id="10" name="椭圆 9">
            <a:extLst>
              <a:ext uri="{FF2B5EF4-FFF2-40B4-BE49-F238E27FC236}">
                <a16:creationId xmlns:a16="http://schemas.microsoft.com/office/drawing/2014/main" id="{9E3E98F6-1BB3-4089-9785-A898EF9F8503}"/>
              </a:ext>
            </a:extLst>
          </p:cNvPr>
          <p:cNvSpPr/>
          <p:nvPr/>
        </p:nvSpPr>
        <p:spPr>
          <a:xfrm>
            <a:off x="3060098" y="2927327"/>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A823DEC-2BA1-48FF-85F2-83E877EC2022}"/>
              </a:ext>
            </a:extLst>
          </p:cNvPr>
          <p:cNvSpPr/>
          <p:nvPr/>
        </p:nvSpPr>
        <p:spPr>
          <a:xfrm>
            <a:off x="3546315" y="2812498"/>
            <a:ext cx="4666086" cy="461665"/>
          </a:xfrm>
          <a:prstGeom prst="rect">
            <a:avLst/>
          </a:prstGeom>
        </p:spPr>
        <p:txBody>
          <a:bodyPr wrap="none">
            <a:spAutoFit/>
          </a:bodyPr>
          <a:lstStyle/>
          <a:p>
            <a:pPr algn="l"/>
            <a:r>
              <a:rPr lang="en-US" altLang="zh-CN" sz="2400" dirty="0">
                <a:solidFill>
                  <a:schemeClr val="accent1"/>
                </a:solidFill>
                <a:latin typeface="+mj-ea"/>
                <a:ea typeface="+mj-ea"/>
              </a:rPr>
              <a:t>04.</a:t>
            </a:r>
            <a:r>
              <a:rPr sz="2400" dirty="0">
                <a:solidFill>
                  <a:schemeClr val="accent1"/>
                </a:solidFill>
                <a:latin typeface="+mj-ea"/>
                <a:ea typeface="+mj-ea"/>
              </a:rPr>
              <a:t>Algorithms </a:t>
            </a:r>
            <a:r>
              <a:rPr lang="en-US" altLang="zh-CN" sz="2400" dirty="0">
                <a:solidFill>
                  <a:schemeClr val="accent1"/>
                </a:solidFill>
                <a:latin typeface="+mj-ea"/>
                <a:ea typeface="+mj-ea"/>
              </a:rPr>
              <a:t>A</a:t>
            </a:r>
            <a:r>
              <a:rPr sz="2400" dirty="0">
                <a:solidFill>
                  <a:schemeClr val="accent1"/>
                </a:solidFill>
                <a:latin typeface="+mj-ea"/>
                <a:ea typeface="+mj-ea"/>
              </a:rPr>
              <a:t>nd </a:t>
            </a:r>
            <a:r>
              <a:rPr lang="en-US" altLang="zh-CN" sz="2400" dirty="0">
                <a:solidFill>
                  <a:schemeClr val="accent1"/>
                </a:solidFill>
                <a:latin typeface="+mj-ea"/>
                <a:ea typeface="+mj-ea"/>
              </a:rPr>
              <a:t>T</a:t>
            </a:r>
            <a:r>
              <a:rPr sz="2400" dirty="0">
                <a:solidFill>
                  <a:schemeClr val="accent1"/>
                </a:solidFill>
                <a:latin typeface="+mj-ea"/>
                <a:ea typeface="+mj-ea"/>
              </a:rPr>
              <a:t>echniques</a:t>
            </a:r>
          </a:p>
        </p:txBody>
      </p:sp>
      <p:sp>
        <p:nvSpPr>
          <p:cNvPr id="12" name="椭圆 11">
            <a:extLst>
              <a:ext uri="{FF2B5EF4-FFF2-40B4-BE49-F238E27FC236}">
                <a16:creationId xmlns:a16="http://schemas.microsoft.com/office/drawing/2014/main" id="{D115EF86-79A9-4985-BE6F-95C2F1CDE244}"/>
              </a:ext>
            </a:extLst>
          </p:cNvPr>
          <p:cNvSpPr/>
          <p:nvPr/>
        </p:nvSpPr>
        <p:spPr>
          <a:xfrm>
            <a:off x="3060098" y="3697806"/>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E7811163-C48A-4D06-80B8-DB22E920C51C}"/>
              </a:ext>
            </a:extLst>
          </p:cNvPr>
          <p:cNvSpPr/>
          <p:nvPr/>
        </p:nvSpPr>
        <p:spPr>
          <a:xfrm>
            <a:off x="3546315" y="3582977"/>
            <a:ext cx="5729774" cy="461665"/>
          </a:xfrm>
          <a:prstGeom prst="rect">
            <a:avLst/>
          </a:prstGeom>
        </p:spPr>
        <p:txBody>
          <a:bodyPr wrap="none">
            <a:spAutoFit/>
          </a:bodyPr>
          <a:lstStyle/>
          <a:p>
            <a:r>
              <a:rPr lang="en-US" altLang="zh-CN" sz="2400" dirty="0">
                <a:solidFill>
                  <a:schemeClr val="accent1"/>
                </a:solidFill>
                <a:latin typeface="+mj-ea"/>
                <a:ea typeface="+mj-ea"/>
              </a:rPr>
              <a:t>05. Experimental Results And Analysis</a:t>
            </a:r>
            <a:endParaRPr sz="2400" dirty="0">
              <a:solidFill>
                <a:schemeClr val="accent1"/>
              </a:solidFill>
              <a:latin typeface="+mj-ea"/>
              <a:ea typeface="+mj-ea"/>
            </a:endParaRPr>
          </a:p>
        </p:txBody>
      </p:sp>
      <p:sp>
        <p:nvSpPr>
          <p:cNvPr id="15" name="椭圆 14">
            <a:extLst>
              <a:ext uri="{FF2B5EF4-FFF2-40B4-BE49-F238E27FC236}">
                <a16:creationId xmlns:a16="http://schemas.microsoft.com/office/drawing/2014/main" id="{789881B9-E989-4E37-AF59-6F4281169133}"/>
              </a:ext>
            </a:extLst>
          </p:cNvPr>
          <p:cNvSpPr/>
          <p:nvPr/>
        </p:nvSpPr>
        <p:spPr>
          <a:xfrm>
            <a:off x="3060098" y="4352281"/>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8BAF81E-6468-465E-8024-E8B2155D876A}"/>
              </a:ext>
            </a:extLst>
          </p:cNvPr>
          <p:cNvSpPr/>
          <p:nvPr/>
        </p:nvSpPr>
        <p:spPr>
          <a:xfrm>
            <a:off x="3546315" y="4237452"/>
            <a:ext cx="2335896" cy="461665"/>
          </a:xfrm>
          <a:prstGeom prst="rect">
            <a:avLst/>
          </a:prstGeom>
        </p:spPr>
        <p:txBody>
          <a:bodyPr wrap="none">
            <a:spAutoFit/>
          </a:bodyPr>
          <a:lstStyle/>
          <a:p>
            <a:r>
              <a:rPr lang="en-US" altLang="zh-CN" sz="2400" dirty="0">
                <a:solidFill>
                  <a:schemeClr val="accent1"/>
                </a:solidFill>
                <a:latin typeface="+mj-ea"/>
                <a:ea typeface="+mj-ea"/>
              </a:rPr>
              <a:t>06. Conclusion</a:t>
            </a:r>
            <a:endParaRPr sz="2400" dirty="0">
              <a:solidFill>
                <a:schemeClr val="accent1"/>
              </a:solidFill>
              <a:latin typeface="+mj-ea"/>
              <a:ea typeface="+mj-ea"/>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04</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816753" y="2191016"/>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TextBox 1"/>
          <p:cNvSpPr txBox="1"/>
          <p:nvPr/>
        </p:nvSpPr>
        <p:spPr>
          <a:xfrm>
            <a:off x="602125" y="1232922"/>
            <a:ext cx="7774305" cy="2677656"/>
          </a:xfrm>
          <a:prstGeom prst="rect">
            <a:avLst/>
          </a:prstGeom>
          <a:noFill/>
        </p:spPr>
        <p:txBody>
          <a:bodyPr wrap="square" rtlCol="0">
            <a:spAutoFit/>
          </a:bodyPr>
          <a:lstStyle/>
          <a:p>
            <a:r>
              <a:rPr lang="en-US" altLang="zh-CN" sz="2400" b="1" dirty="0">
                <a:sym typeface="+mn-ea"/>
              </a:rPr>
              <a:t>	The parent-child inner product computation is as follows:</a:t>
            </a:r>
          </a:p>
          <a:p>
            <a:r>
              <a:rPr lang="en-US" altLang="zh-CN" sz="2400" b="1" dirty="0">
                <a:sym typeface="+mn-ea"/>
              </a:rPr>
              <a:t>the parent node: </a:t>
            </a:r>
          </a:p>
          <a:p>
            <a:r>
              <a:rPr lang="en-US" altLang="zh-CN" sz="2400" b="1" dirty="0">
                <a:sym typeface="+mn-ea"/>
              </a:rPr>
              <a:t>                             parent ⃗=(</a:t>
            </a:r>
            <a:r>
              <a:rPr lang="en-US" altLang="zh-CN" sz="2400" b="1" dirty="0" err="1">
                <a:sym typeface="+mn-ea"/>
              </a:rPr>
              <a:t>index_p,value_p</a:t>
            </a:r>
            <a:r>
              <a:rPr lang="en-US" altLang="zh-CN" sz="2400" b="1" dirty="0">
                <a:sym typeface="+mn-ea"/>
              </a:rPr>
              <a:t> )^T</a:t>
            </a:r>
            <a:r>
              <a:rPr lang="zh-CN" altLang="en-US" sz="2400" b="1" dirty="0">
                <a:sym typeface="+mn-ea"/>
              </a:rPr>
              <a:t>，</a:t>
            </a:r>
            <a:endParaRPr lang="en-US" altLang="zh-CN" sz="2400" b="1" dirty="0">
              <a:sym typeface="+mn-ea"/>
            </a:endParaRPr>
          </a:p>
          <a:p>
            <a:r>
              <a:rPr lang="en-US" altLang="zh-CN" sz="2400" b="1" dirty="0">
                <a:sym typeface="+mn-ea"/>
              </a:rPr>
              <a:t>the child node:</a:t>
            </a:r>
          </a:p>
          <a:p>
            <a:r>
              <a:rPr lang="en-US" altLang="zh-CN" sz="2400" b="1" dirty="0">
                <a:sym typeface="+mn-ea"/>
              </a:rPr>
              <a:t>                            child ⃗=(</a:t>
            </a:r>
            <a:r>
              <a:rPr lang="en-US" altLang="zh-CN" sz="2400" b="1" dirty="0" err="1">
                <a:sym typeface="+mn-ea"/>
              </a:rPr>
              <a:t>index_c,value_c</a:t>
            </a:r>
            <a:r>
              <a:rPr lang="en-US" altLang="zh-CN" sz="2400" b="1" dirty="0">
                <a:sym typeface="+mn-ea"/>
              </a:rPr>
              <a:t> )^T </a:t>
            </a:r>
          </a:p>
          <a:p>
            <a:r>
              <a:rPr lang="en-US" altLang="zh-CN" sz="2400" b="1" dirty="0">
                <a:sym typeface="+mn-ea"/>
              </a:rPr>
              <a:t>then the inner product calculation formula is as follows:</a:t>
            </a:r>
          </a:p>
          <a:p>
            <a:r>
              <a:rPr lang="en-US" altLang="zh-CN" sz="2400" b="1" dirty="0">
                <a:sym typeface="+mn-ea"/>
              </a:rPr>
              <a:t>                             Inner product=</a:t>
            </a:r>
            <a:r>
              <a:rPr lang="en-US" altLang="zh-CN" sz="2400" b="1" dirty="0" err="1">
                <a:sym typeface="+mn-ea"/>
              </a:rPr>
              <a:t>parent^T•child</a:t>
            </a:r>
            <a:endParaRPr lang="zh-CN" altLang="en-US" sz="2400" b="1" dirty="0">
              <a:sym typeface="+mn-ea"/>
            </a:endParaRPr>
          </a:p>
        </p:txBody>
      </p:sp>
      <p:sp>
        <p:nvSpPr>
          <p:cNvPr id="14" name="文本框 5">
            <a:extLst>
              <a:ext uri="{FF2B5EF4-FFF2-40B4-BE49-F238E27FC236}">
                <a16:creationId xmlns:a16="http://schemas.microsoft.com/office/drawing/2014/main" id="{37653BBC-0666-4962-9BAB-760DEB9A06C3}"/>
              </a:ext>
            </a:extLst>
          </p:cNvPr>
          <p:cNvSpPr txBox="1">
            <a:spLocks noChangeArrowheads="1"/>
          </p:cNvSpPr>
          <p:nvPr/>
        </p:nvSpPr>
        <p:spPr bwMode="auto">
          <a:xfrm>
            <a:off x="1044166" y="187190"/>
            <a:ext cx="81646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sz="2000" dirty="0">
                <a:solidFill>
                  <a:schemeClr val="accent1"/>
                </a:solidFill>
                <a:latin typeface="+mj-ea"/>
                <a:ea typeface="+mj-ea"/>
                <a:sym typeface="+mn-ea"/>
              </a:rPr>
              <a:t>Algorithms </a:t>
            </a:r>
            <a:r>
              <a:rPr lang="en-US" altLang="zh-CN" sz="2000" dirty="0">
                <a:solidFill>
                  <a:schemeClr val="accent1"/>
                </a:solidFill>
                <a:latin typeface="+mj-ea"/>
                <a:ea typeface="+mj-ea"/>
                <a:sym typeface="+mn-ea"/>
              </a:rPr>
              <a:t>A</a:t>
            </a:r>
            <a:r>
              <a:rPr sz="2000" dirty="0">
                <a:solidFill>
                  <a:schemeClr val="accent1"/>
                </a:solidFill>
                <a:latin typeface="+mj-ea"/>
                <a:ea typeface="+mj-ea"/>
                <a:sym typeface="+mn-ea"/>
              </a:rPr>
              <a:t>nd </a:t>
            </a:r>
            <a:r>
              <a:rPr lang="en-US" altLang="zh-CN" sz="2000" dirty="0">
                <a:solidFill>
                  <a:schemeClr val="accent1"/>
                </a:solidFill>
                <a:latin typeface="+mj-ea"/>
                <a:ea typeface="+mj-ea"/>
                <a:sym typeface="+mn-ea"/>
              </a:rPr>
              <a:t>T</a:t>
            </a:r>
            <a:r>
              <a:rPr sz="2000" dirty="0">
                <a:solidFill>
                  <a:schemeClr val="accent1"/>
                </a:solidFill>
                <a:latin typeface="+mj-ea"/>
                <a:ea typeface="+mj-ea"/>
                <a:sym typeface="+mn-ea"/>
              </a:rPr>
              <a:t>echniques</a:t>
            </a:r>
            <a:r>
              <a:rPr lang="en-US" altLang="zh-CN" sz="1600" dirty="0">
                <a:solidFill>
                  <a:schemeClr val="accent1"/>
                </a:solidFill>
                <a:latin typeface="+mj-ea"/>
                <a:ea typeface="+mj-ea"/>
                <a:sym typeface="+mn-ea"/>
              </a:rPr>
              <a:t>——Classification Performance And Correlation</a:t>
            </a:r>
            <a:endParaRPr sz="1600" dirty="0">
              <a:solidFill>
                <a:schemeClr val="accent1"/>
              </a:solidFill>
              <a:latin typeface="+mj-ea"/>
              <a:ea typeface="+mj-ea"/>
              <a:sym typeface="+mn-ea"/>
            </a:endParaRPr>
          </a:p>
        </p:txBody>
      </p:sp>
    </p:spTree>
    <p:extLst>
      <p:ext uri="{BB962C8B-B14F-4D97-AF65-F5344CB8AC3E}">
        <p14:creationId xmlns:p14="http://schemas.microsoft.com/office/powerpoint/2010/main" val="225088315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04</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816753" y="2191016"/>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TextBox 1"/>
          <p:cNvSpPr txBox="1"/>
          <p:nvPr/>
        </p:nvSpPr>
        <p:spPr>
          <a:xfrm>
            <a:off x="323850" y="1076325"/>
            <a:ext cx="7774305" cy="4216539"/>
          </a:xfrm>
          <a:prstGeom prst="rect">
            <a:avLst/>
          </a:prstGeom>
          <a:noFill/>
        </p:spPr>
        <p:txBody>
          <a:bodyPr wrap="square" rtlCol="0">
            <a:spAutoFit/>
          </a:bodyPr>
          <a:lstStyle/>
          <a:p>
            <a:pPr algn="just"/>
            <a:r>
              <a:rPr lang="en-US" sz="2800" b="1" dirty="0">
                <a:solidFill>
                  <a:schemeClr val="accent1">
                    <a:lumMod val="60000"/>
                    <a:lumOff val="40000"/>
                  </a:schemeClr>
                </a:solidFill>
                <a:sym typeface="+mn-ea"/>
              </a:rPr>
              <a:t>	</a:t>
            </a:r>
            <a:r>
              <a:rPr lang="en-US" sz="2400" b="1" dirty="0">
                <a:sym typeface="+mn-ea"/>
              </a:rPr>
              <a:t>The method we adopted is to select the optimal depth value of the tree as the final depth value before formally generating the random forest model. In other words, the traditional random forest algorithm is used to generate different random forest models for different depth parameters, and the depth values with higher model accuracy and smaller depth are taken as the parameters of the prediction algorithm in this paper. This ensures that the parameters used each time the model is generated are optimal.</a:t>
            </a:r>
          </a:p>
          <a:p>
            <a:endParaRPr sz="2400" b="1" dirty="0">
              <a:sym typeface="+mn-ea"/>
            </a:endParaRPr>
          </a:p>
          <a:p>
            <a:endParaRPr sz="2400" b="1" dirty="0">
              <a:sym typeface="+mn-ea"/>
            </a:endParaRPr>
          </a:p>
        </p:txBody>
      </p:sp>
      <p:sp>
        <p:nvSpPr>
          <p:cNvPr id="14" name="文本框 5">
            <a:extLst>
              <a:ext uri="{FF2B5EF4-FFF2-40B4-BE49-F238E27FC236}">
                <a16:creationId xmlns:a16="http://schemas.microsoft.com/office/drawing/2014/main" id="{0BD2BA37-B42F-47CD-848F-B2DDABB633E9}"/>
              </a:ext>
            </a:extLst>
          </p:cNvPr>
          <p:cNvSpPr txBox="1">
            <a:spLocks noChangeArrowheads="1"/>
          </p:cNvSpPr>
          <p:nvPr/>
        </p:nvSpPr>
        <p:spPr bwMode="auto">
          <a:xfrm>
            <a:off x="1187851" y="216861"/>
            <a:ext cx="62493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sz="2000" dirty="0">
                <a:solidFill>
                  <a:schemeClr val="accent1"/>
                </a:solidFill>
                <a:latin typeface="+mj-ea"/>
                <a:ea typeface="+mj-ea"/>
                <a:sym typeface="+mn-ea"/>
              </a:rPr>
              <a:t>Algorithms </a:t>
            </a:r>
            <a:r>
              <a:rPr lang="en-US" altLang="zh-CN" sz="2000" dirty="0">
                <a:solidFill>
                  <a:schemeClr val="accent1"/>
                </a:solidFill>
                <a:latin typeface="+mj-ea"/>
                <a:ea typeface="+mj-ea"/>
                <a:sym typeface="+mn-ea"/>
              </a:rPr>
              <a:t>A</a:t>
            </a:r>
            <a:r>
              <a:rPr sz="2000" dirty="0">
                <a:solidFill>
                  <a:schemeClr val="accent1"/>
                </a:solidFill>
                <a:latin typeface="+mj-ea"/>
                <a:ea typeface="+mj-ea"/>
                <a:sym typeface="+mn-ea"/>
              </a:rPr>
              <a:t>nd </a:t>
            </a:r>
            <a:r>
              <a:rPr lang="en-US" altLang="zh-CN" sz="2000" dirty="0">
                <a:solidFill>
                  <a:schemeClr val="accent1"/>
                </a:solidFill>
                <a:latin typeface="+mj-ea"/>
                <a:ea typeface="+mj-ea"/>
                <a:sym typeface="+mn-ea"/>
              </a:rPr>
              <a:t>T</a:t>
            </a:r>
            <a:r>
              <a:rPr sz="2000" dirty="0">
                <a:solidFill>
                  <a:schemeClr val="accent1"/>
                </a:solidFill>
                <a:latin typeface="+mj-ea"/>
                <a:ea typeface="+mj-ea"/>
                <a:sym typeface="+mn-ea"/>
              </a:rPr>
              <a:t>echniques</a:t>
            </a:r>
            <a:r>
              <a:rPr lang="en-US" altLang="zh-CN" sz="2000" dirty="0">
                <a:solidFill>
                  <a:schemeClr val="accent1"/>
                </a:solidFill>
                <a:latin typeface="+mj-ea"/>
                <a:ea typeface="+mj-ea"/>
                <a:sym typeface="+mn-ea"/>
              </a:rPr>
              <a:t>——Parameter tuning</a:t>
            </a:r>
            <a:endParaRPr sz="2000" dirty="0">
              <a:solidFill>
                <a:schemeClr val="accent1"/>
              </a:solidFill>
              <a:latin typeface="+mj-ea"/>
              <a:ea typeface="+mj-ea"/>
              <a:sym typeface="+mn-ea"/>
            </a:endParaRPr>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5"/>
          <p:cNvSpPr txBox="1">
            <a:spLocks noChangeArrowheads="1"/>
          </p:cNvSpPr>
          <p:nvPr/>
        </p:nvSpPr>
        <p:spPr bwMode="auto">
          <a:xfrm>
            <a:off x="1852543" y="2356549"/>
            <a:ext cx="94449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dirty="0">
                <a:solidFill>
                  <a:schemeClr val="bg1"/>
                </a:solidFill>
                <a:latin typeface="方正兰亭黑_GBK"/>
                <a:ea typeface="方正兰亭黑_GBK"/>
              </a:rPr>
              <a:t>05</a:t>
            </a:r>
            <a:endParaRPr lang="zh-CN" altLang="en-US" sz="4800" b="1" dirty="0">
              <a:solidFill>
                <a:schemeClr val="bg1"/>
              </a:solidFill>
              <a:latin typeface="方正兰亭黑_GBK"/>
              <a:ea typeface="方正兰亭黑_GBK"/>
            </a:endParaRPr>
          </a:p>
        </p:txBody>
      </p:sp>
      <p:sp>
        <p:nvSpPr>
          <p:cNvPr id="16" name="文本框 5"/>
          <p:cNvSpPr txBox="1">
            <a:spLocks noChangeArrowheads="1"/>
          </p:cNvSpPr>
          <p:nvPr/>
        </p:nvSpPr>
        <p:spPr bwMode="auto">
          <a:xfrm>
            <a:off x="3243197" y="1616635"/>
            <a:ext cx="60423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800" dirty="0">
                <a:solidFill>
                  <a:schemeClr val="accent1"/>
                </a:solidFill>
                <a:latin typeface="+mj-ea"/>
                <a:ea typeface="+mj-ea"/>
                <a:sym typeface="+mn-ea"/>
              </a:rPr>
              <a:t>Experimental Results And Analysis</a:t>
            </a:r>
            <a:endParaRPr lang="zh-CN" altLang="en-US" sz="2800" b="1" dirty="0">
              <a:solidFill>
                <a:schemeClr val="accent1"/>
              </a:solidFill>
              <a:latin typeface="方正兰亭黑_GBK"/>
              <a:ea typeface="方正兰亭黑_GBK"/>
            </a:endParaRPr>
          </a:p>
        </p:txBody>
      </p:sp>
      <p:cxnSp>
        <p:nvCxnSpPr>
          <p:cNvPr id="3" name="直接连接符 2"/>
          <p:cNvCxnSpPr/>
          <p:nvPr/>
        </p:nvCxnSpPr>
        <p:spPr>
          <a:xfrm>
            <a:off x="3605703" y="2843318"/>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579496" y="3175021"/>
            <a:ext cx="1285397"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j-lt"/>
              </a:rPr>
              <a:t>PART FIVE</a:t>
            </a:r>
            <a:endParaRPr lang="zh-CN" altLang="en-US" sz="1200" dirty="0">
              <a:latin typeface="+mj-lt"/>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904941"/>
      </p:ext>
    </p:extLst>
  </p:cSld>
  <p:clrMapOvr>
    <a:masterClrMapping/>
  </p:clrMapOvr>
  <p:transition spd="slow">
    <p:push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187851" y="216861"/>
            <a:ext cx="43703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sz="2000" dirty="0">
                <a:solidFill>
                  <a:schemeClr val="accent1"/>
                </a:solidFill>
                <a:latin typeface="+mj-ea"/>
                <a:ea typeface="+mj-ea"/>
                <a:sym typeface="+mn-ea"/>
              </a:rPr>
              <a:t>Experimental Results And Analysis</a:t>
            </a:r>
          </a:p>
        </p:txBody>
      </p:sp>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05</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816753" y="2191016"/>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TextBox 1"/>
          <p:cNvSpPr txBox="1"/>
          <p:nvPr/>
        </p:nvSpPr>
        <p:spPr>
          <a:xfrm>
            <a:off x="816753" y="1147763"/>
            <a:ext cx="7774305" cy="3046988"/>
          </a:xfrm>
          <a:prstGeom prst="rect">
            <a:avLst/>
          </a:prstGeom>
          <a:noFill/>
        </p:spPr>
        <p:txBody>
          <a:bodyPr wrap="square" rtlCol="0">
            <a:spAutoFit/>
          </a:bodyPr>
          <a:lstStyle/>
          <a:p>
            <a:r>
              <a:rPr lang="en-US" sz="2400" b="1" dirty="0">
                <a:sym typeface="+mn-ea"/>
              </a:rPr>
              <a:t>      In the process of the experiment, we set the number of different decision trees as 20, 30, 40, 50, 60, 70 and 80 respectively. We first tested the improved random forest, and then tested the improved random forest. By comparing the correct rate, we found that the improved random forest had the highest correct rate of 3.96% improvement. Overall, the improved random forest classification performance is better</a:t>
            </a:r>
            <a:r>
              <a:rPr sz="2400" b="1" dirty="0">
                <a:sym typeface="+mn-ea"/>
              </a:rPr>
              <a:t>.</a:t>
            </a:r>
          </a:p>
          <a:p>
            <a:endParaRPr sz="2400" b="1" dirty="0">
              <a:sym typeface="+mn-ea"/>
            </a:endParaRPr>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187851" y="216861"/>
            <a:ext cx="43703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sz="2000" dirty="0">
                <a:solidFill>
                  <a:schemeClr val="accent1"/>
                </a:solidFill>
                <a:latin typeface="+mj-ea"/>
                <a:ea typeface="+mj-ea"/>
                <a:sym typeface="+mn-ea"/>
              </a:rPr>
              <a:t>Experimental Results And Analysis</a:t>
            </a:r>
          </a:p>
        </p:txBody>
      </p:sp>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05</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816753" y="2191016"/>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aphicFrame>
        <p:nvGraphicFramePr>
          <p:cNvPr id="3" name="表格 2">
            <a:extLst>
              <a:ext uri="{FF2B5EF4-FFF2-40B4-BE49-F238E27FC236}">
                <a16:creationId xmlns:a16="http://schemas.microsoft.com/office/drawing/2014/main" id="{D73CBA30-B5B5-481E-B6D2-12167BCC92FF}"/>
              </a:ext>
            </a:extLst>
          </p:cNvPr>
          <p:cNvGraphicFramePr>
            <a:graphicFrameLocks noGrp="1"/>
          </p:cNvGraphicFramePr>
          <p:nvPr>
            <p:extLst>
              <p:ext uri="{D42A27DB-BD31-4B8C-83A1-F6EECF244321}">
                <p14:modId xmlns:p14="http://schemas.microsoft.com/office/powerpoint/2010/main" val="2043745144"/>
              </p:ext>
            </p:extLst>
          </p:nvPr>
        </p:nvGraphicFramePr>
        <p:xfrm>
          <a:off x="512265" y="1059372"/>
          <a:ext cx="4297471" cy="2539661"/>
        </p:xfrm>
        <a:graphic>
          <a:graphicData uri="http://schemas.openxmlformats.org/drawingml/2006/table">
            <a:tbl>
              <a:tblPr firstRow="1" firstCol="1" bandRow="1">
                <a:tableStyleId>{5C22544A-7EE6-4342-B048-85BDC9FD1C3A}</a:tableStyleId>
              </a:tblPr>
              <a:tblGrid>
                <a:gridCol w="1188653">
                  <a:extLst>
                    <a:ext uri="{9D8B030D-6E8A-4147-A177-3AD203B41FA5}">
                      <a16:colId xmlns:a16="http://schemas.microsoft.com/office/drawing/2014/main" val="1369090027"/>
                    </a:ext>
                  </a:extLst>
                </a:gridCol>
                <a:gridCol w="1600200">
                  <a:extLst>
                    <a:ext uri="{9D8B030D-6E8A-4147-A177-3AD203B41FA5}">
                      <a16:colId xmlns:a16="http://schemas.microsoft.com/office/drawing/2014/main" val="58407048"/>
                    </a:ext>
                  </a:extLst>
                </a:gridCol>
                <a:gridCol w="1508618">
                  <a:extLst>
                    <a:ext uri="{9D8B030D-6E8A-4147-A177-3AD203B41FA5}">
                      <a16:colId xmlns:a16="http://schemas.microsoft.com/office/drawing/2014/main" val="1261205891"/>
                    </a:ext>
                  </a:extLst>
                </a:gridCol>
              </a:tblGrid>
              <a:tr h="542547">
                <a:tc>
                  <a:txBody>
                    <a:bodyPr/>
                    <a:lstStyle/>
                    <a:p>
                      <a:pPr algn="just">
                        <a:spcAft>
                          <a:spcPts val="0"/>
                        </a:spcAft>
                      </a:pPr>
                      <a:r>
                        <a:rPr lang="en-US" sz="1400" b="1" kern="100">
                          <a:effectLst/>
                        </a:rPr>
                        <a:t>Number of decision trees</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b="1" kern="100" dirty="0">
                          <a:effectLst/>
                        </a:rPr>
                        <a:t>Random forests of the original one</a:t>
                      </a:r>
                      <a:r>
                        <a:rPr lang="zh-CN" sz="1400" b="1" kern="100" dirty="0">
                          <a:effectLst/>
                        </a:rPr>
                        <a:t>（</a:t>
                      </a:r>
                      <a:r>
                        <a:rPr lang="en-US" sz="1400" b="1" kern="100" dirty="0">
                          <a:effectLst/>
                        </a:rPr>
                        <a:t>%</a:t>
                      </a:r>
                      <a:r>
                        <a:rPr lang="zh-CN" sz="1400" b="1" kern="100" dirty="0">
                          <a:effectLst/>
                        </a:rPr>
                        <a:t>）</a:t>
                      </a:r>
                      <a:endParaRPr lang="zh-CN" sz="11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400" b="1" kern="100" dirty="0">
                          <a:effectLst/>
                        </a:rPr>
                        <a:t>The improved random forests</a:t>
                      </a:r>
                      <a:r>
                        <a:rPr lang="zh-CN" sz="1400" b="1" kern="100" dirty="0">
                          <a:effectLst/>
                        </a:rPr>
                        <a:t>（</a:t>
                      </a:r>
                      <a:r>
                        <a:rPr lang="en-US" sz="1400" b="1" kern="100" dirty="0">
                          <a:effectLst/>
                        </a:rPr>
                        <a:t>%</a:t>
                      </a:r>
                      <a:r>
                        <a:rPr lang="zh-CN" sz="1400" b="1" kern="100" dirty="0">
                          <a:effectLst/>
                        </a:rPr>
                        <a:t>）</a:t>
                      </a:r>
                      <a:endParaRPr lang="zh-CN" sz="11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9863572"/>
                  </a:ext>
                </a:extLst>
              </a:tr>
              <a:tr h="285302">
                <a:tc>
                  <a:txBody>
                    <a:bodyPr/>
                    <a:lstStyle/>
                    <a:p>
                      <a:pPr algn="ctr">
                        <a:spcAft>
                          <a:spcPts val="0"/>
                        </a:spcAft>
                      </a:pPr>
                      <a:r>
                        <a:rPr lang="en-US" sz="1400" b="1" kern="100">
                          <a:effectLst/>
                        </a:rPr>
                        <a:t>20</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400" b="1" kern="100">
                          <a:effectLst/>
                        </a:rPr>
                        <a:t>90.60</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400" b="1" kern="100">
                          <a:effectLst/>
                        </a:rPr>
                        <a:t>94.56</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82536839"/>
                  </a:ext>
                </a:extLst>
              </a:tr>
              <a:tr h="285302">
                <a:tc>
                  <a:txBody>
                    <a:bodyPr/>
                    <a:lstStyle/>
                    <a:p>
                      <a:pPr algn="ctr">
                        <a:spcAft>
                          <a:spcPts val="0"/>
                        </a:spcAft>
                      </a:pPr>
                      <a:r>
                        <a:rPr lang="en-US" sz="1400" b="1" kern="100">
                          <a:effectLst/>
                        </a:rPr>
                        <a:t>30</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400" b="1" kern="100">
                          <a:effectLst/>
                        </a:rPr>
                        <a:t>91.95</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400" b="1" kern="100">
                          <a:effectLst/>
                        </a:rPr>
                        <a:t>93.31</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96476913"/>
                  </a:ext>
                </a:extLst>
              </a:tr>
              <a:tr h="285302">
                <a:tc>
                  <a:txBody>
                    <a:bodyPr/>
                    <a:lstStyle/>
                    <a:p>
                      <a:pPr algn="ctr">
                        <a:spcAft>
                          <a:spcPts val="0"/>
                        </a:spcAft>
                      </a:pPr>
                      <a:r>
                        <a:rPr lang="en-US" sz="1400" b="1" kern="100">
                          <a:effectLst/>
                        </a:rPr>
                        <a:t>40</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400" b="1" kern="100" dirty="0">
                          <a:effectLst/>
                        </a:rPr>
                        <a:t>92.62</a:t>
                      </a:r>
                      <a:endParaRPr lang="zh-CN" sz="11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400" b="1" kern="100">
                          <a:effectLst/>
                        </a:rPr>
                        <a:t>94.56</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46743646"/>
                  </a:ext>
                </a:extLst>
              </a:tr>
              <a:tr h="285302">
                <a:tc>
                  <a:txBody>
                    <a:bodyPr/>
                    <a:lstStyle/>
                    <a:p>
                      <a:pPr algn="ctr">
                        <a:spcAft>
                          <a:spcPts val="0"/>
                        </a:spcAft>
                      </a:pPr>
                      <a:r>
                        <a:rPr lang="en-US" sz="1400" b="1" kern="100">
                          <a:effectLst/>
                        </a:rPr>
                        <a:t>50</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400" b="1" kern="100">
                          <a:effectLst/>
                        </a:rPr>
                        <a:t>93.29</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400" b="1" kern="100">
                          <a:effectLst/>
                        </a:rPr>
                        <a:t>94.98</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00433830"/>
                  </a:ext>
                </a:extLst>
              </a:tr>
              <a:tr h="285302">
                <a:tc>
                  <a:txBody>
                    <a:bodyPr/>
                    <a:lstStyle/>
                    <a:p>
                      <a:pPr algn="ctr">
                        <a:spcAft>
                          <a:spcPts val="0"/>
                        </a:spcAft>
                      </a:pPr>
                      <a:r>
                        <a:rPr lang="en-US" sz="1400" b="1" kern="100">
                          <a:effectLst/>
                        </a:rPr>
                        <a:t>60</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400" b="1" kern="100">
                          <a:effectLst/>
                        </a:rPr>
                        <a:t>92.62</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400" b="1" kern="100">
                          <a:effectLst/>
                        </a:rPr>
                        <a:t>94.14</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62782164"/>
                  </a:ext>
                </a:extLst>
              </a:tr>
              <a:tr h="285302">
                <a:tc>
                  <a:txBody>
                    <a:bodyPr/>
                    <a:lstStyle/>
                    <a:p>
                      <a:pPr algn="ctr">
                        <a:spcAft>
                          <a:spcPts val="0"/>
                        </a:spcAft>
                      </a:pPr>
                      <a:r>
                        <a:rPr lang="en-US" sz="1400" b="1" kern="100">
                          <a:effectLst/>
                        </a:rPr>
                        <a:t>70</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400" b="1" kern="100">
                          <a:effectLst/>
                        </a:rPr>
                        <a:t>92.62</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400" b="1" kern="100">
                          <a:effectLst/>
                        </a:rPr>
                        <a:t>94.14</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22838965"/>
                  </a:ext>
                </a:extLst>
              </a:tr>
              <a:tr h="285302">
                <a:tc>
                  <a:txBody>
                    <a:bodyPr/>
                    <a:lstStyle/>
                    <a:p>
                      <a:pPr algn="ctr">
                        <a:spcAft>
                          <a:spcPts val="0"/>
                        </a:spcAft>
                      </a:pPr>
                      <a:r>
                        <a:rPr lang="en-US" sz="1400" b="1" kern="100">
                          <a:effectLst/>
                        </a:rPr>
                        <a:t>80</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400" b="1" kern="100">
                          <a:effectLst/>
                        </a:rPr>
                        <a:t>93.29</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400" b="1" kern="100" dirty="0">
                          <a:effectLst/>
                        </a:rPr>
                        <a:t>95.82</a:t>
                      </a:r>
                      <a:endParaRPr lang="zh-CN" sz="11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76360188"/>
                  </a:ext>
                </a:extLst>
              </a:tr>
            </a:tbl>
          </a:graphicData>
        </a:graphic>
      </p:graphicFrame>
      <p:sp>
        <p:nvSpPr>
          <p:cNvPr id="4" name="矩形 3">
            <a:extLst>
              <a:ext uri="{FF2B5EF4-FFF2-40B4-BE49-F238E27FC236}">
                <a16:creationId xmlns:a16="http://schemas.microsoft.com/office/drawing/2014/main" id="{F8486B0A-1861-412A-A094-4A0399ADD40C}"/>
              </a:ext>
            </a:extLst>
          </p:cNvPr>
          <p:cNvSpPr/>
          <p:nvPr/>
        </p:nvSpPr>
        <p:spPr>
          <a:xfrm>
            <a:off x="603417" y="3636648"/>
            <a:ext cx="4115166" cy="369332"/>
          </a:xfrm>
          <a:prstGeom prst="rect">
            <a:avLst/>
          </a:prstGeom>
        </p:spPr>
        <p:txBody>
          <a:bodyPr wrap="none">
            <a:spAutoFit/>
          </a:bodyPr>
          <a:lstStyle/>
          <a:p>
            <a:r>
              <a:rPr lang="en-US" altLang="zh-CN" sz="1800" b="1" dirty="0">
                <a:solidFill>
                  <a:srgbClr val="000000"/>
                </a:solidFill>
                <a:latin typeface="Calibri" panose="020F0502020204030204" pitchFamily="34" charset="0"/>
                <a:ea typeface="宋体" panose="02010600030101010101" pitchFamily="2" charset="-122"/>
                <a:cs typeface="Times New Roman" panose="02020603050405020304" pitchFamily="18" charset="0"/>
              </a:rPr>
              <a:t>The comparison of classification accuracy</a:t>
            </a:r>
            <a:endParaRPr lang="zh-CN" altLang="en-US" sz="1800" b="1" dirty="0"/>
          </a:p>
        </p:txBody>
      </p:sp>
      <p:pic>
        <p:nvPicPr>
          <p:cNvPr id="16" name="图片 15">
            <a:extLst>
              <a:ext uri="{FF2B5EF4-FFF2-40B4-BE49-F238E27FC236}">
                <a16:creationId xmlns:a16="http://schemas.microsoft.com/office/drawing/2014/main" id="{0551BDF1-D718-4A7D-827F-6BECC788916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22106" y="1065587"/>
            <a:ext cx="3364707" cy="2539664"/>
          </a:xfrm>
          <a:prstGeom prst="rect">
            <a:avLst/>
          </a:prstGeom>
          <a:noFill/>
          <a:ln>
            <a:noFill/>
          </a:ln>
        </p:spPr>
      </p:pic>
      <p:sp>
        <p:nvSpPr>
          <p:cNvPr id="5" name="矩形 4">
            <a:extLst>
              <a:ext uri="{FF2B5EF4-FFF2-40B4-BE49-F238E27FC236}">
                <a16:creationId xmlns:a16="http://schemas.microsoft.com/office/drawing/2014/main" id="{EBC8D1C1-8FF5-4720-BAAF-C55F568A655C}"/>
              </a:ext>
            </a:extLst>
          </p:cNvPr>
          <p:cNvSpPr/>
          <p:nvPr/>
        </p:nvSpPr>
        <p:spPr>
          <a:xfrm>
            <a:off x="5422106" y="3639015"/>
            <a:ext cx="3800475" cy="584775"/>
          </a:xfrm>
          <a:prstGeom prst="rect">
            <a:avLst/>
          </a:prstGeom>
        </p:spPr>
        <p:txBody>
          <a:bodyPr wrap="square">
            <a:spAutoFit/>
          </a:bodyPr>
          <a:lstStyle/>
          <a:p>
            <a:r>
              <a:rPr lang="en-US" altLang="zh-CN" sz="1600" b="1" dirty="0">
                <a:solidFill>
                  <a:srgbClr val="000000"/>
                </a:solidFill>
                <a:latin typeface="Calibri" panose="020F0502020204030204" pitchFamily="34" charset="0"/>
                <a:ea typeface="宋体" panose="02010600030101010101" pitchFamily="2" charset="-122"/>
                <a:cs typeface="Times New Roman" panose="02020603050405020304" pitchFamily="18" charset="0"/>
              </a:rPr>
              <a:t>The </a:t>
            </a:r>
            <a:r>
              <a:rPr lang="en-US" altLang="zh-CN" sz="1600" b="1" dirty="0" err="1">
                <a:solidFill>
                  <a:srgbClr val="000000"/>
                </a:solidFill>
                <a:latin typeface="Calibri" panose="020F0502020204030204" pitchFamily="34" charset="0"/>
                <a:ea typeface="宋体" panose="02010600030101010101" pitchFamily="2" charset="-122"/>
                <a:cs typeface="Times New Roman" panose="02020603050405020304" pitchFamily="18" charset="0"/>
              </a:rPr>
              <a:t>comparision</a:t>
            </a:r>
            <a:r>
              <a:rPr lang="en-US" altLang="zh-CN" sz="1600" b="1" dirty="0">
                <a:solidFill>
                  <a:srgbClr val="000000"/>
                </a:solidFill>
                <a:latin typeface="Calibri" panose="020F0502020204030204" pitchFamily="34" charset="0"/>
                <a:ea typeface="宋体" panose="02010600030101010101" pitchFamily="2" charset="-122"/>
                <a:cs typeface="Times New Roman" panose="02020603050405020304" pitchFamily="18" charset="0"/>
              </a:rPr>
              <a:t> of Accuracy Rate on </a:t>
            </a:r>
            <a:r>
              <a:rPr lang="en-US" altLang="zh-CN" sz="1600" b="1" dirty="0" err="1">
                <a:solidFill>
                  <a:srgbClr val="000000"/>
                </a:solidFill>
                <a:latin typeface="Calibri" panose="020F0502020204030204" pitchFamily="34" charset="0"/>
                <a:ea typeface="宋体" panose="02010600030101010101" pitchFamily="2" charset="-122"/>
                <a:cs typeface="Times New Roman" panose="02020603050405020304" pitchFamily="18" charset="0"/>
              </a:rPr>
              <a:t>DataSet</a:t>
            </a:r>
            <a:r>
              <a:rPr lang="en-US" altLang="zh-CN" sz="1600" b="1" dirty="0">
                <a:solidFill>
                  <a:srgbClr val="000000"/>
                </a:solidFill>
                <a:latin typeface="Calibri" panose="020F0502020204030204" pitchFamily="34" charset="0"/>
                <a:ea typeface="宋体" panose="02010600030101010101" pitchFamily="2" charset="-122"/>
                <a:cs typeface="Times New Roman" panose="02020603050405020304" pitchFamily="18" charset="0"/>
              </a:rPr>
              <a:t> of </a:t>
            </a:r>
            <a:r>
              <a:rPr lang="en-US" altLang="zh-CN" sz="1600" b="1" dirty="0" err="1">
                <a:solidFill>
                  <a:srgbClr val="000000"/>
                </a:solidFill>
                <a:latin typeface="Calibri" panose="020F0502020204030204" pitchFamily="34" charset="0"/>
                <a:ea typeface="宋体" panose="02010600030101010101" pitchFamily="2" charset="-122"/>
                <a:cs typeface="Times New Roman" panose="02020603050405020304" pitchFamily="18" charset="0"/>
              </a:rPr>
              <a:t>Admission_Predict</a:t>
            </a:r>
            <a:endParaRPr lang="zh-CN" altLang="en-US" sz="1400" b="1" dirty="0"/>
          </a:p>
        </p:txBody>
      </p:sp>
    </p:spTree>
    <p:extLst>
      <p:ext uri="{BB962C8B-B14F-4D97-AF65-F5344CB8AC3E}">
        <p14:creationId xmlns:p14="http://schemas.microsoft.com/office/powerpoint/2010/main" val="171660679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5"/>
          <p:cNvSpPr txBox="1">
            <a:spLocks noChangeArrowheads="1"/>
          </p:cNvSpPr>
          <p:nvPr/>
        </p:nvSpPr>
        <p:spPr bwMode="auto">
          <a:xfrm>
            <a:off x="1852543" y="2356549"/>
            <a:ext cx="94449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dirty="0">
                <a:solidFill>
                  <a:schemeClr val="bg1"/>
                </a:solidFill>
                <a:latin typeface="方正兰亭黑_GBK"/>
                <a:ea typeface="方正兰亭黑_GBK"/>
              </a:rPr>
              <a:t>06</a:t>
            </a:r>
            <a:endParaRPr lang="zh-CN" altLang="en-US" sz="4800" b="1" dirty="0">
              <a:solidFill>
                <a:schemeClr val="bg1"/>
              </a:solidFill>
              <a:latin typeface="方正兰亭黑_GBK"/>
              <a:ea typeface="方正兰亭黑_GBK"/>
            </a:endParaRPr>
          </a:p>
        </p:txBody>
      </p:sp>
      <p:sp>
        <p:nvSpPr>
          <p:cNvPr id="16" name="文本框 5"/>
          <p:cNvSpPr txBox="1">
            <a:spLocks noChangeArrowheads="1"/>
          </p:cNvSpPr>
          <p:nvPr/>
        </p:nvSpPr>
        <p:spPr bwMode="auto">
          <a:xfrm>
            <a:off x="3500260" y="1878245"/>
            <a:ext cx="20826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800" dirty="0">
                <a:solidFill>
                  <a:schemeClr val="accent1"/>
                </a:solidFill>
                <a:latin typeface="+mj-ea"/>
                <a:ea typeface="+mj-ea"/>
                <a:sym typeface="+mn-ea"/>
              </a:rPr>
              <a:t>Conclusion</a:t>
            </a:r>
            <a:endParaRPr lang="zh-CN" altLang="en-US" sz="2800" b="1" dirty="0">
              <a:solidFill>
                <a:schemeClr val="accent1"/>
              </a:solidFill>
              <a:latin typeface="方正兰亭黑_GBK"/>
              <a:ea typeface="方正兰亭黑_GBK"/>
            </a:endParaRPr>
          </a:p>
        </p:txBody>
      </p:sp>
      <p:cxnSp>
        <p:nvCxnSpPr>
          <p:cNvPr id="3" name="直接连接符 2"/>
          <p:cNvCxnSpPr/>
          <p:nvPr/>
        </p:nvCxnSpPr>
        <p:spPr>
          <a:xfrm>
            <a:off x="3605703" y="2843318"/>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579496" y="3175021"/>
            <a:ext cx="1285397"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j-lt"/>
              </a:rPr>
              <a:t>PART SIX</a:t>
            </a:r>
            <a:endParaRPr lang="zh-CN" altLang="en-US" sz="1200" dirty="0">
              <a:latin typeface="+mj-lt"/>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6754275"/>
      </p:ext>
    </p:extLst>
  </p:cSld>
  <p:clrMapOvr>
    <a:masterClrMapping/>
  </p:clrMapOvr>
  <p:transition spd="slow">
    <p:push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187851" y="216861"/>
            <a:ext cx="15440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sz="2000" dirty="0">
                <a:solidFill>
                  <a:schemeClr val="accent1"/>
                </a:solidFill>
                <a:latin typeface="+mj-ea"/>
                <a:ea typeface="+mj-ea"/>
                <a:sym typeface="+mn-ea"/>
              </a:rPr>
              <a:t>Conclusion</a:t>
            </a:r>
          </a:p>
        </p:txBody>
      </p:sp>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06</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816753" y="2191016"/>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TextBox 1"/>
          <p:cNvSpPr txBox="1"/>
          <p:nvPr/>
        </p:nvSpPr>
        <p:spPr>
          <a:xfrm>
            <a:off x="979317" y="1017914"/>
            <a:ext cx="7312835" cy="3416320"/>
          </a:xfrm>
          <a:prstGeom prst="rect">
            <a:avLst/>
          </a:prstGeom>
          <a:noFill/>
        </p:spPr>
        <p:txBody>
          <a:bodyPr wrap="square" rtlCol="0">
            <a:spAutoFit/>
          </a:bodyPr>
          <a:lstStyle/>
          <a:p>
            <a:pPr algn="just"/>
            <a:r>
              <a:rPr lang="en-US" sz="2400" b="1" dirty="0">
                <a:sym typeface="+mn-ea"/>
              </a:rPr>
              <a:t>      In this study, on the basis of improving the random forest, we conducted SMOTE processing on the data and adjusted the depth parameters of the random forest, so as to obtain the random forest model with higher prediction accuracy. Therefore, we can draw a conclusion that in the process of model training, the accuracy of the model can be improved more effectively through data preprocessing and model parameter optimization</a:t>
            </a:r>
            <a:r>
              <a:rPr sz="2400" b="1" dirty="0">
                <a:sym typeface="+mn-ea"/>
              </a:rPr>
              <a:t>.</a:t>
            </a:r>
          </a:p>
          <a:p>
            <a:endParaRPr sz="2400" b="1" dirty="0">
              <a:sym typeface="+mn-ea"/>
            </a:endParaRPr>
          </a:p>
        </p:txBody>
      </p:sp>
    </p:spTree>
    <p:extLst>
      <p:ext uri="{BB962C8B-B14F-4D97-AF65-F5344CB8AC3E}">
        <p14:creationId xmlns:p14="http://schemas.microsoft.com/office/powerpoint/2010/main" val="1775411704"/>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gs>
            <a:gs pos="35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78" name="TextBox 377"/>
          <p:cNvSpPr txBox="1"/>
          <p:nvPr/>
        </p:nvSpPr>
        <p:spPr>
          <a:xfrm>
            <a:off x="1102864" y="1535633"/>
            <a:ext cx="7196538" cy="1569660"/>
          </a:xfrm>
          <a:prstGeom prst="rect">
            <a:avLst/>
          </a:prstGeom>
          <a:noFill/>
        </p:spPr>
        <p:txBody>
          <a:bodyPr wrap="square" rtlCol="0">
            <a:spAutoFit/>
          </a:bodyPr>
          <a:lstStyle/>
          <a:p>
            <a:pPr algn="ctr"/>
            <a:r>
              <a:rPr lang="en-US" altLang="zh-CN" sz="9600" dirty="0">
                <a:solidFill>
                  <a:schemeClr val="tx1">
                    <a:lumMod val="75000"/>
                    <a:lumOff val="25000"/>
                  </a:schemeClr>
                </a:solidFill>
              </a:rPr>
              <a:t>THANKS!</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5"/>
          <p:cNvSpPr txBox="1">
            <a:spLocks noChangeArrowheads="1"/>
          </p:cNvSpPr>
          <p:nvPr/>
        </p:nvSpPr>
        <p:spPr bwMode="auto">
          <a:xfrm>
            <a:off x="1854146" y="2356549"/>
            <a:ext cx="9412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a:solidFill>
                  <a:schemeClr val="bg1"/>
                </a:solidFill>
                <a:latin typeface="方正兰亭黑_GBK"/>
                <a:ea typeface="方正兰亭黑_GBK"/>
              </a:rPr>
              <a:t>01</a:t>
            </a:r>
            <a:endParaRPr lang="zh-CN" altLang="en-US" sz="4800" b="1">
              <a:solidFill>
                <a:schemeClr val="bg1"/>
              </a:solidFill>
              <a:latin typeface="方正兰亭黑_GBK"/>
              <a:ea typeface="方正兰亭黑_GBK"/>
            </a:endParaRPr>
          </a:p>
        </p:txBody>
      </p:sp>
      <p:sp>
        <p:nvSpPr>
          <p:cNvPr id="16" name="文本框 5"/>
          <p:cNvSpPr txBox="1">
            <a:spLocks noChangeArrowheads="1"/>
          </p:cNvSpPr>
          <p:nvPr/>
        </p:nvSpPr>
        <p:spPr bwMode="auto">
          <a:xfrm>
            <a:off x="3500260" y="1878245"/>
            <a:ext cx="361137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800" dirty="0">
                <a:solidFill>
                  <a:schemeClr val="accent1"/>
                </a:solidFill>
                <a:latin typeface="+mj-ea"/>
                <a:ea typeface="+mj-ea"/>
                <a:sym typeface="+mn-ea"/>
              </a:rPr>
              <a:t>Project </a:t>
            </a:r>
            <a:r>
              <a:rPr lang="en-US" altLang="zh-CN" sz="2800" dirty="0">
                <a:solidFill>
                  <a:schemeClr val="accent1"/>
                </a:solidFill>
                <a:latin typeface="+mj-ea"/>
                <a:ea typeface="+mj-ea"/>
                <a:sym typeface="+mn-ea"/>
              </a:rPr>
              <a:t>I</a:t>
            </a:r>
            <a:r>
              <a:rPr lang="zh-CN" altLang="en-US" sz="2800" dirty="0">
                <a:solidFill>
                  <a:schemeClr val="accent1"/>
                </a:solidFill>
                <a:latin typeface="+mj-ea"/>
                <a:ea typeface="+mj-ea"/>
                <a:sym typeface="+mn-ea"/>
              </a:rPr>
              <a:t>ntroduction</a:t>
            </a:r>
            <a:endParaRPr lang="zh-CN" altLang="en-US" sz="2800" dirty="0">
              <a:solidFill>
                <a:schemeClr val="accent1"/>
              </a:solidFill>
              <a:latin typeface="+mj-ea"/>
              <a:ea typeface="+mj-ea"/>
            </a:endParaRPr>
          </a:p>
          <a:p>
            <a:pPr fontAlgn="base">
              <a:spcBef>
                <a:spcPct val="0"/>
              </a:spcBef>
              <a:spcAft>
                <a:spcPct val="0"/>
              </a:spcAft>
              <a:defRPr/>
            </a:pPr>
            <a:endParaRPr lang="zh-CN" altLang="en-US" sz="2800" b="1" dirty="0">
              <a:solidFill>
                <a:schemeClr val="accent1"/>
              </a:solidFill>
              <a:latin typeface="方正兰亭黑_GBK"/>
              <a:ea typeface="方正兰亭黑_GBK"/>
            </a:endParaRPr>
          </a:p>
        </p:txBody>
      </p:sp>
      <p:cxnSp>
        <p:nvCxnSpPr>
          <p:cNvPr id="3" name="直接连接符 2"/>
          <p:cNvCxnSpPr/>
          <p:nvPr/>
        </p:nvCxnSpPr>
        <p:spPr>
          <a:xfrm>
            <a:off x="3605703" y="2843318"/>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579497" y="3175021"/>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mj-lt"/>
              </a:rPr>
              <a:t>PART ONE</a:t>
            </a:r>
            <a:endParaRPr lang="zh-CN" altLang="en-US" sz="1200">
              <a:latin typeface="+mj-lt"/>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076843" y="169684"/>
            <a:ext cx="31222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a:r>
              <a:rPr lang="zh-CN" altLang="en-US" sz="2400" dirty="0">
                <a:solidFill>
                  <a:schemeClr val="accent1"/>
                </a:solidFill>
                <a:latin typeface="+mj-ea"/>
                <a:ea typeface="+mj-ea"/>
                <a:sym typeface="+mn-ea"/>
              </a:rPr>
              <a:t>Project </a:t>
            </a:r>
            <a:r>
              <a:rPr lang="en-US" altLang="zh-CN" sz="2400" dirty="0">
                <a:solidFill>
                  <a:schemeClr val="accent1"/>
                </a:solidFill>
                <a:latin typeface="+mj-ea"/>
                <a:ea typeface="+mj-ea"/>
                <a:sym typeface="+mn-ea"/>
              </a:rPr>
              <a:t>I</a:t>
            </a:r>
            <a:r>
              <a:rPr lang="zh-CN" altLang="en-US" sz="2400" dirty="0">
                <a:solidFill>
                  <a:schemeClr val="accent1"/>
                </a:solidFill>
                <a:latin typeface="+mj-ea"/>
                <a:ea typeface="+mj-ea"/>
                <a:sym typeface="+mn-ea"/>
              </a:rPr>
              <a:t>ntroduction</a:t>
            </a:r>
            <a:endParaRPr lang="zh-CN" altLang="en-US" sz="2400" b="1" dirty="0">
              <a:solidFill>
                <a:schemeClr val="accent1"/>
              </a:solidFill>
              <a:latin typeface="方正兰亭黑_GBK"/>
              <a:ea typeface="方正兰亭黑_GBK"/>
            </a:endParaRPr>
          </a:p>
        </p:txBody>
      </p:sp>
      <p:sp>
        <p:nvSpPr>
          <p:cNvPr id="11" name="矩形 10"/>
          <p:cNvSpPr/>
          <p:nvPr/>
        </p:nvSpPr>
        <p:spPr>
          <a:xfrm>
            <a:off x="728980" y="847090"/>
            <a:ext cx="6185535" cy="645160"/>
          </a:xfrm>
          <a:prstGeom prst="rect">
            <a:avLst/>
          </a:prstGeom>
        </p:spPr>
        <p:txBody>
          <a:bodyPr wrap="square">
            <a:spAutoFit/>
          </a:bodyPr>
          <a:lstStyle/>
          <a:p>
            <a:pPr>
              <a:lnSpc>
                <a:spcPct val="150000"/>
              </a:lnSpc>
            </a:pPr>
            <a:r>
              <a:rPr lang="zh-CN" altLang="en-US" sz="2400" b="1" dirty="0">
                <a:solidFill>
                  <a:srgbClr val="002060"/>
                </a:solidFill>
              </a:rPr>
              <a:t>Background</a:t>
            </a:r>
            <a:r>
              <a:rPr lang="en-US" altLang="zh-CN" sz="2400" b="1" dirty="0">
                <a:solidFill>
                  <a:srgbClr val="002060"/>
                </a:solidFill>
              </a:rPr>
              <a:t>:</a:t>
            </a:r>
          </a:p>
        </p:txBody>
      </p:sp>
      <p:cxnSp>
        <p:nvCxnSpPr>
          <p:cNvPr id="13" name="直接连接符 12"/>
          <p:cNvCxnSpPr/>
          <p:nvPr/>
        </p:nvCxnSpPr>
        <p:spPr>
          <a:xfrm>
            <a:off x="1032788" y="692377"/>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695277" cy="59170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515600" y="3410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01</a:t>
            </a:r>
            <a:endParaRPr lang="zh-CN" altLang="en-US" sz="1200" dirty="0">
              <a:solidFill>
                <a:schemeClr val="bg1"/>
              </a:solidFill>
              <a:latin typeface="方正兰亭黑_GBK"/>
              <a:ea typeface="方正兰亭黑_GBK"/>
            </a:endParaRPr>
          </a:p>
        </p:txBody>
      </p:sp>
      <p:sp>
        <p:nvSpPr>
          <p:cNvPr id="5" name="圆角矩形 4"/>
          <p:cNvSpPr/>
          <p:nvPr/>
        </p:nvSpPr>
        <p:spPr>
          <a:xfrm>
            <a:off x="854075" y="1537336"/>
            <a:ext cx="7017385" cy="2848928"/>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183322" y="1706141"/>
            <a:ext cx="635889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just" fontAlgn="base">
              <a:spcBef>
                <a:spcPct val="0"/>
              </a:spcBef>
              <a:spcAft>
                <a:spcPct val="0"/>
              </a:spcAft>
            </a:pPr>
            <a:r>
              <a:rPr lang="en-US" altLang="zh-CN" sz="1800" b="1" dirty="0">
                <a:solidFill>
                  <a:schemeClr val="accent1"/>
                </a:solidFill>
                <a:latin typeface="Arial" panose="020B0604020202020204"/>
                <a:ea typeface="方正兰亭黑_GBK" panose="02000000000000000000" pitchFamily="2" charset="-122"/>
                <a:sym typeface="Calibri" panose="020F0502020204030204" pitchFamily="34" charset="0"/>
              </a:rPr>
              <a:t>	</a:t>
            </a:r>
            <a:r>
              <a:rPr lang="en-US" altLang="zh-CN" sz="1800" dirty="0">
                <a:solidFill>
                  <a:schemeClr val="accent1"/>
                </a:solidFill>
                <a:latin typeface="Arial" panose="020B0604020202020204"/>
                <a:ea typeface="方正兰亭黑_GBK" panose="02000000000000000000" pitchFamily="2" charset="-122"/>
                <a:sym typeface="Calibri" panose="020F0502020204030204" pitchFamily="34" charset="0"/>
              </a:rPr>
              <a:t>The research direction of this paper is to forecast the admission rate of graduate students based on the actual needs of students applying for postgraduate study in the United States. Through data mining technology, students’ performance data are taken as eigenvectors, so that students can have a fair understanding of their own opportunities to be recognized by a university, thus providing decision support for their choice of admission</a:t>
            </a:r>
            <a:r>
              <a:rPr lang="zh-CN" altLang="en-US" sz="1800" dirty="0">
                <a:solidFill>
                  <a:schemeClr val="tx1"/>
                </a:solidFill>
                <a:latin typeface="Arial" panose="020B0604020202020204"/>
                <a:ea typeface="方正兰亭黑_GBK" panose="02000000000000000000" pitchFamily="2" charset="-122"/>
                <a:sym typeface="Calibri" panose="020F0502020204030204" pitchFamily="34" charset="0"/>
              </a:rPr>
              <a:t>.</a:t>
            </a:r>
            <a:endParaRPr lang="en-US" altLang="zh-CN" sz="1800" b="1" dirty="0">
              <a:solidFill>
                <a:schemeClr val="accent1"/>
              </a:solidFill>
              <a:latin typeface="Arial" panose="020B0604020202020204"/>
              <a:ea typeface="方正兰亭黑_GBK" panose="02000000000000000000" pitchFamily="2" charset="-122"/>
              <a:sym typeface="Calibri" panose="020F0502020204030204" pitchFamily="34" charset="0"/>
            </a:endParaRPr>
          </a:p>
          <a:p>
            <a:pPr algn="ctr" fontAlgn="base">
              <a:spcBef>
                <a:spcPct val="0"/>
              </a:spcBef>
              <a:spcAft>
                <a:spcPct val="0"/>
              </a:spcAft>
            </a:pPr>
            <a:endParaRPr lang="en-US" altLang="zh-CN" sz="1800" b="1" dirty="0">
              <a:solidFill>
                <a:schemeClr val="accent1"/>
              </a:solidFill>
              <a:latin typeface="Arial" panose="020B0604020202020204"/>
              <a:ea typeface="方正兰亭黑_GBK" panose="02000000000000000000" pitchFamily="2" charset="-122"/>
              <a:sym typeface="Calibri" panose="020F0502020204030204" pitchFamily="34" charset="0"/>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076843" y="169684"/>
            <a:ext cx="31222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a:r>
              <a:rPr lang="zh-CN" altLang="en-US" sz="2400" dirty="0">
                <a:solidFill>
                  <a:schemeClr val="accent1"/>
                </a:solidFill>
                <a:latin typeface="+mj-ea"/>
                <a:ea typeface="+mj-ea"/>
                <a:sym typeface="+mn-ea"/>
              </a:rPr>
              <a:t>Project </a:t>
            </a:r>
            <a:r>
              <a:rPr lang="en-US" altLang="zh-CN" sz="2400" dirty="0">
                <a:solidFill>
                  <a:schemeClr val="accent1"/>
                </a:solidFill>
                <a:latin typeface="+mj-ea"/>
                <a:ea typeface="+mj-ea"/>
                <a:sym typeface="+mn-ea"/>
              </a:rPr>
              <a:t>I</a:t>
            </a:r>
            <a:r>
              <a:rPr lang="zh-CN" altLang="en-US" sz="2400" dirty="0">
                <a:solidFill>
                  <a:schemeClr val="accent1"/>
                </a:solidFill>
                <a:latin typeface="+mj-ea"/>
                <a:ea typeface="+mj-ea"/>
                <a:sym typeface="+mn-ea"/>
              </a:rPr>
              <a:t>ntroduction</a:t>
            </a:r>
            <a:endParaRPr lang="zh-CN" altLang="en-US" sz="2400" b="1" dirty="0">
              <a:solidFill>
                <a:schemeClr val="accent1"/>
              </a:solidFill>
              <a:latin typeface="方正兰亭黑_GBK"/>
              <a:ea typeface="方正兰亭黑_GBK"/>
            </a:endParaRPr>
          </a:p>
        </p:txBody>
      </p:sp>
      <p:sp>
        <p:nvSpPr>
          <p:cNvPr id="11" name="矩形 10"/>
          <p:cNvSpPr/>
          <p:nvPr/>
        </p:nvSpPr>
        <p:spPr>
          <a:xfrm>
            <a:off x="728980" y="847090"/>
            <a:ext cx="6185535" cy="589072"/>
          </a:xfrm>
          <a:prstGeom prst="rect">
            <a:avLst/>
          </a:prstGeom>
        </p:spPr>
        <p:txBody>
          <a:bodyPr wrap="square">
            <a:spAutoFit/>
          </a:bodyPr>
          <a:lstStyle/>
          <a:p>
            <a:pPr>
              <a:lnSpc>
                <a:spcPct val="150000"/>
              </a:lnSpc>
            </a:pPr>
            <a:r>
              <a:rPr lang="en-US" altLang="zh-CN" sz="2400" b="1" dirty="0">
                <a:solidFill>
                  <a:srgbClr val="002060"/>
                </a:solidFill>
              </a:rPr>
              <a:t>The Idea of The Project Implementation:</a:t>
            </a:r>
          </a:p>
        </p:txBody>
      </p:sp>
      <p:cxnSp>
        <p:nvCxnSpPr>
          <p:cNvPr id="13" name="直接连接符 12"/>
          <p:cNvCxnSpPr/>
          <p:nvPr/>
        </p:nvCxnSpPr>
        <p:spPr>
          <a:xfrm>
            <a:off x="1032788" y="692377"/>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695277" cy="59170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515600" y="3410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01</a:t>
            </a:r>
            <a:endParaRPr lang="zh-CN" altLang="en-US" sz="1200" dirty="0">
              <a:solidFill>
                <a:schemeClr val="bg1"/>
              </a:solidFill>
              <a:latin typeface="方正兰亭黑_GBK"/>
              <a:ea typeface="方正兰亭黑_GBK"/>
            </a:endParaRPr>
          </a:p>
        </p:txBody>
      </p:sp>
      <p:sp>
        <p:nvSpPr>
          <p:cNvPr id="5" name="圆角矩形 4"/>
          <p:cNvSpPr/>
          <p:nvPr/>
        </p:nvSpPr>
        <p:spPr>
          <a:xfrm>
            <a:off x="854075" y="1537336"/>
            <a:ext cx="7489825" cy="2848928"/>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076843" y="1537336"/>
            <a:ext cx="7213082"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indent="504000" algn="just" fontAlgn="base">
              <a:spcBef>
                <a:spcPct val="0"/>
              </a:spcBef>
              <a:spcAft>
                <a:spcPct val="0"/>
              </a:spcAft>
            </a:pPr>
            <a:r>
              <a:rPr lang="en-US" altLang="zh-CN" sz="1800" dirty="0">
                <a:solidFill>
                  <a:schemeClr val="accent1"/>
                </a:solidFill>
                <a:latin typeface="Arial" panose="020B0604020202020204"/>
                <a:ea typeface="方正兰亭黑_GBK" panose="02000000000000000000" pitchFamily="2" charset="-122"/>
                <a:sym typeface="Calibri" panose="020F0502020204030204" pitchFamily="34" charset="0"/>
              </a:rPr>
              <a:t>We select the decision trees with good classification performance in the random forest model for similarity calculation, and form a new random forest model according to the decision trees with different similarity. On this basis, we carried out parameter tuning through the depth of different random forests, and used SMOTE technology to analyze a small number of samples and artificially synthesize new samples according to a small number of samples and add them to the data set, so as to achieve our final random forest improvement and improve the prediction ability of graduate admission</a:t>
            </a:r>
            <a:r>
              <a:rPr lang="zh-CN" altLang="en-US" sz="1800" dirty="0">
                <a:solidFill>
                  <a:schemeClr val="tx1"/>
                </a:solidFill>
                <a:latin typeface="Arial" panose="020B0604020202020204"/>
                <a:ea typeface="方正兰亭黑_GBK" panose="02000000000000000000" pitchFamily="2" charset="-122"/>
                <a:sym typeface="Calibri" panose="020F0502020204030204" pitchFamily="34" charset="0"/>
              </a:rPr>
              <a:t>.</a:t>
            </a:r>
            <a:endParaRPr lang="en-US" altLang="zh-CN" sz="1800" b="1" dirty="0">
              <a:solidFill>
                <a:schemeClr val="accent1"/>
              </a:solidFill>
              <a:latin typeface="Arial" panose="020B0604020202020204"/>
              <a:ea typeface="方正兰亭黑_GBK" panose="02000000000000000000" pitchFamily="2" charset="-122"/>
              <a:sym typeface="Calibri" panose="020F0502020204030204" pitchFamily="34" charset="0"/>
            </a:endParaRPr>
          </a:p>
          <a:p>
            <a:pPr algn="ctr" fontAlgn="base">
              <a:spcBef>
                <a:spcPct val="0"/>
              </a:spcBef>
              <a:spcAft>
                <a:spcPct val="0"/>
              </a:spcAft>
            </a:pPr>
            <a:endParaRPr lang="en-US" altLang="zh-CN" sz="1800" b="1" dirty="0">
              <a:solidFill>
                <a:schemeClr val="accent1"/>
              </a:solidFill>
              <a:latin typeface="Arial" panose="020B0604020202020204"/>
              <a:ea typeface="方正兰亭黑_GBK" panose="02000000000000000000" pitchFamily="2" charset="-122"/>
              <a:sym typeface="Calibri" panose="020F0502020204030204" pitchFamily="34" charset="0"/>
            </a:endParaRPr>
          </a:p>
        </p:txBody>
      </p:sp>
    </p:spTree>
    <p:extLst>
      <p:ext uri="{BB962C8B-B14F-4D97-AF65-F5344CB8AC3E}">
        <p14:creationId xmlns:p14="http://schemas.microsoft.com/office/powerpoint/2010/main" val="394587614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5"/>
          <p:cNvSpPr txBox="1">
            <a:spLocks noChangeArrowheads="1"/>
          </p:cNvSpPr>
          <p:nvPr/>
        </p:nvSpPr>
        <p:spPr bwMode="auto">
          <a:xfrm>
            <a:off x="1921472" y="2356549"/>
            <a:ext cx="8066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dirty="0">
                <a:solidFill>
                  <a:schemeClr val="bg1"/>
                </a:solidFill>
                <a:latin typeface="方正兰亭黑_GBK"/>
                <a:ea typeface="方正兰亭黑_GBK"/>
              </a:rPr>
              <a:t>02</a:t>
            </a:r>
            <a:endParaRPr lang="zh-CN" altLang="en-US" sz="4800" b="1" dirty="0">
              <a:solidFill>
                <a:schemeClr val="bg1"/>
              </a:solidFill>
              <a:latin typeface="方正兰亭黑_GBK"/>
              <a:ea typeface="方正兰亭黑_GBK"/>
            </a:endParaRPr>
          </a:p>
        </p:txBody>
      </p:sp>
      <p:sp>
        <p:nvSpPr>
          <p:cNvPr id="16" name="文本框 5"/>
          <p:cNvSpPr txBox="1">
            <a:spLocks noChangeArrowheads="1"/>
          </p:cNvSpPr>
          <p:nvPr/>
        </p:nvSpPr>
        <p:spPr bwMode="auto">
          <a:xfrm>
            <a:off x="3500260" y="1878245"/>
            <a:ext cx="36855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800" dirty="0">
                <a:solidFill>
                  <a:schemeClr val="accent1"/>
                </a:solidFill>
                <a:latin typeface="+mj-ea"/>
                <a:ea typeface="+mj-ea"/>
                <a:sym typeface="+mn-ea"/>
              </a:rPr>
              <a:t>Dataset introduction</a:t>
            </a:r>
            <a:endParaRPr lang="zh-CN" altLang="en-US" sz="2800" b="1" dirty="0">
              <a:solidFill>
                <a:schemeClr val="accent1"/>
              </a:solidFill>
              <a:latin typeface="方正兰亭黑_GBK"/>
              <a:ea typeface="方正兰亭黑_GBK"/>
            </a:endParaRPr>
          </a:p>
        </p:txBody>
      </p:sp>
      <p:cxnSp>
        <p:nvCxnSpPr>
          <p:cNvPr id="3" name="直接连接符 2"/>
          <p:cNvCxnSpPr/>
          <p:nvPr/>
        </p:nvCxnSpPr>
        <p:spPr>
          <a:xfrm>
            <a:off x="3605703" y="2843318"/>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579497" y="3175021"/>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j-lt"/>
              </a:rPr>
              <a:t>PART TWO</a:t>
            </a:r>
            <a:endParaRPr lang="zh-CN" altLang="en-US" sz="1200" dirty="0">
              <a:latin typeface="+mj-lt"/>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187851" y="216861"/>
            <a:ext cx="27201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dirty="0">
                <a:solidFill>
                  <a:schemeClr val="accent1"/>
                </a:solidFill>
                <a:latin typeface="+mj-ea"/>
                <a:ea typeface="+mj-ea"/>
                <a:sym typeface="+mn-ea"/>
              </a:rPr>
              <a:t>Dataset </a:t>
            </a:r>
            <a:r>
              <a:rPr lang="en-US" altLang="zh-CN" sz="2000" dirty="0">
                <a:solidFill>
                  <a:schemeClr val="accent1"/>
                </a:solidFill>
                <a:latin typeface="+mj-ea"/>
                <a:ea typeface="+mj-ea"/>
                <a:sym typeface="+mn-ea"/>
              </a:rPr>
              <a:t>I</a:t>
            </a:r>
            <a:r>
              <a:rPr lang="zh-CN" altLang="en-US" sz="2000" dirty="0">
                <a:solidFill>
                  <a:schemeClr val="accent1"/>
                </a:solidFill>
                <a:latin typeface="+mj-ea"/>
                <a:ea typeface="+mj-ea"/>
                <a:sym typeface="+mn-ea"/>
              </a:rPr>
              <a:t>ntroduction</a:t>
            </a:r>
            <a:endParaRPr lang="en-US" altLang="zh-CN" sz="2000" b="1" dirty="0">
              <a:solidFill>
                <a:schemeClr val="accent1"/>
              </a:solidFill>
              <a:latin typeface="方正兰亭黑_GBK"/>
              <a:ea typeface="方正兰亭黑_GBK"/>
            </a:endParaRPr>
          </a:p>
        </p:txBody>
      </p:sp>
      <p:sp>
        <p:nvSpPr>
          <p:cNvPr id="11" name="矩形 10"/>
          <p:cNvSpPr/>
          <p:nvPr/>
        </p:nvSpPr>
        <p:spPr>
          <a:xfrm>
            <a:off x="758578" y="840806"/>
            <a:ext cx="7924732" cy="3291840"/>
          </a:xfrm>
          <a:prstGeom prst="rect">
            <a:avLst/>
          </a:prstGeom>
        </p:spPr>
        <p:txBody>
          <a:bodyPr wrap="square">
            <a:spAutoFit/>
          </a:bodyPr>
          <a:lstStyle/>
          <a:p>
            <a:r>
              <a:rPr altLang="zh-CN" sz="2800" b="1" dirty="0"/>
              <a:t>Data set source</a:t>
            </a:r>
            <a:r>
              <a:rPr lang="zh-CN" sz="2800" b="1" dirty="0"/>
              <a:t>：</a:t>
            </a:r>
            <a:endParaRPr altLang="zh-CN" sz="2800" b="1" dirty="0"/>
          </a:p>
          <a:p>
            <a:endParaRPr altLang="zh-CN" sz="2800" dirty="0"/>
          </a:p>
          <a:p>
            <a:r>
              <a:rPr altLang="zh-CN" sz="2800" dirty="0"/>
              <a:t>https://www.kaggle.com/mohansacharya/graduate-admissions</a:t>
            </a:r>
          </a:p>
          <a:p>
            <a:endParaRPr altLang="zh-CN" sz="2800" dirty="0"/>
          </a:p>
          <a:p>
            <a:r>
              <a:rPr altLang="zh-CN" sz="2800" dirty="0"/>
              <a:t> </a:t>
            </a:r>
            <a:r>
              <a:rPr altLang="zh-CN" sz="2000" i="1" dirty="0"/>
              <a:t>Mohan S Acharya, Asfia Armaan, Aneeta S Antony : A Comparison of Regression Models for Prediction of Graduate Admissions, IEEE International Conference on Computational Intelligence in Data Science 2019</a:t>
            </a:r>
          </a:p>
        </p:txBody>
      </p:sp>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02</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3690698" y="3326107"/>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187851" y="216861"/>
            <a:ext cx="27201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dirty="0">
                <a:solidFill>
                  <a:schemeClr val="accent1"/>
                </a:solidFill>
                <a:latin typeface="+mj-ea"/>
                <a:ea typeface="+mj-ea"/>
                <a:sym typeface="+mn-ea"/>
              </a:rPr>
              <a:t>Dataset </a:t>
            </a:r>
            <a:r>
              <a:rPr lang="en-US" altLang="zh-CN" sz="2000" dirty="0">
                <a:solidFill>
                  <a:schemeClr val="accent1"/>
                </a:solidFill>
                <a:latin typeface="+mj-ea"/>
                <a:ea typeface="+mj-ea"/>
                <a:sym typeface="+mn-ea"/>
              </a:rPr>
              <a:t>I</a:t>
            </a:r>
            <a:r>
              <a:rPr lang="zh-CN" altLang="en-US" sz="2000" dirty="0">
                <a:solidFill>
                  <a:schemeClr val="accent1"/>
                </a:solidFill>
                <a:latin typeface="+mj-ea"/>
                <a:ea typeface="+mj-ea"/>
                <a:sym typeface="+mn-ea"/>
              </a:rPr>
              <a:t>ntroduction</a:t>
            </a:r>
            <a:endParaRPr lang="en-US" altLang="zh-CN" sz="2000" b="1" dirty="0">
              <a:solidFill>
                <a:schemeClr val="accent1"/>
              </a:solidFill>
              <a:latin typeface="方正兰亭黑_GBK"/>
              <a:ea typeface="方正兰亭黑_GBK"/>
            </a:endParaRPr>
          </a:p>
        </p:txBody>
      </p:sp>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02</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pic>
        <p:nvPicPr>
          <p:cNvPr id="3" name="图片 2"/>
          <p:cNvPicPr>
            <a:picLocks noChangeAspect="1"/>
          </p:cNvPicPr>
          <p:nvPr/>
        </p:nvPicPr>
        <p:blipFill>
          <a:blip r:embed="rId3"/>
          <a:stretch>
            <a:fillRect/>
          </a:stretch>
        </p:blipFill>
        <p:spPr>
          <a:xfrm>
            <a:off x="493872" y="876905"/>
            <a:ext cx="5420995" cy="2339340"/>
          </a:xfrm>
          <a:prstGeom prst="rect">
            <a:avLst/>
          </a:prstGeom>
        </p:spPr>
      </p:pic>
      <p:pic>
        <p:nvPicPr>
          <p:cNvPr id="4" name="图片 3"/>
          <p:cNvPicPr>
            <a:picLocks noChangeAspect="1"/>
          </p:cNvPicPr>
          <p:nvPr/>
        </p:nvPicPr>
        <p:blipFill>
          <a:blip r:embed="rId4"/>
          <a:stretch>
            <a:fillRect/>
          </a:stretch>
        </p:blipFill>
        <p:spPr>
          <a:xfrm>
            <a:off x="3337557" y="2501882"/>
            <a:ext cx="5366385" cy="243078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187851" y="216861"/>
            <a:ext cx="26816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dirty="0">
                <a:solidFill>
                  <a:schemeClr val="accent1"/>
                </a:solidFill>
                <a:latin typeface="+mj-ea"/>
                <a:ea typeface="+mj-ea"/>
                <a:sym typeface="+mn-ea"/>
              </a:rPr>
              <a:t>Dataset introduction</a:t>
            </a:r>
            <a:endParaRPr lang="en-US" altLang="zh-CN" sz="2000" b="1" dirty="0">
              <a:solidFill>
                <a:schemeClr val="accent1"/>
              </a:solidFill>
              <a:latin typeface="方正兰亭黑_GBK"/>
              <a:ea typeface="方正兰亭黑_GBK"/>
            </a:endParaRPr>
          </a:p>
        </p:txBody>
      </p:sp>
      <p:cxnSp>
        <p:nvCxnSpPr>
          <p:cNvPr id="13" name="直接连接符 12"/>
          <p:cNvCxnSpPr/>
          <p:nvPr/>
        </p:nvCxnSpPr>
        <p:spPr>
          <a:xfrm>
            <a:off x="979317" y="689742"/>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02</a:t>
            </a:r>
            <a:endParaRPr lang="zh-CN" altLang="en-US" sz="1200" dirty="0">
              <a:solidFill>
                <a:schemeClr val="bg1"/>
              </a:solidFill>
              <a:latin typeface="方正兰亭黑_GBK"/>
              <a:ea typeface="方正兰亭黑_GBK"/>
            </a:endParaRPr>
          </a:p>
        </p:txBody>
      </p:sp>
      <p:sp>
        <p:nvSpPr>
          <p:cNvPr id="49" name="AutoShape 59"/>
          <p:cNvSpPr/>
          <p:nvPr/>
        </p:nvSpPr>
        <p:spPr bwMode="auto">
          <a:xfrm>
            <a:off x="6810826" y="1315823"/>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 name="圆角矩形 4"/>
          <p:cNvSpPr/>
          <p:nvPr/>
        </p:nvSpPr>
        <p:spPr>
          <a:xfrm>
            <a:off x="758190" y="937260"/>
            <a:ext cx="8043545" cy="3883660"/>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926465" y="1065530"/>
            <a:ext cx="7547610" cy="346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l" fontAlgn="base">
              <a:lnSpc>
                <a:spcPct val="150000"/>
              </a:lnSpc>
              <a:spcBef>
                <a:spcPct val="0"/>
              </a:spcBef>
              <a:spcAft>
                <a:spcPct val="0"/>
              </a:spcAft>
            </a:pPr>
            <a:r>
              <a:rPr lang="en-US" altLang="zh-CN" sz="1600" b="1" dirty="0">
                <a:solidFill>
                  <a:schemeClr val="accent1"/>
                </a:solidFill>
                <a:latin typeface="Arial" panose="020B0604020202020204"/>
                <a:ea typeface="方正兰亭黑_GBK" panose="02000000000000000000" pitchFamily="2" charset="-122"/>
                <a:sym typeface="Calibri" panose="020F0502020204030204" pitchFamily="34" charset="0"/>
              </a:rPr>
              <a:t>The dataset contains several parameters which are considered important during the application for Masters Programs.</a:t>
            </a:r>
          </a:p>
          <a:p>
            <a:pPr algn="l" fontAlgn="base">
              <a:lnSpc>
                <a:spcPct val="150000"/>
              </a:lnSpc>
              <a:spcBef>
                <a:spcPct val="0"/>
              </a:spcBef>
              <a:spcAft>
                <a:spcPct val="0"/>
              </a:spcAft>
            </a:pPr>
            <a:r>
              <a:rPr lang="en-US" altLang="zh-CN" sz="1600" b="1" dirty="0">
                <a:solidFill>
                  <a:schemeClr val="accent1"/>
                </a:solidFill>
                <a:latin typeface="Arial" panose="020B0604020202020204"/>
                <a:ea typeface="方正兰亭黑_GBK" panose="02000000000000000000" pitchFamily="2" charset="-122"/>
                <a:sym typeface="Calibri" panose="020F0502020204030204" pitchFamily="34" charset="0"/>
              </a:rPr>
              <a:t> The parameters included are :</a:t>
            </a:r>
          </a:p>
          <a:p>
            <a:pPr algn="l" fontAlgn="base">
              <a:lnSpc>
                <a:spcPct val="150000"/>
              </a:lnSpc>
              <a:spcBef>
                <a:spcPct val="0"/>
              </a:spcBef>
              <a:spcAft>
                <a:spcPct val="0"/>
              </a:spcAft>
            </a:pPr>
            <a:r>
              <a:rPr lang="en-US" altLang="zh-CN" sz="1400" b="1" dirty="0">
                <a:solidFill>
                  <a:schemeClr val="accent1"/>
                </a:solidFill>
                <a:latin typeface="Arial" panose="020B0604020202020204"/>
                <a:ea typeface="方正兰亭黑_GBK" panose="02000000000000000000" pitchFamily="2" charset="-122"/>
                <a:sym typeface="Calibri" panose="020F0502020204030204" pitchFamily="34" charset="0"/>
              </a:rPr>
              <a:t> 1. GRE Scores ( out of 340 ) </a:t>
            </a:r>
          </a:p>
          <a:p>
            <a:pPr algn="l" fontAlgn="base">
              <a:lnSpc>
                <a:spcPct val="150000"/>
              </a:lnSpc>
              <a:spcBef>
                <a:spcPct val="0"/>
              </a:spcBef>
              <a:spcAft>
                <a:spcPct val="0"/>
              </a:spcAft>
            </a:pPr>
            <a:r>
              <a:rPr lang="en-US" altLang="zh-CN" sz="1400" b="1" dirty="0">
                <a:solidFill>
                  <a:schemeClr val="accent1"/>
                </a:solidFill>
                <a:latin typeface="Arial" panose="020B0604020202020204"/>
                <a:ea typeface="方正兰亭黑_GBK" panose="02000000000000000000" pitchFamily="2" charset="-122"/>
                <a:sym typeface="Calibri" panose="020F0502020204030204" pitchFamily="34" charset="0"/>
              </a:rPr>
              <a:t> 2. TOEFL Scores ( out of 120 )</a:t>
            </a:r>
          </a:p>
          <a:p>
            <a:pPr algn="l" fontAlgn="base">
              <a:lnSpc>
                <a:spcPct val="150000"/>
              </a:lnSpc>
              <a:spcBef>
                <a:spcPct val="0"/>
              </a:spcBef>
              <a:spcAft>
                <a:spcPct val="0"/>
              </a:spcAft>
            </a:pPr>
            <a:r>
              <a:rPr lang="en-US" altLang="zh-CN" sz="1400" b="1" dirty="0">
                <a:solidFill>
                  <a:schemeClr val="accent1"/>
                </a:solidFill>
                <a:latin typeface="Arial" panose="020B0604020202020204"/>
                <a:ea typeface="方正兰亭黑_GBK" panose="02000000000000000000" pitchFamily="2" charset="-122"/>
                <a:sym typeface="Calibri" panose="020F0502020204030204" pitchFamily="34" charset="0"/>
              </a:rPr>
              <a:t> 3. University Rating ( out of 5 ) </a:t>
            </a:r>
          </a:p>
          <a:p>
            <a:pPr algn="l" fontAlgn="base">
              <a:lnSpc>
                <a:spcPct val="150000"/>
              </a:lnSpc>
              <a:spcBef>
                <a:spcPct val="0"/>
              </a:spcBef>
              <a:spcAft>
                <a:spcPct val="0"/>
              </a:spcAft>
            </a:pPr>
            <a:r>
              <a:rPr lang="en-US" altLang="zh-CN" sz="1400" b="1" dirty="0">
                <a:solidFill>
                  <a:schemeClr val="accent1"/>
                </a:solidFill>
                <a:latin typeface="Arial" panose="020B0604020202020204"/>
                <a:ea typeface="方正兰亭黑_GBK" panose="02000000000000000000" pitchFamily="2" charset="-122"/>
                <a:sym typeface="Calibri" panose="020F0502020204030204" pitchFamily="34" charset="0"/>
              </a:rPr>
              <a:t> 4. Statement of Purpose and Letter of Recommendation Strength    ( out of 5 ) </a:t>
            </a:r>
          </a:p>
          <a:p>
            <a:pPr algn="l" fontAlgn="base">
              <a:lnSpc>
                <a:spcPct val="150000"/>
              </a:lnSpc>
              <a:spcBef>
                <a:spcPct val="0"/>
              </a:spcBef>
              <a:spcAft>
                <a:spcPct val="0"/>
              </a:spcAft>
            </a:pPr>
            <a:r>
              <a:rPr lang="en-US" altLang="zh-CN" sz="1400" b="1" dirty="0">
                <a:solidFill>
                  <a:schemeClr val="accent1"/>
                </a:solidFill>
                <a:latin typeface="Arial" panose="020B0604020202020204"/>
                <a:ea typeface="方正兰亭黑_GBK" panose="02000000000000000000" pitchFamily="2" charset="-122"/>
                <a:sym typeface="Calibri" panose="020F0502020204030204" pitchFamily="34" charset="0"/>
              </a:rPr>
              <a:t> 5. Undergraduate GPA ( out of 10 ) </a:t>
            </a:r>
          </a:p>
          <a:p>
            <a:pPr algn="l" fontAlgn="base">
              <a:lnSpc>
                <a:spcPct val="150000"/>
              </a:lnSpc>
              <a:spcBef>
                <a:spcPct val="0"/>
              </a:spcBef>
              <a:spcAft>
                <a:spcPct val="0"/>
              </a:spcAft>
            </a:pPr>
            <a:r>
              <a:rPr lang="en-US" altLang="zh-CN" sz="1400" b="1" dirty="0">
                <a:solidFill>
                  <a:schemeClr val="accent1"/>
                </a:solidFill>
                <a:latin typeface="Arial" panose="020B0604020202020204"/>
                <a:ea typeface="方正兰亭黑_GBK" panose="02000000000000000000" pitchFamily="2" charset="-122"/>
                <a:sym typeface="Calibri" panose="020F0502020204030204" pitchFamily="34" charset="0"/>
              </a:rPr>
              <a:t> 6. Research Experience ( either 0 or 1 )</a:t>
            </a:r>
          </a:p>
          <a:p>
            <a:pPr algn="l" fontAlgn="base">
              <a:lnSpc>
                <a:spcPct val="150000"/>
              </a:lnSpc>
              <a:spcBef>
                <a:spcPct val="0"/>
              </a:spcBef>
              <a:spcAft>
                <a:spcPct val="0"/>
              </a:spcAft>
            </a:pPr>
            <a:r>
              <a:rPr lang="en-US" altLang="zh-CN" sz="1400" b="1" dirty="0">
                <a:solidFill>
                  <a:schemeClr val="accent1"/>
                </a:solidFill>
                <a:latin typeface="Arial" panose="020B0604020202020204"/>
                <a:ea typeface="方正兰亭黑_GBK" panose="02000000000000000000" pitchFamily="2" charset="-122"/>
                <a:sym typeface="Calibri" panose="020F0502020204030204" pitchFamily="34" charset="0"/>
              </a:rPr>
              <a:t> 7. Chance of Admit ( ranging from 0 to 1 )</a:t>
            </a:r>
          </a:p>
        </p:txBody>
      </p:sp>
    </p:spTree>
    <p:extLst>
      <p:ext uri="{BB962C8B-B14F-4D97-AF65-F5344CB8AC3E}">
        <p14:creationId xmlns:p14="http://schemas.microsoft.com/office/powerpoint/2010/main" val="3834733807"/>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KSO_WM_DOC_GUID" val="{7ae9f7dc-52f0-44f1-ac85-df9feef034f9}"/>
</p:tagLst>
</file>

<file path=ppt/theme/theme1.xml><?xml version="1.0" encoding="utf-8"?>
<a:theme xmlns:a="http://schemas.openxmlformats.org/drawingml/2006/main" name="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蓝色沉稳">
      <a:dk1>
        <a:sysClr val="windowText" lastClr="000000"/>
      </a:dk1>
      <a:lt1>
        <a:sysClr val="window" lastClr="FFFFFF"/>
      </a:lt1>
      <a:dk2>
        <a:srgbClr val="44546A"/>
      </a:dk2>
      <a:lt2>
        <a:srgbClr val="E7E6E6"/>
      </a:lt2>
      <a:accent1>
        <a:srgbClr val="1F4E79"/>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1">
      <a:majorFont>
        <a:latin typeface="Calibri"/>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641</TotalTime>
  <Words>775</Words>
  <Application>Microsoft Office PowerPoint</Application>
  <PresentationFormat>全屏显示(16:9)</PresentationFormat>
  <Paragraphs>170</Paragraphs>
  <Slides>27</Slides>
  <Notes>24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27</vt:i4>
      </vt:variant>
    </vt:vector>
  </HeadingPairs>
  <TitlesOfParts>
    <vt:vector size="36" baseType="lpstr">
      <vt:lpstr>Gill Sans</vt:lpstr>
      <vt:lpstr>方正兰亭黑_GBK</vt:lpstr>
      <vt:lpstr>微软雅黑</vt:lpstr>
      <vt:lpstr>微软雅黑 Light</vt:lpstr>
      <vt:lpstr>Arial</vt:lpstr>
      <vt:lpstr>Calibri</vt:lpstr>
      <vt:lpstr>Calibri Light</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徐冰晨</dc:creator>
  <cp:lastModifiedBy>Windows 用户</cp:lastModifiedBy>
  <cp:revision>90</cp:revision>
  <dcterms:created xsi:type="dcterms:W3CDTF">2016-04-24T15:52:00Z</dcterms:created>
  <dcterms:modified xsi:type="dcterms:W3CDTF">2019-04-17T17:51:06Z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