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72" r:id="rId2"/>
    <p:sldId id="256" r:id="rId3"/>
    <p:sldId id="366" r:id="rId4"/>
    <p:sldId id="367" r:id="rId5"/>
    <p:sldId id="368" r:id="rId6"/>
    <p:sldId id="369" r:id="rId7"/>
    <p:sldId id="370" r:id="rId8"/>
    <p:sldId id="281" r:id="rId9"/>
    <p:sldId id="282" r:id="rId10"/>
    <p:sldId id="286" r:id="rId11"/>
    <p:sldId id="285" r:id="rId12"/>
    <p:sldId id="290" r:id="rId13"/>
    <p:sldId id="287" r:id="rId14"/>
    <p:sldId id="338" r:id="rId15"/>
    <p:sldId id="337" r:id="rId16"/>
    <p:sldId id="342" r:id="rId17"/>
    <p:sldId id="343" r:id="rId18"/>
    <p:sldId id="344" r:id="rId19"/>
    <p:sldId id="345" r:id="rId20"/>
    <p:sldId id="348" r:id="rId21"/>
    <p:sldId id="346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71" r:id="rId40"/>
    <p:sldId id="273" r:id="rId41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99898-E6C5-44F5-AE2A-78FEC64A1F86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1614E-E571-47B8-9EED-6F08018DB8A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AC5E3-C678-4071-95EB-D4A4217E5549}" type="datetimeFigureOut">
              <a:rPr lang="th-TH" smtClean="0"/>
              <a:pPr/>
              <a:t>31/03/53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773B-19E0-4CA4-B47E-3393B497046C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 descr="cover1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96400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11" descr="cover1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325" y="4876800"/>
            <a:ext cx="38766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12" descr="cover1-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67325" y="5715000"/>
            <a:ext cx="3876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AutoShape 5"/>
          <p:cNvSpPr>
            <a:spLocks noChangeArrowheads="1"/>
          </p:cNvSpPr>
          <p:nvPr/>
        </p:nvSpPr>
        <p:spPr bwMode="auto">
          <a:xfrm rot="-5400000">
            <a:off x="1386154" y="2141703"/>
            <a:ext cx="681038" cy="12617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spAutoFit/>
          </a:bodyPr>
          <a:lstStyle/>
          <a:p>
            <a:pPr algn="ctr"/>
            <a:r>
              <a:rPr lang="en-US" sz="2800" dirty="0" smtClean="0">
                <a:effectLst/>
              </a:rPr>
              <a:t>SP,HM</a:t>
            </a:r>
            <a:endParaRPr lang="th-TH" sz="2800" dirty="0">
              <a:effectLst/>
            </a:endParaRPr>
          </a:p>
        </p:txBody>
      </p:sp>
      <p:sp>
        <p:nvSpPr>
          <p:cNvPr id="74769" name="AutoShape 17"/>
          <p:cNvSpPr>
            <a:spLocks noChangeArrowheads="1"/>
          </p:cNvSpPr>
          <p:nvPr/>
        </p:nvSpPr>
        <p:spPr bwMode="auto">
          <a:xfrm>
            <a:off x="3571348" y="838200"/>
            <a:ext cx="17526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effectLst/>
              </a:rPr>
              <a:t>Center</a:t>
            </a:r>
            <a:endParaRPr lang="th-TH" sz="2800" dirty="0">
              <a:effectLst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428348" y="3429000"/>
            <a:ext cx="3733800" cy="3429000"/>
          </a:xfrm>
          <a:custGeom>
            <a:avLst/>
            <a:gdLst>
              <a:gd name="T0" fmla="*/ 1866900 w 21600"/>
              <a:gd name="T1" fmla="*/ 0 h 21600"/>
              <a:gd name="T2" fmla="*/ 546760 w 21600"/>
              <a:gd name="T3" fmla="*/ 502126 h 21600"/>
              <a:gd name="T4" fmla="*/ 0 w 21600"/>
              <a:gd name="T5" fmla="*/ 1714500 h 21600"/>
              <a:gd name="T6" fmla="*/ 546760 w 21600"/>
              <a:gd name="T7" fmla="*/ 2926874 h 21600"/>
              <a:gd name="T8" fmla="*/ 1866900 w 21600"/>
              <a:gd name="T9" fmla="*/ 3429000 h 21600"/>
              <a:gd name="T10" fmla="*/ 3187041 w 21600"/>
              <a:gd name="T11" fmla="*/ 2926874 h 21600"/>
              <a:gd name="T12" fmla="*/ 3733800 w 21600"/>
              <a:gd name="T13" fmla="*/ 1714500 h 21600"/>
              <a:gd name="T14" fmla="*/ 3187041 w 21600"/>
              <a:gd name="T15" fmla="*/ 5021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dirty="0" smtClean="0">
                <a:effectLst/>
              </a:rPr>
              <a:t>Camp</a:t>
            </a:r>
            <a:endParaRPr lang="th-TH" sz="4000" dirty="0">
              <a:effectLst/>
            </a:endParaRPr>
          </a:p>
        </p:txBody>
      </p:sp>
      <p:sp>
        <p:nvSpPr>
          <p:cNvPr id="74783" name="Oval 31"/>
          <p:cNvSpPr>
            <a:spLocks noChangeArrowheads="1"/>
          </p:cNvSpPr>
          <p:nvPr/>
        </p:nvSpPr>
        <p:spPr bwMode="auto">
          <a:xfrm>
            <a:off x="6085948" y="1905000"/>
            <a:ext cx="2514600" cy="2362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 smtClean="0">
                <a:effectLst/>
              </a:rPr>
              <a:t>Winner</a:t>
            </a:r>
          </a:p>
          <a:p>
            <a:pPr algn="ctr"/>
            <a:r>
              <a:rPr lang="en-US" sz="2800" b="1" dirty="0" smtClean="0"/>
              <a:t>Events</a:t>
            </a:r>
          </a:p>
          <a:p>
            <a:pPr algn="ctr"/>
            <a:r>
              <a:rPr lang="en-US" sz="2800" b="1" dirty="0" smtClean="0">
                <a:effectLst/>
              </a:rPr>
              <a:t>Course</a:t>
            </a:r>
            <a:endParaRPr lang="th-TH" sz="2800" b="1" dirty="0">
              <a:effectLst/>
            </a:endParaRPr>
          </a:p>
        </p:txBody>
      </p:sp>
      <p:cxnSp>
        <p:nvCxnSpPr>
          <p:cNvPr id="74785" name="AutoShape 33"/>
          <p:cNvCxnSpPr>
            <a:cxnSpLocks noChangeShapeType="1"/>
            <a:stCxn id="74757" idx="3"/>
            <a:endCxn id="74769" idx="4"/>
          </p:cNvCxnSpPr>
          <p:nvPr/>
        </p:nvCxnSpPr>
        <p:spPr bwMode="auto">
          <a:xfrm rot="5400000" flipH="1" flipV="1">
            <a:off x="2061635" y="922339"/>
            <a:ext cx="1174751" cy="18446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786" name="AutoShape 34"/>
          <p:cNvCxnSpPr>
            <a:cxnSpLocks noChangeShapeType="1"/>
            <a:stCxn id="74769" idx="0"/>
            <a:endCxn id="74783" idx="0"/>
          </p:cNvCxnSpPr>
          <p:nvPr/>
        </p:nvCxnSpPr>
        <p:spPr bwMode="auto">
          <a:xfrm>
            <a:off x="5323948" y="1257300"/>
            <a:ext cx="2019300" cy="647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787" name="AutoShape 35"/>
          <p:cNvCxnSpPr>
            <a:cxnSpLocks noChangeShapeType="1"/>
            <a:stCxn id="74783" idx="4"/>
            <a:endCxn id="74780" idx="6"/>
          </p:cNvCxnSpPr>
          <p:nvPr/>
        </p:nvCxnSpPr>
        <p:spPr bwMode="auto">
          <a:xfrm rot="5400000">
            <a:off x="6314548" y="4114800"/>
            <a:ext cx="876300" cy="1181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859087" y="5957888"/>
            <a:ext cx="33131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งานใหญ่ประจำปี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V="1">
            <a:off x="1019442" y="4001294"/>
            <a:ext cx="2132806" cy="685006"/>
          </a:xfrm>
          <a:prstGeom prst="bentConnector3">
            <a:avLst>
              <a:gd name="adj1" fmla="val 8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172200" y="4038600"/>
            <a:ext cx="3313113" cy="8239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งานรายเดือน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087687" y="1538288"/>
            <a:ext cx="33131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solidFill>
                  <a:srgbClr val="FF0000"/>
                </a:solidFill>
                <a:effectLst/>
                <a:latin typeface="Tahoma" pitchFamily="34" charset="0"/>
              </a:rPr>
              <a:t>งานรายสัปดาห์</a:t>
            </a:r>
            <a:endParaRPr lang="th-TH" sz="4800" b="1" dirty="0"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85800" y="3124200"/>
            <a:ext cx="2057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งานรายวัน</a:t>
            </a:r>
            <a:endParaRPr lang="th-TH" sz="4800" b="1" dirty="0"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  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AutoShape 5"/>
          <p:cNvSpPr>
            <a:spLocks noChangeArrowheads="1"/>
          </p:cNvSpPr>
          <p:nvPr/>
        </p:nvSpPr>
        <p:spPr bwMode="auto">
          <a:xfrm rot="-5400000">
            <a:off x="1386154" y="2141703"/>
            <a:ext cx="681038" cy="12617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spAutoFit/>
          </a:bodyPr>
          <a:lstStyle/>
          <a:p>
            <a:pPr algn="ctr"/>
            <a:r>
              <a:rPr lang="en-US" sz="2800" dirty="0" smtClean="0">
                <a:effectLst/>
              </a:rPr>
              <a:t>SP,HM</a:t>
            </a:r>
            <a:endParaRPr lang="th-TH" sz="2800" dirty="0">
              <a:effectLst/>
            </a:endParaRPr>
          </a:p>
        </p:txBody>
      </p:sp>
      <p:sp>
        <p:nvSpPr>
          <p:cNvPr id="74769" name="AutoShape 17"/>
          <p:cNvSpPr>
            <a:spLocks noChangeArrowheads="1"/>
          </p:cNvSpPr>
          <p:nvPr/>
        </p:nvSpPr>
        <p:spPr bwMode="auto">
          <a:xfrm>
            <a:off x="3571348" y="838200"/>
            <a:ext cx="17526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effectLst/>
              </a:rPr>
              <a:t>Center</a:t>
            </a:r>
            <a:endParaRPr lang="th-TH" sz="2800" dirty="0">
              <a:effectLst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428348" y="3429000"/>
            <a:ext cx="3733800" cy="3429000"/>
          </a:xfrm>
          <a:custGeom>
            <a:avLst/>
            <a:gdLst>
              <a:gd name="T0" fmla="*/ 1866900 w 21600"/>
              <a:gd name="T1" fmla="*/ 0 h 21600"/>
              <a:gd name="T2" fmla="*/ 546760 w 21600"/>
              <a:gd name="T3" fmla="*/ 502126 h 21600"/>
              <a:gd name="T4" fmla="*/ 0 w 21600"/>
              <a:gd name="T5" fmla="*/ 1714500 h 21600"/>
              <a:gd name="T6" fmla="*/ 546760 w 21600"/>
              <a:gd name="T7" fmla="*/ 2926874 h 21600"/>
              <a:gd name="T8" fmla="*/ 1866900 w 21600"/>
              <a:gd name="T9" fmla="*/ 3429000 h 21600"/>
              <a:gd name="T10" fmla="*/ 3187041 w 21600"/>
              <a:gd name="T11" fmla="*/ 2926874 h 21600"/>
              <a:gd name="T12" fmla="*/ 3733800 w 21600"/>
              <a:gd name="T13" fmla="*/ 1714500 h 21600"/>
              <a:gd name="T14" fmla="*/ 3187041 w 21600"/>
              <a:gd name="T15" fmla="*/ 5021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dirty="0" smtClean="0">
                <a:effectLst/>
              </a:rPr>
              <a:t>Camp</a:t>
            </a:r>
            <a:endParaRPr lang="th-TH" sz="4000" dirty="0">
              <a:effectLst/>
            </a:endParaRPr>
          </a:p>
        </p:txBody>
      </p:sp>
      <p:sp>
        <p:nvSpPr>
          <p:cNvPr id="74783" name="Oval 31"/>
          <p:cNvSpPr>
            <a:spLocks noChangeArrowheads="1"/>
          </p:cNvSpPr>
          <p:nvPr/>
        </p:nvSpPr>
        <p:spPr bwMode="auto">
          <a:xfrm>
            <a:off x="6085948" y="1905000"/>
            <a:ext cx="2514600" cy="2362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 smtClean="0">
                <a:effectLst/>
              </a:rPr>
              <a:t>Winner</a:t>
            </a:r>
          </a:p>
          <a:p>
            <a:pPr algn="ctr"/>
            <a:r>
              <a:rPr lang="en-US" sz="2800" b="1" dirty="0" smtClean="0"/>
              <a:t>Events</a:t>
            </a:r>
          </a:p>
          <a:p>
            <a:pPr algn="ctr"/>
            <a:r>
              <a:rPr lang="en-US" sz="2800" b="1" dirty="0" smtClean="0">
                <a:effectLst/>
              </a:rPr>
              <a:t>Course</a:t>
            </a:r>
            <a:endParaRPr lang="th-TH" sz="2800" b="1" dirty="0">
              <a:effectLst/>
            </a:endParaRPr>
          </a:p>
        </p:txBody>
      </p:sp>
      <p:cxnSp>
        <p:nvCxnSpPr>
          <p:cNvPr id="74785" name="AutoShape 33"/>
          <p:cNvCxnSpPr>
            <a:cxnSpLocks noChangeShapeType="1"/>
            <a:stCxn id="74757" idx="3"/>
          </p:cNvCxnSpPr>
          <p:nvPr/>
        </p:nvCxnSpPr>
        <p:spPr bwMode="auto">
          <a:xfrm rot="5400000" flipH="1" flipV="1">
            <a:off x="2061635" y="922339"/>
            <a:ext cx="1174751" cy="18446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786" name="AutoShape 34"/>
          <p:cNvCxnSpPr>
            <a:cxnSpLocks noChangeShapeType="1"/>
            <a:stCxn id="74769" idx="0"/>
            <a:endCxn id="74783" idx="0"/>
          </p:cNvCxnSpPr>
          <p:nvPr/>
        </p:nvCxnSpPr>
        <p:spPr bwMode="auto">
          <a:xfrm>
            <a:off x="5323948" y="1257300"/>
            <a:ext cx="2019300" cy="647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787" name="AutoShape 35"/>
          <p:cNvCxnSpPr>
            <a:cxnSpLocks noChangeShapeType="1"/>
            <a:stCxn id="74783" idx="4"/>
            <a:endCxn id="74780" idx="6"/>
          </p:cNvCxnSpPr>
          <p:nvPr/>
        </p:nvCxnSpPr>
        <p:spPr bwMode="auto">
          <a:xfrm rot="5400000">
            <a:off x="6314548" y="4114800"/>
            <a:ext cx="876300" cy="1181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859087" y="5957888"/>
            <a:ext cx="33131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งานใหญ่ประจำปี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V="1">
            <a:off x="1019442" y="4001294"/>
            <a:ext cx="2132806" cy="685006"/>
          </a:xfrm>
          <a:prstGeom prst="bentConnector3">
            <a:avLst>
              <a:gd name="adj1" fmla="val 8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172200" y="4038600"/>
            <a:ext cx="3313113" cy="8239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งานรายเดือน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087687" y="1538288"/>
            <a:ext cx="33131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งานรายสัปดาห์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85800" y="3124200"/>
            <a:ext cx="26003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solidFill>
                  <a:srgbClr val="FF0000"/>
                </a:solidFill>
                <a:effectLst/>
                <a:latin typeface="Tahoma" pitchFamily="34" charset="0"/>
              </a:rPr>
              <a:t>งานรายวัน</a:t>
            </a:r>
            <a:endParaRPr lang="th-TH" sz="4800" b="1" dirty="0"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3808308" y="76200"/>
            <a:ext cx="244009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smtClean="0">
                <a:ln w="11430"/>
                <a:gradFill>
                  <a:gsLst>
                    <a:gs pos="0">
                      <a:srgbClr val="DA1F28">
                        <a:tint val="70000"/>
                        <a:satMod val="245000"/>
                      </a:srgbClr>
                    </a:gs>
                    <a:gs pos="75000">
                      <a:srgbClr val="DA1F28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DA1F28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Angsana New" pitchFamily="18" charset="-34"/>
                <a:ea typeface="+mj-ea"/>
                <a:cs typeface="Angsana New" pitchFamily="18" charset="-34"/>
              </a:rPr>
              <a:t>WorkPlan</a:t>
            </a:r>
            <a:endParaRPr kumimoji="0" lang="th-TH" sz="6000" b="1" i="0" u="none" strike="noStrike" kern="0" cap="none" spc="0" normalizeH="0" baseline="0" noProof="0" dirty="0" smtClean="0">
              <a:ln w="11430"/>
              <a:gradFill>
                <a:gsLst>
                  <a:gs pos="0">
                    <a:srgbClr val="DA1F28">
                      <a:tint val="70000"/>
                      <a:satMod val="245000"/>
                    </a:srgbClr>
                  </a:gs>
                  <a:gs pos="75000">
                    <a:srgbClr val="DA1F28">
                      <a:tint val="90000"/>
                      <a:shade val="60000"/>
                      <a:satMod val="240000"/>
                    </a:srgbClr>
                  </a:gs>
                  <a:gs pos="100000">
                    <a:srgbClr val="DA1F28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Angsana New" pitchFamily="18" charset="-34"/>
              <a:ea typeface="+mj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  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p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"/>
            <a:ext cx="9144000" cy="68580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643174" y="357166"/>
            <a:ext cx="38300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Step by Step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/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ติว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baseline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496"/>
            <a:ext cx="9144000" cy="35004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115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ยุทธศาสตร์ ดาวกระจาย</a:t>
            </a:r>
            <a:endParaRPr lang="th-TH" sz="115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พื้นใส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590546"/>
            <a:ext cx="6267450" cy="2266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ติว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baseline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1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35" y="1571612"/>
            <a:ext cx="6794965" cy="4804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04" y="142852"/>
            <a:ext cx="8229600" cy="1143000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th-TH" sz="72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วิกฤต หรือ โอกาส</a:t>
            </a:r>
            <a:endParaRPr lang="th-TH" sz="72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4" name="Picture 3" descr="ขายรองเท้า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36"/>
            <a:ext cx="3622337" cy="5429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opp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th-TH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baseline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baseline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baseline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ปิด 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Sup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th-TH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th-TH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th-TH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9180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th-TH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</a:t>
                      </a:r>
                      <a:r>
                        <a:rPr lang="en-US" sz="28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9180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เช็คบัตร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คอร์ส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ยุทธ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ศาสตร์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ดาว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กระ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จาย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Start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day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 up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Sp/House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  <a:endParaRPr lang="th-TH" sz="2000" b="1" cap="all" spc="0" dirty="0" smtClean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Start</a:t>
                      </a:r>
                      <a:r>
                        <a:rPr lang="en-US" sz="2000" b="1" cap="all" spc="0" baseline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 up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</a:t>
                      </a:r>
                      <a:r>
                        <a:rPr lang="en-US" sz="28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Sp/House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/>
                      <a:r>
                        <a:rPr lang="th-TH" sz="1600" b="1" cap="all" spc="0" dirty="0" smtClean="0">
                          <a:ln w="9000" cmpd="sng">
                            <a:solidFill>
                              <a:srgbClr val="FFC000"/>
                            </a:solidFill>
                            <a:prstDash val="solid"/>
                          </a:ln>
                          <a:solidFill>
                            <a:srgbClr val="FFC000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ปิดยอด</a:t>
                      </a:r>
                      <a:endParaRPr lang="th-TH" sz="1600" b="1" cap="all" spc="0" dirty="0">
                        <a:ln w="9000" cmpd="sng">
                          <a:solidFill>
                            <a:srgbClr val="FFC000"/>
                          </a:solidFill>
                          <a:prstDash val="solid"/>
                        </a:ln>
                        <a:solidFill>
                          <a:srgbClr val="FFC000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3" name="Picture 2" descr="08101611310748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72132" cy="4179099"/>
          </a:xfrm>
          <a:prstGeom prst="rect">
            <a:avLst/>
          </a:prstGeom>
        </p:spPr>
      </p:pic>
      <p:pic>
        <p:nvPicPr>
          <p:cNvPr id="4" name="Picture 3" descr="DSC0875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4" y="2786058"/>
            <a:ext cx="5429256" cy="4071942"/>
          </a:xfrm>
          <a:prstGeom prst="rect">
            <a:avLst/>
          </a:prstGeom>
        </p:spPr>
      </p:pic>
      <p:pic>
        <p:nvPicPr>
          <p:cNvPr id="5" name="Picture 4" descr="s12-155-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22291"/>
            <a:ext cx="5286380" cy="3735709"/>
          </a:xfrm>
          <a:prstGeom prst="rect">
            <a:avLst/>
          </a:prstGeom>
        </p:spPr>
      </p:pic>
      <p:pic>
        <p:nvPicPr>
          <p:cNvPr id="6" name="Picture 5" descr="20080425001856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916717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h-TH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ก่อนถึงวันสงกรานต์</a:t>
            </a:r>
            <a:endParaRPr lang="th-TH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sz="4000" b="1" dirty="0" smtClean="0"/>
              <a:t>ประเมิณองค์กรก่อน ว่าใครจะกลับต่างจังหวัด ใครจะอยู่กทม.</a:t>
            </a:r>
          </a:p>
          <a:p>
            <a:r>
              <a:rPr lang="th-TH" sz="4000" b="1" dirty="0" smtClean="0"/>
              <a:t>กลับต่างจังหวัด กี่วัน </a:t>
            </a:r>
          </a:p>
          <a:p>
            <a:r>
              <a:rPr lang="th-TH" sz="4000" b="1" dirty="0" smtClean="0"/>
              <a:t>จะเจอใครบ้าง (คนป่วย,คนอยากผอม,คนอยากสวย,คนอยากรวย)</a:t>
            </a:r>
          </a:p>
          <a:p>
            <a:r>
              <a:rPr lang="th-TH" sz="4000" b="1" dirty="0" smtClean="0"/>
              <a:t>สิ่งที่ต้องเตรียมกลับต่างจังหวัด</a:t>
            </a:r>
          </a:p>
          <a:p>
            <a:r>
              <a:rPr lang="th-TH" sz="4000" b="1" dirty="0" smtClean="0"/>
              <a:t>ทักษะที่ยังต้องฝึกฝนเพิ่มเติมก่อนกลับต่างจังหวัด</a:t>
            </a:r>
          </a:p>
          <a:p>
            <a:pPr>
              <a:buNone/>
            </a:pPr>
            <a:endParaRPr lang="th-TH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รูปภาพ 1" descr="page60-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รูปภาพ 2" descr="page60-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68625" y="22225"/>
            <a:ext cx="3103563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รูปภาพ 3" descr="page60-3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49575" y="2432050"/>
            <a:ext cx="3135313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รูปภาพ 4" descr="page60-4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2819400"/>
            <a:ext cx="309245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h-TH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สิ่งที่ต้องเตรียม</a:t>
            </a:r>
            <a:endParaRPr lang="th-TH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sz="2800" b="1" dirty="0" smtClean="0"/>
              <a:t>สินค้า </a:t>
            </a:r>
            <a:r>
              <a:rPr lang="en-US" sz="2800" b="1" dirty="0" smtClean="0"/>
              <a:t>BEC 2-3 pack+</a:t>
            </a:r>
            <a:r>
              <a:rPr lang="th-TH" sz="2800" b="1" dirty="0" smtClean="0"/>
              <a:t>สินค้าอื่นๆ</a:t>
            </a:r>
          </a:p>
          <a:p>
            <a:r>
              <a:rPr lang="th-TH" sz="2800" b="1" dirty="0" smtClean="0"/>
              <a:t>ซีดีแผน</a:t>
            </a:r>
            <a:r>
              <a:rPr lang="th-TH" sz="2800" b="1" dirty="0" smtClean="0"/>
              <a:t> </a:t>
            </a:r>
            <a:r>
              <a:rPr lang="en-US" sz="2800" b="1" dirty="0" smtClean="0"/>
              <a:t>10 </a:t>
            </a:r>
            <a:r>
              <a:rPr lang="th-TH" sz="2800" b="1" dirty="0" smtClean="0"/>
              <a:t>แผ่น</a:t>
            </a:r>
          </a:p>
          <a:p>
            <a:r>
              <a:rPr lang="th-TH" sz="2800" b="1" dirty="0" smtClean="0"/>
              <a:t>ซีดี </a:t>
            </a:r>
            <a:r>
              <a:rPr lang="en-US" sz="2800" b="1" dirty="0" smtClean="0"/>
              <a:t>Product Training </a:t>
            </a:r>
            <a:r>
              <a:rPr lang="en-US" sz="2800" b="1" dirty="0" smtClean="0"/>
              <a:t>10 </a:t>
            </a:r>
            <a:r>
              <a:rPr lang="th-TH" sz="2800" b="1" dirty="0" smtClean="0"/>
              <a:t>แผ่น</a:t>
            </a:r>
          </a:p>
          <a:p>
            <a:r>
              <a:rPr lang="th-TH" sz="2800" b="1" dirty="0" smtClean="0"/>
              <a:t>ซีดีอื่นๆ</a:t>
            </a:r>
          </a:p>
          <a:p>
            <a:r>
              <a:rPr lang="th-TH" sz="2800" b="1" dirty="0" smtClean="0"/>
              <a:t>โบชัวร์น้ำมันรำข้าว </a:t>
            </a:r>
            <a:r>
              <a:rPr lang="en-US" sz="2800" b="1" dirty="0" smtClean="0"/>
              <a:t>100</a:t>
            </a:r>
            <a:r>
              <a:rPr lang="th-TH" sz="2800" b="1" dirty="0" smtClean="0"/>
              <a:t>  ใบ</a:t>
            </a:r>
          </a:p>
          <a:p>
            <a:r>
              <a:rPr lang="en-US" sz="2800" b="1" dirty="0" smtClean="0"/>
              <a:t>Album </a:t>
            </a:r>
            <a:r>
              <a:rPr lang="th-TH" sz="2800" b="1" dirty="0" smtClean="0"/>
              <a:t>พูดแผน</a:t>
            </a:r>
          </a:p>
          <a:p>
            <a:r>
              <a:rPr lang="en-US" sz="2800" b="1" dirty="0" smtClean="0"/>
              <a:t>Product For Life</a:t>
            </a:r>
          </a:p>
          <a:p>
            <a:r>
              <a:rPr lang="th-TH" sz="2800" b="1" dirty="0" smtClean="0"/>
              <a:t>ชุดสมัคร </a:t>
            </a:r>
            <a:r>
              <a:rPr lang="en-US" sz="2800" b="1" dirty="0" smtClean="0"/>
              <a:t>5-10 </a:t>
            </a:r>
            <a:r>
              <a:rPr lang="th-TH" sz="2800" b="1" dirty="0" smtClean="0"/>
              <a:t>ชุด</a:t>
            </a:r>
          </a:p>
          <a:p>
            <a:r>
              <a:rPr lang="th-TH" sz="2800" b="1" dirty="0" smtClean="0"/>
              <a:t>บัตร </a:t>
            </a:r>
            <a:r>
              <a:rPr lang="en-US" sz="2800" b="1" dirty="0" smtClean="0"/>
              <a:t>The Winner</a:t>
            </a:r>
            <a:endParaRPr lang="th-TH" sz="2800" b="1" dirty="0" smtClean="0"/>
          </a:p>
          <a:p>
            <a:pPr>
              <a:buNone/>
            </a:pPr>
            <a:endParaRPr lang="th-TH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h-TH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ทักษะที่ต้องเตรียม</a:t>
            </a:r>
            <a:endParaRPr lang="th-TH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9006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b="1" dirty="0" smtClean="0"/>
              <a:t>การทาบทาม (ค้นหาความต้องการ)</a:t>
            </a:r>
          </a:p>
          <a:p>
            <a:r>
              <a:rPr lang="th-TH" b="1" dirty="0" smtClean="0"/>
              <a:t>การพูด </a:t>
            </a:r>
            <a:r>
              <a:rPr lang="en-US" b="1" dirty="0" smtClean="0"/>
              <a:t>3 WHY</a:t>
            </a:r>
          </a:p>
          <a:p>
            <a:r>
              <a:rPr lang="th-TH" b="1" dirty="0" smtClean="0"/>
              <a:t>การพูดน้ำมันรำข้าว(</a:t>
            </a:r>
            <a:r>
              <a:rPr lang="en-US" b="1" dirty="0" smtClean="0"/>
              <a:t>CD</a:t>
            </a:r>
            <a:r>
              <a:rPr lang="th-TH" b="1" dirty="0" smtClean="0"/>
              <a:t>)และการ</a:t>
            </a:r>
            <a:r>
              <a:rPr lang="th-TH" b="1" dirty="0" smtClean="0"/>
              <a:t>พูด </a:t>
            </a:r>
            <a:r>
              <a:rPr lang="en-US" b="1" dirty="0" smtClean="0"/>
              <a:t>Album</a:t>
            </a:r>
            <a:endParaRPr lang="th-TH" b="1" dirty="0" smtClean="0"/>
          </a:p>
          <a:p>
            <a:r>
              <a:rPr lang="th-TH" b="1" dirty="0" smtClean="0"/>
              <a:t>การตอบข้อโต้แย้งและข้อสงสัย</a:t>
            </a:r>
          </a:p>
          <a:p>
            <a:r>
              <a:rPr lang="th-TH" b="1" dirty="0" smtClean="0"/>
              <a:t>การปิดสมัคร</a:t>
            </a:r>
          </a:p>
          <a:p>
            <a:r>
              <a:rPr lang="th-TH" b="1" dirty="0" smtClean="0"/>
              <a:t>การขายไอเดีย </a:t>
            </a:r>
          </a:p>
          <a:p>
            <a:r>
              <a:rPr lang="th-TH" b="1" dirty="0" smtClean="0"/>
              <a:t>การจัดเฮ้าส์</a:t>
            </a:r>
          </a:p>
          <a:p>
            <a:r>
              <a:rPr lang="th-TH" b="1" dirty="0" smtClean="0"/>
              <a:t>การโปรโมทบัตร พาเข้า </a:t>
            </a:r>
            <a:r>
              <a:rPr lang="en-US" b="1" dirty="0" smtClean="0"/>
              <a:t>The Winner</a:t>
            </a:r>
            <a:endParaRPr lang="th-TH" b="1" dirty="0" smtClean="0"/>
          </a:p>
          <a:p>
            <a:endParaRPr lang="th-TH" b="1" dirty="0" smtClean="0"/>
          </a:p>
          <a:p>
            <a:endParaRPr lang="th-TH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h-TH" sz="6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วางเป้าหมายหลังสงกรานต์</a:t>
            </a:r>
            <a:endParaRPr lang="th-TH" sz="6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90063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th-TH" b="1" dirty="0" smtClean="0"/>
              <a:t>เขียนผังองค์กร</a:t>
            </a:r>
          </a:p>
          <a:p>
            <a:r>
              <a:rPr lang="th-TH" b="1" dirty="0" smtClean="0"/>
              <a:t>ไฮไลท์คนตื่นเต้น</a:t>
            </a:r>
          </a:p>
          <a:p>
            <a:r>
              <a:rPr lang="th-TH" b="1" dirty="0" smtClean="0"/>
              <a:t>นัดสอนทักษะที่จำเป็นสำหรับผู้นำ</a:t>
            </a:r>
          </a:p>
          <a:p>
            <a:r>
              <a:rPr lang="th-TH" b="1" dirty="0" smtClean="0"/>
              <a:t>วางเป้าหมายหลังสงกรานต์ต้องได้มากกว่า </a:t>
            </a:r>
            <a:r>
              <a:rPr lang="en-US" b="1" dirty="0" smtClean="0"/>
              <a:t>40%</a:t>
            </a:r>
            <a:r>
              <a:rPr lang="th-TH" b="1" dirty="0" smtClean="0"/>
              <a:t>ของเป้าหมาย</a:t>
            </a:r>
          </a:p>
          <a:p>
            <a:r>
              <a:rPr lang="th-TH" b="1" dirty="0" smtClean="0"/>
              <a:t>ค้นหาผู้นำที่ต่างจังหวัด พามา </a:t>
            </a:r>
            <a:r>
              <a:rPr lang="en-US" b="1" dirty="0" smtClean="0"/>
              <a:t>The Winner</a:t>
            </a:r>
            <a:endParaRPr lang="th-TH" b="1" dirty="0" smtClean="0"/>
          </a:p>
          <a:p>
            <a:endParaRPr lang="th-TH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AutoShape 5"/>
          <p:cNvSpPr>
            <a:spLocks noChangeArrowheads="1"/>
          </p:cNvSpPr>
          <p:nvPr/>
        </p:nvSpPr>
        <p:spPr bwMode="auto">
          <a:xfrm rot="-5400000">
            <a:off x="1386154" y="2360803"/>
            <a:ext cx="681038" cy="126173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spAutoFit/>
          </a:bodyPr>
          <a:lstStyle/>
          <a:p>
            <a:pPr algn="ctr"/>
            <a:r>
              <a:rPr lang="en-US" sz="2800" dirty="0" smtClean="0">
                <a:effectLst/>
              </a:rPr>
              <a:t>SP,HM</a:t>
            </a:r>
            <a:endParaRPr lang="th-TH" sz="2800" dirty="0">
              <a:effectLst/>
            </a:endParaRPr>
          </a:p>
        </p:txBody>
      </p:sp>
      <p:sp>
        <p:nvSpPr>
          <p:cNvPr id="74769" name="AutoShape 17"/>
          <p:cNvSpPr>
            <a:spLocks noChangeArrowheads="1"/>
          </p:cNvSpPr>
          <p:nvPr/>
        </p:nvSpPr>
        <p:spPr bwMode="auto">
          <a:xfrm>
            <a:off x="3571348" y="1057300"/>
            <a:ext cx="1752600" cy="838200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dirty="0" smtClean="0">
                <a:effectLst/>
              </a:rPr>
              <a:t>Center</a:t>
            </a:r>
            <a:endParaRPr lang="th-TH" sz="2800" dirty="0">
              <a:effectLst/>
            </a:endParaRPr>
          </a:p>
        </p:txBody>
      </p:sp>
      <p:sp>
        <p:nvSpPr>
          <p:cNvPr id="74780" name="AutoShape 28"/>
          <p:cNvSpPr>
            <a:spLocks noChangeArrowheads="1"/>
          </p:cNvSpPr>
          <p:nvPr/>
        </p:nvSpPr>
        <p:spPr bwMode="auto">
          <a:xfrm>
            <a:off x="2428348" y="3429000"/>
            <a:ext cx="3733800" cy="3429000"/>
          </a:xfrm>
          <a:custGeom>
            <a:avLst/>
            <a:gdLst>
              <a:gd name="T0" fmla="*/ 1866900 w 21600"/>
              <a:gd name="T1" fmla="*/ 0 h 21600"/>
              <a:gd name="T2" fmla="*/ 546760 w 21600"/>
              <a:gd name="T3" fmla="*/ 502126 h 21600"/>
              <a:gd name="T4" fmla="*/ 0 w 21600"/>
              <a:gd name="T5" fmla="*/ 1714500 h 21600"/>
              <a:gd name="T6" fmla="*/ 546760 w 21600"/>
              <a:gd name="T7" fmla="*/ 2926874 h 21600"/>
              <a:gd name="T8" fmla="*/ 1866900 w 21600"/>
              <a:gd name="T9" fmla="*/ 3429000 h 21600"/>
              <a:gd name="T10" fmla="*/ 3187041 w 21600"/>
              <a:gd name="T11" fmla="*/ 2926874 h 21600"/>
              <a:gd name="T12" fmla="*/ 3733800 w 21600"/>
              <a:gd name="T13" fmla="*/ 1714500 h 21600"/>
              <a:gd name="T14" fmla="*/ 3187041 w 21600"/>
              <a:gd name="T15" fmla="*/ 50212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dirty="0" smtClean="0">
                <a:effectLst/>
              </a:rPr>
              <a:t>Camp</a:t>
            </a:r>
            <a:endParaRPr lang="th-TH" sz="4000" dirty="0">
              <a:effectLst/>
            </a:endParaRPr>
          </a:p>
        </p:txBody>
      </p:sp>
      <p:sp>
        <p:nvSpPr>
          <p:cNvPr id="74783" name="Oval 31"/>
          <p:cNvSpPr>
            <a:spLocks noChangeArrowheads="1"/>
          </p:cNvSpPr>
          <p:nvPr/>
        </p:nvSpPr>
        <p:spPr bwMode="auto">
          <a:xfrm>
            <a:off x="6085948" y="2124100"/>
            <a:ext cx="2514600" cy="2362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 smtClean="0">
                <a:effectLst/>
              </a:rPr>
              <a:t>Winner</a:t>
            </a:r>
          </a:p>
          <a:p>
            <a:pPr algn="ctr"/>
            <a:r>
              <a:rPr lang="en-US" sz="2800" b="1" dirty="0" smtClean="0"/>
              <a:t>Events</a:t>
            </a:r>
          </a:p>
          <a:p>
            <a:pPr algn="ctr"/>
            <a:r>
              <a:rPr lang="en-US" sz="2800" b="1" dirty="0" smtClean="0">
                <a:effectLst/>
              </a:rPr>
              <a:t>Course</a:t>
            </a:r>
            <a:endParaRPr lang="th-TH" sz="2800" b="1" dirty="0">
              <a:effectLst/>
            </a:endParaRPr>
          </a:p>
        </p:txBody>
      </p:sp>
      <p:cxnSp>
        <p:nvCxnSpPr>
          <p:cNvPr id="74785" name="AutoShape 33"/>
          <p:cNvCxnSpPr>
            <a:cxnSpLocks noChangeShapeType="1"/>
            <a:stCxn id="74757" idx="3"/>
          </p:cNvCxnSpPr>
          <p:nvPr/>
        </p:nvCxnSpPr>
        <p:spPr bwMode="auto">
          <a:xfrm rot="5400000" flipH="1" flipV="1">
            <a:off x="2061635" y="1141439"/>
            <a:ext cx="1174751" cy="18446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786" name="AutoShape 34"/>
          <p:cNvCxnSpPr>
            <a:cxnSpLocks noChangeShapeType="1"/>
            <a:stCxn id="74769" idx="0"/>
            <a:endCxn id="74783" idx="0"/>
          </p:cNvCxnSpPr>
          <p:nvPr/>
        </p:nvCxnSpPr>
        <p:spPr bwMode="auto">
          <a:xfrm>
            <a:off x="5323948" y="1476400"/>
            <a:ext cx="2019300" cy="6477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74787" name="AutoShape 35"/>
          <p:cNvCxnSpPr>
            <a:cxnSpLocks noChangeShapeType="1"/>
            <a:stCxn id="74783" idx="4"/>
          </p:cNvCxnSpPr>
          <p:nvPr/>
        </p:nvCxnSpPr>
        <p:spPr bwMode="auto">
          <a:xfrm rot="5400000">
            <a:off x="6314548" y="4333900"/>
            <a:ext cx="876300" cy="11811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859087" y="5429264"/>
            <a:ext cx="33131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งานใหญ่ประจำปี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cxnSp>
        <p:nvCxnSpPr>
          <p:cNvPr id="20" name="Elbow Connector 19"/>
          <p:cNvCxnSpPr/>
          <p:nvPr/>
        </p:nvCxnSpPr>
        <p:spPr>
          <a:xfrm rot="16200000" flipV="1">
            <a:off x="1019442" y="4220394"/>
            <a:ext cx="2132806" cy="685006"/>
          </a:xfrm>
          <a:prstGeom prst="bentConnector3">
            <a:avLst>
              <a:gd name="adj1" fmla="val 8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172200" y="4257700"/>
            <a:ext cx="3313113" cy="8239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solidFill>
                  <a:srgbClr val="FF0000"/>
                </a:solidFill>
                <a:effectLst/>
                <a:latin typeface="Tahoma" pitchFamily="34" charset="0"/>
              </a:rPr>
              <a:t>งานรายเดือน</a:t>
            </a:r>
            <a:endParaRPr lang="th-TH" sz="4800" b="1" dirty="0"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087687" y="1757388"/>
            <a:ext cx="3313113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งานรายสัปดาห์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85800" y="3343300"/>
            <a:ext cx="2057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4800" b="1" dirty="0" smtClean="0">
                <a:effectLst/>
                <a:latin typeface="Tahoma" pitchFamily="34" charset="0"/>
              </a:rPr>
              <a:t>งานรายวัน</a:t>
            </a:r>
            <a:endParaRPr lang="th-TH" sz="4800" b="1" dirty="0">
              <a:effectLst/>
              <a:latin typeface="Tahoma" pitchFamily="34" charset="0"/>
            </a:endParaRP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0" y="-24"/>
            <a:ext cx="9144000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h-TH" sz="6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ngsana New" pitchFamily="18" charset="-34"/>
                <a:ea typeface="+mj-ea"/>
                <a:cs typeface="Angsana New" pitchFamily="18" charset="-34"/>
              </a:rPr>
              <a:t>การเคลื่อนคน</a:t>
            </a:r>
            <a:endParaRPr kumimoji="0" lang="th-TH" sz="6000" i="0" u="none" strike="noStrike" kern="0" normalizeH="0" baseline="0" noProof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Angsana New" pitchFamily="18" charset="-34"/>
              <a:ea typeface="+mj-ea"/>
              <a:cs typeface="Angsana New" pitchFamily="18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animBg="1"/>
      <p:bldP spid="74769" grpId="0" animBg="1"/>
      <p:bldP spid="74780" grpId="0" animBg="1"/>
      <p:bldP spid="74783" grpId="0" animBg="1"/>
      <p:bldP spid="137227" grpId="0"/>
      <p:bldP spid="137227" grpId="1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-1"/>
          <a:ext cx="9143999" cy="684257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894"/>
                <a:gridCol w="1318053"/>
                <a:gridCol w="1318053"/>
                <a:gridCol w="1318053"/>
                <a:gridCol w="1208218"/>
                <a:gridCol w="1318053"/>
                <a:gridCol w="1235675"/>
              </a:tblGrid>
              <a:tr h="3734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อาทิตย์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จันทร์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อังคาร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พุธ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พฤหัสบดี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ศุกร์</a:t>
                      </a:r>
                      <a:endParaRPr lang="en-US" sz="1600" b="1" cap="all" spc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16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เสาร์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695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Together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Forum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Ruby meeting</a:t>
                      </a:r>
                      <a:endParaRPr lang="en-US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John Robert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457200" indent="-457200" algn="ctr">
                        <a:spcAft>
                          <a:spcPts val="0"/>
                        </a:spcAft>
                        <a:buNone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Ruby</a:t>
                      </a: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Center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Growing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Eff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</a:tr>
              <a:tr h="14287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4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Winner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รอบผู้นำ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solidFill>
                            <a:schemeClr val="accent2"/>
                          </a:soli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PT     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6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7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8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9 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858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11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12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13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14</a:t>
                      </a: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15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16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17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</a:tr>
              <a:tr h="12144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18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One day   take off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19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20</a:t>
                      </a: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21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h-TH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22  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23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24</a:t>
                      </a:r>
                    </a:p>
                  </a:txBody>
                  <a:tcPr marL="43543" marR="43543" marT="0" marB="0"/>
                </a:tc>
              </a:tr>
              <a:tr h="12656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Vip</a:t>
                      </a: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</a:t>
                      </a:r>
                      <a:r>
                        <a:rPr lang="en-US" sz="2000" b="1" cap="all" spc="0" dirty="0" err="1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opp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solidFill>
                          <a:schemeClr val="accent2"/>
                        </a:soli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26</a:t>
                      </a: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th-TH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ea typeface="Times New Roman"/>
                          <a:cs typeface="Angsana New" pitchFamily="18" charset="-34"/>
                        </a:rPr>
                        <a:t>27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28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29    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r>
                        <a:rPr lang="en-US" sz="2000" b="1" cap="all" spc="0" dirty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</a:t>
                      </a: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indent="-114300" algn="ctr">
                        <a:spcAft>
                          <a:spcPts val="0"/>
                        </a:spcAft>
                      </a:pPr>
                      <a:endParaRPr lang="en-US" sz="2000" b="1" cap="all" spc="0" dirty="0" smtClean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cs typeface="Angsana New" pitchFamily="18" charset="-34"/>
                      </a:endParaRPr>
                    </a:p>
                    <a:p>
                      <a:pPr marL="160020" marR="0" indent="-1143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0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latin typeface="Angsana New" pitchFamily="18" charset="-34"/>
                          <a:cs typeface="Angsana New" pitchFamily="18" charset="-34"/>
                        </a:rPr>
                        <a:t>   </a:t>
                      </a:r>
                      <a:endParaRPr lang="en-US" sz="20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  <a:latin typeface="Angsana New" pitchFamily="18" charset="-34"/>
                        <a:ea typeface="Times New Roman"/>
                        <a:cs typeface="Angsana New" pitchFamily="18" charset="-34"/>
                      </a:endParaRPr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     </a:t>
                      </a:r>
                      <a:r>
                        <a:rPr lang="en-US" sz="14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30</a:t>
                      </a:r>
                      <a:r>
                        <a:rPr kumimoji="0" lang="en-US" sz="1100" b="1" i="0" u="none" strike="noStrike" kern="1200" cap="all" spc="0" normalizeH="0" baseline="0" noProof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  <a:uLnTx/>
                          <a:uFillTx/>
                          <a:latin typeface="Angsana New" pitchFamily="18" charset="-34"/>
                          <a:ea typeface="+mn-ea"/>
                          <a:cs typeface="Angsana New" pitchFamily="18" charset="-34"/>
                        </a:rPr>
                        <a:t> </a:t>
                      </a:r>
                      <a:r>
                        <a:rPr lang="en-US" dirty="0" smtClean="0"/>
                        <a:t>    </a:t>
                      </a:r>
                      <a:endParaRPr lang="th-TH" dirty="0"/>
                    </a:p>
                  </a:txBody>
                  <a:tcPr marL="43543" marR="43543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en-US" sz="1600" b="1" cap="all" spc="0" dirty="0" smtClean="0">
                          <a:ln w="9000" cmpd="sng">
                            <a:solidFill>
                              <a:schemeClr val="accent4">
                                <a:shade val="50000"/>
                                <a:satMod val="120000"/>
                              </a:schemeClr>
                            </a:solidFill>
                            <a:prstDash val="solid"/>
                          </a:ln>
                          <a:gradFill>
                            <a:gsLst>
                              <a:gs pos="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  <a:gs pos="43000">
                                <a:schemeClr val="accent4">
                                  <a:satMod val="255000"/>
                                </a:schemeClr>
                              </a:gs>
                              <a:gs pos="48000">
                                <a:schemeClr val="accent4">
                                  <a:shade val="85000"/>
                                  <a:satMod val="255000"/>
                                </a:schemeClr>
                              </a:gs>
                              <a:gs pos="100000">
                                <a:schemeClr val="accent4">
                                  <a:shade val="20000"/>
                                  <a:satMod val="245000"/>
                                </a:schemeClr>
                              </a:gs>
                            </a:gsLst>
                            <a:lin ang="5400000"/>
                          </a:gradFill>
                          <a:effectLst>
                            <a:reflection blurRad="12700" stA="28000" endPos="45000" dist="1000" dir="5400000" sy="-100000" algn="bl" rotWithShape="0"/>
                          </a:effectLst>
                        </a:rPr>
                        <a:t>31</a:t>
                      </a:r>
                    </a:p>
                    <a:p>
                      <a:pPr algn="ctr"/>
                      <a:endParaRPr lang="th-TH" sz="1600" b="1" cap="all" spc="0" dirty="0">
                        <a:ln w="9000" cmpd="sng">
                          <a:solidFill>
                            <a:schemeClr val="accent4">
                              <a:shade val="50000"/>
                              <a:satMod val="120000"/>
                            </a:schemeClr>
                          </a:solidFill>
                          <a:prstDash val="solid"/>
                        </a:ln>
                        <a:gradFill>
                          <a:gsLst>
                            <a:gs pos="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  <a:gs pos="43000">
                              <a:schemeClr val="accent4">
                                <a:satMod val="255000"/>
                              </a:schemeClr>
                            </a:gs>
                            <a:gs pos="48000">
                              <a:schemeClr val="accent4">
                                <a:shade val="85000"/>
                                <a:satMod val="255000"/>
                              </a:schemeClr>
                            </a:gs>
                            <a:gs pos="100000">
                              <a:schemeClr val="accent4">
                                <a:shade val="20000"/>
                                <a:satMod val="245000"/>
                              </a:schemeClr>
                            </a:gs>
                          </a:gsLst>
                          <a:lin ang="5400000"/>
                        </a:gradFill>
                        <a:effectLst>
                          <a:reflection blurRad="12700" stA="28000" endPos="45000" dist="1000" dir="5400000" sy="-100000" algn="bl" rotWithShape="0"/>
                        </a:effectLst>
                      </a:endParaRPr>
                    </a:p>
                  </a:txBody>
                  <a:tcPr marL="43543" marR="43543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2919</Words>
  <Application>Microsoft Office PowerPoint</Application>
  <PresentationFormat>On-screen Show (4:3)</PresentationFormat>
  <Paragraphs>2652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ยุทธศาสตร์ ดาวกระจาย</vt:lpstr>
      <vt:lpstr>วิกฤต หรือ โอกาส</vt:lpstr>
      <vt:lpstr>ก่อนถึงวันสงกรานต์</vt:lpstr>
      <vt:lpstr>สิ่งที่ต้องเตรียม</vt:lpstr>
      <vt:lpstr>ทักษะที่ต้องเตรียม</vt:lpstr>
      <vt:lpstr>วางเป้าหมายหลังสงกรานต์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MORE TRIP TO KOREA</dc:title>
  <dc:creator>iLLuSioN</dc:creator>
  <cp:lastModifiedBy>iLLuSioN</cp:lastModifiedBy>
  <cp:revision>74</cp:revision>
  <dcterms:created xsi:type="dcterms:W3CDTF">2010-01-22T07:00:51Z</dcterms:created>
  <dcterms:modified xsi:type="dcterms:W3CDTF">2010-03-31T17:50:28Z</dcterms:modified>
</cp:coreProperties>
</file>