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3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Cliquez pour modifier le style du titre</a:t>
            </a:r>
            <a:endParaRPr kumimoji="0" lang="en-US"/>
          </a:p>
        </p:txBody>
      </p:sp>
      <p:sp>
        <p:nvSpPr>
          <p:cNvPr id="28" name="Espace réservé de la date 27"/>
          <p:cNvSpPr>
            <a:spLocks noGrp="1"/>
          </p:cNvSpPr>
          <p:nvPr>
            <p:ph type="dt" sz="half" idx="10"/>
          </p:nvPr>
        </p:nvSpPr>
        <p:spPr/>
        <p:txBody>
          <a:bodyPr/>
          <a:lstStyle/>
          <a:p>
            <a:fld id="{2FC690FE-FFA3-48D9-B2F1-37D226D3A368}" type="datetimeFigureOut">
              <a:rPr lang="fr-FR" smtClean="0"/>
              <a:t>30/07/2023</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a:lstStyle/>
          <a:p>
            <a:fld id="{930E5A80-4B5A-4061-A46A-2366E9BD2DD3}" type="slidenum">
              <a:rPr lang="fr-FR" smtClean="0"/>
              <a:t>‹N°›</a:t>
            </a:fld>
            <a:endParaRPr lang="fr-FR"/>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FC690FE-FFA3-48D9-B2F1-37D226D3A368}" type="datetimeFigureOut">
              <a:rPr lang="fr-FR" smtClean="0"/>
              <a:t>30/07/2023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0E5A80-4B5A-4061-A46A-2366E9BD2DD3}"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FC690FE-FFA3-48D9-B2F1-37D226D3A368}" type="datetimeFigureOut">
              <a:rPr lang="fr-FR" smtClean="0"/>
              <a:t>30/07/2023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0E5A80-4B5A-4061-A46A-2366E9BD2DD3}"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2FC690FE-FFA3-48D9-B2F1-37D226D3A368}" type="datetimeFigureOut">
              <a:rPr lang="fr-FR" smtClean="0"/>
              <a:t>30/07/2023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0E5A80-4B5A-4061-A46A-2366E9BD2DD3}"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2FC690FE-FFA3-48D9-B2F1-37D226D3A368}" type="datetimeFigureOut">
              <a:rPr lang="fr-FR" smtClean="0"/>
              <a:t>30/07/2023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7924800" y="6416675"/>
            <a:ext cx="762000" cy="365125"/>
          </a:xfrm>
        </p:spPr>
        <p:txBody>
          <a:bodyPr/>
          <a:lstStyle/>
          <a:p>
            <a:fld id="{930E5A80-4B5A-4061-A46A-2366E9BD2DD3}"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2FC690FE-FFA3-48D9-B2F1-37D226D3A368}" type="datetimeFigureOut">
              <a:rPr lang="fr-FR" smtClean="0"/>
              <a:t>30/07/2023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0E5A80-4B5A-4061-A46A-2366E9BD2DD3}"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2FC690FE-FFA3-48D9-B2F1-37D226D3A368}" type="datetimeFigureOut">
              <a:rPr lang="fr-FR" smtClean="0"/>
              <a:t>30/07/2023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30E5A80-4B5A-4061-A46A-2366E9BD2DD3}"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2FC690FE-FFA3-48D9-B2F1-37D226D3A368}" type="datetimeFigureOut">
              <a:rPr lang="fr-FR" smtClean="0"/>
              <a:t>30/07/2023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30E5A80-4B5A-4061-A46A-2366E9BD2DD3}"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FC690FE-FFA3-48D9-B2F1-37D226D3A368}" type="datetimeFigureOut">
              <a:rPr lang="fr-FR" smtClean="0"/>
              <a:t>30/07/2023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30E5A80-4B5A-4061-A46A-2366E9BD2DD3}"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2FC690FE-FFA3-48D9-B2F1-37D226D3A368}" type="datetimeFigureOut">
              <a:rPr lang="fr-FR" smtClean="0"/>
              <a:t>30/07/2023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0E5A80-4B5A-4061-A46A-2366E9BD2DD3}"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2FC690FE-FFA3-48D9-B2F1-37D226D3A368}" type="datetimeFigureOut">
              <a:rPr lang="fr-FR" smtClean="0"/>
              <a:t>30/07/2023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0E5A80-4B5A-4061-A46A-2366E9BD2DD3}"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FC690FE-FFA3-48D9-B2F1-37D226D3A368}" type="datetimeFigureOut">
              <a:rPr lang="fr-FR" smtClean="0"/>
              <a:t>30/07/2023</a:t>
            </a:fld>
            <a:endParaRPr lang="fr-FR"/>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FR"/>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30E5A80-4B5A-4061-A46A-2366E9BD2DD3}"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ntellipaat.com/blog/mongodb-vs-mysq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ntellipaat.com/blog/what-is-sql-server/" TargetMode="External"/><Relationship Id="rId2" Type="http://schemas.openxmlformats.org/officeDocument/2006/relationships/hyperlink" Target="https://intellipaat.com/blog/tutorial/sql-tutorial/introduction-to-sq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ntellipaat.com/blog/tutorial/sql-tutorial/rdb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71472" y="500043"/>
            <a:ext cx="7772400" cy="785818"/>
          </a:xfrm>
        </p:spPr>
        <p:txBody>
          <a:bodyPr/>
          <a:lstStyle/>
          <a:p>
            <a:r>
              <a:rPr lang="fr-FR" b="1" i="1" u="sng" dirty="0" err="1">
                <a:solidFill>
                  <a:srgbClr val="FF0000"/>
                </a:solidFill>
              </a:rPr>
              <a:t>MongoDB</a:t>
            </a:r>
            <a:r>
              <a:rPr lang="fr-FR" b="1" i="1" u="sng" dirty="0">
                <a:solidFill>
                  <a:srgbClr val="FF0000"/>
                </a:solidFill>
              </a:rPr>
              <a:t> VS SQL</a:t>
            </a:r>
          </a:p>
        </p:txBody>
      </p:sp>
      <p:sp>
        <p:nvSpPr>
          <p:cNvPr id="3" name="Sous-titre 2"/>
          <p:cNvSpPr>
            <a:spLocks noGrp="1"/>
          </p:cNvSpPr>
          <p:nvPr>
            <p:ph type="subTitle" idx="1"/>
          </p:nvPr>
        </p:nvSpPr>
        <p:spPr>
          <a:xfrm>
            <a:off x="428596" y="1643050"/>
            <a:ext cx="8143932" cy="5072098"/>
          </a:xfrm>
        </p:spPr>
        <p:txBody>
          <a:bodyPr/>
          <a:lstStyle/>
          <a:p>
            <a:pPr algn="l"/>
            <a:r>
              <a:rPr lang="en-US" dirty="0" err="1" smtClean="0">
                <a:hlinkClick r:id="rId2"/>
              </a:rPr>
              <a:t>MySQL</a:t>
            </a:r>
            <a:r>
              <a:rPr lang="en-US" dirty="0" smtClean="0">
                <a:hlinkClick r:id="rId2"/>
              </a:rPr>
              <a:t> and </a:t>
            </a:r>
            <a:r>
              <a:rPr lang="en-US" dirty="0" err="1" smtClean="0">
                <a:hlinkClick r:id="rId2"/>
              </a:rPr>
              <a:t>MongoDB</a:t>
            </a:r>
            <a:r>
              <a:rPr lang="en-US" dirty="0" smtClean="0"/>
              <a:t> are two of the most well-liked and fiercely competitive database vendors for online applications. Although they both function as database management systems (DBMS), which allow you to collect data from a website or application and provide reports, they are not the same. </a:t>
            </a:r>
            <a:r>
              <a:rPr lang="en-US" dirty="0" err="1" smtClean="0"/>
              <a:t>MySQL</a:t>
            </a:r>
            <a:r>
              <a:rPr lang="en-US" dirty="0" smtClean="0"/>
              <a:t> is a dated table-structured system, whereas </a:t>
            </a:r>
            <a:r>
              <a:rPr lang="en-US" dirty="0" err="1" smtClean="0"/>
              <a:t>MongoDB</a:t>
            </a:r>
            <a:r>
              <a:rPr lang="en-US" dirty="0" smtClean="0"/>
              <a:t> is a document-based system.</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25470"/>
          </a:xfrm>
        </p:spPr>
        <p:txBody>
          <a:bodyPr>
            <a:normAutofit fontScale="90000"/>
          </a:bodyPr>
          <a:lstStyle/>
          <a:p>
            <a:pPr algn="l"/>
            <a:r>
              <a:rPr lang="fr-FR" dirty="0" err="1" smtClean="0"/>
              <a:t>MongoDB</a:t>
            </a:r>
            <a:r>
              <a:rPr lang="fr-FR" dirty="0" smtClean="0"/>
              <a:t>:</a:t>
            </a:r>
            <a:r>
              <a:rPr lang="fr-FR" b="0" dirty="0" smtClean="0"/>
              <a:t/>
            </a:r>
            <a:br>
              <a:rPr lang="fr-FR" b="0" dirty="0" smtClean="0"/>
            </a:br>
            <a:endParaRPr lang="fr-FR" dirty="0"/>
          </a:p>
        </p:txBody>
      </p:sp>
      <p:sp>
        <p:nvSpPr>
          <p:cNvPr id="3" name="Espace réservé du contenu 2"/>
          <p:cNvSpPr>
            <a:spLocks noGrp="1"/>
          </p:cNvSpPr>
          <p:nvPr>
            <p:ph idx="1"/>
          </p:nvPr>
        </p:nvSpPr>
        <p:spPr>
          <a:xfrm>
            <a:off x="142844" y="714356"/>
            <a:ext cx="8543956" cy="6000792"/>
          </a:xfrm>
        </p:spPr>
        <p:txBody>
          <a:bodyPr>
            <a:normAutofit fontScale="85000" lnSpcReduction="20000"/>
          </a:bodyPr>
          <a:lstStyle/>
          <a:p>
            <a:r>
              <a:rPr lang="en-US" dirty="0" smtClean="0"/>
              <a:t>Established in 2007, </a:t>
            </a:r>
            <a:r>
              <a:rPr lang="en-US" dirty="0" err="1" smtClean="0"/>
              <a:t>MongoDB</a:t>
            </a:r>
            <a:r>
              <a:rPr lang="en-US" dirty="0" smtClean="0"/>
              <a:t> Inc. introduced an innovative approach to database creation. The term “</a:t>
            </a:r>
            <a:r>
              <a:rPr lang="en-US" dirty="0" err="1" smtClean="0"/>
              <a:t>MongoDB</a:t>
            </a:r>
            <a:r>
              <a:rPr lang="en-US" dirty="0" smtClean="0"/>
              <a:t>,” derived from “humongous,” was coined to address the challenge of storing vast amounts of data required for scalable use cases.</a:t>
            </a:r>
          </a:p>
          <a:p>
            <a:r>
              <a:rPr lang="en-US" dirty="0" smtClean="0"/>
              <a:t>The exponential growth of digital services and websites necessitated a more adaptable database management system with enhanced functionality.</a:t>
            </a:r>
          </a:p>
          <a:p>
            <a:r>
              <a:rPr lang="en-US" dirty="0" smtClean="0"/>
              <a:t>The quest for swift and information-rich database performance served as the driving force behind the development of </a:t>
            </a:r>
            <a:r>
              <a:rPr lang="en-US" dirty="0" err="1" smtClean="0"/>
              <a:t>MongoDB</a:t>
            </a:r>
            <a:r>
              <a:rPr lang="en-US" dirty="0" smtClean="0"/>
              <a:t>, with a key design principle centered around the utilization of </a:t>
            </a:r>
            <a:r>
              <a:rPr lang="en-US" dirty="0" err="1" smtClean="0"/>
              <a:t>MongoDB</a:t>
            </a:r>
            <a:r>
              <a:rPr lang="en-US" dirty="0" smtClean="0"/>
              <a:t> documents for data storage.</a:t>
            </a:r>
          </a:p>
          <a:p>
            <a:r>
              <a:rPr lang="en-US" dirty="0" smtClean="0"/>
              <a:t>Notably, e-commerce and content-serving websites opt for </a:t>
            </a:r>
            <a:r>
              <a:rPr lang="en-US" dirty="0" err="1" smtClean="0"/>
              <a:t>MongoDB</a:t>
            </a:r>
            <a:r>
              <a:rPr lang="en-US" dirty="0" smtClean="0"/>
              <a:t> due to its scalability and flexibility. As a high-performance database, </a:t>
            </a:r>
            <a:r>
              <a:rPr lang="en-US" dirty="0" err="1" smtClean="0"/>
              <a:t>MongoDB</a:t>
            </a:r>
            <a:r>
              <a:rPr lang="en-US" dirty="0" smtClean="0"/>
              <a:t> enables businesses to expedite data updates in terms of both structure and content.</a:t>
            </a:r>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1543032" cy="654032"/>
          </a:xfrm>
        </p:spPr>
        <p:txBody>
          <a:bodyPr>
            <a:normAutofit fontScale="90000"/>
          </a:bodyPr>
          <a:lstStyle/>
          <a:p>
            <a:pPr algn="l"/>
            <a:r>
              <a:rPr lang="fr-FR" dirty="0" smtClean="0"/>
              <a:t>SQL:</a:t>
            </a:r>
            <a:r>
              <a:rPr lang="fr-FR" b="0" dirty="0" smtClean="0"/>
              <a:t/>
            </a:r>
            <a:br>
              <a:rPr lang="fr-FR" b="0" dirty="0" smtClean="0"/>
            </a:br>
            <a:endParaRPr lang="fr-FR" dirty="0"/>
          </a:p>
        </p:txBody>
      </p:sp>
      <p:sp>
        <p:nvSpPr>
          <p:cNvPr id="3" name="Espace réservé du contenu 2"/>
          <p:cNvSpPr>
            <a:spLocks noGrp="1"/>
          </p:cNvSpPr>
          <p:nvPr>
            <p:ph idx="1"/>
          </p:nvPr>
        </p:nvSpPr>
        <p:spPr>
          <a:xfrm>
            <a:off x="0" y="642918"/>
            <a:ext cx="8686800" cy="5666442"/>
          </a:xfrm>
        </p:spPr>
        <p:txBody>
          <a:bodyPr>
            <a:normAutofit fontScale="85000" lnSpcReduction="10000"/>
          </a:bodyPr>
          <a:lstStyle/>
          <a:p>
            <a:r>
              <a:rPr lang="en-US" dirty="0" smtClean="0"/>
              <a:t>A relational database management system is </a:t>
            </a:r>
            <a:r>
              <a:rPr lang="en-US" dirty="0" smtClean="0">
                <a:hlinkClick r:id="rId2"/>
              </a:rPr>
              <a:t>SQL</a:t>
            </a:r>
            <a:r>
              <a:rPr lang="en-US" dirty="0" smtClean="0"/>
              <a:t> Server (RDBMS). It is also referred to as </a:t>
            </a:r>
            <a:r>
              <a:rPr lang="en-US" b="1" dirty="0" smtClean="0">
                <a:hlinkClick r:id="rId3"/>
              </a:rPr>
              <a:t>Microsoft SQL Server</a:t>
            </a:r>
            <a:r>
              <a:rPr lang="en-US" dirty="0" smtClean="0"/>
              <a:t> or MSSQL on occasion. Microsoft created SQL Server, which was first made available on April 24, 1989.</a:t>
            </a:r>
          </a:p>
          <a:p>
            <a:r>
              <a:rPr lang="en-US" dirty="0" smtClean="0"/>
              <a:t>On November 4, 2019, SQL Server 2019’s stable release was made available. Programming languages like C and C++ are used to create MSSQL.</a:t>
            </a:r>
          </a:p>
          <a:p>
            <a:r>
              <a:rPr lang="en-US" dirty="0" smtClean="0"/>
              <a:t>Based on E. F. </a:t>
            </a:r>
            <a:r>
              <a:rPr lang="en-US" dirty="0" err="1" smtClean="0"/>
              <a:t>Codd’s</a:t>
            </a:r>
            <a:r>
              <a:rPr lang="en-US" dirty="0" smtClean="0"/>
              <a:t> relational paradigm, SQL Server was created. Data is kept in tables in RDBMS, and linkages between tables are preserved.</a:t>
            </a:r>
          </a:p>
          <a:p>
            <a:r>
              <a:rPr lang="en-US" dirty="0" smtClean="0"/>
              <a:t>Data is arranged in rows and columns in tables. Each row in the table represents an entry or a record, while each column represents a certain field or feature.</a:t>
            </a:r>
          </a:p>
          <a:p>
            <a:r>
              <a:rPr lang="en-US" dirty="0" smtClean="0"/>
              <a:t>The following editions of Microsoft SQL Server are available, each with a different set of features: Express, Enterprise, Standard, Web, and Developer.</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l"/>
            <a:r>
              <a:rPr lang="en-US" dirty="0" smtClean="0"/>
              <a:t>Difference Between </a:t>
            </a:r>
            <a:r>
              <a:rPr lang="en-US" dirty="0" err="1" smtClean="0"/>
              <a:t>MongoDB</a:t>
            </a:r>
            <a:r>
              <a:rPr lang="en-US" dirty="0" smtClean="0"/>
              <a:t> and </a:t>
            </a:r>
            <a:r>
              <a:rPr lang="en-US" dirty="0" smtClean="0"/>
              <a:t>SQL:</a:t>
            </a:r>
            <a:r>
              <a:rPr lang="en-US" dirty="0" smtClean="0"/>
              <a:t/>
            </a:r>
            <a:br>
              <a:rPr lang="en-US" dirty="0" smtClean="0"/>
            </a:br>
            <a:endParaRPr lang="fr-FR" dirty="0"/>
          </a:p>
        </p:txBody>
      </p:sp>
      <p:graphicFrame>
        <p:nvGraphicFramePr>
          <p:cNvPr id="4" name="Espace réservé du contenu 3"/>
          <p:cNvGraphicFramePr>
            <a:graphicFrameLocks noGrp="1"/>
          </p:cNvGraphicFramePr>
          <p:nvPr>
            <p:ph idx="1"/>
          </p:nvPr>
        </p:nvGraphicFramePr>
        <p:xfrm>
          <a:off x="214282" y="1214422"/>
          <a:ext cx="8229600" cy="549148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kumimoji="0" lang="fr-FR" b="1" i="0" kern="1200" dirty="0" err="1" smtClean="0">
                          <a:solidFill>
                            <a:schemeClr val="lt1"/>
                          </a:solidFill>
                          <a:latin typeface="+mn-lt"/>
                          <a:ea typeface="+mn-ea"/>
                          <a:cs typeface="+mn-cs"/>
                        </a:rPr>
                        <a:t>MongoDB</a:t>
                      </a:r>
                      <a:r>
                        <a:rPr kumimoji="0" lang="fr-FR" b="1" i="0" kern="1200" dirty="0" smtClean="0">
                          <a:solidFill>
                            <a:schemeClr val="lt1"/>
                          </a:solidFill>
                          <a:latin typeface="+mn-lt"/>
                          <a:ea typeface="+mn-ea"/>
                          <a:cs typeface="+mn-cs"/>
                        </a:rPr>
                        <a:t>:</a:t>
                      </a:r>
                      <a:endParaRPr lang="fr-FR" dirty="0"/>
                    </a:p>
                  </a:txBody>
                  <a:tcPr/>
                </a:tc>
                <a:tc>
                  <a:txBody>
                    <a:bodyPr/>
                    <a:lstStyle/>
                    <a:p>
                      <a:r>
                        <a:rPr kumimoji="0" lang="fr-FR" b="1" i="0" kern="1200" dirty="0" smtClean="0">
                          <a:solidFill>
                            <a:schemeClr val="lt1"/>
                          </a:solidFill>
                          <a:latin typeface="+mn-lt"/>
                          <a:ea typeface="+mn-ea"/>
                          <a:cs typeface="+mn-cs"/>
                        </a:rPr>
                        <a:t>SQL:</a:t>
                      </a:r>
                      <a:endParaRPr lang="fr-FR" dirty="0"/>
                    </a:p>
                  </a:txBody>
                  <a:tcPr/>
                </a:tc>
              </a:tr>
              <a:tr h="370840">
                <a:tc>
                  <a:txBody>
                    <a:bodyPr/>
                    <a:lstStyle/>
                    <a:p>
                      <a:r>
                        <a:rPr kumimoji="0" lang="en-US" b="0" i="0" kern="1200" dirty="0" err="1" smtClean="0">
                          <a:solidFill>
                            <a:schemeClr val="dk1"/>
                          </a:solidFill>
                          <a:latin typeface="+mn-lt"/>
                          <a:ea typeface="+mn-ea"/>
                          <a:cs typeface="+mn-cs"/>
                        </a:rPr>
                        <a:t>MongoDB</a:t>
                      </a:r>
                      <a:r>
                        <a:rPr kumimoji="0" lang="en-US" b="0" i="0" kern="1200" dirty="0" smtClean="0">
                          <a:solidFill>
                            <a:schemeClr val="dk1"/>
                          </a:solidFill>
                          <a:latin typeface="+mn-lt"/>
                          <a:ea typeface="+mn-ea"/>
                          <a:cs typeface="+mn-cs"/>
                        </a:rPr>
                        <a:t> is a document-based, non-relational database management system. Another name for it is an object-based system.</a:t>
                      </a:r>
                      <a:endParaRPr lang="fr-FR" dirty="0"/>
                    </a:p>
                  </a:txBody>
                  <a:tcPr/>
                </a:tc>
                <a:tc>
                  <a:txBody>
                    <a:bodyPr/>
                    <a:lstStyle/>
                    <a:p>
                      <a:r>
                        <a:rPr kumimoji="0" lang="en-US" b="0" i="0" kern="1200" dirty="0" smtClean="0">
                          <a:solidFill>
                            <a:schemeClr val="dk1"/>
                          </a:solidFill>
                          <a:latin typeface="+mn-lt"/>
                          <a:ea typeface="+mn-ea"/>
                          <a:cs typeface="+mn-cs"/>
                        </a:rPr>
                        <a:t>A table-based system is </a:t>
                      </a:r>
                      <a:r>
                        <a:rPr kumimoji="0" lang="en-US" b="0" i="0" kern="1200" dirty="0" err="1" smtClean="0">
                          <a:solidFill>
                            <a:schemeClr val="dk1"/>
                          </a:solidFill>
                          <a:latin typeface="+mn-lt"/>
                          <a:ea typeface="+mn-ea"/>
                          <a:cs typeface="+mn-cs"/>
                        </a:rPr>
                        <a:t>MySQL</a:t>
                      </a:r>
                      <a:r>
                        <a:rPr kumimoji="0" lang="en-US" b="0" i="0" kern="1200" dirty="0" smtClean="0">
                          <a:solidFill>
                            <a:schemeClr val="dk1"/>
                          </a:solidFill>
                          <a:latin typeface="+mn-lt"/>
                          <a:ea typeface="+mn-ea"/>
                          <a:cs typeface="+mn-cs"/>
                        </a:rPr>
                        <a:t> (or open-source relational database). The table-based architecture, which is regarded as a SQL database, is the data query structure for search.</a:t>
                      </a:r>
                      <a:endParaRPr lang="fr-FR" dirty="0"/>
                    </a:p>
                  </a:txBody>
                  <a:tcPr/>
                </a:tc>
              </a:tr>
              <a:tr h="370840">
                <a:tc>
                  <a:txBody>
                    <a:bodyPr/>
                    <a:lstStyle/>
                    <a:p>
                      <a:r>
                        <a:rPr kumimoji="0" lang="en-US" b="0" i="0" kern="1200" dirty="0" smtClean="0">
                          <a:solidFill>
                            <a:schemeClr val="dk1"/>
                          </a:solidFill>
                          <a:latin typeface="+mn-lt"/>
                          <a:ea typeface="+mn-ea"/>
                          <a:cs typeface="+mn-cs"/>
                        </a:rPr>
                        <a:t>Every record in </a:t>
                      </a:r>
                      <a:r>
                        <a:rPr kumimoji="0" lang="en-US" b="0" i="0" kern="1200" dirty="0" err="1" smtClean="0">
                          <a:solidFill>
                            <a:schemeClr val="dk1"/>
                          </a:solidFill>
                          <a:latin typeface="+mn-lt"/>
                          <a:ea typeface="+mn-ea"/>
                          <a:cs typeface="+mn-cs"/>
                        </a:rPr>
                        <a:t>MongoDB</a:t>
                      </a:r>
                      <a:r>
                        <a:rPr kumimoji="0" lang="en-US" b="0" i="0" kern="1200" dirty="0" smtClean="0">
                          <a:solidFill>
                            <a:schemeClr val="dk1"/>
                          </a:solidFill>
                          <a:latin typeface="+mn-lt"/>
                          <a:ea typeface="+mn-ea"/>
                          <a:cs typeface="+mn-cs"/>
                        </a:rPr>
                        <a:t> is kept as a separate document.</a:t>
                      </a:r>
                      <a:endParaRPr lang="fr-FR" dirty="0"/>
                    </a:p>
                  </a:txBody>
                  <a:tcPr/>
                </a:tc>
                <a:tc>
                  <a:txBody>
                    <a:bodyPr/>
                    <a:lstStyle/>
                    <a:p>
                      <a:r>
                        <a:rPr kumimoji="0" lang="en-US" b="0" i="0" kern="1200" dirty="0" smtClean="0">
                          <a:solidFill>
                            <a:schemeClr val="dk1"/>
                          </a:solidFill>
                          <a:latin typeface="+mn-lt"/>
                          <a:ea typeface="+mn-ea"/>
                          <a:cs typeface="+mn-cs"/>
                        </a:rPr>
                        <a:t>Each individual entry is saved as a “row” in a database in </a:t>
                      </a:r>
                      <a:r>
                        <a:rPr kumimoji="0" lang="en-US" b="0" i="0" kern="1200" dirty="0" err="1" smtClean="0">
                          <a:solidFill>
                            <a:schemeClr val="dk1"/>
                          </a:solidFill>
                          <a:latin typeface="+mn-lt"/>
                          <a:ea typeface="+mn-ea"/>
                          <a:cs typeface="+mn-cs"/>
                        </a:rPr>
                        <a:t>MySQL</a:t>
                      </a:r>
                      <a:r>
                        <a:rPr kumimoji="0" lang="en-US" b="0" i="0" kern="1200" dirty="0" smtClean="0">
                          <a:solidFill>
                            <a:schemeClr val="dk1"/>
                          </a:solidFill>
                          <a:latin typeface="+mn-lt"/>
                          <a:ea typeface="+mn-ea"/>
                          <a:cs typeface="+mn-cs"/>
                        </a:rPr>
                        <a:t>.</a:t>
                      </a:r>
                      <a:endParaRPr lang="fr-FR" dirty="0"/>
                    </a:p>
                  </a:txBody>
                  <a:tcPr/>
                </a:tc>
              </a:tr>
              <a:tr h="370840">
                <a:tc>
                  <a:txBody>
                    <a:bodyPr/>
                    <a:lstStyle/>
                    <a:p>
                      <a:r>
                        <a:rPr kumimoji="0" lang="en-US" b="0" i="0" kern="1200" dirty="0" smtClean="0">
                          <a:solidFill>
                            <a:schemeClr val="dk1"/>
                          </a:solidFill>
                          <a:latin typeface="+mn-lt"/>
                          <a:ea typeface="+mn-ea"/>
                          <a:cs typeface="+mn-cs"/>
                        </a:rPr>
                        <a:t>Documents from a specific class or group are kept in a “collection”.</a:t>
                      </a:r>
                      <a:endParaRPr lang="fr-FR" dirty="0"/>
                    </a:p>
                  </a:txBody>
                  <a:tcPr/>
                </a:tc>
                <a:tc>
                  <a:txBody>
                    <a:bodyPr/>
                    <a:lstStyle/>
                    <a:p>
                      <a:r>
                        <a:rPr kumimoji="0" lang="en-US" b="0" i="0" kern="1200" dirty="0" smtClean="0">
                          <a:solidFill>
                            <a:schemeClr val="dk1"/>
                          </a:solidFill>
                          <a:latin typeface="+mn-lt"/>
                          <a:ea typeface="+mn-ea"/>
                          <a:cs typeface="+mn-cs"/>
                        </a:rPr>
                        <a:t>Rows (also known as records) of a similar sort are kept in a “table”.</a:t>
                      </a:r>
                      <a:endParaRPr lang="fr-FR" dirty="0"/>
                    </a:p>
                  </a:txBody>
                  <a:tcPr/>
                </a:tc>
              </a:tr>
              <a:tr h="370840">
                <a:tc>
                  <a:txBody>
                    <a:bodyPr/>
                    <a:lstStyle/>
                    <a:p>
                      <a:r>
                        <a:rPr kumimoji="0" lang="en-US" b="0" i="0" kern="1200" dirty="0" err="1" smtClean="0">
                          <a:solidFill>
                            <a:schemeClr val="dk1"/>
                          </a:solidFill>
                          <a:latin typeface="+mn-lt"/>
                          <a:ea typeface="+mn-ea"/>
                          <a:cs typeface="+mn-cs"/>
                        </a:rPr>
                        <a:t>MongoDB</a:t>
                      </a:r>
                      <a:r>
                        <a:rPr kumimoji="0" lang="en-US" b="0" i="0" kern="1200" dirty="0" smtClean="0">
                          <a:solidFill>
                            <a:schemeClr val="dk1"/>
                          </a:solidFill>
                          <a:latin typeface="+mn-lt"/>
                          <a:ea typeface="+mn-ea"/>
                          <a:cs typeface="+mn-cs"/>
                        </a:rPr>
                        <a:t> supports out-of-the-box replication and </a:t>
                      </a:r>
                      <a:r>
                        <a:rPr kumimoji="0" lang="en-US" b="0" i="0" kern="1200" dirty="0" err="1" smtClean="0">
                          <a:solidFill>
                            <a:schemeClr val="dk1"/>
                          </a:solidFill>
                          <a:latin typeface="+mn-lt"/>
                          <a:ea typeface="+mn-ea"/>
                          <a:cs typeface="+mn-cs"/>
                        </a:rPr>
                        <a:t>sharding</a:t>
                      </a:r>
                      <a:r>
                        <a:rPr kumimoji="0" lang="en-US" b="0" i="0" kern="1200" dirty="0" smtClean="0">
                          <a:solidFill>
                            <a:schemeClr val="dk1"/>
                          </a:solidFill>
                          <a:latin typeface="+mn-lt"/>
                          <a:ea typeface="+mn-ea"/>
                          <a:cs typeface="+mn-cs"/>
                        </a:rPr>
                        <a:t> and was built with high availability and scalability in mind.</a:t>
                      </a:r>
                      <a:endParaRPr lang="fr-FR" dirty="0"/>
                    </a:p>
                  </a:txBody>
                  <a:tcPr/>
                </a:tc>
                <a:tc>
                  <a:txBody>
                    <a:bodyPr/>
                    <a:lstStyle/>
                    <a:p>
                      <a:r>
                        <a:rPr kumimoji="0" lang="en-US" b="0" i="0" kern="1200" dirty="0" smtClean="0">
                          <a:solidFill>
                            <a:schemeClr val="dk1"/>
                          </a:solidFill>
                          <a:latin typeface="+mn-lt"/>
                          <a:ea typeface="+mn-ea"/>
                          <a:cs typeface="+mn-cs"/>
                        </a:rPr>
                        <a:t>Although the </a:t>
                      </a:r>
                      <a:r>
                        <a:rPr kumimoji="0" lang="en-US" b="0" i="0" kern="1200" dirty="0" err="1" smtClean="0">
                          <a:solidFill>
                            <a:schemeClr val="dk1"/>
                          </a:solidFill>
                          <a:latin typeface="+mn-lt"/>
                          <a:ea typeface="+mn-ea"/>
                          <a:cs typeface="+mn-cs"/>
                        </a:rPr>
                        <a:t>MySQL</a:t>
                      </a:r>
                      <a:r>
                        <a:rPr kumimoji="0" lang="en-US" b="0" i="0" kern="1200" dirty="0" smtClean="0">
                          <a:solidFill>
                            <a:schemeClr val="dk1"/>
                          </a:solidFill>
                          <a:latin typeface="+mn-lt"/>
                          <a:ea typeface="+mn-ea"/>
                          <a:cs typeface="+mn-cs"/>
                        </a:rPr>
                        <a:t> architecture does not support effective replication and </a:t>
                      </a:r>
                      <a:r>
                        <a:rPr kumimoji="0" lang="en-US" b="0" i="0" kern="1200" dirty="0" err="1" smtClean="0">
                          <a:solidFill>
                            <a:schemeClr val="dk1"/>
                          </a:solidFill>
                          <a:latin typeface="+mn-lt"/>
                          <a:ea typeface="+mn-ea"/>
                          <a:cs typeface="+mn-cs"/>
                        </a:rPr>
                        <a:t>sharding</a:t>
                      </a:r>
                      <a:r>
                        <a:rPr kumimoji="0" lang="en-US" b="0" i="0" kern="1200" dirty="0" smtClean="0">
                          <a:solidFill>
                            <a:schemeClr val="dk1"/>
                          </a:solidFill>
                          <a:latin typeface="+mn-lt"/>
                          <a:ea typeface="+mn-ea"/>
                          <a:cs typeface="+mn-cs"/>
                        </a:rPr>
                        <a:t>, one can access related data via joins in </a:t>
                      </a:r>
                      <a:r>
                        <a:rPr kumimoji="0" lang="en-US" b="0" i="0" kern="1200" dirty="0" err="1" smtClean="0">
                          <a:solidFill>
                            <a:schemeClr val="dk1"/>
                          </a:solidFill>
                          <a:latin typeface="+mn-lt"/>
                          <a:ea typeface="+mn-ea"/>
                          <a:cs typeface="+mn-cs"/>
                        </a:rPr>
                        <a:t>MySQL</a:t>
                      </a:r>
                      <a:r>
                        <a:rPr kumimoji="0" lang="en-US" b="0" i="0" kern="1200" dirty="0" smtClean="0">
                          <a:solidFill>
                            <a:schemeClr val="dk1"/>
                          </a:solidFill>
                          <a:latin typeface="+mn-lt"/>
                          <a:ea typeface="+mn-ea"/>
                          <a:cs typeface="+mn-cs"/>
                        </a:rPr>
                        <a:t>, which reduces duplication.</a:t>
                      </a:r>
                      <a:endParaRPr lang="fr-FR" dirty="0"/>
                    </a:p>
                  </a:txBody>
                  <a:tcPr/>
                </a:tc>
              </a:tr>
              <a:tr h="370840">
                <a:tc>
                  <a:txBody>
                    <a:bodyPr/>
                    <a:lstStyle/>
                    <a:p>
                      <a:r>
                        <a:rPr kumimoji="0" lang="en-US" b="0" i="0" kern="1200" dirty="0" smtClean="0">
                          <a:solidFill>
                            <a:schemeClr val="dk1"/>
                          </a:solidFill>
                          <a:latin typeface="+mn-lt"/>
                          <a:ea typeface="+mn-ea"/>
                          <a:cs typeface="+mn-cs"/>
                        </a:rPr>
                        <a:t>It was created by </a:t>
                      </a:r>
                      <a:r>
                        <a:rPr kumimoji="0" lang="en-US" b="0" i="0" kern="1200" dirty="0" err="1" smtClean="0">
                          <a:solidFill>
                            <a:schemeClr val="dk1"/>
                          </a:solidFill>
                          <a:latin typeface="+mn-lt"/>
                          <a:ea typeface="+mn-ea"/>
                          <a:cs typeface="+mn-cs"/>
                        </a:rPr>
                        <a:t>MongoDB</a:t>
                      </a:r>
                      <a:r>
                        <a:rPr kumimoji="0" lang="en-US" b="0" i="0" kern="1200" dirty="0" smtClean="0">
                          <a:solidFill>
                            <a:schemeClr val="dk1"/>
                          </a:solidFill>
                          <a:latin typeface="+mn-lt"/>
                          <a:ea typeface="+mn-ea"/>
                          <a:cs typeface="+mn-cs"/>
                        </a:rPr>
                        <a:t> Inc. and was made available on February 11, 2009.</a:t>
                      </a:r>
                      <a:endParaRPr lang="fr-FR" dirty="0"/>
                    </a:p>
                  </a:txBody>
                  <a:tcPr/>
                </a:tc>
                <a:tc>
                  <a:txBody>
                    <a:bodyPr/>
                    <a:lstStyle/>
                    <a:p>
                      <a:r>
                        <a:rPr kumimoji="0" lang="en-US" b="0" i="0" kern="1200" dirty="0" smtClean="0">
                          <a:solidFill>
                            <a:schemeClr val="dk1"/>
                          </a:solidFill>
                          <a:latin typeface="+mn-lt"/>
                          <a:ea typeface="+mn-ea"/>
                          <a:cs typeface="+mn-cs"/>
                        </a:rPr>
                        <a:t>On April 24, 1989, Microsoft Corporation first made this technology available.</a:t>
                      </a:r>
                      <a:endParaRPr lang="fr-FR"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500042"/>
            <a:ext cx="5829312" cy="725470"/>
          </a:xfrm>
        </p:spPr>
        <p:txBody>
          <a:bodyPr>
            <a:normAutofit fontScale="90000"/>
          </a:bodyPr>
          <a:lstStyle/>
          <a:p>
            <a:pPr algn="l"/>
            <a:r>
              <a:rPr lang="fr-FR" dirty="0" err="1" smtClean="0"/>
              <a:t>Advantages</a:t>
            </a:r>
            <a:r>
              <a:rPr lang="fr-FR" b="0" dirty="0" smtClean="0"/>
              <a:t> of </a:t>
            </a:r>
            <a:r>
              <a:rPr lang="fr-FR" b="0" dirty="0" err="1" smtClean="0"/>
              <a:t>MongoDB</a:t>
            </a:r>
            <a:r>
              <a:rPr lang="fr-FR" b="0" dirty="0" smtClean="0"/>
              <a:t>:</a:t>
            </a:r>
            <a:r>
              <a:rPr lang="fr-FR" b="0" dirty="0" smtClean="0"/>
              <a:t/>
            </a:r>
            <a:br>
              <a:rPr lang="fr-FR" b="0" dirty="0" smtClean="0"/>
            </a:br>
            <a:endParaRPr lang="fr-FR" dirty="0"/>
          </a:p>
        </p:txBody>
      </p:sp>
      <p:sp>
        <p:nvSpPr>
          <p:cNvPr id="3" name="Espace réservé du contenu 2"/>
          <p:cNvSpPr>
            <a:spLocks noGrp="1"/>
          </p:cNvSpPr>
          <p:nvPr>
            <p:ph idx="1"/>
          </p:nvPr>
        </p:nvSpPr>
        <p:spPr>
          <a:xfrm>
            <a:off x="142844" y="1214422"/>
            <a:ext cx="8786874" cy="5500726"/>
          </a:xfrm>
        </p:spPr>
        <p:txBody>
          <a:bodyPr>
            <a:normAutofit fontScale="92500" lnSpcReduction="10000"/>
          </a:bodyPr>
          <a:lstStyle/>
          <a:p>
            <a:r>
              <a:rPr lang="en-US" sz="2000" dirty="0" smtClean="0"/>
              <a:t>Professional customer service is offered by </a:t>
            </a:r>
            <a:r>
              <a:rPr lang="en-US" sz="2000" dirty="0" err="1" smtClean="0"/>
              <a:t>MongoDB</a:t>
            </a:r>
            <a:r>
              <a:rPr lang="en-US" sz="2000" dirty="0" smtClean="0"/>
              <a:t> Inc. to its clients. You can directly contact the </a:t>
            </a:r>
            <a:r>
              <a:rPr lang="en-US" sz="2000" dirty="0" err="1" smtClean="0"/>
              <a:t>MongoDB</a:t>
            </a:r>
            <a:r>
              <a:rPr lang="en-US" sz="2000" dirty="0" smtClean="0"/>
              <a:t> client support system if there is a problem.</a:t>
            </a:r>
          </a:p>
          <a:p>
            <a:r>
              <a:rPr lang="en-US" sz="2000" dirty="0" err="1" smtClean="0"/>
              <a:t>MongoDB</a:t>
            </a:r>
            <a:r>
              <a:rPr lang="en-US" sz="2000" dirty="0" smtClean="0"/>
              <a:t> is simpler to set up than </a:t>
            </a:r>
            <a:r>
              <a:rPr lang="en-US" sz="2000" dirty="0" smtClean="0">
                <a:hlinkClick r:id="rId2"/>
              </a:rPr>
              <a:t>RDBMS</a:t>
            </a:r>
            <a:r>
              <a:rPr lang="en-US" sz="2000" dirty="0" smtClean="0"/>
              <a:t>. For inquiries, it also offers a JavaScript client.</a:t>
            </a:r>
          </a:p>
          <a:p>
            <a:r>
              <a:rPr lang="en-US" sz="2000" dirty="0" smtClean="0"/>
              <a:t>A fairly sophisticated functionality for ad hoc queries exists in </a:t>
            </a:r>
            <a:r>
              <a:rPr lang="en-US" sz="2000" dirty="0" err="1" smtClean="0"/>
              <a:t>MongoDB</a:t>
            </a:r>
            <a:r>
              <a:rPr lang="en-US" sz="2000" dirty="0" smtClean="0"/>
              <a:t>. Because of this, we don’t have to be concerned about upcoming queries</a:t>
            </a:r>
            <a:r>
              <a:rPr lang="en-US" sz="2000" dirty="0" smtClean="0"/>
              <a:t>.</a:t>
            </a:r>
          </a:p>
          <a:p>
            <a:r>
              <a:rPr lang="fr-FR" b="1" dirty="0" err="1" smtClean="0">
                <a:solidFill>
                  <a:srgbClr val="FFC000"/>
                </a:solidFill>
              </a:rPr>
              <a:t>Advantages</a:t>
            </a:r>
            <a:r>
              <a:rPr lang="fr-FR" dirty="0" smtClean="0">
                <a:solidFill>
                  <a:srgbClr val="FFC000"/>
                </a:solidFill>
              </a:rPr>
              <a:t> of </a:t>
            </a:r>
            <a:r>
              <a:rPr lang="fr-FR" dirty="0" smtClean="0">
                <a:solidFill>
                  <a:srgbClr val="FFC000"/>
                </a:solidFill>
              </a:rPr>
              <a:t>SQL:</a:t>
            </a:r>
          </a:p>
          <a:p>
            <a:r>
              <a:rPr lang="en-US" sz="2600" dirty="0" smtClean="0"/>
              <a:t>A large volume of data is swiftly and effectively retrieved. Data alteration, deletion, and other operations can be completed almost immediately.</a:t>
            </a:r>
          </a:p>
          <a:p>
            <a:r>
              <a:rPr lang="en-US" sz="2600" dirty="0" smtClean="0"/>
              <a:t>Large numbers of lines of code are not necessary for data retrieval. The use of all fundamental terms like SELECT, INSERT INTO, UPDATE, and others, as well as the simplicity of the syntactical rules, make SQL a user-friendly language.</a:t>
            </a:r>
          </a:p>
          <a:p>
            <a:endParaRPr lang="fr-FR" dirty="0" smtClean="0">
              <a:solidFill>
                <a:srgbClr val="FFC000"/>
              </a:solidFill>
            </a:endParaRPr>
          </a:p>
          <a:p>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13</TotalTime>
  <Words>378</Words>
  <Application>Microsoft Office PowerPoint</Application>
  <PresentationFormat>Affichage à l'écran (4:3)</PresentationFormat>
  <Paragraphs>33</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Apex</vt:lpstr>
      <vt:lpstr>MongoDB VS SQL</vt:lpstr>
      <vt:lpstr>MongoDB: </vt:lpstr>
      <vt:lpstr>SQL: </vt:lpstr>
      <vt:lpstr>Difference Between MongoDB and SQL: </vt:lpstr>
      <vt:lpstr>Advantages of MongoDB: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VS SQL</dc:title>
  <dc:creator>LENOVO</dc:creator>
  <cp:lastModifiedBy>LENOVO</cp:lastModifiedBy>
  <cp:revision>2</cp:revision>
  <dcterms:created xsi:type="dcterms:W3CDTF">2023-07-30T15:09:00Z</dcterms:created>
  <dcterms:modified xsi:type="dcterms:W3CDTF">2023-07-30T15:22:03Z</dcterms:modified>
</cp:coreProperties>
</file>