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handoutMasterIdLst>
    <p:handoutMasterId r:id="rId9"/>
  </p:handoutMasterIdLst>
  <p:sldIdLst>
    <p:sldId id="257" r:id="rId2"/>
    <p:sldId id="259" r:id="rId3"/>
    <p:sldId id="260" r:id="rId4"/>
    <p:sldId id="258" r:id="rId5"/>
    <p:sldId id="261" r:id="rId6"/>
    <p:sldId id="256"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6" autoAdjust="0"/>
    <p:restoredTop sz="82195" autoAdjust="0"/>
  </p:normalViewPr>
  <p:slideViewPr>
    <p:cSldViewPr snapToGrid="0">
      <p:cViewPr varScale="1">
        <p:scale>
          <a:sx n="88" d="100"/>
          <a:sy n="88" d="100"/>
        </p:scale>
        <p:origin x="660" y="8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3" d="100"/>
          <a:sy n="83" d="100"/>
        </p:scale>
        <p:origin x="393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8DBECAC-E392-4217-802F-CB7484F428D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10159E56-A836-4196-B939-77F787EB38F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35FD46-AEB9-4C59-AC85-4055F2AA7DF2}" type="datetimeFigureOut">
              <a:rPr lang="zh-CN" altLang="en-US" smtClean="0"/>
              <a:t>2021/9/23</a:t>
            </a:fld>
            <a:endParaRPr lang="zh-CN" altLang="en-US"/>
          </a:p>
        </p:txBody>
      </p:sp>
      <p:sp>
        <p:nvSpPr>
          <p:cNvPr id="4" name="页脚占位符 3">
            <a:extLst>
              <a:ext uri="{FF2B5EF4-FFF2-40B4-BE49-F238E27FC236}">
                <a16:creationId xmlns:a16="http://schemas.microsoft.com/office/drawing/2014/main" id="{E059B6D4-B53D-4268-B782-25417EFEC07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C964A327-7F05-4A63-8329-D5E20C929D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B0FF89-82AD-4D3C-A466-034A37D378DE}" type="slidenum">
              <a:rPr lang="zh-CN" altLang="en-US" smtClean="0"/>
              <a:t>‹#›</a:t>
            </a:fld>
            <a:endParaRPr lang="zh-CN" altLang="en-US"/>
          </a:p>
        </p:txBody>
      </p:sp>
    </p:spTree>
    <p:extLst>
      <p:ext uri="{BB962C8B-B14F-4D97-AF65-F5344CB8AC3E}">
        <p14:creationId xmlns:p14="http://schemas.microsoft.com/office/powerpoint/2010/main" val="24645937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9BF9A6-4856-4844-83F7-E6C95F935DBC}" type="datetimeFigureOut">
              <a:rPr lang="zh-CN" altLang="en-US" smtClean="0"/>
              <a:t>2021/9/23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A3E182-4875-4591-9938-0BEA291C19C1}" type="slidenum">
              <a:rPr lang="zh-CN" altLang="en-US" smtClean="0"/>
              <a:t>‹#›</a:t>
            </a:fld>
            <a:endParaRPr lang="zh-CN" altLang="en-US"/>
          </a:p>
        </p:txBody>
      </p:sp>
    </p:spTree>
    <p:extLst>
      <p:ext uri="{BB962C8B-B14F-4D97-AF65-F5344CB8AC3E}">
        <p14:creationId xmlns:p14="http://schemas.microsoft.com/office/powerpoint/2010/main" val="2110784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880" userDrawn="1">
          <p15:clr>
            <a:srgbClr val="F26B43"/>
          </p15:clr>
        </p15:guide>
        <p15:guide id="2"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A3E182-4875-4591-9938-0BEA291C19C1}" type="slidenum">
              <a:rPr lang="zh-CN" altLang="en-US" smtClean="0"/>
              <a:t>2</a:t>
            </a:fld>
            <a:endParaRPr lang="zh-CN" altLang="en-US"/>
          </a:p>
        </p:txBody>
      </p:sp>
    </p:spTree>
    <p:extLst>
      <p:ext uri="{BB962C8B-B14F-4D97-AF65-F5344CB8AC3E}">
        <p14:creationId xmlns:p14="http://schemas.microsoft.com/office/powerpoint/2010/main" val="3115844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bg1"/>
                </a:solidFill>
              </a:rPr>
              <a:t>巨石应用：</a:t>
            </a:r>
            <a:r>
              <a:rPr lang="zh-CN" altLang="en-US" i="0" dirty="0">
                <a:solidFill>
                  <a:schemeClr val="bg1"/>
                </a:solidFill>
                <a:effectLst/>
                <a:latin typeface="-apple-system"/>
              </a:rPr>
              <a:t>随着公司业务的不断发展，应用开始变得庞大臃肿，逐渐成为一个巨石应用，难以维护不说，每次开发、上线新需求时还需要花费不少的时间来构建项目，对开发人员的开发效率和体验都造成了不好的影响。</a:t>
            </a:r>
            <a:endParaRPr lang="en-US" altLang="zh-CN" i="0" dirty="0">
              <a:solidFill>
                <a:schemeClr val="bg1"/>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i="0" dirty="0">
                <a:solidFill>
                  <a:schemeClr val="bg1"/>
                </a:solidFill>
                <a:effectLst/>
                <a:latin typeface="-apple-system"/>
              </a:rPr>
              <a:t>因此将一个巨石应用拆分为多个子应用势在必行。一般情况下，我们会基于业务来拆分应用。每个应用都有一个自己的仓库，独立开发、独立部署、独立访问、独立维护，还可以根据团队的特点自主选择适合自己的技术栈，极大的提升了开发人员的效率和体验。</a:t>
            </a:r>
            <a:endParaRPr lang="zh-CN" altLang="en-US" dirty="0">
              <a:solidFill>
                <a:schemeClr val="bg1"/>
              </a:solidFill>
            </a:endParaRPr>
          </a:p>
        </p:txBody>
      </p:sp>
      <p:sp>
        <p:nvSpPr>
          <p:cNvPr id="4" name="灯片编号占位符 3"/>
          <p:cNvSpPr>
            <a:spLocks noGrp="1"/>
          </p:cNvSpPr>
          <p:nvPr>
            <p:ph type="sldNum" sz="quarter" idx="5"/>
          </p:nvPr>
        </p:nvSpPr>
        <p:spPr/>
        <p:txBody>
          <a:bodyPr/>
          <a:lstStyle/>
          <a:p>
            <a:fld id="{2EA3E182-4875-4591-9938-0BEA291C19C1}" type="slidenum">
              <a:rPr lang="zh-CN" altLang="en-US" smtClean="0"/>
              <a:t>3</a:t>
            </a:fld>
            <a:endParaRPr lang="zh-CN" altLang="en-US"/>
          </a:p>
        </p:txBody>
      </p:sp>
    </p:spTree>
    <p:extLst>
      <p:ext uri="{BB962C8B-B14F-4D97-AF65-F5344CB8AC3E}">
        <p14:creationId xmlns:p14="http://schemas.microsoft.com/office/powerpoint/2010/main" val="671679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333333"/>
                </a:solidFill>
                <a:effectLst/>
                <a:latin typeface="Open Sans" panose="020B0606030504020204" pitchFamily="34" charset="0"/>
              </a:rPr>
              <a:t>实现微前端的方式有很多种，这只是我找到的其中四种比较常见的，关于微前端的实现方式我就不过多的和大家进行探讨，今天主要是和大家一起学习交流微前端的这种思想。</a:t>
            </a:r>
            <a:endParaRPr lang="en-US" altLang="zh-CN" b="0" i="0" dirty="0">
              <a:solidFill>
                <a:srgbClr val="333333"/>
              </a:solidFill>
              <a:effectLst/>
              <a:latin typeface="Open Sans" panose="020B0606030504020204" pitchFamily="34" charset="0"/>
            </a:endParaRPr>
          </a:p>
          <a:p>
            <a:pPr algn="l"/>
            <a:r>
              <a:rPr lang="en-US" altLang="zh-CN" b="0" i="0" dirty="0">
                <a:solidFill>
                  <a:srgbClr val="121212"/>
                </a:solidFill>
                <a:effectLst/>
                <a:latin typeface="-apple-system"/>
              </a:rPr>
              <a:t>Web Components</a:t>
            </a:r>
            <a:r>
              <a:rPr lang="zh-CN" altLang="en-US" b="0" i="0" dirty="0">
                <a:solidFill>
                  <a:srgbClr val="121212"/>
                </a:solidFill>
                <a:effectLst/>
                <a:latin typeface="-apple-system"/>
              </a:rPr>
              <a:t>是通过创建自定义元素</a:t>
            </a:r>
            <a:r>
              <a:rPr lang="en-US" altLang="zh-CN" b="0" i="0" dirty="0">
                <a:solidFill>
                  <a:srgbClr val="121212"/>
                </a:solidFill>
                <a:effectLst/>
                <a:latin typeface="-apple-system"/>
              </a:rPr>
              <a:t>+</a:t>
            </a:r>
            <a:r>
              <a:rPr lang="zh-CN" altLang="en-US" b="0" i="0" dirty="0">
                <a:solidFill>
                  <a:srgbClr val="121212"/>
                </a:solidFill>
                <a:effectLst/>
                <a:latin typeface="-apple-system"/>
              </a:rPr>
              <a:t>服务端渲染实现微前端的，过程略繁琐，通信也很复杂</a:t>
            </a:r>
          </a:p>
        </p:txBody>
      </p:sp>
      <p:sp>
        <p:nvSpPr>
          <p:cNvPr id="4" name="灯片编号占位符 3"/>
          <p:cNvSpPr>
            <a:spLocks noGrp="1"/>
          </p:cNvSpPr>
          <p:nvPr>
            <p:ph type="sldNum" sz="quarter" idx="5"/>
          </p:nvPr>
        </p:nvSpPr>
        <p:spPr/>
        <p:txBody>
          <a:bodyPr/>
          <a:lstStyle/>
          <a:p>
            <a:fld id="{2EA3E182-4875-4591-9938-0BEA291C19C1}" type="slidenum">
              <a:rPr lang="zh-CN" altLang="en-US" smtClean="0"/>
              <a:t>4</a:t>
            </a:fld>
            <a:endParaRPr lang="zh-CN" altLang="en-US"/>
          </a:p>
        </p:txBody>
      </p:sp>
    </p:spTree>
    <p:extLst>
      <p:ext uri="{BB962C8B-B14F-4D97-AF65-F5344CB8AC3E}">
        <p14:creationId xmlns:p14="http://schemas.microsoft.com/office/powerpoint/2010/main" val="1396333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通过前面对微前端的介绍我们简单的分析一下微前端思想的</a:t>
            </a:r>
          </a:p>
        </p:txBody>
      </p:sp>
      <p:sp>
        <p:nvSpPr>
          <p:cNvPr id="4" name="灯片编号占位符 3"/>
          <p:cNvSpPr>
            <a:spLocks noGrp="1"/>
          </p:cNvSpPr>
          <p:nvPr>
            <p:ph type="sldNum" sz="quarter" idx="5"/>
          </p:nvPr>
        </p:nvSpPr>
        <p:spPr/>
        <p:txBody>
          <a:bodyPr/>
          <a:lstStyle/>
          <a:p>
            <a:fld id="{2EA3E182-4875-4591-9938-0BEA291C19C1}" type="slidenum">
              <a:rPr lang="zh-CN" altLang="en-US" smtClean="0"/>
              <a:t>5</a:t>
            </a:fld>
            <a:endParaRPr lang="zh-CN" altLang="en-US"/>
          </a:p>
        </p:txBody>
      </p:sp>
    </p:spTree>
    <p:extLst>
      <p:ext uri="{BB962C8B-B14F-4D97-AF65-F5344CB8AC3E}">
        <p14:creationId xmlns:p14="http://schemas.microsoft.com/office/powerpoint/2010/main" val="41462393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1.xml"/><Relationship Id="rId5" Type="http://schemas.openxmlformats.org/officeDocument/2006/relationships/tags" Target="../tags/tag62.xml"/><Relationship Id="rId4" Type="http://schemas.openxmlformats.org/officeDocument/2006/relationships/tags" Target="../tags/tag6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2021/9/23</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2021/9/23</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2021/9/23</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2021/9/23</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2021/9/23</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2021/9/23</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2021/9/23</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2021/9/23</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2021/9/23</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2021/9/23</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2021/9/23</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t="-4000" b="-4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2021/9/23</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tags" Target="../tags/tag70.xml"/><Relationship Id="rId3" Type="http://schemas.openxmlformats.org/officeDocument/2006/relationships/tags" Target="../tags/tag65.xml"/><Relationship Id="rId7" Type="http://schemas.openxmlformats.org/officeDocument/2006/relationships/tags" Target="../tags/tag69.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9"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C9DFCA-6BEF-4526-A5A9-66EFCE5AFDBC}"/>
              </a:ext>
            </a:extLst>
          </p:cNvPr>
          <p:cNvSpPr>
            <a:spLocks noGrp="1"/>
          </p:cNvSpPr>
          <p:nvPr>
            <p:ph type="title"/>
          </p:nvPr>
        </p:nvSpPr>
        <p:spPr/>
        <p:txBody>
          <a:bodyPr/>
          <a:lstStyle/>
          <a:p>
            <a:r>
              <a:rPr lang="zh-CN" altLang="en-US" dirty="0">
                <a:solidFill>
                  <a:schemeClr val="bg1"/>
                </a:solidFill>
              </a:rPr>
              <a:t>什么是微前端？</a:t>
            </a:r>
          </a:p>
        </p:txBody>
      </p:sp>
      <p:sp>
        <p:nvSpPr>
          <p:cNvPr id="3" name="内容占位符 2">
            <a:extLst>
              <a:ext uri="{FF2B5EF4-FFF2-40B4-BE49-F238E27FC236}">
                <a16:creationId xmlns:a16="http://schemas.microsoft.com/office/drawing/2014/main" id="{0957C590-63CB-412E-89CC-C8B4BD41B4DB}"/>
              </a:ext>
            </a:extLst>
          </p:cNvPr>
          <p:cNvSpPr>
            <a:spLocks noGrp="1"/>
          </p:cNvSpPr>
          <p:nvPr>
            <p:ph idx="1"/>
          </p:nvPr>
        </p:nvSpPr>
        <p:spPr/>
        <p:txBody>
          <a:bodyPr/>
          <a:lstStyle/>
          <a:p>
            <a:r>
              <a:rPr lang="zh-CN" altLang="en-US" dirty="0">
                <a:solidFill>
                  <a:schemeClr val="bg1"/>
                </a:solidFill>
              </a:rPr>
              <a:t>微前端（</a:t>
            </a:r>
            <a:r>
              <a:rPr lang="en-US" altLang="zh-CN" dirty="0">
                <a:solidFill>
                  <a:schemeClr val="bg1"/>
                </a:solidFill>
              </a:rPr>
              <a:t>Micro-Frontends</a:t>
            </a:r>
            <a:r>
              <a:rPr lang="zh-CN" altLang="en-US" dirty="0">
                <a:solidFill>
                  <a:schemeClr val="bg1"/>
                </a:solidFill>
              </a:rPr>
              <a:t>）是一种类似于微服务的架构，它将微服务的理念应用于浏览器端，即将</a:t>
            </a:r>
            <a:r>
              <a:rPr lang="en-US" altLang="zh-CN" dirty="0">
                <a:solidFill>
                  <a:schemeClr val="bg1"/>
                </a:solidFill>
              </a:rPr>
              <a:t>Web</a:t>
            </a:r>
            <a:r>
              <a:rPr lang="zh-CN" altLang="en-US" dirty="0">
                <a:solidFill>
                  <a:schemeClr val="bg1"/>
                </a:solidFill>
              </a:rPr>
              <a:t>应用由单一的单体应用转变为由多个小型前端应用聚合在一起的应用。各个前端应用还可以独立运行、独立开发、独立部署。微前端不再是单纯的前端框架或者工具，而是一套架构体系。</a:t>
            </a:r>
            <a:endParaRPr lang="en-US" altLang="zh-CN" dirty="0">
              <a:solidFill>
                <a:schemeClr val="bg1"/>
              </a:solidFill>
            </a:endParaRPr>
          </a:p>
          <a:p>
            <a:r>
              <a:rPr lang="zh-CN" altLang="en-US" dirty="0">
                <a:solidFill>
                  <a:schemeClr val="bg1"/>
                </a:solidFill>
              </a:rPr>
              <a:t>微前端是一种多个团队通过独立发布功能的方式来共同构建现代化 </a:t>
            </a:r>
            <a:r>
              <a:rPr lang="en-US" altLang="zh-CN" dirty="0">
                <a:solidFill>
                  <a:schemeClr val="bg1"/>
                </a:solidFill>
              </a:rPr>
              <a:t>web </a:t>
            </a:r>
            <a:r>
              <a:rPr lang="zh-CN" altLang="en-US" dirty="0">
                <a:solidFill>
                  <a:schemeClr val="bg1"/>
                </a:solidFill>
              </a:rPr>
              <a:t>应用的技术手段及方法策略。</a:t>
            </a:r>
          </a:p>
        </p:txBody>
      </p:sp>
    </p:spTree>
    <p:extLst>
      <p:ext uri="{BB962C8B-B14F-4D97-AF65-F5344CB8AC3E}">
        <p14:creationId xmlns:p14="http://schemas.microsoft.com/office/powerpoint/2010/main" val="2868383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8">
            <a:extLst>
              <a:ext uri="{FF2B5EF4-FFF2-40B4-BE49-F238E27FC236}">
                <a16:creationId xmlns:a16="http://schemas.microsoft.com/office/drawing/2014/main" id="{44E1BE04-3437-45CD-934C-88F23562B204}"/>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22601" t="9794" r="14869" b="7323"/>
          <a:stretch/>
        </p:blipFill>
        <p:spPr>
          <a:xfrm>
            <a:off x="3409599" y="2316213"/>
            <a:ext cx="4327453" cy="3944679"/>
          </a:xfrm>
        </p:spPr>
      </p:pic>
      <p:grpSp>
        <p:nvGrpSpPr>
          <p:cNvPr id="15" name="组合 14">
            <a:extLst>
              <a:ext uri="{FF2B5EF4-FFF2-40B4-BE49-F238E27FC236}">
                <a16:creationId xmlns:a16="http://schemas.microsoft.com/office/drawing/2014/main" id="{3B4A4F20-C983-4530-81B4-69838279B8B4}"/>
              </a:ext>
            </a:extLst>
          </p:cNvPr>
          <p:cNvGrpSpPr/>
          <p:nvPr/>
        </p:nvGrpSpPr>
        <p:grpSpPr>
          <a:xfrm>
            <a:off x="6749386" y="2199218"/>
            <a:ext cx="4150762" cy="4139718"/>
            <a:chOff x="4654291" y="1746282"/>
            <a:chExt cx="4167520" cy="4139718"/>
          </a:xfrm>
        </p:grpSpPr>
        <p:sp>
          <p:nvSpPr>
            <p:cNvPr id="8" name="椭圆 7">
              <a:extLst>
                <a:ext uri="{FF2B5EF4-FFF2-40B4-BE49-F238E27FC236}">
                  <a16:creationId xmlns:a16="http://schemas.microsoft.com/office/drawing/2014/main" id="{9E54A0FA-5481-49ED-997D-2005464CB0A9}"/>
                </a:ext>
              </a:extLst>
            </p:cNvPr>
            <p:cNvSpPr/>
            <p:nvPr/>
          </p:nvSpPr>
          <p:spPr bwMode="auto">
            <a:xfrm>
              <a:off x="4654293" y="1850066"/>
              <a:ext cx="534988" cy="533400"/>
            </a:xfrm>
            <a:prstGeom prst="ellipse">
              <a:avLst/>
            </a:prstGeom>
            <a:solidFill>
              <a:srgbClr val="92D050"/>
            </a:solidFill>
            <a:ln w="25400" cap="flat" cmpd="sng" algn="ctr">
              <a:noFill/>
              <a:prstDash val="solid"/>
            </a:ln>
            <a:effectLst/>
          </p:spPr>
          <p:txBody>
            <a:bodyPr anchor="ctr"/>
            <a:lstStyle/>
            <a:p>
              <a:pPr marL="0" marR="0" lvl="0" indent="0" defTabSz="1105235"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rPr>
                <a:t>1</a:t>
              </a:r>
              <a:endParaRPr kumimoji="0" lang="zh-CN" altLang="en-US"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endParaRPr>
            </a:p>
          </p:txBody>
        </p:sp>
        <p:sp>
          <p:nvSpPr>
            <p:cNvPr id="10" name="标题 1">
              <a:extLst>
                <a:ext uri="{FF2B5EF4-FFF2-40B4-BE49-F238E27FC236}">
                  <a16:creationId xmlns:a16="http://schemas.microsoft.com/office/drawing/2014/main" id="{9011B061-876B-487D-9476-EF330695DFD9}"/>
                </a:ext>
              </a:extLst>
            </p:cNvPr>
            <p:cNvSpPr txBox="1">
              <a:spLocks/>
            </p:cNvSpPr>
            <p:nvPr/>
          </p:nvSpPr>
          <p:spPr>
            <a:xfrm>
              <a:off x="5498261" y="1746282"/>
              <a:ext cx="3305664" cy="705600"/>
            </a:xfrm>
            <a:prstGeom prst="rect">
              <a:avLst/>
            </a:prstGeo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r>
                <a:rPr lang="zh-CN" altLang="en-US" dirty="0">
                  <a:solidFill>
                    <a:schemeClr val="bg1"/>
                  </a:solidFill>
                </a:rPr>
                <a:t>拆什么？</a:t>
              </a:r>
            </a:p>
          </p:txBody>
        </p:sp>
        <p:sp>
          <p:nvSpPr>
            <p:cNvPr id="12" name="标题 1">
              <a:extLst>
                <a:ext uri="{FF2B5EF4-FFF2-40B4-BE49-F238E27FC236}">
                  <a16:creationId xmlns:a16="http://schemas.microsoft.com/office/drawing/2014/main" id="{80342335-2CCA-45FD-8C07-5AAE5896F076}"/>
                </a:ext>
              </a:extLst>
            </p:cNvPr>
            <p:cNvSpPr txBox="1">
              <a:spLocks/>
            </p:cNvSpPr>
            <p:nvPr/>
          </p:nvSpPr>
          <p:spPr>
            <a:xfrm>
              <a:off x="5498262" y="5180400"/>
              <a:ext cx="3305664" cy="705600"/>
            </a:xfrm>
            <a:prstGeom prst="rect">
              <a:avLst/>
            </a:prstGeo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r>
                <a:rPr lang="zh-CN" altLang="en-US" dirty="0">
                  <a:solidFill>
                    <a:schemeClr val="bg1"/>
                  </a:solidFill>
                </a:rPr>
                <a:t>怎么拆？</a:t>
              </a:r>
            </a:p>
          </p:txBody>
        </p:sp>
        <p:sp>
          <p:nvSpPr>
            <p:cNvPr id="13" name="椭圆 12">
              <a:extLst>
                <a:ext uri="{FF2B5EF4-FFF2-40B4-BE49-F238E27FC236}">
                  <a16:creationId xmlns:a16="http://schemas.microsoft.com/office/drawing/2014/main" id="{97321D6E-AC41-4FF0-A279-1893E4BE814C}"/>
                </a:ext>
              </a:extLst>
            </p:cNvPr>
            <p:cNvSpPr/>
            <p:nvPr/>
          </p:nvSpPr>
          <p:spPr bwMode="auto">
            <a:xfrm>
              <a:off x="4654291" y="5266500"/>
              <a:ext cx="534988" cy="533400"/>
            </a:xfrm>
            <a:prstGeom prst="ellipse">
              <a:avLst/>
            </a:prstGeom>
            <a:solidFill>
              <a:srgbClr val="92D050"/>
            </a:solidFill>
            <a:ln w="25400" cap="flat" cmpd="sng" algn="ctr">
              <a:noFill/>
              <a:prstDash val="solid"/>
            </a:ln>
            <a:effectLst/>
          </p:spPr>
          <p:txBody>
            <a:bodyPr anchor="ctr"/>
            <a:lstStyle/>
            <a:p>
              <a:pPr marL="0" marR="0" lvl="0" indent="0" defTabSz="1105235" eaLnBrk="1" fontAlgn="auto" latinLnBrk="0" hangingPunct="1">
                <a:lnSpc>
                  <a:spcPct val="100000"/>
                </a:lnSpc>
                <a:spcBef>
                  <a:spcPts val="0"/>
                </a:spcBef>
                <a:spcAft>
                  <a:spcPts val="0"/>
                </a:spcAft>
                <a:buClrTx/>
                <a:buSzTx/>
                <a:buFontTx/>
                <a:buNone/>
                <a:tabLst/>
                <a:defRPr/>
              </a:pPr>
              <a:r>
                <a:rPr lang="en-US" altLang="zh-CN" sz="2400" kern="0" dirty="0">
                  <a:solidFill>
                    <a:prstClr val="white"/>
                  </a:solidFill>
                  <a:latin typeface="Arial Unicode MS" pitchFamily="34" charset="-122"/>
                  <a:ea typeface="Arial Unicode MS" pitchFamily="34" charset="-122"/>
                  <a:cs typeface="Arial Unicode MS" pitchFamily="34" charset="-122"/>
                </a:rPr>
                <a:t>3</a:t>
              </a:r>
              <a:endParaRPr kumimoji="0" lang="zh-CN" altLang="en-US"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endParaRPr>
            </a:p>
          </p:txBody>
        </p:sp>
        <p:sp>
          <p:nvSpPr>
            <p:cNvPr id="11" name="标题 1">
              <a:extLst>
                <a:ext uri="{FF2B5EF4-FFF2-40B4-BE49-F238E27FC236}">
                  <a16:creationId xmlns:a16="http://schemas.microsoft.com/office/drawing/2014/main" id="{828EE419-9900-415E-8039-7901C628D607}"/>
                </a:ext>
              </a:extLst>
            </p:cNvPr>
            <p:cNvSpPr txBox="1">
              <a:spLocks/>
            </p:cNvSpPr>
            <p:nvPr/>
          </p:nvSpPr>
          <p:spPr>
            <a:xfrm>
              <a:off x="5516147" y="3461550"/>
              <a:ext cx="3305664" cy="705600"/>
            </a:xfrm>
            <a:prstGeom prst="rect">
              <a:avLst/>
            </a:prstGeo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r>
                <a:rPr lang="zh-CN" altLang="en-US" dirty="0">
                  <a:solidFill>
                    <a:schemeClr val="bg1"/>
                  </a:solidFill>
                </a:rPr>
                <a:t>为什么要拆？</a:t>
              </a:r>
            </a:p>
          </p:txBody>
        </p:sp>
        <p:sp>
          <p:nvSpPr>
            <p:cNvPr id="14" name="椭圆 13">
              <a:extLst>
                <a:ext uri="{FF2B5EF4-FFF2-40B4-BE49-F238E27FC236}">
                  <a16:creationId xmlns:a16="http://schemas.microsoft.com/office/drawing/2014/main" id="{DDD94D23-ABE1-481D-BCF4-AF75D31B75E7}"/>
                </a:ext>
              </a:extLst>
            </p:cNvPr>
            <p:cNvSpPr/>
            <p:nvPr/>
          </p:nvSpPr>
          <p:spPr bwMode="auto">
            <a:xfrm>
              <a:off x="4654292" y="3551974"/>
              <a:ext cx="534988" cy="533400"/>
            </a:xfrm>
            <a:prstGeom prst="ellipse">
              <a:avLst/>
            </a:prstGeom>
            <a:solidFill>
              <a:srgbClr val="92D050"/>
            </a:solidFill>
            <a:ln w="25400" cap="flat" cmpd="sng" algn="ctr">
              <a:noFill/>
              <a:prstDash val="solid"/>
            </a:ln>
            <a:effectLst/>
          </p:spPr>
          <p:txBody>
            <a:bodyPr anchor="ctr"/>
            <a:lstStyle/>
            <a:p>
              <a:pPr marL="0" marR="0" lvl="0" indent="0" defTabSz="1105235" eaLnBrk="1" fontAlgn="auto" latinLnBrk="0" hangingPunct="1">
                <a:lnSpc>
                  <a:spcPct val="100000"/>
                </a:lnSpc>
                <a:spcBef>
                  <a:spcPts val="0"/>
                </a:spcBef>
                <a:spcAft>
                  <a:spcPts val="0"/>
                </a:spcAft>
                <a:buClrTx/>
                <a:buSzTx/>
                <a:buFontTx/>
                <a:buNone/>
                <a:tabLst/>
                <a:defRPr/>
              </a:pPr>
              <a:r>
                <a:rPr lang="en-US" altLang="zh-CN" sz="2400" kern="0" dirty="0">
                  <a:solidFill>
                    <a:prstClr val="white"/>
                  </a:solidFill>
                  <a:latin typeface="Arial Unicode MS" pitchFamily="34" charset="-122"/>
                  <a:ea typeface="Arial Unicode MS" pitchFamily="34" charset="-122"/>
                  <a:cs typeface="Arial Unicode MS" pitchFamily="34" charset="-122"/>
                </a:rPr>
                <a:t>2</a:t>
              </a:r>
              <a:endParaRPr kumimoji="0" lang="zh-CN" altLang="en-US"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endParaRPr>
            </a:p>
          </p:txBody>
        </p:sp>
      </p:grpSp>
      <p:sp>
        <p:nvSpPr>
          <p:cNvPr id="2" name="标题 1">
            <a:extLst>
              <a:ext uri="{FF2B5EF4-FFF2-40B4-BE49-F238E27FC236}">
                <a16:creationId xmlns:a16="http://schemas.microsoft.com/office/drawing/2014/main" id="{7CB36DE7-400B-4129-8A1C-C0E494945F4C}"/>
              </a:ext>
            </a:extLst>
          </p:cNvPr>
          <p:cNvSpPr>
            <a:spLocks noGrp="1"/>
          </p:cNvSpPr>
          <p:nvPr>
            <p:ph type="title"/>
          </p:nvPr>
        </p:nvSpPr>
        <p:spPr>
          <a:xfrm>
            <a:off x="1281132" y="2564226"/>
            <a:ext cx="9744832" cy="1609076"/>
          </a:xfrm>
        </p:spPr>
        <p:txBody>
          <a:bodyPr>
            <a:normAutofit/>
          </a:bodyPr>
          <a:lstStyle/>
          <a:p>
            <a:r>
              <a:rPr lang="zh-CN" altLang="en-US" sz="7200" dirty="0">
                <a:solidFill>
                  <a:schemeClr val="bg1"/>
                </a:solidFill>
              </a:rPr>
              <a:t>微前端的核心是什么？</a:t>
            </a:r>
          </a:p>
        </p:txBody>
      </p:sp>
    </p:spTree>
    <p:extLst>
      <p:ext uri="{BB962C8B-B14F-4D97-AF65-F5344CB8AC3E}">
        <p14:creationId xmlns:p14="http://schemas.microsoft.com/office/powerpoint/2010/main" val="3116453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5E-6 -3.7037E-6 L 0.00221 -0.34421 " pathEditMode="relative" rAng="0" ptsTypes="AA">
                                      <p:cBhvr>
                                        <p:cTn id="6" dur="2000" fill="hold"/>
                                        <p:tgtEl>
                                          <p:spTgt spid="2"/>
                                        </p:tgtEl>
                                        <p:attrNameLst>
                                          <p:attrName>ppt_x</p:attrName>
                                          <p:attrName>ppt_y</p:attrName>
                                        </p:attrNameLst>
                                      </p:cBhvr>
                                      <p:rCtr x="104" y="-17222"/>
                                    </p:animMotion>
                                  </p:childTnLst>
                                </p:cTn>
                              </p:par>
                              <p:par>
                                <p:cTn id="7" presetID="10" presetClass="entr" presetSubtype="0" fill="hold" nodeType="withEffect">
                                  <p:stCondLst>
                                    <p:cond delay="200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nodeType="clickEffect">
                                  <p:stCondLst>
                                    <p:cond delay="0"/>
                                  </p:stCondLst>
                                  <p:childTnLst>
                                    <p:animMotion origin="layout" path="M -1.45833E-6 -1.48148E-6 L -0.16588 -0.00694 " pathEditMode="relative" rAng="0" ptsTypes="AA">
                                      <p:cBhvr>
                                        <p:cTn id="13" dur="2000" fill="hold"/>
                                        <p:tgtEl>
                                          <p:spTgt spid="6"/>
                                        </p:tgtEl>
                                        <p:attrNameLst>
                                          <p:attrName>ppt_x</p:attrName>
                                          <p:attrName>ppt_y</p:attrName>
                                        </p:attrNameLst>
                                      </p:cBhvr>
                                      <p:rCtr x="-8294" y="-347"/>
                                    </p:animMotion>
                                  </p:childTnLst>
                                </p:cTn>
                              </p:par>
                              <p:par>
                                <p:cTn id="14" presetID="2" presetClass="entr" presetSubtype="4" fill="hold" nodeType="withEffect">
                                  <p:stCondLst>
                                    <p:cond delay="200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500" fill="hold"/>
                                        <p:tgtEl>
                                          <p:spTgt spid="15"/>
                                        </p:tgtEl>
                                        <p:attrNameLst>
                                          <p:attrName>ppt_x</p:attrName>
                                        </p:attrNameLst>
                                      </p:cBhvr>
                                      <p:tavLst>
                                        <p:tav tm="0">
                                          <p:val>
                                            <p:strVal val="#ppt_x"/>
                                          </p:val>
                                        </p:tav>
                                        <p:tav tm="100000">
                                          <p:val>
                                            <p:strVal val="#ppt_x"/>
                                          </p:val>
                                        </p:tav>
                                      </p:tavLst>
                                    </p:anim>
                                    <p:anim calcmode="lin" valueType="num">
                                      <p:cBhvr additive="base">
                                        <p:cTn id="1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14E5D4-F319-4D8D-ADC0-4EDA3413A65F}"/>
              </a:ext>
            </a:extLst>
          </p:cNvPr>
          <p:cNvSpPr>
            <a:spLocks noGrp="1"/>
          </p:cNvSpPr>
          <p:nvPr>
            <p:ph type="title"/>
          </p:nvPr>
        </p:nvSpPr>
        <p:spPr>
          <a:xfrm>
            <a:off x="533972" y="470177"/>
            <a:ext cx="10969200" cy="705600"/>
          </a:xfrm>
        </p:spPr>
        <p:txBody>
          <a:bodyPr/>
          <a:lstStyle/>
          <a:p>
            <a:r>
              <a:rPr lang="zh-CN" altLang="en-US" dirty="0">
                <a:solidFill>
                  <a:schemeClr val="bg1"/>
                </a:solidFill>
              </a:rPr>
              <a:t>拆什么，为什么要拆？</a:t>
            </a:r>
          </a:p>
        </p:txBody>
      </p:sp>
      <p:sp>
        <p:nvSpPr>
          <p:cNvPr id="8" name="内容占位符 2">
            <a:extLst>
              <a:ext uri="{FF2B5EF4-FFF2-40B4-BE49-F238E27FC236}">
                <a16:creationId xmlns:a16="http://schemas.microsoft.com/office/drawing/2014/main" id="{DE40233F-2786-43B8-8AC3-19BC8DED6D87}"/>
              </a:ext>
            </a:extLst>
          </p:cNvPr>
          <p:cNvSpPr txBox="1">
            <a:spLocks/>
          </p:cNvSpPr>
          <p:nvPr/>
        </p:nvSpPr>
        <p:spPr>
          <a:xfrm>
            <a:off x="4090563" y="1612744"/>
            <a:ext cx="3400074" cy="1204954"/>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6000" dirty="0">
              <a:solidFill>
                <a:schemeClr val="bg1"/>
              </a:solidFill>
            </a:endParaRPr>
          </a:p>
        </p:txBody>
      </p:sp>
      <p:sp>
        <p:nvSpPr>
          <p:cNvPr id="12" name="内容占位符 2">
            <a:extLst>
              <a:ext uri="{FF2B5EF4-FFF2-40B4-BE49-F238E27FC236}">
                <a16:creationId xmlns:a16="http://schemas.microsoft.com/office/drawing/2014/main" id="{7912AAA8-8584-446B-BEF9-C0AD55D051E3}"/>
              </a:ext>
            </a:extLst>
          </p:cNvPr>
          <p:cNvSpPr txBox="1">
            <a:spLocks/>
          </p:cNvSpPr>
          <p:nvPr/>
        </p:nvSpPr>
        <p:spPr>
          <a:xfrm>
            <a:off x="4653177" y="1563482"/>
            <a:ext cx="7167998" cy="1944891"/>
          </a:xfrm>
          <a:prstGeom prst="rect">
            <a:avLst/>
          </a:prstGeom>
        </p:spPr>
        <p:txBody>
          <a:bodyPr vert="horz" lIns="90000" tIns="46800" rIns="90000" bIns="46800" rtlCol="0">
            <a:normAutofit fontScale="85000" lnSpcReduction="1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2000" dirty="0">
                <a:solidFill>
                  <a:schemeClr val="bg1"/>
                </a:solidFill>
              </a:rPr>
              <a:t>当前的前端领域，</a:t>
            </a:r>
            <a:r>
              <a:rPr lang="en-US" altLang="zh-CN" sz="2000" dirty="0">
                <a:solidFill>
                  <a:schemeClr val="bg1"/>
                </a:solidFill>
              </a:rPr>
              <a:t>SPA</a:t>
            </a:r>
            <a:r>
              <a:rPr lang="zh-CN" altLang="en-US" sz="2000" dirty="0">
                <a:solidFill>
                  <a:schemeClr val="bg1"/>
                </a:solidFill>
              </a:rPr>
              <a:t>是非常流行的项目形态之一，但是随着项目的完善及应用功能的丰富，</a:t>
            </a:r>
            <a:r>
              <a:rPr lang="en-US" altLang="zh-CN" sz="2000" dirty="0">
                <a:solidFill>
                  <a:schemeClr val="bg1"/>
                </a:solidFill>
              </a:rPr>
              <a:t>SPA</a:t>
            </a:r>
            <a:r>
              <a:rPr lang="zh-CN" altLang="en-US" sz="2000" dirty="0">
                <a:solidFill>
                  <a:schemeClr val="bg1"/>
                </a:solidFill>
              </a:rPr>
              <a:t>变得越来越庞大，越来越难以维护，往往最后就变成了改一处而动全身的局面，项目的开发、维护成本也越来越高。微前端的目的就是将庞大的应用进行拆分解耦，使得每个独立的模块可以进行单独开发、维护及部署，提升效率。</a:t>
            </a:r>
            <a:endParaRPr lang="en-US" altLang="zh-CN" sz="2000" dirty="0">
              <a:solidFill>
                <a:schemeClr val="bg1"/>
              </a:solidFill>
            </a:endParaRPr>
          </a:p>
        </p:txBody>
      </p:sp>
      <p:sp>
        <p:nvSpPr>
          <p:cNvPr id="16" name="矩形 15">
            <a:extLst>
              <a:ext uri="{FF2B5EF4-FFF2-40B4-BE49-F238E27FC236}">
                <a16:creationId xmlns:a16="http://schemas.microsoft.com/office/drawing/2014/main" id="{25DB1E2A-680A-49CD-A779-209F8822B5F8}"/>
              </a:ext>
            </a:extLst>
          </p:cNvPr>
          <p:cNvSpPr/>
          <p:nvPr/>
        </p:nvSpPr>
        <p:spPr>
          <a:xfrm>
            <a:off x="3948823" y="2772240"/>
            <a:ext cx="4288354" cy="1323439"/>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8000" b="1" dirty="0">
                <a:ln/>
                <a:solidFill>
                  <a:schemeClr val="accent4"/>
                </a:solidFill>
              </a:rPr>
              <a:t>巨石应用</a:t>
            </a:r>
          </a:p>
        </p:txBody>
      </p:sp>
      <p:sp>
        <p:nvSpPr>
          <p:cNvPr id="17" name="矩形 16">
            <a:extLst>
              <a:ext uri="{FF2B5EF4-FFF2-40B4-BE49-F238E27FC236}">
                <a16:creationId xmlns:a16="http://schemas.microsoft.com/office/drawing/2014/main" id="{32D09CCC-5963-4905-9B0A-E1AA20D21BC4}"/>
              </a:ext>
            </a:extLst>
          </p:cNvPr>
          <p:cNvSpPr/>
          <p:nvPr/>
        </p:nvSpPr>
        <p:spPr>
          <a:xfrm>
            <a:off x="3948823" y="2767280"/>
            <a:ext cx="4288353" cy="1323439"/>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8000" b="1" dirty="0">
                <a:ln/>
                <a:solidFill>
                  <a:schemeClr val="accent4"/>
                </a:solidFill>
              </a:rPr>
              <a:t>历史项目</a:t>
            </a:r>
          </a:p>
        </p:txBody>
      </p:sp>
      <p:sp>
        <p:nvSpPr>
          <p:cNvPr id="18" name="内容占位符 2">
            <a:extLst>
              <a:ext uri="{FF2B5EF4-FFF2-40B4-BE49-F238E27FC236}">
                <a16:creationId xmlns:a16="http://schemas.microsoft.com/office/drawing/2014/main" id="{D28C8864-B27A-4EB5-96A8-BA0702BB3921}"/>
              </a:ext>
            </a:extLst>
          </p:cNvPr>
          <p:cNvSpPr txBox="1">
            <a:spLocks/>
          </p:cNvSpPr>
          <p:nvPr/>
        </p:nvSpPr>
        <p:spPr>
          <a:xfrm>
            <a:off x="4653178" y="4483384"/>
            <a:ext cx="7167998" cy="1622125"/>
          </a:xfrm>
          <a:prstGeom prst="rect">
            <a:avLst/>
          </a:prstGeom>
        </p:spPr>
        <p:txBody>
          <a:bodyPr vert="horz" lIns="90000" tIns="46800" rIns="90000" bIns="46800" rtlCol="0">
            <a:normAutofit fontScale="85000" lnSpcReduction="1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solidFill>
                  <a:schemeClr val="bg1"/>
                </a:solidFill>
              </a:rPr>
              <a:t>在不少的业务中，或多或少的会存在一些历史项目，并且还在照常运行。现在需要将其融合到新项目中，但是由于使用的框架过于老旧，合在一起的话只能重写，浪费时间和精力。不过通过微前端将这些系统进行整合的话就可以在不修改逻辑的同时使得新老两套系统并行运行。</a:t>
            </a:r>
            <a:endParaRPr lang="en-US" altLang="zh-CN" sz="2000" dirty="0">
              <a:solidFill>
                <a:schemeClr val="bg1"/>
              </a:solidFill>
            </a:endParaRPr>
          </a:p>
        </p:txBody>
      </p:sp>
    </p:spTree>
    <p:extLst>
      <p:ext uri="{BB962C8B-B14F-4D97-AF65-F5344CB8AC3E}">
        <p14:creationId xmlns:p14="http://schemas.microsoft.com/office/powerpoint/2010/main" val="340561073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2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2" nodeType="clickEffect">
                                  <p:stCondLst>
                                    <p:cond delay="0"/>
                                  </p:stCondLst>
                                  <p:childTnLst>
                                    <p:animEffect transition="out" filter="fade">
                                      <p:cBhvr>
                                        <p:cTn id="11" dur="500"/>
                                        <p:tgtEl>
                                          <p:spTgt spid="16"/>
                                        </p:tgtEl>
                                      </p:cBhvr>
                                    </p:animEffect>
                                    <p:set>
                                      <p:cBhvr>
                                        <p:cTn id="12" dur="1" fill="hold">
                                          <p:stCondLst>
                                            <p:cond delay="499"/>
                                          </p:stCondLst>
                                        </p:cTn>
                                        <p:tgtEl>
                                          <p:spTgt spid="16"/>
                                        </p:tgtEl>
                                        <p:attrNameLst>
                                          <p:attrName>style.visibility</p:attrName>
                                        </p:attrNameLst>
                                      </p:cBhvr>
                                      <p:to>
                                        <p:strVal val="hidden"/>
                                      </p:to>
                                    </p:set>
                                  </p:childTnLst>
                                </p:cTn>
                              </p:par>
                              <p:par>
                                <p:cTn id="13" presetID="14" presetClass="entr" presetSubtype="10" fill="hold" grpId="0" nodeType="withEffect">
                                  <p:stCondLst>
                                    <p:cond delay="500"/>
                                  </p:stCondLst>
                                  <p:childTnLst>
                                    <p:set>
                                      <p:cBhvr>
                                        <p:cTn id="14" dur="1" fill="hold">
                                          <p:stCondLst>
                                            <p:cond delay="0"/>
                                          </p:stCondLst>
                                        </p:cTn>
                                        <p:tgtEl>
                                          <p:spTgt spid="17"/>
                                        </p:tgtEl>
                                        <p:attrNameLst>
                                          <p:attrName>style.visibility</p:attrName>
                                        </p:attrNameLst>
                                      </p:cBhvr>
                                      <p:to>
                                        <p:strVal val="visible"/>
                                      </p:to>
                                    </p:set>
                                    <p:animEffect transition="in" filter="randombar(horizontal)">
                                      <p:cBhvr>
                                        <p:cTn id="15" dur="20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3"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childTnLst>
                          </p:cTn>
                        </p:par>
                        <p:par>
                          <p:cTn id="21" fill="hold">
                            <p:stCondLst>
                              <p:cond delay="500"/>
                            </p:stCondLst>
                            <p:childTnLst>
                              <p:par>
                                <p:cTn id="22" presetID="42" presetClass="path" presetSubtype="0" accel="50000" decel="50000" fill="hold" grpId="1" nodeType="afterEffect">
                                  <p:stCondLst>
                                    <p:cond delay="0"/>
                                  </p:stCondLst>
                                  <p:childTnLst>
                                    <p:animMotion origin="layout" path="M 4.16667E-7 -4.44444E-6 L -0.2905 -0.19305 " pathEditMode="relative" rAng="0" ptsTypes="AA">
                                      <p:cBhvr>
                                        <p:cTn id="23" dur="2000" fill="hold"/>
                                        <p:tgtEl>
                                          <p:spTgt spid="16"/>
                                        </p:tgtEl>
                                        <p:attrNameLst>
                                          <p:attrName>ppt_x</p:attrName>
                                          <p:attrName>ppt_y</p:attrName>
                                        </p:attrNameLst>
                                      </p:cBhvr>
                                      <p:rCtr x="-14531" y="-9653"/>
                                    </p:animMotion>
                                  </p:childTnLst>
                                </p:cTn>
                              </p:par>
                              <p:par>
                                <p:cTn id="24" presetID="42" presetClass="path" presetSubtype="0" accel="50000" decel="50000" fill="hold" grpId="1" nodeType="withEffect">
                                  <p:stCondLst>
                                    <p:cond delay="0"/>
                                  </p:stCondLst>
                                  <p:childTnLst>
                                    <p:animMotion origin="layout" path="M -0.0013 0 L -0.28021 0.23657 " pathEditMode="relative" rAng="0" ptsTypes="AA">
                                      <p:cBhvr>
                                        <p:cTn id="25" dur="2000" fill="hold"/>
                                        <p:tgtEl>
                                          <p:spTgt spid="17"/>
                                        </p:tgtEl>
                                        <p:attrNameLst>
                                          <p:attrName>ppt_x</p:attrName>
                                          <p:attrName>ppt_y</p:attrName>
                                        </p:attrNameLst>
                                      </p:cBhvr>
                                      <p:rCtr x="-13945" y="11829"/>
                                    </p:animMotion>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P spid="16" grpId="1"/>
      <p:bldP spid="16" grpId="2"/>
      <p:bldP spid="16" grpId="3"/>
      <p:bldP spid="17" grpId="0"/>
      <p:bldP spid="17" grpId="1"/>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CAAD80-7958-4CD5-8224-91AFD122E695}"/>
              </a:ext>
            </a:extLst>
          </p:cNvPr>
          <p:cNvSpPr>
            <a:spLocks noGrp="1"/>
          </p:cNvSpPr>
          <p:nvPr>
            <p:ph type="title"/>
          </p:nvPr>
        </p:nvSpPr>
        <p:spPr>
          <a:xfrm>
            <a:off x="765541" y="297710"/>
            <a:ext cx="2453777" cy="705600"/>
          </a:xfrm>
        </p:spPr>
        <p:txBody>
          <a:bodyPr/>
          <a:lstStyle/>
          <a:p>
            <a:r>
              <a:rPr lang="zh-CN" altLang="en-US" dirty="0">
                <a:solidFill>
                  <a:schemeClr val="bg1"/>
                </a:solidFill>
              </a:rPr>
              <a:t>怎么拆？</a:t>
            </a:r>
          </a:p>
        </p:txBody>
      </p:sp>
      <p:graphicFrame>
        <p:nvGraphicFramePr>
          <p:cNvPr id="5" name="表格 5">
            <a:extLst>
              <a:ext uri="{FF2B5EF4-FFF2-40B4-BE49-F238E27FC236}">
                <a16:creationId xmlns:a16="http://schemas.microsoft.com/office/drawing/2014/main" id="{C8D8B24A-EBCA-4970-A889-E1AA794B5813}"/>
              </a:ext>
            </a:extLst>
          </p:cNvPr>
          <p:cNvGraphicFramePr>
            <a:graphicFrameLocks noGrp="1"/>
          </p:cNvGraphicFramePr>
          <p:nvPr>
            <p:ph idx="1"/>
            <p:extLst>
              <p:ext uri="{D42A27DB-BD31-4B8C-83A1-F6EECF244321}">
                <p14:modId xmlns:p14="http://schemas.microsoft.com/office/powerpoint/2010/main" val="2021130539"/>
              </p:ext>
            </p:extLst>
          </p:nvPr>
        </p:nvGraphicFramePr>
        <p:xfrm>
          <a:off x="818707" y="1139788"/>
          <a:ext cx="10600660" cy="5367337"/>
        </p:xfrm>
        <a:graphic>
          <a:graphicData uri="http://schemas.openxmlformats.org/drawingml/2006/table">
            <a:tbl>
              <a:tblPr firstRow="1" bandRow="1">
                <a:tableStyleId>{5C22544A-7EE6-4342-B048-85BDC9FD1C3A}</a:tableStyleId>
              </a:tblPr>
              <a:tblGrid>
                <a:gridCol w="2083981">
                  <a:extLst>
                    <a:ext uri="{9D8B030D-6E8A-4147-A177-3AD203B41FA5}">
                      <a16:colId xmlns:a16="http://schemas.microsoft.com/office/drawing/2014/main" val="1868491261"/>
                    </a:ext>
                  </a:extLst>
                </a:gridCol>
                <a:gridCol w="3014525">
                  <a:extLst>
                    <a:ext uri="{9D8B030D-6E8A-4147-A177-3AD203B41FA5}">
                      <a16:colId xmlns:a16="http://schemas.microsoft.com/office/drawing/2014/main" val="578735332"/>
                    </a:ext>
                  </a:extLst>
                </a:gridCol>
                <a:gridCol w="2673894">
                  <a:extLst>
                    <a:ext uri="{9D8B030D-6E8A-4147-A177-3AD203B41FA5}">
                      <a16:colId xmlns:a16="http://schemas.microsoft.com/office/drawing/2014/main" val="2530198444"/>
                    </a:ext>
                  </a:extLst>
                </a:gridCol>
                <a:gridCol w="2828260">
                  <a:extLst>
                    <a:ext uri="{9D8B030D-6E8A-4147-A177-3AD203B41FA5}">
                      <a16:colId xmlns:a16="http://schemas.microsoft.com/office/drawing/2014/main" val="2327180557"/>
                    </a:ext>
                  </a:extLst>
                </a:gridCol>
              </a:tblGrid>
              <a:tr h="340783">
                <a:tc>
                  <a:txBody>
                    <a:bodyPr/>
                    <a:lstStyle/>
                    <a:p>
                      <a:r>
                        <a:rPr lang="zh-CN" altLang="en-US" sz="1600" dirty="0">
                          <a:solidFill>
                            <a:schemeClr val="bg1"/>
                          </a:solidFill>
                        </a:rPr>
                        <a:t>方案</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r>
                        <a:rPr lang="zh-CN" altLang="en-US" sz="1600" dirty="0">
                          <a:solidFill>
                            <a:schemeClr val="bg1"/>
                          </a:solidFill>
                        </a:rPr>
                        <a:t>描述</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r>
                        <a:rPr lang="zh-CN" altLang="en-US" sz="1600" dirty="0">
                          <a:solidFill>
                            <a:schemeClr val="bg1"/>
                          </a:solidFill>
                        </a:rPr>
                        <a:t>优点</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r>
                        <a:rPr lang="zh-CN" altLang="en-US" sz="1600" dirty="0">
                          <a:solidFill>
                            <a:schemeClr val="bg1"/>
                          </a:solidFill>
                        </a:rPr>
                        <a:t>缺点</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2822047301"/>
                  </a:ext>
                </a:extLst>
              </a:tr>
              <a:tr h="873257">
                <a:tc>
                  <a:txBody>
                    <a:bodyPr/>
                    <a:lstStyle/>
                    <a:p>
                      <a:r>
                        <a:rPr lang="en-US" sz="1600" b="1" dirty="0">
                          <a:solidFill>
                            <a:schemeClr val="bg1"/>
                          </a:solidFill>
                          <a:effectLst/>
                        </a:rPr>
                        <a:t>Nginx</a:t>
                      </a:r>
                      <a:r>
                        <a:rPr lang="zh-CN" altLang="en-US" sz="1600" b="1" dirty="0">
                          <a:solidFill>
                            <a:schemeClr val="bg1"/>
                          </a:solidFill>
                          <a:effectLst/>
                        </a:rPr>
                        <a:t>路由转发</a:t>
                      </a:r>
                      <a:endParaRPr lang="zh-CN" altLang="en-US" sz="1600" dirty="0">
                        <a:solidFill>
                          <a:schemeClr val="bg1"/>
                        </a:solidFill>
                        <a:effectLst/>
                      </a:endParaRPr>
                    </a:p>
                  </a:txBody>
                  <a:tcPr marL="123825" marR="123825" marT="57150" marB="571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600" dirty="0">
                          <a:solidFill>
                            <a:schemeClr val="bg1"/>
                          </a:solidFill>
                          <a:effectLst/>
                        </a:rPr>
                        <a:t>通过</a:t>
                      </a:r>
                      <a:r>
                        <a:rPr lang="en-US" altLang="zh-CN" sz="1600" dirty="0">
                          <a:solidFill>
                            <a:schemeClr val="bg1"/>
                          </a:solidFill>
                          <a:effectLst/>
                        </a:rPr>
                        <a:t>Nginx</a:t>
                      </a:r>
                      <a:r>
                        <a:rPr lang="zh-CN" altLang="en-US" sz="1600" dirty="0">
                          <a:solidFill>
                            <a:schemeClr val="bg1"/>
                          </a:solidFill>
                          <a:effectLst/>
                        </a:rPr>
                        <a:t>配置反向代理来实现不同路径映射到不同的应用</a:t>
                      </a:r>
                    </a:p>
                  </a:txBody>
                  <a:tcPr marL="123825" marR="123825" marT="57150" marB="571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600" dirty="0">
                          <a:solidFill>
                            <a:schemeClr val="bg1"/>
                          </a:solidFill>
                          <a:effectLst/>
                        </a:rPr>
                        <a:t>简单、快速、易配置</a:t>
                      </a:r>
                    </a:p>
                  </a:txBody>
                  <a:tcPr marL="123825" marR="123825" marT="57150" marB="571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600" dirty="0">
                          <a:solidFill>
                            <a:schemeClr val="bg1"/>
                          </a:solidFill>
                          <a:effectLst/>
                        </a:rPr>
                        <a:t>在切换应用时会触发浏览器刷新，影响体验</a:t>
                      </a:r>
                    </a:p>
                  </a:txBody>
                  <a:tcPr marL="123825" marR="123825" marT="57150" marB="571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7447113"/>
                  </a:ext>
                </a:extLst>
              </a:tr>
              <a:tr h="1384432">
                <a:tc>
                  <a:txBody>
                    <a:bodyPr/>
                    <a:lstStyle/>
                    <a:p>
                      <a:r>
                        <a:rPr lang="en-US" sz="1600" b="1" dirty="0">
                          <a:solidFill>
                            <a:schemeClr val="bg1"/>
                          </a:solidFill>
                          <a:effectLst/>
                        </a:rPr>
                        <a:t>iframe</a:t>
                      </a:r>
                      <a:r>
                        <a:rPr lang="zh-CN" altLang="en-US" sz="1600" b="1" dirty="0">
                          <a:solidFill>
                            <a:schemeClr val="bg1"/>
                          </a:solidFill>
                          <a:effectLst/>
                        </a:rPr>
                        <a:t>嵌套</a:t>
                      </a:r>
                      <a:endParaRPr lang="zh-CN" altLang="en-US" sz="1600" dirty="0">
                        <a:solidFill>
                          <a:schemeClr val="bg1"/>
                        </a:solidFill>
                        <a:effectLst/>
                      </a:endParaRPr>
                    </a:p>
                  </a:txBody>
                  <a:tcPr marL="123825" marR="123825" marT="57150" marB="571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r>
                        <a:rPr lang="zh-CN" altLang="en-US" sz="1600" dirty="0">
                          <a:solidFill>
                            <a:schemeClr val="bg1"/>
                          </a:solidFill>
                          <a:effectLst/>
                        </a:rPr>
                        <a:t>父应用是一个单独的页面，每个子应用嵌套一个</a:t>
                      </a:r>
                      <a:r>
                        <a:rPr lang="en-US" sz="1600" dirty="0">
                          <a:solidFill>
                            <a:schemeClr val="bg1"/>
                          </a:solidFill>
                          <a:effectLst/>
                        </a:rPr>
                        <a:t>iframe,</a:t>
                      </a:r>
                      <a:r>
                        <a:rPr lang="zh-CN" altLang="en-US" sz="1600" dirty="0">
                          <a:solidFill>
                            <a:schemeClr val="bg1"/>
                          </a:solidFill>
                          <a:effectLst/>
                        </a:rPr>
                        <a:t>父子通信可采用</a:t>
                      </a:r>
                      <a:r>
                        <a:rPr lang="en-US" sz="1600" dirty="0" err="1">
                          <a:solidFill>
                            <a:schemeClr val="bg1"/>
                          </a:solidFill>
                          <a:effectLst/>
                        </a:rPr>
                        <a:t>postMessage</a:t>
                      </a:r>
                      <a:r>
                        <a:rPr lang="zh-CN" altLang="en-US" sz="1600" dirty="0">
                          <a:solidFill>
                            <a:schemeClr val="bg1"/>
                          </a:solidFill>
                          <a:effectLst/>
                        </a:rPr>
                        <a:t>或者</a:t>
                      </a:r>
                      <a:r>
                        <a:rPr lang="en-US" sz="1600" dirty="0" err="1">
                          <a:solidFill>
                            <a:schemeClr val="bg1"/>
                          </a:solidFill>
                          <a:effectLst/>
                        </a:rPr>
                        <a:t>contentWindow</a:t>
                      </a:r>
                      <a:r>
                        <a:rPr lang="zh-CN" altLang="en-US" sz="1600" dirty="0">
                          <a:solidFill>
                            <a:schemeClr val="bg1"/>
                          </a:solidFill>
                          <a:effectLst/>
                        </a:rPr>
                        <a:t>方式</a:t>
                      </a:r>
                    </a:p>
                  </a:txBody>
                  <a:tcPr marL="123825" marR="123825" marT="57150" marB="571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r>
                        <a:rPr lang="zh-CN" altLang="en-US" sz="1600" dirty="0">
                          <a:solidFill>
                            <a:schemeClr val="bg1"/>
                          </a:solidFill>
                          <a:effectLst/>
                        </a:rPr>
                        <a:t>实现简单，子应用之间自带沙箱，天然隔离，互不影响</a:t>
                      </a:r>
                    </a:p>
                  </a:txBody>
                  <a:tcPr marL="123825" marR="123825" marT="57150" marB="571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r>
                        <a:rPr lang="en-US" altLang="zh-CN" sz="1600" dirty="0">
                          <a:solidFill>
                            <a:schemeClr val="bg1"/>
                          </a:solidFill>
                          <a:effectLst/>
                        </a:rPr>
                        <a:t>iframe</a:t>
                      </a:r>
                      <a:r>
                        <a:rPr lang="zh-CN" altLang="en-US" sz="1600" dirty="0">
                          <a:solidFill>
                            <a:schemeClr val="bg1"/>
                          </a:solidFill>
                          <a:effectLst/>
                        </a:rPr>
                        <a:t>的样式显示、兼容性都具有局限性，太过简单而显得</a:t>
                      </a:r>
                      <a:r>
                        <a:rPr lang="en-US" altLang="zh-CN" sz="1600" dirty="0">
                          <a:solidFill>
                            <a:schemeClr val="bg1"/>
                          </a:solidFill>
                          <a:effectLst/>
                        </a:rPr>
                        <a:t>low</a:t>
                      </a:r>
                    </a:p>
                  </a:txBody>
                  <a:tcPr marL="123825" marR="123825" marT="57150" marB="571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2532158659"/>
                  </a:ext>
                </a:extLst>
              </a:tr>
              <a:tr h="1128845">
                <a:tc>
                  <a:txBody>
                    <a:bodyPr/>
                    <a:lstStyle/>
                    <a:p>
                      <a:r>
                        <a:rPr lang="en-US" sz="1600" b="1" dirty="0">
                          <a:solidFill>
                            <a:schemeClr val="bg1"/>
                          </a:solidFill>
                          <a:effectLst/>
                        </a:rPr>
                        <a:t>Web Components</a:t>
                      </a:r>
                      <a:endParaRPr lang="en-US" sz="1600" dirty="0">
                        <a:solidFill>
                          <a:schemeClr val="bg1"/>
                        </a:solidFill>
                        <a:effectLst/>
                      </a:endParaRPr>
                    </a:p>
                  </a:txBody>
                  <a:tcPr marL="123825" marR="123825" marT="57150" marB="571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600" dirty="0">
                          <a:solidFill>
                            <a:schemeClr val="bg1"/>
                          </a:solidFill>
                          <a:effectLst/>
                        </a:rPr>
                        <a:t>每个子应用需要采用纯</a:t>
                      </a:r>
                      <a:r>
                        <a:rPr lang="en-US" altLang="zh-CN" sz="1600" dirty="0">
                          <a:solidFill>
                            <a:schemeClr val="bg1"/>
                          </a:solidFill>
                          <a:effectLst/>
                        </a:rPr>
                        <a:t>Web Components </a:t>
                      </a:r>
                      <a:r>
                        <a:rPr lang="zh-CN" altLang="en-US" sz="1600" dirty="0">
                          <a:solidFill>
                            <a:schemeClr val="bg1"/>
                          </a:solidFill>
                          <a:effectLst/>
                        </a:rPr>
                        <a:t>技术编写组件，这是一套全新的开发模式</a:t>
                      </a:r>
                    </a:p>
                  </a:txBody>
                  <a:tcPr marL="123825" marR="123825" marT="57150" marB="571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600" dirty="0">
                          <a:solidFill>
                            <a:schemeClr val="bg1"/>
                          </a:solidFill>
                          <a:effectLst/>
                        </a:rPr>
                        <a:t>每个子应用拥有独立的</a:t>
                      </a:r>
                      <a:r>
                        <a:rPr lang="en-US" altLang="zh-CN" sz="1600" dirty="0">
                          <a:solidFill>
                            <a:schemeClr val="bg1"/>
                          </a:solidFill>
                          <a:effectLst/>
                        </a:rPr>
                        <a:t>script</a:t>
                      </a:r>
                      <a:r>
                        <a:rPr lang="zh-CN" altLang="en-US" sz="1600" dirty="0">
                          <a:solidFill>
                            <a:schemeClr val="bg1"/>
                          </a:solidFill>
                          <a:effectLst/>
                        </a:rPr>
                        <a:t>和</a:t>
                      </a:r>
                      <a:r>
                        <a:rPr lang="en-US" altLang="zh-CN" sz="1600" dirty="0" err="1">
                          <a:solidFill>
                            <a:schemeClr val="bg1"/>
                          </a:solidFill>
                          <a:effectLst/>
                        </a:rPr>
                        <a:t>css</a:t>
                      </a:r>
                      <a:r>
                        <a:rPr lang="zh-CN" altLang="en-US" sz="1600" dirty="0">
                          <a:solidFill>
                            <a:schemeClr val="bg1"/>
                          </a:solidFill>
                          <a:effectLst/>
                        </a:rPr>
                        <a:t>，也可以单独部署</a:t>
                      </a:r>
                    </a:p>
                  </a:txBody>
                  <a:tcPr marL="123825" marR="123825" marT="57150" marB="571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600" dirty="0">
                          <a:solidFill>
                            <a:schemeClr val="bg1"/>
                          </a:solidFill>
                          <a:effectLst/>
                        </a:rPr>
                        <a:t>对于历史系统的改造成本过高，子应用通信较为复杂，容易踩坑</a:t>
                      </a:r>
                    </a:p>
                  </a:txBody>
                  <a:tcPr marL="123825" marR="123825" marT="57150" marB="571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60941199"/>
                  </a:ext>
                </a:extLst>
              </a:tr>
              <a:tr h="1640020">
                <a:tc>
                  <a:txBody>
                    <a:bodyPr/>
                    <a:lstStyle/>
                    <a:p>
                      <a:r>
                        <a:rPr lang="zh-CN" altLang="en-US" sz="1600" b="1" dirty="0">
                          <a:solidFill>
                            <a:schemeClr val="bg1"/>
                          </a:solidFill>
                          <a:effectLst/>
                        </a:rPr>
                        <a:t>组合式应用路由分发</a:t>
                      </a:r>
                      <a:endParaRPr lang="zh-CN" altLang="en-US" sz="1600" dirty="0">
                        <a:solidFill>
                          <a:schemeClr val="bg1"/>
                        </a:solidFill>
                        <a:effectLst/>
                      </a:endParaRPr>
                    </a:p>
                  </a:txBody>
                  <a:tcPr marL="123825" marR="123825" marT="57150" marB="571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r>
                        <a:rPr lang="zh-CN" altLang="en-US" sz="1600" dirty="0">
                          <a:solidFill>
                            <a:schemeClr val="bg1"/>
                          </a:solidFill>
                          <a:effectLst/>
                        </a:rPr>
                        <a:t>每个子应用独立构建和部署，运行时由父应用来进行路由管理，应用加载、启动、卸载以及通信机制</a:t>
                      </a:r>
                    </a:p>
                  </a:txBody>
                  <a:tcPr marL="123825" marR="123825" marT="57150" marB="571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r>
                        <a:rPr lang="zh-CN" altLang="en-US" sz="1600" dirty="0">
                          <a:solidFill>
                            <a:schemeClr val="bg1"/>
                          </a:solidFill>
                          <a:effectLst/>
                        </a:rPr>
                        <a:t>纯前端改造，体验良好，可无感知切换，子应用互相隔离</a:t>
                      </a:r>
                    </a:p>
                  </a:txBody>
                  <a:tcPr marL="123825" marR="123825" marT="57150" marB="571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r>
                        <a:rPr lang="zh-CN" altLang="en-US" sz="1600" dirty="0">
                          <a:solidFill>
                            <a:schemeClr val="bg1"/>
                          </a:solidFill>
                          <a:effectLst/>
                        </a:rPr>
                        <a:t>需要设计和开发，由于父子应用处于同一页面运行，需要解决子应用的样式冲突、变量对象污染、通信机制等技术点</a:t>
                      </a:r>
                    </a:p>
                  </a:txBody>
                  <a:tcPr marL="123825" marR="123825" marT="57150" marB="571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4044885284"/>
                  </a:ext>
                </a:extLst>
              </a:tr>
            </a:tbl>
          </a:graphicData>
        </a:graphic>
      </p:graphicFrame>
    </p:spTree>
    <p:extLst>
      <p:ext uri="{BB962C8B-B14F-4D97-AF65-F5344CB8AC3E}">
        <p14:creationId xmlns:p14="http://schemas.microsoft.com/office/powerpoint/2010/main" val="2279415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36D511B-F36E-40E5-B9CE-7C411E9FDBF6}"/>
              </a:ext>
            </a:extLst>
          </p:cNvPr>
          <p:cNvSpPr>
            <a:spLocks noGrp="1"/>
          </p:cNvSpPr>
          <p:nvPr>
            <p:ph idx="1"/>
          </p:nvPr>
        </p:nvSpPr>
        <p:spPr>
          <a:xfrm>
            <a:off x="608400" y="414670"/>
            <a:ext cx="10969200" cy="5834930"/>
          </a:xfrm>
        </p:spPr>
        <p:txBody>
          <a:bodyPr/>
          <a:lstStyle/>
          <a:p>
            <a:r>
              <a:rPr lang="zh-CN" altLang="en-US" dirty="0"/>
              <a:t>拆分项目服务，实现业务逻辑的解耦，然后分而治之</a:t>
            </a:r>
            <a:endParaRPr lang="en-US" altLang="zh-CN" dirty="0"/>
          </a:p>
          <a:p>
            <a:r>
              <a:rPr lang="zh-CN" altLang="en-US" dirty="0"/>
              <a:t>解耦的应用具备完全的自主权利，微应用可以进行独立开发、独立部署、独立运行</a:t>
            </a:r>
            <a:endParaRPr lang="en-US" altLang="zh-CN" dirty="0"/>
          </a:p>
          <a:p>
            <a:endParaRPr lang="zh-CN" altLang="en-US" dirty="0"/>
          </a:p>
        </p:txBody>
      </p:sp>
    </p:spTree>
    <p:extLst>
      <p:ext uri="{BB962C8B-B14F-4D97-AF65-F5344CB8AC3E}">
        <p14:creationId xmlns:p14="http://schemas.microsoft.com/office/powerpoint/2010/main" val="830213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268469" y="269967"/>
            <a:ext cx="8389337" cy="1515290"/>
          </a:xfrm>
        </p:spPr>
        <p:txBody>
          <a:bodyPr>
            <a:normAutofit/>
          </a:bodyPr>
          <a:lstStyle/>
          <a:p>
            <a:r>
              <a:rPr lang="zh-CN" altLang="zh-CN" dirty="0">
                <a:solidFill>
                  <a:schemeClr val="bg1"/>
                </a:solidFill>
              </a:rPr>
              <a:t>微前端</a:t>
            </a:r>
          </a:p>
        </p:txBody>
      </p:sp>
      <p:sp>
        <p:nvSpPr>
          <p:cNvPr id="3" name="副标题 2"/>
          <p:cNvSpPr>
            <a:spLocks noGrp="1"/>
          </p:cNvSpPr>
          <p:nvPr>
            <p:ph type="subTitle" idx="1"/>
            <p:custDataLst>
              <p:tags r:id="rId3"/>
            </p:custDataLst>
          </p:nvPr>
        </p:nvSpPr>
        <p:spPr>
          <a:xfrm>
            <a:off x="6880356" y="3014518"/>
            <a:ext cx="3862267" cy="828963"/>
          </a:xfrm>
        </p:spPr>
        <p:txBody>
          <a:bodyPr>
            <a:normAutofit/>
          </a:bodyPr>
          <a:lstStyle/>
          <a:p>
            <a:pPr algn="l"/>
            <a:r>
              <a:rPr lang="en-US" altLang="zh-CN" sz="2800" dirty="0">
                <a:solidFill>
                  <a:schemeClr val="bg1"/>
                </a:solidFill>
              </a:rPr>
              <a:t>1.</a:t>
            </a:r>
            <a:r>
              <a:rPr lang="zh-CN" altLang="en-US" sz="2800" dirty="0">
                <a:solidFill>
                  <a:schemeClr val="bg1"/>
                </a:solidFill>
              </a:rPr>
              <a:t>什么是微前端？</a:t>
            </a:r>
            <a:endParaRPr lang="en-US" altLang="zh-CN" sz="2800" dirty="0">
              <a:solidFill>
                <a:schemeClr val="bg1"/>
              </a:solidFill>
            </a:endParaRPr>
          </a:p>
          <a:p>
            <a:endParaRPr lang="zh-CN" altLang="en-US" sz="2800" dirty="0"/>
          </a:p>
        </p:txBody>
      </p:sp>
      <p:sp>
        <p:nvSpPr>
          <p:cNvPr id="4" name="副标题 2">
            <a:extLst>
              <a:ext uri="{FF2B5EF4-FFF2-40B4-BE49-F238E27FC236}">
                <a16:creationId xmlns:a16="http://schemas.microsoft.com/office/drawing/2014/main" id="{AD4CED25-F556-49F4-8063-A792A28E9C4A}"/>
              </a:ext>
            </a:extLst>
          </p:cNvPr>
          <p:cNvSpPr txBox="1">
            <a:spLocks/>
          </p:cNvSpPr>
          <p:nvPr>
            <p:custDataLst>
              <p:tags r:id="rId4"/>
            </p:custDataLst>
          </p:nvPr>
        </p:nvSpPr>
        <p:spPr>
          <a:xfrm>
            <a:off x="976681" y="4258484"/>
            <a:ext cx="4125502" cy="787398"/>
          </a:xfrm>
          <a:prstGeom prst="rect">
            <a:avLst/>
          </a:prstGeom>
        </p:spPr>
        <p:txBody>
          <a:bodyPr vert="horz" lIns="90000" tIns="46800" rIns="90000" bIns="46800" rtlCol="0">
            <a:normAutofit/>
          </a:bodyPr>
          <a:lstStyle>
            <a:lvl1pPr marL="0" indent="0" algn="ctr" defTabSz="914400" rtl="0" eaLnBrk="1" fontAlgn="auto" latinLnBrk="0" hangingPunct="1">
              <a:lnSpc>
                <a:spcPct val="110000"/>
              </a:lnSpc>
              <a:spcBef>
                <a:spcPts val="0"/>
              </a:spcBef>
              <a:spcAft>
                <a:spcPts val="1000"/>
              </a:spcAft>
              <a:buFont typeface="Arial" panose="020B0604020202020204" pitchFamily="34" charset="0"/>
              <a:buNone/>
              <a:defRPr sz="2400" u="none" strike="noStrike" kern="1200" cap="none" spc="20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indent="0" algn="l" rtl="0" eaLnBrk="1" fontAlgn="auto" latinLnBrk="0" hangingPunct="1">
              <a:lnSpc>
                <a:spcPct val="110000"/>
              </a:lnSpc>
              <a:spcBef>
                <a:spcPts val="0"/>
              </a:spcBef>
              <a:spcAft>
                <a:spcPts val="1000"/>
              </a:spcAft>
            </a:pPr>
            <a:r>
              <a:rPr lang="en-US" altLang="zh-CN" sz="2800" kern="1200" spc="200" baseline="0" dirty="0">
                <a:solidFill>
                  <a:srgbClr val="FFFFFF"/>
                </a:solidFill>
                <a:effectLst/>
                <a:latin typeface="Arial" panose="020B0604020202020204" pitchFamily="34" charset="0"/>
                <a:ea typeface="微软雅黑" panose="020B0503020204020204" pitchFamily="34" charset="-122"/>
                <a:cs typeface="+mn-cs"/>
              </a:rPr>
              <a:t>2.</a:t>
            </a:r>
            <a:r>
              <a:rPr lang="zh-CN" altLang="zh-CN" sz="2800" kern="1200" spc="200" baseline="0" dirty="0">
                <a:solidFill>
                  <a:srgbClr val="FFFFFF"/>
                </a:solidFill>
                <a:effectLst/>
                <a:latin typeface="Arial" panose="020B0604020202020204" pitchFamily="34" charset="0"/>
                <a:ea typeface="微软雅黑" panose="020B0503020204020204" pitchFamily="34" charset="-122"/>
                <a:cs typeface="+mn-cs"/>
              </a:rPr>
              <a:t>微前端产生的目的？</a:t>
            </a:r>
            <a:endParaRPr lang="zh-CN" altLang="zh-CN" sz="2800" dirty="0">
              <a:effectLst/>
            </a:endParaRPr>
          </a:p>
        </p:txBody>
      </p:sp>
      <p:sp>
        <p:nvSpPr>
          <p:cNvPr id="5" name="副标题 2">
            <a:extLst>
              <a:ext uri="{FF2B5EF4-FFF2-40B4-BE49-F238E27FC236}">
                <a16:creationId xmlns:a16="http://schemas.microsoft.com/office/drawing/2014/main" id="{A1AF877C-C7CE-4799-875C-71C7F7C665EF}"/>
              </a:ext>
            </a:extLst>
          </p:cNvPr>
          <p:cNvSpPr txBox="1">
            <a:spLocks/>
          </p:cNvSpPr>
          <p:nvPr>
            <p:custDataLst>
              <p:tags r:id="rId5"/>
            </p:custDataLst>
          </p:nvPr>
        </p:nvSpPr>
        <p:spPr>
          <a:xfrm>
            <a:off x="6898962" y="4258652"/>
            <a:ext cx="3862267" cy="738909"/>
          </a:xfrm>
          <a:prstGeom prst="rect">
            <a:avLst/>
          </a:prstGeom>
        </p:spPr>
        <p:txBody>
          <a:bodyPr vert="horz" lIns="90000" tIns="46800" rIns="90000" bIns="46800" rtlCol="0">
            <a:normAutofit/>
          </a:bodyPr>
          <a:lstStyle>
            <a:lvl1pPr marL="0" indent="0" algn="ctr" defTabSz="914400" rtl="0" eaLnBrk="1" fontAlgn="auto" latinLnBrk="0" hangingPunct="1">
              <a:lnSpc>
                <a:spcPct val="110000"/>
              </a:lnSpc>
              <a:spcBef>
                <a:spcPts val="0"/>
              </a:spcBef>
              <a:spcAft>
                <a:spcPts val="1000"/>
              </a:spcAft>
              <a:buFont typeface="Arial" panose="020B0604020202020204" pitchFamily="34" charset="0"/>
              <a:buNone/>
              <a:defRPr sz="2400" u="none" strike="noStrike" kern="1200" cap="none" spc="20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indent="0" algn="l" rtl="0" eaLnBrk="1" fontAlgn="auto" latinLnBrk="0" hangingPunct="1">
              <a:lnSpc>
                <a:spcPct val="110000"/>
              </a:lnSpc>
              <a:spcBef>
                <a:spcPts val="0"/>
              </a:spcBef>
              <a:spcAft>
                <a:spcPts val="1000"/>
              </a:spcAft>
            </a:pPr>
            <a:r>
              <a:rPr lang="en-US" altLang="zh-CN" sz="2800" kern="1200" spc="200" baseline="0" dirty="0">
                <a:solidFill>
                  <a:srgbClr val="FFFFFF"/>
                </a:solidFill>
                <a:effectLst/>
                <a:latin typeface="Arial" panose="020B0604020202020204" pitchFamily="34" charset="0"/>
                <a:ea typeface="微软雅黑" panose="020B0503020204020204" pitchFamily="34" charset="-122"/>
                <a:cs typeface="+mn-cs"/>
              </a:rPr>
              <a:t>3.</a:t>
            </a:r>
            <a:r>
              <a:rPr lang="zh-CN" altLang="zh-CN" sz="2800" kern="1200" spc="200" baseline="0" dirty="0">
                <a:solidFill>
                  <a:srgbClr val="FFFFFF"/>
                </a:solidFill>
                <a:effectLst/>
                <a:latin typeface="Arial" panose="020B0604020202020204" pitchFamily="34" charset="0"/>
                <a:ea typeface="微软雅黑" panose="020B0503020204020204" pitchFamily="34" charset="-122"/>
                <a:cs typeface="+mn-cs"/>
              </a:rPr>
              <a:t>如何实现微前端？</a:t>
            </a:r>
            <a:endParaRPr lang="zh-CN" altLang="zh-CN" sz="2800" dirty="0">
              <a:effectLst/>
            </a:endParaRPr>
          </a:p>
        </p:txBody>
      </p:sp>
      <p:sp>
        <p:nvSpPr>
          <p:cNvPr id="6" name="副标题 2">
            <a:extLst>
              <a:ext uri="{FF2B5EF4-FFF2-40B4-BE49-F238E27FC236}">
                <a16:creationId xmlns:a16="http://schemas.microsoft.com/office/drawing/2014/main" id="{203F3B22-70FB-4B8E-B98F-6A4406893C00}"/>
              </a:ext>
            </a:extLst>
          </p:cNvPr>
          <p:cNvSpPr txBox="1">
            <a:spLocks/>
          </p:cNvSpPr>
          <p:nvPr>
            <p:custDataLst>
              <p:tags r:id="rId6"/>
            </p:custDataLst>
          </p:nvPr>
        </p:nvSpPr>
        <p:spPr>
          <a:xfrm>
            <a:off x="976681" y="5756760"/>
            <a:ext cx="3862267" cy="738909"/>
          </a:xfrm>
          <a:prstGeom prst="rect">
            <a:avLst/>
          </a:prstGeom>
        </p:spPr>
        <p:txBody>
          <a:bodyPr vert="horz" lIns="90000" tIns="46800" rIns="90000" bIns="46800" rtlCol="0">
            <a:normAutofit fontScale="77500" lnSpcReduction="20000"/>
          </a:bodyPr>
          <a:lstStyle>
            <a:lvl1pPr marL="0" indent="0" algn="ctr" defTabSz="914400" rtl="0" eaLnBrk="1" fontAlgn="auto" latinLnBrk="0" hangingPunct="1">
              <a:lnSpc>
                <a:spcPct val="110000"/>
              </a:lnSpc>
              <a:spcBef>
                <a:spcPts val="0"/>
              </a:spcBef>
              <a:spcAft>
                <a:spcPts val="1000"/>
              </a:spcAft>
              <a:buFont typeface="Arial" panose="020B0604020202020204" pitchFamily="34" charset="0"/>
              <a:buNone/>
              <a:defRPr sz="2400" u="none" strike="noStrike" kern="1200" cap="none" spc="20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indent="0" algn="l" rtl="0" eaLnBrk="1" fontAlgn="auto" latinLnBrk="0" hangingPunct="1">
              <a:lnSpc>
                <a:spcPct val="110000"/>
              </a:lnSpc>
              <a:spcBef>
                <a:spcPts val="0"/>
              </a:spcBef>
              <a:spcAft>
                <a:spcPts val="1000"/>
              </a:spcAft>
            </a:pPr>
            <a:r>
              <a:rPr lang="en-US" altLang="zh-CN" sz="3600" kern="1200" spc="200" baseline="0" dirty="0">
                <a:solidFill>
                  <a:srgbClr val="FFFFFF"/>
                </a:solidFill>
                <a:effectLst/>
                <a:latin typeface="Arial" panose="020B0604020202020204" pitchFamily="34" charset="0"/>
                <a:ea typeface="微软雅黑" panose="020B0503020204020204" pitchFamily="34" charset="-122"/>
                <a:cs typeface="+mn-cs"/>
              </a:rPr>
              <a:t>4.</a:t>
            </a:r>
            <a:r>
              <a:rPr lang="zh-CN" altLang="zh-CN" sz="3600" kern="1200" spc="200" baseline="0" dirty="0">
                <a:solidFill>
                  <a:srgbClr val="FFFFFF"/>
                </a:solidFill>
                <a:effectLst/>
                <a:latin typeface="Arial" panose="020B0604020202020204" pitchFamily="34" charset="0"/>
                <a:ea typeface="微软雅黑" panose="020B0503020204020204" pitchFamily="34" charset="-122"/>
                <a:cs typeface="+mn-cs"/>
              </a:rPr>
              <a:t>微前端的核心价值？</a:t>
            </a:r>
            <a:endParaRPr lang="zh-CN" altLang="zh-CN" sz="4800" dirty="0">
              <a:effectLst/>
            </a:endParaRPr>
          </a:p>
          <a:p>
            <a:pPr marL="0" indent="0" algn="l" rtl="0" eaLnBrk="1" fontAlgn="auto" latinLnBrk="0" hangingPunct="1">
              <a:lnSpc>
                <a:spcPct val="110000"/>
              </a:lnSpc>
              <a:spcBef>
                <a:spcPts val="0"/>
              </a:spcBef>
              <a:spcAft>
                <a:spcPts val="1000"/>
              </a:spcAft>
            </a:pPr>
            <a:endParaRPr lang="zh-CN" altLang="en-US" dirty="0"/>
          </a:p>
        </p:txBody>
      </p:sp>
      <p:sp>
        <p:nvSpPr>
          <p:cNvPr id="7" name="副标题 2">
            <a:extLst>
              <a:ext uri="{FF2B5EF4-FFF2-40B4-BE49-F238E27FC236}">
                <a16:creationId xmlns:a16="http://schemas.microsoft.com/office/drawing/2014/main" id="{D7FB2BCB-0CD8-4A85-80DC-48D778ADAF2C}"/>
              </a:ext>
            </a:extLst>
          </p:cNvPr>
          <p:cNvSpPr txBox="1">
            <a:spLocks/>
          </p:cNvSpPr>
          <p:nvPr>
            <p:custDataLst>
              <p:tags r:id="rId7"/>
            </p:custDataLst>
          </p:nvPr>
        </p:nvSpPr>
        <p:spPr>
          <a:xfrm>
            <a:off x="6880357" y="5664398"/>
            <a:ext cx="4125501" cy="923635"/>
          </a:xfrm>
          <a:prstGeom prst="rect">
            <a:avLst/>
          </a:prstGeom>
        </p:spPr>
        <p:txBody>
          <a:bodyPr vert="horz" lIns="90000" tIns="46800" rIns="90000" bIns="46800" rtlCol="0">
            <a:normAutofit fontScale="77500" lnSpcReduction="20000"/>
          </a:bodyPr>
          <a:lstStyle>
            <a:lvl1pPr marL="0" indent="0" algn="ctr" defTabSz="914400" rtl="0" eaLnBrk="1" fontAlgn="auto" latinLnBrk="0" hangingPunct="1">
              <a:lnSpc>
                <a:spcPct val="110000"/>
              </a:lnSpc>
              <a:spcBef>
                <a:spcPts val="0"/>
              </a:spcBef>
              <a:spcAft>
                <a:spcPts val="1000"/>
              </a:spcAft>
              <a:buFont typeface="Arial" panose="020B0604020202020204" pitchFamily="34" charset="0"/>
              <a:buNone/>
              <a:defRPr sz="2400" u="none" strike="noStrike" kern="1200" cap="none" spc="20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sz="3600" kern="1200" spc="200" baseline="0" dirty="0">
                <a:solidFill>
                  <a:srgbClr val="FFFFFF"/>
                </a:solidFill>
                <a:effectLst/>
                <a:latin typeface="Arial" panose="020B0604020202020204" pitchFamily="34" charset="0"/>
                <a:ea typeface="微软雅黑" panose="020B0503020204020204" pitchFamily="34" charset="-122"/>
                <a:cs typeface="+mn-cs"/>
              </a:rPr>
              <a:t>5.</a:t>
            </a:r>
            <a:r>
              <a:rPr lang="zh-CN" altLang="zh-CN" sz="3600" kern="1200" spc="200" baseline="0" dirty="0">
                <a:solidFill>
                  <a:srgbClr val="FFFFFF"/>
                </a:solidFill>
                <a:effectLst/>
                <a:latin typeface="Arial" panose="020B0604020202020204" pitchFamily="34" charset="0"/>
                <a:ea typeface="微软雅黑" panose="020B0503020204020204" pitchFamily="34" charset="-122"/>
                <a:cs typeface="+mn-cs"/>
              </a:rPr>
              <a:t>是否需要使用微前端？</a:t>
            </a:r>
            <a:endParaRPr lang="zh-CN" altLang="en-US" dirty="0"/>
          </a:p>
        </p:txBody>
      </p:sp>
      <p:sp>
        <p:nvSpPr>
          <p:cNvPr id="8" name="副标题 2">
            <a:extLst>
              <a:ext uri="{FF2B5EF4-FFF2-40B4-BE49-F238E27FC236}">
                <a16:creationId xmlns:a16="http://schemas.microsoft.com/office/drawing/2014/main" id="{DEEF93F9-E840-488B-A972-1AB8936CC914}"/>
              </a:ext>
            </a:extLst>
          </p:cNvPr>
          <p:cNvSpPr txBox="1">
            <a:spLocks/>
          </p:cNvSpPr>
          <p:nvPr>
            <p:custDataLst>
              <p:tags r:id="rId8"/>
            </p:custDataLst>
          </p:nvPr>
        </p:nvSpPr>
        <p:spPr>
          <a:xfrm>
            <a:off x="976681" y="3014518"/>
            <a:ext cx="3862267" cy="828963"/>
          </a:xfrm>
          <a:prstGeom prst="rect">
            <a:avLst/>
          </a:prstGeom>
        </p:spPr>
        <p:txBody>
          <a:bodyPr vert="horz" lIns="90000" tIns="46800" rIns="90000" bIns="46800" rtlCol="0">
            <a:normAutofit/>
          </a:bodyPr>
          <a:lstStyle>
            <a:lvl1pPr marL="0" indent="0" algn="ctr" defTabSz="914400" rtl="0" eaLnBrk="1" fontAlgn="auto" latinLnBrk="0" hangingPunct="1">
              <a:lnSpc>
                <a:spcPct val="110000"/>
              </a:lnSpc>
              <a:spcBef>
                <a:spcPts val="0"/>
              </a:spcBef>
              <a:spcAft>
                <a:spcPts val="1000"/>
              </a:spcAft>
              <a:buFont typeface="Arial" panose="020B0604020202020204" pitchFamily="34" charset="0"/>
              <a:buNone/>
              <a:defRPr sz="2400" u="none" strike="noStrike" kern="1200" cap="none" spc="20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sz="2800" dirty="0">
                <a:solidFill>
                  <a:schemeClr val="bg1"/>
                </a:solidFill>
              </a:rPr>
              <a:t>0.</a:t>
            </a:r>
            <a:r>
              <a:rPr lang="zh-CN" altLang="en-US" sz="2800" dirty="0">
                <a:solidFill>
                  <a:schemeClr val="bg1"/>
                </a:solidFill>
              </a:rPr>
              <a:t>前言</a:t>
            </a:r>
            <a:endParaRPr lang="en-US" altLang="zh-CN" sz="2800" dirty="0">
              <a:solidFill>
                <a:schemeClr val="bg1"/>
              </a:solidFill>
            </a:endParaRPr>
          </a:p>
          <a:p>
            <a:endParaRPr lang="zh-CN" altLang="en-US" sz="2800" dirty="0"/>
          </a:p>
        </p:txBody>
      </p:sp>
      <p:sp>
        <p:nvSpPr>
          <p:cNvPr id="9" name="椭圆 8">
            <a:extLst>
              <a:ext uri="{FF2B5EF4-FFF2-40B4-BE49-F238E27FC236}">
                <a16:creationId xmlns:a16="http://schemas.microsoft.com/office/drawing/2014/main" id="{E7A2379C-8468-4DE0-908C-2B0EE9149C11}"/>
              </a:ext>
            </a:extLst>
          </p:cNvPr>
          <p:cNvSpPr/>
          <p:nvPr/>
        </p:nvSpPr>
        <p:spPr bwMode="auto">
          <a:xfrm>
            <a:off x="6752752" y="5601917"/>
            <a:ext cx="534988" cy="533400"/>
          </a:xfrm>
          <a:prstGeom prst="ellipse">
            <a:avLst/>
          </a:prstGeom>
          <a:solidFill>
            <a:srgbClr val="92D050"/>
          </a:solidFill>
          <a:ln w="25400" cap="flat" cmpd="sng" algn="ctr">
            <a:noFill/>
            <a:prstDash val="solid"/>
          </a:ln>
          <a:effectLst/>
        </p:spPr>
        <p:txBody>
          <a:bodyPr anchor="ctr"/>
          <a:lstStyle/>
          <a:p>
            <a:pPr marL="0" marR="0" lvl="0" indent="0" defTabSz="1105235"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rPr>
              <a:t>1</a:t>
            </a:r>
            <a:endParaRPr kumimoji="0" lang="zh-CN" altLang="en-US"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endParaRPr>
          </a:p>
        </p:txBody>
      </p:sp>
      <p:sp>
        <p:nvSpPr>
          <p:cNvPr id="10" name="椭圆 9">
            <a:extLst>
              <a:ext uri="{FF2B5EF4-FFF2-40B4-BE49-F238E27FC236}">
                <a16:creationId xmlns:a16="http://schemas.microsoft.com/office/drawing/2014/main" id="{CD127AFA-636E-42B1-9AD2-DC521FED5119}"/>
              </a:ext>
            </a:extLst>
          </p:cNvPr>
          <p:cNvSpPr/>
          <p:nvPr/>
        </p:nvSpPr>
        <p:spPr bwMode="auto">
          <a:xfrm>
            <a:off x="6752752" y="4264723"/>
            <a:ext cx="534988" cy="533400"/>
          </a:xfrm>
          <a:prstGeom prst="ellipse">
            <a:avLst/>
          </a:prstGeom>
          <a:solidFill>
            <a:srgbClr val="92D050"/>
          </a:solidFill>
          <a:ln w="25400" cap="flat" cmpd="sng" algn="ctr">
            <a:noFill/>
            <a:prstDash val="solid"/>
          </a:ln>
          <a:effectLst/>
        </p:spPr>
        <p:txBody>
          <a:bodyPr anchor="ctr"/>
          <a:lstStyle/>
          <a:p>
            <a:pPr marL="0" marR="0" lvl="0" indent="0" defTabSz="1105235"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rPr>
              <a:t>1</a:t>
            </a:r>
            <a:endParaRPr kumimoji="0" lang="zh-CN" altLang="en-US"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endParaRPr>
          </a:p>
        </p:txBody>
      </p:sp>
      <p:sp>
        <p:nvSpPr>
          <p:cNvPr id="11" name="椭圆 10">
            <a:extLst>
              <a:ext uri="{FF2B5EF4-FFF2-40B4-BE49-F238E27FC236}">
                <a16:creationId xmlns:a16="http://schemas.microsoft.com/office/drawing/2014/main" id="{CC706D5E-60F6-44AC-A4BA-633F42AAFDA6}"/>
              </a:ext>
            </a:extLst>
          </p:cNvPr>
          <p:cNvSpPr/>
          <p:nvPr/>
        </p:nvSpPr>
        <p:spPr bwMode="auto">
          <a:xfrm>
            <a:off x="854564" y="4258484"/>
            <a:ext cx="534988" cy="533400"/>
          </a:xfrm>
          <a:prstGeom prst="ellipse">
            <a:avLst/>
          </a:prstGeom>
          <a:solidFill>
            <a:srgbClr val="92D050"/>
          </a:solidFill>
          <a:ln w="25400" cap="flat" cmpd="sng" algn="ctr">
            <a:noFill/>
            <a:prstDash val="solid"/>
          </a:ln>
          <a:effectLst/>
        </p:spPr>
        <p:txBody>
          <a:bodyPr anchor="ctr"/>
          <a:lstStyle/>
          <a:p>
            <a:pPr marL="0" marR="0" lvl="0" indent="0" defTabSz="1105235"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rPr>
              <a:t>1</a:t>
            </a:r>
            <a:endParaRPr kumimoji="0" lang="zh-CN" altLang="en-US"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endParaRPr>
          </a:p>
        </p:txBody>
      </p:sp>
      <p:sp>
        <p:nvSpPr>
          <p:cNvPr id="12" name="椭圆 11">
            <a:extLst>
              <a:ext uri="{FF2B5EF4-FFF2-40B4-BE49-F238E27FC236}">
                <a16:creationId xmlns:a16="http://schemas.microsoft.com/office/drawing/2014/main" id="{C098E31C-8290-4B81-A638-C6778EFA79C3}"/>
              </a:ext>
            </a:extLst>
          </p:cNvPr>
          <p:cNvSpPr/>
          <p:nvPr/>
        </p:nvSpPr>
        <p:spPr bwMode="auto">
          <a:xfrm>
            <a:off x="854564" y="3053100"/>
            <a:ext cx="534988" cy="533400"/>
          </a:xfrm>
          <a:prstGeom prst="ellipse">
            <a:avLst/>
          </a:prstGeom>
          <a:solidFill>
            <a:srgbClr val="92D050"/>
          </a:solidFill>
          <a:ln w="25400" cap="flat" cmpd="sng" algn="ctr">
            <a:noFill/>
            <a:prstDash val="solid"/>
          </a:ln>
          <a:effectLst/>
        </p:spPr>
        <p:txBody>
          <a:bodyPr anchor="ctr"/>
          <a:lstStyle/>
          <a:p>
            <a:pPr marL="0" marR="0" lvl="0" indent="0" defTabSz="1105235"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rPr>
              <a:t>1</a:t>
            </a:r>
            <a:endParaRPr kumimoji="0" lang="zh-CN" altLang="en-US"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endParaRPr>
          </a:p>
        </p:txBody>
      </p:sp>
      <p:sp>
        <p:nvSpPr>
          <p:cNvPr id="13" name="椭圆 12">
            <a:extLst>
              <a:ext uri="{FF2B5EF4-FFF2-40B4-BE49-F238E27FC236}">
                <a16:creationId xmlns:a16="http://schemas.microsoft.com/office/drawing/2014/main" id="{4940134D-45D3-461C-9669-CAB9811826AB}"/>
              </a:ext>
            </a:extLst>
          </p:cNvPr>
          <p:cNvSpPr/>
          <p:nvPr/>
        </p:nvSpPr>
        <p:spPr bwMode="auto">
          <a:xfrm>
            <a:off x="6752752" y="3019537"/>
            <a:ext cx="534988" cy="533400"/>
          </a:xfrm>
          <a:prstGeom prst="ellipse">
            <a:avLst/>
          </a:prstGeom>
          <a:solidFill>
            <a:srgbClr val="92D050"/>
          </a:solidFill>
          <a:ln w="25400" cap="flat" cmpd="sng" algn="ctr">
            <a:noFill/>
            <a:prstDash val="solid"/>
          </a:ln>
          <a:effectLst/>
        </p:spPr>
        <p:txBody>
          <a:bodyPr anchor="ctr"/>
          <a:lstStyle/>
          <a:p>
            <a:pPr marL="0" marR="0" lvl="0" indent="0" defTabSz="1105235"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rPr>
              <a:t>1</a:t>
            </a:r>
            <a:endParaRPr kumimoji="0" lang="zh-CN" altLang="en-US"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endParaRPr>
          </a:p>
        </p:txBody>
      </p:sp>
      <p:sp>
        <p:nvSpPr>
          <p:cNvPr id="14" name="椭圆 13">
            <a:extLst>
              <a:ext uri="{FF2B5EF4-FFF2-40B4-BE49-F238E27FC236}">
                <a16:creationId xmlns:a16="http://schemas.microsoft.com/office/drawing/2014/main" id="{1B67390E-867A-4194-94BF-F1A97CB3298C}"/>
              </a:ext>
            </a:extLst>
          </p:cNvPr>
          <p:cNvSpPr/>
          <p:nvPr/>
        </p:nvSpPr>
        <p:spPr bwMode="auto">
          <a:xfrm>
            <a:off x="854564" y="5737266"/>
            <a:ext cx="534988" cy="533400"/>
          </a:xfrm>
          <a:prstGeom prst="ellipse">
            <a:avLst/>
          </a:prstGeom>
          <a:solidFill>
            <a:srgbClr val="92D050"/>
          </a:solidFill>
          <a:ln w="25400" cap="flat" cmpd="sng" algn="ctr">
            <a:noFill/>
            <a:prstDash val="solid"/>
          </a:ln>
          <a:effectLst/>
        </p:spPr>
        <p:txBody>
          <a:bodyPr anchor="ctr"/>
          <a:lstStyle/>
          <a:p>
            <a:pPr marL="0" marR="0" lvl="0" indent="0" defTabSz="1105235"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rPr>
              <a:t>1</a:t>
            </a:r>
            <a:endParaRPr kumimoji="0" lang="zh-CN" altLang="en-US"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endParaRP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1161</TotalTime>
  <Words>843</Words>
  <Application>Microsoft Office PowerPoint</Application>
  <PresentationFormat>宽屏</PresentationFormat>
  <Paragraphs>60</Paragraphs>
  <Slides>6</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vt:i4>
      </vt:variant>
    </vt:vector>
  </HeadingPairs>
  <TitlesOfParts>
    <vt:vector size="13" baseType="lpstr">
      <vt:lpstr>-apple-system</vt:lpstr>
      <vt:lpstr>Arial Unicode MS</vt:lpstr>
      <vt:lpstr>等线</vt:lpstr>
      <vt:lpstr>Arial</vt:lpstr>
      <vt:lpstr>Open Sans</vt:lpstr>
      <vt:lpstr>Wingdings</vt:lpstr>
      <vt:lpstr>Office 主题​​</vt:lpstr>
      <vt:lpstr>什么是微前端？</vt:lpstr>
      <vt:lpstr>微前端的核心是什么？</vt:lpstr>
      <vt:lpstr>拆什么，为什么要拆？</vt:lpstr>
      <vt:lpstr>怎么拆？</vt:lpstr>
      <vt:lpstr>PowerPoint 演示文稿</vt:lpstr>
      <vt:lpstr>微前端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xin liu</cp:lastModifiedBy>
  <cp:revision>165</cp:revision>
  <dcterms:created xsi:type="dcterms:W3CDTF">2019-06-19T02:08:00Z</dcterms:created>
  <dcterms:modified xsi:type="dcterms:W3CDTF">2021-09-23T09:29:29Z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2052-11.1.0.10650</vt:lpwstr>
  </property>
  <property fmtid="{D5CDD505-2E9C-101B-9397-08002B2CF9AE}" pid="3" name="ICV">
    <vt:lpwstr>9F4AED7759024EB0B4FD88BDD37FEF91</vt:lpwstr>
  </property>
</Properties>
</file>