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6"/>
  </p:handoutMasterIdLst>
  <p:sldIdLst>
    <p:sldId id="256" r:id="rId2"/>
    <p:sldId id="258" r:id="rId3"/>
    <p:sldId id="257"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autoAdjust="0"/>
  </p:normalViewPr>
  <p:slideViewPr>
    <p:cSldViewPr snapToGrid="0">
      <p:cViewPr varScale="1">
        <p:scale>
          <a:sx n="110" d="100"/>
          <a:sy n="110" d="100"/>
        </p:scale>
        <p:origin x="630" y="9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3" d="100"/>
          <a:sy n="83" d="100"/>
        </p:scale>
        <p:origin x="393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8DBECAC-E392-4217-802F-CB7484F428D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10159E56-A836-4196-B939-77F787EB38F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35FD46-AEB9-4C59-AC85-4055F2AA7DF2}" type="datetimeFigureOut">
              <a:rPr lang="zh-CN" altLang="en-US" smtClean="0"/>
              <a:t>2021/9/6</a:t>
            </a:fld>
            <a:endParaRPr lang="zh-CN" altLang="en-US"/>
          </a:p>
        </p:txBody>
      </p:sp>
      <p:sp>
        <p:nvSpPr>
          <p:cNvPr id="4" name="页脚占位符 3">
            <a:extLst>
              <a:ext uri="{FF2B5EF4-FFF2-40B4-BE49-F238E27FC236}">
                <a16:creationId xmlns:a16="http://schemas.microsoft.com/office/drawing/2014/main" id="{E059B6D4-B53D-4268-B782-25417EFEC07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C964A327-7F05-4A63-8329-D5E20C929D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B0FF89-82AD-4D3C-A466-034A37D378DE}" type="slidenum">
              <a:rPr lang="zh-CN" altLang="en-US" smtClean="0"/>
              <a:t>‹#›</a:t>
            </a:fld>
            <a:endParaRPr lang="zh-CN" altLang="en-US"/>
          </a:p>
        </p:txBody>
      </p:sp>
    </p:spTree>
    <p:extLst>
      <p:ext uri="{BB962C8B-B14F-4D97-AF65-F5344CB8AC3E}">
        <p14:creationId xmlns:p14="http://schemas.microsoft.com/office/powerpoint/2010/main" val="24645937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9BF9A6-4856-4844-83F7-E6C95F935DBC}" type="datetimeFigureOut">
              <a:rPr lang="zh-CN" altLang="en-US" smtClean="0"/>
              <a:t>2021/9/6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A3E182-4875-4591-9938-0BEA291C19C1}" type="slidenum">
              <a:rPr lang="zh-CN" altLang="en-US" smtClean="0"/>
              <a:t>‹#›</a:t>
            </a:fld>
            <a:endParaRPr lang="zh-CN" altLang="en-US"/>
          </a:p>
        </p:txBody>
      </p:sp>
    </p:spTree>
    <p:extLst>
      <p:ext uri="{BB962C8B-B14F-4D97-AF65-F5344CB8AC3E}">
        <p14:creationId xmlns:p14="http://schemas.microsoft.com/office/powerpoint/2010/main" val="2110784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1.xml"/><Relationship Id="rId5" Type="http://schemas.openxmlformats.org/officeDocument/2006/relationships/tags" Target="../tags/tag62.xml"/><Relationship Id="rId4" Type="http://schemas.openxmlformats.org/officeDocument/2006/relationships/tags" Target="../tags/tag6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2021/9/6</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2021/9/6</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2021/9/6</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2021/9/6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2021/9/6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2021/9/6</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2021/9/6</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2021/9/6</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2021/9/6</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2021/9/6</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2021/9/6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t="-4000" b="-4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2021/9/6</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70.xml"/><Relationship Id="rId3" Type="http://schemas.openxmlformats.org/officeDocument/2006/relationships/tags" Target="../tags/tag65.xml"/><Relationship Id="rId7" Type="http://schemas.openxmlformats.org/officeDocument/2006/relationships/tags" Target="../tags/tag69.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9"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268469" y="269967"/>
            <a:ext cx="8389337" cy="1515290"/>
          </a:xfrm>
        </p:spPr>
        <p:txBody>
          <a:bodyPr>
            <a:normAutofit/>
          </a:bodyPr>
          <a:lstStyle/>
          <a:p>
            <a:r>
              <a:rPr lang="zh-CN" altLang="zh-CN" dirty="0">
                <a:solidFill>
                  <a:schemeClr val="bg1"/>
                </a:solidFill>
              </a:rPr>
              <a:t>微前端</a:t>
            </a:r>
          </a:p>
        </p:txBody>
      </p:sp>
      <p:sp>
        <p:nvSpPr>
          <p:cNvPr id="3" name="副标题 2"/>
          <p:cNvSpPr>
            <a:spLocks noGrp="1"/>
          </p:cNvSpPr>
          <p:nvPr>
            <p:ph type="subTitle" idx="1"/>
            <p:custDataLst>
              <p:tags r:id="rId3"/>
            </p:custDataLst>
          </p:nvPr>
        </p:nvSpPr>
        <p:spPr>
          <a:xfrm>
            <a:off x="6880356" y="3014518"/>
            <a:ext cx="3862267" cy="828963"/>
          </a:xfrm>
        </p:spPr>
        <p:txBody>
          <a:bodyPr>
            <a:normAutofit/>
          </a:bodyPr>
          <a:lstStyle/>
          <a:p>
            <a:pPr algn="l"/>
            <a:r>
              <a:rPr lang="en-US" altLang="zh-CN" sz="2800" dirty="0">
                <a:solidFill>
                  <a:schemeClr val="bg1"/>
                </a:solidFill>
              </a:rPr>
              <a:t>1.</a:t>
            </a:r>
            <a:r>
              <a:rPr lang="zh-CN" altLang="en-US" sz="2800" dirty="0">
                <a:solidFill>
                  <a:schemeClr val="bg1"/>
                </a:solidFill>
              </a:rPr>
              <a:t>什么是微前端？</a:t>
            </a:r>
            <a:endParaRPr lang="en-US" altLang="zh-CN" sz="2800" dirty="0">
              <a:solidFill>
                <a:schemeClr val="bg1"/>
              </a:solidFill>
            </a:endParaRPr>
          </a:p>
          <a:p>
            <a:endParaRPr lang="zh-CN" altLang="en-US" sz="2800" dirty="0"/>
          </a:p>
        </p:txBody>
      </p:sp>
      <p:sp>
        <p:nvSpPr>
          <p:cNvPr id="4" name="副标题 2">
            <a:extLst>
              <a:ext uri="{FF2B5EF4-FFF2-40B4-BE49-F238E27FC236}">
                <a16:creationId xmlns:a16="http://schemas.microsoft.com/office/drawing/2014/main" id="{AD4CED25-F556-49F4-8063-A792A28E9C4A}"/>
              </a:ext>
            </a:extLst>
          </p:cNvPr>
          <p:cNvSpPr txBox="1">
            <a:spLocks/>
          </p:cNvSpPr>
          <p:nvPr>
            <p:custDataLst>
              <p:tags r:id="rId4"/>
            </p:custDataLst>
          </p:nvPr>
        </p:nvSpPr>
        <p:spPr>
          <a:xfrm>
            <a:off x="976681" y="4258484"/>
            <a:ext cx="4125502" cy="787398"/>
          </a:xfrm>
          <a:prstGeom prst="rect">
            <a:avLst/>
          </a:prstGeom>
        </p:spPr>
        <p:txBody>
          <a:bodyPr vert="horz" lIns="90000" tIns="46800" rIns="90000" bIns="46800" rtlCol="0">
            <a:normAutofit/>
          </a:bodyPr>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indent="0" algn="l" rtl="0" eaLnBrk="1" fontAlgn="auto" latinLnBrk="0" hangingPunct="1">
              <a:lnSpc>
                <a:spcPct val="110000"/>
              </a:lnSpc>
              <a:spcBef>
                <a:spcPts val="0"/>
              </a:spcBef>
              <a:spcAft>
                <a:spcPts val="1000"/>
              </a:spcAft>
            </a:pPr>
            <a:r>
              <a:rPr lang="en-US" altLang="zh-CN" sz="2800" kern="1200" spc="200" baseline="0" dirty="0">
                <a:solidFill>
                  <a:srgbClr val="FFFFFF"/>
                </a:solidFill>
                <a:effectLst/>
                <a:latin typeface="Arial" panose="020B0604020202020204" pitchFamily="34" charset="0"/>
                <a:ea typeface="微软雅黑" panose="020B0503020204020204" pitchFamily="34" charset="-122"/>
                <a:cs typeface="+mn-cs"/>
              </a:rPr>
              <a:t>2.</a:t>
            </a:r>
            <a:r>
              <a:rPr lang="zh-CN" altLang="zh-CN" sz="2800" kern="1200" spc="200" baseline="0" dirty="0">
                <a:solidFill>
                  <a:srgbClr val="FFFFFF"/>
                </a:solidFill>
                <a:effectLst/>
                <a:latin typeface="Arial" panose="020B0604020202020204" pitchFamily="34" charset="0"/>
                <a:ea typeface="微软雅黑" panose="020B0503020204020204" pitchFamily="34" charset="-122"/>
                <a:cs typeface="+mn-cs"/>
              </a:rPr>
              <a:t>微前端产生的目的？</a:t>
            </a:r>
            <a:endParaRPr lang="zh-CN" altLang="zh-CN" sz="2800" dirty="0">
              <a:effectLst/>
            </a:endParaRPr>
          </a:p>
        </p:txBody>
      </p:sp>
      <p:sp>
        <p:nvSpPr>
          <p:cNvPr id="5" name="副标题 2">
            <a:extLst>
              <a:ext uri="{FF2B5EF4-FFF2-40B4-BE49-F238E27FC236}">
                <a16:creationId xmlns:a16="http://schemas.microsoft.com/office/drawing/2014/main" id="{A1AF877C-C7CE-4799-875C-71C7F7C665EF}"/>
              </a:ext>
            </a:extLst>
          </p:cNvPr>
          <p:cNvSpPr txBox="1">
            <a:spLocks/>
          </p:cNvSpPr>
          <p:nvPr>
            <p:custDataLst>
              <p:tags r:id="rId5"/>
            </p:custDataLst>
          </p:nvPr>
        </p:nvSpPr>
        <p:spPr>
          <a:xfrm>
            <a:off x="6898962" y="4258652"/>
            <a:ext cx="3862267" cy="738909"/>
          </a:xfrm>
          <a:prstGeom prst="rect">
            <a:avLst/>
          </a:prstGeom>
        </p:spPr>
        <p:txBody>
          <a:bodyPr vert="horz" lIns="90000" tIns="46800" rIns="90000" bIns="46800" rtlCol="0">
            <a:normAutofit/>
          </a:bodyPr>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indent="0" algn="l" rtl="0" eaLnBrk="1" fontAlgn="auto" latinLnBrk="0" hangingPunct="1">
              <a:lnSpc>
                <a:spcPct val="110000"/>
              </a:lnSpc>
              <a:spcBef>
                <a:spcPts val="0"/>
              </a:spcBef>
              <a:spcAft>
                <a:spcPts val="1000"/>
              </a:spcAft>
            </a:pPr>
            <a:r>
              <a:rPr lang="en-US" altLang="zh-CN" sz="2800" kern="1200" spc="200" baseline="0" dirty="0">
                <a:solidFill>
                  <a:srgbClr val="FFFFFF"/>
                </a:solidFill>
                <a:effectLst/>
                <a:latin typeface="Arial" panose="020B0604020202020204" pitchFamily="34" charset="0"/>
                <a:ea typeface="微软雅黑" panose="020B0503020204020204" pitchFamily="34" charset="-122"/>
                <a:cs typeface="+mn-cs"/>
              </a:rPr>
              <a:t>3.</a:t>
            </a:r>
            <a:r>
              <a:rPr lang="zh-CN" altLang="zh-CN" sz="2800" kern="1200" spc="200" baseline="0" dirty="0">
                <a:solidFill>
                  <a:srgbClr val="FFFFFF"/>
                </a:solidFill>
                <a:effectLst/>
                <a:latin typeface="Arial" panose="020B0604020202020204" pitchFamily="34" charset="0"/>
                <a:ea typeface="微软雅黑" panose="020B0503020204020204" pitchFamily="34" charset="-122"/>
                <a:cs typeface="+mn-cs"/>
              </a:rPr>
              <a:t>如何实现微前端？</a:t>
            </a:r>
            <a:endParaRPr lang="zh-CN" altLang="zh-CN" sz="2800" dirty="0">
              <a:effectLst/>
            </a:endParaRPr>
          </a:p>
        </p:txBody>
      </p:sp>
      <p:sp>
        <p:nvSpPr>
          <p:cNvPr id="6" name="副标题 2">
            <a:extLst>
              <a:ext uri="{FF2B5EF4-FFF2-40B4-BE49-F238E27FC236}">
                <a16:creationId xmlns:a16="http://schemas.microsoft.com/office/drawing/2014/main" id="{203F3B22-70FB-4B8E-B98F-6A4406893C00}"/>
              </a:ext>
            </a:extLst>
          </p:cNvPr>
          <p:cNvSpPr txBox="1">
            <a:spLocks/>
          </p:cNvSpPr>
          <p:nvPr>
            <p:custDataLst>
              <p:tags r:id="rId6"/>
            </p:custDataLst>
          </p:nvPr>
        </p:nvSpPr>
        <p:spPr>
          <a:xfrm>
            <a:off x="976681" y="5756760"/>
            <a:ext cx="3862267" cy="738909"/>
          </a:xfrm>
          <a:prstGeom prst="rect">
            <a:avLst/>
          </a:prstGeom>
        </p:spPr>
        <p:txBody>
          <a:bodyPr vert="horz" lIns="90000" tIns="46800" rIns="90000" bIns="46800" rtlCol="0">
            <a:normAutofit fontScale="77500" lnSpcReduction="20000"/>
          </a:bodyPr>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indent="0" algn="l" rtl="0" eaLnBrk="1" fontAlgn="auto" latinLnBrk="0" hangingPunct="1">
              <a:lnSpc>
                <a:spcPct val="110000"/>
              </a:lnSpc>
              <a:spcBef>
                <a:spcPts val="0"/>
              </a:spcBef>
              <a:spcAft>
                <a:spcPts val="1000"/>
              </a:spcAft>
            </a:pPr>
            <a:r>
              <a:rPr lang="en-US" altLang="zh-CN" sz="3600" kern="1200" spc="200" baseline="0" dirty="0">
                <a:solidFill>
                  <a:srgbClr val="FFFFFF"/>
                </a:solidFill>
                <a:effectLst/>
                <a:latin typeface="Arial" panose="020B0604020202020204" pitchFamily="34" charset="0"/>
                <a:ea typeface="微软雅黑" panose="020B0503020204020204" pitchFamily="34" charset="-122"/>
                <a:cs typeface="+mn-cs"/>
              </a:rPr>
              <a:t>4.</a:t>
            </a:r>
            <a:r>
              <a:rPr lang="zh-CN" altLang="zh-CN" sz="3600" kern="1200" spc="200" baseline="0" dirty="0">
                <a:solidFill>
                  <a:srgbClr val="FFFFFF"/>
                </a:solidFill>
                <a:effectLst/>
                <a:latin typeface="Arial" panose="020B0604020202020204" pitchFamily="34" charset="0"/>
                <a:ea typeface="微软雅黑" panose="020B0503020204020204" pitchFamily="34" charset="-122"/>
                <a:cs typeface="+mn-cs"/>
              </a:rPr>
              <a:t>微前端的核心价值？</a:t>
            </a:r>
            <a:endParaRPr lang="zh-CN" altLang="zh-CN" sz="4800" dirty="0">
              <a:effectLst/>
            </a:endParaRPr>
          </a:p>
          <a:p>
            <a:pPr marL="0" indent="0" algn="l" rtl="0" eaLnBrk="1" fontAlgn="auto" latinLnBrk="0" hangingPunct="1">
              <a:lnSpc>
                <a:spcPct val="110000"/>
              </a:lnSpc>
              <a:spcBef>
                <a:spcPts val="0"/>
              </a:spcBef>
              <a:spcAft>
                <a:spcPts val="1000"/>
              </a:spcAft>
            </a:pPr>
            <a:endParaRPr lang="zh-CN" altLang="en-US" dirty="0"/>
          </a:p>
        </p:txBody>
      </p:sp>
      <p:sp>
        <p:nvSpPr>
          <p:cNvPr id="7" name="副标题 2">
            <a:extLst>
              <a:ext uri="{FF2B5EF4-FFF2-40B4-BE49-F238E27FC236}">
                <a16:creationId xmlns:a16="http://schemas.microsoft.com/office/drawing/2014/main" id="{D7FB2BCB-0CD8-4A85-80DC-48D778ADAF2C}"/>
              </a:ext>
            </a:extLst>
          </p:cNvPr>
          <p:cNvSpPr txBox="1">
            <a:spLocks/>
          </p:cNvSpPr>
          <p:nvPr>
            <p:custDataLst>
              <p:tags r:id="rId7"/>
            </p:custDataLst>
          </p:nvPr>
        </p:nvSpPr>
        <p:spPr>
          <a:xfrm>
            <a:off x="6880357" y="5664398"/>
            <a:ext cx="4125501" cy="923635"/>
          </a:xfrm>
          <a:prstGeom prst="rect">
            <a:avLst/>
          </a:prstGeom>
        </p:spPr>
        <p:txBody>
          <a:bodyPr vert="horz" lIns="90000" tIns="46800" rIns="90000" bIns="46800" rtlCol="0">
            <a:normAutofit fontScale="77500" lnSpcReduction="20000"/>
          </a:bodyPr>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sz="3600" kern="1200" spc="200" baseline="0" dirty="0">
                <a:solidFill>
                  <a:srgbClr val="FFFFFF"/>
                </a:solidFill>
                <a:effectLst/>
                <a:latin typeface="Arial" panose="020B0604020202020204" pitchFamily="34" charset="0"/>
                <a:ea typeface="微软雅黑" panose="020B0503020204020204" pitchFamily="34" charset="-122"/>
                <a:cs typeface="+mn-cs"/>
              </a:rPr>
              <a:t>5.</a:t>
            </a:r>
            <a:r>
              <a:rPr lang="zh-CN" altLang="zh-CN" sz="3600" kern="1200" spc="200" baseline="0" dirty="0">
                <a:solidFill>
                  <a:srgbClr val="FFFFFF"/>
                </a:solidFill>
                <a:effectLst/>
                <a:latin typeface="Arial" panose="020B0604020202020204" pitchFamily="34" charset="0"/>
                <a:ea typeface="微软雅黑" panose="020B0503020204020204" pitchFamily="34" charset="-122"/>
                <a:cs typeface="+mn-cs"/>
              </a:rPr>
              <a:t>是否需要使用微前端？</a:t>
            </a:r>
            <a:endParaRPr lang="zh-CN" altLang="en-US" dirty="0"/>
          </a:p>
        </p:txBody>
      </p:sp>
      <p:sp>
        <p:nvSpPr>
          <p:cNvPr id="8" name="副标题 2">
            <a:extLst>
              <a:ext uri="{FF2B5EF4-FFF2-40B4-BE49-F238E27FC236}">
                <a16:creationId xmlns:a16="http://schemas.microsoft.com/office/drawing/2014/main" id="{DEEF93F9-E840-488B-A972-1AB8936CC914}"/>
              </a:ext>
            </a:extLst>
          </p:cNvPr>
          <p:cNvSpPr txBox="1">
            <a:spLocks/>
          </p:cNvSpPr>
          <p:nvPr>
            <p:custDataLst>
              <p:tags r:id="rId8"/>
            </p:custDataLst>
          </p:nvPr>
        </p:nvSpPr>
        <p:spPr>
          <a:xfrm>
            <a:off x="976681" y="3014518"/>
            <a:ext cx="3862267" cy="828963"/>
          </a:xfrm>
          <a:prstGeom prst="rect">
            <a:avLst/>
          </a:prstGeom>
        </p:spPr>
        <p:txBody>
          <a:bodyPr vert="horz" lIns="90000" tIns="46800" rIns="90000" bIns="46800" rtlCol="0">
            <a:normAutofit/>
          </a:bodyPr>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sz="2800" dirty="0">
                <a:solidFill>
                  <a:schemeClr val="bg1"/>
                </a:solidFill>
              </a:rPr>
              <a:t>0.</a:t>
            </a:r>
            <a:r>
              <a:rPr lang="zh-CN" altLang="en-US" sz="2800" dirty="0">
                <a:solidFill>
                  <a:schemeClr val="bg1"/>
                </a:solidFill>
              </a:rPr>
              <a:t>前言</a:t>
            </a:r>
            <a:endParaRPr lang="en-US" altLang="zh-CN" sz="2800" dirty="0">
              <a:solidFill>
                <a:schemeClr val="bg1"/>
              </a:solidFill>
            </a:endParaRPr>
          </a:p>
          <a:p>
            <a:endParaRPr lang="zh-CN" altLang="en-US" sz="2800" dirty="0"/>
          </a:p>
        </p:txBody>
      </p:sp>
      <p:sp>
        <p:nvSpPr>
          <p:cNvPr id="9" name="椭圆 8">
            <a:extLst>
              <a:ext uri="{FF2B5EF4-FFF2-40B4-BE49-F238E27FC236}">
                <a16:creationId xmlns:a16="http://schemas.microsoft.com/office/drawing/2014/main" id="{E7A2379C-8468-4DE0-908C-2B0EE9149C11}"/>
              </a:ext>
            </a:extLst>
          </p:cNvPr>
          <p:cNvSpPr/>
          <p:nvPr/>
        </p:nvSpPr>
        <p:spPr bwMode="auto">
          <a:xfrm>
            <a:off x="6752752" y="5601917"/>
            <a:ext cx="534988" cy="533400"/>
          </a:xfrm>
          <a:prstGeom prst="ellipse">
            <a:avLst/>
          </a:prstGeom>
          <a:solidFill>
            <a:srgbClr val="92D050"/>
          </a:solidFill>
          <a:ln w="25400" cap="flat" cmpd="sng" algn="ctr">
            <a:noFill/>
            <a:prstDash val="solid"/>
          </a:ln>
          <a:effectLst/>
        </p:spPr>
        <p:txBody>
          <a:bodyPr anchor="ctr"/>
          <a:lstStyle/>
          <a:p>
            <a:pPr marL="0" marR="0" lvl="0" indent="0" defTabSz="1105235"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rPr>
              <a:t>1</a:t>
            </a:r>
            <a:endParaRPr kumimoji="0" lang="zh-CN" altLang="en-US"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endParaRPr>
          </a:p>
        </p:txBody>
      </p:sp>
      <p:sp>
        <p:nvSpPr>
          <p:cNvPr id="10" name="椭圆 9">
            <a:extLst>
              <a:ext uri="{FF2B5EF4-FFF2-40B4-BE49-F238E27FC236}">
                <a16:creationId xmlns:a16="http://schemas.microsoft.com/office/drawing/2014/main" id="{CD127AFA-636E-42B1-9AD2-DC521FED5119}"/>
              </a:ext>
            </a:extLst>
          </p:cNvPr>
          <p:cNvSpPr/>
          <p:nvPr/>
        </p:nvSpPr>
        <p:spPr bwMode="auto">
          <a:xfrm>
            <a:off x="6752752" y="4264723"/>
            <a:ext cx="534988" cy="533400"/>
          </a:xfrm>
          <a:prstGeom prst="ellipse">
            <a:avLst/>
          </a:prstGeom>
          <a:solidFill>
            <a:srgbClr val="92D050"/>
          </a:solidFill>
          <a:ln w="25400" cap="flat" cmpd="sng" algn="ctr">
            <a:noFill/>
            <a:prstDash val="solid"/>
          </a:ln>
          <a:effectLst/>
        </p:spPr>
        <p:txBody>
          <a:bodyPr anchor="ctr"/>
          <a:lstStyle/>
          <a:p>
            <a:pPr marL="0" marR="0" lvl="0" indent="0" defTabSz="1105235"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rPr>
              <a:t>1</a:t>
            </a:r>
            <a:endParaRPr kumimoji="0" lang="zh-CN" altLang="en-US"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endParaRPr>
          </a:p>
        </p:txBody>
      </p:sp>
      <p:sp>
        <p:nvSpPr>
          <p:cNvPr id="11" name="椭圆 10">
            <a:extLst>
              <a:ext uri="{FF2B5EF4-FFF2-40B4-BE49-F238E27FC236}">
                <a16:creationId xmlns:a16="http://schemas.microsoft.com/office/drawing/2014/main" id="{CC706D5E-60F6-44AC-A4BA-633F42AAFDA6}"/>
              </a:ext>
            </a:extLst>
          </p:cNvPr>
          <p:cNvSpPr/>
          <p:nvPr/>
        </p:nvSpPr>
        <p:spPr bwMode="auto">
          <a:xfrm>
            <a:off x="854564" y="4258484"/>
            <a:ext cx="534988" cy="533400"/>
          </a:xfrm>
          <a:prstGeom prst="ellipse">
            <a:avLst/>
          </a:prstGeom>
          <a:solidFill>
            <a:srgbClr val="92D050"/>
          </a:solidFill>
          <a:ln w="25400" cap="flat" cmpd="sng" algn="ctr">
            <a:noFill/>
            <a:prstDash val="solid"/>
          </a:ln>
          <a:effectLst/>
        </p:spPr>
        <p:txBody>
          <a:bodyPr anchor="ctr"/>
          <a:lstStyle/>
          <a:p>
            <a:pPr marL="0" marR="0" lvl="0" indent="0" defTabSz="1105235"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rPr>
              <a:t>1</a:t>
            </a:r>
            <a:endParaRPr kumimoji="0" lang="zh-CN" altLang="en-US"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endParaRPr>
          </a:p>
        </p:txBody>
      </p:sp>
      <p:sp>
        <p:nvSpPr>
          <p:cNvPr id="12" name="椭圆 11">
            <a:extLst>
              <a:ext uri="{FF2B5EF4-FFF2-40B4-BE49-F238E27FC236}">
                <a16:creationId xmlns:a16="http://schemas.microsoft.com/office/drawing/2014/main" id="{C098E31C-8290-4B81-A638-C6778EFA79C3}"/>
              </a:ext>
            </a:extLst>
          </p:cNvPr>
          <p:cNvSpPr/>
          <p:nvPr/>
        </p:nvSpPr>
        <p:spPr bwMode="auto">
          <a:xfrm>
            <a:off x="854564" y="3053100"/>
            <a:ext cx="534988" cy="533400"/>
          </a:xfrm>
          <a:prstGeom prst="ellipse">
            <a:avLst/>
          </a:prstGeom>
          <a:solidFill>
            <a:srgbClr val="92D050"/>
          </a:solidFill>
          <a:ln w="25400" cap="flat" cmpd="sng" algn="ctr">
            <a:noFill/>
            <a:prstDash val="solid"/>
          </a:ln>
          <a:effectLst/>
        </p:spPr>
        <p:txBody>
          <a:bodyPr anchor="ctr"/>
          <a:lstStyle/>
          <a:p>
            <a:pPr marL="0" marR="0" lvl="0" indent="0" defTabSz="1105235"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rPr>
              <a:t>1</a:t>
            </a:r>
            <a:endParaRPr kumimoji="0" lang="zh-CN" altLang="en-US"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endParaRPr>
          </a:p>
        </p:txBody>
      </p:sp>
      <p:sp>
        <p:nvSpPr>
          <p:cNvPr id="13" name="椭圆 12">
            <a:extLst>
              <a:ext uri="{FF2B5EF4-FFF2-40B4-BE49-F238E27FC236}">
                <a16:creationId xmlns:a16="http://schemas.microsoft.com/office/drawing/2014/main" id="{4940134D-45D3-461C-9669-CAB9811826AB}"/>
              </a:ext>
            </a:extLst>
          </p:cNvPr>
          <p:cNvSpPr/>
          <p:nvPr/>
        </p:nvSpPr>
        <p:spPr bwMode="auto">
          <a:xfrm>
            <a:off x="6752752" y="3019537"/>
            <a:ext cx="534988" cy="533400"/>
          </a:xfrm>
          <a:prstGeom prst="ellipse">
            <a:avLst/>
          </a:prstGeom>
          <a:solidFill>
            <a:srgbClr val="92D050"/>
          </a:solidFill>
          <a:ln w="25400" cap="flat" cmpd="sng" algn="ctr">
            <a:noFill/>
            <a:prstDash val="solid"/>
          </a:ln>
          <a:effectLst/>
        </p:spPr>
        <p:txBody>
          <a:bodyPr anchor="ctr"/>
          <a:lstStyle/>
          <a:p>
            <a:pPr marL="0" marR="0" lvl="0" indent="0" defTabSz="1105235"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rPr>
              <a:t>1</a:t>
            </a:r>
            <a:endParaRPr kumimoji="0" lang="zh-CN" altLang="en-US"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endParaRPr>
          </a:p>
        </p:txBody>
      </p:sp>
      <p:sp>
        <p:nvSpPr>
          <p:cNvPr id="14" name="椭圆 13">
            <a:extLst>
              <a:ext uri="{FF2B5EF4-FFF2-40B4-BE49-F238E27FC236}">
                <a16:creationId xmlns:a16="http://schemas.microsoft.com/office/drawing/2014/main" id="{1B67390E-867A-4194-94BF-F1A97CB3298C}"/>
              </a:ext>
            </a:extLst>
          </p:cNvPr>
          <p:cNvSpPr/>
          <p:nvPr/>
        </p:nvSpPr>
        <p:spPr bwMode="auto">
          <a:xfrm>
            <a:off x="854564" y="5737266"/>
            <a:ext cx="534988" cy="533400"/>
          </a:xfrm>
          <a:prstGeom prst="ellipse">
            <a:avLst/>
          </a:prstGeom>
          <a:solidFill>
            <a:srgbClr val="92D050"/>
          </a:solidFill>
          <a:ln w="25400" cap="flat" cmpd="sng" algn="ctr">
            <a:noFill/>
            <a:prstDash val="solid"/>
          </a:ln>
          <a:effectLst/>
        </p:spPr>
        <p:txBody>
          <a:bodyPr anchor="ctr"/>
          <a:lstStyle/>
          <a:p>
            <a:pPr marL="0" marR="0" lvl="0" indent="0" defTabSz="1105235"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rPr>
              <a:t>1</a:t>
            </a:r>
            <a:endParaRPr kumimoji="0" lang="zh-CN" altLang="en-US"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CAAD80-7958-4CD5-8224-91AFD122E695}"/>
              </a:ext>
            </a:extLst>
          </p:cNvPr>
          <p:cNvSpPr>
            <a:spLocks noGrp="1"/>
          </p:cNvSpPr>
          <p:nvPr>
            <p:ph type="title"/>
          </p:nvPr>
        </p:nvSpPr>
        <p:spPr/>
        <p:txBody>
          <a:bodyPr/>
          <a:lstStyle/>
          <a:p>
            <a:r>
              <a:rPr lang="zh-CN" altLang="en-US" dirty="0">
                <a:solidFill>
                  <a:schemeClr val="bg1"/>
                </a:solidFill>
              </a:rPr>
              <a:t>前言</a:t>
            </a:r>
          </a:p>
        </p:txBody>
      </p:sp>
      <p:sp>
        <p:nvSpPr>
          <p:cNvPr id="3" name="内容占位符 2">
            <a:extLst>
              <a:ext uri="{FF2B5EF4-FFF2-40B4-BE49-F238E27FC236}">
                <a16:creationId xmlns:a16="http://schemas.microsoft.com/office/drawing/2014/main" id="{9D106469-89A7-416E-B016-6815A680CBD0}"/>
              </a:ext>
            </a:extLst>
          </p:cNvPr>
          <p:cNvSpPr>
            <a:spLocks noGrp="1"/>
          </p:cNvSpPr>
          <p:nvPr>
            <p:ph idx="1"/>
          </p:nvPr>
        </p:nvSpPr>
        <p:spPr/>
        <p:txBody>
          <a:bodyPr/>
          <a:lstStyle/>
          <a:p>
            <a:r>
              <a:rPr lang="zh-CN" altLang="en-US" dirty="0">
                <a:solidFill>
                  <a:schemeClr val="bg1"/>
                </a:solidFill>
              </a:rPr>
              <a:t>巨石应用：</a:t>
            </a:r>
            <a:r>
              <a:rPr lang="zh-CN" altLang="en-US" i="0" dirty="0">
                <a:solidFill>
                  <a:schemeClr val="bg1"/>
                </a:solidFill>
                <a:effectLst/>
                <a:latin typeface="-apple-system"/>
              </a:rPr>
              <a:t>随着公司业务的不断发展，应用开始变得庞大臃肿，逐渐成为一个巨石应用，难以维护不说，每次开发、上线新需求时还需要花费不少的时间来构建项目，对开发人员的开发效率和体验都造成了不好的影响。</a:t>
            </a:r>
            <a:endParaRPr lang="en-US" altLang="zh-CN" i="0" dirty="0">
              <a:solidFill>
                <a:schemeClr val="bg1"/>
              </a:solidFill>
              <a:effectLst/>
              <a:latin typeface="-apple-system"/>
            </a:endParaRPr>
          </a:p>
          <a:p>
            <a:r>
              <a:rPr lang="zh-CN" altLang="en-US" i="0" dirty="0">
                <a:solidFill>
                  <a:schemeClr val="bg1"/>
                </a:solidFill>
                <a:effectLst/>
                <a:latin typeface="-apple-system"/>
              </a:rPr>
              <a:t>因此将一个巨石应用拆分为多个子应用势在必行。一般情况下，我们会基于业务来拆分应用。每个应用都有一个自己的仓库，独立开发、独立部署、独立访问、独立维护，还可以根据团队的特点自主选择适合自己的技术栈，极大的提升了开发人员的效率和体验。</a:t>
            </a:r>
            <a:endParaRPr lang="zh-CN" altLang="en-US" dirty="0">
              <a:solidFill>
                <a:schemeClr val="bg1"/>
              </a:solidFill>
            </a:endParaRPr>
          </a:p>
        </p:txBody>
      </p:sp>
    </p:spTree>
    <p:extLst>
      <p:ext uri="{BB962C8B-B14F-4D97-AF65-F5344CB8AC3E}">
        <p14:creationId xmlns:p14="http://schemas.microsoft.com/office/powerpoint/2010/main" val="2279415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9DFCA-6BEF-4526-A5A9-66EFCE5AFDBC}"/>
              </a:ext>
            </a:extLst>
          </p:cNvPr>
          <p:cNvSpPr>
            <a:spLocks noGrp="1"/>
          </p:cNvSpPr>
          <p:nvPr>
            <p:ph type="title"/>
          </p:nvPr>
        </p:nvSpPr>
        <p:spPr/>
        <p:txBody>
          <a:bodyPr/>
          <a:lstStyle/>
          <a:p>
            <a:r>
              <a:rPr lang="zh-CN" altLang="en-US" dirty="0">
                <a:solidFill>
                  <a:schemeClr val="bg1"/>
                </a:solidFill>
              </a:rPr>
              <a:t>什么是微前端</a:t>
            </a:r>
          </a:p>
        </p:txBody>
      </p:sp>
      <p:sp>
        <p:nvSpPr>
          <p:cNvPr id="3" name="内容占位符 2">
            <a:extLst>
              <a:ext uri="{FF2B5EF4-FFF2-40B4-BE49-F238E27FC236}">
                <a16:creationId xmlns:a16="http://schemas.microsoft.com/office/drawing/2014/main" id="{0957C590-63CB-412E-89CC-C8B4BD41B4DB}"/>
              </a:ext>
            </a:extLst>
          </p:cNvPr>
          <p:cNvSpPr>
            <a:spLocks noGrp="1"/>
          </p:cNvSpPr>
          <p:nvPr>
            <p:ph idx="1"/>
          </p:nvPr>
        </p:nvSpPr>
        <p:spPr/>
        <p:txBody>
          <a:bodyPr/>
          <a:lstStyle/>
          <a:p>
            <a:r>
              <a:rPr lang="zh-CN" altLang="en-US" dirty="0">
                <a:solidFill>
                  <a:schemeClr val="bg1"/>
                </a:solidFill>
              </a:rPr>
              <a:t>微前端（</a:t>
            </a:r>
            <a:r>
              <a:rPr lang="en-US" altLang="zh-CN" dirty="0">
                <a:solidFill>
                  <a:schemeClr val="bg1"/>
                </a:solidFill>
              </a:rPr>
              <a:t>Micro-Frontends</a:t>
            </a:r>
            <a:r>
              <a:rPr lang="zh-CN" altLang="en-US" dirty="0">
                <a:solidFill>
                  <a:schemeClr val="bg1"/>
                </a:solidFill>
              </a:rPr>
              <a:t>）是一种类似于微服务的架构，它将微服务的理念应用于浏览器端，即将</a:t>
            </a:r>
            <a:r>
              <a:rPr lang="en-US" altLang="zh-CN" dirty="0">
                <a:solidFill>
                  <a:schemeClr val="bg1"/>
                </a:solidFill>
              </a:rPr>
              <a:t>Web</a:t>
            </a:r>
            <a:r>
              <a:rPr lang="zh-CN" altLang="en-US" dirty="0">
                <a:solidFill>
                  <a:schemeClr val="bg1"/>
                </a:solidFill>
              </a:rPr>
              <a:t>应用由单一的单体应用转变为由多个小型前端应用聚合在一起的应用。各个前端应用还可以独立运行、独立开发、独立部署。微前端不再是单纯的前端框架或者工具，而是一套架构体系。</a:t>
            </a:r>
            <a:endParaRPr lang="en-US" altLang="zh-CN" dirty="0">
              <a:solidFill>
                <a:schemeClr val="bg1"/>
              </a:solidFill>
            </a:endParaRPr>
          </a:p>
          <a:p>
            <a:r>
              <a:rPr lang="zh-CN" altLang="en-US" dirty="0">
                <a:solidFill>
                  <a:schemeClr val="bg1"/>
                </a:solidFill>
              </a:rPr>
              <a:t>微前端是一种多个团队通过独立发布功能的方式来共同构建现代化 </a:t>
            </a:r>
            <a:r>
              <a:rPr lang="en-US" altLang="zh-CN" dirty="0">
                <a:solidFill>
                  <a:schemeClr val="bg1"/>
                </a:solidFill>
              </a:rPr>
              <a:t>web </a:t>
            </a:r>
            <a:r>
              <a:rPr lang="zh-CN" altLang="en-US" dirty="0">
                <a:solidFill>
                  <a:schemeClr val="bg1"/>
                </a:solidFill>
              </a:rPr>
              <a:t>应用的技术手段及方法策略。</a:t>
            </a:r>
          </a:p>
        </p:txBody>
      </p:sp>
    </p:spTree>
    <p:extLst>
      <p:ext uri="{BB962C8B-B14F-4D97-AF65-F5344CB8AC3E}">
        <p14:creationId xmlns:p14="http://schemas.microsoft.com/office/powerpoint/2010/main" val="28683830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291</Words>
  <Application>Microsoft Office PowerPoint</Application>
  <PresentationFormat>宽屏</PresentationFormat>
  <Paragraphs>19</Paragraphs>
  <Slides>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vt:i4>
      </vt:variant>
    </vt:vector>
  </HeadingPairs>
  <TitlesOfParts>
    <vt:vector size="9" baseType="lpstr">
      <vt:lpstr>-apple-system</vt:lpstr>
      <vt:lpstr>Arial Unicode MS</vt:lpstr>
      <vt:lpstr>等线</vt:lpstr>
      <vt:lpstr>Arial</vt:lpstr>
      <vt:lpstr>Wingdings</vt:lpstr>
      <vt:lpstr>Office 主题​​</vt:lpstr>
      <vt:lpstr>微前端</vt:lpstr>
      <vt:lpstr>前言</vt:lpstr>
      <vt:lpstr>什么是微前端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xin liu</cp:lastModifiedBy>
  <cp:revision>157</cp:revision>
  <dcterms:created xsi:type="dcterms:W3CDTF">2019-06-19T02:08:00Z</dcterms:created>
  <dcterms:modified xsi:type="dcterms:W3CDTF">2021-09-06T09:29:12Z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2052-11.1.0.10650</vt:lpwstr>
  </property>
  <property fmtid="{D5CDD505-2E9C-101B-9397-08002B2CF9AE}" pid="3" name="ICV">
    <vt:lpwstr>9F4AED7759024EB0B4FD88BDD37FEF91</vt:lpwstr>
  </property>
</Properties>
</file>