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2"/>
    <p:sldId id="259" r:id="rId3"/>
    <p:sldId id="258" r:id="rId4"/>
    <p:sldId id="257"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2195" autoAdjust="0"/>
  </p:normalViewPr>
  <p:slideViewPr>
    <p:cSldViewPr snapToGrid="0">
      <p:cViewPr varScale="1">
        <p:scale>
          <a:sx n="90" d="100"/>
          <a:sy n="90" d="100"/>
        </p:scale>
        <p:origin x="139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93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8DBECAC-E392-4217-802F-CB7484F428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0159E56-A836-4196-B939-77F787EB38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35FD46-AEB9-4C59-AC85-4055F2AA7DF2}" type="datetimeFigureOut">
              <a:rPr lang="zh-CN" altLang="en-US" smtClean="0"/>
              <a:t>2021/9/15</a:t>
            </a:fld>
            <a:endParaRPr lang="zh-CN" altLang="en-US"/>
          </a:p>
        </p:txBody>
      </p:sp>
      <p:sp>
        <p:nvSpPr>
          <p:cNvPr id="4" name="页脚占位符 3">
            <a:extLst>
              <a:ext uri="{FF2B5EF4-FFF2-40B4-BE49-F238E27FC236}">
                <a16:creationId xmlns:a16="http://schemas.microsoft.com/office/drawing/2014/main" id="{E059B6D4-B53D-4268-B782-25417EFEC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64A327-7F05-4A63-8329-D5E20C929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B0FF89-82AD-4D3C-A466-034A37D378DE}" type="slidenum">
              <a:rPr lang="zh-CN" altLang="en-US" smtClean="0"/>
              <a:t>‹#›</a:t>
            </a:fld>
            <a:endParaRPr lang="zh-CN" altLang="en-US"/>
          </a:p>
        </p:txBody>
      </p:sp>
    </p:spTree>
    <p:extLst>
      <p:ext uri="{BB962C8B-B14F-4D97-AF65-F5344CB8AC3E}">
        <p14:creationId xmlns:p14="http://schemas.microsoft.com/office/powerpoint/2010/main" val="24645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F9A6-4856-4844-83F7-E6C95F935DBC}"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3E182-4875-4591-9938-0BEA291C19C1}" type="slidenum">
              <a:rPr lang="zh-CN" altLang="en-US" smtClean="0"/>
              <a:t>‹#›</a:t>
            </a:fld>
            <a:endParaRPr lang="zh-CN" altLang="en-US"/>
          </a:p>
        </p:txBody>
      </p:sp>
    </p:spTree>
    <p:extLst>
      <p:ext uri="{BB962C8B-B14F-4D97-AF65-F5344CB8AC3E}">
        <p14:creationId xmlns:p14="http://schemas.microsoft.com/office/powerpoint/2010/main" val="211078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巨石应用：</a:t>
            </a:r>
            <a:r>
              <a:rPr lang="zh-CN" altLang="en-US" i="0" dirty="0">
                <a:solidFill>
                  <a:schemeClr val="bg1"/>
                </a:solidFill>
                <a:effectLst/>
                <a:latin typeface="-apple-system"/>
              </a:rPr>
              <a:t>随着公司业务的不断发展，应用开始变得庞大臃肿，逐渐成为一个巨石应用，难以维护不说，每次开发、上线新需求时还需要花费不少的时间来构建项目，对开发人员的开发效率和体验都造成了不好的影响。</a:t>
            </a:r>
            <a:endParaRPr lang="en-US" altLang="zh-CN"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a:solidFill>
                  <a:schemeClr val="bg1"/>
                </a:solidFill>
                <a:effectLst/>
                <a:latin typeface="-apple-system"/>
              </a:rPr>
              <a:t>因此将一个巨石应用拆分为多个子应用势在必行。一般情况下，我们会基于业务来拆分应用。每个应用都有一个自己的仓库，独立开发、独立部署、独立访问、独立维护，还可以根据团队的特点自主选择适合自己的技术栈，极大的提升了开发人员的效率和体验。</a:t>
            </a:r>
            <a:endParaRPr lang="zh-CN" altLang="en-US" dirty="0">
              <a:solidFill>
                <a:schemeClr val="bg1"/>
              </a:solidFill>
            </a:endParaRPr>
          </a:p>
          <a:p>
            <a:endParaRPr lang="zh-CN" altLang="en-US" dirty="0"/>
          </a:p>
        </p:txBody>
      </p:sp>
      <p:sp>
        <p:nvSpPr>
          <p:cNvPr id="4" name="灯片编号占位符 3"/>
          <p:cNvSpPr>
            <a:spLocks noGrp="1"/>
          </p:cNvSpPr>
          <p:nvPr>
            <p:ph type="sldNum" sz="quarter" idx="5"/>
          </p:nvPr>
        </p:nvSpPr>
        <p:spPr/>
        <p:txBody>
          <a:bodyPr/>
          <a:lstStyle/>
          <a:p>
            <a:fld id="{2EA3E182-4875-4591-9938-0BEA291C19C1}" type="slidenum">
              <a:rPr lang="zh-CN" altLang="en-US" smtClean="0"/>
              <a:t>3</a:t>
            </a:fld>
            <a:endParaRPr lang="zh-CN" altLang="en-US"/>
          </a:p>
        </p:txBody>
      </p:sp>
    </p:spTree>
    <p:extLst>
      <p:ext uri="{BB962C8B-B14F-4D97-AF65-F5344CB8AC3E}">
        <p14:creationId xmlns:p14="http://schemas.microsoft.com/office/powerpoint/2010/main" val="1396333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2021/9/15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2021/9/15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2021/9/15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2021/9/15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68469" y="269967"/>
            <a:ext cx="8389337" cy="1515290"/>
          </a:xfrm>
        </p:spPr>
        <p:txBody>
          <a:bodyPr>
            <a:normAutofit/>
          </a:bodyPr>
          <a:lstStyle/>
          <a:p>
            <a:r>
              <a:rPr lang="zh-CN" altLang="zh-CN" dirty="0">
                <a:solidFill>
                  <a:schemeClr val="bg1"/>
                </a:solidFill>
              </a:rPr>
              <a:t>微前端</a:t>
            </a:r>
          </a:p>
        </p:txBody>
      </p:sp>
      <p:sp>
        <p:nvSpPr>
          <p:cNvPr id="3" name="副标题 2"/>
          <p:cNvSpPr>
            <a:spLocks noGrp="1"/>
          </p:cNvSpPr>
          <p:nvPr>
            <p:ph type="subTitle" idx="1"/>
            <p:custDataLst>
              <p:tags r:id="rId3"/>
            </p:custDataLst>
          </p:nvPr>
        </p:nvSpPr>
        <p:spPr>
          <a:xfrm>
            <a:off x="6880356" y="3014518"/>
            <a:ext cx="3862267" cy="828963"/>
          </a:xfrm>
        </p:spPr>
        <p:txBody>
          <a:bodyPr>
            <a:normAutofit/>
          </a:bodyPr>
          <a:lstStyle/>
          <a:p>
            <a:pPr algn="l"/>
            <a:r>
              <a:rPr lang="en-US" altLang="zh-CN" sz="2800" dirty="0">
                <a:solidFill>
                  <a:schemeClr val="bg1"/>
                </a:solidFill>
              </a:rPr>
              <a:t>1.</a:t>
            </a:r>
            <a:r>
              <a:rPr lang="zh-CN" altLang="en-US" sz="2800" dirty="0">
                <a:solidFill>
                  <a:schemeClr val="bg1"/>
                </a:solidFill>
              </a:rPr>
              <a:t>什么是微前端？</a:t>
            </a:r>
            <a:endParaRPr lang="en-US" altLang="zh-CN" sz="2800" dirty="0">
              <a:solidFill>
                <a:schemeClr val="bg1"/>
              </a:solidFill>
            </a:endParaRPr>
          </a:p>
          <a:p>
            <a:endParaRPr lang="zh-CN" altLang="en-US" sz="2800" dirty="0"/>
          </a:p>
        </p:txBody>
      </p:sp>
      <p:sp>
        <p:nvSpPr>
          <p:cNvPr id="4" name="副标题 2">
            <a:extLst>
              <a:ext uri="{FF2B5EF4-FFF2-40B4-BE49-F238E27FC236}">
                <a16:creationId xmlns:a16="http://schemas.microsoft.com/office/drawing/2014/main" id="{AD4CED25-F556-49F4-8063-A792A28E9C4A}"/>
              </a:ext>
            </a:extLst>
          </p:cNvPr>
          <p:cNvSpPr txBox="1">
            <a:spLocks/>
          </p:cNvSpPr>
          <p:nvPr>
            <p:custDataLst>
              <p:tags r:id="rId4"/>
            </p:custDataLst>
          </p:nvPr>
        </p:nvSpPr>
        <p:spPr>
          <a:xfrm>
            <a:off x="976681" y="4258484"/>
            <a:ext cx="4125502" cy="787398"/>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2.</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微前端产生的目的？</a:t>
            </a:r>
            <a:endParaRPr lang="zh-CN" altLang="zh-CN" sz="2800" dirty="0">
              <a:effectLst/>
            </a:endParaRPr>
          </a:p>
        </p:txBody>
      </p:sp>
      <p:sp>
        <p:nvSpPr>
          <p:cNvPr id="5" name="副标题 2">
            <a:extLst>
              <a:ext uri="{FF2B5EF4-FFF2-40B4-BE49-F238E27FC236}">
                <a16:creationId xmlns:a16="http://schemas.microsoft.com/office/drawing/2014/main" id="{A1AF877C-C7CE-4799-875C-71C7F7C665EF}"/>
              </a:ext>
            </a:extLst>
          </p:cNvPr>
          <p:cNvSpPr txBox="1">
            <a:spLocks/>
          </p:cNvSpPr>
          <p:nvPr>
            <p:custDataLst>
              <p:tags r:id="rId5"/>
            </p:custDataLst>
          </p:nvPr>
        </p:nvSpPr>
        <p:spPr>
          <a:xfrm>
            <a:off x="6898962" y="4258652"/>
            <a:ext cx="3862267" cy="738909"/>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3.</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如何实现微前端？</a:t>
            </a:r>
            <a:endParaRPr lang="zh-CN" altLang="zh-CN" sz="2800" dirty="0">
              <a:effectLst/>
            </a:endParaRPr>
          </a:p>
        </p:txBody>
      </p:sp>
      <p:sp>
        <p:nvSpPr>
          <p:cNvPr id="6" name="副标题 2">
            <a:extLst>
              <a:ext uri="{FF2B5EF4-FFF2-40B4-BE49-F238E27FC236}">
                <a16:creationId xmlns:a16="http://schemas.microsoft.com/office/drawing/2014/main" id="{203F3B22-70FB-4B8E-B98F-6A4406893C00}"/>
              </a:ext>
            </a:extLst>
          </p:cNvPr>
          <p:cNvSpPr txBox="1">
            <a:spLocks/>
          </p:cNvSpPr>
          <p:nvPr>
            <p:custDataLst>
              <p:tags r:id="rId6"/>
            </p:custDataLst>
          </p:nvPr>
        </p:nvSpPr>
        <p:spPr>
          <a:xfrm>
            <a:off x="976681" y="5756760"/>
            <a:ext cx="3862267" cy="738909"/>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4.</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微前端的核心价值？</a:t>
            </a:r>
            <a:endParaRPr lang="zh-CN" altLang="zh-CN" sz="4800" dirty="0">
              <a:effectLst/>
            </a:endParaRPr>
          </a:p>
          <a:p>
            <a:pPr marL="0" indent="0" algn="l" rtl="0" eaLnBrk="1" fontAlgn="auto" latinLnBrk="0" hangingPunct="1">
              <a:lnSpc>
                <a:spcPct val="110000"/>
              </a:lnSpc>
              <a:spcBef>
                <a:spcPts val="0"/>
              </a:spcBef>
              <a:spcAft>
                <a:spcPts val="1000"/>
              </a:spcAft>
            </a:pPr>
            <a:endParaRPr lang="zh-CN" altLang="en-US" dirty="0"/>
          </a:p>
        </p:txBody>
      </p:sp>
      <p:sp>
        <p:nvSpPr>
          <p:cNvPr id="7" name="副标题 2">
            <a:extLst>
              <a:ext uri="{FF2B5EF4-FFF2-40B4-BE49-F238E27FC236}">
                <a16:creationId xmlns:a16="http://schemas.microsoft.com/office/drawing/2014/main" id="{D7FB2BCB-0CD8-4A85-80DC-48D778ADAF2C}"/>
              </a:ext>
            </a:extLst>
          </p:cNvPr>
          <p:cNvSpPr txBox="1">
            <a:spLocks/>
          </p:cNvSpPr>
          <p:nvPr>
            <p:custDataLst>
              <p:tags r:id="rId7"/>
            </p:custDataLst>
          </p:nvPr>
        </p:nvSpPr>
        <p:spPr>
          <a:xfrm>
            <a:off x="6880357" y="5664398"/>
            <a:ext cx="4125501" cy="923635"/>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5.</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是否需要使用微前端？</a:t>
            </a:r>
            <a:endParaRPr lang="zh-CN" altLang="en-US" dirty="0"/>
          </a:p>
        </p:txBody>
      </p:sp>
      <p:sp>
        <p:nvSpPr>
          <p:cNvPr id="8" name="副标题 2">
            <a:extLst>
              <a:ext uri="{FF2B5EF4-FFF2-40B4-BE49-F238E27FC236}">
                <a16:creationId xmlns:a16="http://schemas.microsoft.com/office/drawing/2014/main" id="{DEEF93F9-E840-488B-A972-1AB8936CC914}"/>
              </a:ext>
            </a:extLst>
          </p:cNvPr>
          <p:cNvSpPr txBox="1">
            <a:spLocks/>
          </p:cNvSpPr>
          <p:nvPr>
            <p:custDataLst>
              <p:tags r:id="rId8"/>
            </p:custDataLst>
          </p:nvPr>
        </p:nvSpPr>
        <p:spPr>
          <a:xfrm>
            <a:off x="976681" y="3014518"/>
            <a:ext cx="3862267" cy="828963"/>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800" dirty="0">
                <a:solidFill>
                  <a:schemeClr val="bg1"/>
                </a:solidFill>
              </a:rPr>
              <a:t>0.</a:t>
            </a:r>
            <a:r>
              <a:rPr lang="zh-CN" altLang="en-US" sz="2800" dirty="0">
                <a:solidFill>
                  <a:schemeClr val="bg1"/>
                </a:solidFill>
              </a:rPr>
              <a:t>前言</a:t>
            </a:r>
            <a:endParaRPr lang="en-US" altLang="zh-CN" sz="2800" dirty="0">
              <a:solidFill>
                <a:schemeClr val="bg1"/>
              </a:solidFill>
            </a:endParaRPr>
          </a:p>
          <a:p>
            <a:endParaRPr lang="zh-CN" altLang="en-US" sz="2800" dirty="0"/>
          </a:p>
        </p:txBody>
      </p:sp>
      <p:sp>
        <p:nvSpPr>
          <p:cNvPr id="9" name="椭圆 8">
            <a:extLst>
              <a:ext uri="{FF2B5EF4-FFF2-40B4-BE49-F238E27FC236}">
                <a16:creationId xmlns:a16="http://schemas.microsoft.com/office/drawing/2014/main" id="{E7A2379C-8468-4DE0-908C-2B0EE9149C11}"/>
              </a:ext>
            </a:extLst>
          </p:cNvPr>
          <p:cNvSpPr/>
          <p:nvPr/>
        </p:nvSpPr>
        <p:spPr bwMode="auto">
          <a:xfrm>
            <a:off x="6752752" y="560191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椭圆 9">
            <a:extLst>
              <a:ext uri="{FF2B5EF4-FFF2-40B4-BE49-F238E27FC236}">
                <a16:creationId xmlns:a16="http://schemas.microsoft.com/office/drawing/2014/main" id="{CD127AFA-636E-42B1-9AD2-DC521FED5119}"/>
              </a:ext>
            </a:extLst>
          </p:cNvPr>
          <p:cNvSpPr/>
          <p:nvPr/>
        </p:nvSpPr>
        <p:spPr bwMode="auto">
          <a:xfrm>
            <a:off x="6752752" y="4264723"/>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椭圆 10">
            <a:extLst>
              <a:ext uri="{FF2B5EF4-FFF2-40B4-BE49-F238E27FC236}">
                <a16:creationId xmlns:a16="http://schemas.microsoft.com/office/drawing/2014/main" id="{CC706D5E-60F6-44AC-A4BA-633F42AAFDA6}"/>
              </a:ext>
            </a:extLst>
          </p:cNvPr>
          <p:cNvSpPr/>
          <p:nvPr/>
        </p:nvSpPr>
        <p:spPr bwMode="auto">
          <a:xfrm>
            <a:off x="854564" y="425848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2" name="椭圆 11">
            <a:extLst>
              <a:ext uri="{FF2B5EF4-FFF2-40B4-BE49-F238E27FC236}">
                <a16:creationId xmlns:a16="http://schemas.microsoft.com/office/drawing/2014/main" id="{C098E31C-8290-4B81-A638-C6778EFA79C3}"/>
              </a:ext>
            </a:extLst>
          </p:cNvPr>
          <p:cNvSpPr/>
          <p:nvPr/>
        </p:nvSpPr>
        <p:spPr bwMode="auto">
          <a:xfrm>
            <a:off x="854564" y="30531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3" name="椭圆 12">
            <a:extLst>
              <a:ext uri="{FF2B5EF4-FFF2-40B4-BE49-F238E27FC236}">
                <a16:creationId xmlns:a16="http://schemas.microsoft.com/office/drawing/2014/main" id="{4940134D-45D3-461C-9669-CAB9811826AB}"/>
              </a:ext>
            </a:extLst>
          </p:cNvPr>
          <p:cNvSpPr/>
          <p:nvPr/>
        </p:nvSpPr>
        <p:spPr bwMode="auto">
          <a:xfrm>
            <a:off x="6752752" y="301953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4" name="椭圆 13">
            <a:extLst>
              <a:ext uri="{FF2B5EF4-FFF2-40B4-BE49-F238E27FC236}">
                <a16:creationId xmlns:a16="http://schemas.microsoft.com/office/drawing/2014/main" id="{1B67390E-867A-4194-94BF-F1A97CB3298C}"/>
              </a:ext>
            </a:extLst>
          </p:cNvPr>
          <p:cNvSpPr/>
          <p:nvPr/>
        </p:nvSpPr>
        <p:spPr bwMode="auto">
          <a:xfrm>
            <a:off x="854564" y="57372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36DE7-400B-4129-8A1C-C0E494945F4C}"/>
              </a:ext>
            </a:extLst>
          </p:cNvPr>
          <p:cNvSpPr>
            <a:spLocks noGrp="1"/>
          </p:cNvSpPr>
          <p:nvPr>
            <p:ph type="title"/>
          </p:nvPr>
        </p:nvSpPr>
        <p:spPr>
          <a:xfrm>
            <a:off x="3201629" y="608400"/>
            <a:ext cx="5788742" cy="705600"/>
          </a:xfrm>
        </p:spPr>
        <p:txBody>
          <a:bodyPr/>
          <a:lstStyle/>
          <a:p>
            <a:r>
              <a:rPr lang="zh-CN" altLang="en-US" dirty="0">
                <a:solidFill>
                  <a:schemeClr val="bg1"/>
                </a:solidFill>
              </a:rPr>
              <a:t>微前端的核心是什么？</a:t>
            </a:r>
          </a:p>
        </p:txBody>
      </p:sp>
      <p:pic>
        <p:nvPicPr>
          <p:cNvPr id="9" name="内容占位符 8">
            <a:extLst>
              <a:ext uri="{FF2B5EF4-FFF2-40B4-BE49-F238E27FC236}">
                <a16:creationId xmlns:a16="http://schemas.microsoft.com/office/drawing/2014/main" id="{61462BDB-F4F3-4210-A22F-410AF1E44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664" y="1708377"/>
            <a:ext cx="6931055" cy="4759325"/>
          </a:xfrm>
        </p:spPr>
      </p:pic>
    </p:spTree>
    <p:extLst>
      <p:ext uri="{BB962C8B-B14F-4D97-AF65-F5344CB8AC3E}">
        <p14:creationId xmlns:p14="http://schemas.microsoft.com/office/powerpoint/2010/main" val="311645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AAD80-7958-4CD5-8224-91AFD122E695}"/>
              </a:ext>
            </a:extLst>
          </p:cNvPr>
          <p:cNvSpPr>
            <a:spLocks noGrp="1"/>
          </p:cNvSpPr>
          <p:nvPr>
            <p:ph type="title"/>
          </p:nvPr>
        </p:nvSpPr>
        <p:spPr/>
        <p:txBody>
          <a:bodyPr/>
          <a:lstStyle/>
          <a:p>
            <a:r>
              <a:rPr lang="zh-CN" altLang="en-US" dirty="0">
                <a:solidFill>
                  <a:schemeClr val="bg1"/>
                </a:solidFill>
              </a:rPr>
              <a:t>巨石应用</a:t>
            </a:r>
          </a:p>
        </p:txBody>
      </p:sp>
      <p:sp>
        <p:nvSpPr>
          <p:cNvPr id="3" name="内容占位符 2">
            <a:extLst>
              <a:ext uri="{FF2B5EF4-FFF2-40B4-BE49-F238E27FC236}">
                <a16:creationId xmlns:a16="http://schemas.microsoft.com/office/drawing/2014/main" id="{9D106469-89A7-416E-B016-6815A680CBD0}"/>
              </a:ext>
            </a:extLst>
          </p:cNvPr>
          <p:cNvSpPr>
            <a:spLocks noGrp="1"/>
          </p:cNvSpPr>
          <p:nvPr>
            <p:ph idx="1"/>
          </p:nvPr>
        </p:nvSpPr>
        <p:spPr>
          <a:xfrm>
            <a:off x="608400" y="1393371"/>
            <a:ext cx="10969200" cy="4856229"/>
          </a:xfrm>
        </p:spPr>
        <p:txBody>
          <a:bodyPr/>
          <a:lstStyle/>
          <a:p>
            <a:endParaRPr lang="zh-CN" altLang="en-US" dirty="0">
              <a:solidFill>
                <a:schemeClr val="bg1"/>
              </a:solidFill>
            </a:endParaRPr>
          </a:p>
        </p:txBody>
      </p:sp>
    </p:spTree>
    <p:extLst>
      <p:ext uri="{BB962C8B-B14F-4D97-AF65-F5344CB8AC3E}">
        <p14:creationId xmlns:p14="http://schemas.microsoft.com/office/powerpoint/2010/main" val="227941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DFCA-6BEF-4526-A5A9-66EFCE5AFDBC}"/>
              </a:ext>
            </a:extLst>
          </p:cNvPr>
          <p:cNvSpPr>
            <a:spLocks noGrp="1"/>
          </p:cNvSpPr>
          <p:nvPr>
            <p:ph type="title"/>
          </p:nvPr>
        </p:nvSpPr>
        <p:spPr/>
        <p:txBody>
          <a:bodyPr/>
          <a:lstStyle/>
          <a:p>
            <a:r>
              <a:rPr lang="zh-CN" altLang="en-US" dirty="0">
                <a:solidFill>
                  <a:schemeClr val="bg1"/>
                </a:solidFill>
              </a:rPr>
              <a:t>什么是微前端</a:t>
            </a:r>
          </a:p>
        </p:txBody>
      </p:sp>
      <p:sp>
        <p:nvSpPr>
          <p:cNvPr id="3" name="内容占位符 2">
            <a:extLst>
              <a:ext uri="{FF2B5EF4-FFF2-40B4-BE49-F238E27FC236}">
                <a16:creationId xmlns:a16="http://schemas.microsoft.com/office/drawing/2014/main" id="{0957C590-63CB-412E-89CC-C8B4BD41B4DB}"/>
              </a:ext>
            </a:extLst>
          </p:cNvPr>
          <p:cNvSpPr>
            <a:spLocks noGrp="1"/>
          </p:cNvSpPr>
          <p:nvPr>
            <p:ph idx="1"/>
          </p:nvPr>
        </p:nvSpPr>
        <p:spPr/>
        <p:txBody>
          <a:bodyPr/>
          <a:lstStyle/>
          <a:p>
            <a:r>
              <a:rPr lang="zh-CN" altLang="en-US" dirty="0">
                <a:solidFill>
                  <a:schemeClr val="bg1"/>
                </a:solidFill>
              </a:rPr>
              <a:t>微前端（</a:t>
            </a:r>
            <a:r>
              <a:rPr lang="en-US" altLang="zh-CN" dirty="0">
                <a:solidFill>
                  <a:schemeClr val="bg1"/>
                </a:solidFill>
              </a:rPr>
              <a:t>Micro-Frontends</a:t>
            </a:r>
            <a:r>
              <a:rPr lang="zh-CN" altLang="en-US" dirty="0">
                <a:solidFill>
                  <a:schemeClr val="bg1"/>
                </a:solidFill>
              </a:rPr>
              <a:t>）是一种类似于微服务的架构，它将微服务的理念应用于浏览器端，即将</a:t>
            </a:r>
            <a:r>
              <a:rPr lang="en-US" altLang="zh-CN" dirty="0">
                <a:solidFill>
                  <a:schemeClr val="bg1"/>
                </a:solidFill>
              </a:rPr>
              <a:t>Web</a:t>
            </a:r>
            <a:r>
              <a:rPr lang="zh-CN" altLang="en-US" dirty="0">
                <a:solidFill>
                  <a:schemeClr val="bg1"/>
                </a:solidFill>
              </a:rPr>
              <a:t>应用由单一的单体应用转变为由多个小型前端应用聚合在一起的应用。各个前端应用还可以独立运行、独立开发、独立部署。微前端不再是单纯的前端框架或者工具，而是一套架构体系。</a:t>
            </a:r>
            <a:endParaRPr lang="en-US" altLang="zh-CN" dirty="0">
              <a:solidFill>
                <a:schemeClr val="bg1"/>
              </a:solidFill>
            </a:endParaRPr>
          </a:p>
          <a:p>
            <a:r>
              <a:rPr lang="zh-CN" altLang="en-US" dirty="0">
                <a:solidFill>
                  <a:schemeClr val="bg1"/>
                </a:solidFill>
              </a:rPr>
              <a:t>微前端是一种多个团队通过独立发布功能的方式来共同构建现代化 </a:t>
            </a:r>
            <a:r>
              <a:rPr lang="en-US" altLang="zh-CN" dirty="0">
                <a:solidFill>
                  <a:schemeClr val="bg1"/>
                </a:solidFill>
              </a:rPr>
              <a:t>web </a:t>
            </a:r>
            <a:r>
              <a:rPr lang="zh-CN" altLang="en-US" dirty="0">
                <a:solidFill>
                  <a:schemeClr val="bg1"/>
                </a:solidFill>
              </a:rPr>
              <a:t>应用的技术手段及方法策略。</a:t>
            </a:r>
          </a:p>
        </p:txBody>
      </p:sp>
    </p:spTree>
    <p:extLst>
      <p:ext uri="{BB962C8B-B14F-4D97-AF65-F5344CB8AC3E}">
        <p14:creationId xmlns:p14="http://schemas.microsoft.com/office/powerpoint/2010/main" val="286838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4E5D4-F319-4D8D-ADC0-4EDA3413A65F}"/>
              </a:ext>
            </a:extLst>
          </p:cNvPr>
          <p:cNvSpPr>
            <a:spLocks noGrp="1"/>
          </p:cNvSpPr>
          <p:nvPr>
            <p:ph type="title"/>
          </p:nvPr>
        </p:nvSpPr>
        <p:spPr/>
        <p:txBody>
          <a:bodyPr/>
          <a:lstStyle/>
          <a:p>
            <a:r>
              <a:rPr lang="zh-CN" altLang="en-US" dirty="0">
                <a:solidFill>
                  <a:schemeClr val="bg1"/>
                </a:solidFill>
              </a:rPr>
              <a:t>为什么要拆？</a:t>
            </a:r>
          </a:p>
        </p:txBody>
      </p:sp>
      <p:sp>
        <p:nvSpPr>
          <p:cNvPr id="3" name="内容占位符 2">
            <a:extLst>
              <a:ext uri="{FF2B5EF4-FFF2-40B4-BE49-F238E27FC236}">
                <a16:creationId xmlns:a16="http://schemas.microsoft.com/office/drawing/2014/main" id="{99A4CCAA-B15F-41FE-9C77-E77433A296A5}"/>
              </a:ext>
            </a:extLst>
          </p:cNvPr>
          <p:cNvSpPr>
            <a:spLocks noGrp="1"/>
          </p:cNvSpPr>
          <p:nvPr>
            <p:ph idx="1"/>
          </p:nvPr>
        </p:nvSpPr>
        <p:spPr>
          <a:xfrm>
            <a:off x="608400" y="1490400"/>
            <a:ext cx="10364400" cy="4544640"/>
          </a:xfrm>
        </p:spPr>
        <p:txBody>
          <a:bodyPr>
            <a:normAutofit/>
          </a:bodyPr>
          <a:lstStyle/>
          <a:p>
            <a:r>
              <a:rPr lang="zh-CN" altLang="en-US" sz="2800" dirty="0">
                <a:solidFill>
                  <a:schemeClr val="bg1"/>
                </a:solidFill>
              </a:rPr>
              <a:t>巨石应用</a:t>
            </a:r>
            <a:endParaRPr lang="en-US" altLang="zh-CN" sz="2800" dirty="0">
              <a:solidFill>
                <a:schemeClr val="bg1"/>
              </a:solidFill>
            </a:endParaRPr>
          </a:p>
          <a:p>
            <a:r>
              <a:rPr lang="zh-CN" altLang="en-US" sz="2800" dirty="0">
                <a:solidFill>
                  <a:schemeClr val="bg1"/>
                </a:solidFill>
              </a:rPr>
              <a:t>历史遗留项目</a:t>
            </a:r>
          </a:p>
        </p:txBody>
      </p:sp>
    </p:spTree>
    <p:extLst>
      <p:ext uri="{BB962C8B-B14F-4D97-AF65-F5344CB8AC3E}">
        <p14:creationId xmlns:p14="http://schemas.microsoft.com/office/powerpoint/2010/main" val="3405610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309</Words>
  <Application>Microsoft Office PowerPoint</Application>
  <PresentationFormat>宽屏</PresentationFormat>
  <Paragraphs>24</Paragraphs>
  <Slides>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-apple-system</vt:lpstr>
      <vt:lpstr>Arial Unicode MS</vt:lpstr>
      <vt:lpstr>等线</vt:lpstr>
      <vt:lpstr>Arial</vt:lpstr>
      <vt:lpstr>Wingdings</vt:lpstr>
      <vt:lpstr>Office 主题​​</vt:lpstr>
      <vt:lpstr>微前端</vt:lpstr>
      <vt:lpstr>微前端的核心是什么？</vt:lpstr>
      <vt:lpstr>巨石应用</vt:lpstr>
      <vt:lpstr>什么是微前端</vt:lpstr>
      <vt:lpstr>为什么要拆？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xin liu</cp:lastModifiedBy>
  <cp:revision>160</cp:revision>
  <dcterms:created xsi:type="dcterms:W3CDTF">2019-06-19T02:08:00Z</dcterms:created>
  <dcterms:modified xsi:type="dcterms:W3CDTF">2021-09-15T08:57:12Z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9F4AED7759024EB0B4FD88BDD37FEF91</vt:lpwstr>
  </property>
</Properties>
</file>