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349" r:id="rId3"/>
    <p:sldId id="354" r:id="rId4"/>
    <p:sldId id="355" r:id="rId5"/>
    <p:sldId id="356" r:id="rId6"/>
    <p:sldId id="363" r:id="rId7"/>
    <p:sldId id="364" r:id="rId8"/>
    <p:sldId id="365" r:id="rId9"/>
    <p:sldId id="357" r:id="rId10"/>
    <p:sldId id="358" r:id="rId11"/>
    <p:sldId id="371" r:id="rId12"/>
    <p:sldId id="370" r:id="rId13"/>
    <p:sldId id="390" r:id="rId14"/>
    <p:sldId id="367" r:id="rId15"/>
    <p:sldId id="391" r:id="rId16"/>
    <p:sldId id="377" r:id="rId17"/>
    <p:sldId id="392" r:id="rId18"/>
    <p:sldId id="368" r:id="rId19"/>
    <p:sldId id="393" r:id="rId20"/>
    <p:sldId id="366" r:id="rId21"/>
    <p:sldId id="394" r:id="rId22"/>
    <p:sldId id="380" r:id="rId23"/>
    <p:sldId id="359" r:id="rId24"/>
    <p:sldId id="360" r:id="rId25"/>
    <p:sldId id="373" r:id="rId26"/>
    <p:sldId id="385" r:id="rId27"/>
    <p:sldId id="361" r:id="rId28"/>
    <p:sldId id="372" r:id="rId29"/>
    <p:sldId id="386" r:id="rId30"/>
    <p:sldId id="374" r:id="rId31"/>
    <p:sldId id="375" r:id="rId32"/>
    <p:sldId id="388" r:id="rId33"/>
    <p:sldId id="389" r:id="rId34"/>
    <p:sldId id="395" r:id="rId35"/>
    <p:sldId id="396" r:id="rId36"/>
    <p:sldId id="397" r:id="rId37"/>
    <p:sldId id="398" r:id="rId38"/>
    <p:sldId id="387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2634" autoAdjust="0"/>
  </p:normalViewPr>
  <p:slideViewPr>
    <p:cSldViewPr>
      <p:cViewPr>
        <p:scale>
          <a:sx n="75" d="100"/>
          <a:sy n="75" d="100"/>
        </p:scale>
        <p:origin x="-12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857B1-6F56-4C09-B0DD-A36B21D9AB5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34B1-88B3-4393-A11D-D359FAAA8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0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5BBA-1986-491C-98E5-C0DA66B55863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7D10E-8B0F-4B60-8617-7DB50666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0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7D10E-8B0F-4B60-8617-7DB50666DE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5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 最能到</a:t>
            </a:r>
            <a:r>
              <a:rPr lang="en-US" altLang="zh-CN" dirty="0" smtClean="0"/>
              <a:t>0x103 </a:t>
            </a:r>
            <a:r>
              <a:rPr lang="zh-CN" altLang="zh-CN" dirty="0" smtClean="0"/>
              <a:t>大小 可以直接覆盖堆栈</a:t>
            </a:r>
          </a:p>
          <a:p>
            <a:r>
              <a:rPr lang="zh-CN" altLang="zh-CN" dirty="0" smtClean="0"/>
              <a:t>而只分配了</a:t>
            </a:r>
            <a:r>
              <a:rPr lang="en-US" altLang="zh-CN" dirty="0" smtClean="0"/>
              <a:t>0x5c</a:t>
            </a:r>
            <a:r>
              <a:rPr lang="zh-CN" altLang="zh-CN" dirty="0" smtClean="0"/>
              <a:t>的空间大小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7D10E-8B0F-4B60-8617-7DB50666DE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7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长度是先拷贝后判断的，若前两次的</a:t>
            </a:r>
            <a:r>
              <a:rPr lang="en-US" altLang="zh-CN" dirty="0" smtClean="0"/>
              <a:t>size</a:t>
            </a:r>
            <a:r>
              <a:rPr lang="zh-CN" altLang="zh-CN" dirty="0" smtClean="0"/>
              <a:t>总和</a:t>
            </a:r>
            <a:r>
              <a:rPr lang="en-US" altLang="zh-CN" dirty="0" smtClean="0"/>
              <a:t>context</a:t>
            </a:r>
            <a:r>
              <a:rPr lang="zh-CN" altLang="zh-CN" dirty="0" smtClean="0"/>
              <a:t>刚好小于</a:t>
            </a:r>
            <a:r>
              <a:rPr lang="en-US" altLang="zh-CN" dirty="0" smtClean="0"/>
              <a:t>0x40000</a:t>
            </a:r>
            <a:r>
              <a:rPr lang="zh-CN" altLang="zh-CN" dirty="0" smtClean="0"/>
              <a:t>，第三次</a:t>
            </a:r>
            <a:r>
              <a:rPr lang="en-US" altLang="zh-CN" dirty="0" smtClean="0"/>
              <a:t>Read</a:t>
            </a:r>
            <a:r>
              <a:rPr lang="zh-CN" altLang="zh-CN" dirty="0" smtClean="0"/>
              <a:t>将会导致</a:t>
            </a:r>
            <a:r>
              <a:rPr lang="en-US" altLang="zh-CN" dirty="0" err="1" smtClean="0"/>
              <a:t>Dst</a:t>
            </a:r>
            <a:r>
              <a:rPr lang="zh-CN" altLang="zh-CN" dirty="0" smtClean="0"/>
              <a:t>堆栈缓冲区溢出。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7D10E-8B0F-4B60-8617-7DB50666DE7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12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  <a:r>
              <a:rPr lang="en-US" altLang="zh-CN" dirty="0" smtClean="0"/>
              <a:t>fuzz </a:t>
            </a:r>
            <a:r>
              <a:rPr lang="zh-CN" altLang="en-US" dirty="0" smtClean="0"/>
              <a:t>主动防御的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7D10E-8B0F-4B60-8617-7DB50666DE7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7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409328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单击此处编辑简报主题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533400" y="3429000"/>
            <a:ext cx="7854696" cy="704520"/>
          </a:xfrm>
        </p:spPr>
        <p:txBody>
          <a:bodyPr lIns="0" rIns="18288"/>
          <a:lstStyle>
            <a:lvl1pPr marL="0" marR="4572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单击此处编辑简报作者</a:t>
            </a:r>
            <a:endParaRPr kumimoji="0"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Date Placeholder 29"/>
          <p:cNvSpPr txBox="1">
            <a:spLocks/>
          </p:cNvSpPr>
          <p:nvPr userDrawn="1"/>
        </p:nvSpPr>
        <p:spPr>
          <a:xfrm>
            <a:off x="6300192" y="5877272"/>
            <a:ext cx="1404156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Gungsuh" pitchFamily="18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0820CF-B880-4189-942D-D702A7CBA730}" type="datetimeFigureOut">
              <a:rPr lang="zh-CN" altLang="en-US" smtClean="0"/>
              <a:pPr algn="ctr"/>
              <a:t>2014/4/8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28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28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ctr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98" b="-378"/>
          <a:stretch/>
        </p:blipFill>
        <p:spPr>
          <a:xfrm>
            <a:off x="0" y="6194107"/>
            <a:ext cx="9144000" cy="1411357"/>
          </a:xfrm>
          <a:prstGeom prst="wave">
            <a:avLst/>
          </a:prstGeom>
        </p:spPr>
      </p:pic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806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07" y="5733256"/>
            <a:ext cx="717057" cy="68120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195236" y="6581089"/>
            <a:ext cx="2888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/>
              <a:t>©2011 Vulnhunt, Inc. All rights reserved. </a:t>
            </a:r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700808"/>
            <a:ext cx="7851648" cy="17693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安全实现类漏洞挖掘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60032" y="5877272"/>
            <a:ext cx="1512168" cy="432048"/>
          </a:xfrm>
        </p:spPr>
        <p:txBody>
          <a:bodyPr>
            <a:noAutofit/>
          </a:bodyPr>
          <a:lstStyle/>
          <a:p>
            <a:r>
              <a:rPr lang="en-US" altLang="zh-CN" sz="2000" dirty="0" err="1" smtClean="0"/>
              <a:t>instruder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054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二进制代码审计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5472608"/>
          </a:xfrm>
        </p:spPr>
        <p:txBody>
          <a:bodyPr/>
          <a:lstStyle/>
          <a:p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逆向</a:t>
            </a:r>
            <a:r>
              <a:rPr lang="zh-CN" altLang="en-US" dirty="0" smtClean="0"/>
              <a:t>分析数据处理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文件处理</a:t>
            </a:r>
            <a:r>
              <a:rPr lang="en-US" altLang="zh-CN" dirty="0" err="1" smtClean="0"/>
              <a:t>ReadFile</a:t>
            </a:r>
            <a:endParaRPr lang="en-US" altLang="zh-CN" dirty="0" smtClean="0"/>
          </a:p>
          <a:p>
            <a:pPr lvl="1"/>
            <a:r>
              <a:rPr lang="zh-CN" altLang="en-US" dirty="0"/>
              <a:t>网络</a:t>
            </a:r>
            <a:r>
              <a:rPr lang="zh-CN" altLang="en-US" dirty="0" smtClean="0"/>
              <a:t>数据处理</a:t>
            </a:r>
            <a:r>
              <a:rPr lang="en-US" altLang="zh-CN" dirty="0" err="1" smtClean="0"/>
              <a:t>Recv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RecvFrom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管道、共享、</a:t>
            </a:r>
            <a:r>
              <a:rPr lang="en-US" altLang="zh-CN" dirty="0" err="1" smtClean="0"/>
              <a:t>IoBuff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参数等</a:t>
            </a:r>
            <a:endParaRPr lang="en-US" altLang="zh-CN" dirty="0" smtClean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找出污染源数据处理</a:t>
            </a:r>
            <a:r>
              <a:rPr lang="zh-CN" altLang="en-US" dirty="0" smtClean="0"/>
              <a:t>过程、标记污染源</a:t>
            </a:r>
            <a:r>
              <a:rPr lang="en-US" altLang="zh-CN" dirty="0" smtClean="0"/>
              <a:t>buffer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字段、数据格式汇编代码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处理过程是否存在匹配已知漏洞模式</a:t>
            </a:r>
            <a:endParaRPr lang="en-US" altLang="zh-CN" dirty="0" smtClean="0"/>
          </a:p>
          <a:p>
            <a:pPr lvl="1"/>
            <a:r>
              <a:rPr lang="zh-CN" altLang="en-US" dirty="0"/>
              <a:t>内存</a:t>
            </a:r>
            <a:r>
              <a:rPr lang="zh-CN" altLang="en-US" dirty="0" smtClean="0"/>
              <a:t>申请、拷贝</a:t>
            </a:r>
            <a:endParaRPr lang="en-US" altLang="zh-CN" dirty="0" smtClean="0"/>
          </a:p>
          <a:p>
            <a:pPr lvl="1"/>
            <a:r>
              <a:rPr lang="zh-CN" altLang="en-US" dirty="0"/>
              <a:t>数组</a:t>
            </a:r>
            <a:r>
              <a:rPr lang="zh-CN" altLang="en-US" dirty="0" smtClean="0"/>
              <a:t>索引、函数返回值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整数计算、</a:t>
            </a:r>
            <a:r>
              <a:rPr lang="zh-CN" altLang="en-US" dirty="0" smtClean="0"/>
              <a:t>长度、各种条件判断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94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数据流</a:t>
            </a:r>
            <a:r>
              <a:rPr lang="zh-CN" altLang="en-US" dirty="0" smtClean="0"/>
              <a:t>污染追踪法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146784"/>
              </p:ext>
            </p:extLst>
          </p:nvPr>
        </p:nvGraphicFramePr>
        <p:xfrm>
          <a:off x="899592" y="1268760"/>
          <a:ext cx="6441401" cy="739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" name="Visio" r:id="rId3" imgW="6080148" imgH="6976433" progId="Visio.Drawing.11">
                  <p:embed/>
                </p:oleObj>
              </mc:Choice>
              <mc:Fallback>
                <p:oleObj name="Visio" r:id="rId3" imgW="6080148" imgH="6976433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268760"/>
                        <a:ext cx="6441401" cy="7391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43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污染源追踪案例</a:t>
            </a:r>
            <a:r>
              <a:rPr lang="en-US" altLang="zh-CN" dirty="0" smtClean="0"/>
              <a:t>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28800"/>
            <a:ext cx="9036496" cy="5688632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HFONT __</a:t>
            </a:r>
            <a:r>
              <a:rPr lang="en-US" altLang="zh-CN" dirty="0" err="1"/>
              <a:t>cdecl</a:t>
            </a:r>
            <a:r>
              <a:rPr lang="en-US" altLang="zh-CN" dirty="0"/>
              <a:t> </a:t>
            </a:r>
            <a:r>
              <a:rPr lang="en-US" altLang="zh-CN" dirty="0" err="1"/>
              <a:t>swscanfstring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wchar_t</a:t>
            </a:r>
            <a:r>
              <a:rPr lang="en-US" altLang="zh-CN" dirty="0"/>
              <a:t> *</a:t>
            </a:r>
            <a:r>
              <a:rPr lang="en-US" altLang="zh-CN" dirty="0" err="1"/>
              <a:t>Src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v1; // eax@1</a:t>
            </a:r>
            <a:endParaRPr lang="zh-CN" altLang="zh-CN" dirty="0"/>
          </a:p>
          <a:p>
            <a:r>
              <a:rPr lang="en-US" altLang="zh-CN" dirty="0"/>
              <a:t>  HFONT result; // eax@2</a:t>
            </a:r>
            <a:endParaRPr lang="zh-CN" altLang="zh-CN" dirty="0"/>
          </a:p>
          <a:p>
            <a:r>
              <a:rPr lang="en-US" altLang="zh-CN" dirty="0"/>
              <a:t>  LOGFONTW lf; // [sp+0h] [bp-5Ch]@</a:t>
            </a:r>
            <a:r>
              <a:rPr lang="en-US" altLang="zh-CN" dirty="0" smtClean="0"/>
              <a:t>1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memset</a:t>
            </a:r>
            <a:r>
              <a:rPr lang="en-US" altLang="zh-CN" dirty="0"/>
              <a:t>(&amp;lf, 0, </a:t>
            </a:r>
            <a:r>
              <a:rPr lang="en-US" altLang="zh-CN" dirty="0" err="1"/>
              <a:t>sizeof</a:t>
            </a:r>
            <a:r>
              <a:rPr lang="en-US" altLang="zh-CN" dirty="0"/>
              <a:t>(lf));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swscanf</a:t>
            </a:r>
            <a:r>
              <a:rPr lang="en-US" altLang="zh-CN" dirty="0"/>
              <a:t>(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 smtClean="0"/>
              <a:t>Src</a:t>
            </a:r>
            <a:r>
              <a:rPr lang="en-US" altLang="zh-CN" dirty="0"/>
              <a:t>,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L"%d,%d,%d,%d,%d,%d,%d,%d,%d,%d,%d,%d,%d,%s</a:t>
            </a:r>
            <a:r>
              <a:rPr lang="en-US" altLang="zh-CN" dirty="0"/>
              <a:t>", </a:t>
            </a:r>
            <a:endParaRPr lang="zh-CN" altLang="zh-CN" dirty="0"/>
          </a:p>
          <a:p>
            <a:r>
              <a:rPr lang="en-US" altLang="zh-CN" dirty="0"/>
              <a:t>    &amp;lf,</a:t>
            </a:r>
            <a:endParaRPr lang="zh-CN" altLang="zh-CN" dirty="0"/>
          </a:p>
          <a:p>
            <a:r>
              <a:rPr lang="en-US" altLang="zh-CN" dirty="0"/>
              <a:t>    &amp;</a:t>
            </a:r>
            <a:r>
              <a:rPr lang="en-US" altLang="zh-CN" dirty="0" err="1"/>
              <a:t>lf.lfWidth</a:t>
            </a:r>
            <a:r>
              <a:rPr lang="en-US" altLang="zh-CN" dirty="0"/>
              <a:t>,</a:t>
            </a:r>
            <a:endParaRPr lang="zh-CN" altLang="zh-CN" dirty="0"/>
          </a:p>
          <a:p>
            <a:r>
              <a:rPr lang="en-US" altLang="zh-CN" dirty="0"/>
              <a:t>    &amp;</a:t>
            </a:r>
            <a:r>
              <a:rPr lang="en-US" altLang="zh-CN" dirty="0" err="1" smtClean="0"/>
              <a:t>lf.lfEscapement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</a:t>
            </a:r>
            <a:r>
              <a:rPr lang="en-US" altLang="zh-CN" dirty="0"/>
              <a:t>&amp;</a:t>
            </a:r>
            <a:r>
              <a:rPr lang="en-US" altLang="zh-CN" dirty="0" err="1"/>
              <a:t>lf.lfOrientation</a:t>
            </a:r>
            <a:r>
              <a:rPr lang="en-US" altLang="zh-CN" dirty="0"/>
              <a:t>,</a:t>
            </a:r>
            <a:endParaRPr lang="zh-CN" altLang="zh-CN" dirty="0"/>
          </a:p>
          <a:p>
            <a:r>
              <a:rPr lang="en-US" altLang="zh-CN" dirty="0"/>
              <a:t>    &amp;</a:t>
            </a:r>
            <a:r>
              <a:rPr lang="en-US" altLang="zh-CN" dirty="0" err="1"/>
              <a:t>lf.lfWeight</a:t>
            </a:r>
            <a:r>
              <a:rPr lang="en-US" altLang="zh-CN" dirty="0"/>
              <a:t>,</a:t>
            </a:r>
            <a:endParaRPr lang="zh-CN" altLang="zh-CN" dirty="0"/>
          </a:p>
          <a:p>
            <a:r>
              <a:rPr lang="en-US" altLang="zh-CN" dirty="0"/>
              <a:t>    &amp;</a:t>
            </a:r>
            <a:r>
              <a:rPr lang="en-US" altLang="zh-CN" dirty="0" err="1"/>
              <a:t>lf.lfItalic</a:t>
            </a:r>
            <a:r>
              <a:rPr lang="en-US" altLang="zh-CN" dirty="0"/>
              <a:t>,</a:t>
            </a:r>
            <a:endParaRPr lang="zh-CN" altLang="zh-CN" dirty="0"/>
          </a:p>
          <a:p>
            <a:r>
              <a:rPr lang="en-US" altLang="zh-CN" dirty="0"/>
              <a:t>    &amp;</a:t>
            </a:r>
            <a:r>
              <a:rPr lang="en-US" altLang="zh-CN" dirty="0" err="1"/>
              <a:t>lf.lfUnderline</a:t>
            </a:r>
            <a:r>
              <a:rPr lang="en-US" altLang="zh-CN" dirty="0"/>
              <a:t>,</a:t>
            </a:r>
            <a:endParaRPr lang="zh-CN" altLang="zh-CN" dirty="0"/>
          </a:p>
          <a:p>
            <a:r>
              <a:rPr lang="en-US" altLang="zh-CN" dirty="0"/>
              <a:t>    &amp;</a:t>
            </a:r>
            <a:r>
              <a:rPr lang="en-US" altLang="zh-CN" dirty="0" err="1"/>
              <a:t>lf.lfStrikeOut</a:t>
            </a:r>
            <a:r>
              <a:rPr lang="en-US" altLang="zh-CN" dirty="0"/>
              <a:t>,</a:t>
            </a:r>
            <a:endParaRPr lang="zh-CN" altLang="zh-CN" dirty="0"/>
          </a:p>
          <a:p>
            <a:r>
              <a:rPr lang="en-US" altLang="zh-CN" dirty="0"/>
              <a:t>    &amp;</a:t>
            </a:r>
            <a:r>
              <a:rPr lang="en-US" altLang="zh-CN" dirty="0" err="1"/>
              <a:t>lf.lfCharSet</a:t>
            </a:r>
            <a:r>
              <a:rPr lang="en-US" altLang="zh-CN" dirty="0"/>
              <a:t>,</a:t>
            </a:r>
            <a:endParaRPr lang="zh-CN" altLang="zh-CN" dirty="0"/>
          </a:p>
          <a:p>
            <a:r>
              <a:rPr lang="en-US" altLang="zh-CN" dirty="0"/>
              <a:t>    &amp;</a:t>
            </a:r>
            <a:r>
              <a:rPr lang="en-US" altLang="zh-CN" dirty="0" err="1"/>
              <a:t>lf.lfOutPrecision</a:t>
            </a:r>
            <a:r>
              <a:rPr lang="en-US" altLang="zh-CN" dirty="0"/>
              <a:t>,</a:t>
            </a:r>
            <a:endParaRPr lang="zh-CN" altLang="zh-CN" dirty="0"/>
          </a:p>
          <a:p>
            <a:r>
              <a:rPr lang="en-US" altLang="zh-CN" dirty="0"/>
              <a:t>    &amp;</a:t>
            </a:r>
            <a:r>
              <a:rPr lang="en-US" altLang="zh-CN" dirty="0" err="1"/>
              <a:t>lf.lfClipPrecision</a:t>
            </a:r>
            <a:r>
              <a:rPr lang="en-US" altLang="zh-CN" dirty="0"/>
              <a:t>,</a:t>
            </a:r>
            <a:endParaRPr lang="zh-CN" altLang="zh-CN" dirty="0"/>
          </a:p>
          <a:p>
            <a:r>
              <a:rPr lang="en-US" altLang="zh-CN" dirty="0"/>
              <a:t>    &amp;</a:t>
            </a:r>
            <a:r>
              <a:rPr lang="en-US" altLang="zh-CN" dirty="0" err="1"/>
              <a:t>lf.lfQuality</a:t>
            </a:r>
            <a:r>
              <a:rPr lang="en-US" altLang="zh-CN" dirty="0"/>
              <a:t>,</a:t>
            </a:r>
            <a:endParaRPr lang="zh-CN" altLang="zh-CN" dirty="0"/>
          </a:p>
          <a:p>
            <a:r>
              <a:rPr lang="en-US" altLang="zh-CN" dirty="0"/>
              <a:t>    &amp;</a:t>
            </a:r>
            <a:r>
              <a:rPr lang="en-US" altLang="zh-CN" dirty="0" err="1"/>
              <a:t>lf.lfPitchAndFamily</a:t>
            </a:r>
            <a:r>
              <a:rPr lang="en-US" altLang="zh-CN" dirty="0"/>
              <a:t>,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lf.FrontName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……</a:t>
            </a:r>
            <a:endParaRPr lang="zh-CN" altLang="zh-CN" dirty="0"/>
          </a:p>
          <a:p>
            <a:r>
              <a:rPr lang="en-US" altLang="zh-CN" dirty="0" smtClean="0"/>
              <a:t>return </a:t>
            </a:r>
            <a:r>
              <a:rPr lang="en-US" altLang="zh-CN" dirty="0"/>
              <a:t>result;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84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查找过程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污染源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:</a:t>
            </a:r>
            <a:r>
              <a:rPr lang="zh-CN" altLang="en-US" dirty="0" smtClean="0"/>
              <a:t>参数</a:t>
            </a:r>
            <a:r>
              <a:rPr lang="en-US" altLang="zh-CN" dirty="0" err="1" smtClean="0"/>
              <a:t>src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SRC</a:t>
            </a:r>
            <a:r>
              <a:rPr lang="zh-CN" altLang="zh-CN" dirty="0"/>
              <a:t>为</a:t>
            </a:r>
            <a:r>
              <a:rPr lang="en-US" altLang="zh-CN" dirty="0" smtClean="0"/>
              <a:t>skin.ini(</a:t>
            </a:r>
            <a:r>
              <a:rPr lang="zh-CN" altLang="en-US" dirty="0" smtClean="0"/>
              <a:t>皮肤文件</a:t>
            </a:r>
            <a:r>
              <a:rPr lang="en-US" altLang="zh-CN" dirty="0" smtClean="0"/>
              <a:t>)</a:t>
            </a:r>
            <a:r>
              <a:rPr lang="zh-CN" altLang="zh-CN" dirty="0" smtClean="0"/>
              <a:t>中</a:t>
            </a:r>
            <a:r>
              <a:rPr lang="zh-CN" altLang="zh-CN" dirty="0"/>
              <a:t>的</a:t>
            </a:r>
            <a:r>
              <a:rPr lang="en-US" altLang="zh-CN" dirty="0"/>
              <a:t>FONT</a:t>
            </a:r>
            <a:r>
              <a:rPr lang="zh-CN" altLang="zh-CN" dirty="0"/>
              <a:t>选项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正常情况下值为 </a:t>
            </a:r>
            <a:r>
              <a:rPr lang="en-US" altLang="zh-CN" dirty="0" smtClean="0"/>
              <a:t>Normal=13,0,0,0,0,0,0,0,0,0,0,0,0,Tahoma</a:t>
            </a:r>
          </a:p>
          <a:p>
            <a:endParaRPr lang="en-US" altLang="zh-CN" dirty="0"/>
          </a:p>
          <a:p>
            <a:r>
              <a:rPr lang="en-US" altLang="zh-CN" dirty="0" smtClean="0"/>
              <a:t>Lf  Buffer 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0x5c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长度最多</a:t>
            </a:r>
            <a:r>
              <a:rPr lang="en-US" altLang="zh-CN" dirty="0" smtClean="0"/>
              <a:t>0x103 </a:t>
            </a:r>
          </a:p>
          <a:p>
            <a:endParaRPr lang="en-US" altLang="zh-CN" dirty="0"/>
          </a:p>
          <a:p>
            <a:r>
              <a:rPr lang="zh-CN" altLang="en-US" dirty="0" smtClean="0"/>
              <a:t>匹配漏洞模式：堆栈溢出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4251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污染源追踪</a:t>
            </a:r>
            <a:r>
              <a:rPr lang="zh-CN" altLang="en-US" dirty="0" smtClean="0"/>
              <a:t>案例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(char* </a:t>
            </a:r>
            <a:r>
              <a:rPr lang="en-US" altLang="zh-CN" dirty="0" err="1" smtClean="0"/>
              <a:t>buffer,unsigned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size)</a:t>
            </a:r>
          </a:p>
          <a:p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 smtClean="0"/>
              <a:t>Char *</a:t>
            </a:r>
            <a:r>
              <a:rPr lang="en-US" altLang="zh-CN" dirty="0" err="1" smtClean="0"/>
              <a:t>szbuff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(size);</a:t>
            </a:r>
          </a:p>
          <a:p>
            <a:pPr lvl="1"/>
            <a:r>
              <a:rPr lang="en-US" altLang="zh-CN" dirty="0" smtClean="0"/>
              <a:t>If (null==</a:t>
            </a:r>
            <a:r>
              <a:rPr lang="en-US" altLang="zh-CN" dirty="0" err="1" smtClean="0"/>
              <a:t>szbuff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	return;</a:t>
            </a:r>
          </a:p>
          <a:p>
            <a:pPr lvl="1"/>
            <a:r>
              <a:rPr lang="en-US" altLang="zh-CN" dirty="0" smtClean="0"/>
              <a:t>Char *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strstr</a:t>
            </a:r>
            <a:r>
              <a:rPr lang="en-US" altLang="zh-CN" dirty="0" smtClean="0"/>
              <a:t>(buffer,”</a:t>
            </a:r>
            <a:r>
              <a:rPr lang="en-US" altLang="zh-CN" dirty="0" err="1" smtClean="0"/>
              <a:t>taskid</a:t>
            </a:r>
            <a:r>
              <a:rPr lang="en-US" altLang="zh-CN" dirty="0" smtClean="0"/>
              <a:t>=”);</a:t>
            </a:r>
          </a:p>
          <a:p>
            <a:pPr lvl="1"/>
            <a:r>
              <a:rPr lang="en-US" altLang="zh-CN" dirty="0" err="1" smtClean="0"/>
              <a:t>Memcpy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szbuff,buffer,pos</a:t>
            </a:r>
            <a:r>
              <a:rPr lang="en-US" altLang="zh-CN" dirty="0" smtClean="0"/>
              <a:t>-buffer);</a:t>
            </a:r>
          </a:p>
          <a:p>
            <a:pPr lvl="1"/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71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查找过程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污染源输入</a:t>
            </a:r>
            <a:r>
              <a:rPr lang="en-US" altLang="zh-CN" dirty="0" smtClean="0"/>
              <a:t>: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buffer</a:t>
            </a:r>
          </a:p>
          <a:p>
            <a:endParaRPr lang="en-US" altLang="zh-CN" dirty="0"/>
          </a:p>
          <a:p>
            <a:r>
              <a:rPr lang="zh-CN" altLang="en-US" dirty="0" smtClean="0"/>
              <a:t>网络传输的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未对</a:t>
            </a:r>
            <a:r>
              <a:rPr lang="en-US" altLang="zh-CN" dirty="0" err="1" smtClean="0"/>
              <a:t>Strstr</a:t>
            </a:r>
            <a:r>
              <a:rPr lang="zh-CN" altLang="en-US" dirty="0" smtClean="0"/>
              <a:t>函数返回值判断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匹配漏洞模式：堆栈溢出</a:t>
            </a: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13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污染源追踪</a:t>
            </a:r>
            <a:r>
              <a:rPr lang="zh-CN" altLang="en-US" dirty="0" smtClean="0"/>
              <a:t>案例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507288" cy="5760640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/>
              <a:t>.text:6809FC7A                 push    </a:t>
            </a:r>
            <a:r>
              <a:rPr lang="en-US" altLang="zh-CN" dirty="0" err="1"/>
              <a:t>esi</a:t>
            </a:r>
            <a:endParaRPr lang="en-US" altLang="zh-CN" dirty="0"/>
          </a:p>
          <a:p>
            <a:r>
              <a:rPr lang="en-US" altLang="zh-CN" dirty="0"/>
              <a:t>.text:6809FC7B                 push    </a:t>
            </a:r>
            <a:r>
              <a:rPr lang="en-US" altLang="zh-CN" dirty="0" err="1"/>
              <a:t>edi</a:t>
            </a:r>
            <a:endParaRPr lang="en-US" altLang="zh-CN" dirty="0"/>
          </a:p>
          <a:p>
            <a:r>
              <a:rPr lang="en-US" altLang="zh-CN" dirty="0"/>
              <a:t>.text:6809FC7C                 push    </a:t>
            </a:r>
            <a:r>
              <a:rPr lang="en-US" altLang="zh-CN" dirty="0" err="1"/>
              <a:t>ebp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.text:6809FC7D                 call    IML32_1414_get_a_dword      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                      //</a:t>
            </a:r>
            <a:r>
              <a:rPr lang="en-US" altLang="zh-CN" dirty="0">
                <a:solidFill>
                  <a:srgbClr val="FF0000"/>
                </a:solidFill>
              </a:rPr>
              <a:t>get a </a:t>
            </a:r>
            <a:r>
              <a:rPr lang="en-US" altLang="zh-CN" dirty="0" err="1">
                <a:solidFill>
                  <a:srgbClr val="FF0000"/>
                </a:solidFill>
              </a:rPr>
              <a:t>dword</a:t>
            </a:r>
            <a:r>
              <a:rPr lang="en-US" altLang="zh-CN" dirty="0">
                <a:solidFill>
                  <a:srgbClr val="FF0000"/>
                </a:solidFill>
              </a:rPr>
              <a:t> form </a:t>
            </a:r>
            <a:r>
              <a:rPr lang="en-US" altLang="zh-CN" dirty="0" err="1">
                <a:solidFill>
                  <a:srgbClr val="FF0000"/>
                </a:solidFill>
              </a:rPr>
              <a:t>dir</a:t>
            </a:r>
            <a:r>
              <a:rPr lang="en-US" altLang="zh-CN" dirty="0">
                <a:solidFill>
                  <a:srgbClr val="FF0000"/>
                </a:solidFill>
              </a:rPr>
              <a:t> file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.text:6809FC82                 </a:t>
            </a:r>
            <a:r>
              <a:rPr lang="en-US" altLang="zh-CN" dirty="0" err="1">
                <a:solidFill>
                  <a:srgbClr val="FF0000"/>
                </a:solidFill>
              </a:rPr>
              <a:t>mov</a:t>
            </a: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en-US" altLang="zh-CN" dirty="0" err="1">
                <a:solidFill>
                  <a:srgbClr val="FF0000"/>
                </a:solidFill>
              </a:rPr>
              <a:t>esi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eax</a:t>
            </a:r>
            <a:r>
              <a:rPr lang="en-US" altLang="zh-CN" dirty="0">
                <a:solidFill>
                  <a:srgbClr val="FF0000"/>
                </a:solidFill>
              </a:rPr>
              <a:t>            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                                              //</a:t>
            </a:r>
            <a:r>
              <a:rPr lang="en-US" altLang="zh-CN" dirty="0">
                <a:solidFill>
                  <a:srgbClr val="FF0000"/>
                </a:solidFill>
              </a:rPr>
              <a:t>if </a:t>
            </a:r>
            <a:r>
              <a:rPr lang="en-US" altLang="zh-CN" dirty="0" err="1" smtClean="0">
                <a:solidFill>
                  <a:srgbClr val="FF0000"/>
                </a:solidFill>
              </a:rPr>
              <a:t>eax</a:t>
            </a:r>
            <a:r>
              <a:rPr lang="en-US" altLang="zh-CN" dirty="0" smtClean="0">
                <a:solidFill>
                  <a:srgbClr val="FF0000"/>
                </a:solidFill>
              </a:rPr>
              <a:t>=66666680  Will </a:t>
            </a:r>
            <a:r>
              <a:rPr lang="en-US" altLang="zh-CN" dirty="0">
                <a:solidFill>
                  <a:srgbClr val="FF0000"/>
                </a:solidFill>
              </a:rPr>
              <a:t>cause a heap overflow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.text:6809FC84                 lea     </a:t>
            </a:r>
            <a:r>
              <a:rPr lang="en-US" altLang="zh-CN" dirty="0" err="1">
                <a:solidFill>
                  <a:srgbClr val="FF0000"/>
                </a:solidFill>
              </a:rPr>
              <a:t>eax</a:t>
            </a:r>
            <a:r>
              <a:rPr lang="en-US" altLang="zh-CN" dirty="0">
                <a:solidFill>
                  <a:srgbClr val="FF0000"/>
                </a:solidFill>
              </a:rPr>
              <a:t>, [</a:t>
            </a:r>
            <a:r>
              <a:rPr lang="en-US" altLang="zh-CN" dirty="0" err="1">
                <a:solidFill>
                  <a:srgbClr val="FF0000"/>
                </a:solidFill>
              </a:rPr>
              <a:t>esi+esi</a:t>
            </a:r>
            <a:r>
              <a:rPr lang="en-US" altLang="zh-CN" dirty="0">
                <a:solidFill>
                  <a:srgbClr val="FF0000"/>
                </a:solidFill>
              </a:rPr>
              <a:t>*4]        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                                        // </a:t>
            </a:r>
            <a:r>
              <a:rPr lang="en-US" altLang="zh-CN" dirty="0">
                <a:solidFill>
                  <a:srgbClr val="FF0000"/>
                </a:solidFill>
              </a:rPr>
              <a:t>Integrated  overflow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.text:6809FC87                 push    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.text:6809FC89                 lea     </a:t>
            </a:r>
            <a:r>
              <a:rPr lang="en-US" altLang="zh-CN" dirty="0" err="1">
                <a:solidFill>
                  <a:srgbClr val="FF0000"/>
                </a:solidFill>
              </a:rPr>
              <a:t>ecx</a:t>
            </a:r>
            <a:r>
              <a:rPr lang="en-US" altLang="zh-CN" dirty="0">
                <a:solidFill>
                  <a:srgbClr val="FF0000"/>
                </a:solidFill>
              </a:rPr>
              <a:t>, ds:24h[</a:t>
            </a:r>
            <a:r>
              <a:rPr lang="en-US" altLang="zh-CN" dirty="0" err="1">
                <a:solidFill>
                  <a:srgbClr val="FF0000"/>
                </a:solidFill>
              </a:rPr>
              <a:t>eax</a:t>
            </a:r>
            <a:r>
              <a:rPr lang="en-US" altLang="zh-CN" dirty="0">
                <a:solidFill>
                  <a:srgbClr val="FF0000"/>
                </a:solidFill>
              </a:rPr>
              <a:t>*8]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.text:6809FC90                 push    </a:t>
            </a:r>
            <a:r>
              <a:rPr lang="en-US" altLang="zh-CN" dirty="0" err="1">
                <a:solidFill>
                  <a:srgbClr val="FF0000"/>
                </a:solidFill>
              </a:rPr>
              <a:t>ecx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.text:6809FC91                 call    IML32_1111      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.text:6809FC96                 push    </a:t>
            </a:r>
            <a:r>
              <a:rPr lang="en-US" altLang="zh-CN" dirty="0" err="1">
                <a:solidFill>
                  <a:srgbClr val="FF0000"/>
                </a:solidFill>
              </a:rPr>
              <a:t>eax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.text:6809FC97                </a:t>
            </a:r>
            <a:r>
              <a:rPr lang="en-US" altLang="zh-CN" dirty="0" err="1">
                <a:solidFill>
                  <a:srgbClr val="FF0000"/>
                </a:solidFill>
              </a:rPr>
              <a:t>mov</a:t>
            </a:r>
            <a:r>
              <a:rPr lang="en-US" altLang="zh-CN" dirty="0">
                <a:solidFill>
                  <a:srgbClr val="FF0000"/>
                </a:solidFill>
              </a:rPr>
              <a:t>     [esp+14h+arg_4], </a:t>
            </a:r>
            <a:r>
              <a:rPr lang="en-US" altLang="zh-CN" dirty="0" err="1">
                <a:solidFill>
                  <a:srgbClr val="FF0000"/>
                </a:solidFill>
              </a:rPr>
              <a:t>eax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.text:6809FC9B                call    IML32_1114          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                                              //</a:t>
            </a:r>
            <a:r>
              <a:rPr lang="en-US" altLang="zh-CN" dirty="0">
                <a:solidFill>
                  <a:srgbClr val="FF0000"/>
                </a:solidFill>
              </a:rPr>
              <a:t>allocate memory</a:t>
            </a:r>
          </a:p>
          <a:p>
            <a:r>
              <a:rPr lang="en-US" altLang="zh-CN" dirty="0"/>
              <a:t>.text:6809FCA0                 </a:t>
            </a:r>
            <a:r>
              <a:rPr lang="en-US" altLang="zh-CN" dirty="0" err="1"/>
              <a:t>mov</a:t>
            </a:r>
            <a:r>
              <a:rPr lang="en-US" altLang="zh-CN" dirty="0"/>
              <a:t>     </a:t>
            </a:r>
            <a:r>
              <a:rPr lang="en-US" altLang="zh-CN" dirty="0" err="1"/>
              <a:t>edi</a:t>
            </a:r>
            <a:r>
              <a:rPr lang="en-US" altLang="zh-CN" dirty="0"/>
              <a:t>, </a:t>
            </a:r>
            <a:r>
              <a:rPr lang="en-US" altLang="zh-CN" dirty="0" err="1"/>
              <a:t>eax</a:t>
            </a:r>
            <a:endParaRPr lang="en-US" altLang="zh-CN" dirty="0"/>
          </a:p>
          <a:p>
            <a:r>
              <a:rPr lang="en-US" altLang="zh-CN" dirty="0"/>
              <a:t>.text:6809FCA2                 test    </a:t>
            </a:r>
            <a:r>
              <a:rPr lang="en-US" altLang="zh-CN" dirty="0" err="1"/>
              <a:t>edi</a:t>
            </a:r>
            <a:r>
              <a:rPr lang="en-US" altLang="zh-CN" dirty="0"/>
              <a:t>, </a:t>
            </a:r>
            <a:r>
              <a:rPr lang="en-US" altLang="zh-CN" dirty="0" err="1"/>
              <a:t>edi</a:t>
            </a:r>
            <a:endParaRPr lang="en-US" altLang="zh-CN" dirty="0"/>
          </a:p>
          <a:p>
            <a:r>
              <a:rPr lang="en-US" altLang="zh-CN" dirty="0"/>
              <a:t>.text:6809FCA4                </a:t>
            </a:r>
            <a:r>
              <a:rPr lang="en-US" altLang="zh-CN" dirty="0" err="1"/>
              <a:t>jz</a:t>
            </a:r>
            <a:r>
              <a:rPr lang="en-US" altLang="zh-CN" dirty="0"/>
              <a:t>      short loc_6809FD03</a:t>
            </a:r>
          </a:p>
          <a:p>
            <a:r>
              <a:rPr lang="en-US" altLang="zh-CN" dirty="0"/>
              <a:t>.text:6809FCA6                </a:t>
            </a:r>
            <a:r>
              <a:rPr lang="en-US" altLang="zh-CN" dirty="0" err="1"/>
              <a:t>mov</a:t>
            </a:r>
            <a:r>
              <a:rPr lang="en-US" altLang="zh-CN" dirty="0"/>
              <a:t>     [edi+1Ch], </a:t>
            </a:r>
            <a:r>
              <a:rPr lang="en-US" altLang="zh-CN" dirty="0" err="1"/>
              <a:t>esi</a:t>
            </a:r>
            <a:endParaRPr lang="en-US" altLang="zh-CN" dirty="0"/>
          </a:p>
          <a:p>
            <a:r>
              <a:rPr lang="en-US" altLang="zh-CN" dirty="0"/>
              <a:t>.text:6809FCA9                </a:t>
            </a:r>
          </a:p>
          <a:p>
            <a:r>
              <a:rPr lang="en-US" altLang="zh-CN" dirty="0"/>
              <a:t> test    </a:t>
            </a:r>
            <a:r>
              <a:rPr lang="en-US" altLang="zh-CN" dirty="0" err="1"/>
              <a:t>esi</a:t>
            </a:r>
            <a:r>
              <a:rPr lang="en-US" altLang="zh-CN" dirty="0"/>
              <a:t>, </a:t>
            </a:r>
            <a:r>
              <a:rPr lang="en-US" altLang="zh-CN" dirty="0" err="1"/>
              <a:t>esi</a:t>
            </a:r>
            <a:endParaRPr lang="en-US" altLang="zh-CN" dirty="0"/>
          </a:p>
          <a:p>
            <a:r>
              <a:rPr lang="en-US" altLang="zh-CN" dirty="0"/>
              <a:t>.text:6809FCAB                 </a:t>
            </a:r>
            <a:r>
              <a:rPr lang="en-US" altLang="zh-CN" dirty="0" err="1"/>
              <a:t>jbe</a:t>
            </a:r>
            <a:r>
              <a:rPr lang="en-US" altLang="zh-CN" dirty="0"/>
              <a:t>     short loc_6809FCCB</a:t>
            </a:r>
          </a:p>
          <a:p>
            <a:r>
              <a:rPr lang="en-US" altLang="zh-CN" dirty="0"/>
              <a:t>.text:6809FCAD                 lea     </a:t>
            </a:r>
            <a:r>
              <a:rPr lang="en-US" altLang="zh-CN" dirty="0" err="1"/>
              <a:t>esi</a:t>
            </a:r>
            <a:r>
              <a:rPr lang="en-US" altLang="zh-CN" dirty="0"/>
              <a:t>, [edi+28h]</a:t>
            </a:r>
          </a:p>
          <a:p>
            <a:r>
              <a:rPr lang="en-US" altLang="zh-CN" dirty="0"/>
              <a:t>.text:6809FCB0</a:t>
            </a:r>
          </a:p>
          <a:p>
            <a:r>
              <a:rPr lang="en-US" altLang="zh-CN" dirty="0"/>
              <a:t>.text:6809FCB0 loc_6809FCB0:                           ; CODE XREF: sub_6809FC60+69j</a:t>
            </a:r>
          </a:p>
          <a:p>
            <a:r>
              <a:rPr lang="en-US" altLang="zh-CN" dirty="0"/>
              <a:t>.text:6809FCB0                push    </a:t>
            </a:r>
            <a:r>
              <a:rPr lang="en-US" altLang="zh-CN" dirty="0" err="1"/>
              <a:t>ebp</a:t>
            </a:r>
            <a:endParaRPr lang="en-US" altLang="zh-CN" dirty="0"/>
          </a:p>
          <a:p>
            <a:r>
              <a:rPr lang="en-US" altLang="zh-CN" dirty="0"/>
              <a:t>.text:6809FCB1                 call    IML32_1414_get_a_dword       </a:t>
            </a:r>
            <a:r>
              <a:rPr lang="en-US" altLang="zh-CN" dirty="0" smtClean="0"/>
              <a:t>                                                 ////</a:t>
            </a:r>
            <a:r>
              <a:rPr lang="en-US" altLang="zh-CN" dirty="0"/>
              <a:t>write the </a:t>
            </a:r>
            <a:r>
              <a:rPr lang="en-US" altLang="zh-CN" dirty="0" err="1"/>
              <a:t>dword</a:t>
            </a:r>
            <a:r>
              <a:rPr lang="en-US" altLang="zh-CN" dirty="0"/>
              <a:t> to the heap</a:t>
            </a:r>
          </a:p>
          <a:p>
            <a:r>
              <a:rPr lang="en-US" altLang="zh-CN" dirty="0"/>
              <a:t>.text:6809FCB6                 push    20h</a:t>
            </a:r>
          </a:p>
          <a:p>
            <a:r>
              <a:rPr lang="en-US" altLang="zh-CN" dirty="0"/>
              <a:t>.text:6809FCB8                 push    </a:t>
            </a:r>
            <a:r>
              <a:rPr lang="en-US" altLang="zh-CN" dirty="0" err="1"/>
              <a:t>esi</a:t>
            </a:r>
            <a:endParaRPr lang="en-US" altLang="zh-CN" dirty="0"/>
          </a:p>
          <a:p>
            <a:r>
              <a:rPr lang="en-US" altLang="zh-CN" dirty="0"/>
              <a:t>.text:6809FCB9                 push    </a:t>
            </a:r>
            <a:r>
              <a:rPr lang="en-US" altLang="zh-CN" dirty="0" err="1"/>
              <a:t>ebp</a:t>
            </a:r>
            <a:endParaRPr lang="en-US" altLang="zh-CN" dirty="0"/>
          </a:p>
          <a:p>
            <a:r>
              <a:rPr lang="en-US" altLang="zh-CN" dirty="0"/>
              <a:t>.text:6809FCBA                 </a:t>
            </a:r>
            <a:r>
              <a:rPr lang="en-US" altLang="zh-CN" dirty="0" err="1"/>
              <a:t>mov</a:t>
            </a:r>
            <a:r>
              <a:rPr lang="en-US" altLang="zh-CN" dirty="0"/>
              <a:t>     [esi-4], </a:t>
            </a:r>
            <a:r>
              <a:rPr lang="en-US" altLang="zh-CN" dirty="0" err="1"/>
              <a:t>eax</a:t>
            </a:r>
            <a:endParaRPr lang="en-US" altLang="zh-CN" dirty="0"/>
          </a:p>
          <a:p>
            <a:r>
              <a:rPr lang="en-US" altLang="zh-CN" dirty="0"/>
              <a:t>.text:6809FCBD                 call    IML32_1409</a:t>
            </a:r>
          </a:p>
          <a:p>
            <a:r>
              <a:rPr lang="en-US" altLang="zh-CN" dirty="0"/>
              <a:t>.text:6809FCC2                 </a:t>
            </a:r>
            <a:r>
              <a:rPr lang="en-US" altLang="zh-CN" dirty="0" err="1"/>
              <a:t>inc</a:t>
            </a:r>
            <a:r>
              <a:rPr lang="en-US" altLang="zh-CN" dirty="0"/>
              <a:t>     </a:t>
            </a:r>
            <a:r>
              <a:rPr lang="en-US" altLang="zh-CN" dirty="0" err="1"/>
              <a:t>ebx</a:t>
            </a:r>
            <a:endParaRPr lang="en-US" altLang="zh-CN" dirty="0"/>
          </a:p>
          <a:p>
            <a:r>
              <a:rPr lang="en-US" altLang="zh-CN" dirty="0"/>
              <a:t>.text:6809FCC3                 add     </a:t>
            </a:r>
            <a:r>
              <a:rPr lang="en-US" altLang="zh-CN" dirty="0" err="1"/>
              <a:t>esi</a:t>
            </a:r>
            <a:r>
              <a:rPr lang="en-US" altLang="zh-CN" dirty="0"/>
              <a:t>, 28h             </a:t>
            </a:r>
            <a:r>
              <a:rPr lang="en-US" altLang="zh-CN" dirty="0" smtClean="0"/>
              <a:t>                                                                          ////</a:t>
            </a:r>
            <a:r>
              <a:rPr lang="en-US" altLang="zh-CN" dirty="0"/>
              <a:t>heap buffer overflow</a:t>
            </a:r>
          </a:p>
          <a:p>
            <a:r>
              <a:rPr lang="en-US" altLang="zh-CN" dirty="0"/>
              <a:t>.text:6809FCC6                 </a:t>
            </a:r>
            <a:r>
              <a:rPr lang="en-US" altLang="zh-CN" dirty="0" err="1"/>
              <a:t>cmp</a:t>
            </a:r>
            <a:r>
              <a:rPr lang="en-US" altLang="zh-CN" dirty="0"/>
              <a:t>     </a:t>
            </a:r>
            <a:r>
              <a:rPr lang="en-US" altLang="zh-CN" dirty="0" err="1"/>
              <a:t>ebx</a:t>
            </a:r>
            <a:r>
              <a:rPr lang="en-US" altLang="zh-CN" dirty="0"/>
              <a:t>, [edi+1Ch]</a:t>
            </a:r>
          </a:p>
          <a:p>
            <a:r>
              <a:rPr lang="en-US" altLang="zh-CN" dirty="0"/>
              <a:t>.text:6809FCC9                </a:t>
            </a:r>
            <a:r>
              <a:rPr lang="en-US" altLang="zh-CN" dirty="0" err="1"/>
              <a:t>jb</a:t>
            </a:r>
            <a:r>
              <a:rPr lang="en-US" altLang="zh-CN" dirty="0"/>
              <a:t>      short loc_6809FCB0       </a:t>
            </a:r>
            <a:r>
              <a:rPr lang="en-US" altLang="zh-CN" dirty="0" smtClean="0"/>
              <a:t>                                                           //</a:t>
            </a:r>
            <a:r>
              <a:rPr lang="en-US" altLang="zh-CN" dirty="0"/>
              <a:t>Cycle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03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查找过程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污染源：</a:t>
            </a:r>
            <a:r>
              <a:rPr lang="en-US" altLang="zh-CN" dirty="0"/>
              <a:t> IML32_1414_get_a_dword </a:t>
            </a:r>
            <a:r>
              <a:rPr lang="zh-CN" altLang="en-US" dirty="0"/>
              <a:t>函数返回的都是</a:t>
            </a:r>
            <a:r>
              <a:rPr lang="zh-CN" altLang="en-US" dirty="0" smtClean="0"/>
              <a:t>污染源 大小</a:t>
            </a:r>
            <a:r>
              <a:rPr lang="en-US" altLang="zh-CN" dirty="0" err="1" smtClean="0"/>
              <a:t>dword</a:t>
            </a:r>
            <a:r>
              <a:rPr lang="en-US" altLang="zh-CN" dirty="0" smtClean="0"/>
              <a:t> 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来自</a:t>
            </a:r>
            <a:r>
              <a:rPr lang="en-US" altLang="zh-CN" dirty="0" err="1" smtClean="0"/>
              <a:t>dir</a:t>
            </a:r>
            <a:r>
              <a:rPr lang="zh-CN" altLang="en-US" dirty="0" smtClean="0"/>
              <a:t>格式的文件数据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取一个</a:t>
            </a:r>
            <a:r>
              <a:rPr lang="en-US" altLang="zh-CN" dirty="0" err="1" smtClean="0"/>
              <a:t>dword</a:t>
            </a:r>
            <a:r>
              <a:rPr lang="zh-CN" altLang="en-US" dirty="0" smtClean="0"/>
              <a:t>作为结构体 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*</a:t>
            </a:r>
            <a:r>
              <a:rPr lang="en-US" altLang="zh-CN" dirty="0" smtClean="0"/>
              <a:t>5 </a:t>
            </a:r>
            <a:r>
              <a:rPr lang="zh-CN" altLang="en-US" dirty="0" smtClean="0"/>
              <a:t>分配内存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匹配漏洞模式</a:t>
            </a:r>
            <a:r>
              <a:rPr lang="zh-CN" altLang="en-US" dirty="0" smtClean="0"/>
              <a:t>：整数溢出</a:t>
            </a:r>
            <a:endParaRPr lang="zh-CN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85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污染源追踪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62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查找过程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污染源：函数</a:t>
            </a:r>
            <a:r>
              <a:rPr lang="en-US" altLang="zh-CN" dirty="0" err="1" smtClean="0"/>
              <a:t>get_a_dword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返回一个文件中的污染</a:t>
            </a:r>
            <a:r>
              <a:rPr lang="en-US" altLang="zh-CN" dirty="0" err="1" smtClean="0"/>
              <a:t>dword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判断</a:t>
            </a:r>
            <a:r>
              <a:rPr lang="zh-CN" altLang="en-US" dirty="0" smtClean="0"/>
              <a:t>是否小于等于</a:t>
            </a:r>
            <a:r>
              <a:rPr lang="en-US" altLang="zh-CN" dirty="0" smtClean="0"/>
              <a:t>0x10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parraty</a:t>
            </a:r>
            <a:r>
              <a:rPr lang="en-US" altLang="zh-CN" dirty="0" smtClean="0"/>
              <a:t> buffer 0x40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匹配漏洞模式</a:t>
            </a:r>
            <a:r>
              <a:rPr lang="zh-CN" altLang="en-US" dirty="0" smtClean="0"/>
              <a:t>：</a:t>
            </a:r>
            <a:r>
              <a:rPr lang="zh-CN" altLang="en-US" dirty="0"/>
              <a:t>数组</a:t>
            </a:r>
            <a:r>
              <a:rPr lang="zh-CN" altLang="en-US" dirty="0" smtClean="0"/>
              <a:t>越界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15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纲要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不同角度的安全漏洞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安全实现漏洞挖掘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98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污染源追踪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561662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{          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 </a:t>
            </a:r>
            <a:r>
              <a:rPr lang="en-US" altLang="zh-CN" dirty="0"/>
              <a:t>= 0;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Memset</a:t>
            </a:r>
            <a:r>
              <a:rPr lang="en-US" altLang="zh-CN" dirty="0"/>
              <a:t> (&amp;v28, 0, 0x40000u);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Src</a:t>
            </a:r>
            <a:r>
              <a:rPr lang="en-US" altLang="zh-CN" dirty="0"/>
              <a:t> = 0;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memset</a:t>
            </a:r>
            <a:r>
              <a:rPr lang="en-US" altLang="zh-CN" dirty="0"/>
              <a:t>(&amp;v30, 0, 0x2000u);</a:t>
            </a:r>
            <a:endParaRPr lang="zh-CN" altLang="zh-CN" dirty="0"/>
          </a:p>
          <a:p>
            <a:r>
              <a:rPr lang="en-US" altLang="zh-CN" dirty="0"/>
              <a:t>            v26 = &amp;Size;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dwNumberOfBytesToRead</a:t>
            </a:r>
            <a:r>
              <a:rPr lang="en-US" altLang="zh-CN" dirty="0"/>
              <a:t> = 0x2001u;</a:t>
            </a:r>
            <a:endParaRPr lang="zh-CN" altLang="zh-CN" dirty="0"/>
          </a:p>
          <a:p>
            <a:r>
              <a:rPr lang="en-US" altLang="zh-CN" dirty="0"/>
              <a:t>            buffer = &amp;</a:t>
            </a:r>
            <a:r>
              <a:rPr lang="en-US" altLang="zh-CN" dirty="0" err="1"/>
              <a:t>Src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hFile</a:t>
            </a:r>
            <a:r>
              <a:rPr lang="en-US" altLang="zh-CN" dirty="0"/>
              <a:t> = v56;</a:t>
            </a:r>
            <a:endParaRPr lang="zh-CN" altLang="zh-CN" dirty="0"/>
          </a:p>
          <a:p>
            <a:r>
              <a:rPr lang="en-US" altLang="zh-CN" dirty="0"/>
              <a:t>            Size = 0;</a:t>
            </a:r>
            <a:endParaRPr lang="zh-CN" altLang="zh-CN" dirty="0"/>
          </a:p>
          <a:p>
            <a:r>
              <a:rPr lang="en-US" altLang="zh-CN" dirty="0"/>
              <a:t>            context = 0;</a:t>
            </a:r>
            <a:endParaRPr lang="zh-CN" altLang="zh-CN" dirty="0"/>
          </a:p>
          <a:p>
            <a:r>
              <a:rPr lang="en-US" altLang="zh-CN" dirty="0"/>
              <a:t>            while ( </a:t>
            </a:r>
            <a:r>
              <a:rPr lang="en-US" altLang="zh-CN" dirty="0" err="1">
                <a:solidFill>
                  <a:srgbClr val="FF0000"/>
                </a:solidFill>
              </a:rPr>
              <a:t>InternetReadFile</a:t>
            </a:r>
            <a:r>
              <a:rPr lang="en-US" altLang="zh-CN" dirty="0"/>
              <a:t>(</a:t>
            </a:r>
            <a:r>
              <a:rPr lang="en-US" altLang="zh-CN" dirty="0" err="1"/>
              <a:t>hFile</a:t>
            </a:r>
            <a:r>
              <a:rPr lang="en-US" altLang="zh-CN" dirty="0"/>
              <a:t>, buffer, </a:t>
            </a:r>
            <a:r>
              <a:rPr lang="en-US" altLang="zh-CN" dirty="0" err="1"/>
              <a:t>dwNumberOfBytesToRead</a:t>
            </a:r>
            <a:r>
              <a:rPr lang="en-US" altLang="zh-CN" dirty="0"/>
              <a:t>, v26) &amp;&amp; Size &gt; 0 )</a:t>
            </a:r>
            <a:endParaRPr lang="zh-CN" altLang="zh-CN" dirty="0"/>
          </a:p>
          <a:p>
            <a:r>
              <a:rPr lang="en-US" altLang="zh-CN" dirty="0"/>
              <a:t>            {</a:t>
            </a:r>
            <a:endParaRPr lang="zh-CN" altLang="zh-CN" dirty="0"/>
          </a:p>
          <a:p>
            <a:r>
              <a:rPr lang="en-US" altLang="zh-CN" dirty="0"/>
              <a:t>              if ( context &lt; 0x40000 </a:t>
            </a:r>
            <a:r>
              <a:rPr lang="en-US" altLang="zh-CN" dirty="0" smtClean="0"/>
              <a:t>)//</a:t>
            </a:r>
            <a:endParaRPr lang="zh-CN" altLang="zh-CN" dirty="0"/>
          </a:p>
          <a:p>
            <a:r>
              <a:rPr lang="en-US" altLang="zh-CN" dirty="0"/>
              <a:t>              {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memcpy</a:t>
            </a:r>
            <a:r>
              <a:rPr lang="en-US" altLang="zh-CN" dirty="0"/>
              <a:t>(&amp;</a:t>
            </a:r>
            <a:r>
              <a:rPr lang="en-US" altLang="zh-CN" dirty="0" err="1"/>
              <a:t>Dst</a:t>
            </a:r>
            <a:r>
              <a:rPr lang="en-US" altLang="zh-CN" dirty="0"/>
              <a:t> + context, &amp;</a:t>
            </a:r>
            <a:r>
              <a:rPr lang="en-US" altLang="zh-CN" dirty="0" err="1"/>
              <a:t>Src</a:t>
            </a:r>
            <a:r>
              <a:rPr lang="en-US" altLang="zh-CN" dirty="0"/>
              <a:t>, Size);</a:t>
            </a:r>
            <a:endParaRPr lang="zh-CN" altLang="zh-CN" dirty="0"/>
          </a:p>
          <a:p>
            <a:r>
              <a:rPr lang="en-US" altLang="zh-CN" dirty="0"/>
              <a:t>                context += Size;                // </a:t>
            </a:r>
            <a:r>
              <a:rPr lang="zh-CN" altLang="zh-CN" dirty="0"/>
              <a:t>不能超过</a:t>
            </a:r>
            <a:r>
              <a:rPr lang="en-US" altLang="zh-CN" dirty="0"/>
              <a:t>0x40000</a:t>
            </a:r>
            <a:r>
              <a:rPr lang="zh-CN" altLang="zh-CN" dirty="0"/>
              <a:t>字节</a:t>
            </a:r>
          </a:p>
          <a:p>
            <a:r>
              <a:rPr lang="en-US" altLang="zh-CN" dirty="0"/>
              <a:t>              }</a:t>
            </a:r>
            <a:endParaRPr lang="zh-CN" altLang="zh-CN" dirty="0"/>
          </a:p>
          <a:p>
            <a:r>
              <a:rPr lang="en-US" altLang="zh-CN" dirty="0"/>
              <a:t>              v26 = &amp;Size;</a:t>
            </a:r>
            <a:endParaRPr lang="zh-CN" altLang="zh-CN" dirty="0"/>
          </a:p>
          <a:p>
            <a:r>
              <a:rPr lang="en-US" altLang="zh-CN" dirty="0"/>
              <a:t>              </a:t>
            </a:r>
            <a:r>
              <a:rPr lang="en-US" altLang="zh-CN" dirty="0" err="1"/>
              <a:t>dwNumberOfBytesToRead</a:t>
            </a:r>
            <a:r>
              <a:rPr lang="en-US" altLang="zh-CN" dirty="0"/>
              <a:t> = 0x2001u;</a:t>
            </a:r>
            <a:endParaRPr lang="zh-CN" altLang="zh-CN" dirty="0"/>
          </a:p>
          <a:p>
            <a:r>
              <a:rPr lang="en-US" altLang="zh-CN" dirty="0"/>
              <a:t>              buffer = &amp;</a:t>
            </a:r>
            <a:r>
              <a:rPr lang="en-US" altLang="zh-CN" dirty="0" err="1"/>
              <a:t>Src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        </a:t>
            </a:r>
            <a:r>
              <a:rPr lang="en-US" altLang="zh-CN" dirty="0" err="1"/>
              <a:t>hFile</a:t>
            </a:r>
            <a:r>
              <a:rPr lang="en-US" altLang="zh-CN" dirty="0"/>
              <a:t> = v56;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66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查找过程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污染源：</a:t>
            </a:r>
            <a:r>
              <a:rPr lang="en-US" altLang="zh-CN" dirty="0" err="1" smtClean="0"/>
              <a:t>InternetReadFile</a:t>
            </a:r>
            <a:r>
              <a:rPr lang="zh-CN" altLang="en-US" dirty="0" smtClean="0"/>
              <a:t>读取的</a:t>
            </a:r>
            <a:r>
              <a:rPr lang="en-US" altLang="zh-CN" dirty="0" smtClean="0"/>
              <a:t>Buffer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循环读取接收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，判断总长度不超过</a:t>
            </a:r>
            <a:r>
              <a:rPr lang="en-US" altLang="zh-CN" dirty="0" smtClean="0"/>
              <a:t>0x40000</a:t>
            </a:r>
          </a:p>
          <a:p>
            <a:endParaRPr lang="en-US" altLang="zh-CN" dirty="0"/>
          </a:p>
          <a:p>
            <a:r>
              <a:rPr lang="zh-CN" altLang="zh-CN" dirty="0"/>
              <a:t>长度是先拷贝后</a:t>
            </a:r>
            <a:r>
              <a:rPr lang="zh-CN" altLang="zh-CN" dirty="0" smtClean="0"/>
              <a:t>判断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匹配漏洞模式</a:t>
            </a:r>
            <a:r>
              <a:rPr lang="zh-CN" altLang="en-US" dirty="0" smtClean="0"/>
              <a:t>：堆栈溢出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21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黑盒</a:t>
            </a:r>
            <a:r>
              <a:rPr lang="en-US" altLang="zh-CN" dirty="0" smtClean="0"/>
              <a:t>FUZZ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lvl="1"/>
            <a:r>
              <a:rPr lang="zh-CN" altLang="en-US" dirty="0"/>
              <a:t>依据被测试应用使用的正常数据</a:t>
            </a:r>
            <a:r>
              <a:rPr lang="zh-CN" altLang="en-US" dirty="0" smtClean="0"/>
              <a:t>作为</a:t>
            </a:r>
            <a:r>
              <a:rPr lang="zh-CN" altLang="en-US" dirty="0"/>
              <a:t>测试样本</a:t>
            </a:r>
            <a:r>
              <a:rPr lang="zh-CN" altLang="en-US" dirty="0" smtClean="0"/>
              <a:t>，或者根据定义好的格式产生测试样本，根据</a:t>
            </a:r>
            <a:r>
              <a:rPr lang="zh-CN" altLang="en-US" dirty="0"/>
              <a:t>一定的安全策略，更改被测试样本，包括替换，增长，减少</a:t>
            </a:r>
            <a:r>
              <a:rPr lang="zh-CN" altLang="en-US" dirty="0" smtClean="0"/>
              <a:t>，随机</a:t>
            </a:r>
            <a:r>
              <a:rPr lang="zh-CN" altLang="en-US" dirty="0"/>
              <a:t>变换等，生成变异样本，让被测试应用使用变异样本作为数据输入，</a:t>
            </a:r>
            <a:r>
              <a:rPr lang="zh-CN" altLang="en-US" dirty="0" smtClean="0"/>
              <a:t>同时监测</a:t>
            </a:r>
            <a:r>
              <a:rPr lang="zh-CN" altLang="en-US" dirty="0"/>
              <a:t>被测试应用，如果被测试处理变异样本时触发了异常，则被黑盒 </a:t>
            </a:r>
            <a:r>
              <a:rPr lang="en-US" altLang="zh-CN" dirty="0"/>
              <a:t>FUZZ </a:t>
            </a:r>
            <a:r>
              <a:rPr lang="zh-CN" altLang="en-US" dirty="0" smtClean="0"/>
              <a:t>测试的</a:t>
            </a:r>
            <a:r>
              <a:rPr lang="zh-CN" altLang="en-US" dirty="0"/>
              <a:t>异常监控所发现，以此方式来发现安全漏洞</a:t>
            </a:r>
          </a:p>
        </p:txBody>
      </p:sp>
    </p:spTree>
    <p:extLst>
      <p:ext uri="{BB962C8B-B14F-4D97-AF65-F5344CB8AC3E}">
        <p14:creationId xmlns:p14="http://schemas.microsoft.com/office/powerpoint/2010/main" val="397973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黑盒</a:t>
            </a:r>
            <a:r>
              <a:rPr lang="en-US" altLang="zh-CN" dirty="0" smtClean="0"/>
              <a:t>FUZZ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模糊</a:t>
            </a:r>
            <a:r>
              <a:rPr lang="en-US" altLang="zh-CN" dirty="0" smtClean="0"/>
              <a:t>fuzz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不关心具体数据格式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采用一定的</a:t>
            </a:r>
            <a:r>
              <a:rPr lang="zh-CN" altLang="en-US" dirty="0" smtClean="0"/>
              <a:t>策略进行变换、加长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只</a:t>
            </a:r>
            <a:r>
              <a:rPr lang="en-US" altLang="zh-CN" dirty="0" smtClean="0"/>
              <a:t>Fuzz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智能</a:t>
            </a:r>
            <a:r>
              <a:rPr lang="en-US" altLang="zh-CN" dirty="0" smtClean="0"/>
              <a:t>fuzz</a:t>
            </a:r>
            <a:r>
              <a:rPr lang="zh-CN" altLang="en-US" dirty="0" smtClean="0"/>
              <a:t>测试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针对具体</a:t>
            </a:r>
            <a:r>
              <a:rPr lang="zh-CN" altLang="en-US" dirty="0" smtClean="0"/>
              <a:t>的格式进行</a:t>
            </a:r>
            <a:r>
              <a:rPr lang="en-US" altLang="zh-CN" dirty="0" smtClean="0"/>
              <a:t>fuzz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分析</a:t>
            </a:r>
            <a:r>
              <a:rPr lang="zh-CN" altLang="en-US" dirty="0" smtClean="0"/>
              <a:t>格式数据、组织逻辑关系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820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Fuzz</a:t>
            </a:r>
            <a:r>
              <a:rPr lang="zh-CN" altLang="en-US" dirty="0" smtClean="0"/>
              <a:t>测试系统架构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6138" y="1619596"/>
            <a:ext cx="6943725" cy="49911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64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常见的</a:t>
            </a:r>
            <a:r>
              <a:rPr lang="en-US" altLang="zh-CN" dirty="0" smtClean="0"/>
              <a:t>fuzz</a:t>
            </a:r>
            <a:r>
              <a:rPr lang="zh-CN" altLang="en-US" dirty="0" smtClean="0"/>
              <a:t>测试工具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通用</a:t>
            </a:r>
            <a:r>
              <a:rPr lang="en-US" altLang="zh-CN" dirty="0"/>
              <a:t>fuzz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Peach</a:t>
            </a:r>
          </a:p>
          <a:p>
            <a:pPr lvl="1"/>
            <a:r>
              <a:rPr lang="en-US" altLang="zh-CN" dirty="0" smtClean="0"/>
              <a:t>SPIKE</a:t>
            </a:r>
          </a:p>
          <a:p>
            <a:pPr lvl="1"/>
            <a:endParaRPr lang="en-US" altLang="zh-CN" dirty="0" smtClean="0"/>
          </a:p>
          <a:p>
            <a:r>
              <a:rPr lang="zh-CN" altLang="en-US" dirty="0"/>
              <a:t>浏览器</a:t>
            </a:r>
            <a:r>
              <a:rPr lang="en-US" altLang="zh-CN" dirty="0" smtClean="0"/>
              <a:t>fuzz</a:t>
            </a:r>
          </a:p>
          <a:p>
            <a:pPr lvl="1"/>
            <a:r>
              <a:rPr lang="en-US" altLang="zh-CN" dirty="0" err="1" smtClean="0"/>
              <a:t>Cross_fuzz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Grinder</a:t>
            </a:r>
          </a:p>
          <a:p>
            <a:pPr lvl="1"/>
            <a:endParaRPr lang="en-US" altLang="zh-CN" dirty="0"/>
          </a:p>
          <a:p>
            <a:r>
              <a:rPr lang="en-US" altLang="zh-CN" dirty="0" err="1" smtClean="0"/>
              <a:t>Activexfuzz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Axman</a:t>
            </a:r>
          </a:p>
          <a:p>
            <a:pPr lvl="1"/>
            <a:r>
              <a:rPr lang="en-US" altLang="zh-CN" dirty="0" err="1"/>
              <a:t>COMRaider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内核</a:t>
            </a:r>
            <a:r>
              <a:rPr lang="en-US" altLang="zh-CN" dirty="0"/>
              <a:t>Fuzz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Ioctl</a:t>
            </a:r>
            <a:r>
              <a:rPr lang="en-US" altLang="zh-CN" dirty="0" smtClean="0"/>
              <a:t> fuzz</a:t>
            </a:r>
          </a:p>
        </p:txBody>
      </p:sp>
    </p:spTree>
    <p:extLst>
      <p:ext uri="{BB962C8B-B14F-4D97-AF65-F5344CB8AC3E}">
        <p14:creationId xmlns:p14="http://schemas.microsoft.com/office/powerpoint/2010/main" val="338584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更智能的</a:t>
            </a:r>
            <a:r>
              <a:rPr lang="en-US" altLang="zh-CN" dirty="0" smtClean="0"/>
              <a:t>Fuzz-</a:t>
            </a:r>
            <a:r>
              <a:rPr lang="en-US" altLang="zh-CN" dirty="0" err="1"/>
              <a:t>Fuzzgrind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运行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</a:t>
            </a:r>
            <a:r>
              <a:rPr lang="zh-CN" altLang="en-US" dirty="0" smtClean="0"/>
              <a:t>平台，采用</a:t>
            </a:r>
            <a:r>
              <a:rPr lang="en-US" altLang="zh-CN" dirty="0" err="1" smtClean="0"/>
              <a:t>Valgrind</a:t>
            </a:r>
            <a:r>
              <a:rPr lang="zh-CN" altLang="en-US" dirty="0" smtClean="0"/>
              <a:t>插庄和</a:t>
            </a:r>
            <a:r>
              <a:rPr lang="en-US" altLang="zh-CN" dirty="0" smtClean="0"/>
              <a:t>STP</a:t>
            </a:r>
            <a:r>
              <a:rPr lang="zh-CN" altLang="en-US" dirty="0" smtClean="0"/>
              <a:t>求解器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无需知道文件格式规范，通过符号执行提高代码覆盖率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效率是瓶颈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3501008"/>
            <a:ext cx="65246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16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Fuzz</a:t>
            </a:r>
            <a:r>
              <a:rPr lang="zh-CN" altLang="en-US" dirty="0" smtClean="0"/>
              <a:t>是一种思想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形式多样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r>
              <a:rPr lang="zh-CN" altLang="en-US" dirty="0"/>
              <a:t>浏览器</a:t>
            </a:r>
            <a:r>
              <a:rPr lang="en-US" altLang="zh-CN" dirty="0" smtClean="0"/>
              <a:t>fuzz</a:t>
            </a:r>
          </a:p>
          <a:p>
            <a:pPr lvl="1"/>
            <a:r>
              <a:rPr lang="zh-CN" altLang="en-US" dirty="0"/>
              <a:t>文件</a:t>
            </a:r>
            <a:r>
              <a:rPr lang="en-US" altLang="zh-CN" dirty="0" smtClean="0"/>
              <a:t>fuzz</a:t>
            </a:r>
          </a:p>
          <a:p>
            <a:pPr lvl="1"/>
            <a:r>
              <a:rPr lang="zh-CN" altLang="en-US" dirty="0"/>
              <a:t>网络数据</a:t>
            </a:r>
            <a:r>
              <a:rPr lang="en-US" altLang="zh-CN" dirty="0" smtClean="0"/>
              <a:t>fuzz</a:t>
            </a:r>
          </a:p>
          <a:p>
            <a:pPr lvl="1"/>
            <a:r>
              <a:rPr lang="en-US" altLang="zh-CN" dirty="0" err="1" smtClean="0"/>
              <a:t>Activex</a:t>
            </a:r>
            <a:r>
              <a:rPr lang="en-US" altLang="zh-CN" dirty="0" smtClean="0"/>
              <a:t> fuzz</a:t>
            </a:r>
          </a:p>
          <a:p>
            <a:pPr lvl="1"/>
            <a:r>
              <a:rPr lang="zh-CN" altLang="en-US" dirty="0" smtClean="0"/>
              <a:t>内核</a:t>
            </a:r>
            <a:r>
              <a:rPr lang="en-US" altLang="zh-CN" dirty="0" smtClean="0"/>
              <a:t>fuzz</a:t>
            </a:r>
          </a:p>
          <a:p>
            <a:pPr lvl="1"/>
            <a:r>
              <a:rPr lang="en-US" altLang="zh-CN" dirty="0" err="1" smtClean="0"/>
              <a:t>Api</a:t>
            </a:r>
            <a:r>
              <a:rPr lang="en-US" altLang="zh-CN" dirty="0" smtClean="0"/>
              <a:t> fuzz</a:t>
            </a:r>
          </a:p>
          <a:p>
            <a:pPr lvl="1"/>
            <a:r>
              <a:rPr lang="zh-CN" altLang="en-US" dirty="0" smtClean="0"/>
              <a:t>管道、共享、内存</a:t>
            </a:r>
            <a:r>
              <a:rPr lang="en-US" altLang="zh-CN" dirty="0" smtClean="0"/>
              <a:t>fuzz</a:t>
            </a:r>
          </a:p>
          <a:p>
            <a:pPr lvl="1"/>
            <a:r>
              <a:rPr lang="en-US" altLang="zh-CN" dirty="0" smtClean="0"/>
              <a:t>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34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思路</a:t>
            </a:r>
            <a:r>
              <a:rPr lang="en-US" altLang="zh-CN" dirty="0" smtClean="0"/>
              <a:t>+</a:t>
            </a:r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51283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0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Fuzz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提高代码覆盖率是关键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通过符号执行、路径约束求解等来提高代码覆盖率是趋势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30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457200" y="620713"/>
            <a:ext cx="8229600" cy="598487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宏观安全分析的本质要素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06400" y="1295400"/>
            <a:ext cx="8229600" cy="4537075"/>
          </a:xfrm>
        </p:spPr>
        <p:txBody>
          <a:bodyPr/>
          <a:lstStyle/>
          <a:p>
            <a:r>
              <a:rPr lang="zh-CN" altLang="en-US" dirty="0" smtClean="0"/>
              <a:t>宏观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不同权限或能力的对象之间存在着对同一数据流的处理和控制权限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权限的提升</a:t>
            </a:r>
            <a:endParaRPr lang="en-US" altLang="zh-CN" dirty="0" smtClean="0"/>
          </a:p>
        </p:txBody>
      </p:sp>
      <p:sp>
        <p:nvSpPr>
          <p:cNvPr id="28676" name="页脚占位符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smtClean="0"/>
              <a:t>南京 翰海源</a:t>
            </a:r>
            <a:endParaRPr lang="zh-CN" altLang="zh-CN" sz="2000" smtClean="0"/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200400"/>
            <a:ext cx="36861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3200400"/>
            <a:ext cx="42481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95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无处不在的</a:t>
            </a:r>
            <a:r>
              <a:rPr lang="en-US" altLang="zh-CN" dirty="0" smtClean="0"/>
              <a:t>Fuzz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QQ URL 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Fuzz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3"/>
            <a:ext cx="61626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37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无处不在的</a:t>
            </a:r>
            <a:r>
              <a:rPr lang="en-US" altLang="zh-CN" dirty="0"/>
              <a:t>Fuzz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904656" cy="462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15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Qq</a:t>
            </a:r>
            <a:r>
              <a:rPr lang="en-US" altLang="zh-CN" dirty="0" smtClean="0"/>
              <a:t> 2013 DOS CPU100%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40" y="2419350"/>
            <a:ext cx="96107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92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QQ 2013 DOS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52" y="1646436"/>
            <a:ext cx="7288485" cy="475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15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360</a:t>
            </a:r>
            <a:r>
              <a:rPr lang="zh-CN" altLang="en-US" dirty="0" smtClean="0"/>
              <a:t>杀毒</a:t>
            </a:r>
            <a:r>
              <a:rPr lang="en-US" altLang="zh-CN" dirty="0" smtClean="0"/>
              <a:t>Fuzz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杀毒引擎支持多种压缩、文件格式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巨大的攻击界面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Fuzz</a:t>
            </a:r>
            <a:r>
              <a:rPr lang="zh-CN" altLang="en-US" dirty="0" smtClean="0"/>
              <a:t>简单有效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70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Fuzz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选取好各种格式的样本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模糊内容  </a:t>
            </a:r>
            <a:r>
              <a:rPr lang="en-US" altLang="zh-CN" dirty="0" smtClean="0"/>
              <a:t>1 BYTE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2BYTE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4BYTE </a:t>
            </a:r>
            <a:r>
              <a:rPr lang="zh-CN" altLang="en-US" dirty="0" smtClean="0"/>
              <a:t>生成大量测试样本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杀软扫描目录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81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多种</a:t>
            </a:r>
            <a:r>
              <a:rPr lang="zh-CN" altLang="en-US" dirty="0" smtClean="0"/>
              <a:t>格式扫描处理堆溢出  </a:t>
            </a:r>
            <a:r>
              <a:rPr lang="en-US" altLang="zh-CN" dirty="0" err="1" smtClean="0"/>
              <a:t>orz</a:t>
            </a:r>
            <a:r>
              <a:rPr lang="en-US" altLang="zh-CN" dirty="0" smtClean="0"/>
              <a:t>….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多种格式安全扫描绕过      </a:t>
            </a:r>
            <a:r>
              <a:rPr lang="en-US" altLang="zh-CN" dirty="0" err="1"/>
              <a:t>orz</a:t>
            </a:r>
            <a:r>
              <a:rPr lang="en-US" altLang="zh-CN" dirty="0"/>
              <a:t>….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09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D:\vulnerability\have find vulnhunt\vulnhunt\360\360杀毒压缩文件处理漏洞集合\7z\360杀毒7z压缩包处理远程DOS\t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5780953" cy="3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vulnerability\have find vulnhunt\vulnhunt\360\360杀毒压缩文件处理漏洞集合\wim\360杀毒wim压缩包处理远程DOS-补\T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6723810" cy="45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vulnerability\have find vulnhunt\vulnhunt\360\360杀毒压缩文件处理漏洞集合\wim\360杀毒wim压缩包处理远程DOS1-补\t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095" y="2205190"/>
            <a:ext cx="4723810" cy="24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74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Q/A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73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安全语义分析的本质要素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14400"/>
            <a:ext cx="8183562" cy="513556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dirty="0"/>
              <a:t>安全包括了三个层次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安全功能（特性）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安全策略（部署，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347472" lvl="1" indent="0">
              <a:buFont typeface="Wingdings 2" pitchFamily="18" charset="2"/>
              <a:buNone/>
              <a:defRPr/>
            </a:pPr>
            <a:r>
              <a:rPr lang="zh-CN" altLang="en-US" dirty="0" smtClean="0"/>
              <a:t>，</a:t>
            </a:r>
            <a:r>
              <a:rPr lang="zh-CN" altLang="en-US" dirty="0"/>
              <a:t>全局设计准则）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安全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marL="347472" lvl="1" indent="0">
              <a:buFont typeface="Wingdings 2" pitchFamily="18" charset="2"/>
              <a:buNone/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marL="347472" lvl="1" indent="0">
              <a:buFont typeface="Wingdings 2" pitchFamily="18" charset="2"/>
              <a:buNone/>
              <a:defRPr/>
            </a:pPr>
            <a:endParaRPr lang="en-US" altLang="zh-CN" dirty="0" smtClean="0"/>
          </a:p>
          <a:p>
            <a:pPr marL="347472" lvl="1" indent="0">
              <a:buFont typeface="Wingdings 2" pitchFamily="18" charset="2"/>
              <a:buNone/>
              <a:defRPr/>
            </a:pPr>
            <a:endParaRPr lang="en-US" altLang="zh-CN" dirty="0" smtClean="0"/>
          </a:p>
          <a:p>
            <a:pPr marL="347472" lvl="1" indent="0">
              <a:buFont typeface="Wingdings 2" pitchFamily="18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安全测试是对以上几个层次的验证和</a:t>
            </a:r>
            <a:r>
              <a:rPr lang="zh-CN" altLang="en-US" dirty="0" smtClean="0"/>
              <a:t>度量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外部防护系统是一种补充保护</a:t>
            </a:r>
            <a:endParaRPr lang="en-US" altLang="zh-CN" dirty="0"/>
          </a:p>
          <a:p>
            <a:pPr marL="0" indent="0">
              <a:buFont typeface="Wingdings 2" pitchFamily="18" charset="2"/>
              <a:buNone/>
              <a:defRPr/>
            </a:pPr>
            <a:endParaRPr lang="zh-CN" altLang="en-US" dirty="0"/>
          </a:p>
        </p:txBody>
      </p:sp>
      <p:sp>
        <p:nvSpPr>
          <p:cNvPr id="29700" name="页脚占位符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smtClean="0"/>
              <a:t>南京 翰海源</a:t>
            </a:r>
            <a:endParaRPr lang="zh-CN" altLang="zh-CN" sz="2000" smtClean="0"/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6800"/>
            <a:ext cx="42481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62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安全微观分析的本质要素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把程序看作数据流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数据处理</a:t>
            </a:r>
            <a:r>
              <a:rPr lang="en-US" altLang="zh-CN" dirty="0" smtClean="0"/>
              <a:t>+</a:t>
            </a:r>
            <a:r>
              <a:rPr lang="zh-CN" altLang="en-US" dirty="0" smtClean="0"/>
              <a:t>权限对象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对数据流上的数据边界缺乏检查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对客体权限本身缺乏限制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逻辑处理错误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zh-CN" altLang="en-US" dirty="0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352800"/>
            <a:ext cx="56578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1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安全功能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安全功能：安全功能是一种由系统由针对性实现的，用于针对自身系统安全保护的功能。一些针对不同的应用，比如</a:t>
            </a:r>
            <a:r>
              <a:rPr lang="en-US" altLang="zh-CN" dirty="0"/>
              <a:t>QQ</a:t>
            </a:r>
            <a:r>
              <a:rPr lang="zh-CN" altLang="en-US" dirty="0"/>
              <a:t>管家，需要实现相应的自我保护、文件保护、注册表保护等系统全方位的保护功能。比如</a:t>
            </a:r>
            <a:r>
              <a:rPr lang="en-US" altLang="zh-CN" dirty="0"/>
              <a:t>QQ</a:t>
            </a:r>
            <a:r>
              <a:rPr lang="zh-CN" altLang="en-US" dirty="0"/>
              <a:t>，在聊天过程中的消息进行加密传输，防止被窃听。这些应该都是应有的安全功能。若缺乏这样的安全功能，或者是实现的功能在强度或者保护的覆盖层面上未达到要求，或者一定的条件导致这些功能失效或者降级，则意味着存在安全漏洞。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9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安全策略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安全策略：安全策略是指系统特定的配置及部署，确保系统的功能，数据或者某些功能不被非授权的用户直接获取或者使用。举个例子，比如之前乌云上有一个关于</a:t>
            </a:r>
            <a:r>
              <a:rPr lang="en-US" altLang="zh-CN" dirty="0" err="1"/>
              <a:t>qq</a:t>
            </a:r>
            <a:r>
              <a:rPr lang="zh-CN" altLang="en-US" dirty="0"/>
              <a:t>群里面上传的可执行文件点击“查看”按钮即会导致代码被执行，属于安全策略的缺失</a:t>
            </a:r>
          </a:p>
        </p:txBody>
      </p:sp>
    </p:spTree>
    <p:extLst>
      <p:ext uri="{BB962C8B-B14F-4D97-AF65-F5344CB8AC3E}">
        <p14:creationId xmlns:p14="http://schemas.microsoft.com/office/powerpoint/2010/main" val="170076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安全实现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192" lvl="1" indent="0">
              <a:buNone/>
            </a:pPr>
            <a:endParaRPr lang="en-US" altLang="zh-CN" dirty="0" smtClean="0"/>
          </a:p>
          <a:p>
            <a:pPr marL="393192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指</a:t>
            </a:r>
            <a:r>
              <a:rPr lang="zh-CN" altLang="en-US" dirty="0"/>
              <a:t>系统在实现自身的功能的时候，由于设计，编码，临时工程序员</a:t>
            </a:r>
            <a:r>
              <a:rPr lang="zh-CN" altLang="en-US" dirty="0" smtClean="0"/>
              <a:t>、偷懒</a:t>
            </a:r>
            <a:r>
              <a:rPr lang="zh-CN" altLang="en-US" dirty="0"/>
              <a:t>的程序员未考虑到安全问题，导致自身的功能或者代码在处理</a:t>
            </a:r>
            <a:r>
              <a:rPr lang="zh-CN" altLang="en-US" dirty="0" smtClean="0"/>
              <a:t>外来</a:t>
            </a:r>
            <a:r>
              <a:rPr lang="zh-CN" altLang="en-US" dirty="0"/>
              <a:t>不可控数据时导致了程序的执行流程、逻辑被改变，不符合预期</a:t>
            </a:r>
            <a:r>
              <a:rPr lang="zh-CN" altLang="en-US" dirty="0" smtClean="0"/>
              <a:t>的执行</a:t>
            </a:r>
            <a:r>
              <a:rPr lang="zh-CN" altLang="en-US" dirty="0"/>
              <a:t>路径，绕过了系统安全功能和安全策略的防护，直接在系统的</a:t>
            </a:r>
            <a:r>
              <a:rPr lang="zh-CN" altLang="en-US" dirty="0" smtClean="0"/>
              <a:t>内部</a:t>
            </a:r>
            <a:r>
              <a:rPr lang="zh-CN" altLang="en-US" dirty="0"/>
              <a:t>执行流程获得了超越本身约束的权限和能力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93192" lvl="1" indent="0">
              <a:buNone/>
            </a:pPr>
            <a:endParaRPr lang="en-US" altLang="zh-CN" dirty="0"/>
          </a:p>
          <a:p>
            <a:pPr marL="393192" lvl="1" indent="0">
              <a:buNone/>
            </a:pPr>
            <a:r>
              <a:rPr lang="zh-CN" altLang="en-US" dirty="0" smtClean="0"/>
              <a:t>比如</a:t>
            </a:r>
            <a:r>
              <a:rPr lang="zh-CN" altLang="en-US" dirty="0"/>
              <a:t>最常见的缓冲区溢出，</a:t>
            </a:r>
            <a:r>
              <a:rPr lang="en-US" altLang="zh-CN" dirty="0"/>
              <a:t>SQL</a:t>
            </a:r>
            <a:r>
              <a:rPr lang="zh-CN" altLang="en-US" dirty="0"/>
              <a:t>注入，释放后重用漏洞类型。</a:t>
            </a:r>
          </a:p>
        </p:txBody>
      </p:sp>
    </p:spTree>
    <p:extLst>
      <p:ext uri="{BB962C8B-B14F-4D97-AF65-F5344CB8AC3E}">
        <p14:creationId xmlns:p14="http://schemas.microsoft.com/office/powerpoint/2010/main" val="205035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安全实现漏洞挖掘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源代码审计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二进制灰盒审计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黑盒</a:t>
            </a:r>
            <a:r>
              <a:rPr lang="en-US" altLang="zh-CN" dirty="0" smtClean="0"/>
              <a:t>fuzz</a:t>
            </a:r>
            <a:r>
              <a:rPr lang="zh-CN" altLang="en-US" dirty="0"/>
              <a:t>审计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134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HY-01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HHY-01</Template>
  <TotalTime>8027</TotalTime>
  <Words>1455</Words>
  <Application>Microsoft Office PowerPoint</Application>
  <PresentationFormat>全屏显示(4:3)</PresentationFormat>
  <Paragraphs>295</Paragraphs>
  <Slides>38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HHY-01</vt:lpstr>
      <vt:lpstr>Visio</vt:lpstr>
      <vt:lpstr>安全实现类漏洞挖掘</vt:lpstr>
      <vt:lpstr>纲要</vt:lpstr>
      <vt:lpstr>宏观安全分析的本质要素</vt:lpstr>
      <vt:lpstr>安全语义分析的本质要素</vt:lpstr>
      <vt:lpstr>安全微观分析的本质要素</vt:lpstr>
      <vt:lpstr>安全功能 </vt:lpstr>
      <vt:lpstr>安全策略</vt:lpstr>
      <vt:lpstr>安全实现</vt:lpstr>
      <vt:lpstr>安全实现漏洞挖掘方法</vt:lpstr>
      <vt:lpstr>二进制代码审计</vt:lpstr>
      <vt:lpstr>数据流污染追踪法</vt:lpstr>
      <vt:lpstr>污染源追踪案例1 </vt:lpstr>
      <vt:lpstr>查找过程  </vt:lpstr>
      <vt:lpstr>污染源追踪案例2</vt:lpstr>
      <vt:lpstr>查找过程 </vt:lpstr>
      <vt:lpstr>污染源追踪案例3</vt:lpstr>
      <vt:lpstr>查找过程</vt:lpstr>
      <vt:lpstr>污染源追踪案例4</vt:lpstr>
      <vt:lpstr>查找过程</vt:lpstr>
      <vt:lpstr>污染源追踪案例5</vt:lpstr>
      <vt:lpstr>查找过程</vt:lpstr>
      <vt:lpstr>黑盒FUZZ</vt:lpstr>
      <vt:lpstr>黑盒FUZZ测试</vt:lpstr>
      <vt:lpstr>Fuzz测试系统架构</vt:lpstr>
      <vt:lpstr>常见的fuzz测试工具</vt:lpstr>
      <vt:lpstr>更智能的Fuzz-Fuzzgrind</vt:lpstr>
      <vt:lpstr>Fuzz是一种思想</vt:lpstr>
      <vt:lpstr>思路+机器</vt:lpstr>
      <vt:lpstr>Fuzz</vt:lpstr>
      <vt:lpstr>无处不在的Fuzz</vt:lpstr>
      <vt:lpstr>无处不在的Fuzz</vt:lpstr>
      <vt:lpstr>Qq 2013 DOS CPU100%</vt:lpstr>
      <vt:lpstr>QQ 2013 DOS</vt:lpstr>
      <vt:lpstr>360杀毒Fuzz</vt:lpstr>
      <vt:lpstr>Fuzz</vt:lpstr>
      <vt:lpstr>效果</vt:lpstr>
      <vt:lpstr>效果</vt:lpstr>
      <vt:lpstr>Q/A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2011总结和2012规划</dc:title>
  <dc:creator>instruder</dc:creator>
  <cp:lastModifiedBy>arm</cp:lastModifiedBy>
  <cp:revision>579</cp:revision>
  <dcterms:created xsi:type="dcterms:W3CDTF">2011-05-23T02:20:40Z</dcterms:created>
  <dcterms:modified xsi:type="dcterms:W3CDTF">2014-04-08T08:59:10Z</dcterms:modified>
</cp:coreProperties>
</file>