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9" r:id="rId3"/>
    <p:sldId id="349" r:id="rId4"/>
    <p:sldId id="308" r:id="rId5"/>
    <p:sldId id="304" r:id="rId6"/>
    <p:sldId id="310" r:id="rId7"/>
    <p:sldId id="311" r:id="rId8"/>
    <p:sldId id="312" r:id="rId9"/>
    <p:sldId id="313" r:id="rId10"/>
    <p:sldId id="314" r:id="rId11"/>
    <p:sldId id="315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3" r:id="rId24"/>
    <p:sldId id="331" r:id="rId25"/>
    <p:sldId id="334" r:id="rId26"/>
    <p:sldId id="336" r:id="rId27"/>
    <p:sldId id="337" r:id="rId28"/>
    <p:sldId id="338" r:id="rId29"/>
    <p:sldId id="354" r:id="rId30"/>
    <p:sldId id="355" r:id="rId31"/>
    <p:sldId id="339" r:id="rId32"/>
    <p:sldId id="350" r:id="rId33"/>
    <p:sldId id="351" r:id="rId34"/>
    <p:sldId id="356" r:id="rId35"/>
    <p:sldId id="358" r:id="rId36"/>
    <p:sldId id="357" r:id="rId37"/>
    <p:sldId id="359" r:id="rId38"/>
    <p:sldId id="360" r:id="rId39"/>
    <p:sldId id="361" r:id="rId40"/>
    <p:sldId id="363" r:id="rId41"/>
    <p:sldId id="352" r:id="rId42"/>
    <p:sldId id="362" r:id="rId43"/>
    <p:sldId id="305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2767" autoAdjust="0"/>
  </p:normalViewPr>
  <p:slideViewPr>
    <p:cSldViewPr>
      <p:cViewPr>
        <p:scale>
          <a:sx n="60" d="100"/>
          <a:sy n="60" d="100"/>
        </p:scale>
        <p:origin x="-1860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57B1-6F56-4C09-B0DD-A36B21D9AB5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34B1-88B3-4393-A11D-D359FAAA8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0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5BBA-1986-491C-98E5-C0DA66B55863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7D10E-8B0F-4B60-8617-7DB50666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0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7D10E-8B0F-4B60-8617-7DB50666DE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409328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单击此处编辑简报主题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533400" y="3429000"/>
            <a:ext cx="7854696" cy="704520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单击此处编辑简报作者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Date Placeholder 29"/>
          <p:cNvSpPr txBox="1">
            <a:spLocks/>
          </p:cNvSpPr>
          <p:nvPr userDrawn="1"/>
        </p:nvSpPr>
        <p:spPr>
          <a:xfrm>
            <a:off x="6300192" y="5877272"/>
            <a:ext cx="1404156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Gungsuh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0820CF-B880-4189-942D-D702A7CBA730}" type="datetimeFigureOut">
              <a:rPr lang="zh-CN" altLang="en-US" smtClean="0"/>
              <a:pPr algn="ctr"/>
              <a:t>2013/10/19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98" b="-378"/>
          <a:stretch/>
        </p:blipFill>
        <p:spPr>
          <a:xfrm>
            <a:off x="0" y="6194107"/>
            <a:ext cx="9144000" cy="1411357"/>
          </a:xfrm>
          <a:prstGeom prst="wave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806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07" y="5733256"/>
            <a:ext cx="717057" cy="68120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195236" y="6581089"/>
            <a:ext cx="2888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©2011 Vulnhunt, Inc. All rights reserved. </a:t>
            </a:r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blog.csdn.net/instruder/article/details/758540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exploit-db.com/exploits/20543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700808"/>
            <a:ext cx="7851648" cy="17693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客户端漏洞挖掘思路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44008" y="5877272"/>
            <a:ext cx="1728192" cy="432048"/>
          </a:xfrm>
        </p:spPr>
        <p:txBody>
          <a:bodyPr>
            <a:noAutofit/>
          </a:bodyPr>
          <a:lstStyle/>
          <a:p>
            <a:r>
              <a:rPr lang="en-US" altLang="zh-CN" sz="2000" dirty="0" err="1"/>
              <a:t>instruder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55776" y="3244334"/>
            <a:ext cx="38164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</a:p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2012-9</a:t>
            </a:r>
            <a:endParaRPr lang="zh-CN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54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Attack surface: File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Wps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劫持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15084" y="2492896"/>
            <a:ext cx="6984776" cy="41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Attack surface: File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363272" cy="5544616"/>
          </a:xfrm>
        </p:spPr>
        <p:txBody>
          <a:bodyPr/>
          <a:lstStyle/>
          <a:p>
            <a:pPr lvl="1"/>
            <a:r>
              <a:rPr lang="en-US" altLang="zh-CN" dirty="0" smtClean="0"/>
              <a:t>Qqimage.exe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b="1" dirty="0" err="1"/>
              <a:t>QQImage</a:t>
            </a:r>
            <a:r>
              <a:rPr lang="en-US" altLang="zh-CN" b="1" dirty="0"/>
              <a:t> JPG</a:t>
            </a:r>
            <a:r>
              <a:rPr lang="zh-CN" altLang="zh-CN" b="1" dirty="0"/>
              <a:t>格式缓冲区溢出漏洞</a:t>
            </a:r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49" y="1628800"/>
            <a:ext cx="3921967" cy="256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91962" y="4613151"/>
            <a:ext cx="3456384" cy="2538224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100026"/>
            <a:ext cx="5274310" cy="408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4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Attack surface: Registry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客户端程序会有数据配置信息存储在注册表中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dirty="0"/>
              <a:t>是否有一些路径文件名信息</a:t>
            </a:r>
            <a:endParaRPr lang="en-US" altLang="zh-CN" sz="2400" dirty="0"/>
          </a:p>
          <a:p>
            <a:pPr lvl="1">
              <a:buFont typeface="Wingdings" pitchFamily="2" charset="2"/>
              <a:buChar char="u"/>
            </a:pPr>
            <a:r>
              <a:rPr lang="zh-CN" altLang="en-US" sz="2400" dirty="0"/>
              <a:t>一些可以导致程序执行的信息</a:t>
            </a:r>
            <a:endParaRPr lang="en-US" altLang="zh-CN" sz="2400" dirty="0"/>
          </a:p>
          <a:p>
            <a:pPr lvl="1">
              <a:buFont typeface="Wingdings" pitchFamily="2" charset="2"/>
              <a:buChar char="u"/>
            </a:pPr>
            <a:r>
              <a:rPr lang="zh-CN" altLang="en-US" sz="2400" dirty="0"/>
              <a:t>敏感性信息存储</a:t>
            </a:r>
            <a:endParaRPr lang="en-US" altLang="zh-CN" sz="2400" dirty="0"/>
          </a:p>
          <a:p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注册表是有权限划分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53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Attack surface: Registry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5616624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400" dirty="0">
                <a:latin typeface="+mn-ea"/>
              </a:rPr>
              <a:t>由上述的攻击界面中，可能存在的一些漏洞</a:t>
            </a:r>
            <a:endParaRPr lang="en-US" altLang="zh-CN" sz="2400" dirty="0">
              <a:latin typeface="+mn-ea"/>
            </a:endParaRPr>
          </a:p>
          <a:p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本地权限提升</a:t>
            </a:r>
            <a:endParaRPr lang="en-US" altLang="zh-CN" dirty="0" smtClean="0"/>
          </a:p>
          <a:p>
            <a:endParaRPr lang="en-US" altLang="zh-CN" dirty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敏感信息泄露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TOOLS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Accesschk.exe users</a:t>
            </a:r>
            <a:r>
              <a:rPr lang="en-US" altLang="zh-CN" dirty="0"/>
              <a:t> </a:t>
            </a:r>
            <a:r>
              <a:rPr lang="en-US" altLang="zh-CN" dirty="0" err="1" smtClean="0"/>
              <a:t>hklm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kwsu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4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Attack surface: Registry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688632"/>
          </a:xfrm>
        </p:spPr>
        <p:txBody>
          <a:bodyPr/>
          <a:lstStyle/>
          <a:p>
            <a:r>
              <a:rPr lang="en-US" altLang="zh-CN" dirty="0" smtClean="0"/>
              <a:t>QVOD </a:t>
            </a:r>
            <a:r>
              <a:rPr lang="zh-CN" altLang="en-US" dirty="0" smtClean="0"/>
              <a:t>本地权限提升</a:t>
            </a:r>
            <a:endParaRPr lang="en-US" altLang="zh-CN" dirty="0" smtClean="0"/>
          </a:p>
          <a:p>
            <a:r>
              <a:rPr lang="en-US" altLang="zh-CN" dirty="0" smtClean="0"/>
              <a:t>HKEY_LOCAL_MACHINE\SOFTWARE\Microsoft\Windows\</a:t>
            </a:r>
            <a:r>
              <a:rPr lang="en-US" altLang="zh-CN" dirty="0" err="1" smtClean="0"/>
              <a:t>CurrentVersion</a:t>
            </a:r>
            <a:r>
              <a:rPr lang="en-US" altLang="zh-CN" dirty="0" smtClean="0"/>
              <a:t>\Run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F:\vulnerability\have find vul\0day\qvod本地权限提升漏洞\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9" y="3212976"/>
            <a:ext cx="5976664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7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Attack surface: Registry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SERV-U FTP</a:t>
            </a:r>
            <a:r>
              <a:rPr lang="zh-CN" altLang="en-US" dirty="0" smtClean="0"/>
              <a:t>密码敏感信息泄露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HKEY_LOCAL_MACHINE\SOFTWARE\cat soft\</a:t>
            </a:r>
            <a:r>
              <a:rPr lang="en-US" altLang="zh-CN" dirty="0" err="1"/>
              <a:t>serv</a:t>
            </a:r>
            <a:r>
              <a:rPr lang="en-US" altLang="zh-CN" dirty="0"/>
              <a:t>-u</a:t>
            </a:r>
            <a:r>
              <a:rPr lang="en-US" altLang="zh-CN" dirty="0" smtClean="0"/>
              <a:t>\ </a:t>
            </a:r>
            <a:r>
              <a:rPr lang="zh-CN" altLang="en-US" dirty="0" smtClean="0"/>
              <a:t>里面存储了密码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18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780696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Attack surface: COM </a:t>
            </a:r>
            <a:r>
              <a:rPr lang="en-US" altLang="zh-CN" sz="3200" dirty="0" smtClean="0"/>
              <a:t>WMI ACTIVEX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COM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WMI</a:t>
            </a:r>
          </a:p>
          <a:p>
            <a:pPr>
              <a:buFont typeface="Wingdings" pitchFamily="2" charset="2"/>
              <a:buChar char="u"/>
            </a:pPr>
            <a:endParaRPr lang="en-US" altLang="zh-CN" dirty="0" smtClean="0"/>
          </a:p>
          <a:p>
            <a:pPr lvl="1"/>
            <a:r>
              <a:rPr lang="zh-CN" altLang="en-US" dirty="0" smtClean="0"/>
              <a:t>低权限用户是否可以访问</a:t>
            </a:r>
            <a:endParaRPr lang="en-US" altLang="zh-CN" dirty="0"/>
          </a:p>
          <a:p>
            <a:pPr lvl="1"/>
            <a:r>
              <a:rPr lang="zh-CN" altLang="en-US" dirty="0" smtClean="0"/>
              <a:t>是否提供危险的功能让低权限用户调用</a:t>
            </a:r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ACTIVEX</a:t>
            </a:r>
          </a:p>
          <a:p>
            <a:endParaRPr lang="en-US" altLang="zh-CN" dirty="0"/>
          </a:p>
          <a:p>
            <a:pPr lvl="1"/>
            <a:r>
              <a:rPr lang="zh-CN" altLang="en-US" dirty="0" smtClean="0"/>
              <a:t>是否可以被远程网络域访问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是否存在危险的函数调用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是否存在处理函数参数处理不当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52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COM WMI ACTIVEX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91264" cy="5400600"/>
          </a:xfrm>
        </p:spPr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400" dirty="0">
                <a:latin typeface="+mn-ea"/>
              </a:rPr>
              <a:t>由上述的攻击界面中，可能存在的一些</a:t>
            </a:r>
            <a:r>
              <a:rPr lang="zh-CN" altLang="en-US" sz="2400" dirty="0" smtClean="0">
                <a:latin typeface="+mn-ea"/>
              </a:rPr>
              <a:t>漏洞</a:t>
            </a:r>
            <a:endParaRPr lang="en-US" altLang="zh-CN" sz="2400" dirty="0" smtClean="0">
              <a:latin typeface="+mn-ea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CN" sz="2200" dirty="0">
              <a:latin typeface="+mn-ea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CN" altLang="en-US" sz="2200" dirty="0" smtClean="0">
                <a:latin typeface="+mn-ea"/>
              </a:rPr>
              <a:t>本地权限提升漏洞</a:t>
            </a:r>
            <a:endParaRPr lang="en-US" altLang="zh-CN" sz="2200" dirty="0" smtClean="0">
              <a:latin typeface="+mn-ea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altLang="zh-CN" sz="2200" dirty="0">
              <a:latin typeface="+mn-ea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CN" altLang="en-US" sz="2200" dirty="0" smtClean="0">
                <a:latin typeface="+mn-ea"/>
              </a:rPr>
              <a:t>远程代码执行</a:t>
            </a:r>
            <a:endParaRPr lang="en-US" altLang="zh-CN" sz="2200" dirty="0" smtClean="0">
              <a:latin typeface="+mn-ea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altLang="zh-CN" sz="2200" dirty="0">
              <a:latin typeface="+mn-ea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CN" altLang="en-US" sz="2200" dirty="0" smtClean="0">
                <a:latin typeface="+mn-ea"/>
              </a:rPr>
              <a:t>远程任意文件创建</a:t>
            </a:r>
            <a:r>
              <a:rPr lang="en-US" altLang="zh-CN" sz="2200" dirty="0" smtClean="0">
                <a:latin typeface="+mn-ea"/>
              </a:rPr>
              <a:t>/</a:t>
            </a:r>
            <a:r>
              <a:rPr lang="zh-CN" altLang="en-US" sz="2200" dirty="0" smtClean="0">
                <a:latin typeface="+mn-ea"/>
              </a:rPr>
              <a:t>删除</a:t>
            </a:r>
            <a:r>
              <a:rPr lang="en-US" altLang="zh-CN" sz="2200" dirty="0" smtClean="0">
                <a:latin typeface="+mn-ea"/>
              </a:rPr>
              <a:t>/</a:t>
            </a:r>
            <a:r>
              <a:rPr lang="zh-CN" altLang="en-US" sz="2200" dirty="0" smtClean="0">
                <a:latin typeface="+mn-ea"/>
              </a:rPr>
              <a:t>写入</a:t>
            </a:r>
            <a:r>
              <a:rPr lang="en-US" altLang="zh-CN" sz="2200" dirty="0" smtClean="0">
                <a:latin typeface="+mn-ea"/>
              </a:rPr>
              <a:t>/</a:t>
            </a:r>
            <a:r>
              <a:rPr lang="zh-CN" altLang="en-US" sz="2200" dirty="0" smtClean="0">
                <a:latin typeface="+mn-ea"/>
              </a:rPr>
              <a:t>读取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COM WMI ACTIVEX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7606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支付宝控件堆栈溢出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object </a:t>
            </a:r>
            <a:r>
              <a:rPr lang="en-US" altLang="zh-CN" sz="1400" dirty="0" err="1"/>
              <a:t>classid</a:t>
            </a:r>
            <a:r>
              <a:rPr lang="en-US" altLang="zh-CN" sz="1400" dirty="0"/>
              <a:t>="clsid:7059DBF5-206C-4D26-991E-895567F0317D" id='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'&gt;&lt;/object&gt;  </a:t>
            </a:r>
          </a:p>
          <a:p>
            <a:r>
              <a:rPr lang="en-US" altLang="zh-CN" sz="1400" dirty="0" smtClean="0"/>
              <a:t>&lt;SCRIPT</a:t>
            </a:r>
            <a:endParaRPr lang="en-US" altLang="zh-CN" sz="1400" dirty="0"/>
          </a:p>
          <a:p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='A'</a:t>
            </a:r>
          </a:p>
          <a:p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=1;i&lt;2000;i++)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+='A'</a:t>
            </a:r>
          </a:p>
          <a:p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 err="1"/>
              <a:t>Method_ret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obj.interl_encPIN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str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r>
              <a:rPr lang="en-US" altLang="zh-CN" sz="1400" dirty="0"/>
              <a:t>&lt;/script&gt;  </a:t>
            </a:r>
            <a:endParaRPr lang="en-US" altLang="zh-CN" sz="1400" dirty="0" smtClean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89739" y="4005064"/>
            <a:ext cx="446449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2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COM WMI ACTIVEX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56886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某控件任意文件写</a:t>
            </a:r>
            <a:r>
              <a:rPr lang="en-US" altLang="zh-CN" dirty="0" smtClean="0"/>
              <a:t>(</a:t>
            </a:r>
            <a:r>
              <a:rPr lang="zh-CN" altLang="en-US" dirty="0" smtClean="0"/>
              <a:t>限制</a:t>
            </a:r>
            <a:r>
              <a:rPr lang="en-US" altLang="zh-CN" dirty="0" smtClean="0"/>
              <a:t>doc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500" dirty="0" smtClean="0"/>
              <a:t>&lt;</a:t>
            </a:r>
            <a:r>
              <a:rPr lang="en-US" altLang="zh-CN" sz="1500" dirty="0"/>
              <a:t>object id='</a:t>
            </a:r>
            <a:r>
              <a:rPr lang="en-US" altLang="zh-CN" sz="1500" dirty="0" err="1"/>
              <a:t>obj</a:t>
            </a:r>
            <a:r>
              <a:rPr lang="en-US" altLang="zh-CN" sz="1500" dirty="0"/>
              <a:t>' </a:t>
            </a:r>
            <a:r>
              <a:rPr lang="en-US" altLang="zh-CN" sz="1500" dirty="0" err="1"/>
              <a:t>classid</a:t>
            </a:r>
            <a:r>
              <a:rPr lang="en-US" altLang="zh-CN" sz="1500" dirty="0"/>
              <a:t>='CLSID:{00460182-9E5E-11d5-B7C8-B8269041DD57}'&gt;&lt;/object&gt;</a:t>
            </a:r>
          </a:p>
          <a:p>
            <a:r>
              <a:rPr lang="en-US" altLang="zh-CN" sz="1500" dirty="0"/>
              <a:t>&lt;script&gt;</a:t>
            </a:r>
          </a:p>
          <a:p>
            <a:r>
              <a:rPr lang="en-US" altLang="zh-CN" sz="1500" dirty="0" err="1" smtClean="0"/>
              <a:t>var</a:t>
            </a:r>
            <a:r>
              <a:rPr lang="en-US" altLang="zh-CN" sz="1500" dirty="0" smtClean="0"/>
              <a:t> </a:t>
            </a:r>
            <a:r>
              <a:rPr lang="en-US" altLang="zh-CN" sz="1500" dirty="0"/>
              <a:t>ret = </a:t>
            </a:r>
            <a:r>
              <a:rPr lang="en-US" altLang="zh-CN" sz="1500" dirty="0" err="1"/>
              <a:t>obj.Activate</a:t>
            </a:r>
            <a:r>
              <a:rPr lang="en-US" altLang="zh-CN" sz="1500" dirty="0"/>
              <a:t>();</a:t>
            </a:r>
          </a:p>
          <a:p>
            <a:r>
              <a:rPr lang="en-US" altLang="zh-CN" sz="1500" dirty="0" err="1"/>
              <a:t>var</a:t>
            </a:r>
            <a:r>
              <a:rPr lang="en-US" altLang="zh-CN" sz="1500" dirty="0"/>
              <a:t> ret = </a:t>
            </a:r>
            <a:r>
              <a:rPr lang="en-US" altLang="zh-CN" sz="1500" dirty="0" err="1"/>
              <a:t>obj.Open</a:t>
            </a:r>
            <a:r>
              <a:rPr lang="en-US" altLang="zh-CN" sz="1500" dirty="0"/>
              <a:t>("c:\\temp\\1\\1.doc","1.doc");//</a:t>
            </a:r>
            <a:r>
              <a:rPr lang="zh-CN" altLang="en-US" sz="1500" dirty="0"/>
              <a:t>这个</a:t>
            </a:r>
            <a:r>
              <a:rPr lang="en-US" altLang="zh-CN" sz="1500" dirty="0"/>
              <a:t>open</a:t>
            </a:r>
            <a:r>
              <a:rPr lang="zh-CN" altLang="en-US" sz="1500" dirty="0"/>
              <a:t>函数是可以打开远程机器上面的</a:t>
            </a:r>
            <a:r>
              <a:rPr lang="en-US" altLang="zh-CN" sz="1500" dirty="0"/>
              <a:t>doc</a:t>
            </a:r>
            <a:r>
              <a:rPr lang="zh-CN" altLang="en-US" sz="1500" dirty="0"/>
              <a:t>文档，第三个参数是远程机器的用户名，第四个参数是密码</a:t>
            </a:r>
          </a:p>
          <a:p>
            <a:r>
              <a:rPr lang="en-US" altLang="zh-CN" sz="1500" dirty="0" err="1"/>
              <a:t>var</a:t>
            </a:r>
            <a:r>
              <a:rPr lang="en-US" altLang="zh-CN" sz="1500" dirty="0"/>
              <a:t> ret = </a:t>
            </a:r>
            <a:r>
              <a:rPr lang="en-US" altLang="zh-CN" sz="1500" dirty="0" err="1"/>
              <a:t>obj.Save</a:t>
            </a:r>
            <a:r>
              <a:rPr lang="en-US" altLang="zh-CN" sz="1500" dirty="0"/>
              <a:t>("C:\\Documents and Settings\\torpedo\</a:t>
            </a:r>
            <a:r>
              <a:rPr lang="zh-CN" altLang="en-US" sz="1500" dirty="0"/>
              <a:t>「开始」菜单</a:t>
            </a:r>
            <a:r>
              <a:rPr lang="en-US" altLang="zh-CN" sz="1500" dirty="0"/>
              <a:t>\</a:t>
            </a:r>
            <a:r>
              <a:rPr lang="zh-CN" altLang="en-US" sz="1500" dirty="0"/>
              <a:t>程序</a:t>
            </a:r>
            <a:r>
              <a:rPr lang="en-US" altLang="zh-CN" sz="1500" dirty="0"/>
              <a:t>\</a:t>
            </a:r>
            <a:r>
              <a:rPr lang="zh-CN" altLang="en-US" sz="1500" dirty="0"/>
              <a:t>启动</a:t>
            </a:r>
            <a:r>
              <a:rPr lang="en-US" altLang="zh-CN" sz="1500" dirty="0"/>
              <a:t>\1.hta",1);//</a:t>
            </a:r>
            <a:r>
              <a:rPr lang="zh-CN" altLang="en-US" sz="1500" dirty="0"/>
              <a:t>写入到</a:t>
            </a:r>
            <a:r>
              <a:rPr lang="en-US" altLang="zh-CN" sz="1500" dirty="0" err="1"/>
              <a:t>os</a:t>
            </a:r>
            <a:r>
              <a:rPr lang="zh-CN" altLang="en-US" sz="1500" dirty="0"/>
              <a:t>的开机启动程序路径</a:t>
            </a:r>
          </a:p>
          <a:p>
            <a:r>
              <a:rPr lang="en-US" altLang="zh-CN" sz="1500" dirty="0"/>
              <a:t>//</a:t>
            </a:r>
            <a:r>
              <a:rPr lang="en-US" altLang="zh-CN" sz="1500" dirty="0" err="1"/>
              <a:t>hta</a:t>
            </a:r>
            <a:r>
              <a:rPr lang="zh-CN" altLang="en-US" sz="1500" dirty="0"/>
              <a:t>里面的</a:t>
            </a:r>
            <a:r>
              <a:rPr lang="en-US" altLang="zh-CN" sz="1500" dirty="0" err="1"/>
              <a:t>javascript</a:t>
            </a:r>
            <a:r>
              <a:rPr lang="zh-CN" altLang="en-US" sz="1500" dirty="0"/>
              <a:t>是可以执行在</a:t>
            </a:r>
            <a:r>
              <a:rPr lang="en-US" altLang="zh-CN" sz="1500" dirty="0" err="1"/>
              <a:t>os</a:t>
            </a:r>
            <a:r>
              <a:rPr lang="zh-CN" altLang="en-US" sz="1500" dirty="0"/>
              <a:t>启动之后，</a:t>
            </a:r>
            <a:r>
              <a:rPr lang="en-US" altLang="zh-CN" sz="1500" dirty="0" err="1"/>
              <a:t>javascript</a:t>
            </a:r>
            <a:r>
              <a:rPr lang="zh-CN" altLang="en-US" sz="1500" dirty="0"/>
              <a:t>本地权限可以做任何</a:t>
            </a:r>
            <a:r>
              <a:rPr lang="zh-CN" altLang="en-US" sz="1500" dirty="0" smtClean="0"/>
              <a:t>事</a:t>
            </a:r>
            <a:endParaRPr lang="zh-CN" altLang="en-US" sz="1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" y="4293096"/>
            <a:ext cx="418878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37112"/>
            <a:ext cx="40671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1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File </a:t>
            </a:r>
            <a:r>
              <a:rPr lang="en-US" altLang="zh-CN" dirty="0" smtClean="0"/>
              <a:t>System</a:t>
            </a:r>
          </a:p>
          <a:p>
            <a:endParaRPr lang="en-US" altLang="zh-CN" dirty="0"/>
          </a:p>
          <a:p>
            <a:r>
              <a:rPr lang="en-US" altLang="zh-CN" dirty="0" smtClean="0"/>
              <a:t>Registry</a:t>
            </a:r>
          </a:p>
          <a:p>
            <a:endParaRPr lang="en-US" altLang="zh-CN" dirty="0"/>
          </a:p>
          <a:p>
            <a:r>
              <a:rPr lang="en-US" altLang="zh-CN" dirty="0"/>
              <a:t>COM WMI </a:t>
            </a:r>
            <a:r>
              <a:rPr lang="en-US" altLang="zh-CN" dirty="0" smtClean="0"/>
              <a:t>ACTIVEX</a:t>
            </a:r>
          </a:p>
          <a:p>
            <a:endParaRPr lang="en-US" altLang="zh-CN" dirty="0"/>
          </a:p>
          <a:p>
            <a:r>
              <a:rPr lang="en-US" altLang="zh-CN" dirty="0" smtClean="0"/>
              <a:t>Network</a:t>
            </a:r>
          </a:p>
          <a:p>
            <a:endParaRPr lang="en-US" altLang="zh-CN" dirty="0"/>
          </a:p>
          <a:p>
            <a:r>
              <a:rPr lang="en-US" altLang="zh-CN" dirty="0" smtClean="0"/>
              <a:t>Drivers</a:t>
            </a:r>
          </a:p>
          <a:p>
            <a:endParaRPr lang="en-US" altLang="zh-CN" dirty="0"/>
          </a:p>
          <a:p>
            <a:r>
              <a:rPr lang="en-US" altLang="zh-CN" dirty="0" smtClean="0"/>
              <a:t>LPC Object</a:t>
            </a:r>
          </a:p>
          <a:p>
            <a:endParaRPr lang="en-US" altLang="zh-CN" dirty="0"/>
          </a:p>
          <a:p>
            <a:r>
              <a:rPr lang="en-US" altLang="zh-CN" dirty="0" smtClean="0"/>
              <a:t>Process Thread</a:t>
            </a:r>
          </a:p>
          <a:p>
            <a:endParaRPr lang="en-US" altLang="zh-CN" dirty="0"/>
          </a:p>
          <a:p>
            <a:r>
              <a:rPr lang="zh-CN" altLang="en-US" dirty="0" smtClean="0"/>
              <a:t>特定类型客户端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</a:t>
            </a:r>
            <a:r>
              <a:rPr lang="en-US" altLang="zh-CN" sz="3200" dirty="0" err="1" smtClean="0"/>
              <a:t>NetWork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客户端程序是否绑定端口进行监听</a:t>
            </a:r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是否和服务器进行数据通信</a:t>
            </a:r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升级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是否传输敏感信息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29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</a:t>
            </a:r>
            <a:r>
              <a:rPr lang="en-US" altLang="zh-CN" sz="3200" dirty="0" err="1"/>
              <a:t>NetWork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91264" cy="5229200"/>
          </a:xfrm>
        </p:spPr>
        <p:txBody>
          <a:bodyPr/>
          <a:lstStyle/>
          <a:p>
            <a:r>
              <a:rPr lang="en-US" altLang="zh-CN" dirty="0" smtClean="0"/>
              <a:t>TOOLS</a:t>
            </a:r>
          </a:p>
          <a:p>
            <a:endParaRPr lang="en-US" altLang="zh-CN" dirty="0"/>
          </a:p>
          <a:p>
            <a:pPr lvl="1">
              <a:buFont typeface="Wingdings" pitchFamily="2" charset="2"/>
              <a:buChar char="u"/>
            </a:pPr>
            <a:r>
              <a:rPr lang="en-US" altLang="zh-CN" dirty="0" smtClean="0"/>
              <a:t>TCPView.exe</a:t>
            </a:r>
          </a:p>
          <a:p>
            <a:endParaRPr lang="en-US" altLang="zh-CN" dirty="0"/>
          </a:p>
          <a:p>
            <a:pPr lvl="1">
              <a:buFont typeface="Wingdings" pitchFamily="2" charset="2"/>
              <a:buChar char="u"/>
            </a:pPr>
            <a:r>
              <a:rPr lang="en-US" altLang="zh-CN" dirty="0" smtClean="0"/>
              <a:t>Wireshark.exe</a:t>
            </a:r>
          </a:p>
          <a:p>
            <a:endParaRPr lang="en-US" altLang="zh-CN" dirty="0"/>
          </a:p>
          <a:p>
            <a:pPr lvl="1">
              <a:buFont typeface="Wingdings" pitchFamily="2" charset="2"/>
              <a:buChar char="u"/>
            </a:pPr>
            <a:r>
              <a:rPr lang="en-US" altLang="zh-CN" dirty="0" smtClean="0"/>
              <a:t>procexp.exe</a:t>
            </a:r>
          </a:p>
          <a:p>
            <a:pPr>
              <a:buFont typeface="Wingdings" pitchFamily="2" charset="2"/>
              <a:buChar char="u"/>
            </a:pPr>
            <a:endParaRPr lang="en-US" altLang="zh-CN" dirty="0"/>
          </a:p>
          <a:p>
            <a:pPr lvl="1">
              <a:buFont typeface="Wingdings" pitchFamily="2" charset="2"/>
              <a:buChar char="u"/>
            </a:pPr>
            <a:r>
              <a:rPr lang="en-US" altLang="zh-CN" dirty="0" smtClean="0"/>
              <a:t>tcpudp.exe</a:t>
            </a:r>
          </a:p>
          <a:p>
            <a:pPr lvl="1">
              <a:buFont typeface="Wingdings" pitchFamily="2" charset="2"/>
              <a:buChar char="u"/>
            </a:pPr>
            <a:endParaRPr lang="en-US" altLang="zh-CN" dirty="0"/>
          </a:p>
          <a:p>
            <a:pPr lvl="1">
              <a:buFont typeface="Wingdings" pitchFamily="2" charset="2"/>
              <a:buChar char="u"/>
            </a:pPr>
            <a:r>
              <a:rPr lang="en-US" altLang="zh-CN" dirty="0" err="1" smtClean="0"/>
              <a:t>Bestom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qihang</a:t>
            </a:r>
            <a:r>
              <a:rPr lang="en-US" altLang="zh-CN" dirty="0"/>
              <a:t> </a:t>
            </a:r>
            <a:r>
              <a:rPr lang="zh-CN" altLang="en-US" dirty="0" smtClean="0"/>
              <a:t>黑盒</a:t>
            </a:r>
            <a:r>
              <a:rPr lang="en-US" altLang="zh-CN" dirty="0" smtClean="0"/>
              <a:t>fuzz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85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78069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Attack surface: </a:t>
            </a:r>
            <a:r>
              <a:rPr lang="en-US" altLang="zh-CN" sz="3200" dirty="0" err="1"/>
              <a:t>NetWork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400" dirty="0">
                <a:latin typeface="+mn-ea"/>
              </a:rPr>
              <a:t>由上述的攻击界面中，可能存在的一些漏洞</a:t>
            </a:r>
            <a:endParaRPr lang="en-US" altLang="zh-CN" sz="2400" dirty="0">
              <a:latin typeface="+mn-ea"/>
            </a:endParaRPr>
          </a:p>
          <a:p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远程代码执行</a:t>
            </a:r>
            <a:endParaRPr lang="en-US" altLang="zh-CN" dirty="0" smtClean="0"/>
          </a:p>
          <a:p>
            <a:endParaRPr lang="en-US" altLang="zh-CN" dirty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远程拒绝服务</a:t>
            </a:r>
            <a:r>
              <a:rPr lang="en-US" altLang="zh-CN" dirty="0" smtClean="0"/>
              <a:t>(CRASH/CPU100%)</a:t>
            </a:r>
          </a:p>
          <a:p>
            <a:endParaRPr lang="en-US" altLang="zh-CN" dirty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升级中间人劫持</a:t>
            </a:r>
            <a:endParaRPr lang="en-US" altLang="zh-CN" dirty="0" smtClean="0"/>
          </a:p>
          <a:p>
            <a:endParaRPr lang="en-US" altLang="zh-CN" dirty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敏感信息获取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9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</a:t>
            </a:r>
            <a:r>
              <a:rPr lang="en-US" altLang="zh-CN" sz="3200" dirty="0" err="1"/>
              <a:t>NetWork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+mn-ea"/>
                <a:hlinkClick r:id="rId2"/>
              </a:rPr>
              <a:t>HP_imc</a:t>
            </a:r>
            <a:r>
              <a:rPr lang="en-US" altLang="zh-CN" dirty="0">
                <a:latin typeface="+mn-ea"/>
                <a:hlinkClick r:id="rId2"/>
              </a:rPr>
              <a:t> 5.1_E0202 imf.dll </a:t>
            </a:r>
            <a:r>
              <a:rPr lang="en-US" altLang="zh-CN" dirty="0" err="1">
                <a:latin typeface="+mn-ea"/>
                <a:hlinkClick r:id="rId2"/>
              </a:rPr>
              <a:t>recv</a:t>
            </a:r>
            <a:r>
              <a:rPr lang="en-US" altLang="zh-CN" dirty="0">
                <a:latin typeface="+mn-ea"/>
                <a:hlinkClick r:id="rId2"/>
              </a:rPr>
              <a:t> packets integer overflow</a:t>
            </a:r>
            <a:endParaRPr lang="zh-CN" altLang="en-US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5" y="2511410"/>
            <a:ext cx="7070168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13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16056"/>
            <a:ext cx="8229600" cy="78069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Attack surface: </a:t>
            </a:r>
            <a:r>
              <a:rPr lang="en-US" altLang="zh-CN" sz="3200" dirty="0" err="1"/>
              <a:t>NetWork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Qq</a:t>
            </a:r>
            <a:r>
              <a:rPr lang="zh-CN" altLang="en-US" dirty="0" smtClean="0"/>
              <a:t>管家升级中间人劫持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sz="1800" dirty="0"/>
              <a:t>升级过程请求采用的是明文传输，并且传输回来了要更新的程序</a:t>
            </a:r>
            <a:r>
              <a:rPr lang="x-none" altLang="zh-CN" sz="1800" dirty="0"/>
              <a:t>url</a:t>
            </a:r>
            <a:r>
              <a:rPr lang="zh-CN" altLang="zh-CN" sz="1800" dirty="0"/>
              <a:t>下载链接和</a:t>
            </a:r>
            <a:r>
              <a:rPr lang="x-none" altLang="zh-CN" sz="1800" dirty="0"/>
              <a:t>exe</a:t>
            </a:r>
            <a:r>
              <a:rPr lang="zh-CN" altLang="zh-CN" sz="1800" dirty="0"/>
              <a:t>的</a:t>
            </a:r>
            <a:r>
              <a:rPr lang="x-none" altLang="zh-CN" sz="1800" dirty="0"/>
              <a:t>md5</a:t>
            </a:r>
            <a:r>
              <a:rPr lang="zh-CN" altLang="zh-CN" sz="1800" dirty="0"/>
              <a:t>，在对下载下面的</a:t>
            </a:r>
            <a:r>
              <a:rPr lang="x-none" altLang="zh-CN" sz="1800" dirty="0"/>
              <a:t>exe</a:t>
            </a:r>
            <a:r>
              <a:rPr lang="zh-CN" altLang="zh-CN" sz="1800" dirty="0"/>
              <a:t>进行校验时，只判断了</a:t>
            </a:r>
            <a:r>
              <a:rPr lang="x-none" altLang="zh-CN" sz="1800" dirty="0"/>
              <a:t>md5</a:t>
            </a:r>
            <a:r>
              <a:rPr lang="zh-CN" altLang="zh-CN" sz="1800" dirty="0"/>
              <a:t>是否和数据包里面的</a:t>
            </a:r>
            <a:r>
              <a:rPr lang="x-none" altLang="zh-CN" sz="1800" dirty="0"/>
              <a:t>md5</a:t>
            </a:r>
            <a:r>
              <a:rPr lang="zh-CN" altLang="zh-CN" sz="1800" dirty="0"/>
              <a:t>一致，导致可以通过中间人攻击劫持更新返回的</a:t>
            </a:r>
            <a:r>
              <a:rPr lang="x-none" altLang="zh-CN" sz="1800" dirty="0"/>
              <a:t>url</a:t>
            </a:r>
            <a:r>
              <a:rPr lang="zh-CN" altLang="zh-CN" sz="1800" dirty="0"/>
              <a:t>和相应的</a:t>
            </a:r>
            <a:r>
              <a:rPr lang="x-none" altLang="zh-CN" sz="1800" dirty="0"/>
              <a:t>md5</a:t>
            </a:r>
            <a:r>
              <a:rPr lang="zh-CN" altLang="zh-CN" sz="1800" dirty="0"/>
              <a:t>，来达到执行任意程序的目的</a:t>
            </a:r>
            <a:endParaRPr lang="en-US" altLang="zh-CN" sz="18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89040"/>
            <a:ext cx="4392488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7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</a:t>
            </a:r>
            <a:r>
              <a:rPr lang="en-US" altLang="zh-CN" sz="3200" dirty="0" err="1"/>
              <a:t>NetWork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远程拒绝服务类型</a:t>
            </a:r>
            <a:endParaRPr lang="en-US" altLang="zh-CN" dirty="0" smtClean="0"/>
          </a:p>
          <a:p>
            <a:endParaRPr lang="en-US" altLang="zh-CN" dirty="0"/>
          </a:p>
          <a:p>
            <a:pPr lvl="2"/>
            <a:r>
              <a:rPr lang="zh-CN" altLang="en-US" dirty="0" smtClean="0"/>
              <a:t>资源耗尽型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en-US" altLang="zh-CN" b="1" dirty="0"/>
              <a:t>Apache HTTP Server</a:t>
            </a:r>
            <a:r>
              <a:rPr lang="zh-CN" altLang="en-US" b="1" dirty="0"/>
              <a:t>畸形</a:t>
            </a:r>
            <a:r>
              <a:rPr lang="en-US" altLang="zh-CN" b="1" dirty="0"/>
              <a:t>Range</a:t>
            </a:r>
            <a:r>
              <a:rPr lang="zh-CN" altLang="en-US" b="1" dirty="0"/>
              <a:t>选项处理远程拒绝服务漏洞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程序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86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Attack surface: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Kernel drivers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91264" cy="5400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驱动是否可以被其他进程打开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驱动是否限制了只有管理员权限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驱动是否限制了打开实例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驱动</a:t>
            </a:r>
            <a:r>
              <a:rPr lang="en-US" altLang="zh-CN" dirty="0" smtClean="0"/>
              <a:t>IO</a:t>
            </a:r>
            <a:r>
              <a:rPr lang="zh-CN" altLang="en-US" dirty="0" smtClean="0"/>
              <a:t>是否提供了特殊功能的接口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驱动是否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了一下</a:t>
            </a:r>
            <a:r>
              <a:rPr lang="en-US" altLang="zh-CN" dirty="0" smtClean="0"/>
              <a:t>SSDT/SHADOW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1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Kernel drivers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Ioctlfuzz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Winobj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apifuzz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2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Kernel drivers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CN" sz="2400" dirty="0" smtClean="0">
              <a:latin typeface="+mn-ea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400" dirty="0" smtClean="0">
                <a:latin typeface="+mn-ea"/>
              </a:rPr>
              <a:t>由</a:t>
            </a:r>
            <a:r>
              <a:rPr lang="zh-CN" altLang="en-US" sz="2400" dirty="0">
                <a:latin typeface="+mn-ea"/>
              </a:rPr>
              <a:t>上述的攻击界面中，可能存在的一些</a:t>
            </a:r>
            <a:r>
              <a:rPr lang="zh-CN" altLang="en-US" sz="2400" dirty="0" smtClean="0">
                <a:latin typeface="+mn-ea"/>
              </a:rPr>
              <a:t>漏洞</a:t>
            </a:r>
            <a:endParaRPr lang="en-US" altLang="zh-CN" sz="2400" dirty="0" smtClean="0">
              <a:latin typeface="+mn-ea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CN" sz="2400" dirty="0">
              <a:latin typeface="+mn-ea"/>
            </a:endParaRPr>
          </a:p>
          <a:p>
            <a:pPr marL="617220" lvl="2" indent="-342900">
              <a:buClr>
                <a:schemeClr val="accent3"/>
              </a:buClr>
              <a:buSzPct val="95000"/>
              <a:buFont typeface="Wingdings" pitchFamily="2" charset="2"/>
              <a:buChar char="u"/>
            </a:pPr>
            <a:r>
              <a:rPr lang="zh-CN" altLang="en-US" sz="2200" dirty="0" smtClean="0">
                <a:latin typeface="+mn-ea"/>
              </a:rPr>
              <a:t>本地权限提升漏洞</a:t>
            </a:r>
            <a:endParaRPr lang="en-US" altLang="zh-CN" sz="2200" dirty="0" smtClean="0">
              <a:latin typeface="+mn-ea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CN" sz="2400" dirty="0">
              <a:latin typeface="+mn-ea"/>
            </a:endParaRPr>
          </a:p>
          <a:p>
            <a:pPr marL="617220" lvl="2" indent="-342900">
              <a:buClr>
                <a:schemeClr val="accent3"/>
              </a:buClr>
              <a:buSzPct val="95000"/>
              <a:buFont typeface="Wingdings" pitchFamily="2" charset="2"/>
              <a:buChar char="u"/>
            </a:pPr>
            <a:r>
              <a:rPr lang="zh-CN" altLang="en-US" sz="2200" dirty="0" smtClean="0">
                <a:latin typeface="+mn-ea"/>
              </a:rPr>
              <a:t>本地拒绝服务</a:t>
            </a:r>
            <a:endParaRPr lang="en-US" altLang="zh-CN" sz="2200" dirty="0" smtClean="0">
              <a:latin typeface="+mn-ea"/>
            </a:endParaRPr>
          </a:p>
          <a:p>
            <a:pPr marL="617220" lvl="2" indent="-342900">
              <a:buClr>
                <a:schemeClr val="accent3"/>
              </a:buClr>
              <a:buSzPct val="95000"/>
              <a:buFont typeface="Wingdings" pitchFamily="2" charset="2"/>
              <a:buChar char="u"/>
            </a:pPr>
            <a:endParaRPr lang="en-US" altLang="zh-CN" sz="2200" dirty="0">
              <a:latin typeface="+mn-ea"/>
            </a:endParaRPr>
          </a:p>
          <a:p>
            <a:pPr marL="617220" lvl="2" indent="-342900">
              <a:buClr>
                <a:schemeClr val="accent3"/>
              </a:buClr>
              <a:buSzPct val="95000"/>
              <a:buFont typeface="Wingdings" pitchFamily="2" charset="2"/>
              <a:buChar char="u"/>
            </a:pPr>
            <a:r>
              <a:rPr lang="zh-CN" altLang="en-US" sz="2200" dirty="0" smtClean="0">
                <a:latin typeface="+mn-ea"/>
              </a:rPr>
              <a:t>主防绕过</a:t>
            </a:r>
            <a:endParaRPr lang="en-US" altLang="zh-CN" sz="2200" dirty="0" smtClean="0">
              <a:latin typeface="+mn-ea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CN" sz="2400" dirty="0" smtClean="0">
              <a:latin typeface="+mn-ea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CN" sz="24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9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Kernel drivers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Iocode</a:t>
            </a:r>
            <a:r>
              <a:rPr lang="zh-CN" altLang="en-US" dirty="0" smtClean="0"/>
              <a:t>参数处理不当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2276872"/>
            <a:ext cx="5274310" cy="419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客户端漏洞攻击界面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94" y="1556792"/>
            <a:ext cx="840105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9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Kernel drivers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Iocode</a:t>
            </a:r>
            <a:r>
              <a:rPr lang="zh-CN" altLang="en-US" dirty="0" smtClean="0"/>
              <a:t>提供特殊功能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66" y="2686958"/>
            <a:ext cx="584676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6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</a:t>
            </a:r>
            <a:r>
              <a:rPr lang="en-US" altLang="zh-CN" sz="3200" dirty="0" smtClean="0"/>
              <a:t>LPC OBJECT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352928" cy="5616624"/>
          </a:xfrm>
        </p:spPr>
        <p:txBody>
          <a:bodyPr/>
          <a:lstStyle/>
          <a:p>
            <a:r>
              <a:rPr lang="en-US" altLang="zh-CN" dirty="0" smtClean="0"/>
              <a:t>File Mapping</a:t>
            </a:r>
          </a:p>
          <a:p>
            <a:pPr lvl="1"/>
            <a:r>
              <a:rPr lang="zh-CN" altLang="en-US" dirty="0" smtClean="0"/>
              <a:t>本地权限提升</a:t>
            </a:r>
            <a:endParaRPr lang="en-US" altLang="zh-CN" dirty="0" smtClean="0"/>
          </a:p>
          <a:p>
            <a:pPr lvl="1"/>
            <a:r>
              <a:rPr lang="zh-CN" altLang="en-US" dirty="0"/>
              <a:t>主</a:t>
            </a:r>
            <a:r>
              <a:rPr lang="zh-CN" altLang="en-US" dirty="0" smtClean="0"/>
              <a:t>防绕过</a:t>
            </a:r>
            <a:endParaRPr lang="en-US" altLang="zh-CN" dirty="0" smtClean="0"/>
          </a:p>
          <a:p>
            <a:r>
              <a:rPr lang="en-US" altLang="zh-CN" dirty="0" smtClean="0"/>
              <a:t>Pipe</a:t>
            </a:r>
          </a:p>
          <a:p>
            <a:pPr lvl="1"/>
            <a:r>
              <a:rPr lang="zh-CN" altLang="en-US" dirty="0" smtClean="0"/>
              <a:t>远程代码执行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远程拒绝服务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本地权限提升</a:t>
            </a:r>
            <a:endParaRPr lang="en-US" altLang="zh-CN" dirty="0" smtClean="0"/>
          </a:p>
          <a:p>
            <a:pPr lvl="1"/>
            <a:r>
              <a:rPr lang="zh-CN" altLang="en-US" dirty="0"/>
              <a:t>主</a:t>
            </a:r>
            <a:r>
              <a:rPr lang="zh-CN" altLang="en-US" dirty="0" smtClean="0"/>
              <a:t>防绕过</a:t>
            </a:r>
            <a:endParaRPr lang="en-US" altLang="zh-CN" dirty="0"/>
          </a:p>
          <a:p>
            <a:r>
              <a:rPr lang="en-US" altLang="zh-CN" dirty="0" smtClean="0"/>
              <a:t>Synchronization object</a:t>
            </a:r>
          </a:p>
          <a:p>
            <a:pPr lvl="1"/>
            <a:r>
              <a:rPr lang="zh-CN" altLang="en-US" dirty="0" smtClean="0"/>
              <a:t>拒绝服务</a:t>
            </a:r>
            <a:endParaRPr lang="en-US" altLang="zh-CN" dirty="0" smtClean="0"/>
          </a:p>
          <a:p>
            <a:pPr lvl="1"/>
            <a:r>
              <a:rPr lang="zh-CN" altLang="en-US" dirty="0"/>
              <a:t>主防绕过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51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LPC OBJECT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关注这些</a:t>
            </a:r>
            <a:r>
              <a:rPr lang="en-US" altLang="zh-CN" dirty="0" smtClean="0"/>
              <a:t>object DACL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1" y="2787842"/>
            <a:ext cx="453190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504" y="2787842"/>
            <a:ext cx="40386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04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LPC OBJECT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95536" y="1772816"/>
            <a:ext cx="80648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XXX</a:t>
            </a:r>
            <a:r>
              <a:rPr lang="zh-CN" altLang="en-US" sz="2400" dirty="0" smtClean="0"/>
              <a:t>浏览器</a:t>
            </a:r>
            <a:r>
              <a:rPr lang="en-US" altLang="zh-CN" sz="2400" dirty="0" smtClean="0"/>
              <a:t>pipe</a:t>
            </a:r>
            <a:r>
              <a:rPr lang="zh-CN" altLang="en-US" sz="2400" dirty="0" smtClean="0"/>
              <a:t>远程代码执行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instruder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1341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5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LPC OBJECT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这里说的远程拒绝服务分几种情况</a:t>
            </a:r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  	</a:t>
            </a:r>
            <a:r>
              <a:rPr lang="zh-CN" altLang="en-US" dirty="0" smtClean="0"/>
              <a:t>宿主应用程序处理管道数据格式不当</a:t>
            </a:r>
            <a:r>
              <a:rPr lang="en-US" altLang="zh-CN" dirty="0" smtClean="0"/>
              <a:t>CRASH</a:t>
            </a:r>
          </a:p>
          <a:p>
            <a:endParaRPr lang="en-US" altLang="zh-CN" dirty="0"/>
          </a:p>
          <a:p>
            <a:pPr lvl="1">
              <a:buFont typeface="Wingdings" pitchFamily="2" charset="2"/>
              <a:buChar char="u"/>
            </a:pPr>
            <a:r>
              <a:rPr lang="en-US" altLang="zh-CN" sz="2400" dirty="0"/>
              <a:t>	</a:t>
            </a:r>
            <a:r>
              <a:rPr lang="zh-CN" altLang="en-US" sz="2400" dirty="0"/>
              <a:t>宿主应用程序处理管道数据资源未释放 内存耗尽</a:t>
            </a:r>
            <a:endParaRPr lang="en-US" altLang="zh-CN" sz="2400" dirty="0"/>
          </a:p>
          <a:p>
            <a:pPr marL="393192" lvl="1" indent="0">
              <a:buNone/>
            </a:pPr>
            <a:endParaRPr lang="en-US" altLang="zh-CN" sz="2400" dirty="0"/>
          </a:p>
          <a:p>
            <a:pPr lvl="1">
              <a:buFont typeface="Wingdings" pitchFamily="2" charset="2"/>
              <a:buChar char="u"/>
            </a:pPr>
            <a:r>
              <a:rPr lang="en-US" altLang="zh-CN" sz="2400" dirty="0"/>
              <a:t>	</a:t>
            </a:r>
            <a:r>
              <a:rPr lang="zh-CN" altLang="en-US" sz="2400" dirty="0"/>
              <a:t>宿主应用程序处理管道数据特殊功能导致系统</a:t>
            </a:r>
            <a:r>
              <a:rPr lang="en-US" altLang="zh-CN" sz="2400" dirty="0"/>
              <a:t>CRASH</a:t>
            </a:r>
          </a:p>
          <a:p>
            <a:pPr marL="393192" lvl="1" indent="0">
              <a:buNone/>
            </a:pPr>
            <a:endParaRPr lang="en-US" altLang="zh-CN" dirty="0"/>
          </a:p>
          <a:p>
            <a:pPr marL="393192" lvl="1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2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LPC OBJECT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MUTEX OBJECT </a:t>
            </a:r>
          </a:p>
          <a:p>
            <a:endParaRPr lang="en-US" altLang="zh-CN" dirty="0"/>
          </a:p>
          <a:p>
            <a:r>
              <a:rPr lang="zh-CN" altLang="en-US" dirty="0" smtClean="0"/>
              <a:t>该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主要用来控制程序实例为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个，在某些情况下可以导致应用程序无法启动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12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LPC OBJECT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5472608"/>
          </a:xfrm>
        </p:spPr>
        <p:txBody>
          <a:bodyPr/>
          <a:lstStyle/>
          <a:p>
            <a:r>
              <a:rPr lang="zh-CN" altLang="en-US" dirty="0" smtClean="0"/>
              <a:t>命名冲突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在程序启动之前，创建同名对象，给予低权限的</a:t>
            </a:r>
            <a:r>
              <a:rPr lang="en-US" altLang="zh-CN" dirty="0" smtClean="0"/>
              <a:t>DACL</a:t>
            </a:r>
            <a:r>
              <a:rPr lang="zh-CN" altLang="en-US" dirty="0" smtClean="0"/>
              <a:t>，程序启动后会创建该对象，发现已有对象，则直接用该对象，这时程序设置的</a:t>
            </a:r>
            <a:r>
              <a:rPr lang="en-US" altLang="zh-CN" dirty="0" smtClean="0"/>
              <a:t>DACL</a:t>
            </a:r>
            <a:r>
              <a:rPr lang="zh-CN" altLang="en-US" dirty="0" smtClean="0"/>
              <a:t>则无效。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6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</a:t>
            </a:r>
            <a:r>
              <a:rPr lang="en-US" altLang="zh-CN" sz="3200" dirty="0" smtClean="0"/>
              <a:t>Process and thread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CreateProcess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CreateProcess</a:t>
            </a:r>
            <a:r>
              <a:rPr lang="en-US" altLang="zh-CN" dirty="0"/>
              <a:t>(NULL,</a:t>
            </a:r>
          </a:p>
          <a:p>
            <a:r>
              <a:rPr lang="en-US" altLang="zh-CN" dirty="0"/>
              <a:t>“C:\\Program Files\\My Application\\my app.exe”,</a:t>
            </a:r>
          </a:p>
          <a:p>
            <a:r>
              <a:rPr lang="en-US" altLang="zh-CN" dirty="0"/>
              <a:t>...)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http://www.exploit-db.com/exploits/20543/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777493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2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Process and thread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ShellExecute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ShellExecuteEx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34" y="2276872"/>
            <a:ext cx="6010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76009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0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surface: Process and thread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6192688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Service </a:t>
            </a:r>
            <a:r>
              <a:rPr lang="en-US" altLang="zh-CN" dirty="0"/>
              <a:t>Control </a:t>
            </a:r>
            <a:r>
              <a:rPr lang="en-US" altLang="zh-CN" dirty="0" smtClean="0"/>
              <a:t>Permissions</a:t>
            </a:r>
          </a:p>
          <a:p>
            <a:endParaRPr lang="en-US" altLang="zh-CN" dirty="0"/>
          </a:p>
          <a:p>
            <a:r>
              <a:rPr lang="en-US" altLang="zh-CN" dirty="0"/>
              <a:t>When auditing service control permissions, you need to identify whether any</a:t>
            </a:r>
          </a:p>
          <a:p>
            <a:r>
              <a:rPr lang="en-US" altLang="zh-CN" dirty="0"/>
              <a:t>control commands are allowed by </a:t>
            </a:r>
            <a:r>
              <a:rPr lang="en-US" altLang="zh-CN" dirty="0" err="1"/>
              <a:t>nonadministrative</a:t>
            </a:r>
            <a:r>
              <a:rPr lang="en-US" altLang="zh-CN" dirty="0"/>
              <a:t> users. You generally do this by</a:t>
            </a:r>
          </a:p>
          <a:p>
            <a:r>
              <a:rPr lang="en-US" altLang="zh-CN" dirty="0"/>
              <a:t>using the </a:t>
            </a:r>
            <a:r>
              <a:rPr lang="en-US" altLang="zh-CN" dirty="0" err="1"/>
              <a:t>sdshow</a:t>
            </a:r>
            <a:r>
              <a:rPr lang="en-US" altLang="zh-CN" dirty="0"/>
              <a:t> command of the sc.exe command-line </a:t>
            </a:r>
            <a:r>
              <a:rPr lang="en-US" altLang="zh-CN" dirty="0" smtClean="0"/>
              <a:t>utility</a:t>
            </a:r>
          </a:p>
          <a:p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en-US" altLang="zh-CN" dirty="0"/>
              <a:t>Service Image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Attack surface:</a:t>
            </a:r>
            <a:r>
              <a:rPr lang="en-US" altLang="zh-CN" dirty="0"/>
              <a:t> </a:t>
            </a:r>
            <a:r>
              <a:rPr lang="en-US" altLang="zh-CN" dirty="0" smtClean="0"/>
              <a:t>File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525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客户端会从文件中读取保存数据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文件是否可以从网络或者其他人发送获取？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文件是否可以由其他权限用户更改？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文件是否保存敏感数据信息？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客户端相关的文件和目录是有权限划分的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客户端会从文件系统中加载</a:t>
            </a:r>
            <a:r>
              <a:rPr lang="en-US" altLang="zh-CN" dirty="0" smtClean="0"/>
              <a:t>exe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dll</a:t>
            </a:r>
            <a:endParaRPr lang="en-US" altLang="zh-CN" dirty="0" smtClean="0"/>
          </a:p>
          <a:p>
            <a:pPr marL="667512" lvl="2" indent="0">
              <a:buNone/>
            </a:pPr>
            <a:r>
              <a:rPr lang="zh-CN" altLang="en-US" sz="2400" dirty="0" smtClean="0"/>
              <a:t>   加载</a:t>
            </a:r>
            <a:r>
              <a:rPr lang="en-US" altLang="zh-CN" sz="2400" dirty="0" err="1"/>
              <a:t>dll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搜索路径</a:t>
            </a:r>
            <a:r>
              <a:rPr lang="zh-CN" altLang="en-US" sz="2400" dirty="0"/>
              <a:t>是否合理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667512" lvl="2" indent="0">
              <a:buNone/>
            </a:pPr>
            <a:endParaRPr lang="en-US" altLang="zh-CN" sz="2400" dirty="0" smtClean="0"/>
          </a:p>
          <a:p>
            <a:pPr marL="667512" lvl="2" indent="0">
              <a:buNone/>
            </a:pPr>
            <a:endParaRPr lang="en-US" altLang="zh-CN" sz="2400" dirty="0" smtClean="0"/>
          </a:p>
          <a:p>
            <a:pPr marL="667512" lvl="2" indent="0">
              <a:buNone/>
            </a:pPr>
            <a:endParaRPr lang="en-US" altLang="zh-CN" sz="2400" dirty="0" smtClean="0"/>
          </a:p>
          <a:p>
            <a:pPr lvl="2">
              <a:buFont typeface="Wingdings" pitchFamily="2" charset="2"/>
              <a:buChar char="u"/>
            </a:pPr>
            <a:endParaRPr lang="en-US" altLang="zh-CN" sz="2400" dirty="0" smtClean="0"/>
          </a:p>
          <a:p>
            <a:pPr lvl="2">
              <a:buFont typeface="Wingdings" pitchFamily="2" charset="2"/>
              <a:buChar char="u"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4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特定类型的客户端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91264" cy="5544616"/>
          </a:xfrm>
        </p:spPr>
        <p:txBody>
          <a:bodyPr/>
          <a:lstStyle/>
          <a:p>
            <a:r>
              <a:rPr lang="zh-CN" altLang="en-US" dirty="0" smtClean="0"/>
              <a:t>不同类型的客户端有其独有的漏洞类型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拼音客户端类型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浏览器客户端类型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杀软客户端类型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页面客户端类型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2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特定类型的客户端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安全功能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杀软</a:t>
            </a:r>
            <a:r>
              <a:rPr lang="en-US" altLang="zh-CN" dirty="0"/>
              <a:t>/HIPS</a:t>
            </a:r>
            <a:r>
              <a:rPr lang="zh-CN" altLang="en-US" dirty="0"/>
              <a:t>类型</a:t>
            </a:r>
            <a:r>
              <a:rPr lang="en-US" altLang="zh-CN" dirty="0"/>
              <a:t>/</a:t>
            </a:r>
            <a:r>
              <a:rPr lang="en-US" altLang="zh-CN" dirty="0" smtClean="0"/>
              <a:t>WAF/</a:t>
            </a:r>
            <a:r>
              <a:rPr lang="zh-CN" altLang="en-US" dirty="0" smtClean="0"/>
              <a:t>加密软件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具体特殊的安全功能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对该类程序进行测试时，就要注重关于其安全功能的实现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是否</a:t>
            </a:r>
            <a:r>
              <a:rPr lang="zh-CN" altLang="en-US" dirty="0"/>
              <a:t>防御</a:t>
            </a:r>
            <a:r>
              <a:rPr lang="zh-CN" altLang="en-US" dirty="0" smtClean="0"/>
              <a:t>实现的完善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是否实现的策略有没有问题等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49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特定类型的客户端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安全实现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程序主页面是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类型实现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关注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页面是本地域还是网络域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是否存在</a:t>
            </a:r>
            <a:r>
              <a:rPr lang="en-US" altLang="zh-CN" dirty="0" smtClean="0"/>
              <a:t>XSS/</a:t>
            </a:r>
            <a:r>
              <a:rPr lang="zh-CN" altLang="en-US" dirty="0" smtClean="0"/>
              <a:t>是否注册伪协议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SKYPE/QQDOWNLOAD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229200"/>
            <a:ext cx="2719015" cy="179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90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Q/A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34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Attack surface: File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r>
              <a:rPr lang="zh-CN" altLang="en-US" sz="2400" dirty="0" smtClean="0">
                <a:latin typeface="+mn-ea"/>
              </a:rPr>
              <a:t>由上述的攻击界面中，可能存在的一些漏洞</a:t>
            </a:r>
            <a:endParaRPr lang="en-US" altLang="zh-CN" sz="2400" dirty="0" smtClean="0">
              <a:latin typeface="+mn-ea"/>
            </a:endParaRPr>
          </a:p>
          <a:p>
            <a:pPr marL="393192" lvl="1" indent="0">
              <a:buNone/>
            </a:pPr>
            <a:endParaRPr lang="en-US" altLang="zh-CN" sz="2400" dirty="0">
              <a:latin typeface="+mn-ea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2400" dirty="0" smtClean="0">
                <a:latin typeface="+mn-ea"/>
              </a:rPr>
              <a:t>外来文件处理出现漏洞导致远程代码执行</a:t>
            </a:r>
            <a:r>
              <a:rPr lang="en-US" altLang="zh-CN" sz="2400" dirty="0" smtClean="0">
                <a:latin typeface="+mn-ea"/>
              </a:rPr>
              <a:t>/DOS</a:t>
            </a:r>
            <a:r>
              <a:rPr lang="zh-CN" altLang="en-US" sz="2400" dirty="0" smtClean="0">
                <a:latin typeface="+mn-ea"/>
              </a:rPr>
              <a:t>等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2400" dirty="0" smtClean="0">
                <a:latin typeface="+mn-ea"/>
              </a:rPr>
              <a:t>本地权限提升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400" dirty="0" err="1" smtClean="0">
                <a:latin typeface="+mn-ea"/>
              </a:rPr>
              <a:t>Dll</a:t>
            </a:r>
            <a:r>
              <a:rPr lang="zh-CN" altLang="en-US" sz="2400" dirty="0" smtClean="0">
                <a:latin typeface="+mn-ea"/>
              </a:rPr>
              <a:t>劫持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2400" dirty="0" smtClean="0">
                <a:latin typeface="+mn-ea"/>
              </a:rPr>
              <a:t>敏感信息泄露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2400" dirty="0" smtClean="0">
                <a:latin typeface="+mn-ea"/>
              </a:rPr>
              <a:t>目录遍历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2400" dirty="0" smtClean="0">
                <a:latin typeface="+mn-ea"/>
              </a:rPr>
              <a:t>命令注入</a:t>
            </a:r>
            <a:endParaRPr lang="en-US" altLang="zh-CN" sz="2400" dirty="0" smtClean="0">
              <a:latin typeface="+mn-ea"/>
            </a:endParaRPr>
          </a:p>
          <a:p>
            <a:pPr marL="393192" lvl="1" indent="0">
              <a:buNone/>
            </a:pPr>
            <a:endParaRPr lang="en-US" altLang="zh-CN" sz="2400" dirty="0" smtClean="0">
              <a:latin typeface="+mn-ea"/>
            </a:endParaRPr>
          </a:p>
          <a:p>
            <a:pPr marL="393192" lvl="1" indent="0">
              <a:buNone/>
            </a:pPr>
            <a:endParaRPr lang="en-US" altLang="zh-CN" sz="1600" dirty="0"/>
          </a:p>
          <a:p>
            <a:pPr marL="393192" lvl="1" indent="0">
              <a:buNone/>
            </a:pPr>
            <a:endParaRPr lang="en-US" altLang="zh-CN" sz="1600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10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Attack surface: File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TOOLS</a:t>
            </a:r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Accesschk.exe  </a:t>
            </a:r>
            <a:r>
              <a:rPr lang="zh-CN" altLang="en-US" dirty="0" smtClean="0"/>
              <a:t>用于检查用户目录文件权限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DllHijackAuditor.exe </a:t>
            </a:r>
            <a:r>
              <a:rPr lang="zh-CN" altLang="en-US" dirty="0" smtClean="0"/>
              <a:t>用于检查文件关联打开的文件是否存在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劫持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黑盒</a:t>
            </a:r>
            <a:r>
              <a:rPr lang="en-US" altLang="zh-CN" dirty="0" smtClean="0"/>
              <a:t>FUZZ qihang.exe 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fuzz</a:t>
            </a:r>
            <a:r>
              <a:rPr lang="zh-CN" altLang="en-US" dirty="0" smtClean="0"/>
              <a:t>客户端程序处理的二进制文件。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endParaRPr lang="en-US" altLang="zh-CN" dirty="0"/>
          </a:p>
          <a:p>
            <a:pPr>
              <a:buFont typeface="Wingdings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2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Attack surface: File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5688632"/>
          </a:xfrm>
        </p:spPr>
        <p:txBody>
          <a:bodyPr/>
          <a:lstStyle/>
          <a:p>
            <a:r>
              <a:rPr lang="en-US" altLang="zh-CN" dirty="0" err="1" smtClean="0"/>
              <a:t>Qqpinyin</a:t>
            </a:r>
            <a:r>
              <a:rPr lang="zh-CN" altLang="en-US" dirty="0" smtClean="0"/>
              <a:t>文件方面攻击界面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 err="1" smtClean="0"/>
              <a:t>qpyd</a:t>
            </a:r>
            <a:r>
              <a:rPr lang="zh-CN" altLang="en-US" dirty="0" smtClean="0"/>
              <a:t>文件处理、及打开是否存在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劫持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 skin</a:t>
            </a:r>
            <a:r>
              <a:rPr lang="zh-CN" altLang="en-US" dirty="0" smtClean="0"/>
              <a:t>处理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" y="4780806"/>
            <a:ext cx="4820658" cy="207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39" y="4751202"/>
            <a:ext cx="4382674" cy="220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40968"/>
            <a:ext cx="53244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74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Attack surface: File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q</a:t>
            </a:r>
            <a:r>
              <a:rPr lang="zh-CN" altLang="en-US" dirty="0" smtClean="0"/>
              <a:t>书桌权限提升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5760640" cy="208823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3655" y="3717032"/>
            <a:ext cx="7776864" cy="29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Attack surface: File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06958" y="2132856"/>
            <a:ext cx="5274310" cy="139763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03950" y="4221088"/>
            <a:ext cx="5274311" cy="19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7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HY-01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HHY-01</Template>
  <TotalTime>7812</TotalTime>
  <Words>1123</Words>
  <Application>Microsoft Office PowerPoint</Application>
  <PresentationFormat>全屏显示(4:3)</PresentationFormat>
  <Paragraphs>311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HHY-01</vt:lpstr>
      <vt:lpstr>客户端漏洞挖掘思路 </vt:lpstr>
      <vt:lpstr>大纲</vt:lpstr>
      <vt:lpstr>客户端漏洞攻击界面</vt:lpstr>
      <vt:lpstr>Attack surface: File System</vt:lpstr>
      <vt:lpstr>Attack surface: File System</vt:lpstr>
      <vt:lpstr>Attack surface: File System</vt:lpstr>
      <vt:lpstr>Attack surface: File System</vt:lpstr>
      <vt:lpstr>Attack surface: File System</vt:lpstr>
      <vt:lpstr>Attack surface: File System</vt:lpstr>
      <vt:lpstr>Attack surface: File System</vt:lpstr>
      <vt:lpstr>Attack surface: File System</vt:lpstr>
      <vt:lpstr>Attack surface: Registry</vt:lpstr>
      <vt:lpstr>Attack surface: Registry</vt:lpstr>
      <vt:lpstr>Attack surface: Registry</vt:lpstr>
      <vt:lpstr>Attack surface: Registry</vt:lpstr>
      <vt:lpstr>Attack surface: COM WMI ACTIVEX</vt:lpstr>
      <vt:lpstr>Attack surface: COM WMI ACTIVEX</vt:lpstr>
      <vt:lpstr>Attack surface: COM WMI ACTIVEX</vt:lpstr>
      <vt:lpstr>Attack surface: COM WMI ACTIVEX</vt:lpstr>
      <vt:lpstr>Attack surface: NetWork</vt:lpstr>
      <vt:lpstr>Attack surface: NetWork</vt:lpstr>
      <vt:lpstr>Attack surface: NetWork</vt:lpstr>
      <vt:lpstr>Attack surface: NetWork</vt:lpstr>
      <vt:lpstr>Attack surface: NetWork</vt:lpstr>
      <vt:lpstr>Attack surface: NetWork</vt:lpstr>
      <vt:lpstr>Attack surface: Kernel drivers</vt:lpstr>
      <vt:lpstr>Attack surface: Kernel drivers</vt:lpstr>
      <vt:lpstr>Attack surface: Kernel drivers</vt:lpstr>
      <vt:lpstr>Attack surface: Kernel drivers</vt:lpstr>
      <vt:lpstr>Attack surface: Kernel drivers</vt:lpstr>
      <vt:lpstr>Attack surface: LPC OBJECT</vt:lpstr>
      <vt:lpstr>Attack surface: LPC OBJECT</vt:lpstr>
      <vt:lpstr>Attack surface: LPC OBJECT</vt:lpstr>
      <vt:lpstr>Attack surface: LPC OBJECT</vt:lpstr>
      <vt:lpstr>Attack surface: LPC OBJECT</vt:lpstr>
      <vt:lpstr>Attack surface: LPC OBJECT</vt:lpstr>
      <vt:lpstr>Attack surface: Process and thread</vt:lpstr>
      <vt:lpstr>Attack surface: Process and thread</vt:lpstr>
      <vt:lpstr>Attack surface: Process and thread</vt:lpstr>
      <vt:lpstr>特定类型的客户端</vt:lpstr>
      <vt:lpstr>特定类型的客户端-安全功能</vt:lpstr>
      <vt:lpstr>特定类型的客户端-安全实现</vt:lpstr>
      <vt:lpstr>Q/A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2011总结和2012规划</dc:title>
  <dc:creator>南京翰海源</dc:creator>
  <cp:lastModifiedBy>instruder</cp:lastModifiedBy>
  <cp:revision>429</cp:revision>
  <dcterms:created xsi:type="dcterms:W3CDTF">2011-05-23T02:20:40Z</dcterms:created>
  <dcterms:modified xsi:type="dcterms:W3CDTF">2013-10-19T14:49:46Z</dcterms:modified>
</cp:coreProperties>
</file>