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8" r:id="rId2"/>
  </p:sldMasterIdLst>
  <p:notesMasterIdLst>
    <p:notesMasterId r:id="rId57"/>
  </p:notesMasterIdLst>
  <p:handoutMasterIdLst>
    <p:handoutMasterId r:id="rId58"/>
  </p:handoutMasterIdLst>
  <p:sldIdLst>
    <p:sldId id="417" r:id="rId3"/>
    <p:sldId id="489" r:id="rId4"/>
    <p:sldId id="411" r:id="rId5"/>
    <p:sldId id="492" r:id="rId6"/>
    <p:sldId id="494" r:id="rId7"/>
    <p:sldId id="418" r:id="rId8"/>
    <p:sldId id="493" r:id="rId9"/>
    <p:sldId id="382" r:id="rId10"/>
    <p:sldId id="412" r:id="rId11"/>
    <p:sldId id="431" r:id="rId12"/>
    <p:sldId id="452" r:id="rId13"/>
    <p:sldId id="453" r:id="rId14"/>
    <p:sldId id="495" r:id="rId15"/>
    <p:sldId id="490" r:id="rId16"/>
    <p:sldId id="455" r:id="rId17"/>
    <p:sldId id="384" r:id="rId18"/>
    <p:sldId id="451" r:id="rId19"/>
    <p:sldId id="456" r:id="rId20"/>
    <p:sldId id="457" r:id="rId21"/>
    <p:sldId id="454" r:id="rId22"/>
    <p:sldId id="458" r:id="rId23"/>
    <p:sldId id="459" r:id="rId24"/>
    <p:sldId id="460" r:id="rId25"/>
    <p:sldId id="466" r:id="rId26"/>
    <p:sldId id="467" r:id="rId27"/>
    <p:sldId id="468" r:id="rId28"/>
    <p:sldId id="469" r:id="rId29"/>
    <p:sldId id="470" r:id="rId30"/>
    <p:sldId id="471" r:id="rId31"/>
    <p:sldId id="477" r:id="rId32"/>
    <p:sldId id="472" r:id="rId33"/>
    <p:sldId id="475" r:id="rId34"/>
    <p:sldId id="479" r:id="rId35"/>
    <p:sldId id="473" r:id="rId36"/>
    <p:sldId id="476" r:id="rId37"/>
    <p:sldId id="480" r:id="rId38"/>
    <p:sldId id="482" r:id="rId39"/>
    <p:sldId id="478" r:id="rId40"/>
    <p:sldId id="421" r:id="rId41"/>
    <p:sldId id="462" r:id="rId42"/>
    <p:sldId id="463" r:id="rId43"/>
    <p:sldId id="464" r:id="rId44"/>
    <p:sldId id="465" r:id="rId45"/>
    <p:sldId id="432" r:id="rId46"/>
    <p:sldId id="484" r:id="rId47"/>
    <p:sldId id="497" r:id="rId48"/>
    <p:sldId id="491" r:id="rId49"/>
    <p:sldId id="496" r:id="rId50"/>
    <p:sldId id="485" r:id="rId51"/>
    <p:sldId id="498" r:id="rId52"/>
    <p:sldId id="486" r:id="rId53"/>
    <p:sldId id="487" r:id="rId54"/>
    <p:sldId id="483" r:id="rId55"/>
    <p:sldId id="448" r:id="rId56"/>
  </p:sldIdLst>
  <p:sldSz cx="12801600" cy="9601200" type="A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buFont typeface="Arial" charset="0"/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buFont typeface="Arial" charset="0"/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buFont typeface="Arial" charset="0"/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buFont typeface="Arial" charset="0"/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EA6C2"/>
    <a:srgbClr val="434343"/>
    <a:srgbClr val="EE8454"/>
    <a:srgbClr val="E47878"/>
    <a:srgbClr val="F95135"/>
    <a:srgbClr val="62D713"/>
    <a:srgbClr val="2CB65A"/>
    <a:srgbClr val="4AC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0" autoAdjust="0"/>
    <p:restoredTop sz="87293" autoAdjust="0"/>
  </p:normalViewPr>
  <p:slideViewPr>
    <p:cSldViewPr snapToObjects="1">
      <p:cViewPr>
        <p:scale>
          <a:sx n="69" d="100"/>
          <a:sy n="69" d="100"/>
        </p:scale>
        <p:origin x="-354" y="30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A530D80-B991-497B-A33E-68329230C843}" type="datetimeFigureOut">
              <a:rPr lang="zh-CN" altLang="en-US"/>
              <a:pPr>
                <a:defRPr/>
              </a:pPr>
              <a:t>2015/1/1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04037F-E94C-4B9C-9D5E-41B4F00E1A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3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323BAF-EC10-4513-99DF-1EE9EB5B09F7}" type="datetime1">
              <a:rPr lang="zh-CN" altLang="en-US"/>
              <a:pPr>
                <a:defRPr/>
              </a:pPr>
              <a:t>2015/1/1</a:t>
            </a:fld>
            <a:endParaRPr lang="zh-CN" altLang="en-US" sz="1200"/>
          </a:p>
        </p:txBody>
      </p:sp>
      <p:sp>
        <p:nvSpPr>
          <p:cNvPr id="6861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939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defTabSz="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defTabSz="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defTabSz="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defTabSz="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284413" indent="1588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741613" indent="1588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198813" indent="1588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656013" indent="1588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第二级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第三级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第四级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8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DDAB92E-4A58-40E1-9BE1-0DD60EDD089C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89683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587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2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963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FCA22F3A-DDE5-4B41-8F52-63954E49311F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6963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C3E7C2B4-7A7B-449E-83AD-3E0D2F765151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3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7885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F1CF0805-51AB-494C-A76B-5BA6D2BB4EA4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885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7859876B-3753-4AA8-8003-CAFCA779EB9B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15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7987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6404EBFC-4751-4C81-9452-048EBDFAC185}" type="datetime1">
              <a:rPr lang="zh-CN" altLang="en-US" sz="1800" smtClean="0"/>
              <a:pPr eaLnBrk="1" hangingPunct="1">
                <a:buFont typeface="Arial" charset="0"/>
                <a:buNone/>
              </a:pPr>
              <a:t>2015/1/1</a:t>
            </a:fld>
            <a:endParaRPr lang="zh-CN" altLang="en-US" sz="1200" smtClean="0"/>
          </a:p>
        </p:txBody>
      </p:sp>
      <p:sp>
        <p:nvSpPr>
          <p:cNvPr id="7987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3E94E23-AFD3-435A-950C-7EFE9CEC8A11}" type="slidenum">
              <a:rPr lang="zh-CN" altLang="en-US" sz="1800" smtClean="0"/>
              <a:pPr eaLnBrk="1" hangingPunct="1">
                <a:buFont typeface="Arial" charset="0"/>
                <a:buNone/>
              </a:pPr>
              <a:t>16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x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8090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2EC058D7-0579-49E0-80D1-FDC7EC539018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090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A6E57D31-DF32-4DEB-9AB3-DD629F496810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19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192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A57D44D1-9EED-4A5A-8592-ED80B0CACA8E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192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F90664F6-B7CA-4628-B3F7-283C1D7CD55A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294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7B6239A1-13D1-4FC0-A75F-C2DCBBCEDC38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294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D5BD82F9-50CE-47B3-8C05-039BB8865AC2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22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397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E696F376-147A-4FC1-A961-C9E099CED317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397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F5C15D3E-C418-4428-AFB2-C98696A0BD66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24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499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C5496818-4078-4D23-B8AA-F8EA9C4C44A0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49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B91A8EBF-8E5E-43BB-BCE6-FFC6DA882B50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26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602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66DCC74B-77A1-4609-8FB9-1FB5E2D071C6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602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53692AE9-BD68-4B24-AC05-E2FE89DCA1CD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28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704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DC8657DF-48D6-471F-BE52-B199CD612FFE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704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170AF4A3-E3E1-42DC-BAF0-F65CB741E861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29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806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A6D10BC9-5645-4C51-9A4B-2D7CEDF5CD9B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806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98C20E2F-0841-4DC8-8FB2-A3FC01010DEF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37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7066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7ACFDDD6-EDBC-4E55-A4BB-B1726BE38C1D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066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C554D43B-BC36-4276-BFD2-E21CDC13EE38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4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909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426F4FD8-34CD-4C80-80B5-E9E5D5AC411D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8909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557E90F6-FE6A-4201-9F34-B01694542649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51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9011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BB79A2A5-589C-4F87-B868-C3F47077BEEB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9011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37B543FF-F1CC-4ED2-AC79-45342466C452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52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E3140532-4C2C-4F37-ACD4-512553C00AAF}" type="slidenum">
              <a:rPr lang="zh-CN" altLang="en-US" sz="1200" smtClean="0"/>
              <a:pPr eaLnBrk="1" hangingPunct="1">
                <a:buFont typeface="Arial" charset="0"/>
                <a:buNone/>
              </a:pPr>
              <a:t>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7270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32775586-69EA-4B98-844A-18B6878E89B9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270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6DB69620-833A-432A-BD4C-4E700FA21252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7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7373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0A85E144-8A23-4888-8E9B-6C81F794F2E5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373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A9BE8D2E-2EB4-4519-AE1E-785010DB6DD9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8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7475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673768B3-E39A-4F1F-B29D-1A99FA1CD206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475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7BCAB572-FD62-4E28-8B61-547E2DB551CB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10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400" smtClean="0">
                <a:latin typeface="Arial" charset="0"/>
              </a:rPr>
              <a:t> </a:t>
            </a:r>
            <a:endParaRPr lang="zh-CN" altLang="en-US" sz="1400" smtClean="0">
              <a:latin typeface="Arial" charset="0"/>
            </a:endParaRPr>
          </a:p>
        </p:txBody>
      </p:sp>
      <p:sp>
        <p:nvSpPr>
          <p:cNvPr id="7578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5C9FC4D2-1CFB-40F5-9CF0-2C2729A08E99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578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66E4DDC8-0DF4-4A98-B170-F6631B19045E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11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80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D1B097C2-6190-403C-B730-3C1C9984CFA1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68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3000B591-5F6C-4287-A70D-CFF93FF4BCBF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12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7782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1A5D734E-3FF1-4C0E-B102-E714EE92B387}" type="datetime1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2015/1/1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  <p:sp>
        <p:nvSpPr>
          <p:cNvPr id="7782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fld id="{B74C0A35-A2B4-4BDA-81CD-B103B15AB6B1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14</a:t>
            </a:fld>
            <a:endParaRPr lang="zh-CN" altLang="en-US" sz="12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工作\Desktop\rftsd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609600"/>
            <a:ext cx="11385550" cy="80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61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1238351"/>
            <a:ext cx="4212194" cy="770789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627" y="1238351"/>
            <a:ext cx="7155894" cy="7338277"/>
          </a:xfrm>
          <a:prstGeom prst="rect">
            <a:avLst/>
          </a:prstGeom>
        </p:spPr>
        <p:txBody>
          <a:bodyPr lIns="107533" tIns="53767" rIns="107533" bIns="53767"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2194" cy="6567488"/>
          </a:xfrm>
          <a:prstGeom prst="rect">
            <a:avLst/>
          </a:prstGeom>
        </p:spPr>
        <p:txBody>
          <a:bodyPr lIns="107533" tIns="53767" rIns="107533" bIns="53767"/>
          <a:lstStyle>
            <a:lvl1pPr marL="0" indent="0">
              <a:buNone/>
              <a:defRPr sz="1600"/>
            </a:lvl1pPr>
            <a:lvl2pPr marL="537667" indent="0">
              <a:buNone/>
              <a:defRPr sz="1400"/>
            </a:lvl2pPr>
            <a:lvl3pPr marL="1075334" indent="0">
              <a:buNone/>
              <a:defRPr sz="1200"/>
            </a:lvl3pPr>
            <a:lvl4pPr marL="1613002" indent="0">
              <a:buNone/>
              <a:defRPr sz="1100"/>
            </a:lvl4pPr>
            <a:lvl5pPr marL="2150669" indent="0">
              <a:buNone/>
              <a:defRPr sz="1100"/>
            </a:lvl5pPr>
            <a:lvl6pPr marL="2688336" indent="0">
              <a:buNone/>
              <a:defRPr sz="1100"/>
            </a:lvl6pPr>
            <a:lvl7pPr marL="3226003" indent="0">
              <a:buNone/>
              <a:defRPr sz="1100"/>
            </a:lvl7pPr>
            <a:lvl8pPr marL="3763670" indent="0">
              <a:buNone/>
              <a:defRPr sz="1100"/>
            </a:lvl8pPr>
            <a:lvl9pPr marL="430133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24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647" y="7101307"/>
            <a:ext cx="7680960" cy="793433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8647" y="1238352"/>
            <a:ext cx="7680960" cy="5760720"/>
          </a:xfrm>
          <a:prstGeom prst="rect">
            <a:avLst/>
          </a:prstGeom>
        </p:spPr>
        <p:txBody>
          <a:bodyPr lIns="107533" tIns="53767" rIns="107533" bIns="53767"/>
          <a:lstStyle>
            <a:lvl1pPr marL="0" indent="0">
              <a:buNone/>
              <a:defRPr sz="3800"/>
            </a:lvl1pPr>
            <a:lvl2pPr marL="537667" indent="0">
              <a:buNone/>
              <a:defRPr sz="3300"/>
            </a:lvl2pPr>
            <a:lvl3pPr marL="1075334" indent="0">
              <a:buNone/>
              <a:defRPr sz="2800"/>
            </a:lvl3pPr>
            <a:lvl4pPr marL="1613002" indent="0">
              <a:buNone/>
              <a:defRPr sz="2400"/>
            </a:lvl4pPr>
            <a:lvl5pPr marL="2150669" indent="0">
              <a:buNone/>
              <a:defRPr sz="2400"/>
            </a:lvl5pPr>
            <a:lvl6pPr marL="2688336" indent="0">
              <a:buNone/>
              <a:defRPr sz="2400"/>
            </a:lvl6pPr>
            <a:lvl7pPr marL="3226003" indent="0">
              <a:buNone/>
              <a:defRPr sz="2400"/>
            </a:lvl7pPr>
            <a:lvl8pPr marL="3763670" indent="0">
              <a:buNone/>
              <a:defRPr sz="2400"/>
            </a:lvl8pPr>
            <a:lvl9pPr marL="4301338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647" y="7894740"/>
            <a:ext cx="7680960" cy="1126807"/>
          </a:xfrm>
          <a:prstGeom prst="rect">
            <a:avLst/>
          </a:prstGeom>
        </p:spPr>
        <p:txBody>
          <a:bodyPr lIns="107533" tIns="53767" rIns="107533" bIns="53767"/>
          <a:lstStyle>
            <a:lvl1pPr marL="0" indent="0">
              <a:buNone/>
              <a:defRPr sz="1600"/>
            </a:lvl1pPr>
            <a:lvl2pPr marL="537667" indent="0">
              <a:buNone/>
              <a:defRPr sz="1400"/>
            </a:lvl2pPr>
            <a:lvl3pPr marL="1075334" indent="0">
              <a:buNone/>
              <a:defRPr sz="1200"/>
            </a:lvl3pPr>
            <a:lvl4pPr marL="1613002" indent="0">
              <a:buNone/>
              <a:defRPr sz="1100"/>
            </a:lvl4pPr>
            <a:lvl5pPr marL="2150669" indent="0">
              <a:buNone/>
              <a:defRPr sz="1100"/>
            </a:lvl5pPr>
            <a:lvl6pPr marL="2688336" indent="0">
              <a:buNone/>
              <a:defRPr sz="1100"/>
            </a:lvl6pPr>
            <a:lvl7pPr marL="3226003" indent="0">
              <a:buNone/>
              <a:defRPr sz="1100"/>
            </a:lvl7pPr>
            <a:lvl8pPr marL="3763670" indent="0">
              <a:buNone/>
              <a:defRPr sz="1100"/>
            </a:lvl8pPr>
            <a:lvl9pPr marL="430133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971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1184593"/>
            <a:ext cx="11521440" cy="145071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0080" y="2784793"/>
            <a:ext cx="11521440" cy="5791835"/>
          </a:xfrm>
          <a:prstGeom prst="rect">
            <a:avLst/>
          </a:prstGeom>
        </p:spPr>
        <p:txBody>
          <a:bodyPr vert="eaVert" lIns="107533" tIns="53767" rIns="107533" bIns="5376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1160" y="1168504"/>
            <a:ext cx="2880360" cy="74081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0080" y="1168504"/>
            <a:ext cx="8481060" cy="7408125"/>
          </a:xfrm>
          <a:prstGeom prst="rect">
            <a:avLst/>
          </a:prstGeom>
        </p:spPr>
        <p:txBody>
          <a:bodyPr vert="eaVert" lIns="107533" tIns="53767" rIns="107533" bIns="53767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4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794" y="4735574"/>
            <a:ext cx="10881360" cy="1906905"/>
          </a:xfrm>
          <a:prstGeom prst="rect">
            <a:avLst/>
          </a:prstGeo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794" y="2635312"/>
            <a:ext cx="10881360" cy="2100262"/>
          </a:xfrm>
          <a:prstGeom prst="rect">
            <a:avLst/>
          </a:prstGeom>
        </p:spPr>
        <p:txBody>
          <a:bodyPr lIns="107533" tIns="53767" rIns="107533" bIns="53767" anchor="b"/>
          <a:lstStyle>
            <a:lvl1pPr marL="0" indent="0">
              <a:buNone/>
              <a:defRPr sz="2400"/>
            </a:lvl1pPr>
            <a:lvl2pPr marL="537667" indent="0">
              <a:buNone/>
              <a:defRPr sz="2100"/>
            </a:lvl2pPr>
            <a:lvl3pPr marL="1075334" indent="0">
              <a:buNone/>
              <a:defRPr sz="1900"/>
            </a:lvl3pPr>
            <a:lvl4pPr marL="1613002" indent="0">
              <a:buNone/>
              <a:defRPr sz="1600"/>
            </a:lvl4pPr>
            <a:lvl5pPr marL="2150669" indent="0">
              <a:buNone/>
              <a:defRPr sz="1600"/>
            </a:lvl5pPr>
            <a:lvl6pPr marL="2688336" indent="0">
              <a:buNone/>
              <a:defRPr sz="1600"/>
            </a:lvl6pPr>
            <a:lvl7pPr marL="3226003" indent="0">
              <a:buNone/>
              <a:defRPr sz="1600"/>
            </a:lvl7pPr>
            <a:lvl8pPr marL="3763670" indent="0">
              <a:buNone/>
              <a:defRPr sz="1600"/>
            </a:lvl8pPr>
            <a:lvl9pPr marL="4301338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071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1168503"/>
            <a:ext cx="11521440" cy="81618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80710" cy="6336348"/>
          </a:xfrm>
          <a:prstGeom prst="rect">
            <a:avLst/>
          </a:prstGeom>
        </p:spPr>
        <p:txBody>
          <a:bodyPr lIns="107533" tIns="53767" rIns="107533" bIns="53767"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80810" y="2240281"/>
            <a:ext cx="5680710" cy="6336348"/>
          </a:xfrm>
          <a:prstGeom prst="rect">
            <a:avLst/>
          </a:prstGeom>
        </p:spPr>
        <p:txBody>
          <a:bodyPr lIns="107533" tIns="53767" rIns="107533" bIns="53767"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7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1168503"/>
            <a:ext cx="11521440" cy="816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5707" cy="895667"/>
          </a:xfrm>
          <a:prstGeom prst="rect">
            <a:avLst/>
          </a:prstGeom>
        </p:spPr>
        <p:txBody>
          <a:bodyPr lIns="107533" tIns="53767" rIns="107533" bIns="53767" anchor="b"/>
          <a:lstStyle>
            <a:lvl1pPr marL="0" indent="0">
              <a:buNone/>
              <a:defRPr sz="2800" b="1"/>
            </a:lvl1pPr>
            <a:lvl2pPr marL="537667" indent="0">
              <a:buNone/>
              <a:defRPr sz="2400" b="1"/>
            </a:lvl2pPr>
            <a:lvl3pPr marL="1075334" indent="0">
              <a:buNone/>
              <a:defRPr sz="2100" b="1"/>
            </a:lvl3pPr>
            <a:lvl4pPr marL="1613002" indent="0">
              <a:buNone/>
              <a:defRPr sz="1900" b="1"/>
            </a:lvl4pPr>
            <a:lvl5pPr marL="2150669" indent="0">
              <a:buNone/>
              <a:defRPr sz="1900" b="1"/>
            </a:lvl5pPr>
            <a:lvl6pPr marL="2688336" indent="0">
              <a:buNone/>
              <a:defRPr sz="1900" b="1"/>
            </a:lvl6pPr>
            <a:lvl7pPr marL="3226003" indent="0">
              <a:buNone/>
              <a:defRPr sz="1900" b="1"/>
            </a:lvl7pPr>
            <a:lvl8pPr marL="3763670" indent="0">
              <a:buNone/>
              <a:defRPr sz="1900" b="1"/>
            </a:lvl8pPr>
            <a:lvl9pPr marL="430133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5707" cy="5531803"/>
          </a:xfrm>
          <a:prstGeom prst="rect">
            <a:avLst/>
          </a:prstGeom>
        </p:spPr>
        <p:txBody>
          <a:bodyPr lIns="107533" tIns="53767" rIns="107533" bIns="53767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2480" y="2149158"/>
            <a:ext cx="5659040" cy="895667"/>
          </a:xfrm>
          <a:prstGeom prst="rect">
            <a:avLst/>
          </a:prstGeom>
        </p:spPr>
        <p:txBody>
          <a:bodyPr lIns="107533" tIns="53767" rIns="107533" bIns="53767" anchor="b"/>
          <a:lstStyle>
            <a:lvl1pPr marL="0" indent="0">
              <a:buNone/>
              <a:defRPr sz="2800" b="1"/>
            </a:lvl1pPr>
            <a:lvl2pPr marL="537667" indent="0">
              <a:buNone/>
              <a:defRPr sz="2400" b="1"/>
            </a:lvl2pPr>
            <a:lvl3pPr marL="1075334" indent="0">
              <a:buNone/>
              <a:defRPr sz="2100" b="1"/>
            </a:lvl3pPr>
            <a:lvl4pPr marL="1613002" indent="0">
              <a:buNone/>
              <a:defRPr sz="1900" b="1"/>
            </a:lvl4pPr>
            <a:lvl5pPr marL="2150669" indent="0">
              <a:buNone/>
              <a:defRPr sz="1900" b="1"/>
            </a:lvl5pPr>
            <a:lvl6pPr marL="2688336" indent="0">
              <a:buNone/>
              <a:defRPr sz="1900" b="1"/>
            </a:lvl6pPr>
            <a:lvl7pPr marL="3226003" indent="0">
              <a:buNone/>
              <a:defRPr sz="1900" b="1"/>
            </a:lvl7pPr>
            <a:lvl8pPr marL="3763670" indent="0">
              <a:buNone/>
              <a:defRPr sz="1900" b="1"/>
            </a:lvl8pPr>
            <a:lvl9pPr marL="430133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2480" y="3044825"/>
            <a:ext cx="5659040" cy="5531803"/>
          </a:xfrm>
          <a:prstGeom prst="rect">
            <a:avLst/>
          </a:prstGeom>
        </p:spPr>
        <p:txBody>
          <a:bodyPr lIns="107533" tIns="53767" rIns="107533" bIns="53767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96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 userDrawn="1"/>
        </p:nvSpPr>
        <p:spPr bwMode="auto">
          <a:xfrm>
            <a:off x="1651000" y="4241800"/>
            <a:ext cx="9569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200">
                <a:latin typeface="Aharoni" pitchFamily="2" charset="-79"/>
                <a:cs typeface="Aharoni" pitchFamily="2" charset="-79"/>
              </a:rPr>
              <a:t>THANK  YOU</a:t>
            </a:r>
            <a:endParaRPr lang="zh-CN" altLang="en-US" sz="720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0239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64096"/>
            <a:ext cx="11521440" cy="714812"/>
          </a:xfrm>
          <a:prstGeom prst="rect">
            <a:avLst/>
          </a:prstGeom>
        </p:spPr>
        <p:txBody>
          <a:bodyPr lIns="128016" tIns="64008" rIns="128016" bIns="64008"/>
          <a:lstStyle>
            <a:lvl1pPr algn="l">
              <a:defRPr sz="39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fld id="{3951E513-6313-4E73-B184-1F01719D774E}" type="datetimeFigureOut">
              <a:rPr lang="zh-CN" altLang="en-US"/>
              <a:pPr>
                <a:defRPr/>
              </a:pPr>
              <a:t>2015/1/1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73563" y="8899525"/>
            <a:ext cx="4054475" cy="511175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4163" y="8899525"/>
            <a:ext cx="2987675" cy="511175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fld id="{5B4BF800-985F-4B6C-94D2-F31ED440E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20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工作\Desktop\ppt 图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943100"/>
            <a:ext cx="31607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"/>
          <p:cNvSpPr>
            <a:spLocks noChangeArrowheads="1"/>
          </p:cNvSpPr>
          <p:nvPr userDrawn="1"/>
        </p:nvSpPr>
        <p:spPr bwMode="auto">
          <a:xfrm>
            <a:off x="3441700" y="2082800"/>
            <a:ext cx="93599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600"/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0" y="9282113"/>
            <a:ext cx="234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www.vulnhunt.com</a:t>
            </a:r>
            <a:endParaRPr lang="zh-CN" altLang="en-US" sz="1600">
              <a:solidFill>
                <a:srgbClr val="5C5C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11080750" y="9263063"/>
            <a:ext cx="1720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© 2014 </a:t>
            </a:r>
            <a:r>
              <a:rPr lang="zh-CN" altLang="en-US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 翰海源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606880" y="2057244"/>
            <a:ext cx="8756216" cy="889112"/>
          </a:xfrm>
          <a:prstGeom prst="rect">
            <a:avLst/>
          </a:prstGeom>
        </p:spPr>
        <p:txBody>
          <a:bodyPr lIns="91423" tIns="45712" rIns="91423" bIns="45712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516456" y="3073312"/>
            <a:ext cx="8961120" cy="609720"/>
          </a:xfrm>
          <a:prstGeom prst="rect">
            <a:avLst/>
          </a:prstGeom>
        </p:spPr>
        <p:txBody>
          <a:bodyPr lIns="107533" tIns="53767" rIns="107533" bIns="53767"/>
          <a:lstStyle>
            <a:lvl1pPr marL="0" indent="0" algn="l">
              <a:buNone/>
              <a:defRPr sz="2800">
                <a:latin typeface="+mj-ea"/>
                <a:ea typeface="+mj-ea"/>
              </a:defRPr>
            </a:lvl1pPr>
            <a:lvl2pPr marL="537667" indent="0" algn="ctr">
              <a:buNone/>
              <a:defRPr/>
            </a:lvl2pPr>
            <a:lvl3pPr marL="1075334" indent="0" algn="ctr">
              <a:buNone/>
              <a:defRPr/>
            </a:lvl3pPr>
            <a:lvl4pPr marL="1613002" indent="0" algn="ctr">
              <a:buNone/>
              <a:defRPr/>
            </a:lvl4pPr>
            <a:lvl5pPr marL="2150669" indent="0" algn="ctr">
              <a:buNone/>
              <a:defRPr/>
            </a:lvl5pPr>
            <a:lvl6pPr marL="2688336" indent="0" algn="ctr">
              <a:buNone/>
              <a:defRPr/>
            </a:lvl6pPr>
            <a:lvl7pPr marL="3226003" indent="0" algn="ctr">
              <a:buNone/>
              <a:defRPr/>
            </a:lvl7pPr>
            <a:lvl8pPr marL="3763670" indent="0" algn="ctr">
              <a:buNone/>
              <a:defRPr/>
            </a:lvl8pPr>
            <a:lvl9pPr marL="4301338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1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>
            <a:spLocks noChangeArrowheads="1"/>
          </p:cNvSpPr>
          <p:nvPr userDrawn="1"/>
        </p:nvSpPr>
        <p:spPr bwMode="auto">
          <a:xfrm>
            <a:off x="0" y="9088438"/>
            <a:ext cx="12801600" cy="5127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600"/>
          </a:p>
        </p:txBody>
      </p:sp>
      <p:pic>
        <p:nvPicPr>
          <p:cNvPr id="5" name="图片 3" descr="logo 绿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685800"/>
            <a:ext cx="40830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3746500" y="9088438"/>
            <a:ext cx="551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南京翰海源信息技术有限公司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64" y="4381512"/>
            <a:ext cx="11522075" cy="977872"/>
          </a:xfrm>
          <a:prstGeom prst="rect">
            <a:avLst/>
          </a:prstGeom>
        </p:spPr>
        <p:txBody>
          <a:bodyPr/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860680" y="5359384"/>
            <a:ext cx="8961120" cy="609720"/>
          </a:xfrm>
          <a:prstGeom prst="rect">
            <a:avLst/>
          </a:prstGeom>
        </p:spPr>
        <p:txBody>
          <a:bodyPr lIns="107533" tIns="53767" rIns="107533" bIns="53767"/>
          <a:lstStyle>
            <a:lvl1pPr marL="0" indent="0" algn="ctr">
              <a:buNone/>
              <a:defRPr sz="28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537667" indent="0" algn="ctr">
              <a:buNone/>
              <a:defRPr/>
            </a:lvl2pPr>
            <a:lvl3pPr marL="1075334" indent="0" algn="ctr">
              <a:buNone/>
              <a:defRPr/>
            </a:lvl3pPr>
            <a:lvl4pPr marL="1613002" indent="0" algn="ctr">
              <a:buNone/>
              <a:defRPr/>
            </a:lvl4pPr>
            <a:lvl5pPr marL="2150669" indent="0" algn="ctr">
              <a:buNone/>
              <a:defRPr/>
            </a:lvl5pPr>
            <a:lvl6pPr marL="2688336" indent="0" algn="ctr">
              <a:buNone/>
              <a:defRPr/>
            </a:lvl6pPr>
            <a:lvl7pPr marL="3226003" indent="0" algn="ctr">
              <a:buNone/>
              <a:defRPr/>
            </a:lvl7pPr>
            <a:lvl8pPr marL="3763670" indent="0" algn="ctr">
              <a:buNone/>
              <a:defRPr/>
            </a:lvl8pPr>
            <a:lvl9pPr marL="4301338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75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工作\Desktop\ppt 图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943100"/>
            <a:ext cx="31607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3"/>
          <p:cNvSpPr>
            <a:spLocks noChangeArrowheads="1"/>
          </p:cNvSpPr>
          <p:nvPr userDrawn="1"/>
        </p:nvSpPr>
        <p:spPr bwMode="auto">
          <a:xfrm>
            <a:off x="3441700" y="2082800"/>
            <a:ext cx="93599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600"/>
          </a:p>
        </p:txBody>
      </p:sp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0" y="9282113"/>
            <a:ext cx="234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www.vulnhunt.com</a:t>
            </a:r>
            <a:endParaRPr lang="zh-CN" altLang="en-US" sz="1600">
              <a:solidFill>
                <a:srgbClr val="5C5C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11080750" y="9263063"/>
            <a:ext cx="1720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© 2014 </a:t>
            </a:r>
            <a:r>
              <a:rPr lang="zh-CN" altLang="en-US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 翰海源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606880" y="2057244"/>
            <a:ext cx="8756216" cy="889112"/>
          </a:xfrm>
          <a:prstGeom prst="rect">
            <a:avLst/>
          </a:prstGeom>
        </p:spPr>
        <p:txBody>
          <a:bodyPr lIns="91423" tIns="45712" rIns="91423" bIns="45712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516456" y="3073312"/>
            <a:ext cx="8961120" cy="609720"/>
          </a:xfrm>
          <a:prstGeom prst="rect">
            <a:avLst/>
          </a:prstGeom>
        </p:spPr>
        <p:txBody>
          <a:bodyPr lIns="107533" tIns="53767" rIns="107533" bIns="53767"/>
          <a:lstStyle>
            <a:lvl1pPr marL="0" indent="0" algn="l">
              <a:buNone/>
              <a:defRPr sz="2800">
                <a:latin typeface="+mj-ea"/>
                <a:ea typeface="+mj-ea"/>
              </a:defRPr>
            </a:lvl1pPr>
            <a:lvl2pPr marL="537667" indent="0" algn="ctr">
              <a:buNone/>
              <a:defRPr/>
            </a:lvl2pPr>
            <a:lvl3pPr marL="1075334" indent="0" algn="ctr">
              <a:buNone/>
              <a:defRPr/>
            </a:lvl3pPr>
            <a:lvl4pPr marL="1613002" indent="0" algn="ctr">
              <a:buNone/>
              <a:defRPr/>
            </a:lvl4pPr>
            <a:lvl5pPr marL="2150669" indent="0" algn="ctr">
              <a:buNone/>
              <a:defRPr/>
            </a:lvl5pPr>
            <a:lvl6pPr marL="2688336" indent="0" algn="ctr">
              <a:buNone/>
              <a:defRPr/>
            </a:lvl6pPr>
            <a:lvl7pPr marL="3226003" indent="0" algn="ctr">
              <a:buNone/>
              <a:defRPr/>
            </a:lvl7pPr>
            <a:lvl8pPr marL="3763670" indent="0" algn="ctr">
              <a:buNone/>
              <a:defRPr/>
            </a:lvl8pPr>
            <a:lvl9pPr marL="4301338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68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>
            <a:spLocks noChangeArrowheads="1"/>
          </p:cNvSpPr>
          <p:nvPr userDrawn="1"/>
        </p:nvSpPr>
        <p:spPr bwMode="auto">
          <a:xfrm>
            <a:off x="0" y="8782050"/>
            <a:ext cx="12801600" cy="819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600"/>
          </a:p>
        </p:txBody>
      </p:sp>
      <p:pic>
        <p:nvPicPr>
          <p:cNvPr id="5" name="图片 2" descr="logo 绿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0" y="6407150"/>
            <a:ext cx="2768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603416" y="1028808"/>
            <a:ext cx="8961120" cy="908024"/>
          </a:xfrm>
          <a:prstGeom prst="rect">
            <a:avLst/>
          </a:prstGeom>
        </p:spPr>
        <p:txBody>
          <a:bodyPr anchor="t"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>
          <a:xfrm>
            <a:off x="603416" y="1936832"/>
            <a:ext cx="8961120" cy="908024"/>
          </a:xfrm>
          <a:prstGeom prst="rect">
            <a:avLst/>
          </a:prstGeom>
        </p:spPr>
        <p:txBody>
          <a:bodyPr lIns="107533" tIns="53767" rIns="107533" bIns="53767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37667" indent="0" algn="ctr">
              <a:buNone/>
              <a:defRPr/>
            </a:lvl2pPr>
            <a:lvl3pPr marL="1075334" indent="0" algn="ctr">
              <a:buNone/>
              <a:defRPr/>
            </a:lvl3pPr>
            <a:lvl4pPr marL="1613002" indent="0" algn="ctr">
              <a:buNone/>
              <a:defRPr/>
            </a:lvl4pPr>
            <a:lvl5pPr marL="2150669" indent="0" algn="ctr">
              <a:buNone/>
              <a:defRPr/>
            </a:lvl5pPr>
            <a:lvl6pPr marL="2688336" indent="0" algn="ctr">
              <a:buNone/>
              <a:defRPr/>
            </a:lvl6pPr>
            <a:lvl7pPr marL="3226003" indent="0" algn="ctr">
              <a:buNone/>
              <a:defRPr/>
            </a:lvl7pPr>
            <a:lvl8pPr marL="3763670" indent="0" algn="ctr">
              <a:buNone/>
              <a:defRPr/>
            </a:lvl8pPr>
            <a:lvl9pPr marL="4301338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165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0" y="9282113"/>
            <a:ext cx="234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www.vulnhunt.com</a:t>
            </a:r>
            <a:endParaRPr lang="zh-CN" altLang="en-US" sz="1600">
              <a:solidFill>
                <a:srgbClr val="5C5C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11080750" y="9263063"/>
            <a:ext cx="1720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© 2014 </a:t>
            </a:r>
            <a:r>
              <a:rPr lang="zh-CN" altLang="en-US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 翰海源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1028808"/>
            <a:ext cx="11521440" cy="8381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006680"/>
            <a:ext cx="11521440" cy="6569949"/>
          </a:xfrm>
          <a:prstGeom prst="rect">
            <a:avLst/>
          </a:prstGeom>
        </p:spPr>
        <p:txBody>
          <a:bodyPr lIns="107533" tIns="53767" rIns="107533" bIns="53767"/>
          <a:lstStyle>
            <a:lvl1pPr>
              <a:buClr>
                <a:srgbClr val="17B117"/>
              </a:buClr>
              <a:buFont typeface="Wingdings" pitchFamily="2" charset="2"/>
              <a:buChar char="u"/>
              <a:defRPr/>
            </a:lvl1pPr>
            <a:lvl2pPr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2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内容较少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 userDrawn="1"/>
        </p:nvSpPr>
        <p:spPr bwMode="auto">
          <a:xfrm>
            <a:off x="0" y="9282113"/>
            <a:ext cx="234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www.vulnhunt.com</a:t>
            </a:r>
            <a:endParaRPr lang="zh-CN" altLang="en-US" sz="1600">
              <a:solidFill>
                <a:srgbClr val="5C5C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1080750" y="9263063"/>
            <a:ext cx="1720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© 2014 </a:t>
            </a:r>
            <a:r>
              <a:rPr lang="zh-CN" altLang="en-US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 翰海源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2419464" y="3263944"/>
            <a:ext cx="8172216" cy="768328"/>
          </a:xfrm>
          <a:prstGeom prst="rect">
            <a:avLst/>
          </a:prstGeom>
        </p:spPr>
        <p:txBody>
          <a:bodyPr lIns="107533" tIns="53767" rIns="107533" bIns="53767" anchor="b"/>
          <a:lstStyle>
            <a:lvl1pPr marL="0" indent="0" algn="l">
              <a:buNone/>
              <a:defRPr sz="4400">
                <a:solidFill>
                  <a:schemeClr val="tx1"/>
                </a:solidFill>
              </a:defRPr>
            </a:lvl1pPr>
            <a:lvl2pPr marL="537667" indent="0">
              <a:buNone/>
              <a:defRPr sz="2100"/>
            </a:lvl2pPr>
            <a:lvl3pPr marL="1075334" indent="0">
              <a:buNone/>
              <a:defRPr sz="1900"/>
            </a:lvl3pPr>
            <a:lvl4pPr marL="1613002" indent="0">
              <a:buNone/>
              <a:defRPr sz="1600"/>
            </a:lvl4pPr>
            <a:lvl5pPr marL="2150669" indent="0">
              <a:buNone/>
              <a:defRPr sz="1600"/>
            </a:lvl5pPr>
            <a:lvl6pPr marL="2688336" indent="0">
              <a:buNone/>
              <a:defRPr sz="1600"/>
            </a:lvl6pPr>
            <a:lvl7pPr marL="3226003" indent="0">
              <a:buNone/>
              <a:defRPr sz="1600"/>
            </a:lvl7pPr>
            <a:lvl8pPr marL="3763670" indent="0">
              <a:buNone/>
              <a:defRPr sz="1600"/>
            </a:lvl8pPr>
            <a:lvl9pPr marL="4301338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82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内容中等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 userDrawn="1"/>
        </p:nvSpPr>
        <p:spPr bwMode="auto">
          <a:xfrm>
            <a:off x="0" y="9282113"/>
            <a:ext cx="234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www.vulnhunt.com</a:t>
            </a:r>
            <a:endParaRPr lang="zh-CN" altLang="en-US" sz="1600">
              <a:solidFill>
                <a:srgbClr val="5C5C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1080750" y="9263063"/>
            <a:ext cx="1720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© 2014 </a:t>
            </a:r>
            <a:r>
              <a:rPr lang="zh-CN" altLang="en-US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 翰海源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2419464" y="679568"/>
            <a:ext cx="8172216" cy="768328"/>
          </a:xfrm>
          <a:prstGeom prst="rect">
            <a:avLst/>
          </a:prstGeom>
        </p:spPr>
        <p:txBody>
          <a:bodyPr lIns="107533" tIns="53767" rIns="107533" bIns="53767" anchor="b"/>
          <a:lstStyle>
            <a:lvl1pPr marL="0" indent="0" algn="l">
              <a:buNone/>
              <a:defRPr sz="4400">
                <a:solidFill>
                  <a:schemeClr val="tx1"/>
                </a:solidFill>
              </a:defRPr>
            </a:lvl1pPr>
            <a:lvl2pPr marL="537667" indent="0">
              <a:buNone/>
              <a:defRPr sz="2100"/>
            </a:lvl2pPr>
            <a:lvl3pPr marL="1075334" indent="0">
              <a:buNone/>
              <a:defRPr sz="1900"/>
            </a:lvl3pPr>
            <a:lvl4pPr marL="1613002" indent="0">
              <a:buNone/>
              <a:defRPr sz="1600"/>
            </a:lvl4pPr>
            <a:lvl5pPr marL="2150669" indent="0">
              <a:buNone/>
              <a:defRPr sz="1600"/>
            </a:lvl5pPr>
            <a:lvl6pPr marL="2688336" indent="0">
              <a:buNone/>
              <a:defRPr sz="1600"/>
            </a:lvl6pPr>
            <a:lvl7pPr marL="3226003" indent="0">
              <a:buNone/>
              <a:defRPr sz="1600"/>
            </a:lvl7pPr>
            <a:lvl8pPr marL="3763670" indent="0">
              <a:buNone/>
              <a:defRPr sz="1600"/>
            </a:lvl8pPr>
            <a:lvl9pPr marL="4301338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76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内容较多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84328" y="120784"/>
            <a:ext cx="10337504" cy="8381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6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 userDrawn="1"/>
        </p:nvSpPr>
        <p:spPr bwMode="auto">
          <a:xfrm>
            <a:off x="1092200" y="1727200"/>
            <a:ext cx="1045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/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6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11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23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35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47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147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264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382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499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2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7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2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 userDrawn="1"/>
        </p:nvSpPr>
        <p:spPr bwMode="auto">
          <a:xfrm>
            <a:off x="0" y="9282113"/>
            <a:ext cx="234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www.vulnhunt.com</a:t>
            </a:r>
            <a:endParaRPr lang="zh-CN" altLang="en-US" sz="1600">
              <a:solidFill>
                <a:srgbClr val="5C5C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 userDrawn="1"/>
        </p:nvSpPr>
        <p:spPr bwMode="auto">
          <a:xfrm>
            <a:off x="11080750" y="9263063"/>
            <a:ext cx="1720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© 2014 </a:t>
            </a:r>
            <a:r>
              <a:rPr lang="zh-CN" altLang="en-US" sz="1600">
                <a:solidFill>
                  <a:srgbClr val="5C5C5C"/>
                </a:solidFill>
                <a:latin typeface="微软雅黑" pitchFamily="34" charset="-122"/>
                <a:ea typeface="微软雅黑" pitchFamily="34" charset="-122"/>
              </a:rPr>
              <a:t> 翰海源</a:t>
            </a:r>
          </a:p>
        </p:txBody>
      </p:sp>
      <p:pic>
        <p:nvPicPr>
          <p:cNvPr id="2052" name="Picture 7" descr="F:\工作\公司\logo3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900" y="125413"/>
            <a:ext cx="1930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70" r:id="rId1"/>
    <p:sldLayoutId id="2147486057" r:id="rId2"/>
    <p:sldLayoutId id="2147486071" r:id="rId3"/>
    <p:sldLayoutId id="2147486072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  <p:sldLayoutId id="2147486064" r:id="rId11"/>
    <p:sldLayoutId id="2147486065" r:id="rId12"/>
    <p:sldLayoutId id="2147486073" r:id="rId13"/>
    <p:sldLayoutId id="2147486074" r:id="rId14"/>
    <p:sldLayoutId id="21474860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117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235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352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47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147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264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382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499" indent="-22855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2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7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2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mplayerhq.h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4"/>
          <p:cNvSpPr>
            <a:spLocks noGrp="1"/>
          </p:cNvSpPr>
          <p:nvPr>
            <p:ph type="title"/>
          </p:nvPr>
        </p:nvSpPr>
        <p:spPr bwMode="auto">
          <a:xfrm>
            <a:off x="673100" y="4381500"/>
            <a:ext cx="11522075" cy="9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rgbClr val="434343"/>
                </a:solidFill>
              </a:rPr>
              <a:t>深入理解</a:t>
            </a:r>
            <a:r>
              <a:rPr lang="en-US" altLang="zh-CN" smtClean="0">
                <a:solidFill>
                  <a:srgbClr val="434343"/>
                </a:solidFill>
              </a:rPr>
              <a:t>AVM </a:t>
            </a:r>
            <a:r>
              <a:rPr lang="zh-CN" altLang="en-US" smtClean="0">
                <a:solidFill>
                  <a:srgbClr val="434343"/>
                </a:solidFill>
              </a:rPr>
              <a:t>验证器</a:t>
            </a:r>
            <a:r>
              <a:rPr lang="en-US" altLang="zh-CN" smtClean="0">
                <a:solidFill>
                  <a:srgbClr val="434343"/>
                </a:solidFill>
              </a:rPr>
              <a:t/>
            </a:r>
            <a:br>
              <a:rPr lang="en-US" altLang="zh-CN" smtClean="0">
                <a:solidFill>
                  <a:srgbClr val="434343"/>
                </a:solidFill>
              </a:rPr>
            </a:br>
            <a:endParaRPr lang="zh-CN" altLang="en-US" smtClean="0">
              <a:solidFill>
                <a:srgbClr val="434343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60550" y="5359400"/>
            <a:ext cx="8961438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instruder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22531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54483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About AVM</a:t>
            </a:r>
            <a:endParaRPr lang="zh-CN" altLang="en-US" smtClean="0"/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22533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ActionScript Virtual Machine 2 (AVM2)</a:t>
            </a:r>
            <a:r>
              <a:rPr lang="zh-CN" altLang="en-US"/>
              <a:t>是执行</a:t>
            </a:r>
            <a:r>
              <a:rPr lang="en-US" altLang="zh-CN"/>
              <a:t>Action Script3 (as3)</a:t>
            </a:r>
            <a:r>
              <a:rPr lang="zh-CN" altLang="en-US"/>
              <a:t>语言的虚拟机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As</a:t>
            </a:r>
            <a:r>
              <a:rPr lang="zh-CN" altLang="en-US"/>
              <a:t>编译之后产生</a:t>
            </a:r>
            <a:r>
              <a:rPr lang="en-US" altLang="zh-CN"/>
              <a:t>abc</a:t>
            </a:r>
            <a:r>
              <a:rPr lang="zh-CN" altLang="en-US"/>
              <a:t>文件</a:t>
            </a:r>
            <a:r>
              <a:rPr lang="en-US" altLang="zh-CN"/>
              <a:t>,AVM2</a:t>
            </a:r>
            <a:r>
              <a:rPr lang="zh-CN" altLang="en-US"/>
              <a:t>对</a:t>
            </a:r>
            <a:r>
              <a:rPr lang="en-US" altLang="zh-CN"/>
              <a:t>abc</a:t>
            </a:r>
            <a:r>
              <a:rPr lang="zh-CN" altLang="en-US"/>
              <a:t>里面的</a:t>
            </a:r>
            <a:r>
              <a:rPr lang="en-US" altLang="zh-CN"/>
              <a:t>bytecode</a:t>
            </a:r>
            <a:r>
              <a:rPr lang="zh-CN" altLang="en-US"/>
              <a:t>进行验证，生成</a:t>
            </a:r>
            <a:r>
              <a:rPr lang="en-US" altLang="zh-CN"/>
              <a:t>jitcode</a:t>
            </a:r>
            <a:r>
              <a:rPr lang="zh-CN" altLang="en-US"/>
              <a:t>，并且执行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2534" name="图片 5" descr="2010年4月30日 - 竹石 - 游戏记忆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4500563"/>
            <a:ext cx="51689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23555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54483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How AS Works</a:t>
            </a:r>
            <a:endParaRPr lang="zh-CN" altLang="en-US" smtClean="0"/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23557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9462" name="右箭头标注 1"/>
          <p:cNvSpPr>
            <a:spLocks noChangeArrowheads="1"/>
          </p:cNvSpPr>
          <p:nvPr/>
        </p:nvSpPr>
        <p:spPr bwMode="auto">
          <a:xfrm>
            <a:off x="4835525" y="1976438"/>
            <a:ext cx="3841750" cy="977900"/>
          </a:xfrm>
          <a:prstGeom prst="rightArrowCallout">
            <a:avLst>
              <a:gd name="adj1" fmla="val 25000"/>
              <a:gd name="adj2" fmla="val 25000"/>
              <a:gd name="adj3" fmla="val 25008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Swf file</a:t>
            </a:r>
          </a:p>
          <a:p>
            <a:r>
              <a:rPr lang="en-US" altLang="zh-CN" sz="2600"/>
              <a:t>Bytecode  .abc</a:t>
            </a:r>
          </a:p>
        </p:txBody>
      </p:sp>
      <p:sp>
        <p:nvSpPr>
          <p:cNvPr id="19463" name="右箭头标注 6"/>
          <p:cNvSpPr>
            <a:spLocks noChangeArrowheads="1"/>
          </p:cNvSpPr>
          <p:nvPr/>
        </p:nvSpPr>
        <p:spPr bwMode="auto">
          <a:xfrm>
            <a:off x="993775" y="1976438"/>
            <a:ext cx="3841750" cy="977900"/>
          </a:xfrm>
          <a:prstGeom prst="rightArrowCallout">
            <a:avLst>
              <a:gd name="adj1" fmla="val 25000"/>
              <a:gd name="adj2" fmla="val 25000"/>
              <a:gd name="adj3" fmla="val 25008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Action script</a:t>
            </a:r>
          </a:p>
          <a:p>
            <a:r>
              <a:rPr lang="en-US" altLang="zh-CN" sz="2600"/>
              <a:t>Source .as</a:t>
            </a:r>
            <a:endParaRPr lang="zh-CN" altLang="en-US" sz="2600"/>
          </a:p>
        </p:txBody>
      </p:sp>
      <p:sp>
        <p:nvSpPr>
          <p:cNvPr id="19464" name="TextBox 2"/>
          <p:cNvSpPr txBox="1">
            <a:spLocks noChangeArrowheads="1"/>
          </p:cNvSpPr>
          <p:nvPr/>
        </p:nvSpPr>
        <p:spPr bwMode="auto">
          <a:xfrm>
            <a:off x="3635375" y="1600200"/>
            <a:ext cx="1117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Mxmlc</a:t>
            </a:r>
          </a:p>
          <a:p>
            <a:r>
              <a:rPr lang="zh-CN" altLang="en-US"/>
              <a:t>编译</a:t>
            </a:r>
          </a:p>
        </p:txBody>
      </p:sp>
      <p:sp>
        <p:nvSpPr>
          <p:cNvPr id="19465" name="TextBox 10"/>
          <p:cNvSpPr txBox="1">
            <a:spLocks noChangeArrowheads="1"/>
          </p:cNvSpPr>
          <p:nvPr/>
        </p:nvSpPr>
        <p:spPr bwMode="auto">
          <a:xfrm>
            <a:off x="7351713" y="1738313"/>
            <a:ext cx="1117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AVM</a:t>
            </a:r>
          </a:p>
        </p:txBody>
      </p:sp>
      <p:sp>
        <p:nvSpPr>
          <p:cNvPr id="19466" name="矩形 3"/>
          <p:cNvSpPr>
            <a:spLocks noChangeArrowheads="1"/>
          </p:cNvSpPr>
          <p:nvPr/>
        </p:nvSpPr>
        <p:spPr bwMode="auto">
          <a:xfrm>
            <a:off x="8705850" y="2003425"/>
            <a:ext cx="1816100" cy="9239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Machine Code</a:t>
            </a:r>
            <a:endParaRPr lang="zh-CN" altLang="en-US" sz="2600"/>
          </a:p>
        </p:txBody>
      </p:sp>
      <p:sp>
        <p:nvSpPr>
          <p:cNvPr id="19469" name="矩形 5"/>
          <p:cNvSpPr>
            <a:spLocks noChangeArrowheads="1"/>
          </p:cNvSpPr>
          <p:nvPr/>
        </p:nvSpPr>
        <p:spPr bwMode="auto">
          <a:xfrm>
            <a:off x="4475163" y="6454775"/>
            <a:ext cx="6186487" cy="30257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400" b="1"/>
              <a:t>07369f62 8b45dc          mov     eax,dword ptr [ebp-24h]</a:t>
            </a:r>
          </a:p>
          <a:p>
            <a:r>
              <a:rPr lang="en-US" altLang="zh-CN" sz="1400" b="1"/>
              <a:t>07369f65 8b4808          mov     ecx,dword ptr [eax+8]</a:t>
            </a:r>
          </a:p>
          <a:p>
            <a:r>
              <a:rPr lang="en-US" altLang="zh-CN" sz="1400" b="1"/>
              <a:t>07369f68 8b99e0020000    mov     ebx,dword ptr [ecx+2E0h]</a:t>
            </a:r>
          </a:p>
          <a:p>
            <a:r>
              <a:rPr lang="en-US" altLang="zh-CN" sz="1400" b="1"/>
              <a:t>07369f6e 8d4de0          lea     ecx,[ebp-20h]</a:t>
            </a:r>
          </a:p>
          <a:p>
            <a:r>
              <a:rPr lang="en-US" altLang="zh-CN" sz="1400" b="1"/>
              <a:t>07369f71 8945e0          mov     dword ptr [ebp-20h],eax</a:t>
            </a:r>
          </a:p>
          <a:p>
            <a:r>
              <a:rPr lang="en-US" altLang="zh-CN" sz="1400" b="1"/>
              <a:t>07369f74 c745e480b23107  mov     dword ptr [ebp-1Ch],</a:t>
            </a:r>
            <a:r>
              <a:rPr lang="en-US" altLang="zh-CN" sz="1400" b="1">
                <a:solidFill>
                  <a:srgbClr val="FF0000"/>
                </a:solidFill>
              </a:rPr>
              <a:t>731B280h</a:t>
            </a:r>
            <a:r>
              <a:rPr lang="en-US" altLang="zh-CN" sz="1400" b="1"/>
              <a:t> </a:t>
            </a:r>
          </a:p>
          <a:p>
            <a:r>
              <a:rPr lang="en-US" altLang="zh-CN" sz="1400" b="1"/>
              <a:t>// </a:t>
            </a:r>
          </a:p>
          <a:p>
            <a:r>
              <a:rPr lang="en-US" altLang="zh-CN" sz="1400" b="1"/>
              <a:t>07369f7b 8b4304          mov     eax,dword ptr [ebx+4]</a:t>
            </a:r>
          </a:p>
          <a:p>
            <a:r>
              <a:rPr lang="en-US" altLang="zh-CN" sz="1400" b="1"/>
              <a:t>07369f7e 83ec04          sub     esp,4</a:t>
            </a:r>
          </a:p>
          <a:p>
            <a:r>
              <a:rPr lang="en-US" altLang="zh-CN" sz="1400" b="1"/>
              <a:t>07369f81 51              push    ecx</a:t>
            </a:r>
          </a:p>
          <a:p>
            <a:r>
              <a:rPr lang="en-US" altLang="zh-CN" sz="1400" b="1"/>
              <a:t>07369f82 6a01            push    1</a:t>
            </a:r>
          </a:p>
          <a:p>
            <a:r>
              <a:rPr lang="en-US" altLang="zh-CN" sz="1400" b="1"/>
              <a:t>07369f84 53              push    ebx</a:t>
            </a:r>
          </a:p>
          <a:p>
            <a:r>
              <a:rPr lang="en-US" altLang="zh-CN" sz="1400" b="1"/>
              <a:t>07369f85 ffd0            call    eax   </a:t>
            </a:r>
            <a:r>
              <a:rPr lang="en-US" altLang="zh-CN" sz="1400" b="1">
                <a:solidFill>
                  <a:srgbClr val="FF0000"/>
                </a:solidFill>
              </a:rPr>
              <a:t>// local2.text = “Helloco”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9470" name="右弧形箭头 9"/>
          <p:cNvSpPr>
            <a:spLocks noChangeArrowheads="1"/>
          </p:cNvSpPr>
          <p:nvPr/>
        </p:nvSpPr>
        <p:spPr bwMode="auto">
          <a:xfrm>
            <a:off x="10553700" y="2513013"/>
            <a:ext cx="904875" cy="4270375"/>
          </a:xfrm>
          <a:prstGeom prst="curvedLeftArrow">
            <a:avLst>
              <a:gd name="adj1" fmla="val 21892"/>
              <a:gd name="adj2" fmla="val 49946"/>
              <a:gd name="adj3" fmla="val 30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994525"/>
            <a:ext cx="33718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左箭头 1"/>
          <p:cNvSpPr>
            <a:spLocks noChangeArrowheads="1"/>
          </p:cNvSpPr>
          <p:nvPr/>
        </p:nvSpPr>
        <p:spPr bwMode="auto">
          <a:xfrm>
            <a:off x="3746500" y="7664450"/>
            <a:ext cx="5448300" cy="419100"/>
          </a:xfrm>
          <a:prstGeom prst="lef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3470275"/>
            <a:ext cx="61436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上箭头 2"/>
          <p:cNvSpPr>
            <a:spLocks noChangeArrowheads="1"/>
          </p:cNvSpPr>
          <p:nvPr/>
        </p:nvSpPr>
        <p:spPr bwMode="auto">
          <a:xfrm>
            <a:off x="5702300" y="2927350"/>
            <a:ext cx="488950" cy="542925"/>
          </a:xfrm>
          <a:prstGeom prst="upArrow">
            <a:avLst>
              <a:gd name="adj1" fmla="val 50000"/>
              <a:gd name="adj2" fmla="val 49998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025900"/>
            <a:ext cx="3398837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上箭头 20"/>
          <p:cNvSpPr>
            <a:spLocks noChangeArrowheads="1"/>
          </p:cNvSpPr>
          <p:nvPr/>
        </p:nvSpPr>
        <p:spPr bwMode="auto">
          <a:xfrm>
            <a:off x="1700213" y="2982913"/>
            <a:ext cx="488950" cy="974725"/>
          </a:xfrm>
          <a:prstGeom prst="upArrow">
            <a:avLst>
              <a:gd name="adj1" fmla="val 50000"/>
              <a:gd name="adj2" fmla="val 50059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3" grpId="0" animBg="1"/>
      <p:bldP spid="19464" grpId="0"/>
      <p:bldP spid="19465" grpId="0"/>
      <p:bldP spid="19466" grpId="0" animBg="1"/>
      <p:bldP spid="19469" grpId="0" animBg="1"/>
      <p:bldP spid="19470" grpId="0" animBg="1"/>
      <p:bldP spid="2" grpId="0" animBg="1"/>
      <p:bldP spid="3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2457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54483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As Methods</a:t>
            </a:r>
            <a:endParaRPr lang="zh-CN" altLang="en-US" smtClean="0"/>
          </a:p>
        </p:txBody>
      </p:sp>
      <p:sp>
        <p:nvSpPr>
          <p:cNvPr id="2458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1598613" y="2062163"/>
            <a:ext cx="9220200" cy="54784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As3</a:t>
            </a:r>
            <a:r>
              <a:rPr lang="zh-CN" altLang="en-US" dirty="0"/>
              <a:t>主要有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Methods</a:t>
            </a:r>
            <a:r>
              <a:rPr lang="zh-CN" altLang="en-US" dirty="0"/>
              <a:t>，</a:t>
            </a:r>
            <a:r>
              <a:rPr lang="en-US" altLang="zh-CN" dirty="0"/>
              <a:t>AVM</a:t>
            </a:r>
            <a:r>
              <a:rPr lang="zh-CN" altLang="en-US" dirty="0"/>
              <a:t>基于对这些方法的解析验证执行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Native Methods</a:t>
            </a:r>
          </a:p>
          <a:p>
            <a:pPr>
              <a:defRPr/>
            </a:pPr>
            <a:r>
              <a:rPr lang="en-US" altLang="zh-CN" dirty="0"/>
              <a:t>	Flash</a:t>
            </a:r>
            <a:r>
              <a:rPr lang="zh-CN" altLang="en-US" dirty="0"/>
              <a:t>自身的函数，直接机器代码的形式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Static-</a:t>
            </a:r>
            <a:r>
              <a:rPr lang="en-US" altLang="zh-CN" dirty="0" err="1"/>
              <a:t>init</a:t>
            </a:r>
            <a:r>
              <a:rPr lang="en-US" altLang="zh-CN" dirty="0"/>
              <a:t> Methods</a:t>
            </a:r>
          </a:p>
          <a:p>
            <a:pPr>
              <a:defRPr/>
            </a:pPr>
            <a:r>
              <a:rPr lang="en-US" altLang="zh-CN" dirty="0"/>
              <a:t>	Flash</a:t>
            </a:r>
            <a:r>
              <a:rPr lang="zh-CN" altLang="en-US" dirty="0"/>
              <a:t>编译器生成的代码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Normal Methods</a:t>
            </a:r>
          </a:p>
          <a:p>
            <a:pPr lvl="1" indent="0">
              <a:defRPr/>
            </a:pPr>
            <a:r>
              <a:rPr lang="en-US" altLang="zh-CN" dirty="0"/>
              <a:t>	</a:t>
            </a:r>
            <a:r>
              <a:rPr lang="zh-CN" altLang="en-US" dirty="0"/>
              <a:t>正常我们自己编写的</a:t>
            </a:r>
            <a:r>
              <a:rPr lang="en-US" altLang="zh-CN" dirty="0"/>
              <a:t>action script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25603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447213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Tools</a:t>
            </a:r>
            <a:endParaRPr lang="zh-CN" altLang="en-US" smtClean="0"/>
          </a:p>
        </p:txBody>
      </p:sp>
      <p:sp>
        <p:nvSpPr>
          <p:cNvPr id="2560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22533" name="矩形 1"/>
          <p:cNvSpPr>
            <a:spLocks noChangeArrowheads="1"/>
          </p:cNvSpPr>
          <p:nvPr/>
        </p:nvSpPr>
        <p:spPr bwMode="auto">
          <a:xfrm>
            <a:off x="1598613" y="2062163"/>
            <a:ext cx="1032033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AIRSDK_Compiler</a:t>
            </a:r>
            <a:r>
              <a:rPr lang="zh-CN" altLang="en-US" dirty="0"/>
              <a:t>、</a:t>
            </a:r>
            <a:r>
              <a:rPr lang="en-US" altLang="zh-CN" dirty="0" err="1"/>
              <a:t>FlashDevelop</a:t>
            </a:r>
            <a:r>
              <a:rPr lang="en-US" altLang="zh-CN" dirty="0"/>
              <a:t> </a:t>
            </a:r>
            <a:r>
              <a:rPr lang="zh-CN" altLang="en-US" dirty="0"/>
              <a:t>编译</a:t>
            </a:r>
            <a:r>
              <a:rPr lang="en-US" altLang="zh-CN" dirty="0"/>
              <a:t>/</a:t>
            </a:r>
            <a:r>
              <a:rPr lang="zh-CN" altLang="en-US" dirty="0"/>
              <a:t>源码</a:t>
            </a:r>
            <a:r>
              <a:rPr lang="en-US" altLang="zh-CN" dirty="0"/>
              <a:t>Debug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ABC </a:t>
            </a:r>
            <a:r>
              <a:rPr lang="zh-CN" altLang="en-US" dirty="0"/>
              <a:t>修改工具  </a:t>
            </a:r>
            <a:r>
              <a:rPr lang="en-US" altLang="zh-CN" dirty="0" err="1"/>
              <a:t>RABCDAsm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swftools</a:t>
            </a:r>
            <a:r>
              <a:rPr lang="en-US" altLang="zh-CN" dirty="0"/>
              <a:t> </a:t>
            </a:r>
            <a:r>
              <a:rPr lang="en-US" altLang="zh-CN" dirty="0" err="1"/>
              <a:t>swf</a:t>
            </a:r>
            <a:r>
              <a:rPr lang="en-US" altLang="zh-CN" dirty="0"/>
              <a:t> </a:t>
            </a:r>
            <a:r>
              <a:rPr lang="zh-CN" altLang="en-US" dirty="0"/>
              <a:t>反汇编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      As3_sorceer </a:t>
            </a:r>
            <a:r>
              <a:rPr lang="en-US" altLang="zh-CN" dirty="0" err="1"/>
              <a:t>swf</a:t>
            </a:r>
            <a:r>
              <a:rPr lang="en-US" altLang="zh-CN" dirty="0"/>
              <a:t> </a:t>
            </a:r>
            <a:r>
              <a:rPr lang="zh-CN" altLang="en-US" dirty="0"/>
              <a:t>转换成源码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FFDEC </a:t>
            </a:r>
            <a:r>
              <a:rPr lang="zh-CN" altLang="en-US" dirty="0"/>
              <a:t>非常强大的</a:t>
            </a:r>
            <a:r>
              <a:rPr lang="en-US" altLang="zh-CN" dirty="0"/>
              <a:t>flash</a:t>
            </a:r>
            <a:r>
              <a:rPr lang="zh-CN" altLang="en-US" dirty="0"/>
              <a:t>反编译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882650" y="330200"/>
            <a:ext cx="10337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FFDEC</a:t>
            </a:r>
            <a:endParaRPr lang="zh-CN" altLang="en-US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714500"/>
            <a:ext cx="12419013" cy="69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27651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447213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Study Resource</a:t>
            </a:r>
            <a:endParaRPr lang="zh-CN" altLang="en-US" smtClean="0"/>
          </a:p>
        </p:txBody>
      </p:sp>
      <p:sp>
        <p:nvSpPr>
          <p:cNvPr id="2765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22533" name="矩形 1"/>
          <p:cNvSpPr>
            <a:spLocks noChangeArrowheads="1"/>
          </p:cNvSpPr>
          <p:nvPr/>
        </p:nvSpPr>
        <p:spPr bwMode="auto">
          <a:xfrm>
            <a:off x="1239838" y="1984375"/>
            <a:ext cx="10320337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AVMPlus</a:t>
            </a:r>
            <a:r>
              <a:rPr lang="en-US" altLang="zh-CN" dirty="0"/>
              <a:t> </a:t>
            </a:r>
            <a:r>
              <a:rPr lang="en-US" altLang="zh-CN" dirty="0" err="1"/>
              <a:t>avm</a:t>
            </a:r>
            <a:r>
              <a:rPr lang="zh-CN" altLang="en-US" dirty="0"/>
              <a:t>虚拟机实现源码  动态调试</a:t>
            </a:r>
            <a:r>
              <a:rPr lang="en-US" altLang="zh-CN" dirty="0" err="1"/>
              <a:t>avm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     google project zero </a:t>
            </a:r>
          </a:p>
          <a:p>
            <a:pPr lvl="2" indent="0">
              <a:defRPr/>
            </a:pPr>
            <a:r>
              <a:rPr lang="en-US" altLang="zh-CN" dirty="0"/>
              <a:t>http://code.google.com/p/google-security-research/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      *app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4940300"/>
            <a:ext cx="258445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3606800" y="2057400"/>
            <a:ext cx="8756650" cy="88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AVM Bytecode Verify</a:t>
            </a:r>
            <a:endParaRPr lang="zh-CN" altLang="en-US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516313" y="3073400"/>
            <a:ext cx="8961437" cy="6096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2969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54483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About AVM Verify</a:t>
            </a:r>
            <a:endParaRPr lang="zh-CN" altLang="en-US" smtClean="0"/>
          </a:p>
        </p:txBody>
      </p:sp>
      <p:sp>
        <p:nvSpPr>
          <p:cNvPr id="2970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2970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Avm</a:t>
            </a:r>
            <a:r>
              <a:rPr lang="zh-CN" altLang="en-US"/>
              <a:t>对</a:t>
            </a:r>
            <a:r>
              <a:rPr lang="en-US" altLang="zh-CN"/>
              <a:t>bytecode</a:t>
            </a:r>
            <a:r>
              <a:rPr lang="zh-CN" altLang="en-US"/>
              <a:t>是完全不信任的，在执行每条</a:t>
            </a:r>
            <a:r>
              <a:rPr lang="en-US" altLang="zh-CN"/>
              <a:t>bytecode</a:t>
            </a:r>
            <a:r>
              <a:rPr lang="zh-CN" altLang="en-US"/>
              <a:t>时都进行验证是否合法，验证通过之后，则生成相应的</a:t>
            </a:r>
            <a:r>
              <a:rPr lang="en-US" altLang="zh-CN"/>
              <a:t>jit code</a:t>
            </a:r>
            <a:r>
              <a:rPr lang="zh-CN" altLang="en-US"/>
              <a:t>执行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Verify</a:t>
            </a:r>
            <a:r>
              <a:rPr lang="zh-CN" altLang="en-US"/>
              <a:t>对于</a:t>
            </a:r>
            <a:r>
              <a:rPr lang="en-US" altLang="zh-CN"/>
              <a:t>avm</a:t>
            </a:r>
            <a:r>
              <a:rPr lang="zh-CN" altLang="en-US"/>
              <a:t>来说非常重要，验证错误会导致出现类型混淆类的安全漏洞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</a:t>
            </a:r>
            <a:r>
              <a:rPr lang="en-US" altLang="zh-CN"/>
              <a:t>cve-2011-0609</a:t>
            </a:r>
            <a:r>
              <a:rPr lang="zh-CN" altLang="en-US"/>
              <a:t>、</a:t>
            </a:r>
            <a:r>
              <a:rPr lang="en-US" altLang="zh-CN"/>
              <a:t>CVE-2014-0590</a:t>
            </a:r>
            <a:r>
              <a:rPr lang="zh-CN" altLang="en-US"/>
              <a:t>、</a:t>
            </a:r>
            <a:r>
              <a:rPr lang="en-US" altLang="zh-CN"/>
              <a:t>CVE-2014-0585…..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0723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Why Need AVM Verify</a:t>
            </a:r>
            <a:endParaRPr lang="zh-CN" altLang="en-US" smtClean="0"/>
          </a:p>
        </p:txBody>
      </p:sp>
      <p:sp>
        <p:nvSpPr>
          <p:cNvPr id="3072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0725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0726" name="矩形 1"/>
          <p:cNvSpPr>
            <a:spLocks noChangeArrowheads="1"/>
          </p:cNvSpPr>
          <p:nvPr/>
        </p:nvSpPr>
        <p:spPr bwMode="auto">
          <a:xfrm>
            <a:off x="882650" y="1995488"/>
            <a:ext cx="110363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r>
              <a:rPr lang="en-US" altLang="zh-CN" sz="1800"/>
              <a:t>	public class Main extends Sprite </a:t>
            </a:r>
          </a:p>
          <a:p>
            <a:r>
              <a:rPr lang="en-US" altLang="zh-CN" sz="1800"/>
              <a:t>	{</a:t>
            </a:r>
          </a:p>
          <a:p>
            <a:r>
              <a:rPr lang="en-US" altLang="zh-CN" sz="1800"/>
              <a:t>		</a:t>
            </a:r>
          </a:p>
          <a:p>
            <a:r>
              <a:rPr lang="en-US" altLang="zh-CN" sz="1800"/>
              <a:t>		public function Main():void </a:t>
            </a:r>
          </a:p>
          <a:p>
            <a:r>
              <a:rPr lang="en-US" altLang="zh-CN" sz="1800"/>
              <a:t>		{</a:t>
            </a:r>
          </a:p>
          <a:p>
            <a:r>
              <a:rPr lang="en-US" altLang="zh-CN" sz="1800"/>
              <a:t>			var local2:TextField = new TextField();</a:t>
            </a:r>
          </a:p>
          <a:p>
            <a:r>
              <a:rPr lang="en-US" altLang="zh-CN" sz="1800"/>
              <a:t>			local2.text = "Helloco";</a:t>
            </a:r>
          </a:p>
          <a:p>
            <a:r>
              <a:rPr lang="en-US" altLang="zh-CN" sz="1800"/>
              <a:t>			addChild(local2);</a:t>
            </a:r>
          </a:p>
          <a:p>
            <a:endParaRPr lang="en-US" altLang="zh-CN" sz="1800"/>
          </a:p>
          <a:p>
            <a:r>
              <a:rPr lang="en-US" altLang="zh-CN" sz="1800"/>
              <a:t>			</a:t>
            </a:r>
            <a:r>
              <a:rPr lang="en-US" altLang="zh-CN" sz="1800">
                <a:solidFill>
                  <a:srgbClr val="FF0000"/>
                </a:solidFill>
              </a:rPr>
              <a:t>var array = test();</a:t>
            </a:r>
          </a:p>
          <a:p>
            <a:r>
              <a:rPr lang="en-US" altLang="zh-CN" sz="1800"/>
              <a:t>			</a:t>
            </a:r>
            <a:r>
              <a:rPr lang="en-US" altLang="zh-CN" sz="1800">
                <a:solidFill>
                  <a:srgbClr val="FF0000"/>
                </a:solidFill>
              </a:rPr>
              <a:t>trace(array.length);</a:t>
            </a:r>
          </a:p>
          <a:p>
            <a:r>
              <a:rPr lang="en-US" altLang="zh-CN" sz="1800"/>
              <a:t>		}</a:t>
            </a:r>
          </a:p>
          <a:p>
            <a:r>
              <a:rPr lang="en-US" altLang="zh-CN" sz="1800"/>
              <a:t>		public function test():ByteArray</a:t>
            </a:r>
          </a:p>
          <a:p>
            <a:r>
              <a:rPr lang="en-US" altLang="zh-CN" sz="1800"/>
              <a:t>		{</a:t>
            </a:r>
          </a:p>
          <a:p>
            <a:r>
              <a:rPr lang="en-US" altLang="zh-CN" sz="1800"/>
              <a:t>			var local1 = new ByteArray();</a:t>
            </a:r>
          </a:p>
          <a:p>
            <a:r>
              <a:rPr lang="en-US" altLang="zh-CN" sz="1800"/>
              <a:t>			local1 = </a:t>
            </a:r>
            <a:r>
              <a:rPr lang="en-US" altLang="zh-CN" sz="1800">
                <a:solidFill>
                  <a:srgbClr val="FF0000"/>
                </a:solidFill>
              </a:rPr>
              <a:t>0x41414141</a:t>
            </a:r>
            <a:r>
              <a:rPr lang="en-US" altLang="zh-CN" sz="1800"/>
              <a:t>;</a:t>
            </a:r>
          </a:p>
          <a:p>
            <a:r>
              <a:rPr lang="en-US" altLang="zh-CN" sz="1800"/>
              <a:t>			return local1;</a:t>
            </a:r>
          </a:p>
          <a:p>
            <a:r>
              <a:rPr lang="en-US" altLang="zh-CN" sz="1800"/>
              <a:t>		}</a:t>
            </a:r>
          </a:p>
          <a:p>
            <a:r>
              <a:rPr lang="en-US" altLang="zh-CN" sz="1800"/>
              <a:t>	}</a:t>
            </a:r>
            <a:endParaRPr lang="zh-CN" altLang="en-US" sz="1800"/>
          </a:p>
        </p:txBody>
      </p:sp>
      <p:sp>
        <p:nvSpPr>
          <p:cNvPr id="3" name="左箭头标注 2"/>
          <p:cNvSpPr>
            <a:spLocks noChangeArrowheads="1"/>
          </p:cNvSpPr>
          <p:nvPr/>
        </p:nvSpPr>
        <p:spPr bwMode="auto">
          <a:xfrm>
            <a:off x="5772150" y="3954463"/>
            <a:ext cx="6635750" cy="2724150"/>
          </a:xfrm>
          <a:prstGeom prst="leftArrowCallout">
            <a:avLst>
              <a:gd name="adj1" fmla="val 25000"/>
              <a:gd name="adj2" fmla="val 25000"/>
              <a:gd name="adj3" fmla="val 25002"/>
              <a:gd name="adj4" fmla="val 6497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Test</a:t>
            </a:r>
            <a:r>
              <a:rPr lang="zh-CN" altLang="en-US" sz="2600"/>
              <a:t>函数返回一个整数而不是</a:t>
            </a:r>
            <a:r>
              <a:rPr lang="en-US" altLang="zh-CN" sz="2600"/>
              <a:t>ByteArray</a:t>
            </a:r>
            <a:r>
              <a:rPr lang="zh-CN" altLang="en-US" sz="2600"/>
              <a:t>，整数有</a:t>
            </a:r>
            <a:r>
              <a:rPr lang="en-US" altLang="zh-CN" sz="2600"/>
              <a:t>.length </a:t>
            </a:r>
            <a:r>
              <a:rPr lang="zh-CN" altLang="en-US" sz="2600"/>
              <a:t>属性？</a:t>
            </a:r>
            <a:endParaRPr lang="en-US" altLang="zh-CN" sz="2600"/>
          </a:p>
          <a:p>
            <a:endParaRPr lang="en-US" altLang="zh-CN" sz="2600"/>
          </a:p>
          <a:p>
            <a:r>
              <a:rPr lang="zh-CN" altLang="en-US" sz="2600"/>
              <a:t>如果没有</a:t>
            </a:r>
            <a:r>
              <a:rPr lang="en-US" altLang="zh-CN" sz="2600"/>
              <a:t>avm verify</a:t>
            </a:r>
            <a:r>
              <a:rPr lang="zh-CN" altLang="en-US" sz="2600"/>
              <a:t>，会发生什么？</a:t>
            </a:r>
            <a:endParaRPr lang="en-US" altLang="zh-CN" sz="2600"/>
          </a:p>
          <a:p>
            <a:endParaRPr lang="en-US" altLang="zh-CN" sz="2600"/>
          </a:p>
          <a:p>
            <a:endParaRPr lang="en-US" altLang="zh-CN" sz="2600"/>
          </a:p>
          <a:p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1747" name="标题 12"/>
          <p:cNvSpPr>
            <a:spLocks noGrp="1"/>
          </p:cNvSpPr>
          <p:nvPr>
            <p:ph type="title"/>
          </p:nvPr>
        </p:nvSpPr>
        <p:spPr bwMode="auto">
          <a:xfrm>
            <a:off x="1339850" y="539750"/>
            <a:ext cx="82423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Avmplus:Verify Functions</a:t>
            </a:r>
            <a:endParaRPr lang="zh-CN" altLang="en-US" smtClean="0"/>
          </a:p>
        </p:txBody>
      </p:sp>
      <p:sp>
        <p:nvSpPr>
          <p:cNvPr id="31748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1749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1750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663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verifyMethod  </a:t>
            </a:r>
            <a:r>
              <a:rPr lang="zh-CN" altLang="en-US"/>
              <a:t>：验证</a:t>
            </a:r>
            <a:r>
              <a:rPr lang="en-US" altLang="zh-CN"/>
              <a:t>as </a:t>
            </a:r>
            <a:r>
              <a:rPr lang="zh-CN" altLang="en-US"/>
              <a:t>函数的入口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verifyNative 	</a:t>
            </a:r>
            <a:r>
              <a:rPr lang="zh-CN" altLang="en-US"/>
              <a:t>：</a:t>
            </a:r>
            <a:r>
              <a:rPr lang="en-US" altLang="zh-CN"/>
              <a:t>Native</a:t>
            </a:r>
            <a:r>
              <a:rPr lang="zh-CN" altLang="en-US"/>
              <a:t>函数验证调用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verifyJit	</a:t>
            </a:r>
            <a:r>
              <a:rPr lang="zh-CN" altLang="en-US"/>
              <a:t>：需要生成</a:t>
            </a:r>
            <a:r>
              <a:rPr lang="en-US" altLang="zh-CN"/>
              <a:t>jit</a:t>
            </a:r>
            <a:r>
              <a:rPr lang="zh-CN" altLang="en-US"/>
              <a:t>的方法验证调用</a:t>
            </a:r>
            <a:endParaRPr lang="en-US" altLang="zh-CN"/>
          </a:p>
          <a:p>
            <a:r>
              <a:rPr lang="en-US" altLang="zh-CN"/>
              <a:t>	</a:t>
            </a:r>
          </a:p>
          <a:p>
            <a:r>
              <a:rPr lang="en-US" altLang="zh-CN"/>
              <a:t>verifyInterp	</a:t>
            </a:r>
            <a:r>
              <a:rPr lang="zh-CN" altLang="en-US"/>
              <a:t>：不需要生成</a:t>
            </a:r>
            <a:r>
              <a:rPr lang="en-US" altLang="zh-CN"/>
              <a:t>jit</a:t>
            </a:r>
            <a:r>
              <a:rPr lang="zh-CN" altLang="en-US"/>
              <a:t>的方法验证调用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verify()  	:   </a:t>
            </a:r>
            <a:r>
              <a:rPr lang="zh-CN" altLang="en-US"/>
              <a:t>验证</a:t>
            </a:r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verifyBlock	</a:t>
            </a:r>
            <a:r>
              <a:rPr lang="zh-CN" altLang="en-US"/>
              <a:t>：解析具体的指令进行验证</a:t>
            </a:r>
          </a:p>
          <a:p>
            <a:endParaRPr lang="zh-CN" altLang="en-US"/>
          </a:p>
          <a:p>
            <a:r>
              <a:rPr lang="en-US" altLang="zh-CN"/>
              <a:t>checkTarget	</a:t>
            </a:r>
            <a:r>
              <a:rPr lang="zh-CN" altLang="en-US"/>
              <a:t>：对</a:t>
            </a:r>
            <a:r>
              <a:rPr lang="en-US" altLang="zh-CN"/>
              <a:t>target</a:t>
            </a:r>
            <a:r>
              <a:rPr lang="zh-CN" altLang="en-US"/>
              <a:t>进行验证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"/>
          <p:cNvSpPr>
            <a:spLocks noGrp="1"/>
          </p:cNvSpPr>
          <p:nvPr>
            <p:ph type="body" idx="1"/>
          </p:nvPr>
        </p:nvSpPr>
        <p:spPr bwMode="auto">
          <a:xfrm>
            <a:off x="1441450" y="595313"/>
            <a:ext cx="8172450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介绍下我自己</a:t>
            </a:r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1790700" y="2565400"/>
            <a:ext cx="929005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王云翔   网名</a:t>
            </a:r>
            <a:r>
              <a:rPr lang="en-US" altLang="zh-CN"/>
              <a:t>instruder  11</a:t>
            </a:r>
            <a:r>
              <a:rPr lang="zh-CN" altLang="en-US"/>
              <a:t>年初加入翰海源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当前星云产品沙箱行为分析技术负责人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个人兴趣主要在漏洞挖掘、分析利用、</a:t>
            </a:r>
            <a:r>
              <a:rPr lang="en-US" altLang="zh-CN"/>
              <a:t>APT</a:t>
            </a:r>
            <a:r>
              <a:rPr lang="zh-CN" altLang="en-US"/>
              <a:t>防御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海贼王、火影迷</a:t>
            </a:r>
          </a:p>
        </p:txBody>
      </p:sp>
      <p:pic>
        <p:nvPicPr>
          <p:cNvPr id="14340" name="Picture 4" descr="C:\Users\arm\Pictures\20111211063316831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5338763"/>
            <a:ext cx="32575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2771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447213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As Methods Called What Happen</a:t>
            </a:r>
            <a:endParaRPr lang="zh-CN" altLang="en-US" smtClean="0"/>
          </a:p>
        </p:txBody>
      </p:sp>
      <p:sp>
        <p:nvSpPr>
          <p:cNvPr id="3277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2773" name="矩形 1"/>
          <p:cNvSpPr>
            <a:spLocks noChangeArrowheads="1"/>
          </p:cNvSpPr>
          <p:nvPr/>
        </p:nvSpPr>
        <p:spPr bwMode="auto">
          <a:xfrm>
            <a:off x="1598613" y="2062163"/>
            <a:ext cx="9220200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657350"/>
            <a:ext cx="8526462" cy="77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3795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Verify Flow – Verify Main</a:t>
            </a:r>
            <a:endParaRPr lang="zh-CN" altLang="en-US" smtClean="0"/>
          </a:p>
        </p:txBody>
      </p:sp>
      <p:sp>
        <p:nvSpPr>
          <p:cNvPr id="33796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3797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3798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1377950"/>
            <a:ext cx="8950325" cy="779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481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Verify Flow - VerifyBlock</a:t>
            </a:r>
            <a:endParaRPr lang="zh-CN" altLang="en-US" smtClean="0"/>
          </a:p>
        </p:txBody>
      </p:sp>
      <p:sp>
        <p:nvSpPr>
          <p:cNvPr id="3482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482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4822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48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587500"/>
            <a:ext cx="10782300" cy="733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5843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70548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Verify Flow - CheckTarget</a:t>
            </a:r>
            <a:endParaRPr lang="zh-CN" altLang="en-US" smtClean="0"/>
          </a:p>
        </p:txBody>
      </p:sp>
      <p:sp>
        <p:nvSpPr>
          <p:cNvPr id="3584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5845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5846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587500"/>
            <a:ext cx="9575800" cy="76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6867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 example– verify flow</a:t>
            </a:r>
            <a:endParaRPr lang="zh-CN" altLang="en-US" smtClean="0"/>
          </a:p>
        </p:txBody>
      </p:sp>
      <p:sp>
        <p:nvSpPr>
          <p:cNvPr id="36868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6869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6870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6871" name="矩形 3"/>
          <p:cNvSpPr>
            <a:spLocks noChangeArrowheads="1"/>
          </p:cNvSpPr>
          <p:nvPr/>
        </p:nvSpPr>
        <p:spPr bwMode="auto">
          <a:xfrm>
            <a:off x="552450" y="1517650"/>
            <a:ext cx="12134850" cy="1078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 [stack:2 locals:3 scope:9-10 flags:]</a:t>
            </a:r>
            <a:endParaRPr lang="zh-CN" altLang="zh-CN" sz="2000"/>
          </a:p>
          <a:p>
            <a:r>
              <a:rPr lang="en-US" altLang="zh-CN" sz="2000"/>
              <a:t>    {</a:t>
            </a:r>
            <a:endParaRPr lang="zh-CN" altLang="zh-CN" sz="2000"/>
          </a:p>
          <a:p>
            <a:r>
              <a:rPr lang="en-US" altLang="zh-CN" sz="2000"/>
              <a:t>        00000) + 0:0 getlocal_0</a:t>
            </a:r>
            <a:endParaRPr lang="zh-CN" altLang="zh-CN" sz="2000"/>
          </a:p>
          <a:p>
            <a:r>
              <a:rPr lang="en-US" altLang="zh-CN" sz="2000"/>
              <a:t>        00001) + 1:0 pushscope</a:t>
            </a:r>
            <a:endParaRPr lang="zh-CN" altLang="zh-CN" sz="2000"/>
          </a:p>
          <a:p>
            <a:r>
              <a:rPr lang="en-US" altLang="zh-CN" sz="2000"/>
              <a:t>        00002) + 0:1 getlocal_0</a:t>
            </a:r>
            <a:endParaRPr lang="zh-CN" altLang="zh-CN" sz="2000"/>
          </a:p>
          <a:p>
            <a:r>
              <a:rPr lang="en-US" altLang="zh-CN" sz="2000"/>
              <a:t>        00003) + 1:1 constructsuper 0 params</a:t>
            </a:r>
            <a:endParaRPr lang="zh-CN" altLang="zh-CN" sz="2000"/>
          </a:p>
          <a:p>
            <a:r>
              <a:rPr lang="en-US" altLang="zh-CN" sz="2000"/>
              <a:t>        00004) + 0:1 findpropstrict &lt;q&gt;[public]flash.utils::ByteArray</a:t>
            </a:r>
            <a:endParaRPr lang="zh-CN" altLang="zh-CN" sz="2000"/>
          </a:p>
          <a:p>
            <a:r>
              <a:rPr lang="en-US" altLang="zh-CN" sz="2000"/>
              <a:t>        00005) + 1:1 </a:t>
            </a:r>
            <a:r>
              <a:rPr lang="en-US" altLang="zh-CN" sz="2000">
                <a:solidFill>
                  <a:srgbClr val="FF0000"/>
                </a:solidFill>
              </a:rPr>
              <a:t>constructprop &lt;q&gt;[public]flash.utils::ByteArray</a:t>
            </a:r>
            <a:r>
              <a:rPr lang="en-US" altLang="zh-CN" sz="2000"/>
              <a:t>, 0 params</a:t>
            </a:r>
            <a:endParaRPr lang="zh-CN" altLang="zh-CN" sz="2000"/>
          </a:p>
          <a:p>
            <a:r>
              <a:rPr lang="en-US" altLang="zh-CN" sz="2000"/>
              <a:t>        00006) + 1:1 coerce_a</a:t>
            </a:r>
            <a:endParaRPr lang="zh-CN" altLang="zh-CN" sz="2000"/>
          </a:p>
          <a:p>
            <a:r>
              <a:rPr lang="en-US" altLang="zh-CN" sz="2000"/>
              <a:t>        00007) + 1:1 setlocal_1</a:t>
            </a:r>
            <a:endParaRPr lang="zh-CN" altLang="zh-CN" sz="2000"/>
          </a:p>
          <a:p>
            <a:r>
              <a:rPr lang="en-US" altLang="zh-CN" sz="2000"/>
              <a:t>        00008) + 0:1 </a:t>
            </a:r>
            <a:r>
              <a:rPr lang="en-US" altLang="zh-CN" sz="2000">
                <a:solidFill>
                  <a:srgbClr val="FF0000"/>
                </a:solidFill>
              </a:rPr>
              <a:t>pushbyte 1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        00009) + 1:1 convert_d</a:t>
            </a:r>
            <a:endParaRPr lang="zh-CN" altLang="zh-CN" sz="2000"/>
          </a:p>
          <a:p>
            <a:r>
              <a:rPr lang="en-US" altLang="zh-CN" sz="2000"/>
              <a:t>        00010) + 1:1 setlocal_2</a:t>
            </a:r>
            <a:endParaRPr lang="zh-CN" altLang="zh-CN" sz="2000"/>
          </a:p>
          <a:p>
            <a:r>
              <a:rPr lang="en-US" altLang="zh-CN" sz="2000"/>
              <a:t>        00011) + 0:1 getlocal_2</a:t>
            </a:r>
            <a:endParaRPr lang="zh-CN" altLang="zh-CN" sz="2000"/>
          </a:p>
          <a:p>
            <a:r>
              <a:rPr lang="en-US" altLang="zh-CN" sz="2000"/>
              <a:t>        00012) + 1:1 </a:t>
            </a:r>
            <a:r>
              <a:rPr lang="en-US" altLang="zh-CN" sz="2000">
                <a:solidFill>
                  <a:srgbClr val="FF0000"/>
                </a:solidFill>
              </a:rPr>
              <a:t>pushbyte 20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        00013) + 2:1 </a:t>
            </a:r>
            <a:r>
              <a:rPr lang="en-US" altLang="zh-CN" sz="2000">
                <a:solidFill>
                  <a:srgbClr val="FF0000"/>
                </a:solidFill>
              </a:rPr>
              <a:t>ifne -&gt;17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…….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        00014) + 0:1 </a:t>
            </a:r>
            <a:r>
              <a:rPr lang="en-US" altLang="zh-CN" sz="2000">
                <a:solidFill>
                  <a:srgbClr val="FF0000"/>
                </a:solidFill>
              </a:rPr>
              <a:t>pushstring "aaaa"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        00015) + 1:1 coerce_a</a:t>
            </a:r>
            <a:endParaRPr lang="zh-CN" altLang="zh-CN" sz="2000"/>
          </a:p>
          <a:p>
            <a:r>
              <a:rPr lang="en-US" altLang="zh-CN" sz="2000"/>
              <a:t>        00016) + 1:1 setlocal_1</a:t>
            </a:r>
            <a:endParaRPr lang="zh-CN" altLang="zh-CN" sz="2000"/>
          </a:p>
          <a:p>
            <a:r>
              <a:rPr lang="en-US" altLang="zh-CN" sz="2000"/>
              <a:t>        00017) + 0:1 getlocal_1</a:t>
            </a:r>
            <a:endParaRPr lang="zh-CN" altLang="zh-CN" sz="2000"/>
          </a:p>
          <a:p>
            <a:r>
              <a:rPr lang="en-US" altLang="zh-CN" sz="2000"/>
              <a:t>        00018) + 1:1 </a:t>
            </a:r>
            <a:r>
              <a:rPr lang="en-US" altLang="zh-CN" sz="2000">
                <a:solidFill>
                  <a:srgbClr val="FF0000"/>
                </a:solidFill>
              </a:rPr>
              <a:t>getproperty &lt;multi&gt;{…… }::length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        00019) + 1:1 convert_d</a:t>
            </a:r>
            <a:endParaRPr lang="zh-CN" altLang="zh-CN" sz="2000"/>
          </a:p>
          <a:p>
            <a:r>
              <a:rPr lang="en-US" altLang="zh-CN" sz="2000"/>
              <a:t>        00020) + 1:1 setlocal_2</a:t>
            </a:r>
            <a:endParaRPr lang="zh-CN" altLang="zh-CN" sz="2000"/>
          </a:p>
          <a:p>
            <a:r>
              <a:rPr lang="en-US" altLang="zh-CN" sz="2000"/>
              <a:t>        00021) + 0:1 returnvoid</a:t>
            </a:r>
            <a:endParaRPr lang="zh-CN" altLang="zh-CN" sz="2000"/>
          </a:p>
          <a:p>
            <a:r>
              <a:rPr lang="en-US" altLang="zh-CN" sz="2000"/>
              <a:t>}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左箭头标注 1"/>
          <p:cNvSpPr>
            <a:spLocks noChangeArrowheads="1"/>
          </p:cNvSpPr>
          <p:nvPr/>
        </p:nvSpPr>
        <p:spPr bwMode="auto">
          <a:xfrm>
            <a:off x="7915275" y="3101975"/>
            <a:ext cx="4672013" cy="815975"/>
          </a:xfrm>
          <a:prstGeom prst="leftArrowCallout">
            <a:avLst>
              <a:gd name="adj1" fmla="val 25000"/>
              <a:gd name="adj2" fmla="val 25000"/>
              <a:gd name="adj3" fmla="val 24997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000"/>
              <a:t>Local1 = new ByteArray</a:t>
            </a:r>
          </a:p>
          <a:p>
            <a:r>
              <a:rPr lang="en-US" altLang="zh-CN" sz="2000"/>
              <a:t>BLOCK[0]</a:t>
            </a:r>
            <a:endParaRPr lang="zh-CN" altLang="en-US" sz="2000"/>
          </a:p>
        </p:txBody>
      </p:sp>
      <p:sp>
        <p:nvSpPr>
          <p:cNvPr id="9" name="左箭头标注 8"/>
          <p:cNvSpPr>
            <a:spLocks noChangeArrowheads="1"/>
          </p:cNvSpPr>
          <p:nvPr/>
        </p:nvSpPr>
        <p:spPr bwMode="auto">
          <a:xfrm>
            <a:off x="4375150" y="5530850"/>
            <a:ext cx="7543800" cy="15367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600"/>
              <a:t>verifyBlock </a:t>
            </a:r>
            <a:r>
              <a:rPr lang="zh-CN" altLang="en-US" sz="1600"/>
              <a:t>检测到条件跳转，调用</a:t>
            </a:r>
            <a:r>
              <a:rPr lang="en-US" altLang="zh-CN" sz="1600"/>
              <a:t>checkTarget(13,17)</a:t>
            </a:r>
          </a:p>
          <a:p>
            <a:r>
              <a:rPr lang="zh-CN" altLang="en-US" sz="1600"/>
              <a:t>创建</a:t>
            </a:r>
            <a:r>
              <a:rPr lang="en-US" altLang="zh-CN" sz="1600"/>
              <a:t>BLOCK[17],add </a:t>
            </a:r>
            <a:r>
              <a:rPr lang="en-US" altLang="zh-CN" sz="1600">
                <a:solidFill>
                  <a:srgbClr val="FF0000"/>
                </a:solidFill>
              </a:rPr>
              <a:t>worklist </a:t>
            </a:r>
          </a:p>
          <a:p>
            <a:r>
              <a:rPr lang="zh-CN" altLang="en-US" sz="1600"/>
              <a:t>当前</a:t>
            </a:r>
            <a:r>
              <a:rPr lang="en-US" altLang="zh-CN" sz="1600"/>
              <a:t>state local1 = ByteArray</a:t>
            </a:r>
          </a:p>
          <a:p>
            <a:r>
              <a:rPr lang="zh-CN" altLang="en-US" sz="1600"/>
              <a:t>继续进行验证</a:t>
            </a:r>
            <a:endParaRPr lang="en-US" altLang="zh-CN" sz="1600"/>
          </a:p>
          <a:p>
            <a:endParaRPr lang="zh-CN" altLang="en-US" sz="2000"/>
          </a:p>
        </p:txBody>
      </p:sp>
      <p:sp>
        <p:nvSpPr>
          <p:cNvPr id="10" name="左箭头标注 9"/>
          <p:cNvSpPr>
            <a:spLocks noChangeArrowheads="1"/>
          </p:cNvSpPr>
          <p:nvPr/>
        </p:nvSpPr>
        <p:spPr bwMode="auto">
          <a:xfrm>
            <a:off x="4633913" y="6491288"/>
            <a:ext cx="75438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000"/>
              <a:t>Local1 = String</a:t>
            </a:r>
            <a:endParaRPr lang="zh-CN" altLang="en-US" sz="2000"/>
          </a:p>
        </p:txBody>
      </p:sp>
      <p:sp>
        <p:nvSpPr>
          <p:cNvPr id="3" name="左箭头标注 2"/>
          <p:cNvSpPr>
            <a:spLocks noChangeArrowheads="1"/>
          </p:cNvSpPr>
          <p:nvPr/>
        </p:nvSpPr>
        <p:spPr bwMode="auto">
          <a:xfrm>
            <a:off x="6619875" y="7245350"/>
            <a:ext cx="5438775" cy="2025650"/>
          </a:xfrm>
          <a:prstGeom prst="leftArrowCallout">
            <a:avLst>
              <a:gd name="adj1" fmla="val 25000"/>
              <a:gd name="adj2" fmla="val 25000"/>
              <a:gd name="adj3" fmla="val 24997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600"/>
              <a:t>1</a:t>
            </a:r>
            <a:r>
              <a:rPr lang="zh-CN" altLang="en-US" sz="1600"/>
              <a:t>、第一次到达这里正常验证</a:t>
            </a:r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、返回，取</a:t>
            </a:r>
            <a:r>
              <a:rPr lang="en-US" altLang="zh-CN" sz="1600">
                <a:solidFill>
                  <a:srgbClr val="FF0000"/>
                </a:solidFill>
              </a:rPr>
              <a:t>worklist</a:t>
            </a:r>
            <a:r>
              <a:rPr lang="zh-CN" altLang="en-US" sz="1600"/>
              <a:t>继续验证</a:t>
            </a:r>
            <a:r>
              <a:rPr lang="en-US" altLang="zh-CN" sz="1600"/>
              <a:t>BLOCK[17]</a:t>
            </a:r>
          </a:p>
          <a:p>
            <a:r>
              <a:rPr lang="en-US" altLang="zh-CN" sz="1600"/>
              <a:t>3</a:t>
            </a:r>
            <a:r>
              <a:rPr lang="zh-CN" altLang="en-US" sz="1600"/>
              <a:t>、发现之前已经验证过，调用</a:t>
            </a:r>
            <a:r>
              <a:rPr lang="en-US" altLang="zh-CN" sz="1600"/>
              <a:t>checkTarget</a:t>
            </a:r>
            <a:r>
              <a:rPr lang="zh-CN" altLang="en-US" sz="1600"/>
              <a:t>验证</a:t>
            </a:r>
            <a:r>
              <a:rPr lang="en-US" altLang="zh-CN" sz="1600"/>
              <a:t>current state</a:t>
            </a:r>
            <a:r>
              <a:rPr lang="zh-CN" altLang="en-US" sz="1600"/>
              <a:t>与之前验证的</a:t>
            </a:r>
            <a:r>
              <a:rPr lang="en-US" altLang="zh-CN" sz="1600"/>
              <a:t>state</a:t>
            </a:r>
            <a:r>
              <a:rPr lang="zh-CN" altLang="en-US" sz="1600"/>
              <a:t>是否一致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local1   string vs  ByteArray</a:t>
            </a:r>
          </a:p>
          <a:p>
            <a:r>
              <a:rPr lang="en-US" altLang="zh-CN" sz="1600"/>
              <a:t>5</a:t>
            </a:r>
            <a:r>
              <a:rPr lang="zh-CN" altLang="en-US" sz="1600"/>
              <a:t>、</a:t>
            </a:r>
            <a:r>
              <a:rPr lang="en-US" altLang="zh-CN" sz="1600"/>
              <a:t>NO Security issue</a:t>
            </a:r>
            <a:r>
              <a:rPr lang="zh-CN" altLang="en-US" sz="1600"/>
              <a:t>！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0" grpId="0" animBg="1"/>
      <p:bldP spid="10" grpId="1" animBg="1"/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7891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220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Current State </a:t>
            </a:r>
            <a:r>
              <a:rPr lang="zh-CN" altLang="en-US" smtClean="0"/>
              <a:t>和</a:t>
            </a:r>
            <a:r>
              <a:rPr lang="en-US" altLang="zh-CN" smtClean="0"/>
              <a:t>target </a:t>
            </a:r>
            <a:r>
              <a:rPr lang="zh-CN" altLang="en-US" smtClean="0"/>
              <a:t>不符合</a:t>
            </a:r>
          </a:p>
        </p:txBody>
      </p:sp>
      <p:sp>
        <p:nvSpPr>
          <p:cNvPr id="3789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7893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7894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1751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严重不符合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throwVerifyError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可以识别的不符合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en-US" dirty="0"/>
              <a:t>生成</a:t>
            </a:r>
            <a:r>
              <a:rPr lang="en-US" altLang="zh-CN" dirty="0" err="1"/>
              <a:t>jit</a:t>
            </a:r>
            <a:r>
              <a:rPr lang="en-US" altLang="zh-CN" dirty="0"/>
              <a:t> code </a:t>
            </a:r>
            <a:r>
              <a:rPr lang="zh-CN" altLang="en-US" dirty="0"/>
              <a:t>添加额外判断，实际运行时解决不符合的情况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后面有例子进行描述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558800" y="3460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8915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Verify Vulnerability</a:t>
            </a:r>
            <a:endParaRPr lang="zh-CN" altLang="en-US" smtClean="0"/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8918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1751" name="矩形 3"/>
          <p:cNvSpPr>
            <a:spLocks noChangeArrowheads="1"/>
          </p:cNvSpPr>
          <p:nvPr/>
        </p:nvSpPr>
        <p:spPr bwMode="auto">
          <a:xfrm>
            <a:off x="1022350" y="1773238"/>
            <a:ext cx="10337800" cy="77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验证器会对一个方法的所有的执行路径</a:t>
            </a:r>
            <a:r>
              <a:rPr lang="zh-CN" altLang="en-US" dirty="0"/>
              <a:t>进行</a:t>
            </a:r>
            <a:r>
              <a:rPr lang="zh-CN" altLang="zh-CN" dirty="0"/>
              <a:t>遍历检查，如果一个路径没有</a:t>
            </a:r>
            <a:r>
              <a:rPr lang="zh-CN" altLang="en-US" dirty="0"/>
              <a:t>验证</a:t>
            </a:r>
            <a:r>
              <a:rPr lang="zh-CN" altLang="zh-CN" dirty="0"/>
              <a:t>到，但是在执行的时候却可以执行到，</a:t>
            </a:r>
            <a:r>
              <a:rPr lang="zh-CN" altLang="en-US" dirty="0"/>
              <a:t>由于</a:t>
            </a:r>
            <a:r>
              <a:rPr lang="en-US" altLang="zh-CN" dirty="0" err="1"/>
              <a:t>jit</a:t>
            </a:r>
            <a:r>
              <a:rPr lang="zh-CN" altLang="zh-CN" dirty="0"/>
              <a:t>会优化代码，这个路径执行的时候的一些前置条件将不存在，这就是一个安全漏洞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典型的例子</a:t>
            </a:r>
            <a:r>
              <a:rPr lang="en-US" altLang="zh-CN" dirty="0"/>
              <a:t>CVE-2011-0609</a:t>
            </a:r>
            <a:r>
              <a:rPr lang="zh-CN" altLang="en-US" dirty="0"/>
              <a:t>、最近</a:t>
            </a:r>
            <a:r>
              <a:rPr lang="en-US" altLang="zh-CN" dirty="0"/>
              <a:t>google project zero</a:t>
            </a:r>
            <a:r>
              <a:rPr lang="zh-CN" altLang="en-US" dirty="0"/>
              <a:t>发现的</a:t>
            </a:r>
            <a:r>
              <a:rPr lang="en-US" altLang="zh-CN" dirty="0"/>
              <a:t>CVE-2014-0584~0585~0586~0590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8920" name="Picture 8" descr="C:\Users\arm\Desktop\25144159669734664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3263900"/>
            <a:ext cx="7835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3993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112458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CVE-2014-0590 sxi</a:t>
            </a:r>
            <a:r>
              <a:rPr lang="zh-CN" altLang="en-US" smtClean="0"/>
              <a:t>* </a:t>
            </a:r>
            <a:r>
              <a:rPr lang="en-US" altLang="zh-CN" smtClean="0"/>
              <a:t>opcode verify error</a:t>
            </a:r>
            <a:endParaRPr lang="zh-CN" altLang="en-US" smtClean="0"/>
          </a:p>
        </p:txBody>
      </p:sp>
      <p:sp>
        <p:nvSpPr>
          <p:cNvPr id="3994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3994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9942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5847" name="矩形 3"/>
          <p:cNvSpPr>
            <a:spLocks noChangeArrowheads="1"/>
          </p:cNvSpPr>
          <p:nvPr/>
        </p:nvSpPr>
        <p:spPr bwMode="auto">
          <a:xfrm>
            <a:off x="1231900" y="1866900"/>
            <a:ext cx="10687050" cy="811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宋体" charset="-122"/>
              </a:rPr>
              <a:t>package </a:t>
            </a:r>
          </a:p>
          <a:p>
            <a:r>
              <a:rPr lang="en-US" altLang="zh-CN" sz="1600" b="1">
                <a:latin typeface="宋体" charset="-122"/>
              </a:rPr>
              <a:t>{</a:t>
            </a:r>
          </a:p>
          <a:p>
            <a:r>
              <a:rPr lang="en-US" altLang="zh-CN" sz="1600" b="1">
                <a:latin typeface="宋体" charset="-122"/>
              </a:rPr>
              <a:t>	import flash.display.Sprite;</a:t>
            </a:r>
          </a:p>
          <a:p>
            <a:r>
              <a:rPr lang="en-US" altLang="zh-CN" sz="1600" b="1">
                <a:latin typeface="宋体" charset="-122"/>
              </a:rPr>
              <a:t>	import flash.text.TextField;</a:t>
            </a:r>
          </a:p>
          <a:p>
            <a:r>
              <a:rPr lang="en-US" altLang="zh-CN" sz="1600" b="1">
                <a:latin typeface="宋体" charset="-122"/>
              </a:rPr>
              <a:t>	import avm2.intrinsics.memory.*;</a:t>
            </a:r>
          </a:p>
          <a:p>
            <a:r>
              <a:rPr lang="en-US" altLang="zh-CN" sz="1600" b="1">
                <a:latin typeface="宋体" charset="-122"/>
              </a:rPr>
              <a:t>	public class Main extends Sprite </a:t>
            </a:r>
          </a:p>
          <a:p>
            <a:r>
              <a:rPr lang="en-US" altLang="zh-CN" sz="1600" b="1">
                <a:latin typeface="宋体" charset="-122"/>
              </a:rPr>
              <a:t>	{</a:t>
            </a:r>
          </a:p>
          <a:p>
            <a:r>
              <a:rPr lang="en-US" altLang="zh-CN" sz="1600" b="1">
                <a:latin typeface="宋体" charset="-122"/>
              </a:rPr>
              <a:t>		public function Main():void </a:t>
            </a:r>
          </a:p>
          <a:p>
            <a:r>
              <a:rPr lang="en-US" altLang="zh-CN" sz="1600" b="1">
                <a:latin typeface="宋体" charset="-122"/>
              </a:rPr>
              <a:t>		{</a:t>
            </a:r>
          </a:p>
          <a:p>
            <a:r>
              <a:rPr lang="en-US" altLang="zh-CN" sz="1600" b="1">
                <a:latin typeface="宋体" charset="-122"/>
              </a:rPr>
              <a:t>			var local1:String = new String("ABC123");</a:t>
            </a:r>
          </a:p>
          <a:p>
            <a:r>
              <a:rPr lang="en-US" altLang="zh-CN" sz="1600" b="1">
                <a:latin typeface="宋体" charset="-122"/>
              </a:rPr>
              <a:t>			this.changethebytecodeofthis(new </a:t>
            </a:r>
            <a:r>
              <a:rPr lang="en-US" altLang="zh-CN" sz="1600" b="1">
                <a:solidFill>
                  <a:srgbClr val="FF0000"/>
                </a:solidFill>
                <a:latin typeface="宋体" charset="-122"/>
              </a:rPr>
              <a:t>OverrideValueOf</a:t>
            </a:r>
            <a:r>
              <a:rPr lang="en-US" altLang="zh-CN" sz="1600" b="1">
                <a:latin typeface="宋体" charset="-122"/>
              </a:rPr>
              <a:t>(), local1);</a:t>
            </a:r>
          </a:p>
          <a:p>
            <a:r>
              <a:rPr lang="en-US" altLang="zh-CN" sz="1600" b="1">
                <a:latin typeface="宋体" charset="-122"/>
              </a:rPr>
              <a:t>			var local2:TextField = new TextField();</a:t>
            </a:r>
          </a:p>
          <a:p>
            <a:r>
              <a:rPr lang="en-US" altLang="zh-CN" sz="1600" b="1">
                <a:latin typeface="宋体" charset="-122"/>
              </a:rPr>
              <a:t>			local2.text = "Hello World!";</a:t>
            </a:r>
          </a:p>
          <a:p>
            <a:r>
              <a:rPr lang="en-US" altLang="zh-CN" sz="1600" b="1">
                <a:latin typeface="宋体" charset="-122"/>
              </a:rPr>
              <a:t>			addChild(local2);</a:t>
            </a:r>
          </a:p>
          <a:p>
            <a:r>
              <a:rPr lang="en-US" altLang="zh-CN" sz="1600" b="1">
                <a:latin typeface="宋体" charset="-122"/>
              </a:rPr>
              <a:t>		}</a:t>
            </a:r>
          </a:p>
          <a:p>
            <a:r>
              <a:rPr lang="en-US" altLang="zh-CN" sz="1600" b="1">
                <a:latin typeface="宋体" charset="-122"/>
              </a:rPr>
              <a:t>		public function changethebytecodeofthis(arg1:*,arg2:*):void </a:t>
            </a:r>
          </a:p>
          <a:p>
            <a:r>
              <a:rPr lang="en-US" altLang="zh-CN" sz="1600" b="1">
                <a:latin typeface="宋体" charset="-122"/>
              </a:rPr>
              <a:t>		{</a:t>
            </a:r>
          </a:p>
          <a:p>
            <a:r>
              <a:rPr lang="en-US" altLang="zh-CN" sz="1600" b="1">
                <a:latin typeface="宋体" charset="-122"/>
              </a:rPr>
              <a:t>			var local3 = 0x414241;</a:t>
            </a:r>
          </a:p>
          <a:p>
            <a:r>
              <a:rPr lang="en-US" altLang="zh-CN" sz="1600" b="1">
                <a:latin typeface="宋体" charset="-122"/>
              </a:rPr>
              <a:t>			try</a:t>
            </a:r>
          </a:p>
          <a:p>
            <a:r>
              <a:rPr lang="en-US" altLang="zh-CN" sz="1600" b="1">
                <a:latin typeface="宋体" charset="-122"/>
              </a:rPr>
              <a:t>			{</a:t>
            </a:r>
          </a:p>
          <a:p>
            <a:r>
              <a:rPr lang="en-US" altLang="zh-CN" sz="1600" b="1">
                <a:latin typeface="宋体" charset="-122"/>
              </a:rPr>
              <a:t>				</a:t>
            </a:r>
            <a:r>
              <a:rPr lang="en-US" altLang="zh-CN" sz="1600" b="1">
                <a:solidFill>
                  <a:srgbClr val="FF0000"/>
                </a:solidFill>
                <a:latin typeface="宋体" charset="-122"/>
              </a:rPr>
              <a:t>sxi1(arg1</a:t>
            </a:r>
            <a:r>
              <a:rPr lang="en-US" altLang="zh-CN" sz="1600" b="1">
                <a:latin typeface="宋体" charset="-122"/>
              </a:rPr>
              <a:t>);</a:t>
            </a:r>
          </a:p>
          <a:p>
            <a:r>
              <a:rPr lang="en-US" altLang="zh-CN" sz="1600" b="1">
                <a:latin typeface="宋体" charset="-122"/>
              </a:rPr>
              <a:t>				local3 = arg2;</a:t>
            </a:r>
          </a:p>
          <a:p>
            <a:r>
              <a:rPr lang="en-US" altLang="zh-CN" sz="1600" b="1">
                <a:latin typeface="宋体" charset="-122"/>
              </a:rPr>
              <a:t>				throw Error;</a:t>
            </a:r>
          </a:p>
          <a:p>
            <a:r>
              <a:rPr lang="en-US" altLang="zh-CN" sz="1600" b="1">
                <a:latin typeface="宋体" charset="-122"/>
              </a:rPr>
              <a:t>			}</a:t>
            </a:r>
          </a:p>
          <a:p>
            <a:r>
              <a:rPr lang="en-US" altLang="zh-CN" sz="1600" b="1">
                <a:latin typeface="宋体" charset="-122"/>
              </a:rPr>
              <a:t>			catch (e:Error)</a:t>
            </a:r>
          </a:p>
          <a:p>
            <a:r>
              <a:rPr lang="en-US" altLang="zh-CN" sz="1600" b="1">
                <a:latin typeface="宋体" charset="-122"/>
              </a:rPr>
              <a:t>			{</a:t>
            </a:r>
          </a:p>
          <a:p>
            <a:r>
              <a:rPr lang="en-US" altLang="zh-CN" sz="1600" b="1">
                <a:latin typeface="宋体" charset="-122"/>
              </a:rPr>
              <a:t>				sxi1(local3);</a:t>
            </a:r>
          </a:p>
          <a:p>
            <a:r>
              <a:rPr lang="en-US" altLang="zh-CN" sz="1600" b="1">
                <a:latin typeface="宋体" charset="-122"/>
              </a:rPr>
              <a:t>			}</a:t>
            </a:r>
          </a:p>
          <a:p>
            <a:r>
              <a:rPr lang="en-US" altLang="zh-CN" sz="1600" b="1">
                <a:latin typeface="宋体" charset="-122"/>
              </a:rPr>
              <a:t>		}</a:t>
            </a:r>
          </a:p>
          <a:p>
            <a:r>
              <a:rPr lang="en-US" altLang="zh-CN" sz="1600" b="1">
                <a:latin typeface="宋体" charset="-122"/>
              </a:rPr>
              <a:t>	}</a:t>
            </a:r>
          </a:p>
          <a:p>
            <a:r>
              <a:rPr lang="en-US" altLang="zh-CN" sz="1600" b="1">
                <a:latin typeface="宋体" charset="-122"/>
              </a:rPr>
              <a:t>}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8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58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58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58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58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58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58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58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584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584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584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584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584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584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0963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Sxi~ opcodes.tbl</a:t>
            </a:r>
            <a:endParaRPr lang="zh-CN" altLang="en-US" smtClean="0"/>
          </a:p>
        </p:txBody>
      </p:sp>
      <p:sp>
        <p:nvSpPr>
          <p:cNvPr id="4096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0965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0966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1751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Opcodes.tbl</a:t>
            </a:r>
            <a:r>
              <a:rPr lang="en-US" altLang="zh-CN" dirty="0"/>
              <a:t> </a:t>
            </a:r>
            <a:r>
              <a:rPr lang="zh-CN" altLang="en-US" dirty="0"/>
              <a:t>文件里面记录了哪些指令可以抛出异常，哪些不会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409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333750"/>
            <a:ext cx="118681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文框 2"/>
          <p:cNvSpPr/>
          <p:nvPr/>
        </p:nvSpPr>
        <p:spPr bwMode="auto">
          <a:xfrm>
            <a:off x="3117850" y="4591050"/>
            <a:ext cx="838200" cy="1397000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6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1987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Try/catch ---avm verify this path</a:t>
            </a:r>
            <a:endParaRPr lang="zh-CN" altLang="en-US" smtClean="0"/>
          </a:p>
        </p:txBody>
      </p:sp>
      <p:sp>
        <p:nvSpPr>
          <p:cNvPr id="41988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1989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1990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1991" name="矩形 3"/>
          <p:cNvSpPr>
            <a:spLocks noChangeArrowheads="1"/>
          </p:cNvSpPr>
          <p:nvPr/>
        </p:nvSpPr>
        <p:spPr bwMode="auto">
          <a:xfrm>
            <a:off x="1231900" y="1797050"/>
            <a:ext cx="10337800" cy="847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changethebytecodeofthis </a:t>
            </a:r>
            <a:r>
              <a:rPr lang="en-US" altLang="zh-CN" sz="2000"/>
              <a:t>(override_object, a_string) </a:t>
            </a:r>
          </a:p>
          <a:p>
            <a:r>
              <a:rPr lang="en-US" altLang="zh-CN" sz="2000"/>
              <a:t>// arguments are passed in the "local" registers: local0 is the "this" object, local1 is the first argument and so on:     </a:t>
            </a:r>
          </a:p>
          <a:p>
            <a:endParaRPr lang="en-US" altLang="zh-CN" sz="2000"/>
          </a:p>
          <a:p>
            <a:r>
              <a:rPr lang="en-US" altLang="zh-CN" sz="2000"/>
              <a:t>pushint 0x414241    </a:t>
            </a:r>
          </a:p>
          <a:p>
            <a:r>
              <a:rPr lang="en-US" altLang="zh-CN" sz="2000"/>
              <a:t>setlocal3    </a:t>
            </a:r>
          </a:p>
          <a:p>
            <a:r>
              <a:rPr lang="en-US" altLang="zh-CN" sz="2000"/>
              <a:t>getlocal1 (first argument, override_object)     </a:t>
            </a:r>
          </a:p>
          <a:p>
            <a:r>
              <a:rPr lang="en-US" altLang="zh-CN" sz="2000"/>
              <a:t>try {      </a:t>
            </a:r>
          </a:p>
          <a:p>
            <a:r>
              <a:rPr lang="en-US" altLang="zh-CN" sz="2000"/>
              <a:t>	sxi1      </a:t>
            </a:r>
          </a:p>
          <a:p>
            <a:r>
              <a:rPr lang="en-US" altLang="zh-CN" sz="2000"/>
              <a:t>	getlocal2 (second argument, a_string)      </a:t>
            </a:r>
          </a:p>
          <a:p>
            <a:r>
              <a:rPr lang="en-US" altLang="zh-CN" sz="2000"/>
              <a:t>	setlocal3      </a:t>
            </a:r>
          </a:p>
          <a:p>
            <a:r>
              <a:rPr lang="en-US" altLang="zh-CN" sz="2000"/>
              <a:t>	throw    </a:t>
            </a:r>
          </a:p>
          <a:p>
            <a:r>
              <a:rPr lang="en-US" altLang="zh-CN" sz="2000"/>
              <a:t>     } </a:t>
            </a:r>
          </a:p>
          <a:p>
            <a:r>
              <a:rPr lang="en-US" altLang="zh-CN" sz="2000"/>
              <a:t>catch {      </a:t>
            </a:r>
          </a:p>
          <a:p>
            <a:r>
              <a:rPr lang="en-US" altLang="zh-CN" sz="2000"/>
              <a:t>	getlocal3      </a:t>
            </a:r>
          </a:p>
          <a:p>
            <a:r>
              <a:rPr lang="en-US" altLang="zh-CN" sz="2000"/>
              <a:t>	sxi1      </a:t>
            </a:r>
          </a:p>
          <a:p>
            <a:r>
              <a:rPr lang="en-US" altLang="zh-CN" sz="2000"/>
              <a:t>	pop     </a:t>
            </a:r>
          </a:p>
          <a:p>
            <a:r>
              <a:rPr lang="en-US" altLang="zh-CN" sz="2000"/>
              <a:t>	returnvoid    </a:t>
            </a:r>
          </a:p>
          <a:p>
            <a:r>
              <a:rPr lang="en-US" altLang="zh-CN" sz="2000"/>
              <a:t>     }     </a:t>
            </a:r>
          </a:p>
          <a:p>
            <a:r>
              <a:rPr lang="en-US" altLang="zh-CN" sz="2000"/>
              <a:t>returnvoid  </a:t>
            </a:r>
          </a:p>
          <a:p>
            <a:r>
              <a:rPr lang="en-US" altLang="zh-CN" sz="2000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左箭头标注 1"/>
          <p:cNvSpPr>
            <a:spLocks noChangeArrowheads="1"/>
          </p:cNvSpPr>
          <p:nvPr/>
        </p:nvSpPr>
        <p:spPr bwMode="auto">
          <a:xfrm>
            <a:off x="6770688" y="2984500"/>
            <a:ext cx="4543425" cy="1055688"/>
          </a:xfrm>
          <a:prstGeom prst="leftArrowCallout">
            <a:avLst>
              <a:gd name="adj1" fmla="val 25000"/>
              <a:gd name="adj2" fmla="val 25000"/>
              <a:gd name="adj3" fmla="val 24986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Local3 =0x414241</a:t>
            </a:r>
            <a:endParaRPr lang="zh-CN" altLang="en-US" sz="2600"/>
          </a:p>
        </p:txBody>
      </p:sp>
      <p:sp>
        <p:nvSpPr>
          <p:cNvPr id="3" name="左箭头标注 2"/>
          <p:cNvSpPr>
            <a:spLocks noChangeArrowheads="1"/>
          </p:cNvSpPr>
          <p:nvPr/>
        </p:nvSpPr>
        <p:spPr bwMode="auto">
          <a:xfrm>
            <a:off x="6607175" y="3844925"/>
            <a:ext cx="5076825" cy="1314450"/>
          </a:xfrm>
          <a:prstGeom prst="leftArrowCallout">
            <a:avLst>
              <a:gd name="adj1" fmla="val 25000"/>
              <a:gd name="adj2" fmla="val 25000"/>
              <a:gd name="adj3" fmla="val 25016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AVM think Sxi1 opcode can’t throw exception,continue</a:t>
            </a:r>
            <a:endParaRPr lang="zh-CN" altLang="en-US" sz="2600"/>
          </a:p>
        </p:txBody>
      </p:sp>
      <p:sp>
        <p:nvSpPr>
          <p:cNvPr id="4" name="左箭头标注 3"/>
          <p:cNvSpPr>
            <a:spLocks noChangeArrowheads="1"/>
          </p:cNvSpPr>
          <p:nvPr/>
        </p:nvSpPr>
        <p:spPr bwMode="auto">
          <a:xfrm>
            <a:off x="6557963" y="4502150"/>
            <a:ext cx="3819525" cy="1162050"/>
          </a:xfrm>
          <a:prstGeom prst="leftArrowCallout">
            <a:avLst>
              <a:gd name="adj1" fmla="val 25000"/>
              <a:gd name="adj2" fmla="val 25000"/>
              <a:gd name="adj3" fmla="val 24986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 sz="2600"/>
          </a:p>
          <a:p>
            <a:r>
              <a:rPr lang="en-US" altLang="zh-CN" sz="2600"/>
              <a:t>Local3 = string</a:t>
            </a:r>
          </a:p>
          <a:p>
            <a:endParaRPr lang="zh-CN" altLang="en-US" sz="2600"/>
          </a:p>
        </p:txBody>
      </p:sp>
      <p:sp>
        <p:nvSpPr>
          <p:cNvPr id="5" name="左箭头标注 4"/>
          <p:cNvSpPr>
            <a:spLocks noChangeArrowheads="1"/>
          </p:cNvSpPr>
          <p:nvPr/>
        </p:nvSpPr>
        <p:spPr bwMode="auto">
          <a:xfrm>
            <a:off x="3540125" y="4730750"/>
            <a:ext cx="5233988" cy="1338263"/>
          </a:xfrm>
          <a:prstGeom prst="leftArrowCallout">
            <a:avLst>
              <a:gd name="adj1" fmla="val 25000"/>
              <a:gd name="adj2" fmla="val 25000"/>
              <a:gd name="adj3" fmla="val 24987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AVM think throw opcode is the </a:t>
            </a:r>
            <a:r>
              <a:rPr lang="en-US" altLang="zh-CN" sz="2600">
                <a:solidFill>
                  <a:srgbClr val="FF0000"/>
                </a:solidFill>
              </a:rPr>
              <a:t>only</a:t>
            </a:r>
            <a:r>
              <a:rPr lang="en-US" altLang="zh-CN" sz="2600"/>
              <a:t> path to catch target</a:t>
            </a:r>
            <a:endParaRPr lang="zh-CN" altLang="en-US" sz="2600"/>
          </a:p>
        </p:txBody>
      </p:sp>
      <p:sp>
        <p:nvSpPr>
          <p:cNvPr id="6" name="左箭头标注 5"/>
          <p:cNvSpPr>
            <a:spLocks noChangeArrowheads="1"/>
          </p:cNvSpPr>
          <p:nvPr/>
        </p:nvSpPr>
        <p:spPr bwMode="auto">
          <a:xfrm>
            <a:off x="3552825" y="5646738"/>
            <a:ext cx="7248525" cy="18859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/>
              <a:t>AVM think local3 </a:t>
            </a:r>
            <a:r>
              <a:rPr lang="en-US" altLang="zh-CN" sz="2600">
                <a:solidFill>
                  <a:srgbClr val="FF0000"/>
                </a:solidFill>
              </a:rPr>
              <a:t>only</a:t>
            </a:r>
            <a:r>
              <a:rPr lang="en-US" altLang="zh-CN" sz="2600"/>
              <a:t> can be a String</a:t>
            </a:r>
          </a:p>
          <a:p>
            <a:r>
              <a:rPr lang="en-US" altLang="zh-CN" sz="2600"/>
              <a:t>Generic Handle String Atom Arg to Sxi1 (JIT CODE)</a:t>
            </a: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15363" name="标题 12"/>
          <p:cNvSpPr>
            <a:spLocks noGrp="1"/>
          </p:cNvSpPr>
          <p:nvPr>
            <p:ph type="title"/>
          </p:nvPr>
        </p:nvSpPr>
        <p:spPr bwMode="auto">
          <a:xfrm>
            <a:off x="1301750" y="679450"/>
            <a:ext cx="63563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Aout Flash Vul</a:t>
            </a:r>
            <a:endParaRPr lang="zh-CN" altLang="en-US" smtClean="0"/>
          </a:p>
        </p:txBody>
      </p: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b="1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36675" y="2216150"/>
            <a:ext cx="10128250" cy="27860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得天独厚，一个漏洞多平台多软件应用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en-US" dirty="0"/>
              <a:t>如各种浏览器、</a:t>
            </a:r>
            <a:r>
              <a:rPr lang="en-US" altLang="zh-CN" dirty="0"/>
              <a:t>OFFICE</a:t>
            </a:r>
            <a:r>
              <a:rPr lang="zh-CN" altLang="en-US" dirty="0"/>
              <a:t>文档、跨平台等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15366" name="AutoShape 7" descr="data:image/jpeg;base64,/9j/4AAQSkZJRgABAQAAAQABAAD/2wCEAAkGBxQSEhQUEBMUEhMUFBQUFBgYFRQVFxUVFBQWFxgWFBQYHCggGBolHBUUITEhJSkrLi4uGB8zODMsNygtLisBCgoKDg0OGhAQGi8kHCYuLC0sLC8sNCwsLC8sLCwtLCwsLCwsLCwsLiwsLS8sLywsLCwsLCwsLCw1LCwsLCwsLP/AABEIAIEBhQMBEQACEQEDEQH/xAAcAAEAAQUBAQAAAAAAAAAAAAAABQIDBAYHAQj/xABFEAACAQIDAwgGCAUDAgcAAAABAgADEQQSIQUxQQYHIlFhcYGRExQyUnKhI0JigqKxwdEIM5Ky8BUk0kPhFhdjc5PCw//EABsBAQACAwEBAAAAAAAAAAAAAAADBAECBQYH/8QANBEBAAIBAgUBBQYGAwEAAAAAAAECAwQRBRIhMVFBEzJhkaEUInGBsdEGI0LB8PEVUuFD/9oADAMBAAIRAxEAPwDuMBAQEBAQEBAQEBAQEBAQEBAQEBAQEBAQEBAQEBAQEBAQEBAQEBAQEBAQEBAQEBAQEBAQEBAQEBAQEDFqY0XKoDUYaG1rL8THQHs39kBhcSWZlYKCArdFiwIYsN5Ua9EwMqAgICAgICAgICAgICAgICAgICAgICAgICAgICBaxOISmjPUZURAWZmIVVUbyzHQDtgc323z3bPosVoiriiCQWRQqadTOQT3gEdsDG2bz74F2C1qVegD9ay1FHxBTm8gYHS9l7To4mmtXDVErU23MhBHaD1EdR1EDLgICAgICAgICAgICAgIGHi6hY5FJAtdyNCAdyqeBNjrwAO4kGBYuAAFAAGgA0A7hMCrZAvnqcGNl+FRYeBOYjvmYEjAQEBAQEBAQECG27yowuD0r1QHtcIOk5B3HKN3jI75a07rODR5c3WkdPPo0raPO0u7D4ct21Gt+Ff3le2pn0h08fB/+9vkiW508WTpTogdWVj8800+03+Cx/xGHzKT2bzqte2IoC3WhIPk0zGrn1hDk4PH9Fvm33YnKChi1vQcE8VOjDvWWseWt+zk59Llwz9+Pz9EpJFcgICAgICAgICAgICAgcF/iK5SOatLAoxFNUFaqB9dmJCBusKFvbrYdQgcWgZuycaKL52QVOiwCndc6awNn5ueWz7PxquOjhqrBa9ME5cpNs4HvLe48RxgfVym+o1BgewEBAQEBAQEBAQEBAQNYO3EGcKHZ87F7KbDWy3Y6AZQus1mRVhEqYg69Cnxt9YdQPHvGnVfgiBsdNAoAGgGgmwqgICAgICAgICB88cs8d6zjq9S91zlF+Gn0RbvtfxnNyX3tMvX6PF7PDWvw/VHUqEgmy0yUw0jm7C6MLNfaG8JPk1hW9ZpZCVOYEkEjQanUdkkw/fyREK2ryVrgtM+P9OtYrlRRpOiVrpmUHNvVSeBtrusb24idHLq8eO8Ut83j5nZNUaquoZGDKdQQQQR2ESzW0WjeOzKuZCBRVqBQWYhVGpJIAA6yTugW8FjadZc9F1qJuzKwYeY8Jitot2F+ZCAgICAgICBwDl5ycXHbcxfp6y4fD0KVA1Kh4Z0RUVRY3JZuowNI5eclPUq1FKTJWp4imr0aqEZaqsbDTcG3btDcHS5EDfsDzVYOk1PD4jGIMcyB8ntAFuiAVIy2LEAZt5ItvEDlHKbZjYbFVqFRAjU3KlQbjsKn3SLEdhED6t5vMWauzME73LHD0wSd5Krlue+14GxQEBAQEBAQEBAs4jEBbaEsdFUbyez9zoIFn0Tt7b5R7qfq5Fz4ZYHnqS8Gqf/ADVT8i1oHl6i7iKo6msreDKLHuI8YGH6opNxR1BuPSOMqn7IXN+QgZfomPtVDb3UApr56t+KBaqUVXezjvrVj8s+swKExzqeNVeNwFYfCdAe4gd8biUo1Q6hlNwf81HA9kyK4CAgICAgRnKbaHq+FrVeK02y/EdF+ZE0yW5aTKfTYvaZa0+L59oUrzj2nZ7JJYfDSve7S1tkjSwkr2yIZuvjCSP2rTnT/I7Z16rN1AKO9j+wM6vC45rTfx0c3ieX+XFPM/oxOUT+lqsw3X07ty/hCylq8nPlmXAsi8NjK2HN6FR6fWAeie9TofKaYs98c/dnZjrDO/8AMHGoNfRP2tTN/wALATo01+T12OeUZtDnI2gwsr06XalMX/GWk8aq9mJvLU8ZtCvi6ijEVqla7C2diQtzvVfZXwETaZ6y0mZl3bkOjLRVdy5cxFuLm48hYeEu4a8tIhYiNobNJWSAgICAgICBw/l5gzW2vjcKM6+s4Og6OoJyVqDBqZa25TlZb8MwPCV9TqsenxzfJO0JMeK2SdqpZuSQq0qIxLmpVoIyo6s9MEu/pHLKp4uTpusBPI5f4g1F7Tam1ax6bb/q6VdHjiNp6sXbXIt8RtRMecQaa5qLVVVTmIohNFOYCxyDfu32O6X9L/EUTEe3pt8Y/bv+qDJov+kuUc5uPNfamLqFGp3qZQrWuAiqgJt1hQfGejxZaZaRek7xPZStWaztPd9Gc0mMFXZGDK/Vpmme+m7If7b+MkatvgICAgICAgIFFaoFUs24Ak+EDGoKR0n9tt/2RwQd3HrN4F0GB7eB4YFqrVC6bz1Df49XjMDGqVWPHKOofqf2mBjm0CipVAFzoB/mg4nsmBIbJpMAzMMuYghd5GlrntOl7aacd53EhAQEBAQEDQed3H5aFKiDrUfMfhQfuw8pT1dtqxV2OD4t8lr+I/VzfCUpyr2d+07JrCUJSyXVb2SlDDyra6va7JGHkXOj509sql6LCu+4vmt2Fj6NT/8Aaeo0kex0fNPeevz7OVrr82XbxG395a/iKO+ceVBHYijNZYRGMozeltmkoTFUpcpZqr5N4H0mIVe0L/Vofw5z4S5jjmmIZrG8voLYtHLTv7xv4DQTqLDPgICAgICAgIHJuVeJZdusKIVz/p9NnXj0a1TS/A5WB8pzeKaD7Zi5YnaY7LGmzeyt17SlsPtIOuZQPF1AB7eI8p4PJprYrzS/p6bf5+rrxbeN4XcPRfEnogVAOq4pDvY61Py8Z1NJwrUan73u18z3/KP8/FBlz0x9J6z4cQ5b7M9DtWumPuBU6YYaWDjosOwEFfCe00+CuDFXFXtEbOVkvN7TaXSeYDbaKcTs/wBIHyP6eg1/aRgFqAcNCEOm/Mx4SZo7JAQEBAQEBAQMTGm5prwLZj3IMw/FkgA14FQmBUTbU6Ab5kYxrl/Y6K+9xPw9Q7ZgW7Abv875gWHaBYd5hle2bQz1Ltup2/rYb/BSP6jNoYTkyEBAQEBAQOPc4NR8Tj2SmpYUlWmLAnXe2g7WI8Jy9Rab5JiOu3R6fh1a4dNFrTtv169FGz+S+IP1AvxMB8hc/KQ/Yst/gZeI6aP6t/wj99k3R5L4gDQ0j96p+eSa24Taf6lSeI4J9LfT91T4OvS1q0CV4tTPpAO9dG+UoZ+E56xvXq2rlw5Pcv18T0+vb6rtNg63pkNfoi3vE2A7Dczl0xXtljHMbTM7ExNbbWjb1Tm2UCLSpLuUX8FGRb993P3Z6zX2iuOuOP8ANnCtabWm0+vVBVqc48w1R2JpzSWsofF05hrKBxqS1jlpLYObvAZqpa24XHxOcifIVfOdbR133s3xw7RSTKABuAA8pfSqoCAgICAgIEHyy5T0dnYV8RXO7o00vrUqEHKi+VyeABMDSOZ/YlSu1fa+O6VfGZlpjgtG44dRyqB1Ko64G1VORtI1S9hlJvums0rPWYbRaY7S2TD0FRQqCwE2auYfxBcnBXwS4pV+lwzDMQNTRc5WB7mKns6XXA4BsDa9TB4iliKBtUpNmXqPAqewgkHsJgfXfJPlFS2hhaeJoHouLMvFHHtI3aD5ix4wJiAgICAgICBgYw/Sr/7VT++lAUzAuNUCgljYDUkzAwlY1ekwtT+qvvfab9pjuyvu0MMeo0DGqPMMrBaBN7MWxqD7Y/sS3ym8MM6AgICAgIFvE11pozubKilmPUFFyfITMRvO0MTO0buW7V5whUc+q4cINbtUIux6zTTu4tL1NFEe9PyVMmtmekfVjUOUWJc61cvYiqnzAv8AOSexxx6IPb5J9U3gNp19L1qh72J/OR2rXw2i9vMtkwO1n/6lnHdY/KV7Y6+iemW0d+rMXZdCpUWsEtUBuSCVzEbs4GjW6zKl9PSbxeY6x2lfpq8ns5xxPTx4/Dx+SD2xjVGKenUujHKKWYWFRAt/o23MQzPcDUcROTr639pzTHT0Q79WHWE58so3EiaS1lD4sTSWkoLGLfQamWMbWXR+bnZuVAx+sxbwQBF+YLeM9Dpq7Y4S0jaG+SdsQEBAQEBAQPmLnI27U2xtRaFC7UUq+r4cDUMcwFSqOu5F7+6F7YH0PyYwD4fD06VTL9GoVQvADcDAkgrZjdhl4C2viYFOJVyPo2CnrIv+sDWNs0MRkqJigK2Gqo1OrlGoRxYsBvBF7wPl7bGxGw+IrYd2HpKTEDgKi2uroftKVYA8CIG08z/LU7OxYSq1sLiCEq3OlNty1ey249hPUIH1LAQEBAQEBAj9oC1RD1q6edn/APzMBTmBGCt6w9/+ih0/9Rh9Y/ZHCY7iQLQLTvAxqjzAxqjQysM8wym9m4gXB4OAp7KiDS/xL/bN4apaZCAgICAgarzl7Q9DgagBs1UikO46t+EEeMsaWvNkj4INRbaji+GM6kuZKdwLSOzMNjwFSQWhNVPYZ5DMJYlNbKbKtSqdyiw+6Lm3eSB4StqLxSszPpG61grzT9Fdd0qp6PFU0qKbXuoZb/CdxB3GcrHromOXNH5+nyXL4Yn3UY/JYW/2uIYLwSp9Oo7mzCp5se6bzo8GWN6T8leaTXuwMVybxPAUW7fSVF+Xoj+cgnhfi30a7SwanI+udXqUqY42V6nkSUA8pmOF0jraxFJlbw3JzBq6rUqNiGZgLE3S5NuklIBSNdzXkmP7JjtFazEz808aPJy80x0+PR0DZ2AWiLLbcAAAAABuCgbhOkiZcBAQEBAQEDVec/b3qWza9RTlqOvoaPX6Sr0QR2qLt92Bzn+H/k2rvVxri4on1fD3G5soNWoO2zAA/aaB3CAgIAiBwP8AiF2QlGthcQiC1SnUosOANMhkPfZ2HcogcgxSCyMPrLr8QJB87A+MD6k5nOURxuzKRc5qtD/b1Cb3JpgZGJO8lClzxN4G7wEBAQEBAwtqr0Mw3oQ/gPaA7xceMCC23jCSuHpnpVBdyPq0/wDv/m+azPoQzaChFCroALQKmeBZd5gY7tDKw5mGVowLuHr5bg6qd43dxB4EbwZmJE7s7aGaynpX0DaA7ibOOuwOo0NuG6bRLVJzIQEBAQOTc8+0r1aNAH2VLt3sbD5D5zo6KvSbKepnrENBoNLkqUpfB1ZHMMQnsFiJFaEkSm8Ni5FNUsS22ouShTQ72IZv7z87DxnE4nl2pt5n6R1dbS026+IYzVJwpvC1FVhz/m6Vr5Np3jolrErT1m99/wCtv3kNtXmjtefmlrSviPkj8XY7+l3kt+cr+0yXn71pn81nHG3ZZ2SCawI0y3by3fMjynb4Ti3yc3hX4hflxxXy6BhQQi5jc21npXFXYCAgICAgIHzvz2cpDitorgx/JwxsR79Z1uT4AhR97rgdU5nMEKWyMIBvdXqMes1KjN8hYeEDdIGHshy1Gmx3sob+rX9YGZAQOR/xIr/scMeIxQHnSqfsIHz/AImnlCAneua3VmJt8rHxgdn/AIacU2bG0vq5aLjsILqfMEeUDusBAQEBAQPGFxaBqVDZnoa1ViSxZha/CnboAdmhHgJrMMs7PMClmgWnaBaaBaYTDK20C0WgT2xcNZtfqDX4nsbeChf6jN4hiU5MsEBAQED5y5cbT9Yx1dwbjNlX4V0HyAnawU5ccQ52Sea0yjaLyRDMJDD1ZrMNJhLYXEyOYZiWw8nfpa1NOBNz8K6n5AyDL92symwxzXiG8bVr3e3uqB4t0j8sk8bxbP8AzIr4j9f8h6LTU+5v5YRecicqxFVtnkNrt4qs1HtIJndLWqLxdaT0qsUqlOS2HzEn3mC+C6n8/lPVcLxcuLfy43EL82Tbw3edRRICAgICAgUVqoRSzGygXJmtrRWJtadohmImZ2hzjbPJHB4qtWrVKANSsQS12zAqoUFCD0T0QdOM8Xn4vqsuX2mK3LWO0efx/F1Kaala7WjeV3kbykTBOmzMYfRkX9UrHRK6FiQjHctUE2I3HS28A+n4drq6zFzx0tHSY8T+3hQzYpx22dFl9Cxdl0SlGmjb1QKfui36QMqBTVfKCTwBPkJiZ2jdmI3nZxnn3x5qYOgxKrkrgqmXPnLIwuSd2UX4WN5xOHcWvq8vJyxEbb9+y1n00Y677uH0cUS4zKtTMRdcgu24WBABHgRO3M7dZVH0fzMck/UKdZqn86uabFd/o0UErTJ4sC7XI7JQ0fEceqvatInp6+Y8psuC2OImXSZ0EJAQEBAQECP2rhrgOouy7x7ynev5EdoECJvusbg6g9Y/Q8COBBmjJA8IgUlYFt1gY9SYZX8FhzoxFyTamp+s3WfsjefLjMxDEy2fBYf0agbzvJ4ljqSe83m7C/AQEBAwduVWTD1WpqzOKbZQoJNyLCwGp33m1IibRu1vO1Z2cNwfITE1GLVAKVySc5sdT7oufA2nStq6V6R1U4wXn4NkwXNfcdKpU+6gUebkyCdbPpDf7LHrLKq81xt0Kzg/aWmw+RERrZ9YJ0kektf2tyVxeFuz0/SIPr07mw62Q6jwuO2WKail+naVe+mvXr3bFzY0s5erwACKeGupI8B85BrLbbVS6Oveyer4jMxPWSfPUDwFh4T5trM85M1rPU48fLWIWjUlbmlvyrVSuBEVmW8UYOIxMlrRNWiOq1bmWsePeYhLP3azbw3zkthsqC/BdfibUz2GCnJjiHlslua8yn5K0ICAgICBg7YxLU6d00N1F99rmUOJ6m+n01smPvG36ptPSL5IrLXK6tUINRmaxuAWOW/Xl3X8J4vNqtXnrtkybx4/06tMdKe7C4BI4jaNmzW+XnJoY7DNT09KvToseDgbieptx8+En0eqnR6iMv8ATPS34f8AiPNj9pTb19Gu80HORiPWE2dj81S5anTqN/MpugP0dS/tDo2vvB6+Hvq2i0RaO0uPMbdHc5swQIbldUK4SqQctlNz2TW/uz+DavvQ0vamyUxlBVqAEFRoe4frPmuDU30uWZq71qxaNpRHJ3m9w2HqiqFBZdVuS1j1i+6X8/F8+qr7PfaPVDXBjxzvEdXQNm4j0bXOoOh7O2ScL1NdHl5p92ek/u01GOcldo7tiRgRcG4M9vS9b1i1Z3iXJmJidpVTZggICAgICBE43AEEsi5lJuyXsb+8h4N8j84GDmTizr2Gk5PmoIPnNdh6uHdz9Ght71TojwQanxIjYXv9Jre9Sv1ZDb+6/wA5nYWHouh+lpm3vJ0h/TvHheY2FSJTv0EqVTwBUov3i3DuBjYSuBwZBz1LFyLC3sovuqOr85sM2AgICAgIFunQVdVUAnsgXICB4RAj6mykVanoVWmXDnQAAuwsWNuJ65pmi2Sk1iesxs2xzFbROzR8W1SkxWsuRr/db4W4/nPH6nQ5MM/ejp59Hew5seSOkrLYqVoxrMUWKmJm8UbxRivWvuksVb7RHdc2XQNSoBvFxfebC+tyNBpffL2jwzfJHTop67PWuKYiero2zKjqyp6M5GUuXvoDwFrdQE9M84loCAgICAgRu3v5RH2k+TA/pOTxu8V0V9/XaPrCzpI/mwg13TxuP3YdWe72bMBExaN42EPs/ZmAw+N9ar0qa1ahAWsxICVLZRcE5VzDTNYG/HpTv/w/r96/Zr94938PH7KWswf/AEj83Qw4tcEW676T1DnobbnK3BYNS2JxNKnb6uYM57qa3Y+UDi3LLnObalelhMIrUsKaqly2j1spvqB7KaXtvPHqlfV35MN5+EpcEb5Kx8XTNmU7U1H2RPndIi17Wdq0su0miIhqTIm9jUGUEtoDaw/W3Ceq4Npc2GtrZOkTttH99vT9XN1WStpiKpKdtUICAgICAgIHmUQPYCAgeAQPYCAgICAgICAgICAgWsRhlqCzqGHaImNyJ2QeJ5J0j7F07ASB5bvlKeTh+nvO81+XRYpq8te0sE8jdfbJ8U/4SKOF6ePPzS/8hm8r9Hkig9oA/EWf8O6T00WCnav90VtVlt3lL4fY9NRbeBw9keQlmI27IJnfukALaDdMsPYCAgICAgRW1qRZSL24g79e6VNbo6avFOK/0SYss47c0NUxPrCHQU3HYSp8jp855vJ/DeSvuX3+joV1tJ7xssLtsr/NpsnbvHmNJz83DNXh6zHRYrlx37SzE2pTIuGEpTbLHTlb8rV+WeINejUo0kaozIwCqCSSRYbtwuRrwnR4Rpsk562iPVpntEY538Oe4fm12oVA6KC3smuNOwhSRPduGHmkx3FsOPvv/wAIFWx+RWKweJp1aqK1Nc12RwQvRIuQbH5SlxGs209ohY0sxGWN3XcBtZMoueE8FNL0tO0OxMbq/wDVy7ZKK5jxJ9le0n9Jd0mgz6q20dI9ZRZclMcbymtl4exBY5m6zw+EcPz7Z67R8Ow6aPuxvbzPf/xy8ue2T8PDZKG6X0C7AQEBAQEBAQEBAQEBAQEBAQEBAQEBAQEBAQEBAQEBAQEBAQEBAt1aQaBHYnZt4EdV2R2QMCryWpsdUsetSV87b5Vy6PBk62rCamoyV7Sztm8nkpCyLa+86knvJ1kuLBjxRtSNmmTJa872lL09mjjJWiziNmdUCNr7HvvEdxGf+D6V/ZI7AzgeV9JSnh+nmd+VYjVZYjul8BsNaYsihR2fmTxMtUx1xxy1jaENr2tO9pTGHwQWbtWWBA9gICAgICAgICAgICAgICAgICAgICAgICAgICAgICAgICAgICAgICAgeWgewEBAWgeWgewEBAQEBAQEBAQEBAQEBAQEBAQEBAQEBAQEBAQEBAQEBAQEBAQEBAQEBAQEBAQEBAQEBAQEBA//2Q=="/>
          <p:cNvSpPr>
            <a:spLocks noChangeAspect="1" noChangeArrowheads="1"/>
          </p:cNvSpPr>
          <p:nvPr/>
        </p:nvSpPr>
        <p:spPr bwMode="auto">
          <a:xfrm>
            <a:off x="180975" y="-1905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AutoShape 9" descr="data:image/jpeg;base64,/9j/4AAQSkZJRgABAQAAAQABAAD/2wCEAAkGBxQSEhQUEBMUEhMUFBQUFBgYFRQVFxUVFBQWFxgWFBQYHCggGBolHBUUITEhJSkrLi4uGB8zODMsNygtLisBCgoKDg0OGhAQGi8kHCYuLC0sLC8sNCwsLC8sLCwtLCwsLCwsLCwsLiwsLS8sLywsLCwsLCwsLCw1LCwsLCwsLP/AABEIAIEBhQMBEQACEQEDEQH/xAAcAAEAAQUBAQAAAAAAAAAAAAAABQIDBAYHAQj/xABFEAACAQIDAwgGCAUDAgcAAAABAgADEQQSIQUxQQYHIlFhcYGRExQyUnKhI0JigqKxwdEIM5Ky8BUk0kPhFhdjc5PCw//EABsBAQACAwEBAAAAAAAAAAAAAAADBAECBQYH/8QANBEBAAIBAgUBBQYGAwEAAAAAAAECAwQRBRIhMVFBEzJhkaEUInGBsdEGI0LB8PEVUuFD/9oADAMBAAIRAxEAPwDuMBAQEBAQEBAQEBAQEBAQEBAQEBAQEBAQEBAQEBAQEBAQEBAQEBAQEBAQEBAQEBAQEBAQEBAQEBAQEDFqY0XKoDUYaG1rL8THQHs39kBhcSWZlYKCArdFiwIYsN5Ua9EwMqAgICAgICAgICAgICAgICAgICAgICAgICAgICBaxOISmjPUZURAWZmIVVUbyzHQDtgc323z3bPosVoiriiCQWRQqadTOQT3gEdsDG2bz74F2C1qVegD9ay1FHxBTm8gYHS9l7To4mmtXDVErU23MhBHaD1EdR1EDLgICAgICAgICAgICAgIGHi6hY5FJAtdyNCAdyqeBNjrwAO4kGBYuAAFAAGgA0A7hMCrZAvnqcGNl+FRYeBOYjvmYEjAQEBAQEBAQECG27yowuD0r1QHtcIOk5B3HKN3jI75a07rODR5c3WkdPPo0raPO0u7D4ct21Gt+Ff3le2pn0h08fB/+9vkiW508WTpTogdWVj8800+03+Cx/xGHzKT2bzqte2IoC3WhIPk0zGrn1hDk4PH9Fvm33YnKChi1vQcE8VOjDvWWseWt+zk59Llwz9+Pz9EpJFcgICAgICAgICAgICAgcF/iK5SOatLAoxFNUFaqB9dmJCBusKFvbrYdQgcWgZuycaKL52QVOiwCndc6awNn5ueWz7PxquOjhqrBa9ME5cpNs4HvLe48RxgfVym+o1BgewEBAQEBAQEBAQEBAQNYO3EGcKHZ87F7KbDWy3Y6AZQus1mRVhEqYg69Cnxt9YdQPHvGnVfgiBsdNAoAGgGgmwqgICAgICAgICB88cs8d6zjq9S91zlF+Gn0RbvtfxnNyX3tMvX6PF7PDWvw/VHUqEgmy0yUw0jm7C6MLNfaG8JPk1hW9ZpZCVOYEkEjQanUdkkw/fyREK2ryVrgtM+P9OtYrlRRpOiVrpmUHNvVSeBtrusb24idHLq8eO8Ut83j5nZNUaquoZGDKdQQQQR2ESzW0WjeOzKuZCBRVqBQWYhVGpJIAA6yTugW8FjadZc9F1qJuzKwYeY8Jitot2F+ZCAgICAgICBwDl5ycXHbcxfp6y4fD0KVA1Kh4Z0RUVRY3JZuowNI5eclPUq1FKTJWp4imr0aqEZaqsbDTcG3btDcHS5EDfsDzVYOk1PD4jGIMcyB8ntAFuiAVIy2LEAZt5ItvEDlHKbZjYbFVqFRAjU3KlQbjsKn3SLEdhED6t5vMWauzME73LHD0wSd5Krlue+14GxQEBAQEBAQEBAs4jEBbaEsdFUbyez9zoIFn0Tt7b5R7qfq5Fz4ZYHnqS8Gqf/ADVT8i1oHl6i7iKo6msreDKLHuI8YGH6opNxR1BuPSOMqn7IXN+QgZfomPtVDb3UApr56t+KBaqUVXezjvrVj8s+swKExzqeNVeNwFYfCdAe4gd8biUo1Q6hlNwf81HA9kyK4CAgICAgRnKbaHq+FrVeK02y/EdF+ZE0yW5aTKfTYvaZa0+L59oUrzj2nZ7JJYfDSve7S1tkjSwkr2yIZuvjCSP2rTnT/I7Z16rN1AKO9j+wM6vC45rTfx0c3ieX+XFPM/oxOUT+lqsw3X07ty/hCylq8nPlmXAsi8NjK2HN6FR6fWAeie9TofKaYs98c/dnZjrDO/8AMHGoNfRP2tTN/wALATo01+T12OeUZtDnI2gwsr06XalMX/GWk8aq9mJvLU8ZtCvi6ijEVqla7C2diQtzvVfZXwETaZ6y0mZl3bkOjLRVdy5cxFuLm48hYeEu4a8tIhYiNobNJWSAgICAgICBw/l5gzW2vjcKM6+s4Og6OoJyVqDBqZa25TlZb8MwPCV9TqsenxzfJO0JMeK2SdqpZuSQq0qIxLmpVoIyo6s9MEu/pHLKp4uTpusBPI5f4g1F7Tam1ax6bb/q6VdHjiNp6sXbXIt8RtRMecQaa5qLVVVTmIohNFOYCxyDfu32O6X9L/EUTEe3pt8Y/bv+qDJov+kuUc5uPNfamLqFGp3qZQrWuAiqgJt1hQfGejxZaZaRek7xPZStWaztPd9Gc0mMFXZGDK/Vpmme+m7If7b+MkatvgICAgICAgIFFaoFUs24Ak+EDGoKR0n9tt/2RwQd3HrN4F0GB7eB4YFqrVC6bz1Df49XjMDGqVWPHKOofqf2mBjm0CipVAFzoB/mg4nsmBIbJpMAzMMuYghd5GlrntOl7aacd53EhAQEBAQEDQed3H5aFKiDrUfMfhQfuw8pT1dtqxV2OD4t8lr+I/VzfCUpyr2d+07JrCUJSyXVb2SlDDyra6va7JGHkXOj509sql6LCu+4vmt2Fj6NT/8Aaeo0kex0fNPeevz7OVrr82XbxG395a/iKO+ceVBHYijNZYRGMozeltmkoTFUpcpZqr5N4H0mIVe0L/Vofw5z4S5jjmmIZrG8voLYtHLTv7xv4DQTqLDPgICAgICAgIHJuVeJZdusKIVz/p9NnXj0a1TS/A5WB8pzeKaD7Zi5YnaY7LGmzeyt17SlsPtIOuZQPF1AB7eI8p4PJprYrzS/p6bf5+rrxbeN4XcPRfEnogVAOq4pDvY61Py8Z1NJwrUan73u18z3/KP8/FBlz0x9J6z4cQ5b7M9DtWumPuBU6YYaWDjosOwEFfCe00+CuDFXFXtEbOVkvN7TaXSeYDbaKcTs/wBIHyP6eg1/aRgFqAcNCEOm/Mx4SZo7JAQEBAQEBAQMTGm5prwLZj3IMw/FkgA14FQmBUTbU6Ab5kYxrl/Y6K+9xPw9Q7ZgW7Abv875gWHaBYd5hle2bQz1Ltup2/rYb/BSP6jNoYTkyEBAQEBAQOPc4NR8Tj2SmpYUlWmLAnXe2g7WI8Jy9Rab5JiOu3R6fh1a4dNFrTtv169FGz+S+IP1AvxMB8hc/KQ/Yst/gZeI6aP6t/wj99k3R5L4gDQ0j96p+eSa24Taf6lSeI4J9LfT91T4OvS1q0CV4tTPpAO9dG+UoZ+E56xvXq2rlw5Pcv18T0+vb6rtNg63pkNfoi3vE2A7Dczl0xXtljHMbTM7ExNbbWjb1Tm2UCLSpLuUX8FGRb993P3Z6zX2iuOuOP8ANnCtabWm0+vVBVqc48w1R2JpzSWsofF05hrKBxqS1jlpLYObvAZqpa24XHxOcifIVfOdbR133s3xw7RSTKABuAA8pfSqoCAgICAgIEHyy5T0dnYV8RXO7o00vrUqEHKi+VyeABMDSOZ/YlSu1fa+O6VfGZlpjgtG44dRyqB1Ko64G1VORtI1S9hlJvums0rPWYbRaY7S2TD0FRQqCwE2auYfxBcnBXwS4pV+lwzDMQNTRc5WB7mKns6XXA4BsDa9TB4iliKBtUpNmXqPAqewgkHsJgfXfJPlFS2hhaeJoHouLMvFHHtI3aD5ix4wJiAgICAgICBgYw/Sr/7VT++lAUzAuNUCgljYDUkzAwlY1ekwtT+qvvfab9pjuyvu0MMeo0DGqPMMrBaBN7MWxqD7Y/sS3ym8MM6AgICAgIFvE11pozubKilmPUFFyfITMRvO0MTO0buW7V5whUc+q4cINbtUIux6zTTu4tL1NFEe9PyVMmtmekfVjUOUWJc61cvYiqnzAv8AOSexxx6IPb5J9U3gNp19L1qh72J/OR2rXw2i9vMtkwO1n/6lnHdY/KV7Y6+iemW0d+rMXZdCpUWsEtUBuSCVzEbs4GjW6zKl9PSbxeY6x2lfpq8ns5xxPTx4/Dx+SD2xjVGKenUujHKKWYWFRAt/o23MQzPcDUcROTr639pzTHT0Q79WHWE58so3EiaS1lD4sTSWkoLGLfQamWMbWXR+bnZuVAx+sxbwQBF+YLeM9Dpq7Y4S0jaG+SdsQEBAQEBAQPmLnI27U2xtRaFC7UUq+r4cDUMcwFSqOu5F7+6F7YH0PyYwD4fD06VTL9GoVQvADcDAkgrZjdhl4C2viYFOJVyPo2CnrIv+sDWNs0MRkqJigK2Gqo1OrlGoRxYsBvBF7wPl7bGxGw+IrYd2HpKTEDgKi2uroftKVYA8CIG08z/LU7OxYSq1sLiCEq3OlNty1ey249hPUIH1LAQEBAQEBAj9oC1RD1q6edn/APzMBTmBGCt6w9/+ih0/9Rh9Y/ZHCY7iQLQLTvAxqjzAxqjQysM8wym9m4gXB4OAp7KiDS/xL/bN4apaZCAgICAgarzl7Q9DgagBs1UikO46t+EEeMsaWvNkj4INRbaji+GM6kuZKdwLSOzMNjwFSQWhNVPYZ5DMJYlNbKbKtSqdyiw+6Lm3eSB4StqLxSszPpG61grzT9Fdd0qp6PFU0qKbXuoZb/CdxB3GcrHromOXNH5+nyXL4Yn3UY/JYW/2uIYLwSp9Oo7mzCp5se6bzo8GWN6T8leaTXuwMVybxPAUW7fSVF+Xoj+cgnhfi30a7SwanI+udXqUqY42V6nkSUA8pmOF0jraxFJlbw3JzBq6rUqNiGZgLE3S5NuklIBSNdzXkmP7JjtFazEz808aPJy80x0+PR0DZ2AWiLLbcAAAAABuCgbhOkiZcBAQEBAQEDVec/b3qWza9RTlqOvoaPX6Sr0QR2qLt92Bzn+H/k2rvVxri4on1fD3G5soNWoO2zAA/aaB3CAgIAiBwP8AiF2QlGthcQiC1SnUosOANMhkPfZ2HcogcgxSCyMPrLr8QJB87A+MD6k5nOURxuzKRc5qtD/b1Cb3JpgZGJO8lClzxN4G7wEBAQEBAwtqr0Mw3oQ/gPaA7xceMCC23jCSuHpnpVBdyPq0/wDv/m+azPoQzaChFCroALQKmeBZd5gY7tDKw5mGVowLuHr5bg6qd43dxB4EbwZmJE7s7aGaynpX0DaA7ibOOuwOo0NuG6bRLVJzIQEBAQOTc8+0r1aNAH2VLt3sbD5D5zo6KvSbKepnrENBoNLkqUpfB1ZHMMQnsFiJFaEkSm8Ni5FNUsS22ouShTQ72IZv7z87DxnE4nl2pt5n6R1dbS026+IYzVJwpvC1FVhz/m6Vr5Np3jolrErT1m99/wCtv3kNtXmjtefmlrSviPkj8XY7+l3kt+cr+0yXn71pn81nHG3ZZ2SCawI0y3by3fMjynb4Ti3yc3hX4hflxxXy6BhQQi5jc21npXFXYCAgICAgIHzvz2cpDitorgx/JwxsR79Z1uT4AhR97rgdU5nMEKWyMIBvdXqMes1KjN8hYeEDdIGHshy1Gmx3sob+rX9YGZAQOR/xIr/scMeIxQHnSqfsIHz/AImnlCAneua3VmJt8rHxgdn/AIacU2bG0vq5aLjsILqfMEeUDusBAQEBAQPGFxaBqVDZnoa1ViSxZha/CnboAdmhHgJrMMs7PMClmgWnaBaaBaYTDK20C0WgT2xcNZtfqDX4nsbeChf6jN4hiU5MsEBAQED5y5cbT9Yx1dwbjNlX4V0HyAnawU5ccQ52Sea0yjaLyRDMJDD1ZrMNJhLYXEyOYZiWw8nfpa1NOBNz8K6n5AyDL92symwxzXiG8bVr3e3uqB4t0j8sk8bxbP8AzIr4j9f8h6LTU+5v5YRecicqxFVtnkNrt4qs1HtIJndLWqLxdaT0qsUqlOS2HzEn3mC+C6n8/lPVcLxcuLfy43EL82Tbw3edRRICAgICAgUVqoRSzGygXJmtrRWJtadohmImZ2hzjbPJHB4qtWrVKANSsQS12zAqoUFCD0T0QdOM8Xn4vqsuX2mK3LWO0efx/F1Kaala7WjeV3kbykTBOmzMYfRkX9UrHRK6FiQjHctUE2I3HS28A+n4drq6zFzx0tHSY8T+3hQzYpx22dFl9Cxdl0SlGmjb1QKfui36QMqBTVfKCTwBPkJiZ2jdmI3nZxnn3x5qYOgxKrkrgqmXPnLIwuSd2UX4WN5xOHcWvq8vJyxEbb9+y1n00Y677uH0cUS4zKtTMRdcgu24WBABHgRO3M7dZVH0fzMck/UKdZqn86uabFd/o0UErTJ4sC7XI7JQ0fEceqvatInp6+Y8psuC2OImXSZ0EJAQEBAQECP2rhrgOouy7x7ynev5EdoECJvusbg6g9Y/Q8COBBmjJA8IgUlYFt1gY9SYZX8FhzoxFyTamp+s3WfsjefLjMxDEy2fBYf0agbzvJ4ljqSe83m7C/AQEBAwduVWTD1WpqzOKbZQoJNyLCwGp33m1IibRu1vO1Z2cNwfITE1GLVAKVySc5sdT7oufA2nStq6V6R1U4wXn4NkwXNfcdKpU+6gUebkyCdbPpDf7LHrLKq81xt0Kzg/aWmw+RERrZ9YJ0kektf2tyVxeFuz0/SIPr07mw62Q6jwuO2WKail+naVe+mvXr3bFzY0s5erwACKeGupI8B85BrLbbVS6Oveyer4jMxPWSfPUDwFh4T5trM85M1rPU48fLWIWjUlbmlvyrVSuBEVmW8UYOIxMlrRNWiOq1bmWsePeYhLP3azbw3zkthsqC/BdfibUz2GCnJjiHlslua8yn5K0ICAgICBg7YxLU6d00N1F99rmUOJ6m+n01smPvG36ptPSL5IrLXK6tUINRmaxuAWOW/Xl3X8J4vNqtXnrtkybx4/06tMdKe7C4BI4jaNmzW+XnJoY7DNT09KvToseDgbieptx8+En0eqnR6iMv8ATPS34f8AiPNj9pTb19Gu80HORiPWE2dj81S5anTqN/MpugP0dS/tDo2vvB6+Hvq2i0RaO0uPMbdHc5swQIbldUK4SqQctlNz2TW/uz+DavvQ0vamyUxlBVqAEFRoe4frPmuDU30uWZq71qxaNpRHJ3m9w2HqiqFBZdVuS1j1i+6X8/F8+qr7PfaPVDXBjxzvEdXQNm4j0bXOoOh7O2ScL1NdHl5p92ek/u01GOcldo7tiRgRcG4M9vS9b1i1Z3iXJmJidpVTZggICAgICBE43AEEsi5lJuyXsb+8h4N8j84GDmTizr2Gk5PmoIPnNdh6uHdz9Ght71TojwQanxIjYXv9Jre9Sv1ZDb+6/wA5nYWHouh+lpm3vJ0h/TvHheY2FSJTv0EqVTwBUov3i3DuBjYSuBwZBz1LFyLC3sovuqOr85sM2AgICAgIFunQVdVUAnsgXICB4RAj6mykVanoVWmXDnQAAuwsWNuJ65pmi2Sk1iesxs2xzFbROzR8W1SkxWsuRr/db4W4/nPH6nQ5MM/ejp59Hew5seSOkrLYqVoxrMUWKmJm8UbxRivWvuksVb7RHdc2XQNSoBvFxfebC+tyNBpffL2jwzfJHTop67PWuKYiero2zKjqyp6M5GUuXvoDwFrdQE9M84loCAgICAgRu3v5RH2k+TA/pOTxu8V0V9/XaPrCzpI/mwg13TxuP3YdWe72bMBExaN42EPs/ZmAw+N9ar0qa1ahAWsxICVLZRcE5VzDTNYG/HpTv/w/r96/Zr94938PH7KWswf/AEj83Qw4tcEW676T1DnobbnK3BYNS2JxNKnb6uYM57qa3Y+UDi3LLnObalelhMIrUsKaqly2j1spvqB7KaXtvPHqlfV35MN5+EpcEb5Kx8XTNmU7U1H2RPndIi17Wdq0su0miIhqTIm9jUGUEtoDaw/W3Ceq4Npc2GtrZOkTttH99vT9XN1WStpiKpKdtUICAgICAgIHmUQPYCAgeAQPYCAgICAgICAgICAgWsRhlqCzqGHaImNyJ2QeJ5J0j7F07ASB5bvlKeTh+nvO81+XRYpq8te0sE8jdfbJ8U/4SKOF6ePPzS/8hm8r9Hkig9oA/EWf8O6T00WCnav90VtVlt3lL4fY9NRbeBw9keQlmI27IJnfukALaDdMsPYCAgICAgRW1qRZSL24g79e6VNbo6avFOK/0SYss47c0NUxPrCHQU3HYSp8jp855vJ/DeSvuX3+joV1tJ7xssLtsr/NpsnbvHmNJz83DNXh6zHRYrlx37SzE2pTIuGEpTbLHTlb8rV+WeINejUo0kaozIwCqCSSRYbtwuRrwnR4Rpsk562iPVpntEY538Oe4fm12oVA6KC3smuNOwhSRPduGHmkx3FsOPvv/wAIFWx+RWKweJp1aqK1Nc12RwQvRIuQbH5SlxGs209ohY0sxGWN3XcBtZMoueE8FNL0tO0OxMbq/wDVy7ZKK5jxJ9le0n9Jd0mgz6q20dI9ZRZclMcbymtl4exBY5m6zw+EcPz7Z67R8Ow6aPuxvbzPf/xy8ue2T8PDZKG6X0C7AQEBAQEBAQEBAQEBAQEBAQEBAQEBAQEBAQEBAQEBAQEBAQEBAt1aQaBHYnZt4EdV2R2QMCryWpsdUsetSV87b5Vy6PBk62rCamoyV7Sztm8nkpCyLa+86knvJ1kuLBjxRtSNmmTJa872lL09mjjJWiziNmdUCNr7HvvEdxGf+D6V/ZI7AzgeV9JSnh+nmd+VYjVZYjul8BsNaYsihR2fmTxMtUx1xxy1jaENr2tO9pTGHwQWbtWWBA9gICAgICAgICAgICAgICAgICAgICAgICAgICAgICAgICAgICAgICAgeWgewEBAWgeWgewEBAQEBAQEBAQEBAQEBAQEBAQEBAQEBAQEBAQEBAQEBAQEBAQEBAQEBAQEBAQEBAQEBAQEBA//2Q=="/>
          <p:cNvSpPr>
            <a:spLocks noChangeAspect="1" noChangeArrowheads="1"/>
          </p:cNvSpPr>
          <p:nvPr/>
        </p:nvSpPr>
        <p:spPr bwMode="auto">
          <a:xfrm>
            <a:off x="333375" y="-381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8" name="Picture 10" descr="C:\Users\arm\Pictures\下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3486150"/>
            <a:ext cx="732948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6276975"/>
            <a:ext cx="7924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3011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Try/catch ---avm verify this path</a:t>
            </a:r>
            <a:endParaRPr lang="zh-CN" altLang="en-US" smtClean="0"/>
          </a:p>
        </p:txBody>
      </p:sp>
      <p:sp>
        <p:nvSpPr>
          <p:cNvPr id="4301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3013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3014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3015" name="矩形 3"/>
          <p:cNvSpPr>
            <a:spLocks noChangeArrowheads="1"/>
          </p:cNvSpPr>
          <p:nvPr/>
        </p:nvSpPr>
        <p:spPr bwMode="auto">
          <a:xfrm>
            <a:off x="1231900" y="1797050"/>
            <a:ext cx="10337800" cy="847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changethebytecodeofthis </a:t>
            </a:r>
            <a:r>
              <a:rPr lang="en-US" altLang="zh-CN" sz="2000"/>
              <a:t>(override_object, a_string) </a:t>
            </a:r>
          </a:p>
          <a:p>
            <a:r>
              <a:rPr lang="en-US" altLang="zh-CN" sz="2000"/>
              <a:t>// arguments are passed in the "local" registers: local0 is the "this" object, local1 is the first argument and so on:     </a:t>
            </a:r>
          </a:p>
          <a:p>
            <a:endParaRPr lang="en-US" altLang="zh-CN" sz="2000"/>
          </a:p>
          <a:p>
            <a:r>
              <a:rPr lang="en-US" altLang="zh-CN" sz="2000"/>
              <a:t>pushint 0x414241    </a:t>
            </a:r>
          </a:p>
          <a:p>
            <a:r>
              <a:rPr lang="en-US" altLang="zh-CN" sz="2000"/>
              <a:t>setlocal3    </a:t>
            </a:r>
          </a:p>
          <a:p>
            <a:r>
              <a:rPr lang="en-US" altLang="zh-CN" sz="2000"/>
              <a:t>getlocal1 (first argument, override_object)     </a:t>
            </a:r>
          </a:p>
          <a:p>
            <a:r>
              <a:rPr lang="en-US" altLang="zh-CN" sz="2000"/>
              <a:t>try {      </a:t>
            </a:r>
          </a:p>
          <a:p>
            <a:r>
              <a:rPr lang="en-US" altLang="zh-CN" sz="2000"/>
              <a:t>	sxi1      </a:t>
            </a:r>
          </a:p>
          <a:p>
            <a:r>
              <a:rPr lang="en-US" altLang="zh-CN" sz="2000"/>
              <a:t>	getlocal2 (second argument, a_string)      </a:t>
            </a:r>
          </a:p>
          <a:p>
            <a:r>
              <a:rPr lang="en-US" altLang="zh-CN" sz="2000"/>
              <a:t>	setlocal3      </a:t>
            </a:r>
          </a:p>
          <a:p>
            <a:r>
              <a:rPr lang="en-US" altLang="zh-CN" sz="2000"/>
              <a:t>	throw    </a:t>
            </a:r>
          </a:p>
          <a:p>
            <a:r>
              <a:rPr lang="en-US" altLang="zh-CN" sz="2000"/>
              <a:t>     } </a:t>
            </a:r>
          </a:p>
          <a:p>
            <a:r>
              <a:rPr lang="en-US" altLang="zh-CN" sz="2000"/>
              <a:t>catch {      </a:t>
            </a:r>
          </a:p>
          <a:p>
            <a:r>
              <a:rPr lang="en-US" altLang="zh-CN" sz="2000"/>
              <a:t>	getlocal3      </a:t>
            </a:r>
          </a:p>
          <a:p>
            <a:r>
              <a:rPr lang="en-US" altLang="zh-CN" sz="2000"/>
              <a:t>	sxi1      </a:t>
            </a:r>
          </a:p>
          <a:p>
            <a:r>
              <a:rPr lang="en-US" altLang="zh-CN" sz="2000"/>
              <a:t>	pop     </a:t>
            </a:r>
          </a:p>
          <a:p>
            <a:r>
              <a:rPr lang="en-US" altLang="zh-CN" sz="2000"/>
              <a:t>	returnvoid    </a:t>
            </a:r>
          </a:p>
          <a:p>
            <a:r>
              <a:rPr lang="en-US" altLang="zh-CN" sz="2000"/>
              <a:t>     }     </a:t>
            </a:r>
          </a:p>
          <a:p>
            <a:r>
              <a:rPr lang="en-US" altLang="zh-CN" sz="2000"/>
              <a:t>returnvoid  </a:t>
            </a:r>
          </a:p>
          <a:p>
            <a:r>
              <a:rPr lang="en-US" altLang="zh-CN" sz="2000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3016" name="右弧形箭头 6"/>
          <p:cNvSpPr>
            <a:spLocks noChangeArrowheads="1"/>
          </p:cNvSpPr>
          <p:nvPr/>
        </p:nvSpPr>
        <p:spPr bwMode="auto">
          <a:xfrm>
            <a:off x="6205538" y="5316538"/>
            <a:ext cx="382587" cy="982662"/>
          </a:xfrm>
          <a:prstGeom prst="curvedLeftArrow">
            <a:avLst>
              <a:gd name="adj1" fmla="val 25019"/>
              <a:gd name="adj2" fmla="val 50038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sp>
        <p:nvSpPr>
          <p:cNvPr id="43017" name="下箭头 7"/>
          <p:cNvSpPr>
            <a:spLocks noChangeArrowheads="1"/>
          </p:cNvSpPr>
          <p:nvPr/>
        </p:nvSpPr>
        <p:spPr bwMode="auto">
          <a:xfrm>
            <a:off x="6086475" y="3194050"/>
            <a:ext cx="309563" cy="2122488"/>
          </a:xfrm>
          <a:prstGeom prst="downArrow">
            <a:avLst>
              <a:gd name="adj1" fmla="val 50000"/>
              <a:gd name="adj2" fmla="val 500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sp>
        <p:nvSpPr>
          <p:cNvPr id="43018" name="下箭头 8"/>
          <p:cNvSpPr>
            <a:spLocks noChangeArrowheads="1"/>
          </p:cNvSpPr>
          <p:nvPr/>
        </p:nvSpPr>
        <p:spPr bwMode="auto">
          <a:xfrm>
            <a:off x="6086475" y="6299200"/>
            <a:ext cx="366713" cy="1155700"/>
          </a:xfrm>
          <a:prstGeom prst="downArrow">
            <a:avLst>
              <a:gd name="adj1" fmla="val 50000"/>
              <a:gd name="adj2" fmla="val 499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4035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9885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But sxi1 opcode can throw a expection!</a:t>
            </a:r>
            <a:endParaRPr lang="zh-CN" altLang="en-US" smtClean="0"/>
          </a:p>
        </p:txBody>
      </p:sp>
      <p:sp>
        <p:nvSpPr>
          <p:cNvPr id="44036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4037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4038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1751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917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真正的执行路径</a:t>
            </a:r>
            <a:r>
              <a:rPr lang="en-US" altLang="zh-CN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000" dirty="0" err="1"/>
              <a:t>pushint</a:t>
            </a:r>
            <a:r>
              <a:rPr lang="en-US" altLang="zh-CN" sz="2000" dirty="0"/>
              <a:t> 0x414241    </a:t>
            </a:r>
          </a:p>
          <a:p>
            <a:pPr>
              <a:defRPr/>
            </a:pPr>
            <a:r>
              <a:rPr lang="en-US" altLang="zh-CN" sz="2000" dirty="0"/>
              <a:t>setlocal3    </a:t>
            </a:r>
          </a:p>
          <a:p>
            <a:pPr>
              <a:defRPr/>
            </a:pPr>
            <a:r>
              <a:rPr lang="en-US" altLang="zh-CN" sz="2000" dirty="0"/>
              <a:t>getlocal1 (first argument, </a:t>
            </a:r>
            <a:r>
              <a:rPr lang="en-US" altLang="zh-CN" sz="2000" dirty="0" err="1"/>
              <a:t>override_object</a:t>
            </a:r>
            <a:r>
              <a:rPr lang="en-US" altLang="zh-CN" sz="2000" dirty="0"/>
              <a:t>)     </a:t>
            </a:r>
          </a:p>
          <a:p>
            <a:pPr>
              <a:defRPr/>
            </a:pPr>
            <a:r>
              <a:rPr lang="en-US" altLang="zh-CN" sz="2000" dirty="0"/>
              <a:t>try {      </a:t>
            </a:r>
          </a:p>
          <a:p>
            <a:pPr>
              <a:defRPr/>
            </a:pPr>
            <a:r>
              <a:rPr lang="en-US" altLang="zh-CN" sz="2000" dirty="0"/>
              <a:t>	sxi1      </a:t>
            </a:r>
          </a:p>
          <a:p>
            <a:pPr>
              <a:defRPr/>
            </a:pPr>
            <a:r>
              <a:rPr lang="en-US" altLang="zh-CN" sz="2000" dirty="0"/>
              <a:t>	getlocal2 (second argument, </a:t>
            </a:r>
            <a:r>
              <a:rPr lang="en-US" altLang="zh-CN" sz="2000" dirty="0" err="1"/>
              <a:t>a_string</a:t>
            </a:r>
            <a:r>
              <a:rPr lang="en-US" altLang="zh-CN" sz="2000" dirty="0"/>
              <a:t>)      </a:t>
            </a:r>
          </a:p>
          <a:p>
            <a:pPr>
              <a:defRPr/>
            </a:pPr>
            <a:r>
              <a:rPr lang="en-US" altLang="zh-CN" sz="2000" dirty="0"/>
              <a:t>	setlocal3      </a:t>
            </a:r>
          </a:p>
          <a:p>
            <a:pPr>
              <a:defRPr/>
            </a:pPr>
            <a:r>
              <a:rPr lang="en-US" altLang="zh-CN" sz="2000" dirty="0"/>
              <a:t>	throw    </a:t>
            </a:r>
          </a:p>
          <a:p>
            <a:pPr>
              <a:defRPr/>
            </a:pPr>
            <a:r>
              <a:rPr lang="en-US" altLang="zh-CN" sz="2000" dirty="0"/>
              <a:t>     } </a:t>
            </a:r>
          </a:p>
          <a:p>
            <a:pPr>
              <a:defRPr/>
            </a:pPr>
            <a:r>
              <a:rPr lang="en-US" altLang="zh-CN" sz="2000" dirty="0"/>
              <a:t>catch {      </a:t>
            </a:r>
          </a:p>
          <a:p>
            <a:pPr>
              <a:defRPr/>
            </a:pPr>
            <a:r>
              <a:rPr lang="en-US" altLang="zh-CN" sz="2000" dirty="0"/>
              <a:t>	getlocal3      </a:t>
            </a:r>
          </a:p>
          <a:p>
            <a:pPr>
              <a:defRPr/>
            </a:pPr>
            <a:r>
              <a:rPr lang="en-US" altLang="zh-CN" sz="2000" dirty="0"/>
              <a:t>	sxi1      </a:t>
            </a:r>
          </a:p>
          <a:p>
            <a:pPr>
              <a:defRPr/>
            </a:pPr>
            <a:r>
              <a:rPr lang="en-US" altLang="zh-CN" sz="2000" dirty="0"/>
              <a:t>	pop     </a:t>
            </a:r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returnvoid</a:t>
            </a:r>
            <a:r>
              <a:rPr lang="en-US" altLang="zh-CN" sz="2000" dirty="0"/>
              <a:t>    </a:t>
            </a:r>
          </a:p>
          <a:p>
            <a:pPr>
              <a:defRPr/>
            </a:pPr>
            <a:r>
              <a:rPr lang="en-US" altLang="zh-CN" sz="2000" dirty="0"/>
              <a:t>     }     </a:t>
            </a:r>
          </a:p>
          <a:p>
            <a:pPr>
              <a:defRPr/>
            </a:pPr>
            <a:r>
              <a:rPr lang="en-US" altLang="zh-CN" sz="2000" dirty="0" err="1"/>
              <a:t>returnvoid</a:t>
            </a:r>
            <a:r>
              <a:rPr lang="en-US" altLang="zh-CN" sz="2000" dirty="0"/>
              <a:t>  </a:t>
            </a:r>
          </a:p>
          <a:p>
            <a:pPr>
              <a:defRPr/>
            </a:pPr>
            <a:r>
              <a:rPr lang="en-US" altLang="zh-CN" sz="2000" dirty="0"/>
              <a:t>}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4040" name="下箭头 1"/>
          <p:cNvSpPr>
            <a:spLocks noChangeArrowheads="1"/>
          </p:cNvSpPr>
          <p:nvPr/>
        </p:nvSpPr>
        <p:spPr bwMode="auto">
          <a:xfrm>
            <a:off x="4375150" y="2844800"/>
            <a:ext cx="209550" cy="139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sp>
        <p:nvSpPr>
          <p:cNvPr id="44041" name="右弧形箭头 2"/>
          <p:cNvSpPr>
            <a:spLocks noChangeArrowheads="1"/>
          </p:cNvSpPr>
          <p:nvPr/>
        </p:nvSpPr>
        <p:spPr bwMode="auto">
          <a:xfrm>
            <a:off x="4413250" y="4241800"/>
            <a:ext cx="593725" cy="1955800"/>
          </a:xfrm>
          <a:prstGeom prst="curvedLeftArrow">
            <a:avLst>
              <a:gd name="adj1" fmla="val 24996"/>
              <a:gd name="adj2" fmla="val 50007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sp>
        <p:nvSpPr>
          <p:cNvPr id="44042" name="下箭头 3"/>
          <p:cNvSpPr>
            <a:spLocks noChangeArrowheads="1"/>
          </p:cNvSpPr>
          <p:nvPr/>
        </p:nvSpPr>
        <p:spPr bwMode="auto">
          <a:xfrm>
            <a:off x="4414838" y="6197600"/>
            <a:ext cx="231775" cy="1257300"/>
          </a:xfrm>
          <a:prstGeom prst="downArrow">
            <a:avLst>
              <a:gd name="adj1" fmla="val 50000"/>
              <a:gd name="adj2" fmla="val 497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sp>
        <p:nvSpPr>
          <p:cNvPr id="44043" name="左箭头标注 4"/>
          <p:cNvSpPr>
            <a:spLocks noChangeArrowheads="1"/>
          </p:cNvSpPr>
          <p:nvPr/>
        </p:nvSpPr>
        <p:spPr bwMode="auto">
          <a:xfrm>
            <a:off x="5768975" y="5588000"/>
            <a:ext cx="5011738" cy="1536700"/>
          </a:xfrm>
          <a:prstGeom prst="leftArrowCallout">
            <a:avLst>
              <a:gd name="adj1" fmla="val 25000"/>
              <a:gd name="adj2" fmla="val 25000"/>
              <a:gd name="adj3" fmla="val 24989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>
                <a:solidFill>
                  <a:srgbClr val="FF0000"/>
                </a:solidFill>
              </a:rPr>
              <a:t>Local3 = 0x414241</a:t>
            </a:r>
          </a:p>
          <a:p>
            <a:r>
              <a:rPr lang="en-US" altLang="zh-CN" sz="2600">
                <a:solidFill>
                  <a:srgbClr val="FF0000"/>
                </a:solidFill>
              </a:rPr>
              <a:t>Is a interge! Not a String!</a:t>
            </a:r>
            <a:endParaRPr lang="zh-CN" altLang="en-US" sz="2600">
              <a:solidFill>
                <a:srgbClr val="FF0000"/>
              </a:solidFill>
            </a:endParaRPr>
          </a:p>
        </p:txBody>
      </p:sp>
      <p:sp>
        <p:nvSpPr>
          <p:cNvPr id="44044" name="左箭头标注 11"/>
          <p:cNvSpPr>
            <a:spLocks noChangeArrowheads="1"/>
          </p:cNvSpPr>
          <p:nvPr/>
        </p:nvSpPr>
        <p:spPr bwMode="auto">
          <a:xfrm>
            <a:off x="5632450" y="3473450"/>
            <a:ext cx="5011738" cy="1536700"/>
          </a:xfrm>
          <a:prstGeom prst="leftArrowCallout">
            <a:avLst>
              <a:gd name="adj1" fmla="val 25000"/>
              <a:gd name="adj2" fmla="val 25000"/>
              <a:gd name="adj3" fmla="val 24989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>
                <a:solidFill>
                  <a:srgbClr val="FF0000"/>
                </a:solidFill>
              </a:rPr>
              <a:t>When Execute Sxi1 Opcode ,Throw a exception!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505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Crash!</a:t>
            </a:r>
            <a:endParaRPr lang="zh-CN" altLang="en-US" smtClean="0"/>
          </a:p>
        </p:txBody>
      </p:sp>
      <p:sp>
        <p:nvSpPr>
          <p:cNvPr id="4506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506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5062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5063" name="矩形 3"/>
          <p:cNvSpPr>
            <a:spLocks noChangeArrowheads="1"/>
          </p:cNvSpPr>
          <p:nvPr/>
        </p:nvSpPr>
        <p:spPr bwMode="auto">
          <a:xfrm>
            <a:off x="323850" y="1866900"/>
            <a:ext cx="65262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600" b="1"/>
          </a:p>
          <a:p>
            <a:endParaRPr lang="en-US" altLang="zh-CN" sz="1600" b="1"/>
          </a:p>
          <a:p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  </a:t>
            </a:r>
            <a:endParaRPr lang="en-US" altLang="zh-CN"/>
          </a:p>
        </p:txBody>
      </p:sp>
      <p:pic>
        <p:nvPicPr>
          <p:cNvPr id="45064" name="Picture 8" descr="C:\Users\arm\Desktop\TM截图201412081303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786063"/>
            <a:ext cx="11453812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6083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Wrong Jit Code VS Right Jit Code</a:t>
            </a:r>
            <a:endParaRPr lang="zh-CN" altLang="en-US" smtClean="0"/>
          </a:p>
        </p:txBody>
      </p:sp>
      <p:sp>
        <p:nvSpPr>
          <p:cNvPr id="4608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6085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6086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6087" name="矩形 3"/>
          <p:cNvSpPr>
            <a:spLocks noChangeArrowheads="1"/>
          </p:cNvSpPr>
          <p:nvPr/>
        </p:nvSpPr>
        <p:spPr bwMode="auto">
          <a:xfrm>
            <a:off x="323850" y="1866900"/>
            <a:ext cx="6526213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Wrong Jit Code:</a:t>
            </a:r>
          </a:p>
          <a:p>
            <a:endParaRPr lang="en-US" altLang="zh-CN" b="1"/>
          </a:p>
          <a:p>
            <a:r>
              <a:rPr lang="en-US" altLang="zh-CN" sz="2000" b="1"/>
              <a:t>catch target	</a:t>
            </a:r>
            <a:endParaRPr lang="zh-CN" altLang="zh-CN" sz="2000"/>
          </a:p>
          <a:p>
            <a:r>
              <a:rPr lang="en-US" altLang="zh-CN" sz="2000" b="1"/>
              <a:t>00B0BEF2  mov         ebx,dword ptr [ebp-0CCh]  </a:t>
            </a:r>
            <a:endParaRPr lang="zh-CN" altLang="zh-CN" sz="2000"/>
          </a:p>
          <a:p>
            <a:r>
              <a:rPr lang="en-US" altLang="zh-CN" sz="2000" b="1"/>
              <a:t>00B0BEF8  mov         esi,dword ptr [ebp-0D0h]  </a:t>
            </a:r>
            <a:endParaRPr lang="zh-CN" altLang="zh-CN" sz="2000"/>
          </a:p>
          <a:p>
            <a:r>
              <a:rPr lang="en-US" altLang="zh-CN" sz="2000" b="1"/>
              <a:t>00B0BEFE  mov         edi,dword ptr [ebp-0D4h]  </a:t>
            </a:r>
            <a:endParaRPr lang="zh-CN" altLang="zh-CN" sz="2000"/>
          </a:p>
          <a:p>
            <a:r>
              <a:rPr lang="en-US" altLang="zh-CN" sz="2000" b="1"/>
              <a:t>00B0BF04  mov         dword ptr [ebp-64h],9  </a:t>
            </a:r>
            <a:endParaRPr lang="zh-CN" altLang="zh-CN" sz="2000"/>
          </a:p>
          <a:p>
            <a:r>
              <a:rPr lang="en-US" altLang="zh-CN" sz="2000" b="1"/>
              <a:t>00B0BF0B  mov         eax,dword ptr [ebp-48h]  </a:t>
            </a:r>
            <a:endParaRPr lang="zh-CN" altLang="zh-CN" sz="2000"/>
          </a:p>
          <a:p>
            <a:r>
              <a:rPr lang="en-US" altLang="zh-CN" sz="2000" b="1"/>
              <a:t>00B0BF0E  mov         dword ptr [ebp-64h],0Ah  </a:t>
            </a:r>
            <a:endParaRPr lang="zh-CN" altLang="zh-CN" sz="2000"/>
          </a:p>
          <a:p>
            <a:r>
              <a:rPr lang="en-US" altLang="zh-CN" sz="2000" b="1"/>
              <a:t>00B0BF15  sub         esp,0Ch  </a:t>
            </a:r>
            <a:endParaRPr lang="zh-CN" altLang="zh-CN" sz="2000"/>
          </a:p>
          <a:p>
            <a:r>
              <a:rPr lang="en-US" altLang="zh-CN" sz="2000" b="1"/>
              <a:t>00B0BF18  push        eax  	//0x414241</a:t>
            </a:r>
            <a:endParaRPr lang="zh-CN" altLang="zh-CN" sz="2000"/>
          </a:p>
          <a:p>
            <a:r>
              <a:rPr lang="en-US" altLang="zh-CN" sz="2000" b="1"/>
              <a:t>00B0BF19  call        avmplus::AvmCore::integer (10CFF80h)  //</a:t>
            </a:r>
            <a:r>
              <a:rPr lang="en-US" altLang="zh-CN" sz="2000" b="1">
                <a:solidFill>
                  <a:srgbClr val="FF0000"/>
                </a:solidFill>
              </a:rPr>
              <a:t>sxi1</a:t>
            </a:r>
          </a:p>
          <a:p>
            <a:r>
              <a:rPr lang="en-US" altLang="zh-CN" sz="2000" b="1"/>
              <a:t>00B0BF1E  add         esp,10h</a:t>
            </a:r>
          </a:p>
          <a:p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2800" b="1"/>
              <a:t>CRASHED!</a:t>
            </a:r>
          </a:p>
          <a:p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  </a:t>
            </a:r>
            <a:endParaRPr lang="en-US" altLang="zh-CN"/>
          </a:p>
        </p:txBody>
      </p:sp>
      <p:sp>
        <p:nvSpPr>
          <p:cNvPr id="46088" name="矩形 3"/>
          <p:cNvSpPr>
            <a:spLocks noChangeArrowheads="1"/>
          </p:cNvSpPr>
          <p:nvPr/>
        </p:nvSpPr>
        <p:spPr bwMode="auto">
          <a:xfrm>
            <a:off x="6280150" y="1816100"/>
            <a:ext cx="6526213" cy="775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Right Jit Code:</a:t>
            </a:r>
          </a:p>
          <a:p>
            <a:r>
              <a:rPr lang="en-US" altLang="zh-CN" b="1"/>
              <a:t>//</a:t>
            </a:r>
            <a:r>
              <a:rPr lang="zh-CN" altLang="en-US" sz="2000" b="1"/>
              <a:t>修改</a:t>
            </a:r>
            <a:r>
              <a:rPr lang="en-US" altLang="zh-CN" sz="2000" b="1"/>
              <a:t>opcodes.tbl sxi1 throw = 1</a:t>
            </a:r>
          </a:p>
          <a:p>
            <a:r>
              <a:rPr lang="en-US" altLang="zh-CN" sz="2000" b="1"/>
              <a:t>Catch target</a:t>
            </a:r>
          </a:p>
          <a:p>
            <a:r>
              <a:rPr lang="en-US" altLang="zh-CN" sz="2000" b="1"/>
              <a:t>0218BEE1  mov         ebx,dword ptr [ebp-74h]  </a:t>
            </a:r>
          </a:p>
          <a:p>
            <a:r>
              <a:rPr lang="en-US" altLang="zh-CN" sz="2000" b="1"/>
              <a:t>0218BEE4  mov         esi,dword ptr [ebp-0DCh]  </a:t>
            </a:r>
          </a:p>
          <a:p>
            <a:r>
              <a:rPr lang="en-US" altLang="zh-CN" sz="2000" b="1"/>
              <a:t>0218BEEA  mov         edi,dword ptr [ebp-0E0h]  </a:t>
            </a:r>
          </a:p>
          <a:p>
            <a:r>
              <a:rPr lang="en-US" altLang="zh-CN" sz="2000" b="1"/>
              <a:t>0218BEF0  mov         dword ptr [ebp-64h],9  </a:t>
            </a:r>
          </a:p>
          <a:p>
            <a:r>
              <a:rPr lang="en-US" altLang="zh-CN" sz="2000" b="1"/>
              <a:t>0218BEF7  movzx       ecx,byte ptr [ebp-6Dh]  </a:t>
            </a:r>
          </a:p>
          <a:p>
            <a:r>
              <a:rPr lang="en-US" altLang="zh-CN" sz="2000" b="1"/>
              <a:t>0218BEFB  lea         eax,[ebp-48h]  </a:t>
            </a:r>
            <a:r>
              <a:rPr lang="en-US" altLang="zh-CN" sz="2000" b="1">
                <a:solidFill>
                  <a:srgbClr val="FF0000"/>
                </a:solidFill>
              </a:rPr>
              <a:t>//eax</a:t>
            </a:r>
            <a:r>
              <a:rPr lang="zh-CN" altLang="en-US" sz="2000" b="1">
                <a:solidFill>
                  <a:srgbClr val="FF0000"/>
                </a:solidFill>
              </a:rPr>
              <a:t>指向</a:t>
            </a:r>
            <a:r>
              <a:rPr lang="en-US" altLang="zh-CN" sz="2000" b="1">
                <a:solidFill>
                  <a:srgbClr val="FF0000"/>
                </a:solidFill>
              </a:rPr>
              <a:t>0x414241</a:t>
            </a:r>
          </a:p>
          <a:p>
            <a:r>
              <a:rPr lang="en-US" altLang="zh-CN" sz="2000" b="1"/>
              <a:t>0218BEFE  sub         esp,4  </a:t>
            </a:r>
          </a:p>
          <a:p>
            <a:r>
              <a:rPr lang="en-US" altLang="zh-CN" sz="2000" b="1"/>
              <a:t>0218BF01  push        ecx  </a:t>
            </a:r>
          </a:p>
          <a:p>
            <a:r>
              <a:rPr lang="en-US" altLang="zh-CN" sz="2000" b="1"/>
              <a:t>0218BF02  push        eax  </a:t>
            </a:r>
          </a:p>
          <a:p>
            <a:r>
              <a:rPr lang="en-US" altLang="zh-CN" sz="2000" b="1"/>
              <a:t>0218BF03  push        dword ptr [ebp-0E8h]  </a:t>
            </a:r>
          </a:p>
          <a:p>
            <a:r>
              <a:rPr lang="en-US" altLang="zh-CN" sz="2000" b="1"/>
              <a:t>0218BF09  call        avmplus::makeatom (2DA2E0h)  </a:t>
            </a:r>
            <a:r>
              <a:rPr lang="en-US" altLang="zh-CN" sz="2000" b="1">
                <a:solidFill>
                  <a:srgbClr val="FF0000"/>
                </a:solidFill>
              </a:rPr>
              <a:t>//</a:t>
            </a:r>
            <a:r>
              <a:rPr lang="zh-CN" altLang="en-US" sz="2000" b="1">
                <a:solidFill>
                  <a:srgbClr val="FF0000"/>
                </a:solidFill>
              </a:rPr>
              <a:t>调用</a:t>
            </a:r>
            <a:r>
              <a:rPr lang="en-US" altLang="zh-CN" sz="2000" b="1">
                <a:solidFill>
                  <a:srgbClr val="FF0000"/>
                </a:solidFill>
              </a:rPr>
              <a:t>makeatom</a:t>
            </a:r>
            <a:r>
              <a:rPr lang="zh-CN" altLang="en-US" sz="2000" b="1">
                <a:solidFill>
                  <a:srgbClr val="FF0000"/>
                </a:solidFill>
              </a:rPr>
              <a:t>生成对应的</a:t>
            </a:r>
            <a:r>
              <a:rPr lang="en-US" altLang="zh-CN" sz="2000" b="1">
                <a:solidFill>
                  <a:srgbClr val="FF0000"/>
                </a:solidFill>
              </a:rPr>
              <a:t>int atom</a:t>
            </a:r>
          </a:p>
          <a:p>
            <a:r>
              <a:rPr lang="en-US" altLang="zh-CN" sz="2000" b="1"/>
              <a:t>0218BF0E  add         esp,10h  </a:t>
            </a:r>
          </a:p>
          <a:p>
            <a:r>
              <a:rPr lang="en-US" altLang="zh-CN" sz="2000" b="1"/>
              <a:t>0218BF11  mov         dword ptr [ebp-64h],0Ah  </a:t>
            </a:r>
          </a:p>
          <a:p>
            <a:r>
              <a:rPr lang="en-US" altLang="zh-CN" sz="2000" b="1"/>
              <a:t>0218BF18  sub         esp,0Ch  </a:t>
            </a:r>
          </a:p>
          <a:p>
            <a:r>
              <a:rPr lang="en-US" altLang="zh-CN" sz="2000" b="1"/>
              <a:t>0218BF1B  push        eax </a:t>
            </a:r>
          </a:p>
          <a:p>
            <a:endParaRPr lang="en-US" altLang="zh-CN" sz="2800" b="1"/>
          </a:p>
          <a:p>
            <a:r>
              <a:rPr lang="en-US" altLang="zh-CN" sz="2800" b="1"/>
              <a:t>NOT CRASH!</a:t>
            </a:r>
          </a:p>
          <a:p>
            <a:endParaRPr lang="en-US" altLang="zh-CN" sz="1600" b="1"/>
          </a:p>
          <a:p>
            <a:r>
              <a:rPr lang="en-US" altLang="zh-CN" sz="1600" b="1"/>
              <a:t>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7107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Why sxi1 can throw exception?</a:t>
            </a:r>
            <a:endParaRPr lang="zh-CN" altLang="en-US" smtClean="0"/>
          </a:p>
        </p:txBody>
      </p:sp>
      <p:sp>
        <p:nvSpPr>
          <p:cNvPr id="47108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7109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7110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7111" name="矩形 3"/>
          <p:cNvSpPr>
            <a:spLocks noChangeArrowheads="1"/>
          </p:cNvSpPr>
          <p:nvPr/>
        </p:nvSpPr>
        <p:spPr bwMode="auto">
          <a:xfrm>
            <a:off x="1022350" y="1657350"/>
            <a:ext cx="10337800" cy="817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Interpreter.cpp 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INSTR(sxi1</a:t>
            </a:r>
            <a:r>
              <a:rPr lang="en-US" altLang="zh-CN" sz="2000"/>
              <a:t>) {</a:t>
            </a:r>
          </a:p>
          <a:p>
            <a:r>
              <a:rPr lang="en-US" altLang="zh-CN" sz="2000"/>
              <a:t>              i1 = </a:t>
            </a:r>
            <a:r>
              <a:rPr lang="en-US" altLang="zh-CN" sz="2000">
                <a:solidFill>
                  <a:srgbClr val="FF0000"/>
                </a:solidFill>
              </a:rPr>
              <a:t>AvmCore::integer(sp[0]); //SP[0] =OverrideValueOf Object </a:t>
            </a:r>
          </a:p>
          <a:p>
            <a:r>
              <a:rPr lang="en-US" altLang="zh-CN" sz="2000"/>
              <a:t>              sp[0] = CHECK_INT_ATOM(Atom(((i1 &lt;&lt; (8*sizeof(Atom)-1)) &gt;&gt; ((8*sizeof(Atom)-1)-3)) | kIntptrType));</a:t>
            </a:r>
          </a:p>
          <a:p>
            <a:r>
              <a:rPr lang="en-US" altLang="zh-CN" sz="2000"/>
              <a:t>                NEXT;</a:t>
            </a:r>
          </a:p>
          <a:p>
            <a:r>
              <a:rPr lang="zh-CN" altLang="en-US" sz="2000"/>
              <a:t>            </a:t>
            </a:r>
            <a:r>
              <a:rPr lang="en-US" altLang="zh-CN" sz="2000"/>
              <a:t>}</a:t>
            </a:r>
          </a:p>
          <a:p>
            <a:endParaRPr lang="en-US" altLang="zh-CN" sz="2000"/>
          </a:p>
          <a:p>
            <a:r>
              <a:rPr lang="en-US" altLang="zh-CN" sz="2000"/>
              <a:t>/*static*/ int32_t AvmCore::</a:t>
            </a:r>
            <a:r>
              <a:rPr lang="en-US" altLang="zh-CN" sz="2000">
                <a:solidFill>
                  <a:srgbClr val="FF0000"/>
                </a:solidFill>
              </a:rPr>
              <a:t>integer</a:t>
            </a:r>
            <a:r>
              <a:rPr lang="en-US" altLang="zh-CN" sz="2000"/>
              <a:t>(Atom atom)//object atom</a:t>
            </a:r>
            <a:endParaRPr lang="zh-CN" altLang="zh-CN" sz="2000"/>
          </a:p>
          <a:p>
            <a:r>
              <a:rPr lang="en-US" altLang="zh-CN" sz="2000"/>
              <a:t>    {</a:t>
            </a:r>
            <a:endParaRPr lang="zh-CN" altLang="zh-CN" sz="2000"/>
          </a:p>
          <a:p>
            <a:r>
              <a:rPr lang="en-US" altLang="zh-CN" sz="2000"/>
              <a:t>        const int kind = atomKind(atom);</a:t>
            </a:r>
            <a:endParaRPr lang="zh-CN" altLang="zh-CN" sz="2000"/>
          </a:p>
          <a:p>
            <a:r>
              <a:rPr lang="en-US" altLang="zh-CN" sz="2000"/>
              <a:t>        if (kind == kIntptrType)</a:t>
            </a:r>
            <a:endParaRPr lang="zh-CN" altLang="zh-CN" sz="2000"/>
          </a:p>
          <a:p>
            <a:r>
              <a:rPr lang="en-US" altLang="zh-CN" sz="2000"/>
              <a:t>        {</a:t>
            </a:r>
            <a:endParaRPr lang="zh-CN" altLang="zh-CN" sz="2000"/>
          </a:p>
          <a:p>
            <a:r>
              <a:rPr lang="en-US" altLang="zh-CN" sz="2000"/>
              <a:t>            AvmAssert(int32_t(atomGetIntptr(atom)) == (int32_t)integer_d(number(atom)));</a:t>
            </a:r>
            <a:endParaRPr lang="zh-CN" altLang="zh-CN" sz="2000"/>
          </a:p>
          <a:p>
            <a:r>
              <a:rPr lang="en-US" altLang="zh-CN" sz="2000"/>
              <a:t>            return int32_t(atomGetIntptr(atom));</a:t>
            </a:r>
            <a:endParaRPr lang="zh-CN" altLang="zh-CN" sz="2000"/>
          </a:p>
          <a:p>
            <a:r>
              <a:rPr lang="en-US" altLang="zh-CN" sz="2000"/>
              <a:t>        }</a:t>
            </a:r>
            <a:endParaRPr lang="zh-CN" altLang="zh-CN" sz="2000"/>
          </a:p>
          <a:p>
            <a:r>
              <a:rPr lang="en-US" altLang="zh-CN" sz="2000"/>
              <a:t>        else if (kind == kBooleanType)</a:t>
            </a:r>
            <a:endParaRPr lang="zh-CN" altLang="zh-CN" sz="2000"/>
          </a:p>
          <a:p>
            <a:r>
              <a:rPr lang="en-US" altLang="zh-CN" sz="2000"/>
              <a:t>        {</a:t>
            </a:r>
            <a:endParaRPr lang="zh-CN" altLang="zh-CN" sz="2000"/>
          </a:p>
          <a:p>
            <a:r>
              <a:rPr lang="en-US" altLang="zh-CN" sz="2000"/>
              <a:t>            return int32_t(atom&gt;&gt;3);</a:t>
            </a:r>
            <a:endParaRPr lang="zh-CN" altLang="zh-CN" sz="2000"/>
          </a:p>
          <a:p>
            <a:r>
              <a:rPr lang="en-US" altLang="zh-CN" sz="2000"/>
              <a:t>        }</a:t>
            </a:r>
            <a:endParaRPr lang="zh-CN" altLang="zh-CN" sz="2000"/>
          </a:p>
          <a:p>
            <a:r>
              <a:rPr lang="en-US" altLang="zh-CN" sz="2000"/>
              <a:t>        else</a:t>
            </a:r>
            <a:endParaRPr lang="zh-CN" altLang="zh-CN" sz="2000"/>
          </a:p>
          <a:p>
            <a:r>
              <a:rPr lang="en-US" altLang="zh-CN" sz="2000"/>
              <a:t>        {</a:t>
            </a:r>
            <a:endParaRPr lang="zh-CN" altLang="zh-CN" sz="2000"/>
          </a:p>
          <a:p>
            <a:r>
              <a:rPr lang="en-US" altLang="zh-CN" sz="2000"/>
              <a:t>            // TODO optimize the code below.</a:t>
            </a:r>
            <a:endParaRPr lang="zh-CN" altLang="zh-CN" sz="2000"/>
          </a:p>
          <a:p>
            <a:r>
              <a:rPr lang="en-US" altLang="zh-CN" sz="2000"/>
              <a:t>            return (int32_t)integer_d</a:t>
            </a:r>
            <a:r>
              <a:rPr lang="en-US" altLang="zh-CN" sz="2000">
                <a:solidFill>
                  <a:srgbClr val="FF0000"/>
                </a:solidFill>
              </a:rPr>
              <a:t>(number(atom</a:t>
            </a:r>
            <a:r>
              <a:rPr lang="en-US" altLang="zh-CN" sz="2000"/>
              <a:t>));</a:t>
            </a:r>
            <a:endParaRPr lang="zh-CN" altLang="zh-CN" sz="2000"/>
          </a:p>
          <a:p>
            <a:r>
              <a:rPr lang="en-US" altLang="zh-CN" sz="2000"/>
              <a:t>        }</a:t>
            </a:r>
            <a:endParaRPr lang="zh-CN" altLang="zh-CN" sz="2000"/>
          </a:p>
          <a:p>
            <a:r>
              <a:rPr lang="en-US" altLang="zh-CN" sz="2000"/>
              <a:t>    }</a:t>
            </a:r>
            <a:endParaRPr lang="zh-CN" altLang="zh-CN" sz="2000"/>
          </a:p>
        </p:txBody>
      </p:sp>
      <p:sp>
        <p:nvSpPr>
          <p:cNvPr id="2" name="右弧形箭头 1"/>
          <p:cNvSpPr>
            <a:spLocks noChangeArrowheads="1"/>
          </p:cNvSpPr>
          <p:nvPr/>
        </p:nvSpPr>
        <p:spPr bwMode="auto">
          <a:xfrm>
            <a:off x="9056688" y="2286000"/>
            <a:ext cx="1397000" cy="2514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  <p:sp>
        <p:nvSpPr>
          <p:cNvPr id="3" name="右弧形箭头 2"/>
          <p:cNvSpPr>
            <a:spLocks noChangeArrowheads="1"/>
          </p:cNvSpPr>
          <p:nvPr/>
        </p:nvSpPr>
        <p:spPr bwMode="auto">
          <a:xfrm>
            <a:off x="5632450" y="5010150"/>
            <a:ext cx="1955800" cy="4051300"/>
          </a:xfrm>
          <a:prstGeom prst="curvedLeftArrow">
            <a:avLst>
              <a:gd name="adj1" fmla="val 24991"/>
              <a:gd name="adj2" fmla="val 5000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Object Atom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8131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Why sxi1 can throw exception?</a:t>
            </a:r>
            <a:endParaRPr lang="zh-CN" altLang="en-US" smtClean="0"/>
          </a:p>
        </p:txBody>
      </p:sp>
      <p:sp>
        <p:nvSpPr>
          <p:cNvPr id="4813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8133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8134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3015" name="矩形 3"/>
          <p:cNvSpPr>
            <a:spLocks noChangeArrowheads="1"/>
          </p:cNvSpPr>
          <p:nvPr/>
        </p:nvSpPr>
        <p:spPr bwMode="auto">
          <a:xfrm>
            <a:off x="1231900" y="1416050"/>
            <a:ext cx="10337800" cy="840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 /*static*/ double AvmCore::number(Atom atom)</a:t>
            </a:r>
          </a:p>
          <a:p>
            <a:r>
              <a:rPr lang="en-US" altLang="zh-CN" sz="2000"/>
              <a:t>    {</a:t>
            </a:r>
          </a:p>
          <a:p>
            <a:r>
              <a:rPr lang="en-US" altLang="zh-CN" sz="2000"/>
              <a:t>        for (;;)</a:t>
            </a:r>
          </a:p>
          <a:p>
            <a:r>
              <a:rPr lang="en-US" altLang="zh-CN" sz="2000"/>
              <a:t>        {</a:t>
            </a:r>
          </a:p>
          <a:p>
            <a:r>
              <a:rPr lang="en-US" altLang="zh-CN" sz="2000"/>
              <a:t>            const int kind = atomKind(atom);</a:t>
            </a:r>
          </a:p>
          <a:p>
            <a:r>
              <a:rPr lang="en-US" altLang="zh-CN" sz="2000"/>
              <a:t>	    .....</a:t>
            </a:r>
          </a:p>
          <a:p>
            <a:r>
              <a:rPr lang="en-US" altLang="zh-CN" sz="2000"/>
              <a:t>            // all other cases are relatively rare</a:t>
            </a:r>
          </a:p>
          <a:p>
            <a:r>
              <a:rPr lang="en-US" altLang="zh-CN" sz="2000"/>
              <a:t>            switch (kind)</a:t>
            </a:r>
          </a:p>
          <a:p>
            <a:r>
              <a:rPr lang="en-US" altLang="zh-CN" sz="2000"/>
              <a:t>            {</a:t>
            </a:r>
          </a:p>
          <a:p>
            <a:r>
              <a:rPr lang="en-US" altLang="zh-CN" sz="2000"/>
              <a:t>            case kStringType:</a:t>
            </a:r>
          </a:p>
          <a:p>
            <a:r>
              <a:rPr lang="en-US" altLang="zh-CN" sz="2000"/>
              <a:t>                return atomToString(atom)-&gt;toNumber();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    </a:t>
            </a:r>
            <a:r>
              <a:rPr lang="en-US" altLang="zh-CN" sz="2000"/>
              <a:t>default:</a:t>
            </a:r>
          </a:p>
          <a:p>
            <a:r>
              <a:rPr lang="en-US" altLang="zh-CN" sz="2000"/>
              <a:t>                AvmAssert(false);</a:t>
            </a:r>
          </a:p>
          <a:p>
            <a:r>
              <a:rPr lang="en-US" altLang="zh-CN" sz="2000"/>
              <a:t>                // should never get here, but fall through to NaN if we do.</a:t>
            </a:r>
          </a:p>
          <a:p>
            <a:r>
              <a:rPr lang="en-US" altLang="zh-CN" sz="2000"/>
              <a:t>            case kSpecialBibopType:</a:t>
            </a:r>
          </a:p>
          <a:p>
            <a:r>
              <a:rPr lang="en-US" altLang="zh-CN" sz="2000"/>
              <a:t>		......</a:t>
            </a:r>
          </a:p>
          <a:p>
            <a:r>
              <a:rPr lang="en-US" altLang="zh-CN" sz="2000"/>
              <a:t>           case kBooleanType:</a:t>
            </a:r>
          </a:p>
          <a:p>
            <a:r>
              <a:rPr lang="en-US" altLang="zh-CN" sz="2000"/>
              <a:t>                return atom == trueAtom ? 1.0 : 0.0;</a:t>
            </a:r>
          </a:p>
          <a:p>
            <a:r>
              <a:rPr lang="en-US" altLang="zh-CN" sz="2000"/>
              <a:t>            case kNamespaceType:</a:t>
            </a:r>
          </a:p>
          <a:p>
            <a:r>
              <a:rPr lang="en-US" altLang="zh-CN" sz="2000"/>
              <a:t>                atom = atomToNamespace(atom)-&gt;getURI()-&gt;atom();</a:t>
            </a:r>
          </a:p>
          <a:p>
            <a:r>
              <a:rPr lang="en-US" altLang="zh-CN" sz="2000"/>
              <a:t>                break;  // continue loop, effectively a tailcall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    case kObjectType: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        atom = AvmCore::atomToScriptObject(atom)-&gt;defaultValue();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        break;  // continue loop, effectively a tailcall</a:t>
            </a:r>
          </a:p>
          <a:p>
            <a:r>
              <a:rPr lang="en-US" altLang="zh-CN" sz="2000"/>
              <a:t>            }</a:t>
            </a:r>
          </a:p>
          <a:p>
            <a:r>
              <a:rPr lang="en-US" altLang="zh-CN" sz="2000"/>
              <a:t>        }</a:t>
            </a:r>
          </a:p>
          <a:p>
            <a:r>
              <a:rPr lang="en-US" altLang="zh-CN" sz="2000"/>
              <a:t>    }</a:t>
            </a:r>
          </a:p>
        </p:txBody>
      </p:sp>
      <p:sp>
        <p:nvSpPr>
          <p:cNvPr id="5" name="右弧形箭头 4"/>
          <p:cNvSpPr>
            <a:spLocks noChangeArrowheads="1"/>
          </p:cNvSpPr>
          <p:nvPr/>
        </p:nvSpPr>
        <p:spPr bwMode="auto">
          <a:xfrm>
            <a:off x="9753600" y="3333750"/>
            <a:ext cx="1658938" cy="5378450"/>
          </a:xfrm>
          <a:prstGeom prst="curvedLeftArrow">
            <a:avLst>
              <a:gd name="adj1" fmla="val 25021"/>
              <a:gd name="adj2" fmla="val 50027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30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49155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Why sxi1 can throw exception?</a:t>
            </a:r>
            <a:endParaRPr lang="zh-CN" altLang="en-US" smtClean="0"/>
          </a:p>
        </p:txBody>
      </p:sp>
      <p:sp>
        <p:nvSpPr>
          <p:cNvPr id="49156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49157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9158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4039" name="矩形 3"/>
          <p:cNvSpPr>
            <a:spLocks noChangeArrowheads="1"/>
          </p:cNvSpPr>
          <p:nvPr/>
        </p:nvSpPr>
        <p:spPr bwMode="auto">
          <a:xfrm>
            <a:off x="1231900" y="1416050"/>
            <a:ext cx="10337800" cy="717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 Atom ScriptObject::defaultValue()</a:t>
            </a:r>
          </a:p>
          <a:p>
            <a:r>
              <a:rPr lang="en-US" altLang="zh-CN" sz="2000"/>
              <a:t>    {</a:t>
            </a:r>
          </a:p>
          <a:p>
            <a:r>
              <a:rPr lang="en-US" altLang="zh-CN" sz="2000"/>
              <a:t>        AvmCore *core = this-&gt;core();</a:t>
            </a:r>
          </a:p>
          <a:p>
            <a:r>
              <a:rPr lang="en-US" altLang="zh-CN" sz="2000"/>
              <a:t>        Toplevel* toplevel = this-&gt;toplevel();</a:t>
            </a:r>
          </a:p>
          <a:p>
            <a:r>
              <a:rPr lang="en-US" altLang="zh-CN" sz="2000"/>
              <a:t>        Atom atomv_out[1];</a:t>
            </a:r>
          </a:p>
          <a:p>
            <a:endParaRPr lang="en-US" altLang="zh-CN" sz="2000"/>
          </a:p>
          <a:p>
            <a:r>
              <a:rPr lang="en-US" altLang="zh-CN" sz="2000"/>
              <a:t>        // </a:t>
            </a:r>
            <a:r>
              <a:rPr lang="en-US" altLang="zh-CN" sz="2000">
                <a:solidFill>
                  <a:srgbClr val="FF0000"/>
                </a:solidFill>
              </a:rPr>
              <a:t>call this.valueOf()</a:t>
            </a:r>
          </a:p>
          <a:p>
            <a:r>
              <a:rPr lang="en-US" altLang="zh-CN" sz="2000"/>
              <a:t>        // NOTE use callers versioned public to get correct valueOf</a:t>
            </a:r>
          </a:p>
          <a:p>
            <a:r>
              <a:rPr lang="en-US" altLang="zh-CN" sz="2000"/>
              <a:t>        Multiname tempname(core-&gt;findPublicNamespace(), core-&gt;kvalueOf);</a:t>
            </a:r>
          </a:p>
          <a:p>
            <a:r>
              <a:rPr lang="en-US" altLang="zh-CN" sz="2000"/>
              <a:t>        atomv_out[0] = atom();</a:t>
            </a:r>
          </a:p>
          <a:p>
            <a:r>
              <a:rPr lang="en-US" altLang="zh-CN" sz="2000"/>
              <a:t>        Atom result = toplevel-&gt;</a:t>
            </a:r>
            <a:r>
              <a:rPr lang="en-US" altLang="zh-CN" sz="2000">
                <a:solidFill>
                  <a:srgbClr val="FF0000"/>
                </a:solidFill>
              </a:rPr>
              <a:t>callproperty(atom</a:t>
            </a:r>
            <a:r>
              <a:rPr lang="en-US" altLang="zh-CN" sz="2000"/>
              <a:t>(), &amp;tempname, 0, atomv_out, vtable);</a:t>
            </a:r>
          </a:p>
          <a:p>
            <a:endParaRPr lang="en-US" altLang="zh-CN" sz="2000"/>
          </a:p>
          <a:p>
            <a:r>
              <a:rPr lang="en-US" altLang="zh-CN" sz="2000"/>
              <a:t>        // if result is primitive, return it</a:t>
            </a:r>
          </a:p>
          <a:p>
            <a:r>
              <a:rPr lang="en-US" altLang="zh-CN" sz="2000"/>
              <a:t>        if (atomKind(result) != kObjectType)</a:t>
            </a:r>
          </a:p>
          <a:p>
            <a:r>
              <a:rPr lang="en-US" altLang="zh-CN" sz="2000"/>
              <a:t>            return result;</a:t>
            </a:r>
          </a:p>
          <a:p>
            <a:endParaRPr lang="en-US" altLang="zh-CN" sz="2000"/>
          </a:p>
          <a:p>
            <a:r>
              <a:rPr lang="en-US" altLang="zh-CN" sz="2000"/>
              <a:t>        // otherwise call this.toString()</a:t>
            </a:r>
          </a:p>
          <a:p>
            <a:r>
              <a:rPr lang="en-US" altLang="zh-CN" sz="2000"/>
              <a:t>        tempname.setName(core-&gt;ktoString);</a:t>
            </a:r>
          </a:p>
          <a:p>
            <a:r>
              <a:rPr lang="en-US" altLang="zh-CN" sz="2000"/>
              <a:t>        atomv_out[0] = atom();</a:t>
            </a:r>
          </a:p>
          <a:p>
            <a:r>
              <a:rPr lang="en-US" altLang="zh-CN" sz="2000"/>
              <a:t>        result = toplevel-&gt;callproperty(atom(), &amp;tempname, 0, atomv_out, vtable);</a:t>
            </a:r>
          </a:p>
          <a:p>
            <a:r>
              <a:rPr lang="en-US" altLang="zh-CN" sz="2000"/>
              <a:t>	......</a:t>
            </a:r>
          </a:p>
          <a:p>
            <a:r>
              <a:rPr lang="en-US" altLang="zh-CN" sz="2000"/>
              <a:t>        return undefinedAtom;</a:t>
            </a:r>
          </a:p>
          <a:p>
            <a:r>
              <a:rPr lang="en-US" altLang="zh-CN" sz="200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40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5017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Why sxi1 can throw exception?</a:t>
            </a:r>
            <a:endParaRPr lang="zh-CN" altLang="en-US" smtClean="0"/>
          </a:p>
        </p:txBody>
      </p:sp>
      <p:sp>
        <p:nvSpPr>
          <p:cNvPr id="5018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5018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0182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0183" name="矩形 3"/>
          <p:cNvSpPr>
            <a:spLocks noChangeArrowheads="1"/>
          </p:cNvSpPr>
          <p:nvPr/>
        </p:nvSpPr>
        <p:spPr bwMode="auto">
          <a:xfrm>
            <a:off x="1231900" y="1416050"/>
            <a:ext cx="10337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2000" b="1">
              <a:solidFill>
                <a:srgbClr val="FF0000"/>
              </a:solidFill>
              <a:latin typeface="宋体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POC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中 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OverrideValueOf 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重载了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valueOf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函数</a:t>
            </a:r>
            <a:endParaRPr lang="en-US" altLang="zh-CN" sz="2000" b="1">
              <a:solidFill>
                <a:srgbClr val="FF0000"/>
              </a:solidFill>
              <a:latin typeface="宋体" charset="-122"/>
            </a:endParaRPr>
          </a:p>
          <a:p>
            <a:endParaRPr lang="en-US" altLang="zh-CN" sz="2000"/>
          </a:p>
          <a:p>
            <a:r>
              <a:rPr lang="en-US" altLang="zh-CN" sz="2000"/>
              <a:t>package </a:t>
            </a:r>
            <a:endParaRPr lang="zh-CN" altLang="zh-CN" sz="2000"/>
          </a:p>
          <a:p>
            <a:r>
              <a:rPr lang="en-US" altLang="zh-CN" sz="2000"/>
              <a:t>{</a:t>
            </a:r>
            <a:endParaRPr lang="zh-CN" altLang="zh-CN" sz="2000"/>
          </a:p>
          <a:p>
            <a:r>
              <a:rPr lang="en-US" altLang="zh-CN" sz="2000"/>
              <a:t>    class OverrideValueOf </a:t>
            </a:r>
            <a:endParaRPr lang="zh-CN" altLang="zh-CN" sz="2000"/>
          </a:p>
          <a:p>
            <a:r>
              <a:rPr lang="en-US" altLang="zh-CN" sz="2000"/>
              <a:t>    {</a:t>
            </a:r>
            <a:endParaRPr lang="zh-CN" altLang="zh-CN" sz="2000"/>
          </a:p>
          <a:p>
            <a:r>
              <a:rPr lang="en-US" altLang="zh-CN" sz="2000"/>
              <a:t> </a:t>
            </a:r>
            <a:endParaRPr lang="zh-CN" altLang="zh-CN" sz="2000"/>
          </a:p>
          <a:p>
            <a:r>
              <a:rPr lang="en-US" altLang="zh-CN" sz="2000"/>
              <a:t>        public function valueOf():Object</a:t>
            </a:r>
            <a:endParaRPr lang="zh-CN" altLang="zh-CN" sz="2000"/>
          </a:p>
          <a:p>
            <a:r>
              <a:rPr lang="en-US" altLang="zh-CN" sz="2000"/>
              <a:t>        {</a:t>
            </a:r>
            <a:endParaRPr lang="zh-CN" altLang="zh-CN" sz="2000"/>
          </a:p>
          <a:p>
            <a:r>
              <a:rPr lang="en-US" altLang="zh-CN" sz="2000"/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throw (new Error("an exception"));</a:t>
            </a:r>
            <a:endParaRPr lang="zh-CN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        }</a:t>
            </a:r>
            <a:endParaRPr lang="zh-CN" altLang="zh-CN" sz="2000"/>
          </a:p>
          <a:p>
            <a:r>
              <a:rPr lang="en-US" altLang="zh-CN" sz="2000"/>
              <a:t> </a:t>
            </a:r>
            <a:endParaRPr lang="zh-CN" altLang="zh-CN" sz="2000"/>
          </a:p>
          <a:p>
            <a:r>
              <a:rPr lang="en-US" altLang="zh-CN" sz="2000"/>
              <a:t>    }</a:t>
            </a:r>
            <a:endParaRPr lang="zh-CN" altLang="zh-CN" sz="2000"/>
          </a:p>
          <a:p>
            <a:r>
              <a:rPr lang="en-US" altLang="zh-CN" sz="2000"/>
              <a:t>}//package</a:t>
            </a:r>
            <a:endParaRPr lang="zh-CN" altLang="zh-CN" sz="2000"/>
          </a:p>
        </p:txBody>
      </p:sp>
      <p:sp>
        <p:nvSpPr>
          <p:cNvPr id="45064" name="左箭头标注 1"/>
          <p:cNvSpPr>
            <a:spLocks noChangeArrowheads="1"/>
          </p:cNvSpPr>
          <p:nvPr/>
        </p:nvSpPr>
        <p:spPr bwMode="auto">
          <a:xfrm>
            <a:off x="6400800" y="4035425"/>
            <a:ext cx="4191000" cy="1304925"/>
          </a:xfrm>
          <a:prstGeom prst="leftArrowCallout">
            <a:avLst>
              <a:gd name="adj1" fmla="val 25000"/>
              <a:gd name="adj2" fmla="val 25000"/>
              <a:gd name="adj3" fmla="val 25009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600">
                <a:solidFill>
                  <a:srgbClr val="FF0000"/>
                </a:solidFill>
              </a:rPr>
              <a:t>主动抛出异常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51203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90106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CVE-2014-0584~0585-0686</a:t>
            </a:r>
            <a:endParaRPr lang="zh-CN" altLang="en-US" smtClean="0"/>
          </a:p>
        </p:txBody>
      </p:sp>
      <p:sp>
        <p:nvSpPr>
          <p:cNvPr id="5120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1206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7111" name="矩形 3"/>
          <p:cNvSpPr>
            <a:spLocks noChangeArrowheads="1"/>
          </p:cNvSpPr>
          <p:nvPr/>
        </p:nvSpPr>
        <p:spPr bwMode="auto">
          <a:xfrm>
            <a:off x="1393825" y="1984375"/>
            <a:ext cx="10337800" cy="740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CVE-2014-0584: </a:t>
            </a:r>
            <a:r>
              <a:rPr lang="en-US" altLang="zh-CN" dirty="0" err="1"/>
              <a:t>op_setglobalslot</a:t>
            </a:r>
            <a:r>
              <a:rPr lang="en-US" altLang="zh-CN" dirty="0"/>
              <a:t> </a:t>
            </a:r>
            <a:r>
              <a:rPr lang="en-US" altLang="zh-CN" dirty="0" err="1"/>
              <a:t>bytecode</a:t>
            </a:r>
            <a:r>
              <a:rPr lang="en-US" altLang="zh-CN" dirty="0"/>
              <a:t> verify error</a:t>
            </a:r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en-US" dirty="0"/>
              <a:t>类似</a:t>
            </a:r>
            <a:r>
              <a:rPr lang="en-US" altLang="zh-CN" dirty="0"/>
              <a:t>CVE-2014-0590  </a:t>
            </a:r>
            <a:r>
              <a:rPr lang="zh-CN" altLang="en-US" dirty="0"/>
              <a:t>可以回调调用</a:t>
            </a:r>
            <a:r>
              <a:rPr lang="en-US" altLang="zh-CN" dirty="0" err="1"/>
              <a:t>toString</a:t>
            </a:r>
            <a:r>
              <a:rPr lang="zh-CN" altLang="en-US" dirty="0"/>
              <a:t>函数，通过重载</a:t>
            </a:r>
            <a:r>
              <a:rPr lang="en-US" altLang="zh-CN" dirty="0" err="1"/>
              <a:t>toString</a:t>
            </a:r>
            <a:r>
              <a:rPr lang="zh-CN" altLang="en-US" dirty="0"/>
              <a:t>函数，主动抛出异常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	</a:t>
            </a:r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CVE-2014-0585: </a:t>
            </a:r>
            <a:r>
              <a:rPr lang="en-US" altLang="zh-CN" dirty="0" err="1"/>
              <a:t>op_pushscope</a:t>
            </a:r>
            <a:r>
              <a:rPr lang="en-US" altLang="zh-CN" dirty="0"/>
              <a:t> </a:t>
            </a:r>
            <a:r>
              <a:rPr lang="en-US" altLang="zh-CN" dirty="0" err="1"/>
              <a:t>bytecode</a:t>
            </a:r>
            <a:r>
              <a:rPr lang="en-US" altLang="zh-CN" dirty="0"/>
              <a:t> verify error</a:t>
            </a:r>
          </a:p>
          <a:p>
            <a:pPr>
              <a:defRPr/>
            </a:pPr>
            <a:r>
              <a:rPr lang="en-US" altLang="zh-CN" dirty="0"/>
              <a:t>	</a:t>
            </a:r>
          </a:p>
          <a:p>
            <a:pPr>
              <a:defRPr/>
            </a:pPr>
            <a:r>
              <a:rPr lang="en-US" altLang="zh-CN" dirty="0"/>
              <a:t>	 </a:t>
            </a:r>
            <a:r>
              <a:rPr lang="en-US" altLang="zh-CN" dirty="0" err="1"/>
              <a:t>op_pushscope</a:t>
            </a:r>
            <a:r>
              <a:rPr lang="en-US" altLang="zh-CN" dirty="0"/>
              <a:t> </a:t>
            </a:r>
            <a:r>
              <a:rPr lang="zh-CN" altLang="en-US" dirty="0"/>
              <a:t>当参数为</a:t>
            </a:r>
            <a:r>
              <a:rPr lang="en-US" altLang="zh-CN" dirty="0"/>
              <a:t>NULL</a:t>
            </a:r>
            <a:r>
              <a:rPr lang="zh-CN" altLang="en-US" dirty="0"/>
              <a:t>时会导致出现异常，而</a:t>
            </a:r>
            <a:r>
              <a:rPr lang="en-US" altLang="zh-CN" dirty="0" err="1"/>
              <a:t>opcodes.tbl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相应的</a:t>
            </a:r>
            <a:r>
              <a:rPr lang="en-US" altLang="zh-CN" dirty="0"/>
              <a:t>throw 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CVE-2014-0586: </a:t>
            </a:r>
            <a:r>
              <a:rPr lang="en-US" altLang="zh-CN" dirty="0" err="1"/>
              <a:t>op_pushwith</a:t>
            </a:r>
            <a:r>
              <a:rPr lang="en-US" altLang="zh-CN" dirty="0"/>
              <a:t> </a:t>
            </a:r>
            <a:r>
              <a:rPr lang="en-US" altLang="zh-CN" dirty="0" err="1"/>
              <a:t>bytecode</a:t>
            </a:r>
            <a:r>
              <a:rPr lang="en-US" altLang="zh-CN" dirty="0"/>
              <a:t> verify error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op_pushscope</a:t>
            </a:r>
            <a:r>
              <a:rPr lang="en-US" altLang="zh-CN" dirty="0"/>
              <a:t> </a:t>
            </a:r>
            <a:r>
              <a:rPr lang="zh-CN" altLang="en-US" dirty="0"/>
              <a:t>当参数为</a:t>
            </a:r>
            <a:r>
              <a:rPr lang="en-US" altLang="zh-CN" dirty="0"/>
              <a:t>NULL</a:t>
            </a:r>
            <a:r>
              <a:rPr lang="zh-CN" altLang="en-US" dirty="0"/>
              <a:t>时会导致出现异常，而</a:t>
            </a:r>
            <a:r>
              <a:rPr lang="en-US" altLang="zh-CN" dirty="0" err="1"/>
              <a:t>opcodes.tbl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相应的</a:t>
            </a:r>
            <a:r>
              <a:rPr lang="en-US" altLang="zh-CN" dirty="0"/>
              <a:t>throw 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01975"/>
            <a:ext cx="62992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标注 1"/>
          <p:cNvSpPr>
            <a:spLocks noChangeArrowheads="1"/>
          </p:cNvSpPr>
          <p:nvPr/>
        </p:nvSpPr>
        <p:spPr bwMode="auto">
          <a:xfrm>
            <a:off x="8216900" y="3917950"/>
            <a:ext cx="2025650" cy="3467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600">
                <a:solidFill>
                  <a:srgbClr val="FF0000"/>
                </a:solidFill>
              </a:rPr>
              <a:t>Avm2</a:t>
            </a:r>
            <a:r>
              <a:rPr lang="zh-CN" altLang="en-US" sz="2600">
                <a:solidFill>
                  <a:srgbClr val="FF0000"/>
                </a:solidFill>
              </a:rPr>
              <a:t>官方文档里面说明了这条指令会出现异常！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 bwMode="auto">
          <a:xfrm>
            <a:off x="3606800" y="2057400"/>
            <a:ext cx="8756650" cy="88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Jit Code Generic and Debug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6313" y="3073400"/>
            <a:ext cx="8961437" cy="6096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16387" name="标题 12"/>
          <p:cNvSpPr>
            <a:spLocks noGrp="1"/>
          </p:cNvSpPr>
          <p:nvPr>
            <p:ph type="title"/>
          </p:nvPr>
        </p:nvSpPr>
        <p:spPr bwMode="auto">
          <a:xfrm>
            <a:off x="1301750" y="679450"/>
            <a:ext cx="63563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Aout Flash Vul</a:t>
            </a:r>
            <a:endParaRPr lang="zh-CN" altLang="en-US" smtClean="0"/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b="1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36675" y="2216150"/>
            <a:ext cx="10128250" cy="3940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免杀容易，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 商业的</a:t>
            </a:r>
            <a:r>
              <a:rPr lang="en-US" altLang="zh-CN" dirty="0"/>
              <a:t>SWF</a:t>
            </a:r>
            <a:r>
              <a:rPr lang="zh-CN" altLang="en-US" dirty="0"/>
              <a:t>加密方案成熟 </a:t>
            </a:r>
            <a:r>
              <a:rPr lang="en-US" altLang="zh-CN" dirty="0" err="1"/>
              <a:t>doswf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	</a:t>
            </a:r>
            <a:r>
              <a:rPr lang="zh-CN" altLang="en-US" dirty="0"/>
              <a:t>脚本易混淆加密 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	AVM</a:t>
            </a:r>
            <a:r>
              <a:rPr lang="zh-CN" altLang="en-US" dirty="0"/>
              <a:t>层面难解析以及写规则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对于传统的杀软软件检测难度比较大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163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4451350"/>
            <a:ext cx="76136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106988"/>
            <a:ext cx="5348288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53251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Jit Code Generic</a:t>
            </a:r>
            <a:endParaRPr lang="zh-CN" altLang="en-US" smtClean="0"/>
          </a:p>
        </p:txBody>
      </p:sp>
      <p:sp>
        <p:nvSpPr>
          <p:cNvPr id="5325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53253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3254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81150" y="1984375"/>
            <a:ext cx="10337800" cy="70167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Functions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BaseExecMgr</a:t>
            </a:r>
            <a:r>
              <a:rPr lang="en-US" altLang="zh-CN" dirty="0"/>
              <a:t>::</a:t>
            </a:r>
            <a:r>
              <a:rPr lang="en-US" altLang="zh-CN" dirty="0" err="1"/>
              <a:t>invokeGeneric</a:t>
            </a:r>
            <a:endParaRPr lang="en-US" altLang="zh-CN" dirty="0"/>
          </a:p>
          <a:p>
            <a:pPr lvl="2" indent="0">
              <a:defRPr/>
            </a:pPr>
            <a:r>
              <a:rPr lang="zh-CN" altLang="en-US" dirty="0"/>
              <a:t>主要函数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Assembler::</a:t>
            </a:r>
            <a:r>
              <a:rPr lang="en-US" altLang="zh-CN" dirty="0" err="1"/>
              <a:t>nativePageSetup</a:t>
            </a:r>
            <a:r>
              <a:rPr lang="en-US" altLang="zh-CN" dirty="0"/>
              <a:t>()</a:t>
            </a:r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zh-CN" dirty="0"/>
              <a:t>分配需要的内存并且判断是否需要进行随机</a:t>
            </a:r>
            <a:r>
              <a:rPr lang="en-US" altLang="zh-CN" dirty="0"/>
              <a:t>padding</a:t>
            </a:r>
            <a:r>
              <a:rPr lang="zh-CN" altLang="en-US" dirty="0"/>
              <a:t>，插入</a:t>
            </a:r>
            <a:r>
              <a:rPr lang="en-US" altLang="zh-CN" dirty="0"/>
              <a:t>INT3,</a:t>
            </a:r>
            <a:r>
              <a:rPr lang="zh-CN" altLang="en-US" dirty="0"/>
              <a:t>使函数地址不容易被猜解出地址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Assembler::gen</a:t>
            </a:r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zh-CN" dirty="0"/>
              <a:t>根据对应的</a:t>
            </a:r>
            <a:r>
              <a:rPr lang="en-US" altLang="zh-CN" dirty="0" err="1"/>
              <a:t>opcode</a:t>
            </a:r>
            <a:r>
              <a:rPr lang="zh-CN" altLang="zh-CN" dirty="0"/>
              <a:t>生成相应的指令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asm_insert_random_nop</a:t>
            </a:r>
            <a:r>
              <a:rPr lang="en-US" altLang="zh-CN" dirty="0"/>
              <a:t>();</a:t>
            </a:r>
          </a:p>
          <a:p>
            <a:pPr lvl="1" indent="0">
              <a:defRPr/>
            </a:pPr>
            <a:r>
              <a:rPr lang="en-US" altLang="zh-CN" dirty="0"/>
              <a:t>	</a:t>
            </a:r>
            <a:r>
              <a:rPr lang="zh-CN" altLang="en-US" dirty="0"/>
              <a:t>在生成的</a:t>
            </a:r>
            <a:r>
              <a:rPr lang="en-US" altLang="zh-CN" dirty="0" err="1"/>
              <a:t>jitcode</a:t>
            </a:r>
            <a:r>
              <a:rPr lang="zh-CN" altLang="en-US" dirty="0"/>
              <a:t>中随机插入</a:t>
            </a:r>
            <a:r>
              <a:rPr lang="en-US" altLang="zh-CN" dirty="0" err="1"/>
              <a:t>nop</a:t>
            </a:r>
            <a:r>
              <a:rPr lang="zh-CN" altLang="en-US" dirty="0"/>
              <a:t>指令，对抗</a:t>
            </a:r>
            <a:r>
              <a:rPr lang="en-US" altLang="zh-CN" dirty="0" err="1"/>
              <a:t>jit</a:t>
            </a:r>
            <a:r>
              <a:rPr lang="en-US" altLang="zh-CN" dirty="0"/>
              <a:t> </a:t>
            </a:r>
            <a:r>
              <a:rPr lang="en-US" altLang="zh-CN" dirty="0" err="1"/>
              <a:t>spary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54275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Jit Code Debug</a:t>
            </a:r>
            <a:endParaRPr lang="zh-CN" altLang="en-US" smtClean="0"/>
          </a:p>
        </p:txBody>
      </p:sp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54277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4278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4279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Windbg Ext</a:t>
            </a:r>
            <a:r>
              <a:rPr lang="zh-CN" altLang="en-US"/>
              <a:t>：</a:t>
            </a:r>
            <a:r>
              <a:rPr lang="en-US" altLang="zh-CN"/>
              <a:t>DbgJitExt.dll</a:t>
            </a:r>
          </a:p>
          <a:p>
            <a:endParaRPr lang="en-US" altLang="zh-CN"/>
          </a:p>
          <a:p>
            <a:r>
              <a:rPr lang="en-US" altLang="zh-CN"/>
              <a:t>	Hook setJitCode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获取到生成的</a:t>
            </a:r>
            <a:r>
              <a:rPr lang="en-US" altLang="zh-CN"/>
              <a:t>jitcode </a:t>
            </a:r>
            <a:r>
              <a:rPr lang="zh-CN" altLang="en-US"/>
              <a:t>地址以及对调用的</a:t>
            </a:r>
            <a:r>
              <a:rPr lang="en-US" altLang="zh-CN"/>
              <a:t>as  method name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42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4521200"/>
            <a:ext cx="81645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5529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Jit Code Debug</a:t>
            </a:r>
            <a:endParaRPr lang="zh-CN" altLang="en-US" smtClean="0"/>
          </a:p>
        </p:txBody>
      </p:sp>
      <p:sp>
        <p:nvSpPr>
          <p:cNvPr id="5530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5530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5302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5303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Windbg Ext</a:t>
            </a:r>
            <a:r>
              <a:rPr lang="zh-CN" altLang="en-US"/>
              <a:t>：</a:t>
            </a:r>
            <a:r>
              <a:rPr lang="en-US" altLang="zh-CN"/>
              <a:t>Usege DbgJitExt</a:t>
            </a:r>
          </a:p>
          <a:p>
            <a:endParaRPr lang="en-US" altLang="zh-CN"/>
          </a:p>
          <a:p>
            <a:r>
              <a:rPr lang="en-US" altLang="zh-CN"/>
              <a:t>	0:005&gt; !load DbgJitExt</a:t>
            </a:r>
          </a:p>
          <a:p>
            <a:r>
              <a:rPr lang="en-US" altLang="zh-CN"/>
              <a:t>	0:005&gt; !hookjit  0x00310000  //flashplayer base address</a:t>
            </a:r>
          </a:p>
          <a:p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521200"/>
            <a:ext cx="10621963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56323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6146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Jit Code Debug</a:t>
            </a:r>
            <a:endParaRPr lang="zh-CN" altLang="en-US" smtClean="0"/>
          </a:p>
        </p:txBody>
      </p:sp>
      <p:sp>
        <p:nvSpPr>
          <p:cNvPr id="5632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56325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6326" name="矩形 2"/>
          <p:cNvSpPr>
            <a:spLocks noChangeArrowheads="1"/>
          </p:cNvSpPr>
          <p:nvPr/>
        </p:nvSpPr>
        <p:spPr bwMode="auto">
          <a:xfrm>
            <a:off x="1930400" y="2286000"/>
            <a:ext cx="8312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6327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Windbg Ext</a:t>
            </a:r>
            <a:r>
              <a:rPr lang="zh-CN" altLang="en-US"/>
              <a:t>：</a:t>
            </a:r>
            <a:r>
              <a:rPr lang="en-US" altLang="zh-CN"/>
              <a:t>Usege DbgJitExt</a:t>
            </a:r>
          </a:p>
          <a:p>
            <a:endParaRPr lang="en-US" altLang="zh-CN"/>
          </a:p>
          <a:p>
            <a:r>
              <a:rPr lang="en-US" altLang="zh-CN"/>
              <a:t>	0:013&gt; !SetBpJit 0x1a</a:t>
            </a:r>
          </a:p>
          <a:p>
            <a:r>
              <a:rPr lang="en-US" altLang="zh-CN"/>
              <a:t>add method_id:26 breakpoint success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4591050"/>
            <a:ext cx="94345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 bwMode="auto">
          <a:xfrm>
            <a:off x="3606800" y="2057400"/>
            <a:ext cx="8756650" cy="88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Flash Vulnerability Hunter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6313" y="3073400"/>
            <a:ext cx="8961437" cy="6096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58371" name="标题 12"/>
          <p:cNvSpPr>
            <a:spLocks noGrp="1"/>
          </p:cNvSpPr>
          <p:nvPr>
            <p:ph type="title"/>
          </p:nvPr>
        </p:nvSpPr>
        <p:spPr bwMode="auto">
          <a:xfrm>
            <a:off x="973138" y="439738"/>
            <a:ext cx="11134725" cy="1047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b="1" smtClean="0"/>
              <a:t>Fuzz swf as function by onebyte or  four byte</a:t>
            </a:r>
          </a:p>
        </p:txBody>
      </p:sp>
      <p:sp>
        <p:nvSpPr>
          <p:cNvPr id="58372" name="矩形 1"/>
          <p:cNvSpPr>
            <a:spLocks noChangeArrowheads="1"/>
          </p:cNvSpPr>
          <p:nvPr/>
        </p:nvSpPr>
        <p:spPr bwMode="auto">
          <a:xfrm>
            <a:off x="795338" y="1749425"/>
            <a:ext cx="1121092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58373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6870" name="矩形 2"/>
          <p:cNvSpPr>
            <a:spLocks noChangeArrowheads="1"/>
          </p:cNvSpPr>
          <p:nvPr/>
        </p:nvSpPr>
        <p:spPr bwMode="auto">
          <a:xfrm>
            <a:off x="1128713" y="1749425"/>
            <a:ext cx="1035843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	google project zero</a:t>
            </a:r>
            <a:r>
              <a:rPr lang="zh-CN" altLang="en-US" dirty="0"/>
              <a:t>搜索找到大量的</a:t>
            </a:r>
            <a:r>
              <a:rPr lang="en-US" altLang="zh-CN" dirty="0" err="1"/>
              <a:t>swf</a:t>
            </a:r>
            <a:r>
              <a:rPr lang="zh-CN" altLang="en-US" dirty="0"/>
              <a:t>用例，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进行</a:t>
            </a:r>
            <a:r>
              <a:rPr lang="en-US" altLang="zh-CN" dirty="0" err="1"/>
              <a:t>onebyte</a:t>
            </a:r>
            <a:r>
              <a:rPr lang="en-US" altLang="zh-CN" dirty="0"/>
              <a:t> fuzz</a:t>
            </a:r>
            <a:r>
              <a:rPr lang="zh-CN" altLang="en-US" dirty="0"/>
              <a:t>和简单变异传入的参数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58375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8" name="图片 1" descr="Comp_8024585339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6407150"/>
            <a:ext cx="2333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3243263"/>
            <a:ext cx="11533187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 bwMode="auto">
          <a:xfrm>
            <a:off x="638175" y="260350"/>
            <a:ext cx="10337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CVE-2014-0576</a:t>
            </a:r>
            <a:endParaRPr lang="zh-CN" altLang="en-US" smtClean="0"/>
          </a:p>
        </p:txBody>
      </p:sp>
      <p:pic>
        <p:nvPicPr>
          <p:cNvPr id="59395" name="Picture 3" descr="C:\Users\arm\Desktop\TM截图201412140043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687513"/>
            <a:ext cx="9639300" cy="753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60419" name="标题 12"/>
          <p:cNvSpPr>
            <a:spLocks noGrp="1"/>
          </p:cNvSpPr>
          <p:nvPr>
            <p:ph type="title"/>
          </p:nvPr>
        </p:nvSpPr>
        <p:spPr bwMode="auto">
          <a:xfrm>
            <a:off x="1581150" y="539750"/>
            <a:ext cx="9429750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CVE-2014-0497</a:t>
            </a:r>
            <a:r>
              <a:rPr lang="zh-CN" altLang="en-US" smtClean="0"/>
              <a:t> </a:t>
            </a:r>
            <a:r>
              <a:rPr lang="en-US" altLang="zh-CN" smtClean="0"/>
              <a:t>VS CVE-2014-0569</a:t>
            </a:r>
          </a:p>
        </p:txBody>
      </p:sp>
      <p:sp>
        <p:nvSpPr>
          <p:cNvPr id="6042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6042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0422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8" name="图片 1" descr="Comp_8024585339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6407150"/>
            <a:ext cx="2333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2525"/>
            <a:ext cx="658495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2422525"/>
            <a:ext cx="6088062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61443" name="标题 12"/>
          <p:cNvSpPr>
            <a:spLocks noGrp="1"/>
          </p:cNvSpPr>
          <p:nvPr>
            <p:ph type="title"/>
          </p:nvPr>
        </p:nvSpPr>
        <p:spPr bwMode="auto">
          <a:xfrm>
            <a:off x="1581150" y="539750"/>
            <a:ext cx="9429750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CVE-2014-0497</a:t>
            </a:r>
            <a:r>
              <a:rPr lang="zh-CN" altLang="en-US" smtClean="0"/>
              <a:t> </a:t>
            </a:r>
            <a:r>
              <a:rPr lang="en-US" altLang="zh-CN" smtClean="0"/>
              <a:t>VS CVE-2014-0569</a:t>
            </a:r>
          </a:p>
        </p:txBody>
      </p:sp>
      <p:sp>
        <p:nvSpPr>
          <p:cNvPr id="61444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61445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1446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8" name="图片 1" descr="Comp_8024585339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6407150"/>
            <a:ext cx="2333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01750" y="2146300"/>
            <a:ext cx="9036050" cy="3554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CVE-2014-0497  </a:t>
            </a:r>
            <a:r>
              <a:rPr lang="zh-CN" altLang="en-US" dirty="0"/>
              <a:t>春节期间爆出的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CVE-2014-0569   </a:t>
            </a:r>
            <a:r>
              <a:rPr lang="zh-CN" altLang="en-US" dirty="0"/>
              <a:t>上个月</a:t>
            </a:r>
            <a:r>
              <a:rPr lang="en-US" altLang="zh-CN" dirty="0"/>
              <a:t>11</a:t>
            </a:r>
            <a:r>
              <a:rPr lang="zh-CN" altLang="en-US" dirty="0"/>
              <a:t>月份爆出的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CVE</a:t>
            </a:r>
            <a:r>
              <a:rPr lang="zh-CN" altLang="en-US" dirty="0"/>
              <a:t>基本是同一个模板，</a:t>
            </a:r>
            <a:r>
              <a:rPr lang="en-US" altLang="zh-CN" dirty="0"/>
              <a:t>Li32</a:t>
            </a:r>
            <a:r>
              <a:rPr lang="zh-CN" altLang="en-US" dirty="0"/>
              <a:t>整数溢出和</a:t>
            </a:r>
            <a:r>
              <a:rPr lang="en-US" altLang="zh-CN" dirty="0"/>
              <a:t>casi32</a:t>
            </a:r>
            <a:r>
              <a:rPr lang="zh-CN" altLang="en-US" dirty="0"/>
              <a:t>整数溢出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62467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79629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altLang="zh-CN" b="1" smtClean="0"/>
              <a:t>Fuzz swf as function arg </a:t>
            </a:r>
          </a:p>
        </p:txBody>
      </p:sp>
      <p:sp>
        <p:nvSpPr>
          <p:cNvPr id="62468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62469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6870" name="矩形 2"/>
          <p:cNvSpPr>
            <a:spLocks noChangeArrowheads="1"/>
          </p:cNvSpPr>
          <p:nvPr/>
        </p:nvSpPr>
        <p:spPr bwMode="auto">
          <a:xfrm>
            <a:off x="1560513" y="2146300"/>
            <a:ext cx="1035843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比如</a:t>
            </a:r>
            <a:r>
              <a:rPr lang="en-US" altLang="zh-CN" dirty="0"/>
              <a:t>fuzz </a:t>
            </a:r>
            <a:r>
              <a:rPr lang="en-US" altLang="zh-CN" dirty="0" err="1"/>
              <a:t>regexp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变换生成</a:t>
            </a:r>
            <a:r>
              <a:rPr lang="en-US" altLang="zh-CN" dirty="0" err="1"/>
              <a:t>regexp</a:t>
            </a:r>
            <a:r>
              <a:rPr lang="zh-CN" altLang="en-US" dirty="0"/>
              <a:t>的参数，构造异常的正则表达式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lvl="1" indent="0">
              <a:defRPr/>
            </a:pPr>
            <a:endParaRPr lang="en-US" altLang="zh-CN" dirty="0"/>
          </a:p>
          <a:p>
            <a:pPr lvl="1" indent="0">
              <a:defRPr/>
            </a:pPr>
            <a:endParaRPr lang="en-US" altLang="zh-CN" dirty="0"/>
          </a:p>
          <a:p>
            <a:pPr lvl="1" indent="0">
              <a:defRPr/>
            </a:pPr>
            <a:r>
              <a:rPr lang="en-US" altLang="zh-CN" dirty="0"/>
              <a:t>new </a:t>
            </a:r>
            <a:r>
              <a:rPr lang="en-US" altLang="zh-CN" dirty="0" err="1"/>
              <a:t>RegExp</a:t>
            </a:r>
            <a:r>
              <a:rPr lang="en-US" altLang="zh-CN" dirty="0"/>
              <a:t>("((?</a:t>
            </a:r>
            <a:r>
              <a:rPr lang="en-US" altLang="zh-CN" dirty="0" err="1"/>
              <a:t>i</a:t>
            </a:r>
            <a:r>
              <a:rPr lang="en-US" altLang="zh-CN" dirty="0"/>
              <a:t>)((?</a:t>
            </a:r>
            <a:r>
              <a:rPr lang="en-US" altLang="zh-CN" dirty="0" err="1"/>
              <a:t>i</a:t>
            </a:r>
            <a:r>
              <a:rPr lang="en-US" altLang="zh-CN" dirty="0"/>
              <a:t>)(?J)WMLIANG(?-J)(?-</a:t>
            </a:r>
            <a:r>
              <a:rPr lang="en-US" altLang="zh-CN" dirty="0" err="1"/>
              <a:t>i</a:t>
            </a:r>
            <a:r>
              <a:rPr lang="en-US" altLang="zh-CN" dirty="0"/>
              <a:t>)||||||||||||||||||||||)(?-</a:t>
            </a:r>
            <a:r>
              <a:rPr lang="en-US" altLang="zh-CN" dirty="0" err="1"/>
              <a:t>i</a:t>
            </a:r>
            <a:r>
              <a:rPr lang="en-US" altLang="zh-CN" dirty="0"/>
              <a:t>))","");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62471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8" name="图片 1" descr="Comp_8024585339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6407150"/>
            <a:ext cx="2333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17411" name="标题 12"/>
          <p:cNvSpPr>
            <a:spLocks noGrp="1"/>
          </p:cNvSpPr>
          <p:nvPr>
            <p:ph type="title"/>
          </p:nvPr>
        </p:nvSpPr>
        <p:spPr bwMode="auto">
          <a:xfrm>
            <a:off x="1301750" y="679450"/>
            <a:ext cx="63563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Aout Flash Vul</a:t>
            </a:r>
            <a:endParaRPr lang="zh-CN" altLang="en-US" smtClean="0"/>
          </a:p>
        </p:txBody>
      </p:sp>
      <p:sp>
        <p:nvSpPr>
          <p:cNvPr id="17412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b="1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01750" y="1984375"/>
            <a:ext cx="10128250" cy="3170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稳定利用，全内存读写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en-US" dirty="0"/>
              <a:t>利用</a:t>
            </a:r>
            <a:r>
              <a:rPr lang="en-US" altLang="zh-CN" dirty="0" err="1"/>
              <a:t>fash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对象实现</a:t>
            </a:r>
            <a:r>
              <a:rPr lang="en-US" altLang="zh-CN" dirty="0"/>
              <a:t>bypass </a:t>
            </a:r>
            <a:r>
              <a:rPr lang="en-US" altLang="zh-CN" dirty="0" err="1"/>
              <a:t>dep</a:t>
            </a:r>
            <a:r>
              <a:rPr lang="zh-CN" altLang="en-US" dirty="0"/>
              <a:t>、</a:t>
            </a:r>
            <a:r>
              <a:rPr lang="en-US" altLang="zh-CN" dirty="0" err="1"/>
              <a:t>aslr</a:t>
            </a:r>
            <a:r>
              <a:rPr lang="zh-CN" altLang="en-US" dirty="0"/>
              <a:t>不弹不卡，</a:t>
            </a:r>
            <a:endParaRPr lang="en-US" altLang="zh-CN" dirty="0"/>
          </a:p>
          <a:p>
            <a:pPr lvl="1" indent="0">
              <a:defRPr/>
            </a:pPr>
            <a:r>
              <a:rPr lang="zh-CN" altLang="en-US" dirty="0"/>
              <a:t>同时不少</a:t>
            </a:r>
            <a:r>
              <a:rPr lang="en-US" altLang="zh-CN" dirty="0"/>
              <a:t>IE</a:t>
            </a:r>
            <a:r>
              <a:rPr lang="zh-CN" altLang="en-US" dirty="0"/>
              <a:t>的漏洞也利用</a:t>
            </a:r>
            <a:r>
              <a:rPr lang="en-US" altLang="zh-CN" dirty="0"/>
              <a:t>flash</a:t>
            </a:r>
            <a:r>
              <a:rPr lang="zh-CN" altLang="en-US" dirty="0"/>
              <a:t>的堆布局来实现稳定利用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4311650"/>
            <a:ext cx="1177925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 bwMode="auto">
          <a:xfrm>
            <a:off x="812800" y="120650"/>
            <a:ext cx="10337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regex</a:t>
            </a:r>
            <a:endParaRPr lang="zh-CN" altLang="en-US" smtClean="0"/>
          </a:p>
        </p:txBody>
      </p:sp>
      <p:sp>
        <p:nvSpPr>
          <p:cNvPr id="63491" name="矩形 2"/>
          <p:cNvSpPr>
            <a:spLocks noChangeArrowheads="1"/>
          </p:cNvSpPr>
          <p:nvPr/>
        </p:nvSpPr>
        <p:spPr bwMode="auto">
          <a:xfrm>
            <a:off x="1511300" y="1657350"/>
            <a:ext cx="963930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Flash</a:t>
            </a:r>
            <a:r>
              <a:rPr lang="zh-CN" altLang="en-US"/>
              <a:t>对于</a:t>
            </a:r>
            <a:r>
              <a:rPr lang="en-US" altLang="zh-CN"/>
              <a:t>regex</a:t>
            </a:r>
            <a:r>
              <a:rPr lang="zh-CN" altLang="en-US"/>
              <a:t>的处理出现过很多漏洞</a:t>
            </a:r>
            <a:r>
              <a:rPr lang="en-US" altLang="zh-CN"/>
              <a:t>,</a:t>
            </a:r>
            <a:r>
              <a:rPr lang="zh-CN" altLang="en-US"/>
              <a:t>正则处理非常复杂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CVE-2013-0634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CVE-2014-0559</a:t>
            </a:r>
            <a:r>
              <a:rPr lang="zh-CN" altLang="en-US"/>
              <a:t>、</a:t>
            </a:r>
            <a:r>
              <a:rPr lang="en-US" altLang="zh-CN"/>
              <a:t> </a:t>
            </a:r>
          </a:p>
          <a:p>
            <a:r>
              <a:rPr lang="en-US" altLang="zh-CN"/>
              <a:t>CVE-2014-0564</a:t>
            </a:r>
            <a:r>
              <a:rPr lang="zh-CN" altLang="en-US"/>
              <a:t>、</a:t>
            </a:r>
            <a:r>
              <a:rPr lang="en-US" altLang="zh-CN"/>
              <a:t> </a:t>
            </a:r>
          </a:p>
          <a:p>
            <a:r>
              <a:rPr lang="en-US" altLang="zh-CN"/>
              <a:t>CVE-2014-0581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…..etc 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64515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79629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b="1" smtClean="0"/>
              <a:t>Fuzz swf as uaf</a:t>
            </a:r>
          </a:p>
        </p:txBody>
      </p:sp>
      <p:sp>
        <p:nvSpPr>
          <p:cNvPr id="64516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64517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6870" name="矩形 2"/>
          <p:cNvSpPr>
            <a:spLocks noChangeArrowheads="1"/>
          </p:cNvSpPr>
          <p:nvPr/>
        </p:nvSpPr>
        <p:spPr bwMode="auto">
          <a:xfrm>
            <a:off x="1135063" y="1797050"/>
            <a:ext cx="1035843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lvl="2" indent="0">
              <a:defRPr/>
            </a:pPr>
            <a:r>
              <a:rPr lang="zh-CN" altLang="en-US" dirty="0"/>
              <a:t>比如</a:t>
            </a:r>
            <a:r>
              <a:rPr lang="en-US" altLang="zh-CN" dirty="0" err="1"/>
              <a:t>addEventListener</a:t>
            </a:r>
            <a:r>
              <a:rPr lang="zh-CN" altLang="en-US" dirty="0"/>
              <a:t>、</a:t>
            </a:r>
            <a:r>
              <a:rPr lang="en-US" altLang="zh-CN" dirty="0" err="1"/>
              <a:t>addChild</a:t>
            </a:r>
            <a:r>
              <a:rPr lang="zh-CN" altLang="en-US" dirty="0"/>
              <a:t>，</a:t>
            </a:r>
            <a:r>
              <a:rPr lang="en-US" altLang="zh-CN" dirty="0"/>
              <a:t>CVE-2014-0510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64519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8" name="图片 1" descr="Comp_8024585339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6407150"/>
            <a:ext cx="2333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instrude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16" y="3289300"/>
            <a:ext cx="7734767" cy="46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65539" name="标题 12"/>
          <p:cNvSpPr>
            <a:spLocks noGrp="1"/>
          </p:cNvSpPr>
          <p:nvPr>
            <p:ph type="title"/>
          </p:nvPr>
        </p:nvSpPr>
        <p:spPr bwMode="auto">
          <a:xfrm>
            <a:off x="1371600" y="539750"/>
            <a:ext cx="79629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b="1" smtClean="0"/>
              <a:t>Fuzz swf third lib</a:t>
            </a:r>
          </a:p>
        </p:txBody>
      </p:sp>
      <p:sp>
        <p:nvSpPr>
          <p:cNvPr id="6554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65541" name="矩形 1"/>
          <p:cNvSpPr>
            <a:spLocks noChangeArrowheads="1"/>
          </p:cNvSpPr>
          <p:nvPr/>
        </p:nvSpPr>
        <p:spPr bwMode="auto">
          <a:xfrm>
            <a:off x="1581150" y="2146300"/>
            <a:ext cx="922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6870" name="矩形 2"/>
          <p:cNvSpPr>
            <a:spLocks noChangeArrowheads="1"/>
          </p:cNvSpPr>
          <p:nvPr/>
        </p:nvSpPr>
        <p:spPr bwMode="auto">
          <a:xfrm>
            <a:off x="1011238" y="1982788"/>
            <a:ext cx="103584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比如</a:t>
            </a:r>
            <a:r>
              <a:rPr lang="en-US" altLang="zh-CN" dirty="0"/>
              <a:t>MP4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/>
              <a:t>Jpeg</a:t>
            </a:r>
            <a:r>
              <a:rPr lang="zh-CN" altLang="en-US" dirty="0"/>
              <a:t>、</a:t>
            </a:r>
            <a:r>
              <a:rPr lang="en-US" altLang="zh-CN" dirty="0" err="1"/>
              <a:t>etc</a:t>
            </a:r>
            <a:r>
              <a:rPr lang="zh-CN" altLang="en-US" dirty="0"/>
              <a:t>，</a:t>
            </a:r>
            <a:r>
              <a:rPr lang="en-US" altLang="zh-CN" dirty="0"/>
              <a:t>CVE-2014-0754</a:t>
            </a:r>
          </a:p>
          <a:p>
            <a:pPr lvl="1" indent="0">
              <a:defRPr/>
            </a:pPr>
            <a:endParaRPr lang="en-US" altLang="zh-CN" dirty="0"/>
          </a:p>
          <a:p>
            <a:pPr lvl="1" indent="0">
              <a:defRPr/>
            </a:pP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解析格式，找到能覆盖更多路径的样本 </a:t>
            </a:r>
            <a:endParaRPr lang="en-US" altLang="zh-CN" dirty="0"/>
          </a:p>
          <a:p>
            <a:pPr lvl="1" indent="0">
              <a:defRPr/>
            </a:pPr>
            <a:r>
              <a:rPr lang="en-US" altLang="zh-CN" dirty="0"/>
              <a:t>	</a:t>
            </a:r>
            <a:r>
              <a:rPr lang="en-US" altLang="zh-CN" dirty="0">
                <a:hlinkClick r:id="rId3"/>
              </a:rPr>
              <a:t>http://samples.mplayerhq.hu</a:t>
            </a:r>
            <a:endParaRPr lang="en-US" altLang="zh-CN" dirty="0"/>
          </a:p>
          <a:p>
            <a:pPr lvl="1" indent="0">
              <a:defRPr/>
            </a:pPr>
            <a:endParaRPr lang="en-US" altLang="zh-CN" dirty="0"/>
          </a:p>
          <a:p>
            <a:pPr lvl="1" indent="0">
              <a:defRPr/>
            </a:pP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变换策略</a:t>
            </a:r>
            <a:endParaRPr lang="en-US" altLang="zh-CN" dirty="0"/>
          </a:p>
          <a:p>
            <a:pPr lvl="2" indent="0"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字节变换</a:t>
            </a:r>
            <a:r>
              <a:rPr lang="en-US" altLang="zh-CN" dirty="0"/>
              <a:t> </a:t>
            </a:r>
          </a:p>
          <a:p>
            <a:pPr lvl="2" indent="0">
              <a:defRPr/>
            </a:pPr>
            <a:r>
              <a:rPr lang="zh-CN" altLang="en-US" dirty="0"/>
              <a:t>前后字段交换</a:t>
            </a:r>
            <a:endParaRPr lang="en-US" altLang="zh-CN" dirty="0"/>
          </a:p>
          <a:p>
            <a:pPr lvl="2" indent="0">
              <a:defRPr/>
            </a:pPr>
            <a:r>
              <a:rPr lang="zh-CN" altLang="en-US" dirty="0"/>
              <a:t>文件随机截断  等</a:t>
            </a:r>
            <a:endParaRPr lang="en-US" altLang="zh-CN" dirty="0"/>
          </a:p>
          <a:p>
            <a:pPr lvl="1" indent="0"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65543" name="矩形 3"/>
          <p:cNvSpPr>
            <a:spLocks noChangeArrowheads="1"/>
          </p:cNvSpPr>
          <p:nvPr/>
        </p:nvSpPr>
        <p:spPr bwMode="auto">
          <a:xfrm>
            <a:off x="1581150" y="1984375"/>
            <a:ext cx="1033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8" name="图片 1" descr="Comp_8024585339.jpg"/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6407150"/>
            <a:ext cx="2333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 bwMode="auto">
          <a:xfrm>
            <a:off x="3606800" y="2057400"/>
            <a:ext cx="8756650" cy="88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Conclusion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6313" y="3073400"/>
            <a:ext cx="8961437" cy="6096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9396" name="矩形 1"/>
          <p:cNvSpPr>
            <a:spLocks noChangeArrowheads="1"/>
          </p:cNvSpPr>
          <p:nvPr/>
        </p:nvSpPr>
        <p:spPr bwMode="auto">
          <a:xfrm>
            <a:off x="1720850" y="4032250"/>
            <a:ext cx="1054735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5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dirty="0" smtClean="0"/>
              <a:t>通过对</a:t>
            </a:r>
            <a:r>
              <a:rPr lang="en-US" altLang="zh-CN" dirty="0" smtClean="0"/>
              <a:t>AVM Verify</a:t>
            </a:r>
            <a:r>
              <a:rPr lang="zh-CN" altLang="en-US" dirty="0" smtClean="0"/>
              <a:t>的理解学习，可以更好的进行调试</a:t>
            </a:r>
            <a:r>
              <a:rPr lang="en-US" altLang="zh-CN" dirty="0" smtClean="0"/>
              <a:t>flash </a:t>
            </a:r>
            <a:r>
              <a:rPr lang="en-US" altLang="zh-CN" dirty="0" err="1" smtClean="0"/>
              <a:t>jit</a:t>
            </a:r>
            <a:r>
              <a:rPr lang="en-US" altLang="zh-CN" dirty="0" smtClean="0"/>
              <a:t> code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AVM verify</a:t>
            </a:r>
            <a:r>
              <a:rPr lang="zh-CN" altLang="en-US" dirty="0" smtClean="0"/>
              <a:t>类型漏洞的产生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dirty="0" smtClean="0"/>
              <a:t>知己知彼，如何检测</a:t>
            </a:r>
            <a:r>
              <a:rPr lang="en-US" altLang="zh-CN" dirty="0" smtClean="0"/>
              <a:t>AVM</a:t>
            </a:r>
            <a:r>
              <a:rPr lang="zh-CN" altLang="en-US" dirty="0" smtClean="0"/>
              <a:t>类型的安全漏洞</a:t>
            </a:r>
            <a:endParaRPr lang="en-US" altLang="zh-CN" dirty="0" smtClean="0"/>
          </a:p>
          <a:p>
            <a:pPr marL="0" indent="0" eaLnBrk="1" hangingPunct="1">
              <a:defRPr/>
            </a:pPr>
            <a:endParaRPr lang="en-US" altLang="zh-CN" dirty="0" smtClean="0"/>
          </a:p>
          <a:p>
            <a:pPr marL="0" indent="0" eaLnBrk="1" hangingPunct="1"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dirty="0" smtClean="0"/>
              <a:t>Flash</a:t>
            </a:r>
            <a:r>
              <a:rPr lang="zh-CN" altLang="en-US" dirty="0" smtClean="0"/>
              <a:t>当前漏洞挖掘的主要方向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占位符 1"/>
          <p:cNvSpPr>
            <a:spLocks noGrp="1"/>
          </p:cNvSpPr>
          <p:nvPr>
            <p:ph type="body" idx="1"/>
          </p:nvPr>
        </p:nvSpPr>
        <p:spPr bwMode="auto">
          <a:xfrm>
            <a:off x="1720850" y="1098550"/>
            <a:ext cx="8172450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smtClean="0"/>
              <a:t>QA?</a:t>
            </a:r>
            <a:endParaRPr lang="zh-CN" altLang="en-US" b="1" smtClean="0"/>
          </a:p>
        </p:txBody>
      </p:sp>
      <p:pic>
        <p:nvPicPr>
          <p:cNvPr id="67587" name="Picture 4" descr="C:\Users\arm\AppData\Local\Temp\TM3(X@8GKG{EK_$T7W({IB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84500"/>
            <a:ext cx="8128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3"/>
          <p:cNvGrpSpPr>
            <a:grpSpLocks/>
          </p:cNvGrpSpPr>
          <p:nvPr/>
        </p:nvGrpSpPr>
        <p:grpSpPr bwMode="auto">
          <a:xfrm>
            <a:off x="10139363" y="4313238"/>
            <a:ext cx="2349500" cy="1925637"/>
            <a:chOff x="7737176" y="3044094"/>
            <a:chExt cx="1677511" cy="1374579"/>
          </a:xfrm>
        </p:grpSpPr>
        <p:grpSp>
          <p:nvGrpSpPr>
            <p:cNvPr id="18485" name="组合 4"/>
            <p:cNvGrpSpPr>
              <a:grpSpLocks/>
            </p:cNvGrpSpPr>
            <p:nvPr/>
          </p:nvGrpSpPr>
          <p:grpSpPr bwMode="auto">
            <a:xfrm>
              <a:off x="7737176" y="3044094"/>
              <a:ext cx="1677511" cy="1374579"/>
              <a:chOff x="7647017" y="2699415"/>
              <a:chExt cx="2617944" cy="2145185"/>
            </a:xfrm>
          </p:grpSpPr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 flipV="1">
                <a:off x="7647017" y="4398939"/>
                <a:ext cx="2617944" cy="44566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Oval 19"/>
              <p:cNvSpPr>
                <a:spLocks noChangeArrowheads="1"/>
              </p:cNvSpPr>
              <p:nvPr/>
            </p:nvSpPr>
            <p:spPr bwMode="auto">
              <a:xfrm>
                <a:off x="8011407" y="2699415"/>
                <a:ext cx="1931618" cy="1932965"/>
              </a:xfrm>
              <a:prstGeom prst="ellipse">
                <a:avLst/>
              </a:prstGeom>
              <a:gradFill rotWithShape="1">
                <a:gsLst>
                  <a:gs pos="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2676FF">
                    <a:lumMod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9" name="未知"/>
              <p:cNvSpPr>
                <a:spLocks/>
              </p:cNvSpPr>
              <p:nvPr/>
            </p:nvSpPr>
            <p:spPr bwMode="auto">
              <a:xfrm>
                <a:off x="8234286" y="2743627"/>
                <a:ext cx="1487628" cy="726852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035274" y="3342127"/>
              <a:ext cx="1009907" cy="615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000" i="1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2014</a:t>
              </a:r>
              <a:endParaRPr lang="zh-CN" altLang="en-US" sz="5000" i="1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8435" name="组合 9"/>
          <p:cNvGrpSpPr>
            <a:grpSpLocks/>
          </p:cNvGrpSpPr>
          <p:nvPr/>
        </p:nvGrpSpPr>
        <p:grpSpPr bwMode="auto">
          <a:xfrm>
            <a:off x="312738" y="4576763"/>
            <a:ext cx="9626600" cy="1552575"/>
            <a:chOff x="223645" y="2948781"/>
            <a:chExt cx="6876256" cy="1110479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 rot="10800000">
              <a:off x="223645" y="3904838"/>
              <a:ext cx="6304747" cy="154422"/>
            </a:xfrm>
            <a:custGeom>
              <a:avLst/>
              <a:gdLst>
                <a:gd name="T0" fmla="*/ 1580044630 w 21600"/>
                <a:gd name="T1" fmla="*/ 548896 h 21600"/>
                <a:gd name="T2" fmla="*/ 790022315 w 21600"/>
                <a:gd name="T3" fmla="*/ 1097792 h 21600"/>
                <a:gd name="T4" fmla="*/ 0 w 21600"/>
                <a:gd name="T5" fmla="*/ 548896 h 21600"/>
                <a:gd name="T6" fmla="*/ 79002231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23645" y="2964677"/>
              <a:ext cx="6684619" cy="915180"/>
            </a:xfrm>
            <a:prstGeom prst="homePlate">
              <a:avLst>
                <a:gd name="adj" fmla="val 40030"/>
              </a:avLst>
            </a:prstGeom>
            <a:gradFill rotWithShape="1">
              <a:gsLst>
                <a:gs pos="0">
                  <a:srgbClr val="B2B2B2">
                    <a:gamma/>
                    <a:tint val="5882"/>
                    <a:invGamma/>
                  </a:srgbClr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500063" indent="-500063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0" kern="0" dirty="0">
                <a:solidFill>
                  <a:srgbClr val="646464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grpSp>
          <p:nvGrpSpPr>
            <p:cNvPr id="18465" name="组合 12"/>
            <p:cNvGrpSpPr>
              <a:grpSpLocks/>
            </p:cNvGrpSpPr>
            <p:nvPr/>
          </p:nvGrpSpPr>
          <p:grpSpPr bwMode="auto">
            <a:xfrm>
              <a:off x="5144029" y="2955131"/>
              <a:ext cx="567329" cy="1096254"/>
              <a:chOff x="5076056" y="1772359"/>
              <a:chExt cx="654050" cy="1096254"/>
            </a:xfrm>
          </p:grpSpPr>
          <p:sp>
            <p:nvSpPr>
              <p:cNvPr id="31" name="AutoShape 8"/>
              <p:cNvSpPr>
                <a:spLocks noChangeArrowheads="1"/>
              </p:cNvSpPr>
              <p:nvPr/>
            </p:nvSpPr>
            <p:spPr bwMode="auto">
              <a:xfrm>
                <a:off x="5075840" y="1772822"/>
                <a:ext cx="652333" cy="93334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32" name="AutoShape 14"/>
              <p:cNvSpPr>
                <a:spLocks noChangeArrowheads="1"/>
              </p:cNvSpPr>
              <p:nvPr/>
            </p:nvSpPr>
            <p:spPr bwMode="auto">
              <a:xfrm>
                <a:off x="5081069" y="2714117"/>
                <a:ext cx="287602" cy="154422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rgbClr val="00B050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8466" name="组合 13"/>
            <p:cNvGrpSpPr>
              <a:grpSpLocks/>
            </p:cNvGrpSpPr>
            <p:nvPr/>
          </p:nvGrpSpPr>
          <p:grpSpPr bwMode="auto">
            <a:xfrm>
              <a:off x="3755485" y="2955131"/>
              <a:ext cx="567329" cy="1096254"/>
              <a:chOff x="3752849" y="1772359"/>
              <a:chExt cx="654050" cy="1096254"/>
            </a:xfrm>
          </p:grpSpPr>
          <p:sp>
            <p:nvSpPr>
              <p:cNvPr id="29" name="AutoShape 8"/>
              <p:cNvSpPr>
                <a:spLocks noChangeArrowheads="1"/>
              </p:cNvSpPr>
              <p:nvPr/>
            </p:nvSpPr>
            <p:spPr bwMode="auto">
              <a:xfrm>
                <a:off x="3754624" y="1772822"/>
                <a:ext cx="652332" cy="93334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30" name="AutoShape 14"/>
              <p:cNvSpPr>
                <a:spLocks noChangeArrowheads="1"/>
              </p:cNvSpPr>
              <p:nvPr/>
            </p:nvSpPr>
            <p:spPr bwMode="auto">
              <a:xfrm>
                <a:off x="3759853" y="2714117"/>
                <a:ext cx="287602" cy="154422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rgbClr val="00B050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8467" name="组合 14"/>
            <p:cNvGrpSpPr>
              <a:grpSpLocks/>
            </p:cNvGrpSpPr>
            <p:nvPr/>
          </p:nvGrpSpPr>
          <p:grpSpPr bwMode="auto">
            <a:xfrm>
              <a:off x="2366941" y="2955131"/>
              <a:ext cx="567329" cy="1093079"/>
              <a:chOff x="2555776" y="1772359"/>
              <a:chExt cx="654050" cy="1093079"/>
            </a:xfrm>
          </p:grpSpPr>
          <p:sp>
            <p:nvSpPr>
              <p:cNvPr id="27" name="AutoShape 8"/>
              <p:cNvSpPr>
                <a:spLocks noChangeArrowheads="1"/>
              </p:cNvSpPr>
              <p:nvPr/>
            </p:nvSpPr>
            <p:spPr bwMode="auto">
              <a:xfrm>
                <a:off x="2555620" y="1772822"/>
                <a:ext cx="653640" cy="93334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8" name="AutoShape 14"/>
              <p:cNvSpPr>
                <a:spLocks noChangeArrowheads="1"/>
              </p:cNvSpPr>
              <p:nvPr/>
            </p:nvSpPr>
            <p:spPr bwMode="auto">
              <a:xfrm>
                <a:off x="2560849" y="2710711"/>
                <a:ext cx="287602" cy="154422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rgbClr val="00B050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8468" name="组合 15"/>
            <p:cNvGrpSpPr>
              <a:grpSpLocks/>
            </p:cNvGrpSpPr>
            <p:nvPr/>
          </p:nvGrpSpPr>
          <p:grpSpPr bwMode="auto">
            <a:xfrm>
              <a:off x="978397" y="2955131"/>
              <a:ext cx="567329" cy="1095429"/>
              <a:chOff x="1403648" y="1772359"/>
              <a:chExt cx="654050" cy="1095429"/>
            </a:xfrm>
          </p:grpSpPr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>
                <a:off x="1402867" y="1772822"/>
                <a:ext cx="654948" cy="934483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6" name="AutoShape 14"/>
              <p:cNvSpPr>
                <a:spLocks noChangeArrowheads="1"/>
              </p:cNvSpPr>
              <p:nvPr/>
            </p:nvSpPr>
            <p:spPr bwMode="auto">
              <a:xfrm>
                <a:off x="1409404" y="2714117"/>
                <a:ext cx="288908" cy="154422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rgbClr val="00B050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8469" name="组合 16"/>
            <p:cNvGrpSpPr>
              <a:grpSpLocks/>
            </p:cNvGrpSpPr>
            <p:nvPr/>
          </p:nvGrpSpPr>
          <p:grpSpPr bwMode="auto">
            <a:xfrm>
              <a:off x="6532572" y="2948781"/>
              <a:ext cx="567329" cy="1099429"/>
              <a:chOff x="8100392" y="1766009"/>
              <a:chExt cx="654050" cy="1099429"/>
            </a:xfrm>
          </p:grpSpPr>
          <p:sp>
            <p:nvSpPr>
              <p:cNvPr id="23" name="AutoShape 8"/>
              <p:cNvSpPr>
                <a:spLocks noChangeArrowheads="1"/>
              </p:cNvSpPr>
              <p:nvPr/>
            </p:nvSpPr>
            <p:spPr bwMode="auto">
              <a:xfrm>
                <a:off x="8100802" y="1766009"/>
                <a:ext cx="653640" cy="93334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4" name="AutoShape 14"/>
              <p:cNvSpPr>
                <a:spLocks noChangeArrowheads="1"/>
              </p:cNvSpPr>
              <p:nvPr/>
            </p:nvSpPr>
            <p:spPr bwMode="auto">
              <a:xfrm>
                <a:off x="8107338" y="2710711"/>
                <a:ext cx="286295" cy="154422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rgbClr val="00B050"/>
                </a:solidFill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40654" y="3238323"/>
              <a:ext cx="578313" cy="34177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latin typeface="Impact" pitchFamily="34" charset="0"/>
                  <a:ea typeface="微软雅黑" pitchFamily="34" charset="-122"/>
                </a:rPr>
                <a:t>2010</a:t>
              </a:r>
              <a:endParaRPr lang="zh-CN" altLang="en-US" kern="0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0873" y="3238323"/>
              <a:ext cx="542027" cy="34063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latin typeface="Impact" pitchFamily="34" charset="0"/>
                  <a:ea typeface="微软雅黑" pitchFamily="34" charset="-122"/>
                </a:rPr>
                <a:t>2011</a:t>
              </a:r>
              <a:endParaRPr lang="zh-CN" altLang="en-US" kern="0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691" y="3238323"/>
              <a:ext cx="570375" cy="34063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dirty="0">
                  <a:solidFill>
                    <a:srgbClr val="646464"/>
                  </a:solidFill>
                  <a:latin typeface="Impact" pitchFamily="34" charset="0"/>
                  <a:ea typeface="微软雅黑" pitchFamily="34" charset="-122"/>
                </a:rPr>
                <a:t>2012</a:t>
              </a:r>
              <a:endParaRPr lang="zh-CN" altLang="en-US" i="1" kern="0" dirty="0">
                <a:solidFill>
                  <a:srgbClr val="646464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06776" y="3238323"/>
              <a:ext cx="578313" cy="34063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latin typeface="Impact" pitchFamily="34" charset="0"/>
                  <a:ea typeface="微软雅黑" pitchFamily="34" charset="-122"/>
                </a:rPr>
                <a:t>2013</a:t>
              </a:r>
              <a:endParaRPr lang="zh-CN" altLang="en-US" kern="0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4727" y="3238323"/>
              <a:ext cx="1071580" cy="34063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latin typeface="Impact" pitchFamily="34" charset="0"/>
                  <a:ea typeface="微软雅黑" pitchFamily="34" charset="-122"/>
                </a:rPr>
                <a:t>2014.</a:t>
              </a:r>
              <a:r>
                <a:rPr lang="zh-CN" altLang="en-US" kern="0" dirty="0" smtClean="0">
                  <a:latin typeface="Impact" pitchFamily="34" charset="0"/>
                  <a:ea typeface="微软雅黑" pitchFamily="34" charset="-122"/>
                </a:rPr>
                <a:t>至今</a:t>
              </a:r>
              <a:endParaRPr lang="zh-CN" altLang="en-US" kern="0" dirty="0"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8436" name="组合 32"/>
          <p:cNvGrpSpPr>
            <a:grpSpLocks/>
          </p:cNvGrpSpPr>
          <p:nvPr/>
        </p:nvGrpSpPr>
        <p:grpSpPr bwMode="auto">
          <a:xfrm>
            <a:off x="706438" y="5662613"/>
            <a:ext cx="2695575" cy="1901825"/>
            <a:chOff x="941884" y="3983470"/>
            <a:chExt cx="1925931" cy="1358533"/>
          </a:xfrm>
        </p:grpSpPr>
        <p:cxnSp>
          <p:nvCxnSpPr>
            <p:cNvPr id="18461" name="直接连接符 33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2" name="TextBox 34"/>
            <p:cNvSpPr txBox="1">
              <a:spLocks noChangeArrowheads="1"/>
            </p:cNvSpPr>
            <p:nvPr/>
          </p:nvSpPr>
          <p:spPr bwMode="auto">
            <a:xfrm>
              <a:off x="941884" y="4392844"/>
              <a:ext cx="1925931" cy="906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700"/>
                <a:t>CVE-2010-1297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/>
                <a:t>CVE-2010-2884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/>
                <a:t>CVE-2010-3654</a:t>
              </a:r>
              <a:endParaRPr lang="zh-CN" altLang="en-US" sz="1700"/>
            </a:p>
          </p:txBody>
        </p:sp>
      </p:grpSp>
      <p:grpSp>
        <p:nvGrpSpPr>
          <p:cNvPr id="18437" name="组合 35"/>
          <p:cNvGrpSpPr>
            <a:grpSpLocks/>
          </p:cNvGrpSpPr>
          <p:nvPr/>
        </p:nvGrpSpPr>
        <p:grpSpPr bwMode="auto">
          <a:xfrm>
            <a:off x="2387600" y="2146300"/>
            <a:ext cx="2870200" cy="2727325"/>
            <a:chOff x="2267740" y="1908806"/>
            <a:chExt cx="1925931" cy="1510575"/>
          </a:xfrm>
        </p:grpSpPr>
        <p:cxnSp>
          <p:nvCxnSpPr>
            <p:cNvPr id="18459" name="直接连接符 36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0" name="TextBox 37"/>
            <p:cNvSpPr txBox="1">
              <a:spLocks noChangeArrowheads="1"/>
            </p:cNvSpPr>
            <p:nvPr/>
          </p:nvSpPr>
          <p:spPr bwMode="auto">
            <a:xfrm>
              <a:off x="2267740" y="1908806"/>
              <a:ext cx="1925931" cy="1032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700"/>
                <a:t>CVE-2011-0609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/>
                <a:t>CVE-2011-0611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/>
                <a:t>CVE-2011-0627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/>
                <a:t>CVE-2011-2444</a:t>
              </a:r>
            </a:p>
            <a:p>
              <a:pPr>
                <a:lnSpc>
                  <a:spcPct val="150000"/>
                </a:lnSpc>
              </a:pPr>
              <a:endParaRPr lang="en-US" altLang="zh-CN" sz="1700"/>
            </a:p>
          </p:txBody>
        </p:sp>
      </p:grpSp>
      <p:grpSp>
        <p:nvGrpSpPr>
          <p:cNvPr id="18438" name="组合 38"/>
          <p:cNvGrpSpPr>
            <a:grpSpLocks/>
          </p:cNvGrpSpPr>
          <p:nvPr/>
        </p:nvGrpSpPr>
        <p:grpSpPr bwMode="auto">
          <a:xfrm>
            <a:off x="4484688" y="5657850"/>
            <a:ext cx="2897187" cy="2495550"/>
            <a:chOff x="3641104" y="3980384"/>
            <a:chExt cx="1925931" cy="1358533"/>
          </a:xfrm>
        </p:grpSpPr>
        <p:cxnSp>
          <p:nvCxnSpPr>
            <p:cNvPr id="18457" name="直接连接符 39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8" name="TextBox 40"/>
            <p:cNvSpPr txBox="1">
              <a:spLocks noChangeArrowheads="1"/>
            </p:cNvSpPr>
            <p:nvPr/>
          </p:nvSpPr>
          <p:spPr bwMode="auto">
            <a:xfrm>
              <a:off x="3641104" y="4393160"/>
              <a:ext cx="1925931" cy="906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700"/>
                <a:t>CVE-2012-0697</a:t>
              </a:r>
            </a:p>
            <a:p>
              <a:r>
                <a:rPr lang="en-US" altLang="zh-CN" sz="1700"/>
                <a:t>CVE-2012-0767</a:t>
              </a:r>
            </a:p>
            <a:p>
              <a:r>
                <a:rPr lang="en-US" altLang="zh-CN" sz="1700"/>
                <a:t>CVE-2012-0779</a:t>
              </a:r>
              <a:endParaRPr lang="zh-CN" altLang="en-US" sz="1700"/>
            </a:p>
            <a:p>
              <a:pPr>
                <a:lnSpc>
                  <a:spcPct val="150000"/>
                </a:lnSpc>
              </a:pPr>
              <a:r>
                <a:rPr lang="en-US" altLang="zh-CN" sz="1700"/>
                <a:t>CVE-2012-3515</a:t>
              </a:r>
              <a:endParaRPr lang="zh-CN" altLang="en-US" sz="1700"/>
            </a:p>
          </p:txBody>
        </p:sp>
      </p:grpSp>
      <p:grpSp>
        <p:nvGrpSpPr>
          <p:cNvPr id="18439" name="组合 41"/>
          <p:cNvGrpSpPr>
            <a:grpSpLocks/>
          </p:cNvGrpSpPr>
          <p:nvPr/>
        </p:nvGrpSpPr>
        <p:grpSpPr bwMode="auto">
          <a:xfrm>
            <a:off x="8285163" y="5657850"/>
            <a:ext cx="3181350" cy="3543300"/>
            <a:chOff x="6355768" y="3980384"/>
            <a:chExt cx="1925931" cy="1598780"/>
          </a:xfrm>
        </p:grpSpPr>
        <p:cxnSp>
          <p:nvCxnSpPr>
            <p:cNvPr id="18455" name="直接连接符 42"/>
            <p:cNvCxnSpPr>
              <a:cxnSpLocks noChangeShapeType="1"/>
            </p:cNvCxnSpPr>
            <p:nvPr/>
          </p:nvCxnSpPr>
          <p:spPr bwMode="auto">
            <a:xfrm>
              <a:off x="6363260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6" name="TextBox 43"/>
            <p:cNvSpPr txBox="1">
              <a:spLocks noChangeArrowheads="1"/>
            </p:cNvSpPr>
            <p:nvPr/>
          </p:nvSpPr>
          <p:spPr bwMode="auto">
            <a:xfrm>
              <a:off x="6355768" y="4392816"/>
              <a:ext cx="1925931" cy="118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altLang="zh-CN" sz="1700"/>
            </a:p>
            <a:p>
              <a:r>
                <a:rPr lang="en-US" altLang="zh-CN" sz="1700"/>
                <a:t>CVE-2014-0497</a:t>
              </a:r>
              <a:endParaRPr lang="zh-CN" altLang="en-US" sz="1700"/>
            </a:p>
            <a:p>
              <a:r>
                <a:rPr lang="en-US" altLang="zh-CN" sz="1700"/>
                <a:t>CVE-2014-0502</a:t>
              </a:r>
              <a:endParaRPr lang="zh-CN" altLang="en-US" sz="1700"/>
            </a:p>
            <a:p>
              <a:r>
                <a:rPr lang="en-US" altLang="zh-CN" sz="1700"/>
                <a:t>CVE-2014-0515</a:t>
              </a:r>
            </a:p>
            <a:p>
              <a:r>
                <a:rPr lang="en-US" altLang="zh-CN" sz="1700"/>
                <a:t>CVE-2014-8439</a:t>
              </a:r>
              <a:endParaRPr lang="zh-CN" altLang="en-US" sz="1700"/>
            </a:p>
            <a:p>
              <a:endParaRPr lang="zh-CN" altLang="en-US" sz="1700"/>
            </a:p>
          </p:txBody>
        </p:sp>
      </p:grpSp>
      <p:grpSp>
        <p:nvGrpSpPr>
          <p:cNvPr id="18440" name="组合 44"/>
          <p:cNvGrpSpPr>
            <a:grpSpLocks/>
          </p:cNvGrpSpPr>
          <p:nvPr/>
        </p:nvGrpSpPr>
        <p:grpSpPr bwMode="auto">
          <a:xfrm>
            <a:off x="6450013" y="2146300"/>
            <a:ext cx="3051175" cy="2727325"/>
            <a:chOff x="5044092" y="1916832"/>
            <a:chExt cx="1925931" cy="1502549"/>
          </a:xfrm>
        </p:grpSpPr>
        <p:cxnSp>
          <p:nvCxnSpPr>
            <p:cNvPr id="18453" name="直接连接符 45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4" name="TextBox 46"/>
            <p:cNvSpPr txBox="1">
              <a:spLocks noChangeArrowheads="1"/>
            </p:cNvSpPr>
            <p:nvPr/>
          </p:nvSpPr>
          <p:spPr bwMode="auto">
            <a:xfrm>
              <a:off x="5044092" y="1916832"/>
              <a:ext cx="1925931" cy="100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700"/>
                <a:t>CVE-2013-0633	</a:t>
              </a:r>
            </a:p>
            <a:p>
              <a:r>
                <a:rPr lang="en-US" altLang="zh-CN" sz="1700"/>
                <a:t>CVE-2013-0634</a:t>
              </a:r>
            </a:p>
            <a:p>
              <a:r>
                <a:rPr lang="en-US" altLang="zh-CN" sz="1700"/>
                <a:t>CVE-2013-0648</a:t>
              </a:r>
            </a:p>
            <a:p>
              <a:r>
                <a:rPr lang="en-US" altLang="zh-CN" sz="1700"/>
                <a:t>CVE-2013-5331</a:t>
              </a:r>
            </a:p>
            <a:p>
              <a:r>
                <a:rPr lang="en-US" altLang="zh-CN" sz="1700"/>
                <a:t>CVE-2013-5332</a:t>
              </a:r>
              <a:endParaRPr lang="zh-CN" altLang="en-US" sz="1700"/>
            </a:p>
          </p:txBody>
        </p:sp>
      </p:grpSp>
      <p:grpSp>
        <p:nvGrpSpPr>
          <p:cNvPr id="18441" name="Group 12"/>
          <p:cNvGrpSpPr>
            <a:grpSpLocks/>
          </p:cNvGrpSpPr>
          <p:nvPr/>
        </p:nvGrpSpPr>
        <p:grpSpPr bwMode="auto">
          <a:xfrm rot="-1693754" flipH="1" flipV="1">
            <a:off x="10569575" y="5643563"/>
            <a:ext cx="1719263" cy="411162"/>
            <a:chOff x="2532" y="1051"/>
            <a:chExt cx="893" cy="246"/>
          </a:xfrm>
        </p:grpSpPr>
        <p:grpSp>
          <p:nvGrpSpPr>
            <p:cNvPr id="18443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5" name="AutoShape 14"/>
              <p:cNvSpPr>
                <a:spLocks noChangeArrowheads="1"/>
              </p:cNvSpPr>
              <p:nvPr/>
            </p:nvSpPr>
            <p:spPr bwMode="ltGray">
              <a:xfrm rot="5263130">
                <a:off x="1874" y="2305"/>
                <a:ext cx="226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6" name="AutoShape 15"/>
              <p:cNvSpPr>
                <a:spLocks noChangeArrowheads="1"/>
              </p:cNvSpPr>
              <p:nvPr/>
            </p:nvSpPr>
            <p:spPr bwMode="ltGray">
              <a:xfrm rot="6078281">
                <a:off x="2006" y="2302"/>
                <a:ext cx="226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7" name="AutoShape 16"/>
              <p:cNvSpPr>
                <a:spLocks noChangeArrowheads="1"/>
              </p:cNvSpPr>
              <p:nvPr/>
            </p:nvSpPr>
            <p:spPr bwMode="ltGray">
              <a:xfrm rot="6373927">
                <a:off x="2086" y="2314"/>
                <a:ext cx="232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8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9" y="2341"/>
                <a:ext cx="229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8444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1" name="AutoShape 19"/>
              <p:cNvSpPr>
                <a:spLocks noChangeArrowheads="1"/>
              </p:cNvSpPr>
              <p:nvPr/>
            </p:nvSpPr>
            <p:spPr bwMode="ltGray">
              <a:xfrm rot="5263130">
                <a:off x="1898" y="2305"/>
                <a:ext cx="229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2" name="AutoShape 20"/>
              <p:cNvSpPr>
                <a:spLocks noChangeArrowheads="1"/>
              </p:cNvSpPr>
              <p:nvPr/>
            </p:nvSpPr>
            <p:spPr bwMode="ltGray">
              <a:xfrm rot="6078281">
                <a:off x="2033" y="2300"/>
                <a:ext cx="228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3" name="AutoShape 21"/>
              <p:cNvSpPr>
                <a:spLocks noChangeArrowheads="1"/>
              </p:cNvSpPr>
              <p:nvPr/>
            </p:nvSpPr>
            <p:spPr bwMode="ltGray">
              <a:xfrm rot="6373927">
                <a:off x="2110" y="2330"/>
                <a:ext cx="228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4" name="AutoShape 22"/>
              <p:cNvSpPr>
                <a:spLocks noChangeArrowheads="1"/>
              </p:cNvSpPr>
              <p:nvPr/>
            </p:nvSpPr>
            <p:spPr bwMode="ltGray">
              <a:xfrm rot="6906312">
                <a:off x="2193" y="2359"/>
                <a:ext cx="229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479425" y="609600"/>
            <a:ext cx="690245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4400" kern="0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Flash Exploitable </a:t>
            </a:r>
            <a:r>
              <a:rPr lang="en-US" altLang="zh-CN" sz="4400" kern="0" dirty="0" err="1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Vul</a:t>
            </a:r>
            <a:r>
              <a:rPr lang="en-US" altLang="zh-CN" sz="4400" kern="0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kern="0" dirty="0" err="1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Cve</a:t>
            </a:r>
            <a:endParaRPr lang="zh-CN" altLang="en-US" sz="4400" kern="0" dirty="0">
              <a:solidFill>
                <a:schemeClr val="tx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11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23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47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 kern="0" dirty="0"/>
          </a:p>
        </p:txBody>
      </p:sp>
      <p:sp>
        <p:nvSpPr>
          <p:cNvPr id="19459" name="标题 12"/>
          <p:cNvSpPr>
            <a:spLocks noGrp="1"/>
          </p:cNvSpPr>
          <p:nvPr>
            <p:ph type="title"/>
          </p:nvPr>
        </p:nvSpPr>
        <p:spPr bwMode="auto">
          <a:xfrm>
            <a:off x="1301750" y="679450"/>
            <a:ext cx="63563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Aout Flash Vul</a:t>
            </a:r>
            <a:endParaRPr lang="zh-CN" altLang="en-US" smtClean="0"/>
          </a:p>
        </p:txBody>
      </p:sp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952500" y="2062163"/>
            <a:ext cx="11209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b="1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36675" y="2216150"/>
            <a:ext cx="10128250" cy="5094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今年下半年 微软给</a:t>
            </a:r>
            <a:r>
              <a:rPr lang="en-US" altLang="zh-CN" dirty="0"/>
              <a:t>IE</a:t>
            </a:r>
            <a:r>
              <a:rPr lang="zh-CN" altLang="en-US" dirty="0"/>
              <a:t>吃了几个大补丸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堆延迟释放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隔离堆</a:t>
            </a:r>
            <a:endParaRPr lang="en-US" altLang="zh-CN" dirty="0"/>
          </a:p>
          <a:p>
            <a:pPr marL="798513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虚表保护机制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而</a:t>
            </a:r>
            <a:r>
              <a:rPr lang="en-US" altLang="zh-CN" dirty="0"/>
              <a:t>Flash</a:t>
            </a:r>
            <a:r>
              <a:rPr lang="zh-CN" altLang="en-US" dirty="0"/>
              <a:t>一直几乎没有任何保护措施</a:t>
            </a:r>
            <a:r>
              <a:rPr lang="en-US" altLang="zh-CN" dirty="0"/>
              <a:t>(</a:t>
            </a:r>
            <a:r>
              <a:rPr lang="zh-CN" altLang="en-US" dirty="0"/>
              <a:t>除了对抗</a:t>
            </a:r>
            <a:r>
              <a:rPr lang="en-US" altLang="zh-CN" dirty="0" err="1"/>
              <a:t>jit</a:t>
            </a:r>
            <a:r>
              <a:rPr lang="en-US" altLang="zh-CN" dirty="0"/>
              <a:t> </a:t>
            </a:r>
            <a:r>
              <a:rPr lang="en-US" altLang="zh-CN" dirty="0" err="1"/>
              <a:t>spary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下一个会是</a:t>
            </a:r>
            <a:r>
              <a:rPr lang="en-US" altLang="zh-CN" dirty="0"/>
              <a:t>Flash</a:t>
            </a:r>
            <a:r>
              <a:rPr lang="zh-CN" altLang="en-US" dirty="0"/>
              <a:t>么？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19462" name="Picture 1" descr="C:\Users\arm\AppData\Local\Temp\K7V0U_RPC~]}BZK_3[)_H_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5311775"/>
            <a:ext cx="18161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679450"/>
            <a:ext cx="64960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目录</a:t>
            </a:r>
          </a:p>
        </p:txBody>
      </p:sp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3419475" y="2035175"/>
            <a:ext cx="5748338" cy="746125"/>
            <a:chOff x="3431594" y="1127649"/>
            <a:chExt cx="5748919" cy="746138"/>
          </a:xfrm>
        </p:grpSpPr>
        <p:grpSp>
          <p:nvGrpSpPr>
            <p:cNvPr id="20512" name="组合 9"/>
            <p:cNvGrpSpPr>
              <a:grpSpLocks/>
            </p:cNvGrpSpPr>
            <p:nvPr/>
          </p:nvGrpSpPr>
          <p:grpSpPr bwMode="auto">
            <a:xfrm>
              <a:off x="3431594" y="1127649"/>
              <a:ext cx="5748919" cy="431808"/>
              <a:chOff x="3431594" y="1127649"/>
              <a:chExt cx="5748919" cy="43180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5215" y="1127649"/>
                <a:ext cx="965298" cy="431808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62" name="矩形 2"/>
              <p:cNvSpPr/>
              <p:nvPr/>
            </p:nvSpPr>
            <p:spPr>
              <a:xfrm>
                <a:off x="3588773" y="1127649"/>
                <a:ext cx="4626443" cy="431808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0000" anchor="ctr"/>
              <a:lstStyle/>
              <a:p>
                <a:pPr>
                  <a:defRPr/>
                </a:pP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About AVM</a:t>
                </a:r>
                <a:endParaRPr lang="zh-CN" altLang="en-US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431594" y="1127649"/>
                <a:ext cx="492175" cy="4318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椭圆 3"/>
              <p:cNvSpPr/>
              <p:nvPr/>
            </p:nvSpPr>
            <p:spPr>
              <a:xfrm>
                <a:off x="3437945" y="1137174"/>
                <a:ext cx="414380" cy="4127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808080"/>
                    </a:solidFill>
                    <a:latin typeface="Impact" pitchFamily="34" charset="0"/>
                  </a:rPr>
                  <a:t>1</a:t>
                </a:r>
                <a:endParaRPr lang="zh-CN" altLang="en-US" sz="2400" dirty="0">
                  <a:solidFill>
                    <a:srgbClr val="808080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798344" y="1564220"/>
              <a:ext cx="5040821" cy="3095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4" name="组合 64"/>
          <p:cNvGrpSpPr>
            <a:grpSpLocks/>
          </p:cNvGrpSpPr>
          <p:nvPr/>
        </p:nvGrpSpPr>
        <p:grpSpPr bwMode="auto">
          <a:xfrm>
            <a:off x="3419475" y="3246438"/>
            <a:ext cx="5748338" cy="746125"/>
            <a:chOff x="3431594" y="1127650"/>
            <a:chExt cx="5748918" cy="746137"/>
          </a:xfrm>
        </p:grpSpPr>
        <p:grpSp>
          <p:nvGrpSpPr>
            <p:cNvPr id="20506" name="组合 65"/>
            <p:cNvGrpSpPr>
              <a:grpSpLocks/>
            </p:cNvGrpSpPr>
            <p:nvPr/>
          </p:nvGrpSpPr>
          <p:grpSpPr bwMode="auto">
            <a:xfrm>
              <a:off x="3431594" y="1127650"/>
              <a:ext cx="5748918" cy="431807"/>
              <a:chOff x="3431594" y="1127650"/>
              <a:chExt cx="5748918" cy="431807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215215" y="1127650"/>
                <a:ext cx="965297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2"/>
              <p:cNvSpPr/>
              <p:nvPr/>
            </p:nvSpPr>
            <p:spPr>
              <a:xfrm>
                <a:off x="3588773" y="1127650"/>
                <a:ext cx="4626442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0000" anchor="ctr"/>
              <a:lstStyle/>
              <a:p>
                <a:pPr>
                  <a:defRPr/>
                </a:pP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AVM  </a:t>
                </a:r>
                <a:r>
                  <a:rPr lang="en-US" altLang="zh-CN" i="1" dirty="0" err="1">
                    <a:latin typeface="微软雅黑" pitchFamily="34" charset="-122"/>
                    <a:ea typeface="微软雅黑" pitchFamily="34" charset="-122"/>
                  </a:rPr>
                  <a:t>Bytecode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i="1" dirty="0" err="1">
                    <a:latin typeface="微软雅黑" pitchFamily="34" charset="-122"/>
                    <a:ea typeface="微软雅黑" pitchFamily="34" charset="-122"/>
                  </a:rPr>
                  <a:t>Verifiy</a:t>
                </a:r>
                <a:endParaRPr lang="zh-CN" altLang="en-US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431594" y="1127650"/>
                <a:ext cx="492175" cy="4318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" name="椭圆 3"/>
              <p:cNvSpPr/>
              <p:nvPr/>
            </p:nvSpPr>
            <p:spPr>
              <a:xfrm>
                <a:off x="3437945" y="1137175"/>
                <a:ext cx="414380" cy="41275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808080"/>
                    </a:solidFill>
                    <a:latin typeface="Impact" pitchFamily="34" charset="0"/>
                  </a:rPr>
                  <a:t>2</a:t>
                </a:r>
                <a:endParaRPr lang="zh-CN" altLang="en-US" sz="2400" dirty="0">
                  <a:solidFill>
                    <a:srgbClr val="808080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798344" y="1564219"/>
              <a:ext cx="5040821" cy="3095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5" name="组合 71"/>
          <p:cNvGrpSpPr>
            <a:grpSpLocks/>
          </p:cNvGrpSpPr>
          <p:nvPr/>
        </p:nvGrpSpPr>
        <p:grpSpPr bwMode="auto">
          <a:xfrm>
            <a:off x="3419475" y="4456113"/>
            <a:ext cx="5748338" cy="746125"/>
            <a:chOff x="3431594" y="1127650"/>
            <a:chExt cx="5748918" cy="746137"/>
          </a:xfrm>
        </p:grpSpPr>
        <p:grpSp>
          <p:nvGrpSpPr>
            <p:cNvPr id="20500" name="组合 72"/>
            <p:cNvGrpSpPr>
              <a:grpSpLocks/>
            </p:cNvGrpSpPr>
            <p:nvPr/>
          </p:nvGrpSpPr>
          <p:grpSpPr bwMode="auto">
            <a:xfrm>
              <a:off x="3431594" y="1127650"/>
              <a:ext cx="5748918" cy="431807"/>
              <a:chOff x="3431594" y="1127650"/>
              <a:chExt cx="5748918" cy="431807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8215215" y="1127650"/>
                <a:ext cx="965297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矩形 2"/>
              <p:cNvSpPr/>
              <p:nvPr/>
            </p:nvSpPr>
            <p:spPr>
              <a:xfrm>
                <a:off x="3588773" y="1127650"/>
                <a:ext cx="4920158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0000" anchor="ctr"/>
              <a:lstStyle/>
              <a:p>
                <a:pPr>
                  <a:defRPr/>
                </a:pPr>
                <a:r>
                  <a:rPr lang="en-US" altLang="zh-CN" i="1" dirty="0" err="1">
                    <a:latin typeface="微软雅黑" pitchFamily="34" charset="-122"/>
                    <a:ea typeface="微软雅黑" pitchFamily="34" charset="-122"/>
                  </a:rPr>
                  <a:t>Jit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 Code Generic and Debug</a:t>
                </a:r>
                <a:endParaRPr lang="zh-CN" altLang="en-US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431594" y="1127650"/>
                <a:ext cx="492175" cy="4318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椭圆 3"/>
              <p:cNvSpPr/>
              <p:nvPr/>
            </p:nvSpPr>
            <p:spPr>
              <a:xfrm>
                <a:off x="3437945" y="1137175"/>
                <a:ext cx="414380" cy="41275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808080"/>
                    </a:solidFill>
                    <a:latin typeface="Impact" pitchFamily="34" charset="0"/>
                  </a:rPr>
                  <a:t>3</a:t>
                </a:r>
                <a:endParaRPr lang="zh-CN" altLang="en-US" sz="2400" dirty="0">
                  <a:solidFill>
                    <a:srgbClr val="808080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798344" y="1564219"/>
              <a:ext cx="5040821" cy="3095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6" name="组合 78"/>
          <p:cNvGrpSpPr>
            <a:grpSpLocks/>
          </p:cNvGrpSpPr>
          <p:nvPr/>
        </p:nvGrpSpPr>
        <p:grpSpPr bwMode="auto">
          <a:xfrm>
            <a:off x="3419475" y="5667375"/>
            <a:ext cx="5748338" cy="746125"/>
            <a:chOff x="3431594" y="1127650"/>
            <a:chExt cx="5748918" cy="746137"/>
          </a:xfrm>
        </p:grpSpPr>
        <p:grpSp>
          <p:nvGrpSpPr>
            <p:cNvPr id="20494" name="组合 79"/>
            <p:cNvGrpSpPr>
              <a:grpSpLocks/>
            </p:cNvGrpSpPr>
            <p:nvPr/>
          </p:nvGrpSpPr>
          <p:grpSpPr bwMode="auto">
            <a:xfrm>
              <a:off x="3431594" y="1127650"/>
              <a:ext cx="5748918" cy="431807"/>
              <a:chOff x="3431594" y="1127650"/>
              <a:chExt cx="5748918" cy="431807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8215215" y="1127650"/>
                <a:ext cx="965297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3" name="矩形 2"/>
              <p:cNvSpPr/>
              <p:nvPr/>
            </p:nvSpPr>
            <p:spPr>
              <a:xfrm>
                <a:off x="3588773" y="1127650"/>
                <a:ext cx="5250392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0000" anchor="ctr"/>
              <a:lstStyle/>
              <a:p>
                <a:pPr>
                  <a:defRPr/>
                </a:pP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Flash Vulnerability Hunter	</a:t>
                </a:r>
                <a:endParaRPr lang="zh-CN" altLang="en-US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3431594" y="1127650"/>
                <a:ext cx="492175" cy="4318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" name="椭圆 3"/>
              <p:cNvSpPr/>
              <p:nvPr/>
            </p:nvSpPr>
            <p:spPr>
              <a:xfrm>
                <a:off x="3437945" y="1137175"/>
                <a:ext cx="414380" cy="41275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808080"/>
                    </a:solidFill>
                    <a:latin typeface="Impact" pitchFamily="34" charset="0"/>
                  </a:rPr>
                  <a:t>4</a:t>
                </a:r>
                <a:endParaRPr lang="zh-CN" altLang="en-US" sz="2400" dirty="0">
                  <a:solidFill>
                    <a:srgbClr val="808080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3798344" y="1564220"/>
              <a:ext cx="5040821" cy="3095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87" name="组合 85"/>
          <p:cNvGrpSpPr>
            <a:grpSpLocks/>
          </p:cNvGrpSpPr>
          <p:nvPr/>
        </p:nvGrpSpPr>
        <p:grpSpPr bwMode="auto">
          <a:xfrm>
            <a:off x="3419475" y="6877050"/>
            <a:ext cx="5748338" cy="746125"/>
            <a:chOff x="3431594" y="1127650"/>
            <a:chExt cx="5748918" cy="746137"/>
          </a:xfrm>
        </p:grpSpPr>
        <p:grpSp>
          <p:nvGrpSpPr>
            <p:cNvPr id="20488" name="组合 86"/>
            <p:cNvGrpSpPr>
              <a:grpSpLocks/>
            </p:cNvGrpSpPr>
            <p:nvPr/>
          </p:nvGrpSpPr>
          <p:grpSpPr bwMode="auto">
            <a:xfrm>
              <a:off x="3431594" y="1127650"/>
              <a:ext cx="5748918" cy="431807"/>
              <a:chOff x="3431594" y="1127650"/>
              <a:chExt cx="5748918" cy="431807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8215215" y="1127650"/>
                <a:ext cx="965297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矩形 2"/>
              <p:cNvSpPr/>
              <p:nvPr/>
            </p:nvSpPr>
            <p:spPr>
              <a:xfrm>
                <a:off x="3588773" y="1127650"/>
                <a:ext cx="5250392" cy="431807"/>
              </a:xfrm>
              <a:prstGeom prst="rect">
                <a:avLst/>
              </a:prstGeom>
              <a:solidFill>
                <a:srgbClr val="17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0000" anchor="ctr"/>
              <a:lstStyle/>
              <a:p>
                <a:pPr>
                  <a:defRPr/>
                </a:pP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Conclusion</a:t>
                </a:r>
                <a:endParaRPr lang="zh-CN" altLang="en-US" dirty="0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431594" y="1127650"/>
                <a:ext cx="492175" cy="4318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椭圆 3"/>
              <p:cNvSpPr/>
              <p:nvPr/>
            </p:nvSpPr>
            <p:spPr>
              <a:xfrm>
                <a:off x="3437945" y="1137175"/>
                <a:ext cx="414380" cy="41275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808080"/>
                    </a:solidFill>
                    <a:latin typeface="Impact" pitchFamily="34" charset="0"/>
                  </a:rPr>
                  <a:t>5</a:t>
                </a:r>
                <a:endParaRPr lang="zh-CN" altLang="en-US" sz="2400" dirty="0">
                  <a:solidFill>
                    <a:srgbClr val="808080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798344" y="1564220"/>
              <a:ext cx="5040821" cy="3095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3606800" y="2057400"/>
            <a:ext cx="8756650" cy="88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smtClean="0">
                <a:latin typeface="微软雅黑" pitchFamily="34" charset="-122"/>
              </a:rPr>
              <a:t>About AVM</a:t>
            </a:r>
            <a:endParaRPr lang="zh-CN" altLang="en-US" i="1" smtClean="0">
              <a:latin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6313" y="3073400"/>
            <a:ext cx="8961437" cy="6096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翰海源PPT设计方案">
  <a:themeElements>
    <a:clrScheme name="翰海源配色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B1D1E5"/>
      </a:accent1>
      <a:accent2>
        <a:srgbClr val="ADE0AA"/>
      </a:accent2>
      <a:accent3>
        <a:srgbClr val="E5E5A9"/>
      </a:accent3>
      <a:accent4>
        <a:srgbClr val="00B050"/>
      </a:accent4>
      <a:accent5>
        <a:srgbClr val="85EBE9"/>
      </a:accent5>
      <a:accent6>
        <a:srgbClr val="2C65B4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板式模板">
  <a:themeElements>
    <a:clrScheme name="翰海源配色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00B050"/>
      </a:accent1>
      <a:accent2>
        <a:srgbClr val="E5C747"/>
      </a:accent2>
      <a:accent3>
        <a:srgbClr val="00B0F0"/>
      </a:accent3>
      <a:accent4>
        <a:srgbClr val="A66BD3"/>
      </a:accent4>
      <a:accent5>
        <a:srgbClr val="22D0CC"/>
      </a:accent5>
      <a:accent6>
        <a:srgbClr val="F93B1B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6436</TotalTime>
  <Pages>0</Pages>
  <Words>1728</Words>
  <Characters>0</Characters>
  <Application>Microsoft Office PowerPoint</Application>
  <DocSecurity>0</DocSecurity>
  <PresentationFormat>A3 纸张(297x420 毫米)</PresentationFormat>
  <Lines>0</Lines>
  <Paragraphs>1207</Paragraphs>
  <Slides>54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翰海源PPT设计方案</vt:lpstr>
      <vt:lpstr>板式模板</vt:lpstr>
      <vt:lpstr>深入理解AVM 验证器 </vt:lpstr>
      <vt:lpstr>PowerPoint 演示文稿</vt:lpstr>
      <vt:lpstr>Aout Flash Vul</vt:lpstr>
      <vt:lpstr>Aout Flash Vul</vt:lpstr>
      <vt:lpstr>Aout Flash Vul</vt:lpstr>
      <vt:lpstr>PowerPoint 演示文稿</vt:lpstr>
      <vt:lpstr>Aout Flash Vul</vt:lpstr>
      <vt:lpstr>PowerPoint 演示文稿</vt:lpstr>
      <vt:lpstr>About AVM</vt:lpstr>
      <vt:lpstr>About AVM</vt:lpstr>
      <vt:lpstr>How AS Works</vt:lpstr>
      <vt:lpstr>As Methods</vt:lpstr>
      <vt:lpstr>Tools</vt:lpstr>
      <vt:lpstr>FFDEC</vt:lpstr>
      <vt:lpstr>Study Resource</vt:lpstr>
      <vt:lpstr>AVM Bytecode Verify</vt:lpstr>
      <vt:lpstr>About AVM Verify</vt:lpstr>
      <vt:lpstr>Why Need AVM Verify</vt:lpstr>
      <vt:lpstr>Avmplus:Verify Functions</vt:lpstr>
      <vt:lpstr>As Methods Called What Happen</vt:lpstr>
      <vt:lpstr>Verify Flow – Verify Main</vt:lpstr>
      <vt:lpstr>Verify Flow - VerifyBlock</vt:lpstr>
      <vt:lpstr>Verify Flow - CheckTarget</vt:lpstr>
      <vt:lpstr>A example– verify flow</vt:lpstr>
      <vt:lpstr>Current State 和target 不符合</vt:lpstr>
      <vt:lpstr>Verify Vulnerability</vt:lpstr>
      <vt:lpstr>CVE-2014-0590 sxi* opcode verify error</vt:lpstr>
      <vt:lpstr>Sxi~ opcodes.tbl</vt:lpstr>
      <vt:lpstr>Try/catch ---avm verify this path</vt:lpstr>
      <vt:lpstr>Try/catch ---avm verify this path</vt:lpstr>
      <vt:lpstr>But sxi1 opcode can throw a expection!</vt:lpstr>
      <vt:lpstr>Crash!</vt:lpstr>
      <vt:lpstr>Wrong Jit Code VS Right Jit Code</vt:lpstr>
      <vt:lpstr>Why sxi1 can throw exception?</vt:lpstr>
      <vt:lpstr>Why sxi1 can throw exception?</vt:lpstr>
      <vt:lpstr>Why sxi1 can throw exception?</vt:lpstr>
      <vt:lpstr>Why sxi1 can throw exception?</vt:lpstr>
      <vt:lpstr>CVE-2014-0584~0585-0686</vt:lpstr>
      <vt:lpstr>Jit Code Generic and Debug</vt:lpstr>
      <vt:lpstr>Jit Code Generic</vt:lpstr>
      <vt:lpstr>Jit Code Debug</vt:lpstr>
      <vt:lpstr>Jit Code Debug</vt:lpstr>
      <vt:lpstr>Jit Code Debug</vt:lpstr>
      <vt:lpstr>Flash Vulnerability Hunter</vt:lpstr>
      <vt:lpstr>Fuzz swf as function by onebyte or  four byte</vt:lpstr>
      <vt:lpstr>CVE-2014-0576</vt:lpstr>
      <vt:lpstr>CVE-2014-0497 VS CVE-2014-0569</vt:lpstr>
      <vt:lpstr>CVE-2014-0497 VS CVE-2014-0569</vt:lpstr>
      <vt:lpstr>Fuzz swf as function arg </vt:lpstr>
      <vt:lpstr>regex</vt:lpstr>
      <vt:lpstr>Fuzz swf as uaf</vt:lpstr>
      <vt:lpstr>Fuzz swf third lib</vt:lpstr>
      <vt:lpstr>Conclusion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星云多维度威胁预警系统</dc:title>
  <dc:creator>fx</dc:creator>
  <cp:lastModifiedBy>instruder</cp:lastModifiedBy>
  <cp:revision>447</cp:revision>
  <dcterms:created xsi:type="dcterms:W3CDTF">2013-05-18T22:11:00Z</dcterms:created>
  <dcterms:modified xsi:type="dcterms:W3CDTF">2014-12-31T16:56:23Z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