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66" r:id="rId4"/>
    <p:sldId id="270" r:id="rId5"/>
    <p:sldId id="281" r:id="rId6"/>
    <p:sldId id="282" r:id="rId7"/>
    <p:sldId id="274" r:id="rId8"/>
    <p:sldId id="273" r:id="rId9"/>
    <p:sldId id="289" r:id="rId10"/>
    <p:sldId id="276" r:id="rId11"/>
    <p:sldId id="284" r:id="rId12"/>
    <p:sldId id="283" r:id="rId13"/>
    <p:sldId id="291" r:id="rId14"/>
    <p:sldId id="285" r:id="rId15"/>
    <p:sldId id="275" r:id="rId16"/>
    <p:sldId id="286" r:id="rId17"/>
    <p:sldId id="277" r:id="rId18"/>
    <p:sldId id="278" r:id="rId19"/>
    <p:sldId id="292" r:id="rId20"/>
    <p:sldId id="287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B"/>
    <a:srgbClr val="660008"/>
    <a:srgbClr val="2E34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2"/>
    <p:restoredTop sz="71815" autoAdjust="0"/>
  </p:normalViewPr>
  <p:slideViewPr>
    <p:cSldViewPr snapToGrid="0" snapToObjects="1">
      <p:cViewPr varScale="1">
        <p:scale>
          <a:sx n="69" d="100"/>
          <a:sy n="69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15025-F206-174C-A072-0DE2D6811380}" type="datetimeFigureOut">
              <a:t>3/18/18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A406-0483-744A-B72B-56F19CD021A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3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16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97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5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1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smtClean="0"/>
              <a:t>数据统计分析，根据场景，可以使用不同的方案。</a:t>
            </a:r>
            <a:endParaRPr kumimoji="1" lang="en-US" altLang="zh-CN" baseline="0" smtClean="0"/>
          </a:p>
          <a:p>
            <a:r>
              <a:rPr kumimoji="1" lang="zh-CN" altLang="en-US" baseline="0" smtClean="0"/>
              <a:t>防火的配置变更。</a:t>
            </a:r>
            <a:endParaRPr kumimoji="1" lang="en-US" altLang="zh-CN" baseline="0" smtClean="0"/>
          </a:p>
          <a:p>
            <a:r>
              <a:rPr kumimoji="1" lang="en-US" altLang="zh-CN" baseline="0" smtClean="0"/>
              <a:t>qps&gt;1w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509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smtClean="0"/>
          </a:p>
          <a:p>
            <a:r>
              <a:rPr kumimoji="1" lang="en-US" altLang="zh-CN" baseline="0" smtClean="0"/>
              <a:t>Sparkstreming---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9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64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26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76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\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5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3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47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招人提一下。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05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2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15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数据源：</a:t>
            </a:r>
            <a:r>
              <a:rPr lang="en-US" altLang="zh-CN" smtClean="0"/>
              <a:t>input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支持约</a:t>
            </a:r>
            <a:r>
              <a:rPr lang="en-US" altLang="zh-CN" baseline="0" smtClean="0"/>
              <a:t>50</a:t>
            </a:r>
            <a:r>
              <a:rPr lang="zh-CN" altLang="en-US" baseline="0" smtClean="0"/>
              <a:t>种插件，常见的画图上。 </a:t>
            </a:r>
            <a:r>
              <a:rPr lang="en-US" altLang="zh-CN" baseline="0" smtClean="0"/>
              <a:t>Stdin,File,syslog,socket,snmp,jdbc,kafka</a:t>
            </a:r>
            <a:r>
              <a:rPr lang="zh-CN" altLang="en-US" baseline="0" smtClean="0"/>
              <a:t>等。</a:t>
            </a:r>
            <a:endParaRPr lang="en-US" altLang="zh-CN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smtClean="0"/>
              <a:t>flume </a:t>
            </a:r>
          </a:p>
          <a:p>
            <a:endParaRPr kumimoji="1" lang="en-US" altLang="zh-CN" baseline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76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12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logstash</a:t>
            </a:r>
            <a:r>
              <a:rPr kumimoji="1" lang="zh-CN" altLang="en-US"/>
              <a:t>的强大之处就在于有很多的插件。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55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格式化的好处对于后面的程序识别和处理是显而易见的。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6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A406-0483-744A-B72B-56F19CD021A3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ontent [转换]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"/>
            <a:ext cx="5029200" cy="355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content [转换]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10" y="3752895"/>
            <a:ext cx="4392290" cy="310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9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5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6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5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9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6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2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1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4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FBAC43-1D49-704C-B75F-4A1E15189E58}" type="datetimeFigureOut">
              <a:t>3/18/18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D0B497-4B5B-E541-9D75-8D5730E0DF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8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99766" y="2175250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大数据日志安全分析之路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8067" y="3526292"/>
            <a:ext cx="3794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演讲者：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韩露（看雪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etlpom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336" y="964393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5301" y="2645413"/>
            <a:ext cx="211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Cluster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3545" y="3092017"/>
            <a:ext cx="5266233" cy="715244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88821" y="3277524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7787" y="3292856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4299" y="3296899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0811" y="3288813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84" y="3107078"/>
            <a:ext cx="172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19992" y="3296899"/>
            <a:ext cx="8498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72361" y="3481565"/>
            <a:ext cx="9450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6336" y="1483300"/>
            <a:ext cx="3629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提供数据缓存，可靠性</a:t>
            </a:r>
            <a:endParaRPr kumimoji="1" lang="en-US" altLang="zh-CN" sz="2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统一的输入和输出，高并发</a:t>
            </a:r>
          </a:p>
        </p:txBody>
      </p:sp>
    </p:spTree>
    <p:extLst>
      <p:ext uri="{BB962C8B-B14F-4D97-AF65-F5344CB8AC3E}">
        <p14:creationId xmlns:p14="http://schemas.microsoft.com/office/powerpoint/2010/main" val="2262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336" y="964393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3545" y="3092017"/>
            <a:ext cx="5266233" cy="715244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88821" y="3277524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7787" y="3292856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4299" y="3296899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0811" y="3288813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84" y="3107078"/>
            <a:ext cx="172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19992" y="3296899"/>
            <a:ext cx="8498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472361" y="3481565"/>
            <a:ext cx="9450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4556018" y="1723635"/>
            <a:ext cx="3221286" cy="4006686"/>
            <a:chOff x="4556018" y="1723635"/>
            <a:chExt cx="3221286" cy="4006686"/>
          </a:xfrm>
        </p:grpSpPr>
        <p:sp>
          <p:nvSpPr>
            <p:cNvPr id="14" name="文本框 13"/>
            <p:cNvSpPr txBox="1"/>
            <p:nvPr/>
          </p:nvSpPr>
          <p:spPr>
            <a:xfrm>
              <a:off x="5200764" y="4028881"/>
              <a:ext cx="17457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u="sng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producer</a:t>
              </a:r>
              <a:endParaRPr lang="zh-CN" altLang="en-US" sz="2800" u="sng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8929" y="1723635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u="sng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consumer</a:t>
              </a:r>
              <a:endParaRPr lang="zh-CN" altLang="en-US" sz="2800" u="sng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556018" y="5207431"/>
              <a:ext cx="3221286" cy="52289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Logstash</a:t>
              </a:r>
              <a:endParaRPr kumimoji="1" lang="zh-CN" altLang="en-US" sz="2800"/>
            </a:p>
          </p:txBody>
        </p:sp>
        <p:cxnSp>
          <p:nvCxnSpPr>
            <p:cNvPr id="17" name="直线箭头连接符 16"/>
            <p:cNvCxnSpPr/>
            <p:nvPr/>
          </p:nvCxnSpPr>
          <p:spPr>
            <a:xfrm flipV="1">
              <a:off x="5791197" y="464911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V="1">
              <a:off x="5977463" y="464911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 flipV="1">
              <a:off x="6129863" y="464911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 flipV="1">
              <a:off x="5740399" y="234618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5926665" y="234618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 flipV="1">
              <a:off x="6079065" y="2346189"/>
              <a:ext cx="0" cy="37401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906336" y="1483300"/>
            <a:ext cx="3629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提供数据缓存，可靠性</a:t>
            </a:r>
            <a:endParaRPr kumimoji="1" lang="en-US" altLang="zh-CN" sz="2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统一的输入和输出，高并发</a:t>
            </a:r>
          </a:p>
        </p:txBody>
      </p:sp>
    </p:spTree>
    <p:extLst>
      <p:ext uri="{BB962C8B-B14F-4D97-AF65-F5344CB8AC3E}">
        <p14:creationId xmlns:p14="http://schemas.microsoft.com/office/powerpoint/2010/main" val="2892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025397" y="2803284"/>
            <a:ext cx="7904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#</a:t>
            </a:r>
            <a:r>
              <a:rPr lang="en-US" altLang="zh-CN" sz="2000" b="1">
                <a:solidFill>
                  <a:schemeClr val="bg1"/>
                </a:solidFill>
                <a:effectLst/>
              </a:rPr>
              <a:t>kafka-topics.sh --create --zookeeper 172.17.3.101:2181 </a:t>
            </a:r>
          </a:p>
          <a:p>
            <a:r>
              <a:rPr lang="en-US" altLang="zh-CN" sz="2000" b="1">
                <a:solidFill>
                  <a:srgbClr val="00B0F0"/>
                </a:solidFill>
                <a:effectLst/>
              </a:rPr>
              <a:t>--replication-factor 2 </a:t>
            </a:r>
            <a:r>
              <a:rPr lang="en-US" altLang="zh-CN" sz="2000" b="1">
                <a:solidFill>
                  <a:srgbClr val="FFC000"/>
                </a:solidFill>
                <a:effectLst/>
              </a:rPr>
              <a:t>--partitions 4 </a:t>
            </a:r>
            <a:r>
              <a:rPr lang="en-US" altLang="zh-CN" sz="2000" b="1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--topic acc_log</a:t>
            </a:r>
            <a:endParaRPr lang="en-US" altLang="zh-CN" sz="200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/>
              </a:rPr>
              <a:t>Created topic "test001".</a:t>
            </a:r>
            <a:endParaRPr lang="en-US" altLang="zh-CN" sz="200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64540"/>
              </p:ext>
            </p:extLst>
          </p:nvPr>
        </p:nvGraphicFramePr>
        <p:xfrm>
          <a:off x="2164879" y="4243226"/>
          <a:ext cx="433822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084556"/>
                <a:gridCol w="1084556"/>
                <a:gridCol w="1084556"/>
                <a:gridCol w="1084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P2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P3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P4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P’1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p’2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P’3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P’4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06336" y="964393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6336" y="1483300"/>
            <a:ext cx="3629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提供数据缓存，可靠性</a:t>
            </a:r>
            <a:endParaRPr kumimoji="1" lang="en-US" altLang="zh-CN" sz="20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</a:t>
            </a:r>
            <a:r>
              <a: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统一的输入和输出，高并发</a:t>
            </a:r>
          </a:p>
        </p:txBody>
      </p:sp>
    </p:spTree>
    <p:extLst>
      <p:ext uri="{BB962C8B-B14F-4D97-AF65-F5344CB8AC3E}">
        <p14:creationId xmlns:p14="http://schemas.microsoft.com/office/powerpoint/2010/main" val="6423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6447251" y="2839406"/>
            <a:ext cx="1494263" cy="595923"/>
            <a:chOff x="6447251" y="2839406"/>
            <a:chExt cx="1494263" cy="595923"/>
          </a:xfrm>
        </p:grpSpPr>
        <p:sp>
          <p:nvSpPr>
            <p:cNvPr id="9" name="圆角矩形 8"/>
            <p:cNvSpPr/>
            <p:nvPr/>
          </p:nvSpPr>
          <p:spPr>
            <a:xfrm>
              <a:off x="6447251" y="2839406"/>
              <a:ext cx="1494263" cy="59592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6511598" y="292192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366310" y="1925205"/>
            <a:ext cx="9472870" cy="2541113"/>
            <a:chOff x="1366310" y="1925205"/>
            <a:chExt cx="9472870" cy="2541113"/>
          </a:xfrm>
        </p:grpSpPr>
        <p:grpSp>
          <p:nvGrpSpPr>
            <p:cNvPr id="15" name="组 14"/>
            <p:cNvGrpSpPr/>
            <p:nvPr/>
          </p:nvGrpSpPr>
          <p:grpSpPr>
            <a:xfrm>
              <a:off x="1366310" y="1925205"/>
              <a:ext cx="9472870" cy="2541113"/>
              <a:chOff x="1242324" y="1890397"/>
              <a:chExt cx="9472870" cy="2541113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626523" y="2888906"/>
                <a:ext cx="1494263" cy="59592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3517726" y="1890397"/>
                <a:ext cx="1494263" cy="59592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746840" y="1988303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格式化</a:t>
                </a:r>
                <a:endParaRPr lang="zh-CN" altLang="en-US" sz="24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088187" y="1988303"/>
                <a:ext cx="752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--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</a:t>
                </a:r>
                <a:endParaRPr lang="zh-CN" altLang="en-US" sz="240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5773851" y="1890397"/>
                <a:ext cx="1494263" cy="59592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915688" y="1972914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管道输出</a:t>
                </a:r>
                <a:endParaRPr lang="zh-CN" altLang="en-US" sz="2400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9220931" y="3835587"/>
                <a:ext cx="1494263" cy="59592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362768" y="3918104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</a:t>
                </a: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7441470" y="2193693"/>
                <a:ext cx="301789" cy="501804"/>
              </a:xfrm>
              <a:custGeom>
                <a:avLst/>
                <a:gdLst>
                  <a:gd name="connsiteX0" fmla="*/ 0 w 301789"/>
                  <a:gd name="connsiteY0" fmla="*/ 0 h 501804"/>
                  <a:gd name="connsiteX1" fmla="*/ 301083 w 301789"/>
                  <a:gd name="connsiteY1" fmla="*/ 200722 h 501804"/>
                  <a:gd name="connsiteX2" fmla="*/ 66908 w 301789"/>
                  <a:gd name="connsiteY2" fmla="*/ 501804 h 50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501804">
                    <a:moveTo>
                      <a:pt x="0" y="0"/>
                    </a:moveTo>
                    <a:cubicBezTo>
                      <a:pt x="144966" y="58544"/>
                      <a:pt x="289932" y="117088"/>
                      <a:pt x="301083" y="200722"/>
                    </a:cubicBezTo>
                    <a:cubicBezTo>
                      <a:pt x="312234" y="284356"/>
                      <a:pt x="189571" y="393080"/>
                      <a:pt x="66908" y="501804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lgDashDotDot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10233527" y="3190886"/>
                <a:ext cx="301789" cy="501804"/>
              </a:xfrm>
              <a:custGeom>
                <a:avLst/>
                <a:gdLst>
                  <a:gd name="connsiteX0" fmla="*/ 0 w 301789"/>
                  <a:gd name="connsiteY0" fmla="*/ 0 h 501804"/>
                  <a:gd name="connsiteX1" fmla="*/ 301083 w 301789"/>
                  <a:gd name="connsiteY1" fmla="*/ 200722 h 501804"/>
                  <a:gd name="connsiteX2" fmla="*/ 66908 w 301789"/>
                  <a:gd name="connsiteY2" fmla="*/ 501804 h 50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501804">
                    <a:moveTo>
                      <a:pt x="0" y="0"/>
                    </a:moveTo>
                    <a:cubicBezTo>
                      <a:pt x="144966" y="58544"/>
                      <a:pt x="289932" y="117088"/>
                      <a:pt x="301083" y="200722"/>
                    </a:cubicBezTo>
                    <a:cubicBezTo>
                      <a:pt x="312234" y="284356"/>
                      <a:pt x="189571" y="393080"/>
                      <a:pt x="66908" y="501804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lgDashDotDot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09438" y="2979470"/>
                <a:ext cx="752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--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</a:t>
                </a:r>
                <a:endParaRPr lang="zh-CN" altLang="en-US" sz="240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242324" y="1895731"/>
                <a:ext cx="1494263" cy="59592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65191" y="2013005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数据采集</a:t>
                </a:r>
                <a:endParaRPr lang="zh-CN" altLang="en-US" sz="24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74688" y="2009488"/>
                <a:ext cx="752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--</a:t>
                </a:r>
                <a:r>
                  <a:rPr lang="en-US" altLang="zh-CN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</a:t>
                </a:r>
                <a:endParaRPr lang="zh-CN" altLang="en-US" sz="240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785553" y="298369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结果处理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56965" y="3758854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场景：实时性要求不太高，数据产生的频率低</a:t>
            </a:r>
            <a:endParaRPr kumimoji="1" lang="en-US" altLang="zh-CN" sz="24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场景：数据产生的频率快，且并发大，实时性要求高</a:t>
            </a:r>
          </a:p>
        </p:txBody>
      </p:sp>
    </p:spTree>
    <p:extLst>
      <p:ext uri="{BB962C8B-B14F-4D97-AF65-F5344CB8AC3E}">
        <p14:creationId xmlns:p14="http://schemas.microsoft.com/office/powerpoint/2010/main" val="5262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32 -0.01366 L -0.35234 -0.0157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769" y="1626731"/>
            <a:ext cx="10714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chemeClr val="bg1"/>
                </a:solidFill>
                <a:effectLst/>
                <a:latin typeface="Helvetica Neue" charset="0"/>
              </a:rPr>
              <a:t>Spark Streaming is an extension of the core Spark API that enables scalable, </a:t>
            </a:r>
            <a:r>
              <a:rPr lang="en-US" altLang="zh-CN" sz="2400" b="0" i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 charset="0"/>
              </a:rPr>
              <a:t>high-throughput, fault-tolerant </a:t>
            </a:r>
            <a:r>
              <a:rPr lang="en-US" altLang="zh-CN" sz="2400" b="0" i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Helvetica Neue" charset="0"/>
              </a:rPr>
              <a:t>stream processing of live data streams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Helvetica Neue" charset="0"/>
              </a:rPr>
              <a:t>.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8149" y="3026220"/>
            <a:ext cx="1351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</a:rPr>
              <a:t>Kafka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logstash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Flume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HDFS/S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.......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45" y="2975832"/>
            <a:ext cx="2307233" cy="148062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文本框 10"/>
          <p:cNvSpPr txBox="1"/>
          <p:nvPr/>
        </p:nvSpPr>
        <p:spPr>
          <a:xfrm>
            <a:off x="7851900" y="3115980"/>
            <a:ext cx="1612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>
                <a:solidFill>
                  <a:schemeClr val="bg1"/>
                </a:solidFill>
              </a:rPr>
              <a:t>HDFS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Databases</a:t>
            </a:r>
          </a:p>
          <a:p>
            <a:r>
              <a:rPr kumimoji="1" lang="en-US" altLang="zh-CN" sz="2400" b="1">
                <a:solidFill>
                  <a:schemeClr val="bg1"/>
                </a:solidFill>
              </a:rPr>
              <a:t>......</a:t>
            </a:r>
          </a:p>
        </p:txBody>
      </p:sp>
      <p:sp>
        <p:nvSpPr>
          <p:cNvPr id="6" name="右箭头 5"/>
          <p:cNvSpPr/>
          <p:nvPr/>
        </p:nvSpPr>
        <p:spPr>
          <a:xfrm>
            <a:off x="3452402" y="3491416"/>
            <a:ext cx="575733" cy="44945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03241" y="3456845"/>
            <a:ext cx="575733" cy="44945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9029" y="1052712"/>
            <a:ext cx="297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Spark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streaming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1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433952" y="1225882"/>
            <a:ext cx="11269291" cy="4431000"/>
            <a:chOff x="433952" y="1225882"/>
            <a:chExt cx="11269291" cy="4431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952" y="1649104"/>
              <a:ext cx="11269291" cy="40077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5461" y="3226989"/>
              <a:ext cx="1714500" cy="69408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475461" y="3213185"/>
              <a:ext cx="1321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>
                  <a:solidFill>
                    <a:schemeClr val="bg1"/>
                  </a:solidFill>
                </a:rPr>
                <a:t>flatMap</a:t>
              </a:r>
            </a:p>
            <a:p>
              <a:r>
                <a:rPr kumimoji="1" lang="en-US" altLang="zh-CN" sz="2000" b="1">
                  <a:solidFill>
                    <a:schemeClr val="bg1"/>
                  </a:solidFill>
                </a:rPr>
                <a:t>operation</a:t>
              </a:r>
              <a:endParaRPr kumimoji="1" lang="zh-CN" altLang="en-US" sz="2000" b="1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119" y="2406296"/>
              <a:ext cx="1313654" cy="64686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59773" y="2382188"/>
              <a:ext cx="13949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</a:rPr>
                <a:t>lines </a:t>
              </a:r>
            </a:p>
            <a:p>
              <a:r>
                <a:rPr kumimoji="1" lang="en-US" altLang="zh-CN" sz="2400" b="1">
                  <a:solidFill>
                    <a:schemeClr val="bg1"/>
                  </a:solidFill>
                </a:rPr>
                <a:t>DStream</a:t>
              </a:r>
              <a:endParaRPr kumimoji="1" lang="zh-CN" altLang="en-US" sz="2400" b="1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985" y="4186090"/>
              <a:ext cx="1606787" cy="7747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66423" y="4099545"/>
              <a:ext cx="13949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</a:rPr>
                <a:t>words</a:t>
              </a:r>
            </a:p>
            <a:p>
              <a:r>
                <a:rPr kumimoji="1" lang="en-US" altLang="zh-CN" sz="2400" b="1">
                  <a:solidFill>
                    <a:schemeClr val="bg1"/>
                  </a:solidFill>
                </a:rPr>
                <a:t>DStream</a:t>
              </a:r>
              <a:endParaRPr kumimoji="1"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6423" y="1225882"/>
              <a:ext cx="297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Spark</a:t>
              </a:r>
              <a:r>
                <a:rPr kumimoji="1" lang="zh-CN" altLang="en-US" sz="28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28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streaming</a:t>
              </a:r>
              <a:endPara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974740" y="4175749"/>
            <a:ext cx="5266233" cy="904250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13083" y="4445921"/>
            <a:ext cx="102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52049" y="4461253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768561" y="4465296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85073" y="4457210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8001" y="1686173"/>
            <a:ext cx="10924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#</a:t>
            </a:r>
            <a:r>
              <a:rPr lang="zh-CN" altLang="en-US"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spark-submit </a:t>
            </a:r>
            <a:r>
              <a:rPr lang="zh-CN" altLang="en-US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--master local[2] \--class org.apache.spark.examples.streaming.NetworkWordCount \--name NetworkWordCount \/Users/runner/app/spark-2.2.0-bin-hadoop2.6/examples/jars/spark-examples_2.11-2.2.0.jar localhost 9999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0527" y="3600643"/>
            <a:ext cx="23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Spark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cluster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7563" y="964605"/>
            <a:ext cx="297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Spark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streaming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0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383717" y="4072278"/>
            <a:ext cx="1726691" cy="4616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065028" y="5723467"/>
            <a:ext cx="1930400" cy="47413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Logstash</a:t>
            </a:r>
            <a:endParaRPr kumimoji="1" lang="zh-CN" altLang="en-US" sz="2800"/>
          </a:p>
        </p:txBody>
      </p:sp>
      <p:sp>
        <p:nvSpPr>
          <p:cNvPr id="4" name="圆角矩形 3"/>
          <p:cNvSpPr/>
          <p:nvPr/>
        </p:nvSpPr>
        <p:spPr>
          <a:xfrm>
            <a:off x="5113866" y="5723467"/>
            <a:ext cx="1930400" cy="47413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Logstash</a:t>
            </a:r>
            <a:endParaRPr kumimoji="1" lang="zh-CN" altLang="en-US" sz="2800"/>
          </a:p>
        </p:txBody>
      </p:sp>
      <p:sp>
        <p:nvSpPr>
          <p:cNvPr id="5" name="圆角矩形 4"/>
          <p:cNvSpPr/>
          <p:nvPr/>
        </p:nvSpPr>
        <p:spPr>
          <a:xfrm>
            <a:off x="7213599" y="5723467"/>
            <a:ext cx="1930400" cy="47413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Logstash</a:t>
            </a:r>
            <a:endParaRPr kumimoji="1"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3228745" y="4040284"/>
            <a:ext cx="5266233" cy="715244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4021" y="4225791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2987" y="4241123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499" y="4245166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56011" y="4237080"/>
            <a:ext cx="113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784" y="4055345"/>
            <a:ext cx="172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0"/>
          <p:cNvCxnSpPr/>
          <p:nvPr/>
        </p:nvCxnSpPr>
        <p:spPr>
          <a:xfrm>
            <a:off x="2215192" y="4245166"/>
            <a:ext cx="8498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1"/>
          <p:cNvCxnSpPr/>
          <p:nvPr/>
        </p:nvCxnSpPr>
        <p:spPr>
          <a:xfrm flipH="1">
            <a:off x="2167561" y="4429832"/>
            <a:ext cx="9450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228744" y="2591156"/>
            <a:ext cx="5266233" cy="904250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67087" y="2861328"/>
            <a:ext cx="102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6053" y="2876660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22565" y="2880703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39077" y="2872617"/>
            <a:ext cx="91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1289" y="4164236"/>
            <a:ext cx="205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5970" y="2770392"/>
            <a:ext cx="207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28744" y="1337733"/>
            <a:ext cx="5266233" cy="75961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BLA</a:t>
            </a:r>
            <a:r>
              <a:rPr kumimoji="1" lang="zh-CN" altLang="en-US" sz="2800"/>
              <a:t> </a:t>
            </a:r>
            <a:r>
              <a:rPr kumimoji="1" lang="en-US" altLang="zh-CN" sz="2800"/>
              <a:t>core</a:t>
            </a:r>
            <a:endParaRPr kumimoji="1" lang="zh-CN" altLang="en-US" sz="28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359" y="1388532"/>
            <a:ext cx="1737690" cy="579230"/>
          </a:xfrm>
          <a:prstGeom prst="rect">
            <a:avLst/>
          </a:prstGeom>
        </p:spPr>
      </p:pic>
      <p:cxnSp>
        <p:nvCxnSpPr>
          <p:cNvPr id="25" name="直接箭头连接符 10"/>
          <p:cNvCxnSpPr/>
          <p:nvPr/>
        </p:nvCxnSpPr>
        <p:spPr>
          <a:xfrm>
            <a:off x="2640110" y="1647777"/>
            <a:ext cx="4249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1"/>
          <p:cNvCxnSpPr/>
          <p:nvPr/>
        </p:nvCxnSpPr>
        <p:spPr>
          <a:xfrm flipH="1">
            <a:off x="2592479" y="1832443"/>
            <a:ext cx="5201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磁盘 2"/>
          <p:cNvSpPr/>
          <p:nvPr/>
        </p:nvSpPr>
        <p:spPr>
          <a:xfrm>
            <a:off x="1495972" y="1913332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磁盘 21"/>
          <p:cNvSpPr/>
          <p:nvPr/>
        </p:nvSpPr>
        <p:spPr>
          <a:xfrm>
            <a:off x="1495972" y="1662962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磁盘 22"/>
          <p:cNvSpPr/>
          <p:nvPr/>
        </p:nvSpPr>
        <p:spPr>
          <a:xfrm>
            <a:off x="1495972" y="1396263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94744" y="2289385"/>
            <a:ext cx="180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10"/>
          <p:cNvCxnSpPr/>
          <p:nvPr/>
        </p:nvCxnSpPr>
        <p:spPr>
          <a:xfrm>
            <a:off x="8931540" y="1600620"/>
            <a:ext cx="4249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1"/>
          <p:cNvCxnSpPr/>
          <p:nvPr/>
        </p:nvCxnSpPr>
        <p:spPr>
          <a:xfrm flipH="1">
            <a:off x="8883909" y="1785286"/>
            <a:ext cx="5201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 rot="16200000">
            <a:off x="4765854" y="5038285"/>
            <a:ext cx="471392" cy="4617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/>
          <p:cNvSpPr/>
          <p:nvPr/>
        </p:nvSpPr>
        <p:spPr>
          <a:xfrm rot="16200000">
            <a:off x="6928609" y="5069556"/>
            <a:ext cx="471392" cy="4617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箭头 39"/>
          <p:cNvSpPr/>
          <p:nvPr/>
        </p:nvSpPr>
        <p:spPr>
          <a:xfrm rot="16200000">
            <a:off x="6886353" y="3530347"/>
            <a:ext cx="471392" cy="4617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右箭头 40"/>
          <p:cNvSpPr/>
          <p:nvPr/>
        </p:nvSpPr>
        <p:spPr>
          <a:xfrm rot="16200000">
            <a:off x="4759732" y="3550060"/>
            <a:ext cx="471392" cy="4617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/>
          <p:cNvCxnSpPr>
            <a:stCxn id="21" idx="2"/>
          </p:cNvCxnSpPr>
          <p:nvPr/>
        </p:nvCxnSpPr>
        <p:spPr>
          <a:xfrm flipH="1">
            <a:off x="4078381" y="2097351"/>
            <a:ext cx="1783480" cy="49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1" idx="2"/>
          </p:cNvCxnSpPr>
          <p:nvPr/>
        </p:nvCxnSpPr>
        <p:spPr>
          <a:xfrm flipH="1">
            <a:off x="5390129" y="2097351"/>
            <a:ext cx="471732" cy="49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21" idx="2"/>
          </p:cNvCxnSpPr>
          <p:nvPr/>
        </p:nvCxnSpPr>
        <p:spPr>
          <a:xfrm>
            <a:off x="5861861" y="2097351"/>
            <a:ext cx="393325" cy="511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21" idx="2"/>
          </p:cNvCxnSpPr>
          <p:nvPr/>
        </p:nvCxnSpPr>
        <p:spPr>
          <a:xfrm>
            <a:off x="5861861" y="2097351"/>
            <a:ext cx="1832661" cy="49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83717" y="60903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系统整体架构</a:t>
            </a:r>
          </a:p>
        </p:txBody>
      </p:sp>
    </p:spTree>
    <p:extLst>
      <p:ext uri="{BB962C8B-B14F-4D97-AF65-F5344CB8AC3E}">
        <p14:creationId xmlns:p14="http://schemas.microsoft.com/office/powerpoint/2010/main" val="324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>
            <a:off x="6551180" y="171835"/>
            <a:ext cx="5388296" cy="2855041"/>
          </a:xfrm>
          <a:custGeom>
            <a:avLst/>
            <a:gdLst>
              <a:gd name="connsiteX0" fmla="*/ 459220 w 5388296"/>
              <a:gd name="connsiteY0" fmla="*/ 149898 h 2855041"/>
              <a:gd name="connsiteX1" fmla="*/ 18953 w 5388296"/>
              <a:gd name="connsiteY1" fmla="*/ 996565 h 2855041"/>
              <a:gd name="connsiteX2" fmla="*/ 933353 w 5388296"/>
              <a:gd name="connsiteY2" fmla="*/ 2639098 h 2855041"/>
              <a:gd name="connsiteX3" fmla="*/ 4844953 w 5388296"/>
              <a:gd name="connsiteY3" fmla="*/ 2605232 h 2855041"/>
              <a:gd name="connsiteX4" fmla="*/ 5065087 w 5388296"/>
              <a:gd name="connsiteY4" fmla="*/ 522432 h 2855041"/>
              <a:gd name="connsiteX5" fmla="*/ 2101753 w 5388296"/>
              <a:gd name="connsiteY5" fmla="*/ 31365 h 2855041"/>
              <a:gd name="connsiteX6" fmla="*/ 459220 w 5388296"/>
              <a:gd name="connsiteY6" fmla="*/ 149898 h 285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8296" h="2855041">
                <a:moveTo>
                  <a:pt x="459220" y="149898"/>
                </a:moveTo>
                <a:cubicBezTo>
                  <a:pt x="112087" y="310765"/>
                  <a:pt x="-60069" y="581698"/>
                  <a:pt x="18953" y="996565"/>
                </a:cubicBezTo>
                <a:cubicBezTo>
                  <a:pt x="97975" y="1411432"/>
                  <a:pt x="129020" y="2370987"/>
                  <a:pt x="933353" y="2639098"/>
                </a:cubicBezTo>
                <a:cubicBezTo>
                  <a:pt x="1737686" y="2907209"/>
                  <a:pt x="4156331" y="2958010"/>
                  <a:pt x="4844953" y="2605232"/>
                </a:cubicBezTo>
                <a:cubicBezTo>
                  <a:pt x="5533575" y="2252454"/>
                  <a:pt x="5522287" y="951410"/>
                  <a:pt x="5065087" y="522432"/>
                </a:cubicBezTo>
                <a:cubicBezTo>
                  <a:pt x="4607887" y="93454"/>
                  <a:pt x="2869397" y="90632"/>
                  <a:pt x="2101753" y="31365"/>
                </a:cubicBezTo>
                <a:cubicBezTo>
                  <a:pt x="1334109" y="-27902"/>
                  <a:pt x="806353" y="-10969"/>
                  <a:pt x="459220" y="14989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9332" y="321944"/>
            <a:ext cx="88392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400">
                <a:solidFill>
                  <a:schemeClr val="bg1"/>
                </a:solidFill>
                <a:effectLst/>
              </a:rPr>
              <a:t/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 i="1">
                <a:solidFill>
                  <a:srgbClr val="00B0F0"/>
                </a:solidFill>
                <a:effectLst/>
              </a:rPr>
              <a:t>def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isMalicious</a:t>
            </a:r>
            <a:r>
              <a:rPr lang="mr-IN" altLang="zh-CN" sz="2400">
                <a:solidFill>
                  <a:schemeClr val="bg1"/>
                </a:solidFill>
              </a:rPr>
              <a:t>(</a:t>
            </a:r>
            <a:r>
              <a:rPr lang="mr-IN" altLang="zh-CN" sz="2400" i="1">
                <a:solidFill>
                  <a:schemeClr val="accent2">
                    <a:lumMod val="75000"/>
                  </a:schemeClr>
                </a:solidFill>
                <a:effectLst/>
              </a:rPr>
              <a:t>rules</a:t>
            </a:r>
            <a:r>
              <a:rPr lang="mr-IN" altLang="zh-CN" sz="2400">
                <a:solidFill>
                  <a:schemeClr val="accent2">
                    <a:lumMod val="75000"/>
                  </a:schemeClr>
                </a:solidFill>
                <a:effectLst/>
              </a:rPr>
              <a:t>,</a:t>
            </a:r>
            <a:r>
              <a:rPr lang="mr-IN" altLang="zh-CN" sz="2400" i="1">
                <a:solidFill>
                  <a:schemeClr val="accent2">
                    <a:lumMod val="75000"/>
                  </a:schemeClr>
                </a:solidFill>
                <a:effectLst/>
              </a:rPr>
              <a:t>log</a:t>
            </a:r>
            <a:r>
              <a:rPr lang="mr-IN" altLang="zh-CN" sz="2400">
                <a:solidFill>
                  <a:schemeClr val="bg1"/>
                </a:solidFill>
              </a:rPr>
              <a:t>)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for </a:t>
            </a:r>
            <a:r>
              <a:rPr lang="mr-IN" altLang="zh-CN" sz="2400">
                <a:solidFill>
                  <a:schemeClr val="bg1"/>
                </a:solidFill>
              </a:rPr>
              <a:t>rule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in rules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</a:t>
            </a:r>
            <a:r>
              <a:rPr lang="mr-IN" altLang="zh-CN" sz="2400">
                <a:solidFill>
                  <a:schemeClr val="bg1"/>
                </a:solidFill>
              </a:rPr>
              <a:t>ruleRegex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 </a:t>
            </a:r>
            <a:r>
              <a:rPr lang="mr-IN" altLang="zh-CN" sz="2400">
                <a:solidFill>
                  <a:schemeClr val="bg1"/>
                </a:solidFill>
              </a:rPr>
              <a:t>rule[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3</a:t>
            </a:r>
            <a:r>
              <a:rPr lang="mr-IN" altLang="zh-CN" sz="2400">
                <a:solidFill>
                  <a:schemeClr val="bg1"/>
                </a:solidFill>
              </a:rPr>
              <a:t>]</a:t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/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if </a:t>
            </a:r>
            <a:r>
              <a:rPr lang="mr-IN" altLang="zh-CN" sz="2400">
                <a:solidFill>
                  <a:schemeClr val="bg1"/>
                </a:solidFill>
              </a:rPr>
              <a:t>rule[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4</a:t>
            </a:r>
            <a:r>
              <a:rPr lang="mr-IN" altLang="zh-CN" sz="2400">
                <a:solidFill>
                  <a:schemeClr val="bg1"/>
                </a:solidFill>
              </a:rPr>
              <a:t>]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== 're':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if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'URL'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in </a:t>
            </a:r>
            <a:r>
              <a:rPr lang="mr-IN" altLang="zh-CN" sz="2400">
                <a:solidFill>
                  <a:schemeClr val="bg1"/>
                </a:solidFill>
              </a:rPr>
              <a:t>rule[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2</a:t>
            </a:r>
            <a:r>
              <a:rPr lang="mr-IN" altLang="zh-CN" sz="2400">
                <a:solidFill>
                  <a:schemeClr val="bg1"/>
                </a:solidFill>
              </a:rPr>
              <a:t>]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 </a:t>
            </a:r>
            <a:r>
              <a:rPr lang="mr-IN" altLang="zh-CN" sz="2400">
                <a:solidFill>
                  <a:schemeClr val="bg1"/>
                </a:solidFill>
              </a:rPr>
              <a:t>logckField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 </a:t>
            </a:r>
            <a:r>
              <a:rPr lang="mr-IN" altLang="zh-CN" sz="2400">
                <a:solidFill>
                  <a:schemeClr val="bg1"/>
                </a:solidFill>
              </a:rPr>
              <a:t>str(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log</a:t>
            </a:r>
            <a:r>
              <a:rPr lang="mr-IN" altLang="zh-CN" sz="2400">
                <a:solidFill>
                  <a:schemeClr val="bg1"/>
                </a:solidFill>
              </a:rPr>
              <a:t>.get(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'request_path',None</a:t>
            </a:r>
            <a:r>
              <a:rPr lang="mr-IN" altLang="zh-CN" sz="2400">
                <a:solidFill>
                  <a:schemeClr val="bg1"/>
                </a:solidFill>
              </a:rPr>
              <a:t>))</a:t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mr-IN" altLang="zh-CN" sz="2400">
                <a:solidFill>
                  <a:schemeClr val="bg1"/>
                </a:solidFill>
              </a:rPr>
              <a:t>ckres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 </a:t>
            </a:r>
            <a:r>
              <a:rPr lang="mr-IN" altLang="zh-CN" sz="2400">
                <a:solidFill>
                  <a:srgbClr val="FFC000"/>
                </a:solidFill>
              </a:rPr>
              <a:t>regex_check(logckField</a:t>
            </a:r>
            <a:r>
              <a:rPr lang="mr-IN" altLang="zh-CN" sz="2400">
                <a:solidFill>
                  <a:srgbClr val="FFC000"/>
                </a:solidFill>
                <a:effectLst/>
              </a:rPr>
              <a:t>, </a:t>
            </a:r>
            <a:r>
              <a:rPr lang="mr-IN" altLang="zh-CN" sz="2400">
                <a:solidFill>
                  <a:srgbClr val="FFC000"/>
                </a:solidFill>
              </a:rPr>
              <a:t>ruleRegex)</a:t>
            </a:r>
            <a:br>
              <a:rPr lang="mr-IN" altLang="zh-CN" sz="2400">
                <a:solidFill>
                  <a:srgbClr val="FFC000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if </a:t>
            </a:r>
            <a:r>
              <a:rPr lang="mr-IN" altLang="zh-CN" sz="2400">
                <a:solidFill>
                  <a:schemeClr val="bg1"/>
                </a:solidFill>
              </a:rPr>
              <a:t>ckres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        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return </a:t>
            </a:r>
            <a:r>
              <a:rPr lang="mr-IN" altLang="zh-CN" sz="2400">
                <a:solidFill>
                  <a:schemeClr val="bg1"/>
                </a:solidFill>
              </a:rPr>
              <a:t>rule</a:t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elif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'referer'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in </a:t>
            </a:r>
            <a:r>
              <a:rPr lang="mr-IN" altLang="zh-CN" sz="2400">
                <a:solidFill>
                  <a:schemeClr val="bg1"/>
                </a:solidFill>
              </a:rPr>
              <a:t>rule[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2</a:t>
            </a:r>
            <a:r>
              <a:rPr lang="mr-IN" altLang="zh-CN" sz="2400">
                <a:solidFill>
                  <a:schemeClr val="bg1"/>
                </a:solidFill>
              </a:rPr>
              <a:t>]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 </a:t>
            </a:r>
            <a:r>
              <a:rPr lang="mr-IN" altLang="zh-CN" sz="2400">
                <a:solidFill>
                  <a:schemeClr val="bg1"/>
                </a:solidFill>
              </a:rPr>
              <a:t>logckField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 </a:t>
            </a:r>
            <a:r>
              <a:rPr lang="mr-IN" altLang="zh-CN" sz="2400">
                <a:solidFill>
                  <a:schemeClr val="bg1"/>
                </a:solidFill>
              </a:rPr>
              <a:t>str(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log</a:t>
            </a:r>
            <a:r>
              <a:rPr lang="mr-IN" altLang="zh-CN" sz="2400">
                <a:solidFill>
                  <a:schemeClr val="bg1"/>
                </a:solidFill>
              </a:rPr>
              <a:t>.get(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'referrer',None</a:t>
            </a:r>
            <a:r>
              <a:rPr lang="mr-IN" altLang="zh-CN" sz="2400">
                <a:solidFill>
                  <a:schemeClr val="bg1"/>
                </a:solidFill>
              </a:rPr>
              <a:t>))</a:t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mr-IN" altLang="zh-CN" sz="2400">
                <a:solidFill>
                  <a:schemeClr val="bg1"/>
                </a:solidFill>
              </a:rPr>
              <a:t>ckres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= </a:t>
            </a:r>
            <a:r>
              <a:rPr lang="mr-IN" altLang="zh-CN" sz="2400">
                <a:solidFill>
                  <a:srgbClr val="FFC000"/>
                </a:solidFill>
              </a:rPr>
              <a:t>regex_check(logckField</a:t>
            </a:r>
            <a:r>
              <a:rPr lang="mr-IN" altLang="zh-CN" sz="2400">
                <a:solidFill>
                  <a:srgbClr val="FFC000"/>
                </a:solidFill>
                <a:effectLst/>
              </a:rPr>
              <a:t>, </a:t>
            </a:r>
            <a:r>
              <a:rPr lang="mr-IN" altLang="zh-CN" sz="2400">
                <a:solidFill>
                  <a:srgbClr val="FFC000"/>
                </a:solidFill>
              </a:rPr>
              <a:t>ruleRegex)</a:t>
            </a:r>
            <a:r>
              <a:rPr lang="mr-IN" altLang="zh-CN" sz="240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mr-IN" altLang="zh-CN" sz="240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       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if </a:t>
            </a:r>
            <a:r>
              <a:rPr lang="mr-IN" altLang="zh-CN" sz="2400">
                <a:solidFill>
                  <a:schemeClr val="bg1"/>
                </a:solidFill>
              </a:rPr>
              <a:t>ckres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:</a:t>
            </a:r>
            <a:br>
              <a:rPr lang="mr-IN" altLang="zh-CN" sz="2400">
                <a:solidFill>
                  <a:schemeClr val="bg1"/>
                </a:solidFill>
                <a:effectLst/>
              </a:rPr>
            </a:br>
            <a:r>
              <a:rPr lang="mr-IN" altLang="zh-CN" sz="2400">
                <a:solidFill>
                  <a:schemeClr val="bg1"/>
                </a:solidFill>
                <a:effectLst/>
              </a:rPr>
              <a:t>                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return </a:t>
            </a:r>
            <a:r>
              <a:rPr lang="mr-IN" altLang="zh-CN" sz="2400">
                <a:solidFill>
                  <a:schemeClr val="bg1"/>
                </a:solidFill>
              </a:rPr>
              <a:t>rule</a:t>
            </a:r>
            <a:br>
              <a:rPr lang="mr-IN" altLang="zh-CN" sz="2400">
                <a:solidFill>
                  <a:schemeClr val="bg1"/>
                </a:solidFill>
              </a:rPr>
            </a:br>
            <a:r>
              <a:rPr lang="mr-IN" altLang="zh-CN" sz="2400">
                <a:solidFill>
                  <a:schemeClr val="bg1"/>
                </a:solidFill>
              </a:rPr>
              <a:t>    </a:t>
            </a:r>
            <a:r>
              <a:rPr lang="mr-IN" altLang="zh-CN" sz="2400" i="1">
                <a:solidFill>
                  <a:schemeClr val="bg1"/>
                </a:solidFill>
                <a:effectLst/>
              </a:rPr>
              <a:t>return </a:t>
            </a:r>
            <a:r>
              <a:rPr lang="mr-IN" altLang="zh-CN" sz="2400">
                <a:solidFill>
                  <a:schemeClr val="bg1"/>
                </a:solidFill>
                <a:effectLst/>
              </a:rPr>
              <a:t>False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10401" y="3219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effectLst/>
              </a:rPr>
              <a:t>'''check function type:regex'''</a:t>
            </a:r>
            <a:br>
              <a:rPr lang="en-US" altLang="zh-CN" sz="2400">
                <a:solidFill>
                  <a:schemeClr val="bg1"/>
                </a:solidFill>
                <a:effectLst/>
              </a:rPr>
            </a:br>
            <a:r>
              <a:rPr lang="en-US" altLang="zh-CN" sz="2400" i="1">
                <a:solidFill>
                  <a:schemeClr val="bg1"/>
                </a:solidFill>
                <a:effectLst/>
              </a:rPr>
              <a:t>def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regex_check</a:t>
            </a:r>
            <a:r>
              <a:rPr lang="en-US" altLang="zh-CN" sz="2400">
                <a:solidFill>
                  <a:schemeClr val="bg1"/>
                </a:solidFill>
              </a:rPr>
              <a:t>(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log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,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ruleRegex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:</a:t>
            </a:r>
            <a:br>
              <a:rPr lang="en-US" altLang="zh-CN" sz="2400">
                <a:solidFill>
                  <a:schemeClr val="bg1"/>
                </a:solidFill>
                <a:effectLst/>
              </a:rPr>
            </a:br>
            <a:r>
              <a:rPr lang="en-US" altLang="zh-CN" sz="2400">
                <a:solidFill>
                  <a:schemeClr val="bg1"/>
                </a:solidFill>
                <a:effectLst/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p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= </a:t>
            </a:r>
            <a:r>
              <a:rPr lang="en-US" altLang="zh-CN" sz="2400">
                <a:solidFill>
                  <a:schemeClr val="bg1"/>
                </a:solidFill>
              </a:rPr>
              <a:t>regex.search(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ruleRegex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,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log</a:t>
            </a:r>
            <a:r>
              <a:rPr lang="en-US" altLang="zh-CN" sz="2400">
                <a:solidFill>
                  <a:schemeClr val="bg1"/>
                </a:solidFill>
              </a:rPr>
              <a:t>)</a:t>
            </a:r>
            <a:br>
              <a:rPr lang="en-US" altLang="zh-CN" sz="2400">
                <a:solidFill>
                  <a:schemeClr val="bg1"/>
                </a:solidFill>
              </a:rPr>
            </a:br>
            <a:r>
              <a:rPr lang="en-US" altLang="zh-CN" sz="2400">
                <a:solidFill>
                  <a:schemeClr val="bg1"/>
                </a:solidFill>
              </a:rPr>
              <a:t>    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if </a:t>
            </a:r>
            <a:r>
              <a:rPr lang="en-US" altLang="zh-CN" sz="2400">
                <a:solidFill>
                  <a:schemeClr val="bg1"/>
                </a:solidFill>
              </a:rPr>
              <a:t>p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:</a:t>
            </a:r>
            <a:br>
              <a:rPr lang="en-US" altLang="zh-CN" sz="2400">
                <a:solidFill>
                  <a:schemeClr val="bg1"/>
                </a:solidFill>
                <a:effectLst/>
              </a:rPr>
            </a:br>
            <a:r>
              <a:rPr lang="en-US" altLang="zh-CN" sz="2400">
                <a:solidFill>
                  <a:schemeClr val="bg1"/>
                </a:solidFill>
                <a:effectLst/>
              </a:rPr>
              <a:t>        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return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True</a:t>
            </a:r>
            <a:br>
              <a:rPr lang="en-US" altLang="zh-CN" sz="2400">
                <a:solidFill>
                  <a:schemeClr val="bg1"/>
                </a:solidFill>
                <a:effectLst/>
              </a:rPr>
            </a:br>
            <a:r>
              <a:rPr lang="en-US" altLang="zh-CN" sz="2400">
                <a:solidFill>
                  <a:schemeClr val="bg1"/>
                </a:solidFill>
                <a:effectLst/>
              </a:rPr>
              <a:t>    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else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:</a:t>
            </a:r>
            <a:br>
              <a:rPr lang="en-US" altLang="zh-CN" sz="2400">
                <a:solidFill>
                  <a:schemeClr val="bg1"/>
                </a:solidFill>
                <a:effectLst/>
              </a:rPr>
            </a:br>
            <a:r>
              <a:rPr lang="en-US" altLang="zh-CN" sz="2400">
                <a:solidFill>
                  <a:schemeClr val="bg1"/>
                </a:solidFill>
                <a:effectLst/>
              </a:rPr>
              <a:t>        </a:t>
            </a:r>
            <a:r>
              <a:rPr lang="en-US" altLang="zh-CN" sz="2400" i="1">
                <a:solidFill>
                  <a:schemeClr val="bg1"/>
                </a:solidFill>
                <a:effectLst/>
              </a:rPr>
              <a:t>return </a:t>
            </a:r>
            <a:r>
              <a:rPr lang="en-US" altLang="zh-CN" sz="2400">
                <a:solidFill>
                  <a:schemeClr val="bg1"/>
                </a:solidFill>
                <a:effectLst/>
              </a:rPr>
              <a:t>False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97803" y="2267942"/>
            <a:ext cx="2619214" cy="523220"/>
          </a:xfrm>
          <a:prstGeom prst="roundRect">
            <a:avLst/>
          </a:prstGeom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553918" y="2267942"/>
            <a:ext cx="5798949" cy="523220"/>
          </a:xfrm>
          <a:prstGeom prst="roundRect">
            <a:avLst/>
          </a:prstGeom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27941" y="2267942"/>
            <a:ext cx="930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800" b="0" i="0">
                <a:solidFill>
                  <a:schemeClr val="bg1"/>
                </a:solidFill>
                <a:effectLst/>
                <a:latin typeface="PingFang SC" charset="-122"/>
              </a:rPr>
              <a:t>//w*((/%27)|(/’))</a:t>
            </a:r>
            <a:r>
              <a:rPr lang="en-US" altLang="zh-CN" sz="2800" b="0" i="0">
                <a:solidFill>
                  <a:schemeClr val="bg1"/>
                </a:solidFill>
                <a:effectLst/>
                <a:latin typeface="PingFang SC" charset="-122"/>
              </a:rPr>
              <a:t> </a:t>
            </a:r>
            <a:r>
              <a:rPr lang="mr-IN" altLang="zh-CN" sz="2800" b="0" i="0">
                <a:solidFill>
                  <a:schemeClr val="bg1"/>
                </a:solidFill>
                <a:effectLst/>
                <a:latin typeface="PingFang SC" charset="-122"/>
              </a:rPr>
              <a:t>((/%6F)|o|(/%4F))((/%72)|r|(/%52))/ 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7941" y="122955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关于规则</a:t>
            </a:r>
            <a:endParaRPr lang="en-US" altLang="zh-CN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7706" y="3564610"/>
            <a:ext cx="5498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</a:rPr>
              <a:t>-》</a:t>
            </a:r>
            <a:r>
              <a:rPr kumimoji="1" lang="zh-CN" altLang="en-US" sz="2400">
                <a:solidFill>
                  <a:schemeClr val="bg1"/>
                </a:solidFill>
              </a:rPr>
              <a:t>参考开源项目：</a:t>
            </a:r>
            <a:r>
              <a:rPr kumimoji="1" lang="en-US" altLang="zh-CN" sz="2400">
                <a:solidFill>
                  <a:schemeClr val="bg1"/>
                </a:solidFill>
              </a:rPr>
              <a:t>modsecurity,snort.....</a:t>
            </a:r>
          </a:p>
          <a:p>
            <a:r>
              <a:rPr kumimoji="1" lang="en-US" altLang="zh-CN" sz="2400">
                <a:solidFill>
                  <a:schemeClr val="bg1"/>
                </a:solidFill>
              </a:rPr>
              <a:t>-》google</a:t>
            </a:r>
          </a:p>
          <a:p>
            <a:r>
              <a:rPr kumimoji="1" lang="en-US" altLang="zh-CN" sz="2400">
                <a:solidFill>
                  <a:schemeClr val="bg1"/>
                </a:solidFill>
              </a:rPr>
              <a:t>-》</a:t>
            </a:r>
            <a:r>
              <a:rPr kumimoji="1" lang="zh-CN" altLang="en-US" sz="2400">
                <a:solidFill>
                  <a:schemeClr val="bg1"/>
                </a:solidFill>
              </a:rPr>
              <a:t>自己平时优化和累积</a:t>
            </a:r>
          </a:p>
        </p:txBody>
      </p:sp>
    </p:spTree>
    <p:extLst>
      <p:ext uri="{BB962C8B-B14F-4D97-AF65-F5344CB8AC3E}">
        <p14:creationId xmlns:p14="http://schemas.microsoft.com/office/powerpoint/2010/main" val="13220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4990" y="2570427"/>
            <a:ext cx="9879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从日志分析发现安全威胁是一个切实可靠的策略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5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3868" y="1792725"/>
            <a:ext cx="1080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-》acclog: 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常见的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漏洞，恶意的请求（扫描，刷接口，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CC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3868" y="2577556"/>
            <a:ext cx="592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-》syslog: 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恶意登录、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arp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欺骗等</a:t>
            </a:r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......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7733" y="3358963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-》applog: </a:t>
            </a:r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敏感信息存储等</a:t>
            </a:r>
            <a:endParaRPr kumimoji="1" lang="en-US" altLang="zh-CN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937" y="4539153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除了基于信息安全的规则检测</a:t>
            </a:r>
            <a:endParaRPr kumimoji="1" lang="en-US" altLang="zh-CN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还可以基于运维监控（如报错等）规则进行检测</a:t>
            </a:r>
            <a:endParaRPr kumimoji="1" lang="en-US" altLang="zh-CN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337" y="10418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应用范围：</a:t>
            </a:r>
          </a:p>
        </p:txBody>
      </p:sp>
    </p:spTree>
    <p:extLst>
      <p:ext uri="{BB962C8B-B14F-4D97-AF65-F5344CB8AC3E}">
        <p14:creationId xmlns:p14="http://schemas.microsoft.com/office/powerpoint/2010/main" val="15114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6399" y="2421467"/>
            <a:ext cx="3504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>
                <a:solidFill>
                  <a:schemeClr val="bg1"/>
                </a:solidFill>
              </a:rPr>
              <a:t>Thanks</a:t>
            </a:r>
            <a:r>
              <a:rPr kumimoji="1" lang="en-US" altLang="zh-CN" sz="4400" b="1">
                <a:solidFill>
                  <a:schemeClr val="bg1"/>
                </a:solidFill>
              </a:rPr>
              <a:t>  -_-</a:t>
            </a:r>
            <a:endParaRPr kumimoji="1" lang="zh-CN" alt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94015" y="4814942"/>
            <a:ext cx="3432511" cy="46384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94015" y="4081384"/>
            <a:ext cx="3380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1163787" y="3300675"/>
            <a:ext cx="845126" cy="403762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1704114" y="3459287"/>
            <a:ext cx="845126" cy="403762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15874" y="2950010"/>
            <a:ext cx="18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 server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0779" y="4256108"/>
            <a:ext cx="106333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52603" y="4257213"/>
            <a:ext cx="106333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64427" y="4257213"/>
            <a:ext cx="106333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5014" y="3125420"/>
            <a:ext cx="942109" cy="737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4501" y="3300675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Acc_log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33899" y="4081384"/>
            <a:ext cx="3380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533899" y="4299720"/>
            <a:ext cx="155344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24154" y="4299720"/>
            <a:ext cx="155344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F5/Citrix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剪去同侧角的矩形 25"/>
          <p:cNvSpPr/>
          <p:nvPr/>
        </p:nvSpPr>
        <p:spPr>
          <a:xfrm>
            <a:off x="8740099" y="3153130"/>
            <a:ext cx="1163782" cy="737629"/>
          </a:xfrm>
          <a:prstGeom prst="snip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903881" y="3426725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App_log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213626" y="4086424"/>
            <a:ext cx="3380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213626" y="4376792"/>
            <a:ext cx="105506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321990" y="4376792"/>
            <a:ext cx="105506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430354" y="4376792"/>
            <a:ext cx="105506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04546" y="213909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数据多，存是存了，怎么用起来？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2719" y="4819095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DNS</a:t>
            </a:r>
            <a:r>
              <a:rPr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940163" y="47930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流量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815938" y="48126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操作日志</a:t>
            </a:r>
          </a:p>
        </p:txBody>
      </p:sp>
    </p:spTree>
    <p:extLst>
      <p:ext uri="{BB962C8B-B14F-4D97-AF65-F5344CB8AC3E}">
        <p14:creationId xmlns:p14="http://schemas.microsoft.com/office/powerpoint/2010/main" val="2238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40234" y="2105803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3669348" y="220370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010695" y="2203709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 sz="2400"/>
          </a:p>
        </p:txBody>
      </p:sp>
      <p:sp>
        <p:nvSpPr>
          <p:cNvPr id="7" name="圆角矩形 6"/>
          <p:cNvSpPr/>
          <p:nvPr/>
        </p:nvSpPr>
        <p:spPr>
          <a:xfrm>
            <a:off x="5696359" y="2105803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5838196" y="21883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管道输出</a:t>
            </a:r>
            <a:endParaRPr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6292269" y="3087379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6434106" y="31698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549031" y="3104312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8614668" y="31868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结果处理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43439" y="4050993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9285276" y="413351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7363978" y="2409099"/>
            <a:ext cx="301789" cy="501804"/>
          </a:xfrm>
          <a:custGeom>
            <a:avLst/>
            <a:gdLst>
              <a:gd name="connsiteX0" fmla="*/ 0 w 301789"/>
              <a:gd name="connsiteY0" fmla="*/ 0 h 501804"/>
              <a:gd name="connsiteX1" fmla="*/ 301083 w 301789"/>
              <a:gd name="connsiteY1" fmla="*/ 200722 h 501804"/>
              <a:gd name="connsiteX2" fmla="*/ 66908 w 301789"/>
              <a:gd name="connsiteY2" fmla="*/ 501804 h 50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9" h="501804">
                <a:moveTo>
                  <a:pt x="0" y="0"/>
                </a:moveTo>
                <a:cubicBezTo>
                  <a:pt x="144966" y="58544"/>
                  <a:pt x="289932" y="117088"/>
                  <a:pt x="301083" y="200722"/>
                </a:cubicBezTo>
                <a:cubicBezTo>
                  <a:pt x="312234" y="284356"/>
                  <a:pt x="189571" y="393080"/>
                  <a:pt x="66908" y="501804"/>
                </a:cubicBezTo>
              </a:path>
            </a:pathLst>
          </a:custGeom>
          <a:noFill/>
          <a:ln w="19050">
            <a:solidFill>
              <a:schemeClr val="bg1"/>
            </a:solidFill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任意多边形 16"/>
          <p:cNvSpPr/>
          <p:nvPr/>
        </p:nvSpPr>
        <p:spPr>
          <a:xfrm>
            <a:off x="10156035" y="3406292"/>
            <a:ext cx="301789" cy="501804"/>
          </a:xfrm>
          <a:custGeom>
            <a:avLst/>
            <a:gdLst>
              <a:gd name="connsiteX0" fmla="*/ 0 w 301789"/>
              <a:gd name="connsiteY0" fmla="*/ 0 h 501804"/>
              <a:gd name="connsiteX1" fmla="*/ 301083 w 301789"/>
              <a:gd name="connsiteY1" fmla="*/ 200722 h 501804"/>
              <a:gd name="connsiteX2" fmla="*/ 66908 w 301789"/>
              <a:gd name="connsiteY2" fmla="*/ 501804 h 50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9" h="501804">
                <a:moveTo>
                  <a:pt x="0" y="0"/>
                </a:moveTo>
                <a:cubicBezTo>
                  <a:pt x="144966" y="58544"/>
                  <a:pt x="289932" y="117088"/>
                  <a:pt x="301083" y="200722"/>
                </a:cubicBezTo>
                <a:cubicBezTo>
                  <a:pt x="312234" y="284356"/>
                  <a:pt x="189571" y="393080"/>
                  <a:pt x="66908" y="501804"/>
                </a:cubicBezTo>
              </a:path>
            </a:pathLst>
          </a:custGeom>
          <a:noFill/>
          <a:ln w="19050">
            <a:solidFill>
              <a:schemeClr val="bg1"/>
            </a:solidFill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7831946" y="3194876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 sz="2400"/>
          </a:p>
        </p:txBody>
      </p:sp>
      <p:sp>
        <p:nvSpPr>
          <p:cNvPr id="19" name="圆角矩形 18"/>
          <p:cNvSpPr/>
          <p:nvPr/>
        </p:nvSpPr>
        <p:spPr>
          <a:xfrm>
            <a:off x="1164832" y="2111137"/>
            <a:ext cx="1494263" cy="595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287699" y="22284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2697196" y="2224894"/>
            <a:ext cx="75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934115" y="12614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路径和一些问题：</a:t>
            </a:r>
          </a:p>
        </p:txBody>
      </p:sp>
    </p:spTree>
    <p:extLst>
      <p:ext uri="{BB962C8B-B14F-4D97-AF65-F5344CB8AC3E}">
        <p14:creationId xmlns:p14="http://schemas.microsoft.com/office/powerpoint/2010/main" val="9548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234295" y="1955301"/>
            <a:ext cx="5266233" cy="1872420"/>
          </a:xfrm>
          <a:prstGeom prst="rect">
            <a:avLst/>
          </a:prstGeom>
          <a:noFill/>
          <a:ln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405135" y="2234160"/>
            <a:ext cx="1186543" cy="1491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164682" y="2239608"/>
            <a:ext cx="1186543" cy="1491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53534" y="2239609"/>
            <a:ext cx="1186543" cy="14913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磁盘 2"/>
          <p:cNvSpPr/>
          <p:nvPr/>
        </p:nvSpPr>
        <p:spPr>
          <a:xfrm>
            <a:off x="1572997" y="2986255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1572997" y="2735885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1572997" y="2469186"/>
            <a:ext cx="957943" cy="30480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8928" y="331865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Data source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4487" y="29568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plugin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38689" y="2580666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65595" y="298685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plugin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21138" y="2621586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12669" y="298364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plugin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9205" y="2640149"/>
            <a:ext cx="97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9192137" y="2948154"/>
            <a:ext cx="957943" cy="30480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磁盘 35"/>
          <p:cNvSpPr/>
          <p:nvPr/>
        </p:nvSpPr>
        <p:spPr>
          <a:xfrm>
            <a:off x="9192137" y="2697784"/>
            <a:ext cx="957943" cy="30480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磁盘 36"/>
          <p:cNvSpPr/>
          <p:nvPr/>
        </p:nvSpPr>
        <p:spPr>
          <a:xfrm>
            <a:off x="9192137" y="2431085"/>
            <a:ext cx="957943" cy="30480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843862" y="332614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Data destination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83314" y="143909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</a:rPr>
              <a:t>Logstash Instance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30281" y="2772151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502826" y="2795165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539131" y="2735885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620703" y="2774581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66033" y="9774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数据采集和处理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79669" y="3845138"/>
            <a:ext cx="8374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48087" y="3858717"/>
            <a:ext cx="14241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Syslog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40078" y="3858717"/>
            <a:ext cx="6546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Grok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</a:p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0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99282" y="2593790"/>
            <a:ext cx="1146874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02618" y="2609179"/>
            <a:ext cx="3642101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99282" y="3290911"/>
            <a:ext cx="3237989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07753" y="3290911"/>
            <a:ext cx="721828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229163" y="3290911"/>
            <a:ext cx="721828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382969" y="3321689"/>
            <a:ext cx="1875294" cy="40011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99282" y="2593790"/>
            <a:ext cx="8911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200.1.1.1</a:t>
            </a:r>
            <a:r>
              <a:rPr lang="zh-CN" altLang="en-US" sz="2000" b="1">
                <a:solidFill>
                  <a:schemeClr val="bg1"/>
                </a:solidFill>
              </a:rPr>
              <a:t> - - [13/Apr/201</a:t>
            </a:r>
            <a:r>
              <a:rPr lang="en-US" altLang="zh-CN" sz="2000" b="1">
                <a:solidFill>
                  <a:schemeClr val="bg1"/>
                </a:solidFill>
              </a:rPr>
              <a:t>8</a:t>
            </a:r>
            <a:r>
              <a:rPr lang="zh-CN" altLang="en-US" sz="2000" b="1">
                <a:solidFill>
                  <a:schemeClr val="bg1"/>
                </a:solidFill>
              </a:rPr>
              <a:t>:17:22:03 +0800] 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3349" y="1737398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log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0" y="3321689"/>
            <a:ext cx="9082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“GET /</a:t>
            </a:r>
            <a:r>
              <a:rPr lang="en-US" altLang="zh-CN" b="1">
                <a:solidFill>
                  <a:schemeClr val="bg1"/>
                </a:solidFill>
              </a:rPr>
              <a:t>api</a:t>
            </a:r>
            <a:r>
              <a:rPr lang="zh-CN" altLang="en-US" b="1">
                <a:solidFill>
                  <a:schemeClr val="bg1"/>
                </a:solidFill>
              </a:rPr>
              <a:t>.php</a:t>
            </a:r>
            <a:r>
              <a:rPr lang="en-US" altLang="zh-CN" b="1">
                <a:solidFill>
                  <a:schemeClr val="bg1"/>
                </a:solidFill>
              </a:rPr>
              <a:t>?id=1</a:t>
            </a:r>
            <a:r>
              <a:rPr lang="zh-CN" altLang="en-US" b="1">
                <a:solidFill>
                  <a:schemeClr val="bg1"/>
                </a:solidFill>
              </a:rPr>
              <a:t> HTTP/1.1” </a:t>
            </a:r>
            <a:r>
              <a:rPr lang="en-US" altLang="zh-CN" b="1">
                <a:solidFill>
                  <a:schemeClr val="bg1"/>
                </a:solidFill>
              </a:rPr>
              <a:t>     200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     322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    </a:t>
            </a:r>
            <a:r>
              <a:rPr lang="zh-CN" altLang="en-US" b="1">
                <a:solidFill>
                  <a:schemeClr val="bg1"/>
                </a:solidFill>
              </a:rPr>
              <a:t>”</a:t>
            </a:r>
            <a:r>
              <a:rPr lang="en-US" altLang="zh-CN" b="1">
                <a:solidFill>
                  <a:schemeClr val="bg1"/>
                </a:solidFill>
              </a:rPr>
              <a:t>referer</a:t>
            </a:r>
            <a:r>
              <a:rPr lang="zh-CN" altLang="en-US" b="1">
                <a:solidFill>
                  <a:schemeClr val="bg1"/>
                </a:solidFill>
              </a:rPr>
              <a:t>" </a:t>
            </a:r>
            <a:r>
              <a:rPr lang="en-US" altLang="zh-CN" b="1">
                <a:solidFill>
                  <a:schemeClr val="bg1"/>
                </a:solidFill>
              </a:rPr>
              <a:t>    </a:t>
            </a:r>
            <a:r>
              <a:rPr lang="zh-CN" altLang="en-US" b="1">
                <a:solidFill>
                  <a:schemeClr val="bg1"/>
                </a:solidFill>
              </a:rPr>
              <a:t>"chrome agent"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868875" y="1013525"/>
            <a:ext cx="495946" cy="3099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50441" y="3474653"/>
            <a:ext cx="4781225" cy="3440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86232" y="1204774"/>
            <a:ext cx="4479008" cy="39768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54855" y="3229781"/>
            <a:ext cx="666426" cy="309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8456" y="701610"/>
            <a:ext cx="92941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file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path =&gt; "/wls/wls81/logstash-2.1.0/conf/testlog"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type =&gt; "acc_log"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codec =&gt; "json"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[type] == "acc_log"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grok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match =&gt; [“message”, “%{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LOG}"]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stdout{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codec=&gt;rubydebug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4291161" y="1598795"/>
            <a:ext cx="7803329" cy="1826936"/>
            <a:chOff x="4291161" y="1598795"/>
            <a:chExt cx="7803329" cy="1826936"/>
          </a:xfrm>
        </p:grpSpPr>
        <p:sp>
          <p:nvSpPr>
            <p:cNvPr id="11" name="任意形状 10"/>
            <p:cNvSpPr/>
            <p:nvPr/>
          </p:nvSpPr>
          <p:spPr>
            <a:xfrm>
              <a:off x="4291161" y="1598795"/>
              <a:ext cx="7774874" cy="1826936"/>
            </a:xfrm>
            <a:custGeom>
              <a:avLst/>
              <a:gdLst>
                <a:gd name="connsiteX0" fmla="*/ 357039 w 7774874"/>
                <a:gd name="connsiteY0" fmla="*/ 877705 h 1826936"/>
                <a:gd name="connsiteX1" fmla="*/ 547539 w 7774874"/>
                <a:gd name="connsiteY1" fmla="*/ 96655 h 1826936"/>
                <a:gd name="connsiteX2" fmla="*/ 7100739 w 7774874"/>
                <a:gd name="connsiteY2" fmla="*/ 172855 h 1826936"/>
                <a:gd name="connsiteX3" fmla="*/ 7367439 w 7774874"/>
                <a:gd name="connsiteY3" fmla="*/ 1544455 h 1826936"/>
                <a:gd name="connsiteX4" fmla="*/ 5367189 w 7774874"/>
                <a:gd name="connsiteY4" fmla="*/ 1811155 h 1826936"/>
                <a:gd name="connsiteX5" fmla="*/ 2242989 w 7774874"/>
                <a:gd name="connsiteY5" fmla="*/ 1773055 h 1826936"/>
                <a:gd name="connsiteX6" fmla="*/ 395139 w 7774874"/>
                <a:gd name="connsiteY6" fmla="*/ 1582555 h 1826936"/>
                <a:gd name="connsiteX7" fmla="*/ 357039 w 7774874"/>
                <a:gd name="connsiteY7" fmla="*/ 877705 h 182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74874" h="1826936">
                  <a:moveTo>
                    <a:pt x="357039" y="877705"/>
                  </a:moveTo>
                  <a:cubicBezTo>
                    <a:pt x="382439" y="630055"/>
                    <a:pt x="-576411" y="214130"/>
                    <a:pt x="547539" y="96655"/>
                  </a:cubicBezTo>
                  <a:cubicBezTo>
                    <a:pt x="1671489" y="-20820"/>
                    <a:pt x="5964089" y="-68445"/>
                    <a:pt x="7100739" y="172855"/>
                  </a:cubicBezTo>
                  <a:cubicBezTo>
                    <a:pt x="8237389" y="414155"/>
                    <a:pt x="7656364" y="1271405"/>
                    <a:pt x="7367439" y="1544455"/>
                  </a:cubicBezTo>
                  <a:cubicBezTo>
                    <a:pt x="7078514" y="1817505"/>
                    <a:pt x="6221264" y="1773055"/>
                    <a:pt x="5367189" y="1811155"/>
                  </a:cubicBezTo>
                  <a:cubicBezTo>
                    <a:pt x="4513114" y="1849255"/>
                    <a:pt x="3071664" y="1811155"/>
                    <a:pt x="2242989" y="1773055"/>
                  </a:cubicBezTo>
                  <a:cubicBezTo>
                    <a:pt x="1414314" y="1734955"/>
                    <a:pt x="706289" y="1725430"/>
                    <a:pt x="395139" y="1582555"/>
                  </a:cubicBezTo>
                  <a:cubicBezTo>
                    <a:pt x="83989" y="1439680"/>
                    <a:pt x="331639" y="1125355"/>
                    <a:pt x="357039" y="87770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84284" y="1693353"/>
              <a:ext cx="731020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ACCLOG %{IPORHOST:clientip} 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%{USER:ident} %{USER:auth} \[%{HTTPDATE:timestamp}\]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"(?:%{WORD:verb} %{NOTSPACE:request}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(?: HTTP/%{NUMBER:httpversion})?|%{DATA:rawrequest})" 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%{NUMBER:response} (?:%{NUMBER:bytes}|-)</a:t>
              </a:r>
              <a:endParaRPr kumimoji="1"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299346" y="4351921"/>
            <a:ext cx="7730123" cy="1657699"/>
            <a:chOff x="4299346" y="4351921"/>
            <a:chExt cx="7730123" cy="1657699"/>
          </a:xfrm>
        </p:grpSpPr>
        <p:sp>
          <p:nvSpPr>
            <p:cNvPr id="12" name="任意形状 11"/>
            <p:cNvSpPr/>
            <p:nvPr/>
          </p:nvSpPr>
          <p:spPr>
            <a:xfrm>
              <a:off x="4299346" y="4351921"/>
              <a:ext cx="7730123" cy="1657699"/>
            </a:xfrm>
            <a:custGeom>
              <a:avLst/>
              <a:gdLst>
                <a:gd name="connsiteX0" fmla="*/ 425054 w 7730123"/>
                <a:gd name="connsiteY0" fmla="*/ 258179 h 1657699"/>
                <a:gd name="connsiteX1" fmla="*/ 3987404 w 7730123"/>
                <a:gd name="connsiteY1" fmla="*/ 10529 h 1657699"/>
                <a:gd name="connsiteX2" fmla="*/ 7225904 w 7730123"/>
                <a:gd name="connsiteY2" fmla="*/ 467729 h 1657699"/>
                <a:gd name="connsiteX3" fmla="*/ 7206854 w 7730123"/>
                <a:gd name="connsiteY3" fmla="*/ 1305929 h 1657699"/>
                <a:gd name="connsiteX4" fmla="*/ 2291954 w 7730123"/>
                <a:gd name="connsiteY4" fmla="*/ 1648829 h 1657699"/>
                <a:gd name="connsiteX5" fmla="*/ 272654 w 7730123"/>
                <a:gd name="connsiteY5" fmla="*/ 1439279 h 1657699"/>
                <a:gd name="connsiteX6" fmla="*/ 425054 w 7730123"/>
                <a:gd name="connsiteY6" fmla="*/ 258179 h 165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0123" h="1657699">
                  <a:moveTo>
                    <a:pt x="425054" y="258179"/>
                  </a:moveTo>
                  <a:cubicBezTo>
                    <a:pt x="1044179" y="20054"/>
                    <a:pt x="2853929" y="-24396"/>
                    <a:pt x="3987404" y="10529"/>
                  </a:cubicBezTo>
                  <a:cubicBezTo>
                    <a:pt x="5120879" y="45454"/>
                    <a:pt x="6689329" y="251829"/>
                    <a:pt x="7225904" y="467729"/>
                  </a:cubicBezTo>
                  <a:cubicBezTo>
                    <a:pt x="7762479" y="683629"/>
                    <a:pt x="8029179" y="1109079"/>
                    <a:pt x="7206854" y="1305929"/>
                  </a:cubicBezTo>
                  <a:cubicBezTo>
                    <a:pt x="6384529" y="1502779"/>
                    <a:pt x="3447654" y="1626604"/>
                    <a:pt x="2291954" y="1648829"/>
                  </a:cubicBezTo>
                  <a:cubicBezTo>
                    <a:pt x="1136254" y="1671054"/>
                    <a:pt x="583804" y="1667879"/>
                    <a:pt x="272654" y="1439279"/>
                  </a:cubicBezTo>
                  <a:cubicBezTo>
                    <a:pt x="-38496" y="1210679"/>
                    <a:pt x="-194071" y="496304"/>
                    <a:pt x="425054" y="25817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784284" y="4516599"/>
              <a:ext cx="693146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r-IN" altLang="zh-CN" sz="20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IPV4 (?&lt;![0-9])(?:(?:25[0-5]|2[0-4][0-9]|[0-1]?[0-9]{1,2})[.](?:25[0-5]|2[0-4][0-9]|[0-1]?[0-9]{1,2})[.](?:25[0-5]|2[0-4][0-9]|[0-1]?[0-9]{1,2})[.](?:25[0-5]|2[0-4][0-9]|[0-1]?[0-9]{1,2}))(?![0-9])</a:t>
              </a:r>
              <a:endParaRPr lang="zh-CN" altLang="en-US" sz="2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445858" y="495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9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95823" y="5779911"/>
            <a:ext cx="4164800" cy="2935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5823" y="5215466"/>
            <a:ext cx="4164800" cy="2935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5823" y="4651021"/>
            <a:ext cx="4164800" cy="2935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5823" y="4357511"/>
            <a:ext cx="4164800" cy="2935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5823" y="3285067"/>
            <a:ext cx="4164800" cy="2935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74248" y="762714"/>
            <a:ext cx="115505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{</a:t>
            </a:r>
          </a:p>
          <a:p>
            <a:r>
              <a:rPr lang="zh-CN" altLang="en-US" b="1" smtClean="0">
                <a:solidFill>
                  <a:schemeClr val="bg1"/>
                </a:solidFill>
              </a:rPr>
              <a:t> “message” </a:t>
            </a:r>
            <a:r>
              <a:rPr lang="zh-CN" altLang="en-US" b="1">
                <a:solidFill>
                  <a:schemeClr val="bg1"/>
                </a:solidFill>
              </a:rPr>
              <a:t>=&gt; </a:t>
            </a:r>
            <a:r>
              <a:rPr lang="zh-CN" altLang="en-US" b="1" smtClean="0">
                <a:solidFill>
                  <a:schemeClr val="bg1"/>
                </a:solidFill>
              </a:rPr>
              <a:t>“</a:t>
            </a:r>
            <a:r>
              <a:rPr lang="en-US" altLang="zh-CN" b="1" smtClean="0">
                <a:solidFill>
                  <a:schemeClr val="bg1"/>
                </a:solidFill>
              </a:rPr>
              <a:t>200.1.1.1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- - [13/Apr/</a:t>
            </a:r>
            <a:r>
              <a:rPr lang="zh-CN" altLang="en-US" b="1" smtClean="0">
                <a:solidFill>
                  <a:schemeClr val="bg1"/>
                </a:solidFill>
              </a:rPr>
              <a:t>201</a:t>
            </a:r>
            <a:r>
              <a:rPr lang="en-US" altLang="zh-CN" b="1" smtClean="0">
                <a:solidFill>
                  <a:schemeClr val="bg1"/>
                </a:solidFill>
              </a:rPr>
              <a:t>8</a:t>
            </a:r>
            <a:r>
              <a:rPr lang="zh-CN" altLang="en-US" b="1" smtClean="0">
                <a:solidFill>
                  <a:schemeClr val="bg1"/>
                </a:solidFill>
              </a:rPr>
              <a:t>:</a:t>
            </a:r>
            <a:r>
              <a:rPr lang="zh-CN" altLang="en-US" b="1">
                <a:solidFill>
                  <a:schemeClr val="bg1"/>
                </a:solidFill>
              </a:rPr>
              <a:t>17:22:03 +0800] </a:t>
            </a:r>
            <a:r>
              <a:rPr lang="zh-CN" altLang="en-US" b="1" smtClean="0">
                <a:solidFill>
                  <a:schemeClr val="bg1"/>
                </a:solidFill>
              </a:rPr>
              <a:t>\”GET /</a:t>
            </a:r>
            <a:r>
              <a:rPr lang="en-US" altLang="zh-CN" b="1" smtClean="0">
                <a:solidFill>
                  <a:schemeClr val="bg1"/>
                </a:solidFill>
              </a:rPr>
              <a:t>api</a:t>
            </a:r>
            <a:r>
              <a:rPr lang="zh-CN" altLang="en-US" b="1" smtClean="0">
                <a:solidFill>
                  <a:schemeClr val="bg1"/>
                </a:solidFill>
              </a:rPr>
              <a:t>.php</a:t>
            </a:r>
            <a:r>
              <a:rPr lang="en-US" altLang="zh-CN" b="1" smtClean="0">
                <a:solidFill>
                  <a:schemeClr val="bg1"/>
                </a:solidFill>
              </a:rPr>
              <a:t>?id=1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HTTP/1.1\" </a:t>
            </a:r>
            <a:r>
              <a:rPr lang="en-US" altLang="zh-CN" b="1" smtClean="0">
                <a:solidFill>
                  <a:schemeClr val="bg1"/>
                </a:solidFill>
              </a:rPr>
              <a:t>200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en-US" altLang="zh-CN" b="1" smtClean="0">
                <a:solidFill>
                  <a:schemeClr val="bg1"/>
                </a:solidFill>
              </a:rPr>
              <a:t>322</a:t>
            </a:r>
            <a:r>
              <a:rPr lang="zh-CN" altLang="en-US" b="1" smtClean="0">
                <a:solidFill>
                  <a:schemeClr val="bg1"/>
                </a:solidFill>
              </a:rPr>
              <a:t> </a:t>
            </a:r>
            <a:r>
              <a:rPr lang="zh-CN" altLang="en-US" b="1">
                <a:solidFill>
                  <a:schemeClr val="bg1"/>
                </a:solidFill>
              </a:rPr>
              <a:t>\"-\" \"chrome agent\"",</a:t>
            </a:r>
          </a:p>
          <a:p>
            <a:r>
              <a:rPr lang="zh-CN" altLang="en-US" smtClean="0">
                <a:solidFill>
                  <a:schemeClr val="bg1"/>
                </a:solidFill>
              </a:rPr>
              <a:t>     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  </a:t>
            </a:r>
            <a:r>
              <a:rPr lang="zh-CN" altLang="en-US" smtClean="0">
                <a:solidFill>
                  <a:schemeClr val="bg1"/>
                </a:solidFill>
              </a:rPr>
              <a:t>"@</a:t>
            </a:r>
            <a:r>
              <a:rPr lang="zh-CN" altLang="en-US">
                <a:solidFill>
                  <a:schemeClr val="bg1"/>
                </a:solidFill>
              </a:rPr>
              <a:t>version" =&gt; "1",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"@timestamp" =&gt; "2018-03-13T02:33:47.370Z",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"host" =&gt; "node1",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"path" =&gt; "/wls/wls81/logstash-2.1.0/conf/testlog",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"type" =&gt; "acc_log",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"clientip" =&gt; </a:t>
            </a:r>
            <a:r>
              <a:rPr lang="zh-CN" altLang="en-US" smtClean="0">
                <a:solidFill>
                  <a:schemeClr val="bg1"/>
                </a:solidFill>
              </a:rPr>
              <a:t>“</a:t>
            </a:r>
            <a:r>
              <a:rPr lang="en-US" altLang="zh-CN" smtClean="0">
                <a:solidFill>
                  <a:schemeClr val="bg1"/>
                </a:solidFill>
              </a:rPr>
              <a:t>200.1.1.1</a:t>
            </a:r>
            <a:r>
              <a:rPr lang="zh-CN" altLang="en-US" smtClean="0">
                <a:solidFill>
                  <a:schemeClr val="bg1"/>
                </a:solidFill>
              </a:rPr>
              <a:t>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"ident" =&gt; "-",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"auth" =&gt; "-",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"timestamp" =&gt; "13/Apr/</a:t>
            </a:r>
            <a:r>
              <a:rPr lang="zh-CN" altLang="en-US" smtClean="0">
                <a:solidFill>
                  <a:schemeClr val="bg1"/>
                </a:solidFill>
              </a:rPr>
              <a:t>201</a:t>
            </a:r>
            <a:r>
              <a:rPr lang="en-US" altLang="zh-CN" smtClean="0">
                <a:solidFill>
                  <a:schemeClr val="bg1"/>
                </a:solidFill>
              </a:rPr>
              <a:t>8</a:t>
            </a:r>
            <a:r>
              <a:rPr lang="zh-CN" altLang="en-US" smtClean="0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17:22:03 +0800",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 "verb" =&gt; "GET",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zh-CN" altLang="en-US" smtClean="0">
                <a:solidFill>
                  <a:schemeClr val="bg1"/>
                </a:solidFill>
              </a:rPr>
              <a:t>“request” </a:t>
            </a:r>
            <a:r>
              <a:rPr lang="zh-CN" altLang="en-US">
                <a:solidFill>
                  <a:schemeClr val="bg1"/>
                </a:solidFill>
              </a:rPr>
              <a:t>=&gt; </a:t>
            </a:r>
            <a:r>
              <a:rPr lang="zh-CN" altLang="en-US" smtClean="0">
                <a:solidFill>
                  <a:schemeClr val="bg1"/>
                </a:solidFill>
              </a:rPr>
              <a:t>“/</a:t>
            </a:r>
            <a:r>
              <a:rPr lang="en-US" altLang="zh-CN" smtClean="0">
                <a:solidFill>
                  <a:schemeClr val="bg1"/>
                </a:solidFill>
              </a:rPr>
              <a:t>api</a:t>
            </a:r>
            <a:r>
              <a:rPr lang="zh-CN" altLang="en-US" smtClean="0">
                <a:solidFill>
                  <a:schemeClr val="bg1"/>
                </a:solidFill>
              </a:rPr>
              <a:t>.php</a:t>
            </a:r>
            <a:r>
              <a:rPr lang="en-US" altLang="zh-CN" smtClean="0">
                <a:solidFill>
                  <a:schemeClr val="bg1"/>
                </a:solidFill>
              </a:rPr>
              <a:t>?id=1</a:t>
            </a:r>
            <a:r>
              <a:rPr lang="zh-CN" altLang="en-US" smtClean="0">
                <a:solidFill>
                  <a:schemeClr val="bg1"/>
                </a:solidFill>
              </a:rPr>
              <a:t>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"httpversion" =&gt; "1.1",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"response" =&gt; </a:t>
            </a:r>
            <a:r>
              <a:rPr lang="zh-CN" altLang="en-US" smtClean="0">
                <a:solidFill>
                  <a:schemeClr val="bg1"/>
                </a:solidFill>
              </a:rPr>
              <a:t>“</a:t>
            </a:r>
            <a:r>
              <a:rPr lang="en-US" altLang="zh-CN" smtClean="0">
                <a:solidFill>
                  <a:schemeClr val="bg1"/>
                </a:solidFill>
              </a:rPr>
              <a:t>200</a:t>
            </a:r>
            <a:r>
              <a:rPr lang="zh-CN" altLang="en-US" smtClean="0">
                <a:solidFill>
                  <a:schemeClr val="bg1"/>
                </a:solidFill>
              </a:rPr>
              <a:t>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"bytes" =&gt; </a:t>
            </a:r>
            <a:r>
              <a:rPr lang="zh-CN" altLang="en-US" smtClean="0">
                <a:solidFill>
                  <a:schemeClr val="bg1"/>
                </a:solidFill>
              </a:rPr>
              <a:t>“</a:t>
            </a:r>
            <a:r>
              <a:rPr lang="en-US" altLang="zh-CN" smtClean="0">
                <a:solidFill>
                  <a:schemeClr val="bg1"/>
                </a:solidFill>
              </a:rPr>
              <a:t>322</a:t>
            </a:r>
            <a:r>
              <a:rPr lang="zh-CN" altLang="en-US" smtClean="0">
                <a:solidFill>
                  <a:schemeClr val="bg1"/>
                </a:solidFill>
              </a:rPr>
              <a:t>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“refer</a:t>
            </a:r>
            <a:r>
              <a:rPr lang="en-US" altLang="zh-CN">
                <a:solidFill>
                  <a:schemeClr val="bg1"/>
                </a:solidFill>
              </a:rPr>
              <a:t>er</a:t>
            </a:r>
            <a:r>
              <a:rPr lang="zh-CN" altLang="en-US">
                <a:solidFill>
                  <a:schemeClr val="bg1"/>
                </a:solidFill>
              </a:rPr>
              <a:t>" =&gt; "\"-\"",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  "agent" =&gt; "\"chrome agent\""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16"/>
          <p:cNvSpPr/>
          <p:nvPr/>
        </p:nvSpPr>
        <p:spPr>
          <a:xfrm>
            <a:off x="7073201" y="1683548"/>
            <a:ext cx="1771711" cy="1387587"/>
          </a:xfrm>
          <a:custGeom>
            <a:avLst/>
            <a:gdLst>
              <a:gd name="connsiteX0" fmla="*/ 932975 w 1771711"/>
              <a:gd name="connsiteY0" fmla="*/ 5854 h 1387587"/>
              <a:gd name="connsiteX1" fmla="*/ 1599402 w 1771711"/>
              <a:gd name="connsiteY1" fmla="*/ 145339 h 1387587"/>
              <a:gd name="connsiteX2" fmla="*/ 1676894 w 1771711"/>
              <a:gd name="connsiteY2" fmla="*/ 625786 h 1387587"/>
              <a:gd name="connsiteX3" fmla="*/ 1738887 w 1771711"/>
              <a:gd name="connsiteY3" fmla="*/ 1168227 h 1387587"/>
              <a:gd name="connsiteX4" fmla="*/ 1118955 w 1771711"/>
              <a:gd name="connsiteY4" fmla="*/ 1292213 h 1387587"/>
              <a:gd name="connsiteX5" fmla="*/ 204555 w 1771711"/>
              <a:gd name="connsiteY5" fmla="*/ 1338708 h 1387587"/>
              <a:gd name="connsiteX6" fmla="*/ 18575 w 1771711"/>
              <a:gd name="connsiteY6" fmla="*/ 563793 h 1387587"/>
              <a:gd name="connsiteX7" fmla="*/ 514521 w 1771711"/>
              <a:gd name="connsiteY7" fmla="*/ 300322 h 1387587"/>
              <a:gd name="connsiteX8" fmla="*/ 932975 w 1771711"/>
              <a:gd name="connsiteY8" fmla="*/ 5854 h 138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1711" h="1387587">
                <a:moveTo>
                  <a:pt x="932975" y="5854"/>
                </a:moveTo>
                <a:cubicBezTo>
                  <a:pt x="1113788" y="-19976"/>
                  <a:pt x="1475416" y="42017"/>
                  <a:pt x="1599402" y="145339"/>
                </a:cubicBezTo>
                <a:cubicBezTo>
                  <a:pt x="1723388" y="248661"/>
                  <a:pt x="1653646" y="455305"/>
                  <a:pt x="1676894" y="625786"/>
                </a:cubicBezTo>
                <a:cubicBezTo>
                  <a:pt x="1700142" y="796267"/>
                  <a:pt x="1831877" y="1057156"/>
                  <a:pt x="1738887" y="1168227"/>
                </a:cubicBezTo>
                <a:cubicBezTo>
                  <a:pt x="1645897" y="1279298"/>
                  <a:pt x="1374677" y="1263800"/>
                  <a:pt x="1118955" y="1292213"/>
                </a:cubicBezTo>
                <a:cubicBezTo>
                  <a:pt x="863233" y="1320626"/>
                  <a:pt x="387952" y="1460111"/>
                  <a:pt x="204555" y="1338708"/>
                </a:cubicBezTo>
                <a:cubicBezTo>
                  <a:pt x="21158" y="1217305"/>
                  <a:pt x="-33086" y="736857"/>
                  <a:pt x="18575" y="563793"/>
                </a:cubicBezTo>
                <a:cubicBezTo>
                  <a:pt x="70236" y="390729"/>
                  <a:pt x="364704" y="398478"/>
                  <a:pt x="514521" y="300322"/>
                </a:cubicBezTo>
                <a:cubicBezTo>
                  <a:pt x="664338" y="202166"/>
                  <a:pt x="752162" y="31684"/>
                  <a:pt x="932975" y="585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7702" y="1580827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logstash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7701" y="219517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logstash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27701" y="2809525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logstash</a:t>
            </a:r>
            <a:endParaRPr kumimoji="1" lang="zh-CN" altLang="en-US" sz="28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269423" y="2104047"/>
            <a:ext cx="1100380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269423" y="2488922"/>
            <a:ext cx="1100380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269423" y="2820468"/>
            <a:ext cx="1100380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8115" y="21951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1892" y="3936570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网络延时，抖动，分析端性能问题出现拥堵，会导致日志丢失</a:t>
            </a:r>
            <a:endParaRPr kumimoji="1" lang="en-US" altLang="zh-CN" sz="24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如何确保可靠性，同时提供高并发？</a:t>
            </a:r>
          </a:p>
        </p:txBody>
      </p:sp>
    </p:spTree>
    <p:extLst>
      <p:ext uri="{BB962C8B-B14F-4D97-AF65-F5344CB8AC3E}">
        <p14:creationId xmlns:p14="http://schemas.microsoft.com/office/powerpoint/2010/main" val="19181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29609</TotalTime>
  <Words>1099</Words>
  <Application>Microsoft Macintosh PowerPoint</Application>
  <PresentationFormat>宽屏</PresentationFormat>
  <Paragraphs>248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DengXian</vt:lpstr>
      <vt:lpstr>DengXian Light</vt:lpstr>
      <vt:lpstr>Helvetica Neue</vt:lpstr>
      <vt:lpstr>Mangal</vt:lpstr>
      <vt:lpstr>Microsoft YaHei</vt:lpstr>
      <vt:lpstr>PingFang SC</vt:lpstr>
      <vt:lpstr>Wingdings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etlpom@163.com</dc:creator>
  <cp:lastModifiedBy>etlpom@163.com</cp:lastModifiedBy>
  <cp:revision>157</cp:revision>
  <dcterms:created xsi:type="dcterms:W3CDTF">2018-02-21T02:49:19Z</dcterms:created>
  <dcterms:modified xsi:type="dcterms:W3CDTF">2018-03-18T00:42:45Z</dcterms:modified>
</cp:coreProperties>
</file>