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521" r:id="rId2"/>
    <p:sldMasterId id="2147484535" r:id="rId3"/>
    <p:sldMasterId id="2147484549" r:id="rId4"/>
    <p:sldMasterId id="2147484563" r:id="rId5"/>
    <p:sldMasterId id="2147484577" r:id="rId6"/>
    <p:sldMasterId id="2147484591" r:id="rId7"/>
    <p:sldMasterId id="2147484605" r:id="rId8"/>
  </p:sldMasterIdLst>
  <p:notesMasterIdLst>
    <p:notesMasterId r:id="rId66"/>
  </p:notesMasterIdLst>
  <p:handoutMasterIdLst>
    <p:handoutMasterId r:id="rId67"/>
  </p:handoutMasterIdLst>
  <p:sldIdLst>
    <p:sldId id="266" r:id="rId9"/>
    <p:sldId id="286" r:id="rId10"/>
    <p:sldId id="631" r:id="rId11"/>
    <p:sldId id="632" r:id="rId12"/>
    <p:sldId id="633" r:id="rId13"/>
    <p:sldId id="634" r:id="rId14"/>
    <p:sldId id="635" r:id="rId15"/>
    <p:sldId id="762" r:id="rId16"/>
    <p:sldId id="763" r:id="rId17"/>
    <p:sldId id="764" r:id="rId18"/>
    <p:sldId id="765" r:id="rId19"/>
    <p:sldId id="766" r:id="rId20"/>
    <p:sldId id="767" r:id="rId21"/>
    <p:sldId id="768" r:id="rId22"/>
    <p:sldId id="769" r:id="rId23"/>
    <p:sldId id="770" r:id="rId24"/>
    <p:sldId id="771" r:id="rId25"/>
    <p:sldId id="772" r:id="rId26"/>
    <p:sldId id="640" r:id="rId27"/>
    <p:sldId id="641" r:id="rId28"/>
    <p:sldId id="642" r:id="rId29"/>
    <p:sldId id="643" r:id="rId30"/>
    <p:sldId id="644" r:id="rId31"/>
    <p:sldId id="645" r:id="rId32"/>
    <p:sldId id="646" r:id="rId33"/>
    <p:sldId id="647" r:id="rId34"/>
    <p:sldId id="648" r:id="rId35"/>
    <p:sldId id="649" r:id="rId36"/>
    <p:sldId id="650" r:id="rId37"/>
    <p:sldId id="774" r:id="rId38"/>
    <p:sldId id="652" r:id="rId39"/>
    <p:sldId id="653" r:id="rId40"/>
    <p:sldId id="775" r:id="rId41"/>
    <p:sldId id="776" r:id="rId42"/>
    <p:sldId id="777" r:id="rId43"/>
    <p:sldId id="655" r:id="rId44"/>
    <p:sldId id="695" r:id="rId45"/>
    <p:sldId id="696" r:id="rId46"/>
    <p:sldId id="697" r:id="rId47"/>
    <p:sldId id="698" r:id="rId48"/>
    <p:sldId id="699" r:id="rId49"/>
    <p:sldId id="778" r:id="rId50"/>
    <p:sldId id="779" r:id="rId51"/>
    <p:sldId id="780" r:id="rId52"/>
    <p:sldId id="781" r:id="rId53"/>
    <p:sldId id="782" r:id="rId54"/>
    <p:sldId id="700" r:id="rId55"/>
    <p:sldId id="701" r:id="rId56"/>
    <p:sldId id="704" r:id="rId57"/>
    <p:sldId id="705" r:id="rId58"/>
    <p:sldId id="787" r:id="rId59"/>
    <p:sldId id="784" r:id="rId60"/>
    <p:sldId id="783" r:id="rId61"/>
    <p:sldId id="788" r:id="rId62"/>
    <p:sldId id="785" r:id="rId63"/>
    <p:sldId id="786" r:id="rId64"/>
    <p:sldId id="702" r:id="rId65"/>
  </p:sldIdLst>
  <p:sldSz cx="9144000" cy="6858000" type="screen4x3"/>
  <p:notesSz cx="6858000" cy="9144000"/>
  <p:kinsoku lang="zh-CN" invalStChars="!),.:;?]}、。—ˇ¨〃々～‖…’”〕〉》」』〗】∶！＂＇），．：；？］｀｜｝·" invalEndChars="([{‘“〔〈《「『〖【（［｛．·"/>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9976" autoAdjust="0"/>
  </p:normalViewPr>
  <p:slideViewPr>
    <p:cSldViewPr>
      <p:cViewPr varScale="1">
        <p:scale>
          <a:sx n="66" d="100"/>
          <a:sy n="66" d="100"/>
        </p:scale>
        <p:origin x="724" y="1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_rels/viewProps.xml.rels><?xml version="1.0" encoding="UTF-8" standalone="yes"?>
<Relationships xmlns="http://schemas.openxmlformats.org/package/2006/relationships"><Relationship Id="rId1"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0B4D0C05-3D99-47E1-A13F-325505551D8A}" type="slidenum">
              <a:rPr lang="zh-CN" altLang="en-US"/>
              <a:pPr>
                <a:defRPr/>
              </a:pPr>
              <a:t>‹#›</a:t>
            </a:fld>
            <a:endParaRPr lang="en-US" altLang="zh-CN"/>
          </a:p>
        </p:txBody>
      </p:sp>
    </p:spTree>
    <p:extLst>
      <p:ext uri="{BB962C8B-B14F-4D97-AF65-F5344CB8AC3E}">
        <p14:creationId xmlns:p14="http://schemas.microsoft.com/office/powerpoint/2010/main" val="1545447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A5A83403-93D4-4C8F-9D03-37B95ED38109}" type="slidenum">
              <a:rPr lang="zh-CN" altLang="en-US"/>
              <a:pPr>
                <a:defRPr/>
              </a:pPr>
              <a:t>‹#›</a:t>
            </a:fld>
            <a:endParaRPr lang="en-US" altLang="zh-CN"/>
          </a:p>
        </p:txBody>
      </p:sp>
    </p:spTree>
    <p:extLst>
      <p:ext uri="{BB962C8B-B14F-4D97-AF65-F5344CB8AC3E}">
        <p14:creationId xmlns:p14="http://schemas.microsoft.com/office/powerpoint/2010/main" val="515127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CED46ACC-EF20-4BC7-8034-2A220F0FCB7A}" type="slidenum">
              <a:rPr lang="zh-CN" altLang="en-US" smtClean="0"/>
              <a:pPr eaLnBrk="1" hangingPunct="1">
                <a:defRPr/>
              </a:pPr>
              <a:t>1</a:t>
            </a:fld>
            <a:endParaRPr lang="en-US" altLang="zh-CN" smtClean="0"/>
          </a:p>
        </p:txBody>
      </p:sp>
      <p:sp>
        <p:nvSpPr>
          <p:cNvPr id="149507" name="Rectangle 2"/>
          <p:cNvSpPr>
            <a:spLocks noGrp="1" noRot="1" noChangeAspect="1" noChangeArrowheads="1" noTextEdit="1"/>
          </p:cNvSpPr>
          <p:nvPr>
            <p:ph type="sldImg"/>
          </p:nvPr>
        </p:nvSpPr>
        <p:spPr>
          <a:xfrm>
            <a:off x="1143000" y="685800"/>
            <a:ext cx="4572000" cy="34290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cs typeface="Arial" pitchFamily="34" charset="0"/>
            </a:endParaRPr>
          </a:p>
        </p:txBody>
      </p:sp>
    </p:spTree>
    <p:extLst>
      <p:ext uri="{BB962C8B-B14F-4D97-AF65-F5344CB8AC3E}">
        <p14:creationId xmlns:p14="http://schemas.microsoft.com/office/powerpoint/2010/main" val="3728049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05F8A25C-028C-4EFD-856F-97F631D30BCE}" type="slidenum">
              <a:rPr lang="zh-CN" altLang="en-US" sz="1200" i="0" u="none">
                <a:solidFill>
                  <a:prstClr val="black"/>
                </a:solidFill>
              </a:rPr>
              <a:pPr/>
              <a:t>43</a:t>
            </a:fld>
            <a:endParaRPr lang="en-US" altLang="zh-CN" sz="1200" i="0" u="none">
              <a:solidFill>
                <a:prstClr val="black"/>
              </a:solidFill>
            </a:endParaRPr>
          </a:p>
        </p:txBody>
      </p:sp>
      <p:sp>
        <p:nvSpPr>
          <p:cNvPr id="141315" name="Rectangle 2"/>
          <p:cNvSpPr>
            <a:spLocks noGrp="1" noRot="1" noChangeAspect="1" noChangeArrowheads="1" noTextEdit="1"/>
          </p:cNvSpPr>
          <p:nvPr>
            <p:ph type="sldImg"/>
          </p:nvPr>
        </p:nvSpPr>
        <p:spPr>
          <a:xfrm>
            <a:off x="1143000" y="685800"/>
            <a:ext cx="4572000" cy="34290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91158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9852704A-2C18-4D2D-BE66-D5EBE0317B54}" type="slidenum">
              <a:rPr lang="zh-CN" altLang="en-US" sz="1200" i="0" u="none">
                <a:solidFill>
                  <a:prstClr val="black"/>
                </a:solidFill>
              </a:rPr>
              <a:pPr/>
              <a:t>44</a:t>
            </a:fld>
            <a:endParaRPr lang="en-US" altLang="zh-CN" sz="1200" i="0" u="none">
              <a:solidFill>
                <a:prstClr val="black"/>
              </a:solidFill>
            </a:endParaRPr>
          </a:p>
        </p:txBody>
      </p:sp>
      <p:sp>
        <p:nvSpPr>
          <p:cNvPr id="142339" name="Rectangle 2"/>
          <p:cNvSpPr>
            <a:spLocks noGrp="1" noRot="1" noChangeAspect="1" noChangeArrowheads="1" noTextEdit="1"/>
          </p:cNvSpPr>
          <p:nvPr>
            <p:ph type="sldImg"/>
          </p:nvPr>
        </p:nvSpPr>
        <p:spPr>
          <a:xfrm>
            <a:off x="1143000" y="685800"/>
            <a:ext cx="4572000" cy="34290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35405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50779449-6BC2-4016-B370-A6BC9549DECF}" type="slidenum">
              <a:rPr lang="zh-CN" altLang="en-US" sz="1200" i="0" u="none">
                <a:solidFill>
                  <a:prstClr val="black"/>
                </a:solidFill>
              </a:rPr>
              <a:pPr/>
              <a:t>45</a:t>
            </a:fld>
            <a:endParaRPr lang="en-US" altLang="zh-CN" sz="1200" i="0" u="none">
              <a:solidFill>
                <a:prstClr val="black"/>
              </a:solidFill>
            </a:endParaRPr>
          </a:p>
        </p:txBody>
      </p:sp>
      <p:sp>
        <p:nvSpPr>
          <p:cNvPr id="144387" name="Rectangle 2"/>
          <p:cNvSpPr>
            <a:spLocks noGrp="1" noRot="1" noChangeAspect="1" noChangeArrowheads="1" noTextEdit="1"/>
          </p:cNvSpPr>
          <p:nvPr>
            <p:ph type="sldImg"/>
          </p:nvPr>
        </p:nvSpPr>
        <p:spPr>
          <a:xfrm>
            <a:off x="1143000" y="685800"/>
            <a:ext cx="4572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76756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3521255D-1D69-45AA-A55A-A71EECB19D71}" type="slidenum">
              <a:rPr lang="zh-CN" altLang="en-US" sz="1200" i="0" u="none">
                <a:solidFill>
                  <a:prstClr val="black"/>
                </a:solidFill>
              </a:rPr>
              <a:pPr/>
              <a:t>46</a:t>
            </a:fld>
            <a:endParaRPr lang="en-US" altLang="zh-CN" sz="1200" i="0" u="none">
              <a:solidFill>
                <a:prstClr val="black"/>
              </a:solidFill>
            </a:endParaRPr>
          </a:p>
        </p:txBody>
      </p:sp>
      <p:sp>
        <p:nvSpPr>
          <p:cNvPr id="145411" name="Rectangle 2"/>
          <p:cNvSpPr>
            <a:spLocks noGrp="1" noRot="1" noChangeAspect="1" noChangeArrowheads="1" noTextEdit="1"/>
          </p:cNvSpPr>
          <p:nvPr>
            <p:ph type="sldImg"/>
          </p:nvPr>
        </p:nvSpPr>
        <p:spPr>
          <a:xfrm>
            <a:off x="1143000" y="685800"/>
            <a:ext cx="4572000"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72172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0B7DAAFD-6FCF-4531-B209-524BDCB856C8}" type="slidenum">
              <a:rPr lang="zh-CN" altLang="en-US" smtClean="0"/>
              <a:pPr eaLnBrk="1" hangingPunct="1">
                <a:defRPr/>
              </a:pPr>
              <a:t>2</a:t>
            </a:fld>
            <a:endParaRPr lang="en-US" altLang="zh-CN" smtClean="0"/>
          </a:p>
        </p:txBody>
      </p:sp>
      <p:sp>
        <p:nvSpPr>
          <p:cNvPr id="150531" name="Rectangle 2"/>
          <p:cNvSpPr>
            <a:spLocks noGrp="1" noRot="1" noChangeAspect="1" noChangeArrowheads="1" noTextEdit="1"/>
          </p:cNvSpPr>
          <p:nvPr>
            <p:ph type="sldImg"/>
          </p:nvPr>
        </p:nvSpPr>
        <p:spPr>
          <a:xfrm>
            <a:off x="1143000" y="685800"/>
            <a:ext cx="4572000" cy="34290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cs typeface="Arial" pitchFamily="34" charset="0"/>
            </a:endParaRPr>
          </a:p>
        </p:txBody>
      </p:sp>
    </p:spTree>
    <p:extLst>
      <p:ext uri="{BB962C8B-B14F-4D97-AF65-F5344CB8AC3E}">
        <p14:creationId xmlns:p14="http://schemas.microsoft.com/office/powerpoint/2010/main" val="390931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smtClean="0">
                <a:solidFill>
                  <a:srgbClr val="000000"/>
                </a:solidFill>
                <a:latin typeface="宋体" pitchFamily="2" charset="-122"/>
              </a:rPr>
              <a:t>多重链表法：每个结点信息有：数据，孩子</a:t>
            </a:r>
            <a:r>
              <a:rPr kumimoji="1" lang="en-US" altLang="zh-CN" sz="1200" dirty="0" smtClean="0">
                <a:solidFill>
                  <a:srgbClr val="000000"/>
                </a:solidFill>
                <a:latin typeface="宋体" pitchFamily="2" charset="-122"/>
              </a:rPr>
              <a:t>1</a:t>
            </a:r>
            <a:r>
              <a:rPr kumimoji="1" lang="zh-CN" altLang="en-US" sz="1200" dirty="0" smtClean="0">
                <a:solidFill>
                  <a:srgbClr val="000000"/>
                </a:solidFill>
                <a:latin typeface="宋体" pitchFamily="2" charset="-122"/>
              </a:rPr>
              <a:t>，孩子</a:t>
            </a:r>
            <a:r>
              <a:rPr kumimoji="1" lang="en-US" altLang="zh-CN" sz="1200" dirty="0" smtClean="0">
                <a:solidFill>
                  <a:srgbClr val="000000"/>
                </a:solidFill>
                <a:latin typeface="宋体" pitchFamily="2" charset="-122"/>
              </a:rPr>
              <a:t>2</a:t>
            </a:r>
            <a:r>
              <a:rPr kumimoji="1" lang="zh-CN" altLang="en-US" sz="1200" dirty="0" smtClean="0">
                <a:solidFill>
                  <a:srgbClr val="000000"/>
                </a:solidFill>
                <a:latin typeface="宋体" pitchFamily="2" charset="-122"/>
              </a:rPr>
              <a:t>，</a:t>
            </a:r>
            <a:r>
              <a:rPr kumimoji="1" lang="en-US" altLang="zh-CN" sz="1200" dirty="0" smtClean="0">
                <a:solidFill>
                  <a:srgbClr val="000000"/>
                </a:solidFill>
                <a:latin typeface="宋体" pitchFamily="2" charset="-122"/>
              </a:rPr>
              <a:t>…,</a:t>
            </a:r>
            <a:r>
              <a:rPr kumimoji="1" lang="zh-CN" altLang="en-US" sz="1200" dirty="0" smtClean="0">
                <a:solidFill>
                  <a:srgbClr val="000000"/>
                </a:solidFill>
                <a:latin typeface="宋体" pitchFamily="2" charset="-122"/>
              </a:rPr>
              <a:t>孩子</a:t>
            </a:r>
            <a:r>
              <a:rPr kumimoji="1" lang="en-US" altLang="zh-CN" sz="1200" smtClean="0">
                <a:solidFill>
                  <a:srgbClr val="000000"/>
                </a:solidFill>
                <a:latin typeface="宋体" pitchFamily="2" charset="-122"/>
              </a:rPr>
              <a:t>n</a:t>
            </a:r>
            <a:endParaRPr kumimoji="1" lang="en-US" altLang="zh-CN" sz="1200" dirty="0" smtClean="0">
              <a:solidFill>
                <a:srgbClr val="000000"/>
              </a:solidFill>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5A83403-93D4-4C8F-9D03-37B95ED38109}" type="slidenum">
              <a:rPr lang="zh-CN" altLang="en-US" smtClean="0"/>
              <a:pPr>
                <a:defRPr/>
              </a:pPr>
              <a:t>5</a:t>
            </a:fld>
            <a:endParaRPr lang="en-US" altLang="zh-CN"/>
          </a:p>
        </p:txBody>
      </p:sp>
    </p:spTree>
    <p:extLst>
      <p:ext uri="{BB962C8B-B14F-4D97-AF65-F5344CB8AC3E}">
        <p14:creationId xmlns:p14="http://schemas.microsoft.com/office/powerpoint/2010/main" val="2417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2B775EA6-E6E2-4A07-8BEB-687E7589807A}" type="slidenum">
              <a:rPr lang="zh-CN" altLang="en-US" sz="1200" i="0" u="none">
                <a:solidFill>
                  <a:prstClr val="black"/>
                </a:solidFill>
              </a:rPr>
              <a:pPr/>
              <a:t>8</a:t>
            </a:fld>
            <a:endParaRPr lang="en-US" altLang="zh-CN" sz="1200" i="0" u="none">
              <a:solidFill>
                <a:prstClr val="black"/>
              </a:solidFill>
            </a:endParaRPr>
          </a:p>
        </p:txBody>
      </p:sp>
      <p:sp>
        <p:nvSpPr>
          <p:cNvPr id="165891" name="Rectangle 2"/>
          <p:cNvSpPr>
            <a:spLocks noGrp="1" noRot="1" noChangeAspect="1" noChangeArrowheads="1" noTextEdit="1"/>
          </p:cNvSpPr>
          <p:nvPr>
            <p:ph type="sldImg"/>
          </p:nvPr>
        </p:nvSpPr>
        <p:spPr>
          <a:xfrm>
            <a:off x="1143000" y="685800"/>
            <a:ext cx="4572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34208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98027E55-4F22-472B-B7A3-38BC6407DA33}" type="slidenum">
              <a:rPr lang="zh-CN" altLang="en-US" sz="1200" i="0" u="none">
                <a:solidFill>
                  <a:prstClr val="black"/>
                </a:solidFill>
              </a:rPr>
              <a:pPr/>
              <a:t>30</a:t>
            </a:fld>
            <a:endParaRPr lang="en-US" altLang="zh-CN" sz="1200" i="0" u="none">
              <a:solidFill>
                <a:prstClr val="black"/>
              </a:solidFill>
            </a:endParaRPr>
          </a:p>
        </p:txBody>
      </p:sp>
      <p:sp>
        <p:nvSpPr>
          <p:cNvPr id="126979" name="Rectangle 2"/>
          <p:cNvSpPr>
            <a:spLocks noGrp="1" noRot="1" noChangeAspect="1" noChangeArrowheads="1" noTextEdit="1"/>
          </p:cNvSpPr>
          <p:nvPr>
            <p:ph type="sldImg"/>
          </p:nvPr>
        </p:nvSpPr>
        <p:spPr>
          <a:xfrm>
            <a:off x="1143000" y="685800"/>
            <a:ext cx="4572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0205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2830F5D4-EAFA-4D0A-8DF3-5F8C53D9E279}" type="slidenum">
              <a:rPr lang="zh-CN" altLang="en-US" sz="1200" i="0" u="none">
                <a:solidFill>
                  <a:prstClr val="black"/>
                </a:solidFill>
              </a:rPr>
              <a:pPr/>
              <a:t>33</a:t>
            </a:fld>
            <a:endParaRPr lang="en-US" altLang="zh-CN" sz="1200" i="0" u="none">
              <a:solidFill>
                <a:prstClr val="black"/>
              </a:solidFill>
            </a:endParaRPr>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168649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0DCF4EF0-9D9D-4FA7-BE2D-1ECA09A49F6B}" type="slidenum">
              <a:rPr lang="zh-CN" altLang="en-US" sz="1200" i="0" u="none">
                <a:solidFill>
                  <a:prstClr val="black"/>
                </a:solidFill>
              </a:rPr>
              <a:pPr/>
              <a:t>34</a:t>
            </a:fld>
            <a:endParaRPr lang="en-US" altLang="zh-CN" sz="1200" i="0" u="none">
              <a:solidFill>
                <a:prstClr val="black"/>
              </a:solidFill>
            </a:endParaRPr>
          </a:p>
        </p:txBody>
      </p:sp>
      <p:sp>
        <p:nvSpPr>
          <p:cNvPr id="131075" name="Rectangle 2"/>
          <p:cNvSpPr>
            <a:spLocks noGrp="1" noRot="1" noChangeAspect="1" noChangeArrowheads="1" noTextEdit="1"/>
          </p:cNvSpPr>
          <p:nvPr>
            <p:ph type="sldImg"/>
          </p:nvPr>
        </p:nvSpPr>
        <p:spPr>
          <a:xfrm>
            <a:off x="1143000" y="685800"/>
            <a:ext cx="45720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257964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3CD2539F-F7DE-4A6D-9D27-A7C78B85174B}" type="slidenum">
              <a:rPr lang="zh-CN" altLang="en-US" sz="1200" i="0" u="none">
                <a:solidFill>
                  <a:prstClr val="black"/>
                </a:solidFill>
              </a:rPr>
              <a:pPr/>
              <a:t>35</a:t>
            </a:fld>
            <a:endParaRPr lang="en-US" altLang="zh-CN" sz="1200" i="0" u="none">
              <a:solidFill>
                <a:prstClr val="black"/>
              </a:solidFill>
            </a:endParaRPr>
          </a:p>
        </p:txBody>
      </p:sp>
      <p:sp>
        <p:nvSpPr>
          <p:cNvPr id="132099" name="Rectangle 2"/>
          <p:cNvSpPr>
            <a:spLocks noGrp="1" noRot="1" noChangeAspect="1" noChangeArrowheads="1" noTextEdit="1"/>
          </p:cNvSpPr>
          <p:nvPr>
            <p:ph type="sldImg"/>
          </p:nvPr>
        </p:nvSpPr>
        <p:spPr>
          <a:xfrm>
            <a:off x="1143000" y="685800"/>
            <a:ext cx="45720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35083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fld id="{7F60D453-65CD-486B-AD2E-CE84D0D2623A}" type="slidenum">
              <a:rPr lang="zh-CN" altLang="en-US" sz="1200" i="0" u="none">
                <a:solidFill>
                  <a:prstClr val="black"/>
                </a:solidFill>
              </a:rPr>
              <a:pPr/>
              <a:t>42</a:t>
            </a:fld>
            <a:endParaRPr lang="en-US" altLang="zh-CN" sz="1200" i="0" u="none">
              <a:solidFill>
                <a:prstClr val="black"/>
              </a:solidFill>
            </a:endParaRPr>
          </a:p>
        </p:txBody>
      </p:sp>
      <p:sp>
        <p:nvSpPr>
          <p:cNvPr id="140291" name="Rectangle 2"/>
          <p:cNvSpPr>
            <a:spLocks noGrp="1" noRot="1" noChangeAspect="1" noChangeArrowheads="1" noTextEdit="1"/>
          </p:cNvSpPr>
          <p:nvPr>
            <p:ph type="sldImg"/>
          </p:nvPr>
        </p:nvSpPr>
        <p:spPr>
          <a:xfrm>
            <a:off x="1143000" y="685800"/>
            <a:ext cx="4572000" cy="34290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p>
        </p:txBody>
      </p:sp>
    </p:spTree>
    <p:extLst>
      <p:ext uri="{BB962C8B-B14F-4D97-AF65-F5344CB8AC3E}">
        <p14:creationId xmlns:p14="http://schemas.microsoft.com/office/powerpoint/2010/main" val="3521855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51"/>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109221">
            <a:off x="773113" y="3960818"/>
            <a:ext cx="1420812" cy="197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93C93EB4-9A85-4755-ADD4-F412CF6BB115}" type="slidenum">
              <a:rPr lang="zh-CN" altLang="en-US"/>
              <a:pPr>
                <a:defRPr/>
              </a:pPr>
              <a:t>‹#›</a:t>
            </a:fld>
            <a:endParaRPr lang="en-US" altLang="zh-CN"/>
          </a:p>
        </p:txBody>
      </p:sp>
    </p:spTree>
    <p:extLst>
      <p:ext uri="{BB962C8B-B14F-4D97-AF65-F5344CB8AC3E}">
        <p14:creationId xmlns:p14="http://schemas.microsoft.com/office/powerpoint/2010/main" val="150424480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5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372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57474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047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1235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960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341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0963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3866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31733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3246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710363" y="3654425"/>
            <a:ext cx="1422400" cy="1976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34"/>
            <a:ext cx="7754987" cy="838245"/>
          </a:xfrm>
        </p:spPr>
        <p:txBody>
          <a:bodyPr/>
          <a:lstStyle>
            <a:lvl1pPr>
              <a:defRPr sz="36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E425ED5-2991-441A-BCA6-083D7B7A5217}" type="slidenum">
              <a:rPr lang="zh-CN" altLang="en-US"/>
              <a:pPr>
                <a:defRPr/>
              </a:pPr>
              <a:t>‹#›</a:t>
            </a:fld>
            <a:endParaRPr lang="en-US" altLang="zh-CN"/>
          </a:p>
        </p:txBody>
      </p:sp>
    </p:spTree>
    <p:extLst>
      <p:ext uri="{BB962C8B-B14F-4D97-AF65-F5344CB8AC3E}">
        <p14:creationId xmlns:p14="http://schemas.microsoft.com/office/powerpoint/2010/main" val="3145872329"/>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716082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4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2256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763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1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46823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87479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6658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21313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39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6951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9392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30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4"/>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0" name="标题 1"/>
          <p:cNvSpPr>
            <a:spLocks noGrp="1"/>
          </p:cNvSpPr>
          <p:nvPr>
            <p:ph type="title"/>
          </p:nvPr>
        </p:nvSpPr>
        <p:spPr>
          <a:xfrm>
            <a:off x="993727" y="142834"/>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118CE983-A289-4FEC-B3BB-D596A87CA759}" type="slidenum">
              <a:rPr lang="zh-CN" altLang="en-US"/>
              <a:pPr>
                <a:defRPr/>
              </a:pPr>
              <a:t>‹#›</a:t>
            </a:fld>
            <a:endParaRPr lang="en-US" altLang="zh-CN"/>
          </a:p>
        </p:txBody>
      </p:sp>
    </p:spTree>
    <p:extLst>
      <p:ext uri="{BB962C8B-B14F-4D97-AF65-F5344CB8AC3E}">
        <p14:creationId xmlns:p14="http://schemas.microsoft.com/office/powerpoint/2010/main" val="3624925305"/>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6443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970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783273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08395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0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93452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6234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7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848746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1496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88422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9579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30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170372"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3436EC6-6164-4EE1-A664-BCC927647F65}" type="slidenum">
              <a:rPr lang="zh-CN" altLang="en-US"/>
              <a:pPr>
                <a:defRPr/>
              </a:pPr>
              <a:t>‹#›</a:t>
            </a:fld>
            <a:endParaRPr lang="en-US" altLang="zh-CN"/>
          </a:p>
        </p:txBody>
      </p:sp>
    </p:spTree>
    <p:extLst>
      <p:ext uri="{BB962C8B-B14F-4D97-AF65-F5344CB8AC3E}">
        <p14:creationId xmlns:p14="http://schemas.microsoft.com/office/powerpoint/2010/main" val="2840337005"/>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2730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96013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929613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97622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98144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9112927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85600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6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72238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07809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3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2244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30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50"/>
            <a:ext cx="7754987" cy="720725"/>
          </a:xfrm>
        </p:spPr>
        <p:txBody>
          <a:bodyPr/>
          <a:lstStyle>
            <a:lvl1pPr>
              <a:defRPr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12" name="文本占位符 2"/>
          <p:cNvSpPr>
            <a:spLocks noGrp="1"/>
          </p:cNvSpPr>
          <p:nvPr>
            <p:ph type="body" idx="13"/>
          </p:nvPr>
        </p:nvSpPr>
        <p:spPr>
          <a:xfrm>
            <a:off x="4425951"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245F0A10-7889-4006-8955-44356C058D90}" type="slidenum">
              <a:rPr lang="zh-CN" altLang="en-US"/>
              <a:pPr>
                <a:defRPr/>
              </a:pPr>
              <a:t>‹#›</a:t>
            </a:fld>
            <a:endParaRPr lang="en-US" altLang="zh-CN"/>
          </a:p>
        </p:txBody>
      </p:sp>
    </p:spTree>
    <p:extLst>
      <p:ext uri="{BB962C8B-B14F-4D97-AF65-F5344CB8AC3E}">
        <p14:creationId xmlns:p14="http://schemas.microsoft.com/office/powerpoint/2010/main" val="583794635"/>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8868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68332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832511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023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059929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70012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08765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91535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35280568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455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81"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smtClean="0">
                <a:solidFill>
                  <a:schemeClr val="tx2"/>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31" y="57330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9197A56-1FE9-42BE-AD39-BF3B3694AC53}" type="slidenum">
              <a:rPr lang="zh-CN" altLang="en-US"/>
              <a:pPr>
                <a:defRPr/>
              </a:pPr>
              <a:t>‹#›</a:t>
            </a:fld>
            <a:endParaRPr lang="en-US" altLang="zh-CN"/>
          </a:p>
        </p:txBody>
      </p:sp>
    </p:spTree>
    <p:extLst>
      <p:ext uri="{BB962C8B-B14F-4D97-AF65-F5344CB8AC3E}">
        <p14:creationId xmlns:p14="http://schemas.microsoft.com/office/powerpoint/2010/main" val="2802361352"/>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1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72216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0407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9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538370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13520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57038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237783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925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712698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634299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289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en-US" noProof="0" smtClean="0"/>
          </a:p>
        </p:txBody>
      </p:sp>
    </p:spTree>
    <p:extLst>
      <p:ext uri="{BB962C8B-B14F-4D97-AF65-F5344CB8AC3E}">
        <p14:creationId xmlns:p14="http://schemas.microsoft.com/office/powerpoint/2010/main" val="9211518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69476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8853696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64306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7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526726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85396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4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929536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963234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93"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93"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952605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171063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12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7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283164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761631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85067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99521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01257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172134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92768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extLst>
      <p:ext uri="{BB962C8B-B14F-4D97-AF65-F5344CB8AC3E}">
        <p14:creationId xmlns:p14="http://schemas.microsoft.com/office/powerpoint/2010/main" val="275858330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6804115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372241597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7432345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185208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346429787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extLst>
      <p:ext uri="{BB962C8B-B14F-4D97-AF65-F5344CB8AC3E}">
        <p14:creationId xmlns:p14="http://schemas.microsoft.com/office/powerpoint/2010/main" val="3425355125"/>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417116847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00682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extLst>
      <p:ext uri="{BB962C8B-B14F-4D97-AF65-F5344CB8AC3E}">
        <p14:creationId xmlns:p14="http://schemas.microsoft.com/office/powerpoint/2010/main" val="157594619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pPr defTabSz="914363" fontAlgn="auto">
              <a:spcBef>
                <a:spcPts val="0"/>
              </a:spcBef>
              <a:spcAft>
                <a:spcPts val="0"/>
              </a:spcAft>
            </a:pPr>
            <a:r>
              <a:rPr lang="en-US" sz="6000" dirty="0" smtClean="0">
                <a:solidFill>
                  <a:srgbClr val="000000"/>
                </a:solidFill>
                <a:latin typeface="Segoe"/>
                <a:ea typeface="+mn-ea"/>
              </a:rPr>
              <a:t>WALK-IN GOES HERE</a:t>
            </a:r>
            <a:endParaRPr lang="en-US" sz="6000" dirty="0">
              <a:solidFill>
                <a:srgbClr val="000000"/>
              </a:solidFill>
              <a:latin typeface="Segoe"/>
              <a:ea typeface="+mn-ea"/>
            </a:endParaRPr>
          </a:p>
        </p:txBody>
      </p:sp>
    </p:spTree>
    <p:extLst>
      <p:ext uri="{BB962C8B-B14F-4D97-AF65-F5344CB8AC3E}">
        <p14:creationId xmlns:p14="http://schemas.microsoft.com/office/powerpoint/2010/main" val="160602794"/>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72725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7297879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image" Target="../media/image6.png"/><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4"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7B1B58DA-F96D-4F72-9A5A-867F9224998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72" r:id="rId7"/>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27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97261182"/>
      </p:ext>
    </p:extLst>
  </p:cSld>
  <p:clrMap bg1="lt1" tx1="dk1" bg2="lt2" tx2="dk2" accent1="accent1" accent2="accent2" accent3="accent3" accent4="accent4" accent5="accent5" accent6="accent6" hlink="hlink" folHlink="folHlink"/>
  <p:sldLayoutIdLst>
    <p:sldLayoutId id="2147484522" r:id="rId1"/>
    <p:sldLayoutId id="2147484523" r:id="rId2"/>
    <p:sldLayoutId id="2147484524" r:id="rId3"/>
    <p:sldLayoutId id="2147484525" r:id="rId4"/>
    <p:sldLayoutId id="2147484526" r:id="rId5"/>
    <p:sldLayoutId id="2147484527" r:id="rId6"/>
    <p:sldLayoutId id="2147484528" r:id="rId7"/>
    <p:sldLayoutId id="2147484529" r:id="rId8"/>
    <p:sldLayoutId id="2147484530" r:id="rId9"/>
    <p:sldLayoutId id="2147484531" r:id="rId10"/>
    <p:sldLayoutId id="2147484532" r:id="rId11"/>
    <p:sldLayoutId id="2147484533" r:id="rId12"/>
    <p:sldLayoutId id="2147484534"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24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244747218"/>
      </p:ext>
    </p:extLst>
  </p:cSld>
  <p:clrMap bg1="lt1" tx1="dk1" bg2="lt2" tx2="dk2" accent1="accent1" accent2="accent2" accent3="accent3" accent4="accent4" accent5="accent5" accent6="accent6" hlink="hlink" folHlink="folHlink"/>
  <p:sldLayoutIdLst>
    <p:sldLayoutId id="2147484536"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20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00724778"/>
      </p:ext>
    </p:extLst>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4561" r:id="rId12"/>
    <p:sldLayoutId id="2147484562"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6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468659020"/>
      </p:ext>
    </p:extLst>
  </p:cSld>
  <p:clrMap bg1="lt1" tx1="dk1" bg2="lt2" tx2="dk2" accent1="accent1" accent2="accent2" accent3="accent3" accent4="accent4" accent5="accent5" accent6="accent6" hlink="hlink" folHlink="folHlink"/>
  <p:sldLayoutIdLst>
    <p:sldLayoutId id="2147484564" r:id="rId1"/>
    <p:sldLayoutId id="2147484565" r:id="rId2"/>
    <p:sldLayoutId id="2147484566" r:id="rId3"/>
    <p:sldLayoutId id="2147484567" r:id="rId4"/>
    <p:sldLayoutId id="2147484568" r:id="rId5"/>
    <p:sldLayoutId id="2147484569" r:id="rId6"/>
    <p:sldLayoutId id="2147484570" r:id="rId7"/>
    <p:sldLayoutId id="2147484571" r:id="rId8"/>
    <p:sldLayoutId id="2147484572" r:id="rId9"/>
    <p:sldLayoutId id="2147484573" r:id="rId10"/>
    <p:sldLayoutId id="2147484574" r:id="rId11"/>
    <p:sldLayoutId id="2147484575" r:id="rId12"/>
    <p:sldLayoutId id="2147484576"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11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3397094080"/>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prstTxWarp prst="textNoShape">
              <a:avLst/>
            </a:prstTxWarp>
          </a:bodyPr>
          <a:lstStyle/>
          <a:p>
            <a:pPr lvl="0"/>
            <a:r>
              <a:rPr lang="en-GB" altLang="zh-CN" smtClean="0"/>
              <a:t>Click to edit Master title style</a:t>
            </a:r>
          </a:p>
        </p:txBody>
      </p:sp>
      <p:sp>
        <p:nvSpPr>
          <p:cNvPr id="1028" name="Rectangle 9"/>
          <p:cNvSpPr>
            <a:spLocks noChangeArrowheads="1"/>
          </p:cNvSpPr>
          <p:nvPr/>
        </p:nvSpPr>
        <p:spPr bwMode="auto">
          <a:xfrm>
            <a:off x="347297" y="553407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2366006054"/>
      </p:ext>
    </p:extLst>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 id="2147484603" r:id="rId12"/>
    <p:sldLayoutId id="2147484604" r:id="rId13"/>
  </p:sldLayoutIdLst>
  <p:txStyles>
    <p:titleStyle>
      <a:lvl1pPr algn="ctr" defTabSz="731838" rtl="0" eaLnBrk="0" fontAlgn="base" hangingPunct="0">
        <a:spcBef>
          <a:spcPct val="0"/>
        </a:spcBef>
        <a:spcAft>
          <a:spcPct val="0"/>
        </a:spcAft>
        <a:defRPr sz="4200" b="1">
          <a:solidFill>
            <a:srgbClr val="000080"/>
          </a:solidFill>
          <a:latin typeface="+mj-lt"/>
          <a:ea typeface="+mj-ea"/>
          <a:cs typeface="+mj-cs"/>
        </a:defRPr>
      </a:lvl1pPr>
      <a:lvl2pPr algn="ctr" defTabSz="731838" rtl="0" eaLnBrk="0" fontAlgn="base" hangingPunct="0">
        <a:spcBef>
          <a:spcPct val="0"/>
        </a:spcBef>
        <a:spcAft>
          <a:spcPct val="0"/>
        </a:spcAft>
        <a:defRPr sz="4200" b="1">
          <a:solidFill>
            <a:srgbClr val="000080"/>
          </a:solidFill>
          <a:latin typeface="Arial" charset="0"/>
        </a:defRPr>
      </a:lvl2pPr>
      <a:lvl3pPr algn="ctr" defTabSz="731838" rtl="0" eaLnBrk="0" fontAlgn="base" hangingPunct="0">
        <a:spcBef>
          <a:spcPct val="0"/>
        </a:spcBef>
        <a:spcAft>
          <a:spcPct val="0"/>
        </a:spcAft>
        <a:defRPr sz="4200" b="1">
          <a:solidFill>
            <a:srgbClr val="000080"/>
          </a:solidFill>
          <a:latin typeface="Arial" charset="0"/>
        </a:defRPr>
      </a:lvl3pPr>
      <a:lvl4pPr algn="ctr" defTabSz="731838" rtl="0" eaLnBrk="0" fontAlgn="base" hangingPunct="0">
        <a:spcBef>
          <a:spcPct val="0"/>
        </a:spcBef>
        <a:spcAft>
          <a:spcPct val="0"/>
        </a:spcAft>
        <a:defRPr sz="4200" b="1">
          <a:solidFill>
            <a:srgbClr val="000080"/>
          </a:solidFill>
          <a:latin typeface="Arial" charset="0"/>
        </a:defRPr>
      </a:lvl4pPr>
      <a:lvl5pPr algn="ctr" defTabSz="731838" rtl="0" eaLnBrk="0" fontAlgn="base" hangingPunct="0">
        <a:spcBef>
          <a:spcPct val="0"/>
        </a:spcBef>
        <a:spcAft>
          <a:spcPct val="0"/>
        </a:spcAft>
        <a:defRPr sz="4200" b="1">
          <a:solidFill>
            <a:srgbClr val="000080"/>
          </a:solidFill>
          <a:latin typeface="Arial" charset="0"/>
        </a:defRPr>
      </a:lvl5pPr>
      <a:lvl6pPr marL="457200" algn="ctr" defTabSz="731838" rtl="0" eaLnBrk="0" fontAlgn="base" hangingPunct="0">
        <a:spcBef>
          <a:spcPct val="0"/>
        </a:spcBef>
        <a:spcAft>
          <a:spcPct val="0"/>
        </a:spcAft>
        <a:defRPr sz="4200" b="1">
          <a:solidFill>
            <a:srgbClr val="000080"/>
          </a:solidFill>
          <a:latin typeface="Arial" charset="0"/>
        </a:defRPr>
      </a:lvl6pPr>
      <a:lvl7pPr marL="914400" algn="ctr" defTabSz="731838" rtl="0" eaLnBrk="0" fontAlgn="base" hangingPunct="0">
        <a:spcBef>
          <a:spcPct val="0"/>
        </a:spcBef>
        <a:spcAft>
          <a:spcPct val="0"/>
        </a:spcAft>
        <a:defRPr sz="4200" b="1">
          <a:solidFill>
            <a:srgbClr val="000080"/>
          </a:solidFill>
          <a:latin typeface="Arial" charset="0"/>
        </a:defRPr>
      </a:lvl7pPr>
      <a:lvl8pPr marL="1371600" algn="ctr" defTabSz="731838" rtl="0" eaLnBrk="0" fontAlgn="base" hangingPunct="0">
        <a:spcBef>
          <a:spcPct val="0"/>
        </a:spcBef>
        <a:spcAft>
          <a:spcPct val="0"/>
        </a:spcAft>
        <a:defRPr sz="4200" b="1">
          <a:solidFill>
            <a:srgbClr val="000080"/>
          </a:solidFill>
          <a:latin typeface="Arial" charset="0"/>
        </a:defRPr>
      </a:lvl8pPr>
      <a:lvl9pPr marL="1828800" algn="ctr" defTabSz="731838" rtl="0" eaLnBrk="0" fontAlgn="base" hangingPunct="0">
        <a:spcBef>
          <a:spcPct val="0"/>
        </a:spcBef>
        <a:spcAft>
          <a:spcPct val="0"/>
        </a:spcAft>
        <a:defRPr sz="4200" b="1">
          <a:solidFill>
            <a:srgbClr val="000080"/>
          </a:solidFill>
          <a:latin typeface="Arial" charset="0"/>
        </a:defRPr>
      </a:lvl9pPr>
    </p:titleStyle>
    <p:bodyStyle>
      <a:lvl1pPr marL="342900" indent="-342900" algn="l" defTabSz="731838" rtl="0" eaLnBrk="0" fontAlgn="base" hangingPunct="0">
        <a:spcBef>
          <a:spcPct val="20000"/>
        </a:spcBef>
        <a:spcAft>
          <a:spcPct val="0"/>
        </a:spcAft>
        <a:buChar char="•"/>
        <a:defRPr sz="3200">
          <a:solidFill>
            <a:schemeClr val="tx1"/>
          </a:solidFill>
          <a:latin typeface="+mn-lt"/>
          <a:ea typeface="+mn-ea"/>
          <a:cs typeface="+mn-cs"/>
        </a:defRPr>
      </a:lvl1pPr>
      <a:lvl2pPr marL="712788" indent="-255588" algn="l" defTabSz="731838" rtl="0" eaLnBrk="0" fontAlgn="base" hangingPunct="0">
        <a:spcBef>
          <a:spcPct val="20000"/>
        </a:spcBef>
        <a:spcAft>
          <a:spcPct val="0"/>
        </a:spcAft>
        <a:defRPr sz="2700">
          <a:solidFill>
            <a:schemeClr val="tx1"/>
          </a:solidFill>
          <a:latin typeface="+mj-lt"/>
        </a:defRPr>
      </a:lvl2pPr>
      <a:lvl3pPr marL="1143000" indent="-228600" algn="l" defTabSz="731838" rtl="0" eaLnBrk="0" fontAlgn="base" hangingPunct="0">
        <a:spcBef>
          <a:spcPct val="20000"/>
        </a:spcBef>
        <a:spcAft>
          <a:spcPct val="0"/>
        </a:spcAft>
        <a:buChar char="•"/>
        <a:defRPr sz="2400">
          <a:solidFill>
            <a:schemeClr val="tx1"/>
          </a:solidFill>
          <a:latin typeface="+mn-lt"/>
        </a:defRPr>
      </a:lvl3pPr>
      <a:lvl4pPr marL="1600200" indent="-228600" algn="l" defTabSz="731838" rtl="0" eaLnBrk="0" fontAlgn="base" hangingPunct="0">
        <a:spcBef>
          <a:spcPct val="20000"/>
        </a:spcBef>
        <a:spcAft>
          <a:spcPct val="0"/>
        </a:spcAft>
        <a:buChar char="–"/>
        <a:defRPr sz="2000">
          <a:solidFill>
            <a:schemeClr val="tx1"/>
          </a:solidFill>
          <a:latin typeface="+mn-lt"/>
        </a:defRPr>
      </a:lvl4pPr>
      <a:lvl5pPr marL="2057400" indent="-228600" algn="l" defTabSz="731838" rtl="0" eaLnBrk="0" fontAlgn="base" hangingPunct="0">
        <a:spcBef>
          <a:spcPct val="20000"/>
        </a:spcBef>
        <a:spcAft>
          <a:spcPct val="0"/>
        </a:spcAft>
        <a:buChar char="•"/>
        <a:defRPr sz="2000">
          <a:solidFill>
            <a:schemeClr val="tx1"/>
          </a:solidFill>
          <a:latin typeface="+mn-lt"/>
        </a:defRPr>
      </a:lvl5pPr>
      <a:lvl6pPr marL="2514600" indent="-228600" algn="l" defTabSz="731838" rtl="0" eaLnBrk="0" fontAlgn="base" hangingPunct="0">
        <a:spcBef>
          <a:spcPct val="20000"/>
        </a:spcBef>
        <a:spcAft>
          <a:spcPct val="0"/>
        </a:spcAft>
        <a:buChar char="•"/>
        <a:defRPr sz="2000">
          <a:solidFill>
            <a:schemeClr val="tx1"/>
          </a:solidFill>
          <a:latin typeface="+mn-lt"/>
        </a:defRPr>
      </a:lvl6pPr>
      <a:lvl7pPr marL="2971800" indent="-228600" algn="l" defTabSz="731838" rtl="0" eaLnBrk="0" fontAlgn="base" hangingPunct="0">
        <a:spcBef>
          <a:spcPct val="20000"/>
        </a:spcBef>
        <a:spcAft>
          <a:spcPct val="0"/>
        </a:spcAft>
        <a:buChar char="•"/>
        <a:defRPr sz="2000">
          <a:solidFill>
            <a:schemeClr val="tx1"/>
          </a:solidFill>
          <a:latin typeface="+mn-lt"/>
        </a:defRPr>
      </a:lvl7pPr>
      <a:lvl8pPr marL="3429000" indent="-228600" algn="l" defTabSz="731838" rtl="0" eaLnBrk="0" fontAlgn="base" hangingPunct="0">
        <a:spcBef>
          <a:spcPct val="20000"/>
        </a:spcBef>
        <a:spcAft>
          <a:spcPct val="0"/>
        </a:spcAft>
        <a:buChar char="•"/>
        <a:defRPr sz="2000">
          <a:solidFill>
            <a:schemeClr val="tx1"/>
          </a:solidFill>
          <a:latin typeface="+mn-lt"/>
        </a:defRPr>
      </a:lvl8pPr>
      <a:lvl9pPr marL="3886200" indent="-228600" algn="l" defTabSz="731838"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defTabSz="914363" fontAlgn="auto">
              <a:spcBef>
                <a:spcPts val="0"/>
              </a:spcBef>
              <a:spcAft>
                <a:spcPts val="0"/>
              </a:spcAft>
            </a:pPr>
            <a:r>
              <a:rPr lang="en-US" dirty="0" err="1" smtClean="0">
                <a:latin typeface="Calibri" pitchFamily="34" charset="0"/>
                <a:ea typeface="+mn-ea"/>
              </a:rPr>
              <a:t>SMT@Microsoft</a:t>
            </a:r>
            <a:endParaRPr lang="en-US" dirty="0">
              <a:latin typeface="Segoe"/>
              <a:ea typeface="+mn-ea"/>
            </a:endParaRPr>
          </a:p>
        </p:txBody>
      </p:sp>
    </p:spTree>
    <p:extLst>
      <p:ext uri="{BB962C8B-B14F-4D97-AF65-F5344CB8AC3E}">
        <p14:creationId xmlns:p14="http://schemas.microsoft.com/office/powerpoint/2010/main" val="1900003897"/>
      </p:ext>
    </p:extLst>
  </p:cSld>
  <p:clrMap bg1="dk1" tx1="lt1" bg2="dk2" tx2="lt2" accent1="accent1" accent2="accent2" accent3="accent3" accent4="accent4" accent5="accent5" accent6="accent6" hlink="hlink" folHlink="folHlink"/>
  <p:sldLayoutIdLst>
    <p:sldLayoutId id="2147484606" r:id="rId1"/>
    <p:sldLayoutId id="2147484607" r:id="rId2"/>
    <p:sldLayoutId id="2147484608" r:id="rId3"/>
    <p:sldLayoutId id="2147484609" r:id="rId4"/>
    <p:sldLayoutId id="2147484610" r:id="rId5"/>
    <p:sldLayoutId id="2147484611" r:id="rId6"/>
    <p:sldLayoutId id="2147484612" r:id="rId7"/>
    <p:sldLayoutId id="2147484613" r:id="rId8"/>
    <p:sldLayoutId id="2147484614" r:id="rId9"/>
    <p:sldLayoutId id="2147484615" r:id="rId10"/>
    <p:sldLayoutId id="2147484616" r:id="rId11"/>
    <p:sldLayoutId id="2147484617"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7.bin"/><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10.bin"/><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ags" Target="../tags/tag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ags" Target="../tags/tag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ags" Target="../tags/tag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ags" Target="../tags/tag5.xml"/></Relationships>
</file>

<file path=ppt/slides/_rels/slide5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smtClean="0">
                <a:ea typeface="黑体" pitchFamily="49" charset="-122"/>
              </a:rPr>
              <a:t>数据结构</a:t>
            </a:r>
            <a:r>
              <a:rPr lang="en-US" altLang="zh-CN" sz="4000" b="1" smtClean="0">
                <a:ea typeface="黑体" pitchFamily="49" charset="-122"/>
              </a:rPr>
              <a:t>—C++</a:t>
            </a:r>
            <a:r>
              <a:rPr lang="zh-CN" altLang="en-US" sz="4000" b="1" smtClean="0">
                <a:ea typeface="黑体" pitchFamily="49" charset="-122"/>
              </a:rPr>
              <a:t>实现</a:t>
            </a:r>
          </a:p>
        </p:txBody>
      </p:sp>
      <p:sp>
        <p:nvSpPr>
          <p:cNvPr id="10243" name="副标题 3"/>
          <p:cNvSpPr txBox="1">
            <a:spLocks/>
          </p:cNvSpPr>
          <p:nvPr/>
        </p:nvSpPr>
        <p:spPr bwMode="auto">
          <a:xfrm>
            <a:off x="3311525" y="3573468"/>
            <a:ext cx="5581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spcBef>
                <a:spcPct val="20000"/>
              </a:spcBef>
            </a:pPr>
            <a:r>
              <a:rPr lang="zh-CN" altLang="en-US" sz="2800" b="1" dirty="0">
                <a:latin typeface="楷体_GB2312"/>
                <a:ea typeface="楷体_GB2312"/>
                <a:cs typeface="楷体_GB2312"/>
              </a:rPr>
              <a:t>缪淮扣  沈 俊  顾训穰</a:t>
            </a:r>
            <a:endParaRPr lang="en-US" altLang="zh-CN" sz="2800" b="1" dirty="0">
              <a:latin typeface="楷体_GB2312"/>
              <a:ea typeface="楷体_GB2312"/>
              <a:cs typeface="楷体_GB2312"/>
            </a:endParaRPr>
          </a:p>
          <a:p>
            <a:pPr>
              <a:lnSpc>
                <a:spcPct val="150000"/>
              </a:lnSpc>
              <a:spcBef>
                <a:spcPct val="20000"/>
              </a:spcBef>
            </a:pPr>
            <a:r>
              <a:rPr lang="zh-CN" altLang="en-US" sz="2800" b="1" dirty="0">
                <a:latin typeface="楷体_GB2312"/>
                <a:ea typeface="楷体_GB2312"/>
                <a:cs typeface="楷体_GB2312"/>
              </a:rPr>
              <a:t>上海大学 计算机工程与科学学院</a:t>
            </a:r>
          </a:p>
          <a:p>
            <a:pPr>
              <a:lnSpc>
                <a:spcPct val="150000"/>
              </a:lnSpc>
              <a:spcBef>
                <a:spcPct val="20000"/>
              </a:spcBef>
            </a:pPr>
            <a:r>
              <a:rPr lang="en-GB" altLang="zh-CN" sz="2800" b="1" dirty="0">
                <a:latin typeface="楷体_GB2312"/>
                <a:ea typeface="楷体_GB2312"/>
                <a:cs typeface="楷体_GB2312"/>
              </a:rPr>
              <a:t>2014</a:t>
            </a:r>
            <a:r>
              <a:rPr lang="zh-CN" altLang="en-GB" sz="2800" b="1" dirty="0">
                <a:latin typeface="楷体_GB2312"/>
                <a:ea typeface="楷体_GB2312"/>
                <a:cs typeface="楷体_GB2312"/>
              </a:rPr>
              <a:t>年</a:t>
            </a:r>
            <a:r>
              <a:rPr lang="en-GB" altLang="zh-CN" sz="2800" b="1" dirty="0">
                <a:latin typeface="楷体_GB2312"/>
                <a:ea typeface="楷体_GB2312"/>
                <a:cs typeface="楷体_GB2312"/>
              </a:rPr>
              <a:t>6</a:t>
            </a:r>
            <a:r>
              <a:rPr lang="zh-CN" altLang="en-GB" sz="2800" b="1" dirty="0">
                <a:latin typeface="楷体_GB2312"/>
                <a:ea typeface="楷体_GB2312"/>
                <a:cs typeface="楷体_GB2312"/>
              </a:rPr>
              <a:t>月</a:t>
            </a:r>
          </a:p>
          <a:p>
            <a:pPr>
              <a:spcBef>
                <a:spcPct val="20000"/>
              </a:spcBef>
            </a:pPr>
            <a:endParaRPr lang="zh-CN" altLang="en-US" sz="3200" dirty="0"/>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457200" y="762000"/>
            <a:ext cx="822960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zh-CN" altLang="en-US" sz="2400" i="0" u="none" dirty="0" smtClean="0">
                <a:solidFill>
                  <a:srgbClr val="000000"/>
                </a:solidFill>
                <a:ea typeface="宋体" charset="-122"/>
              </a:rPr>
              <a:t>        将一棵树转换为二叉树的方法是： </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(1) </a:t>
            </a:r>
            <a:r>
              <a:rPr kumimoji="1" lang="zh-CN" altLang="en-US" sz="2400" i="0" u="none" dirty="0" smtClean="0">
                <a:solidFill>
                  <a:srgbClr val="000000"/>
                </a:solidFill>
                <a:ea typeface="宋体" charset="-122"/>
              </a:rPr>
              <a:t>树中所有相邻兄弟之间加一条连线。 </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(2) </a:t>
            </a:r>
            <a:r>
              <a:rPr kumimoji="1" lang="zh-CN" altLang="en-US" sz="2400" i="0" u="none" dirty="0" smtClean="0">
                <a:solidFill>
                  <a:srgbClr val="000000"/>
                </a:solidFill>
                <a:ea typeface="宋体" charset="-122"/>
              </a:rPr>
              <a:t>对树中的每个结点，只保留其与第一个孩子结点之间的连线， 删去其与其它孩子结点之间的连线。   </a:t>
            </a:r>
          </a:p>
          <a:p>
            <a:pPr algn="just">
              <a:lnSpc>
                <a:spcPct val="145000"/>
              </a:lnSpc>
              <a:spcBef>
                <a:spcPct val="50000"/>
              </a:spcBef>
            </a:pPr>
            <a:r>
              <a:rPr kumimoji="1" lang="zh-CN" altLang="en-US" sz="2400" i="0" u="none" dirty="0" smtClean="0">
                <a:solidFill>
                  <a:srgbClr val="000000"/>
                </a:solidFill>
                <a:ea typeface="宋体" charset="-122"/>
              </a:rPr>
              <a:t>        </a:t>
            </a:r>
            <a:r>
              <a:rPr kumimoji="1" lang="en-US" altLang="zh-CN" sz="2400" i="0" u="none" dirty="0" smtClean="0">
                <a:solidFill>
                  <a:srgbClr val="000000"/>
                </a:solidFill>
                <a:ea typeface="宋体" charset="-122"/>
              </a:rPr>
              <a:t>(3) </a:t>
            </a:r>
            <a:r>
              <a:rPr kumimoji="1" lang="zh-CN" altLang="en-US" sz="2400" i="0" u="none" dirty="0" smtClean="0">
                <a:solidFill>
                  <a:srgbClr val="000000"/>
                </a:solidFill>
                <a:ea typeface="宋体" charset="-122"/>
              </a:rPr>
              <a:t>以树的根结点为轴心，将整棵树顺时针旋转一定的角度， 使之结构层次分明。 </a:t>
            </a:r>
          </a:p>
          <a:p>
            <a:pPr algn="just">
              <a:lnSpc>
                <a:spcPct val="145000"/>
              </a:lnSpc>
              <a:spcBef>
                <a:spcPct val="50000"/>
              </a:spcBef>
            </a:pPr>
            <a:r>
              <a:rPr kumimoji="1" lang="zh-CN" altLang="en-US" sz="2400" i="0" u="none" dirty="0" smtClean="0">
                <a:solidFill>
                  <a:srgbClr val="000000"/>
                </a:solidFill>
                <a:ea typeface="宋体" charset="-122"/>
              </a:rPr>
              <a:t>        可以证明，树做这样的转换所构成的二叉树是唯一的。</a:t>
            </a:r>
          </a:p>
        </p:txBody>
      </p:sp>
    </p:spTree>
    <p:extLst>
      <p:ext uri="{BB962C8B-B14F-4D97-AF65-F5344CB8AC3E}">
        <p14:creationId xmlns:p14="http://schemas.microsoft.com/office/powerpoint/2010/main" val="17676273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2844450" y="6401054"/>
            <a:ext cx="2723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sz="2400" i="0" u="none" smtClean="0">
                <a:solidFill>
                  <a:srgbClr val="000000"/>
                </a:solidFill>
                <a:ea typeface="宋体" charset="-122"/>
              </a:rPr>
              <a:t>树到二叉树的转换 </a:t>
            </a:r>
          </a:p>
        </p:txBody>
      </p:sp>
      <p:graphicFrame>
        <p:nvGraphicFramePr>
          <p:cNvPr id="128003" name="Object 3"/>
          <p:cNvGraphicFramePr>
            <a:graphicFrameLocks noChangeAspect="1"/>
          </p:cNvGraphicFramePr>
          <p:nvPr/>
        </p:nvGraphicFramePr>
        <p:xfrm>
          <a:off x="383965" y="1125538"/>
          <a:ext cx="2511669" cy="3600450"/>
        </p:xfrm>
        <a:graphic>
          <a:graphicData uri="http://schemas.openxmlformats.org/presentationml/2006/ole">
            <mc:AlternateContent xmlns:mc="http://schemas.openxmlformats.org/markup-compatibility/2006">
              <mc:Choice xmlns:v="urn:schemas-microsoft-com:vml" Requires="v">
                <p:oleObj spid="_x0000_s144461" name="Visio" r:id="rId3" imgW="1117702" imgH="1477670" progId="Visio.Drawing.11">
                  <p:embed/>
                </p:oleObj>
              </mc:Choice>
              <mc:Fallback>
                <p:oleObj name="Visio" r:id="rId3" imgW="1117702" imgH="14776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65" y="1125538"/>
                        <a:ext cx="2511669"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0612" name="Object 4"/>
          <p:cNvGraphicFramePr>
            <a:graphicFrameLocks noChangeAspect="1"/>
          </p:cNvGraphicFramePr>
          <p:nvPr/>
        </p:nvGraphicFramePr>
        <p:xfrm>
          <a:off x="3376246" y="1052514"/>
          <a:ext cx="2562958" cy="3671887"/>
        </p:xfrm>
        <a:graphic>
          <a:graphicData uri="http://schemas.openxmlformats.org/presentationml/2006/ole">
            <mc:AlternateContent xmlns:mc="http://schemas.openxmlformats.org/markup-compatibility/2006">
              <mc:Choice xmlns:v="urn:schemas-microsoft-com:vml" Requires="v">
                <p:oleObj spid="_x0000_s144462" name="Visio" r:id="rId5" imgW="1117702" imgH="1477670" progId="Visio.Drawing.11">
                  <p:embed/>
                </p:oleObj>
              </mc:Choice>
              <mc:Fallback>
                <p:oleObj name="Visio" r:id="rId5" imgW="1117702" imgH="147767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246" y="1052514"/>
                        <a:ext cx="2562958"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0613" name="Object 5"/>
          <p:cNvGraphicFramePr>
            <a:graphicFrameLocks noChangeAspect="1"/>
          </p:cNvGraphicFramePr>
          <p:nvPr/>
        </p:nvGraphicFramePr>
        <p:xfrm>
          <a:off x="6167805" y="692150"/>
          <a:ext cx="2167303" cy="4248150"/>
        </p:xfrm>
        <a:graphic>
          <a:graphicData uri="http://schemas.openxmlformats.org/presentationml/2006/ole">
            <mc:AlternateContent xmlns:mc="http://schemas.openxmlformats.org/markup-compatibility/2006">
              <mc:Choice xmlns:v="urn:schemas-microsoft-com:vml" Requires="v">
                <p:oleObj spid="_x0000_s144463" name="Visio" r:id="rId7" imgW="757733" imgH="1477670" progId="Visio.Drawing.11">
                  <p:embed/>
                </p:oleObj>
              </mc:Choice>
              <mc:Fallback>
                <p:oleObj name="Visio" r:id="rId7" imgW="757733" imgH="147767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7805" y="692150"/>
                        <a:ext cx="216730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7790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0612"/>
                                        </p:tgtEl>
                                        <p:attrNameLst>
                                          <p:attrName>style.visibility</p:attrName>
                                        </p:attrNameLst>
                                      </p:cBhvr>
                                      <p:to>
                                        <p:strVal val="visible"/>
                                      </p:to>
                                    </p:set>
                                    <p:animEffect transition="in" filter="blinds(horizontal)">
                                      <p:cBhvr>
                                        <p:cTn id="7" dur="500"/>
                                        <p:tgtEl>
                                          <p:spTgt spid="1220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0613"/>
                                        </p:tgtEl>
                                        <p:attrNameLst>
                                          <p:attrName>style.visibility</p:attrName>
                                        </p:attrNameLst>
                                      </p:cBhvr>
                                      <p:to>
                                        <p:strVal val="visible"/>
                                      </p:to>
                                    </p:set>
                                    <p:animEffect transition="in" filter="blinds(horizontal)">
                                      <p:cBhvr>
                                        <p:cTn id="12" dur="500"/>
                                        <p:tgtEl>
                                          <p:spTgt spid="122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109546" y="6400800"/>
            <a:ext cx="299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en-US" altLang="zh-CN" sz="2400" i="0" u="none" smtClean="0">
                <a:solidFill>
                  <a:srgbClr val="000000"/>
                </a:solidFill>
                <a:ea typeface="宋体" charset="-122"/>
              </a:rPr>
              <a:t>  </a:t>
            </a:r>
            <a:r>
              <a:rPr kumimoji="1" lang="zh-CN" altLang="en-US" sz="2400" i="0" u="none" smtClean="0">
                <a:solidFill>
                  <a:srgbClr val="000000"/>
                </a:solidFill>
                <a:ea typeface="宋体" charset="-122"/>
              </a:rPr>
              <a:t>树与二叉树的对应 </a:t>
            </a:r>
          </a:p>
        </p:txBody>
      </p:sp>
      <p:graphicFrame>
        <p:nvGraphicFramePr>
          <p:cNvPr id="129027" name="Object 3"/>
          <p:cNvGraphicFramePr>
            <a:graphicFrameLocks noChangeAspect="1"/>
          </p:cNvGraphicFramePr>
          <p:nvPr/>
        </p:nvGraphicFramePr>
        <p:xfrm>
          <a:off x="0" y="914400"/>
          <a:ext cx="9144000" cy="4370388"/>
        </p:xfrm>
        <a:graphic>
          <a:graphicData uri="http://schemas.openxmlformats.org/presentationml/2006/ole">
            <mc:AlternateContent xmlns:mc="http://schemas.openxmlformats.org/markup-compatibility/2006">
              <mc:Choice xmlns:v="urn:schemas-microsoft-com:vml" Requires="v">
                <p:oleObj spid="_x0000_s145435" name="VISIO" r:id="rId3" imgW="5593080" imgH="2674620" progId="Visio.Drawing.4">
                  <p:embed/>
                </p:oleObj>
              </mc:Choice>
              <mc:Fallback>
                <p:oleObj name="VISIO" r:id="rId3" imgW="5593080" imgH="267462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92628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52046" y="549435"/>
            <a:ext cx="8229600" cy="525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en-US" altLang="zh-CN" b="1" i="0" u="none" smtClean="0">
                <a:solidFill>
                  <a:srgbClr val="000000"/>
                </a:solidFill>
                <a:ea typeface="宋体" charset="-122"/>
              </a:rPr>
              <a:t>2) </a:t>
            </a:r>
            <a:r>
              <a:rPr kumimoji="1" lang="zh-CN" altLang="en-US" b="1" i="0" u="none" smtClean="0">
                <a:solidFill>
                  <a:srgbClr val="000000"/>
                </a:solidFill>
                <a:ea typeface="宋体" charset="-122"/>
              </a:rPr>
              <a:t>森林转换为二叉树</a:t>
            </a:r>
            <a:endParaRPr kumimoji="1" lang="zh-CN" altLang="en-US" i="0" u="none" smtClean="0">
              <a:solidFill>
                <a:srgbClr val="000000"/>
              </a:solidFill>
              <a:ea typeface="宋体" charset="-122"/>
            </a:endParaRPr>
          </a:p>
          <a:p>
            <a:pPr algn="just">
              <a:lnSpc>
                <a:spcPct val="135000"/>
              </a:lnSpc>
              <a:spcBef>
                <a:spcPct val="50000"/>
              </a:spcBef>
            </a:pPr>
            <a:r>
              <a:rPr kumimoji="1" lang="zh-CN" altLang="en-US" sz="2400" i="0" u="none" smtClean="0">
                <a:solidFill>
                  <a:srgbClr val="000000"/>
                </a:solidFill>
                <a:ea typeface="宋体" charset="-122"/>
              </a:rPr>
              <a:t>        森林是若干棵树的集合。树可以转换为二叉树， 森林同样也可以转换为二叉树。因此，森林也可以方便地用孩子兄弟链表表示。森林转换为二叉树的方法如下： </a:t>
            </a:r>
          </a:p>
          <a:p>
            <a:pPr algn="just">
              <a:lnSpc>
                <a:spcPct val="135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1</a:t>
            </a:r>
            <a:r>
              <a:rPr kumimoji="1" lang="zh-CN" altLang="en-US" sz="2400" i="0" u="none" smtClean="0">
                <a:solidFill>
                  <a:srgbClr val="000000"/>
                </a:solidFill>
                <a:ea typeface="宋体" charset="-122"/>
              </a:rPr>
              <a:t>） 将森林中的每棵树转换成相应的二叉树。 </a:t>
            </a:r>
          </a:p>
          <a:p>
            <a:pPr algn="just">
              <a:lnSpc>
                <a:spcPct val="135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2</a:t>
            </a:r>
            <a:r>
              <a:rPr kumimoji="1" lang="zh-CN" altLang="en-US" sz="2400" i="0" u="none" smtClean="0">
                <a:solidFill>
                  <a:srgbClr val="000000"/>
                </a:solidFill>
                <a:ea typeface="宋体" charset="-122"/>
              </a:rPr>
              <a:t>） 第一棵二叉树不动，从第二棵二叉树开始，依次把后一棵二叉树的根结点作为前一棵二叉树根结点的右孩子， 当所有二叉树连在一起后，所得到的二叉树就是由森林转换得到的二叉树。 </a:t>
            </a:r>
          </a:p>
        </p:txBody>
      </p:sp>
    </p:spTree>
    <p:extLst>
      <p:ext uri="{BB962C8B-B14F-4D97-AF65-F5344CB8AC3E}">
        <p14:creationId xmlns:p14="http://schemas.microsoft.com/office/powerpoint/2010/main" val="21151194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450123" y="6356604"/>
            <a:ext cx="4647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sz="2400" i="0" u="none" smtClean="0">
                <a:solidFill>
                  <a:srgbClr val="000000"/>
                </a:solidFill>
                <a:ea typeface="宋体" charset="-122"/>
              </a:rPr>
              <a:t>图</a:t>
            </a:r>
            <a:r>
              <a:rPr kumimoji="1" lang="en-US" altLang="zh-CN" sz="2400" i="0" u="none" smtClean="0">
                <a:solidFill>
                  <a:srgbClr val="000000"/>
                </a:solidFill>
                <a:ea typeface="宋体" charset="-122"/>
              </a:rPr>
              <a:t>6.24  </a:t>
            </a:r>
            <a:r>
              <a:rPr kumimoji="1" lang="zh-CN" altLang="en-US" sz="2400" i="0" u="none" smtClean="0">
                <a:solidFill>
                  <a:srgbClr val="000000"/>
                </a:solidFill>
                <a:ea typeface="宋体" charset="-122"/>
              </a:rPr>
              <a:t>森林转换为二叉树的过程 </a:t>
            </a:r>
          </a:p>
        </p:txBody>
      </p:sp>
      <p:graphicFrame>
        <p:nvGraphicFramePr>
          <p:cNvPr id="131075" name="Object 3"/>
          <p:cNvGraphicFramePr>
            <a:graphicFrameLocks noChangeAspect="1"/>
          </p:cNvGraphicFramePr>
          <p:nvPr/>
        </p:nvGraphicFramePr>
        <p:xfrm>
          <a:off x="2113089" y="476250"/>
          <a:ext cx="5316415" cy="1919288"/>
        </p:xfrm>
        <a:graphic>
          <a:graphicData uri="http://schemas.openxmlformats.org/presentationml/2006/ole">
            <mc:AlternateContent xmlns:mc="http://schemas.openxmlformats.org/markup-compatibility/2006">
              <mc:Choice xmlns:v="urn:schemas-microsoft-com:vml" Requires="v">
                <p:oleObj spid="_x0000_s146509" name="Visio" r:id="rId3" imgW="2557577" imgH="852526" progId="Visio.Drawing.11">
                  <p:embed/>
                </p:oleObj>
              </mc:Choice>
              <mc:Fallback>
                <p:oleObj name="Visio" r:id="rId3" imgW="2557577" imgH="8525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3089" y="476250"/>
                        <a:ext cx="5316415"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3684" name="Object 4"/>
          <p:cNvGraphicFramePr>
            <a:graphicFrameLocks noChangeAspect="1"/>
          </p:cNvGraphicFramePr>
          <p:nvPr/>
        </p:nvGraphicFramePr>
        <p:xfrm>
          <a:off x="783983" y="3216281"/>
          <a:ext cx="3190142" cy="2733675"/>
        </p:xfrm>
        <a:graphic>
          <a:graphicData uri="http://schemas.openxmlformats.org/presentationml/2006/ole">
            <mc:AlternateContent xmlns:mc="http://schemas.openxmlformats.org/markup-compatibility/2006">
              <mc:Choice xmlns:v="urn:schemas-microsoft-com:vml" Requires="v">
                <p:oleObj spid="_x0000_s146510" name="Visio" r:id="rId5" imgW="1657807" imgH="1311554" progId="Visio.Drawing.11">
                  <p:embed/>
                </p:oleObj>
              </mc:Choice>
              <mc:Fallback>
                <p:oleObj name="Visio" r:id="rId5" imgW="1657807" imgH="1311554"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83" y="3216281"/>
                        <a:ext cx="3190142"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3685" name="Object 5"/>
          <p:cNvGraphicFramePr>
            <a:graphicFrameLocks noChangeAspect="1"/>
          </p:cNvGraphicFramePr>
          <p:nvPr/>
        </p:nvGraphicFramePr>
        <p:xfrm>
          <a:off x="5502550" y="2565400"/>
          <a:ext cx="2593731" cy="3384550"/>
        </p:xfrm>
        <a:graphic>
          <a:graphicData uri="http://schemas.openxmlformats.org/presentationml/2006/ole">
            <mc:AlternateContent xmlns:mc="http://schemas.openxmlformats.org/markup-compatibility/2006">
              <mc:Choice xmlns:v="urn:schemas-microsoft-com:vml" Requires="v">
                <p:oleObj spid="_x0000_s146511" name="Visio" r:id="rId7" imgW="1387754" imgH="1671523" progId="Visio.Drawing.11">
                  <p:embed/>
                </p:oleObj>
              </mc:Choice>
              <mc:Fallback>
                <p:oleObj name="Visio" r:id="rId7" imgW="1387754" imgH="1671523"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2550" y="2565400"/>
                        <a:ext cx="2593731"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8973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3684"/>
                                        </p:tgtEl>
                                        <p:attrNameLst>
                                          <p:attrName>style.visibility</p:attrName>
                                        </p:attrNameLst>
                                      </p:cBhvr>
                                      <p:to>
                                        <p:strVal val="visible"/>
                                      </p:to>
                                    </p:set>
                                    <p:anim calcmode="lin" valueType="num">
                                      <p:cBhvr additive="base">
                                        <p:cTn id="7" dur="500" fill="hold"/>
                                        <p:tgtEl>
                                          <p:spTgt spid="1223684"/>
                                        </p:tgtEl>
                                        <p:attrNameLst>
                                          <p:attrName>ppt_x</p:attrName>
                                        </p:attrNameLst>
                                      </p:cBhvr>
                                      <p:tavLst>
                                        <p:tav tm="0">
                                          <p:val>
                                            <p:strVal val="#ppt_x"/>
                                          </p:val>
                                        </p:tav>
                                        <p:tav tm="100000">
                                          <p:val>
                                            <p:strVal val="#ppt_x"/>
                                          </p:val>
                                        </p:tav>
                                      </p:tavLst>
                                    </p:anim>
                                    <p:anim calcmode="lin" valueType="num">
                                      <p:cBhvr additive="base">
                                        <p:cTn id="8" dur="500" fill="hold"/>
                                        <p:tgtEl>
                                          <p:spTgt spid="12236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23685"/>
                                        </p:tgtEl>
                                        <p:attrNameLst>
                                          <p:attrName>style.visibility</p:attrName>
                                        </p:attrNameLst>
                                      </p:cBhvr>
                                      <p:to>
                                        <p:strVal val="visible"/>
                                      </p:to>
                                    </p:set>
                                    <p:anim calcmode="lin" valueType="num">
                                      <p:cBhvr additive="base">
                                        <p:cTn id="13" dur="500" fill="hold"/>
                                        <p:tgtEl>
                                          <p:spTgt spid="1223685"/>
                                        </p:tgtEl>
                                        <p:attrNameLst>
                                          <p:attrName>ppt_x</p:attrName>
                                        </p:attrNameLst>
                                      </p:cBhvr>
                                      <p:tavLst>
                                        <p:tav tm="0">
                                          <p:val>
                                            <p:strVal val="1+#ppt_w/2"/>
                                          </p:val>
                                        </p:tav>
                                        <p:tav tm="100000">
                                          <p:val>
                                            <p:strVal val="#ppt_x"/>
                                          </p:val>
                                        </p:tav>
                                      </p:tavLst>
                                    </p:anim>
                                    <p:anim calcmode="lin" valueType="num">
                                      <p:cBhvr additive="base">
                                        <p:cTn id="14" dur="500" fill="hold"/>
                                        <p:tgtEl>
                                          <p:spTgt spid="1223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57200" y="838200"/>
            <a:ext cx="8305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45000"/>
              </a:lnSpc>
              <a:spcBef>
                <a:spcPct val="50000"/>
              </a:spcBef>
            </a:pPr>
            <a:r>
              <a:rPr kumimoji="1" lang="zh-CN" altLang="en-US" sz="2400" i="0" u="none" smtClean="0">
                <a:solidFill>
                  <a:srgbClr val="000000"/>
                </a:solidFill>
                <a:ea typeface="宋体" charset="-122"/>
              </a:rPr>
              <a:t>       将森林</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看作树的有序集</a:t>
            </a:r>
            <a:r>
              <a:rPr kumimoji="1" lang="en-US" altLang="zh-CN" sz="2400" i="0" u="none" smtClean="0">
                <a:solidFill>
                  <a:srgbClr val="000000"/>
                </a:solidFill>
                <a:ea typeface="宋体" charset="-122"/>
              </a:rPr>
              <a:t>F={T</a:t>
            </a:r>
            <a:r>
              <a:rPr kumimoji="1" lang="en-US" altLang="zh-CN" sz="2400" i="0" u="none" baseline="-25000" smtClean="0">
                <a:solidFill>
                  <a:srgbClr val="000000"/>
                </a:solidFill>
                <a:ea typeface="宋体" charset="-122"/>
              </a:rPr>
              <a:t>1</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2</a:t>
            </a:r>
            <a:r>
              <a:rPr kumimoji="1" lang="zh-CN" altLang="en-US" sz="2400" i="0" u="none" smtClean="0">
                <a:solidFill>
                  <a:srgbClr val="000000"/>
                </a:solidFill>
                <a:ea typeface="宋体" charset="-122"/>
              </a:rPr>
              <a:t>， </a:t>
            </a:r>
            <a:r>
              <a:rPr kumimoji="1" lang="en-US" altLang="zh-CN" sz="2400" i="0" u="none" smtClean="0">
                <a:solidFill>
                  <a:srgbClr val="000000"/>
                </a:solidFill>
                <a:latin typeface="Courier New" pitchFamily="49" charset="0"/>
                <a:ea typeface="宋体" charset="-122"/>
              </a:rPr>
              <a:t>…</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N</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，它对应的二叉树为</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  </a:t>
            </a:r>
          </a:p>
          <a:p>
            <a:pPr algn="just">
              <a:lnSpc>
                <a:spcPct val="145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1</a:t>
            </a:r>
            <a:r>
              <a:rPr kumimoji="1" lang="zh-CN" altLang="en-US" sz="2400" i="0" u="none" smtClean="0">
                <a:solidFill>
                  <a:srgbClr val="000000"/>
                </a:solidFill>
                <a:ea typeface="宋体" charset="-122"/>
              </a:rPr>
              <a:t>） 若</a:t>
            </a:r>
            <a:r>
              <a:rPr kumimoji="1" lang="en-US" altLang="zh-CN" sz="2400" i="0" u="none" smtClean="0">
                <a:solidFill>
                  <a:srgbClr val="000000"/>
                </a:solidFill>
                <a:ea typeface="宋体" charset="-122"/>
              </a:rPr>
              <a:t>N=0</a:t>
            </a:r>
            <a:r>
              <a:rPr kumimoji="1" lang="zh-CN" altLang="en-US" sz="2400" i="0" u="none" smtClean="0">
                <a:solidFill>
                  <a:srgbClr val="000000"/>
                </a:solidFill>
                <a:ea typeface="宋体" charset="-122"/>
              </a:rPr>
              <a:t>， 则</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）为空。 </a:t>
            </a:r>
          </a:p>
          <a:p>
            <a:pPr algn="just">
              <a:lnSpc>
                <a:spcPct val="145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2</a:t>
            </a:r>
            <a:r>
              <a:rPr kumimoji="1" lang="zh-CN" altLang="en-US" sz="2400" i="0" u="none" smtClean="0">
                <a:solidFill>
                  <a:srgbClr val="000000"/>
                </a:solidFill>
                <a:ea typeface="宋体" charset="-122"/>
              </a:rPr>
              <a:t>） 若</a:t>
            </a:r>
            <a:r>
              <a:rPr kumimoji="1" lang="en-US" altLang="zh-CN" sz="2400" i="0" u="none" smtClean="0">
                <a:solidFill>
                  <a:srgbClr val="000000"/>
                </a:solidFill>
                <a:ea typeface="宋体" charset="-122"/>
              </a:rPr>
              <a:t>N&gt;0</a:t>
            </a:r>
            <a:r>
              <a:rPr kumimoji="1" lang="zh-CN" altLang="en-US" sz="2400" i="0" u="none" smtClean="0">
                <a:solidFill>
                  <a:srgbClr val="000000"/>
                </a:solidFill>
                <a:ea typeface="宋体" charset="-122"/>
              </a:rPr>
              <a:t>， 二叉树</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）的根为森林中第一棵树</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a:t>
            </a:r>
            <a:r>
              <a:rPr kumimoji="1" lang="zh-CN" altLang="en-US" sz="2400" i="0" u="none" smtClean="0">
                <a:solidFill>
                  <a:srgbClr val="000000"/>
                </a:solidFill>
                <a:ea typeface="宋体" charset="-122"/>
              </a:rPr>
              <a:t>的根； </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）的左子树为</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11</a:t>
            </a:r>
            <a:r>
              <a:rPr kumimoji="1" lang="zh-CN" altLang="en-US" sz="2400" i="0" u="none" smtClean="0">
                <a:solidFill>
                  <a:srgbClr val="000000"/>
                </a:solidFill>
                <a:ea typeface="宋体" charset="-122"/>
              </a:rPr>
              <a:t>，</a:t>
            </a:r>
            <a:r>
              <a:rPr kumimoji="1" lang="en-US" altLang="zh-CN" sz="2400" i="0" u="none" smtClean="0">
                <a:solidFill>
                  <a:srgbClr val="000000"/>
                </a:solidFill>
                <a:latin typeface="Courier New" pitchFamily="49" charset="0"/>
                <a:ea typeface="宋体" charset="-122"/>
              </a:rPr>
              <a: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1m</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），其中</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11</a:t>
            </a:r>
            <a:r>
              <a:rPr kumimoji="1" lang="zh-CN" altLang="en-US" sz="2400" i="0" u="none" smtClean="0">
                <a:solidFill>
                  <a:srgbClr val="000000"/>
                </a:solidFill>
                <a:ea typeface="宋体" charset="-122"/>
              </a:rPr>
              <a:t>，</a:t>
            </a:r>
            <a:r>
              <a:rPr kumimoji="1" lang="en-US" altLang="zh-CN" sz="2400" i="0" u="none" smtClean="0">
                <a:solidFill>
                  <a:srgbClr val="000000"/>
                </a:solidFill>
                <a:latin typeface="Courier New" pitchFamily="49" charset="0"/>
                <a:ea typeface="宋体" charset="-122"/>
              </a:rPr>
              <a: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1m</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是</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a:t>
            </a:r>
            <a:r>
              <a:rPr kumimoji="1" lang="zh-CN" altLang="en-US" sz="2400" i="0" u="none" smtClean="0">
                <a:solidFill>
                  <a:srgbClr val="000000"/>
                </a:solidFill>
                <a:ea typeface="宋体" charset="-122"/>
              </a:rPr>
              <a:t>的子树森林；</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）的右子树是</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2</a:t>
            </a:r>
            <a:r>
              <a:rPr kumimoji="1" lang="zh-CN" altLang="en-US" sz="2400" i="0" u="none" smtClean="0">
                <a:solidFill>
                  <a:srgbClr val="000000"/>
                </a:solidFill>
                <a:ea typeface="宋体" charset="-122"/>
              </a:rPr>
              <a:t>，</a:t>
            </a:r>
            <a:r>
              <a:rPr kumimoji="1" lang="en-US" altLang="zh-CN" sz="2400" i="0" u="none" smtClean="0">
                <a:solidFill>
                  <a:srgbClr val="000000"/>
                </a:solidFill>
                <a:latin typeface="Courier New" pitchFamily="49" charset="0"/>
                <a:ea typeface="宋体" charset="-122"/>
              </a:rPr>
              <a: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N</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 </a:t>
            </a:r>
          </a:p>
          <a:p>
            <a:pPr>
              <a:lnSpc>
                <a:spcPct val="145000"/>
              </a:lnSpc>
              <a:spcBef>
                <a:spcPct val="50000"/>
              </a:spcBef>
            </a:pPr>
            <a:r>
              <a:rPr kumimoji="1" lang="zh-CN" altLang="en-US" sz="2400" i="0" u="none" smtClean="0">
                <a:solidFill>
                  <a:srgbClr val="000000"/>
                </a:solidFill>
                <a:ea typeface="宋体" charset="-122"/>
              </a:rPr>
              <a:t>        根据这个递归的定义， 我们可以很容易地写出递归的转换算法。 </a:t>
            </a:r>
          </a:p>
        </p:txBody>
      </p:sp>
    </p:spTree>
    <p:extLst>
      <p:ext uri="{BB962C8B-B14F-4D97-AF65-F5344CB8AC3E}">
        <p14:creationId xmlns:p14="http://schemas.microsoft.com/office/powerpoint/2010/main" val="26611469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04800" y="685801"/>
            <a:ext cx="8458200" cy="571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en-US" altLang="zh-CN" b="1" i="0" u="none" smtClean="0">
                <a:solidFill>
                  <a:srgbClr val="000000"/>
                </a:solidFill>
                <a:ea typeface="宋体" charset="-122"/>
              </a:rPr>
              <a:t>3) </a:t>
            </a:r>
            <a:r>
              <a:rPr kumimoji="1" lang="zh-CN" altLang="en-US" b="1" i="0" u="none" smtClean="0">
                <a:solidFill>
                  <a:srgbClr val="000000"/>
                </a:solidFill>
                <a:ea typeface="宋体" charset="-122"/>
              </a:rPr>
              <a:t>二叉树还原为树或森林</a:t>
            </a:r>
            <a:endParaRPr kumimoji="1" lang="zh-CN" altLang="en-US" i="0" u="none" smtClean="0">
              <a:solidFill>
                <a:srgbClr val="000000"/>
              </a:solidFill>
              <a:ea typeface="宋体" charset="-122"/>
            </a:endParaRPr>
          </a:p>
          <a:p>
            <a:pPr algn="just">
              <a:lnSpc>
                <a:spcPct val="130000"/>
              </a:lnSpc>
              <a:spcBef>
                <a:spcPct val="50000"/>
              </a:spcBef>
            </a:pPr>
            <a:r>
              <a:rPr kumimoji="1" lang="zh-CN" altLang="en-US" sz="2400" i="0" u="none" smtClean="0">
                <a:solidFill>
                  <a:srgbClr val="000000"/>
                </a:solidFill>
                <a:ea typeface="宋体" charset="-122"/>
              </a:rPr>
              <a:t>        树和森林都可以转换为二叉树，二者的不同是</a:t>
            </a:r>
            <a:r>
              <a:rPr kumimoji="1" lang="en-US" altLang="zh-CN" sz="2400" i="0" u="none" smtClean="0">
                <a:solidFill>
                  <a:srgbClr val="000000"/>
                </a:solidFill>
                <a:ea typeface="宋体" charset="-122"/>
              </a:rPr>
              <a:t>: </a:t>
            </a:r>
            <a:r>
              <a:rPr kumimoji="1" lang="zh-CN" altLang="en-US" sz="2400" i="0" u="none" smtClean="0">
                <a:solidFill>
                  <a:srgbClr val="000000"/>
                </a:solidFill>
                <a:ea typeface="宋体" charset="-122"/>
              </a:rPr>
              <a:t>树转换成的二叉树</a:t>
            </a:r>
            <a:r>
              <a:rPr kumimoji="1" lang="en-US" altLang="zh-CN" sz="2400" i="0" u="none" smtClean="0">
                <a:solidFill>
                  <a:srgbClr val="000000"/>
                </a:solidFill>
                <a:ea typeface="宋体" charset="-122"/>
              </a:rPr>
              <a:t>, </a:t>
            </a:r>
            <a:r>
              <a:rPr kumimoji="1" lang="zh-CN" altLang="en-US" sz="2400" i="0" u="none" smtClean="0">
                <a:solidFill>
                  <a:srgbClr val="000000"/>
                </a:solidFill>
                <a:ea typeface="宋体" charset="-122"/>
              </a:rPr>
              <a:t>其根结点必然无右孩子，而森林转换后的二叉树，其根结点有右孩子。将一棵二叉树还原为树或森林，具体方法如下： </a:t>
            </a:r>
          </a:p>
          <a:p>
            <a:pPr algn="just">
              <a:lnSpc>
                <a:spcPct val="130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1</a:t>
            </a:r>
            <a:r>
              <a:rPr kumimoji="1" lang="zh-CN" altLang="en-US" sz="2400" i="0" u="none" smtClean="0">
                <a:solidFill>
                  <a:srgbClr val="000000"/>
                </a:solidFill>
                <a:ea typeface="宋体" charset="-122"/>
              </a:rPr>
              <a:t>） 若某结点是其双亲的左孩子，则把该结点的右孩子、 右孩子的右孩子</a:t>
            </a:r>
            <a:r>
              <a:rPr kumimoji="1" lang="en-US" altLang="zh-CN" sz="2400" i="0" u="none" smtClean="0">
                <a:solidFill>
                  <a:srgbClr val="000000"/>
                </a:solidFill>
                <a:latin typeface="Courier New" pitchFamily="49" charset="0"/>
                <a:ea typeface="宋体" charset="-122"/>
              </a:rPr>
              <a:t>……</a:t>
            </a:r>
            <a:r>
              <a:rPr kumimoji="1" lang="zh-CN" altLang="en-US" sz="2400" i="0" u="none" smtClean="0">
                <a:solidFill>
                  <a:srgbClr val="000000"/>
                </a:solidFill>
                <a:ea typeface="宋体" charset="-122"/>
              </a:rPr>
              <a:t>都与该结点的双亲结点用线连起来。 </a:t>
            </a:r>
          </a:p>
          <a:p>
            <a:pPr algn="just">
              <a:lnSpc>
                <a:spcPct val="130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2</a:t>
            </a:r>
            <a:r>
              <a:rPr kumimoji="1" lang="zh-CN" altLang="en-US" sz="2400" i="0" u="none" smtClean="0">
                <a:solidFill>
                  <a:srgbClr val="000000"/>
                </a:solidFill>
                <a:ea typeface="宋体" charset="-122"/>
              </a:rPr>
              <a:t>） 删掉原二叉树中所有双亲结点与右孩子结点的连线。 </a:t>
            </a:r>
          </a:p>
          <a:p>
            <a:pPr>
              <a:lnSpc>
                <a:spcPct val="130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 整理由（</a:t>
            </a:r>
            <a:r>
              <a:rPr kumimoji="1" lang="en-US" altLang="zh-CN" sz="2400" i="0" u="none" smtClean="0">
                <a:solidFill>
                  <a:srgbClr val="000000"/>
                </a:solidFill>
                <a:ea typeface="宋体" charset="-122"/>
              </a:rPr>
              <a:t>1</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2</a:t>
            </a:r>
            <a:r>
              <a:rPr kumimoji="1" lang="zh-CN" altLang="en-US" sz="2400" i="0" u="none" smtClean="0">
                <a:solidFill>
                  <a:srgbClr val="000000"/>
                </a:solidFill>
                <a:ea typeface="宋体" charset="-122"/>
              </a:rPr>
              <a:t>）两步所得到的树或森林， 使之结构层次分明。 </a:t>
            </a:r>
          </a:p>
        </p:txBody>
      </p:sp>
    </p:spTree>
    <p:extLst>
      <p:ext uri="{BB962C8B-B14F-4D97-AF65-F5344CB8AC3E}">
        <p14:creationId xmlns:p14="http://schemas.microsoft.com/office/powerpoint/2010/main" val="1059948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514600" y="5486654"/>
            <a:ext cx="4647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sz="2400" i="0" u="none" smtClean="0">
                <a:solidFill>
                  <a:srgbClr val="000000"/>
                </a:solidFill>
                <a:ea typeface="宋体" charset="-122"/>
              </a:rPr>
              <a:t>图</a:t>
            </a:r>
            <a:r>
              <a:rPr kumimoji="1" lang="en-US" altLang="zh-CN" sz="2400" i="0" u="none" smtClean="0">
                <a:solidFill>
                  <a:srgbClr val="000000"/>
                </a:solidFill>
                <a:ea typeface="宋体" charset="-122"/>
              </a:rPr>
              <a:t>6.25  </a:t>
            </a:r>
            <a:r>
              <a:rPr kumimoji="1" lang="zh-CN" altLang="en-US" sz="2400" i="0" u="none" smtClean="0">
                <a:solidFill>
                  <a:srgbClr val="000000"/>
                </a:solidFill>
                <a:ea typeface="宋体" charset="-122"/>
              </a:rPr>
              <a:t>二叉树到森林的转换示例 </a:t>
            </a:r>
          </a:p>
        </p:txBody>
      </p:sp>
      <p:graphicFrame>
        <p:nvGraphicFramePr>
          <p:cNvPr id="134147" name="Object 3"/>
          <p:cNvGraphicFramePr>
            <a:graphicFrameLocks noChangeAspect="1"/>
          </p:cNvGraphicFramePr>
          <p:nvPr/>
        </p:nvGraphicFramePr>
        <p:xfrm>
          <a:off x="252047" y="1412875"/>
          <a:ext cx="2224454" cy="3168650"/>
        </p:xfrm>
        <a:graphic>
          <a:graphicData uri="http://schemas.openxmlformats.org/presentationml/2006/ole">
            <mc:AlternateContent xmlns:mc="http://schemas.openxmlformats.org/markup-compatibility/2006">
              <mc:Choice xmlns:v="urn:schemas-microsoft-com:vml" Requires="v">
                <p:oleObj spid="_x0000_s147533" name="Visio" r:id="rId3" imgW="1387754" imgH="1824533" progId="Visio.Drawing.11">
                  <p:embed/>
                </p:oleObj>
              </mc:Choice>
              <mc:Fallback>
                <p:oleObj name="Visio" r:id="rId3" imgW="1387754" imgH="18245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7" y="1412875"/>
                        <a:ext cx="2224454"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6756" name="Object 4"/>
          <p:cNvGraphicFramePr>
            <a:graphicFrameLocks noChangeAspect="1"/>
          </p:cNvGraphicFramePr>
          <p:nvPr/>
        </p:nvGraphicFramePr>
        <p:xfrm>
          <a:off x="3109674" y="1628775"/>
          <a:ext cx="2155581" cy="3024188"/>
        </p:xfrm>
        <a:graphic>
          <a:graphicData uri="http://schemas.openxmlformats.org/presentationml/2006/ole">
            <mc:AlternateContent xmlns:mc="http://schemas.openxmlformats.org/markup-compatibility/2006">
              <mc:Choice xmlns:v="urn:schemas-microsoft-com:vml" Requires="v">
                <p:oleObj spid="_x0000_s147534" name="Visio" r:id="rId5" imgW="1408786" imgH="1824533" progId="Visio.Drawing.11">
                  <p:embed/>
                </p:oleObj>
              </mc:Choice>
              <mc:Fallback>
                <p:oleObj name="Visio" r:id="rId5" imgW="1408786" imgH="182453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9674" y="1628775"/>
                        <a:ext cx="2155581"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6757" name="Object 5"/>
          <p:cNvGraphicFramePr>
            <a:graphicFrameLocks noChangeAspect="1"/>
          </p:cNvGraphicFramePr>
          <p:nvPr/>
        </p:nvGraphicFramePr>
        <p:xfrm>
          <a:off x="5767836" y="1196975"/>
          <a:ext cx="3021623" cy="3600450"/>
        </p:xfrm>
        <a:graphic>
          <a:graphicData uri="http://schemas.openxmlformats.org/presentationml/2006/ole">
            <mc:AlternateContent xmlns:mc="http://schemas.openxmlformats.org/markup-compatibility/2006">
              <mc:Choice xmlns:v="urn:schemas-microsoft-com:vml" Requires="v">
                <p:oleObj spid="_x0000_s147535" name="Visio" r:id="rId7" imgW="1675790" imgH="1842516" progId="Visio.Drawing.11">
                  <p:embed/>
                </p:oleObj>
              </mc:Choice>
              <mc:Fallback>
                <p:oleObj name="Visio" r:id="rId7" imgW="1675790" imgH="184251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7836" y="1196975"/>
                        <a:ext cx="302162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71976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6756"/>
                                        </p:tgtEl>
                                        <p:attrNameLst>
                                          <p:attrName>style.visibility</p:attrName>
                                        </p:attrNameLst>
                                      </p:cBhvr>
                                      <p:to>
                                        <p:strVal val="visible"/>
                                      </p:to>
                                    </p:set>
                                    <p:animEffect transition="in" filter="blinds(horizontal)">
                                      <p:cBhvr>
                                        <p:cTn id="7" dur="500"/>
                                        <p:tgtEl>
                                          <p:spTgt spid="1226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6757"/>
                                        </p:tgtEl>
                                        <p:attrNameLst>
                                          <p:attrName>style.visibility</p:attrName>
                                        </p:attrNameLst>
                                      </p:cBhvr>
                                      <p:to>
                                        <p:strVal val="visible"/>
                                      </p:to>
                                    </p:set>
                                    <p:animEffect transition="in" filter="blinds(horizontal)">
                                      <p:cBhvr>
                                        <p:cTn id="12" dur="500"/>
                                        <p:tgtEl>
                                          <p:spTgt spid="122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228600" y="609603"/>
            <a:ext cx="8610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30000"/>
              </a:lnSpc>
              <a:spcBef>
                <a:spcPct val="50000"/>
              </a:spcBef>
            </a:pPr>
            <a:r>
              <a:rPr kumimoji="1" lang="zh-CN" altLang="en-US" sz="2400" i="0" u="none" smtClean="0">
                <a:solidFill>
                  <a:srgbClr val="000000"/>
                </a:solidFill>
                <a:ea typeface="宋体" charset="-122"/>
              </a:rPr>
              <a:t>       同样，我们可以用递归的方法描述上述转换过程。 </a:t>
            </a:r>
          </a:p>
          <a:p>
            <a:pPr algn="just">
              <a:lnSpc>
                <a:spcPct val="130000"/>
              </a:lnSpc>
              <a:spcBef>
                <a:spcPct val="50000"/>
              </a:spcBef>
            </a:pPr>
            <a:r>
              <a:rPr kumimoji="1" lang="zh-CN" altLang="en-US" sz="2400" i="0" u="none" smtClean="0">
                <a:solidFill>
                  <a:srgbClr val="000000"/>
                </a:solidFill>
                <a:ea typeface="宋体" charset="-122"/>
              </a:rPr>
              <a:t>       若</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是一棵二叉树，</a:t>
            </a:r>
            <a:r>
              <a:rPr kumimoji="1" lang="en-US" altLang="zh-CN" sz="2400" i="0" u="none" smtClean="0">
                <a:solidFill>
                  <a:srgbClr val="000000"/>
                </a:solidFill>
                <a:ea typeface="宋体" charset="-122"/>
              </a:rPr>
              <a:t>T</a:t>
            </a:r>
            <a:r>
              <a:rPr kumimoji="1" lang="zh-CN" altLang="en-US" sz="2400" i="0" u="none" smtClean="0">
                <a:solidFill>
                  <a:srgbClr val="000000"/>
                </a:solidFill>
                <a:ea typeface="宋体" charset="-122"/>
              </a:rPr>
              <a:t>是</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的根结点，</a:t>
            </a:r>
            <a:r>
              <a:rPr kumimoji="1" lang="en-US" altLang="zh-CN" sz="2400" i="0" u="none" smtClean="0">
                <a:solidFill>
                  <a:srgbClr val="000000"/>
                </a:solidFill>
                <a:ea typeface="宋体" charset="-122"/>
              </a:rPr>
              <a:t>L</a:t>
            </a:r>
            <a:r>
              <a:rPr kumimoji="1" lang="zh-CN" altLang="en-US" sz="2400" i="0" u="none" smtClean="0">
                <a:solidFill>
                  <a:srgbClr val="000000"/>
                </a:solidFill>
                <a:ea typeface="宋体" charset="-122"/>
              </a:rPr>
              <a:t>是</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的左子树，</a:t>
            </a:r>
            <a:r>
              <a:rPr kumimoji="1" lang="en-US" altLang="zh-CN" sz="2400" i="0" u="none" smtClean="0">
                <a:solidFill>
                  <a:srgbClr val="000000"/>
                </a:solidFill>
                <a:ea typeface="宋体" charset="-122"/>
              </a:rPr>
              <a:t>R</a:t>
            </a:r>
            <a:r>
              <a:rPr kumimoji="1" lang="zh-CN" altLang="en-US" sz="2400" i="0" u="none" smtClean="0">
                <a:solidFill>
                  <a:srgbClr val="000000"/>
                </a:solidFill>
                <a:ea typeface="宋体" charset="-122"/>
              </a:rPr>
              <a:t>为</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的右子树，且</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对应的森林</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）中含有的</a:t>
            </a:r>
            <a:r>
              <a:rPr kumimoji="1" lang="en-US" altLang="zh-CN" sz="2400" i="0" u="none" smtClean="0">
                <a:solidFill>
                  <a:srgbClr val="000000"/>
                </a:solidFill>
                <a:ea typeface="宋体" charset="-122"/>
              </a:rPr>
              <a:t>n</a:t>
            </a:r>
            <a:r>
              <a:rPr kumimoji="1" lang="zh-CN" altLang="en-US" sz="2400" i="0" u="none" smtClean="0">
                <a:solidFill>
                  <a:srgbClr val="000000"/>
                </a:solidFill>
                <a:ea typeface="宋体" charset="-122"/>
              </a:rPr>
              <a:t>棵树为</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2</a:t>
            </a:r>
            <a:r>
              <a:rPr kumimoji="1" lang="en-US" altLang="zh-CN" sz="2400" i="0" u="none" smtClean="0">
                <a:solidFill>
                  <a:srgbClr val="000000"/>
                </a:solidFill>
                <a:ea typeface="宋体" charset="-122"/>
              </a:rPr>
              <a:t>,  </a:t>
            </a:r>
            <a:r>
              <a:rPr kumimoji="1" lang="en-US" altLang="zh-CN" sz="2400" i="0" u="none" smtClean="0">
                <a:solidFill>
                  <a:srgbClr val="000000"/>
                </a:solidFill>
                <a:latin typeface="Courier New" pitchFamily="49" charset="0"/>
                <a:ea typeface="宋体" charset="-122"/>
              </a:rPr>
              <a:t>…</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n</a:t>
            </a:r>
            <a:r>
              <a:rPr kumimoji="1" lang="zh-CN" altLang="en-US" sz="2400" i="0" u="none" smtClean="0">
                <a:solidFill>
                  <a:srgbClr val="000000"/>
                </a:solidFill>
                <a:ea typeface="宋体" charset="-122"/>
              </a:rPr>
              <a:t>， 则有： </a:t>
            </a:r>
          </a:p>
          <a:p>
            <a:pPr algn="just">
              <a:lnSpc>
                <a:spcPct val="130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1</a:t>
            </a: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为空，则</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）为空的森林（</a:t>
            </a:r>
            <a:r>
              <a:rPr kumimoji="1" lang="en-US" altLang="zh-CN" sz="2400" i="0" u="none" smtClean="0">
                <a:solidFill>
                  <a:srgbClr val="000000"/>
                </a:solidFill>
                <a:ea typeface="宋体" charset="-122"/>
              </a:rPr>
              <a:t>n</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0</a:t>
            </a:r>
            <a:r>
              <a:rPr kumimoji="1" lang="zh-CN" altLang="en-US" sz="2400" i="0" u="none" smtClean="0">
                <a:solidFill>
                  <a:srgbClr val="000000"/>
                </a:solidFill>
                <a:ea typeface="宋体" charset="-122"/>
              </a:rPr>
              <a:t>）。 </a:t>
            </a:r>
          </a:p>
          <a:p>
            <a:pPr algn="just">
              <a:lnSpc>
                <a:spcPct val="130000"/>
              </a:lnSpc>
              <a:spcBef>
                <a:spcPct val="50000"/>
              </a:spcBef>
            </a:pP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2</a:t>
            </a:r>
            <a:r>
              <a:rPr kumimoji="1" lang="zh-CN" altLang="en-US" sz="2400" i="0" u="none" smtClean="0">
                <a:solidFill>
                  <a:srgbClr val="000000"/>
                </a:solidFill>
                <a:ea typeface="宋体" charset="-122"/>
              </a:rPr>
              <a:t>） </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非空，则</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）中第一棵树</a:t>
            </a:r>
            <a:r>
              <a:rPr kumimoji="1" lang="en-US" altLang="zh-CN" sz="2400" i="0" u="none" smtClean="0">
                <a:solidFill>
                  <a:srgbClr val="000000"/>
                </a:solidFill>
                <a:ea typeface="宋体" charset="-122"/>
              </a:rPr>
              <a:t>T1</a:t>
            </a:r>
            <a:r>
              <a:rPr kumimoji="1" lang="zh-CN" altLang="en-US" sz="2400" i="0" u="none" smtClean="0">
                <a:solidFill>
                  <a:srgbClr val="000000"/>
                </a:solidFill>
                <a:ea typeface="宋体" charset="-122"/>
              </a:rPr>
              <a:t>的根为二叉树</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的根</a:t>
            </a:r>
            <a:r>
              <a:rPr kumimoji="1" lang="en-US" altLang="zh-CN" sz="2400" i="0" u="none" smtClean="0">
                <a:solidFill>
                  <a:srgbClr val="000000"/>
                </a:solidFill>
                <a:ea typeface="宋体" charset="-122"/>
              </a:rPr>
              <a:t>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a:t>
            </a:r>
            <a:r>
              <a:rPr kumimoji="1" lang="zh-CN" altLang="en-US" sz="2400" i="0" u="none" smtClean="0">
                <a:solidFill>
                  <a:srgbClr val="000000"/>
                </a:solidFill>
                <a:ea typeface="宋体" charset="-122"/>
              </a:rPr>
              <a:t>中根结点的子树森林由</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的左子树</a:t>
            </a:r>
            <a:r>
              <a:rPr kumimoji="1" lang="en-US" altLang="zh-CN" sz="2400" i="0" u="none" smtClean="0">
                <a:solidFill>
                  <a:srgbClr val="000000"/>
                </a:solidFill>
                <a:ea typeface="宋体" charset="-122"/>
              </a:rPr>
              <a:t>L</a:t>
            </a:r>
            <a:r>
              <a:rPr kumimoji="1" lang="zh-CN" altLang="en-US" sz="2400" i="0" u="none" smtClean="0">
                <a:solidFill>
                  <a:srgbClr val="000000"/>
                </a:solidFill>
                <a:ea typeface="宋体" charset="-122"/>
              </a:rPr>
              <a:t>转换而成，即</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L</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11</a:t>
            </a:r>
            <a:r>
              <a:rPr kumimoji="1" lang="en-US" altLang="zh-CN" sz="2400" i="0" u="none" smtClean="0">
                <a:solidFill>
                  <a:srgbClr val="000000"/>
                </a:solidFill>
                <a:ea typeface="宋体" charset="-122"/>
              </a:rPr>
              <a:t>, </a:t>
            </a:r>
            <a:r>
              <a:rPr kumimoji="1" lang="en-US" altLang="zh-CN" sz="2400" i="0" u="none" smtClean="0">
                <a:solidFill>
                  <a:srgbClr val="000000"/>
                </a:solidFill>
                <a:latin typeface="Courier New" pitchFamily="49" charset="0"/>
                <a:ea typeface="宋体" charset="-122"/>
              </a:rPr>
              <a:t>…</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1m</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的右子树</a:t>
            </a:r>
            <a:r>
              <a:rPr kumimoji="1" lang="en-US" altLang="zh-CN" sz="2400" i="0" u="none" smtClean="0">
                <a:solidFill>
                  <a:srgbClr val="000000"/>
                </a:solidFill>
                <a:ea typeface="宋体" charset="-122"/>
              </a:rPr>
              <a:t>R</a:t>
            </a:r>
            <a:r>
              <a:rPr kumimoji="1" lang="zh-CN" altLang="en-US" sz="2400" i="0" u="none" smtClean="0">
                <a:solidFill>
                  <a:srgbClr val="000000"/>
                </a:solidFill>
                <a:ea typeface="宋体" charset="-122"/>
              </a:rPr>
              <a:t>转换为</a:t>
            </a:r>
            <a:r>
              <a:rPr kumimoji="1" lang="en-US" altLang="zh-CN" sz="2400" i="0" u="none" smtClean="0">
                <a:solidFill>
                  <a:srgbClr val="000000"/>
                </a:solidFill>
                <a:ea typeface="宋体" charset="-122"/>
              </a:rPr>
              <a:t>F</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）中其余树组成的森林， 即</a:t>
            </a:r>
            <a:r>
              <a:rPr kumimoji="1" lang="en-US" altLang="zh-CN" sz="2400" i="0" u="none" smtClean="0">
                <a:solidFill>
                  <a:srgbClr val="000000"/>
                </a:solidFill>
                <a:ea typeface="宋体" charset="-122"/>
              </a:rPr>
              <a:t>F(R)</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{T</a:t>
            </a:r>
            <a:r>
              <a:rPr kumimoji="1" lang="en-US" altLang="zh-CN" sz="2400" i="0" u="none" baseline="-25000" smtClean="0">
                <a:solidFill>
                  <a:srgbClr val="000000"/>
                </a:solidFill>
                <a:ea typeface="宋体" charset="-122"/>
              </a:rPr>
              <a:t>2</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3</a:t>
            </a:r>
            <a:r>
              <a:rPr kumimoji="1" lang="en-US" altLang="zh-CN" sz="2400" i="0" u="none" smtClean="0">
                <a:solidFill>
                  <a:srgbClr val="000000"/>
                </a:solidFill>
                <a:ea typeface="宋体" charset="-122"/>
              </a:rPr>
              <a:t>,  </a:t>
            </a:r>
            <a:r>
              <a:rPr kumimoji="1" lang="en-US" altLang="zh-CN" sz="2400" i="0" u="none" smtClean="0">
                <a:solidFill>
                  <a:srgbClr val="000000"/>
                </a:solidFill>
                <a:latin typeface="Courier New" pitchFamily="49" charset="0"/>
                <a:ea typeface="宋体" charset="-122"/>
              </a:rPr>
              <a:t>…</a:t>
            </a:r>
            <a:r>
              <a:rPr kumimoji="1" lang="en-US" altLang="zh-CN" sz="2400" i="0" u="none" smtClean="0">
                <a:solidFill>
                  <a:srgbClr val="000000"/>
                </a:solidFill>
                <a:ea typeface="宋体" charset="-122"/>
              </a:rPr>
              <a:t>, T</a:t>
            </a:r>
            <a:r>
              <a:rPr kumimoji="1" lang="en-US" altLang="zh-CN" sz="2400" i="0" u="none" baseline="-25000" smtClean="0">
                <a:solidFill>
                  <a:srgbClr val="000000"/>
                </a:solidFill>
                <a:ea typeface="宋体" charset="-122"/>
              </a:rPr>
              <a:t>n</a:t>
            </a:r>
            <a:r>
              <a:rPr kumimoji="1" lang="en-US" altLang="zh-CN" sz="2400" i="0" u="none" smtClean="0">
                <a:solidFill>
                  <a:srgbClr val="000000"/>
                </a:solidFill>
                <a:ea typeface="宋体" charset="-122"/>
              </a:rPr>
              <a:t>}</a:t>
            </a:r>
            <a:r>
              <a:rPr kumimoji="1" lang="zh-CN" altLang="en-US" sz="2400" i="0" u="none" smtClean="0">
                <a:solidFill>
                  <a:srgbClr val="000000"/>
                </a:solidFill>
                <a:ea typeface="宋体" charset="-122"/>
              </a:rPr>
              <a:t>。 </a:t>
            </a:r>
          </a:p>
          <a:p>
            <a:pPr>
              <a:lnSpc>
                <a:spcPct val="130000"/>
              </a:lnSpc>
              <a:spcBef>
                <a:spcPct val="50000"/>
              </a:spcBef>
            </a:pPr>
            <a:r>
              <a:rPr kumimoji="1" lang="zh-CN" altLang="en-US" sz="2400" i="0" u="none" smtClean="0">
                <a:solidFill>
                  <a:srgbClr val="000000"/>
                </a:solidFill>
                <a:ea typeface="宋体" charset="-122"/>
              </a:rPr>
              <a:t>       根据这个递归的定义， 我们同样可以写出递归的转换算法。 </a:t>
            </a:r>
          </a:p>
        </p:txBody>
      </p:sp>
    </p:spTree>
    <p:extLst>
      <p:ext uri="{BB962C8B-B14F-4D97-AF65-F5344CB8AC3E}">
        <p14:creationId xmlns:p14="http://schemas.microsoft.com/office/powerpoint/2010/main" val="22165005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黑体" pitchFamily="49" charset="-122"/>
                <a:ea typeface="黑体" pitchFamily="49" charset="-122"/>
              </a:rPr>
              <a:t>树的遍历 </a:t>
            </a:r>
          </a:p>
        </p:txBody>
      </p:sp>
      <p:sp>
        <p:nvSpPr>
          <p:cNvPr id="121859" name="Text Box 3"/>
          <p:cNvSpPr txBox="1">
            <a:spLocks noChangeArrowheads="1"/>
          </p:cNvSpPr>
          <p:nvPr/>
        </p:nvSpPr>
        <p:spPr bwMode="auto">
          <a:xfrm>
            <a:off x="358775" y="1304926"/>
            <a:ext cx="8001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dirty="0">
                <a:solidFill>
                  <a:srgbClr val="FF9933"/>
                </a:solidFill>
                <a:latin typeface="Times New Roman" pitchFamily="18" charset="0"/>
                <a:ea typeface="楷体_GB2312"/>
                <a:cs typeface="楷体_GB2312"/>
              </a:rPr>
              <a:t>1</a:t>
            </a:r>
            <a:r>
              <a:rPr kumimoji="1" lang="zh-CN" altLang="en-US" sz="2400" dirty="0">
                <a:solidFill>
                  <a:srgbClr val="FF9933"/>
                </a:solidFill>
                <a:latin typeface="Times New Roman" pitchFamily="18" charset="0"/>
                <a:ea typeface="楷体_GB2312"/>
                <a:cs typeface="楷体_GB2312"/>
              </a:rPr>
              <a:t>．树的先根遍历</a:t>
            </a:r>
          </a:p>
          <a:p>
            <a:pPr algn="just" eaLnBrk="1" hangingPunct="1">
              <a:spcBef>
                <a:spcPct val="50000"/>
              </a:spcBef>
            </a:pPr>
            <a:r>
              <a:rPr kumimoji="1" lang="zh-CN" altLang="en-US" sz="2400" dirty="0">
                <a:solidFill>
                  <a:srgbClr val="000000"/>
                </a:solidFill>
                <a:latin typeface="Times New Roman" pitchFamily="18" charset="0"/>
              </a:rPr>
              <a:t>树的先根遍历的定义为：若树为空，遍历结束。否则，</a:t>
            </a:r>
          </a:p>
          <a:p>
            <a:pPr algn="just" eaLnBrk="1" hangingPunct="1">
              <a:spcBef>
                <a:spcPct val="50000"/>
              </a:spcBef>
            </a:pPr>
            <a:r>
              <a:rPr kumimoji="1" lang="en-US" altLang="zh-CN" sz="2400" dirty="0">
                <a:solidFill>
                  <a:srgbClr val="000000"/>
                </a:solidFill>
                <a:latin typeface="Times New Roman" pitchFamily="18" charset="0"/>
              </a:rPr>
              <a:t>(1)</a:t>
            </a:r>
            <a:r>
              <a:rPr kumimoji="1" lang="zh-CN" altLang="en-US" sz="2400" dirty="0">
                <a:solidFill>
                  <a:srgbClr val="000000"/>
                </a:solidFill>
                <a:latin typeface="Times New Roman" pitchFamily="18" charset="0"/>
              </a:rPr>
              <a:t>访问根结点；</a:t>
            </a:r>
            <a:endParaRPr kumimoji="1" lang="en-US" altLang="zh-CN" sz="2400" dirty="0">
              <a:solidFill>
                <a:srgbClr val="000000"/>
              </a:solidFill>
              <a:latin typeface="Times New Roman" pitchFamily="18" charset="0"/>
            </a:endParaRPr>
          </a:p>
          <a:p>
            <a:pPr algn="just" eaLnBrk="1" hangingPunct="1">
              <a:spcBef>
                <a:spcPct val="50000"/>
              </a:spcBef>
            </a:pPr>
            <a:r>
              <a:rPr kumimoji="1" lang="en-US" altLang="zh-CN" sz="2400" dirty="0">
                <a:solidFill>
                  <a:srgbClr val="000000"/>
                </a:solidFill>
                <a:latin typeface="Times New Roman" pitchFamily="18" charset="0"/>
              </a:rPr>
              <a:t>(2)</a:t>
            </a:r>
            <a:r>
              <a:rPr kumimoji="1" lang="zh-CN" altLang="en-US" sz="2400" dirty="0">
                <a:solidFill>
                  <a:srgbClr val="000000"/>
                </a:solidFill>
                <a:latin typeface="Times New Roman" pitchFamily="18" charset="0"/>
              </a:rPr>
              <a:t>按照从左到右的顺序</a:t>
            </a:r>
            <a:r>
              <a:rPr kumimoji="1" lang="zh-CN" altLang="en-US" sz="2400" dirty="0">
                <a:solidFill>
                  <a:srgbClr val="FF9933"/>
                </a:solidFill>
                <a:latin typeface="Times New Roman" pitchFamily="18" charset="0"/>
                <a:ea typeface="楷体_GB2312"/>
                <a:cs typeface="楷体_GB2312"/>
              </a:rPr>
              <a:t>先根遍历</a:t>
            </a:r>
            <a:r>
              <a:rPr kumimoji="1" lang="zh-CN" altLang="en-US" sz="2400" dirty="0">
                <a:solidFill>
                  <a:srgbClr val="000000"/>
                </a:solidFill>
                <a:latin typeface="Times New Roman" pitchFamily="18" charset="0"/>
              </a:rPr>
              <a:t>根结点的每一棵子树。</a:t>
            </a:r>
          </a:p>
        </p:txBody>
      </p:sp>
      <p:graphicFrame>
        <p:nvGraphicFramePr>
          <p:cNvPr id="113671" name="Object 1024"/>
          <p:cNvGraphicFramePr>
            <a:graphicFrameLocks noChangeAspect="1"/>
          </p:cNvGraphicFramePr>
          <p:nvPr/>
        </p:nvGraphicFramePr>
        <p:xfrm>
          <a:off x="1116013" y="4258275"/>
          <a:ext cx="2476500" cy="1819275"/>
        </p:xfrm>
        <a:graphic>
          <a:graphicData uri="http://schemas.openxmlformats.org/presentationml/2006/ole">
            <mc:AlternateContent xmlns:mc="http://schemas.openxmlformats.org/markup-compatibility/2006">
              <mc:Choice xmlns:v="urn:schemas-microsoft-com:vml" Requires="v">
                <p:oleObj spid="_x0000_s121922" name="BMP 图象" r:id="rId3" imgW="2476190" imgH="1819529" progId="Paint.Picture">
                  <p:embed/>
                </p:oleObj>
              </mc:Choice>
              <mc:Fallback>
                <p:oleObj name="BMP 图象" r:id="rId3" imgW="2476190" imgH="1819529"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58275"/>
                        <a:ext cx="24765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8" name="Text Box 5"/>
          <p:cNvSpPr txBox="1">
            <a:spLocks noChangeArrowheads="1"/>
          </p:cNvSpPr>
          <p:nvPr/>
        </p:nvSpPr>
        <p:spPr bwMode="auto">
          <a:xfrm>
            <a:off x="344488" y="3608388"/>
            <a:ext cx="869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 </a:t>
            </a:r>
            <a:r>
              <a:rPr kumimoji="1" lang="zh-CN" altLang="en-US" sz="2400">
                <a:solidFill>
                  <a:srgbClr val="FF0000"/>
                </a:solidFill>
                <a:latin typeface="Times New Roman" pitchFamily="18" charset="0"/>
              </a:rPr>
              <a:t>先根序列：</a:t>
            </a:r>
            <a:r>
              <a:rPr kumimoji="1" lang="en-US" altLang="zh-CN" sz="2400">
                <a:solidFill>
                  <a:srgbClr val="FF0000"/>
                </a:solidFill>
                <a:latin typeface="Times New Roman" pitchFamily="18" charset="0"/>
              </a:rPr>
              <a:t>A</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B</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E</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F</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K</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L</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C</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G</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D</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H</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I</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M</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N</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J</a:t>
            </a:r>
            <a:endParaRPr kumimoji="1" lang="zh-CN" altLang="en-US" sz="2400">
              <a:solidFill>
                <a:srgbClr val="FF0000"/>
              </a:solidFill>
              <a:latin typeface="Times New Roman" pitchFamily="18" charset="0"/>
            </a:endParaRPr>
          </a:p>
        </p:txBody>
      </p:sp>
      <p:pic>
        <p:nvPicPr>
          <p:cNvPr id="9"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4184650"/>
            <a:ext cx="247015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wheel(1)">
                                      <p:cBhvr>
                                        <p:cTn id="7" dur="2000"/>
                                        <p:tgtEl>
                                          <p:spTgt spid="1136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993781" y="260350"/>
            <a:ext cx="7754938" cy="720725"/>
          </a:xfrm>
        </p:spPr>
        <p:txBody>
          <a:bodyPr/>
          <a:lstStyle/>
          <a:p>
            <a:pPr eaLnBrk="1" hangingPunct="1"/>
            <a:r>
              <a:rPr lang="zh-CN" altLang="en-US" smtClean="0">
                <a:latin typeface="黑体" pitchFamily="49" charset="-122"/>
                <a:ea typeface="黑体" pitchFamily="49" charset="-122"/>
              </a:rPr>
              <a:t>第</a:t>
            </a:r>
            <a:r>
              <a:rPr lang="en-US" altLang="zh-CN" smtClean="0">
                <a:latin typeface="黑体" pitchFamily="49" charset="-122"/>
                <a:ea typeface="黑体" pitchFamily="49" charset="-122"/>
              </a:rPr>
              <a:t>6</a:t>
            </a:r>
            <a:r>
              <a:rPr lang="zh-CN" altLang="en-US" smtClean="0">
                <a:latin typeface="黑体" pitchFamily="49" charset="-122"/>
                <a:ea typeface="黑体" pitchFamily="49" charset="-122"/>
              </a:rPr>
              <a:t>章 树和二叉树</a:t>
            </a:r>
          </a:p>
        </p:txBody>
      </p:sp>
      <p:sp>
        <p:nvSpPr>
          <p:cNvPr id="6" name="内容占位符 5"/>
          <p:cNvSpPr>
            <a:spLocks noGrp="1"/>
          </p:cNvSpPr>
          <p:nvPr>
            <p:ph idx="1"/>
          </p:nvPr>
        </p:nvSpPr>
        <p:spPr>
          <a:xfrm>
            <a:off x="457200" y="1412776"/>
            <a:ext cx="5410200" cy="3744887"/>
          </a:xfrm>
        </p:spPr>
        <p:txBody>
          <a:bodyPr/>
          <a:lstStyle/>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树的概念</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二叉树的存储结构</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遍历二叉树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线索二叉树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二叉树的</a:t>
            </a:r>
            <a:r>
              <a:rPr lang="zh-CN" altLang="en-US" sz="2800" b="1" dirty="0" smtClean="0">
                <a:effectLst>
                  <a:outerShdw blurRad="38100" dist="38100" dir="2700000" algn="tl">
                    <a:srgbClr val="C0C0C0"/>
                  </a:outerShdw>
                </a:effectLst>
                <a:latin typeface="Times New Roman" pitchFamily="18" charset="0"/>
                <a:ea typeface="宋体" pitchFamily="2" charset="-122"/>
              </a:rPr>
              <a:t>应用</a:t>
            </a:r>
          </a:p>
        </p:txBody>
      </p:sp>
      <p:sp>
        <p:nvSpPr>
          <p:cNvPr id="5" name="内容占位符 5"/>
          <p:cNvSpPr txBox="1">
            <a:spLocks/>
          </p:cNvSpPr>
          <p:nvPr/>
        </p:nvSpPr>
        <p:spPr bwMode="auto">
          <a:xfrm>
            <a:off x="503548" y="5229200"/>
            <a:ext cx="5410200" cy="126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75000"/>
                  </a:schemeClr>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lumMod val="75000"/>
                  </a:schemeClr>
                </a:solidFill>
                <a:latin typeface="+mn-lt"/>
                <a:cs typeface="+mn-cs"/>
              </a:defRPr>
            </a:lvl2pPr>
            <a:lvl3pPr marL="1143000" indent="-228600" algn="l" rtl="0" eaLnBrk="0" fontAlgn="base" hangingPunct="0">
              <a:spcBef>
                <a:spcPct val="20000"/>
              </a:spcBef>
              <a:spcAft>
                <a:spcPct val="0"/>
              </a:spcAft>
              <a:buChar char="•"/>
              <a:defRPr sz="2400">
                <a:solidFill>
                  <a:schemeClr val="tx1">
                    <a:lumMod val="75000"/>
                  </a:schemeClr>
                </a:solidFill>
                <a:latin typeface="+mn-lt"/>
                <a:cs typeface="+mn-cs"/>
              </a:defRPr>
            </a:lvl3pPr>
            <a:lvl4pPr marL="1600200" indent="-228600" algn="l" rtl="0" eaLnBrk="0" fontAlgn="base" hangingPunct="0">
              <a:spcBef>
                <a:spcPct val="20000"/>
              </a:spcBef>
              <a:spcAft>
                <a:spcPct val="0"/>
              </a:spcAft>
              <a:buChar char="–"/>
              <a:defRPr sz="2000">
                <a:solidFill>
                  <a:schemeClr val="tx1">
                    <a:lumMod val="75000"/>
                  </a:schemeClr>
                </a:solidFill>
                <a:latin typeface="+mn-lt"/>
                <a:cs typeface="+mn-cs"/>
              </a:defRPr>
            </a:lvl4pPr>
            <a:lvl5pPr marL="2057400" indent="-228600" algn="l" rtl="0" eaLnBrk="0" fontAlgn="base" hangingPunct="0">
              <a:spcBef>
                <a:spcPct val="20000"/>
              </a:spcBef>
              <a:spcAft>
                <a:spcPct val="0"/>
              </a:spcAft>
              <a:buChar char="»"/>
              <a:defRPr sz="2000">
                <a:solidFill>
                  <a:schemeClr val="tx1">
                    <a:lumMod val="75000"/>
                  </a:schemeClr>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a:lstStyle>
          <a:p>
            <a:pPr>
              <a:spcBef>
                <a:spcPct val="50000"/>
              </a:spcBef>
              <a:buFont typeface="Wingdings" pitchFamily="2" charset="2"/>
              <a:buChar char="u"/>
              <a:defRPr/>
            </a:pPr>
            <a:r>
              <a:rPr lang="zh-CN" altLang="zh-CN" sz="2800" b="1" dirty="0" smtClean="0">
                <a:solidFill>
                  <a:schemeClr val="tx1">
                    <a:lumMod val="60000"/>
                    <a:lumOff val="40000"/>
                  </a:schemeClr>
                </a:solidFill>
                <a:effectLst>
                  <a:outerShdw blurRad="38100" dist="38100" dir="2700000" algn="tl">
                    <a:srgbClr val="C0C0C0"/>
                  </a:outerShdw>
                </a:effectLst>
                <a:latin typeface="Times New Roman" pitchFamily="18" charset="0"/>
                <a:ea typeface="宋体" pitchFamily="2" charset="-122"/>
              </a:rPr>
              <a:t>树和森林的实现</a:t>
            </a:r>
            <a:endParaRPr lang="en-US" altLang="zh-CN" sz="2800" b="1" dirty="0" smtClean="0">
              <a:solidFill>
                <a:schemeClr val="tx1">
                  <a:lumMod val="60000"/>
                  <a:lumOff val="40000"/>
                </a:schemeClr>
              </a:solidFill>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smtClean="0">
                <a:solidFill>
                  <a:schemeClr val="tx1">
                    <a:lumMod val="60000"/>
                    <a:lumOff val="40000"/>
                  </a:schemeClr>
                </a:solidFill>
                <a:effectLst>
                  <a:outerShdw blurRad="38100" dist="38100" dir="2700000" algn="tl">
                    <a:srgbClr val="C0C0C0"/>
                  </a:outerShdw>
                </a:effectLst>
                <a:latin typeface="Times New Roman" pitchFamily="18" charset="0"/>
                <a:ea typeface="宋体" pitchFamily="2" charset="-122"/>
              </a:rPr>
              <a:t>等价类及其表示</a:t>
            </a:r>
            <a:endParaRPr lang="zh-CN" altLang="en-US" sz="2800" b="1" dirty="0">
              <a:solidFill>
                <a:schemeClr val="tx1">
                  <a:lumMod val="60000"/>
                  <a:lumOff val="40000"/>
                </a:schemeClr>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609600" y="1314451"/>
            <a:ext cx="7696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dirty="0">
                <a:solidFill>
                  <a:srgbClr val="FF9933"/>
                </a:solidFill>
                <a:latin typeface="Times New Roman" pitchFamily="18" charset="0"/>
                <a:ea typeface="楷体_GB2312"/>
                <a:cs typeface="楷体_GB2312"/>
              </a:rPr>
              <a:t>2</a:t>
            </a:r>
            <a:r>
              <a:rPr kumimoji="1" lang="zh-CN" altLang="en-US" sz="2400" dirty="0">
                <a:solidFill>
                  <a:srgbClr val="FF9933"/>
                </a:solidFill>
                <a:latin typeface="Times New Roman" pitchFamily="18" charset="0"/>
                <a:ea typeface="楷体_GB2312"/>
                <a:cs typeface="楷体_GB2312"/>
              </a:rPr>
              <a:t>．树的后根遍历</a:t>
            </a:r>
          </a:p>
          <a:p>
            <a:pPr algn="just" eaLnBrk="1" hangingPunct="1">
              <a:spcBef>
                <a:spcPct val="50000"/>
              </a:spcBef>
            </a:pPr>
            <a:r>
              <a:rPr kumimoji="1" lang="zh-CN" altLang="en-US" sz="2400" dirty="0">
                <a:solidFill>
                  <a:srgbClr val="000000"/>
                </a:solidFill>
                <a:latin typeface="Times New Roman" pitchFamily="18" charset="0"/>
              </a:rPr>
              <a:t>树的后根遍历的定义为：若树为空，遍历结束。否则，</a:t>
            </a:r>
          </a:p>
          <a:p>
            <a:pPr algn="just" eaLnBrk="1" hangingPunct="1">
              <a:spcBef>
                <a:spcPct val="50000"/>
              </a:spcBef>
            </a:pPr>
            <a:r>
              <a:rPr kumimoji="1" lang="en-US" altLang="zh-CN" sz="2400" dirty="0">
                <a:solidFill>
                  <a:srgbClr val="000000"/>
                </a:solidFill>
                <a:latin typeface="Times New Roman" pitchFamily="18" charset="0"/>
              </a:rPr>
              <a:t>(1)</a:t>
            </a:r>
            <a:r>
              <a:rPr kumimoji="1" lang="zh-CN" altLang="en-US" sz="2400" dirty="0">
                <a:solidFill>
                  <a:srgbClr val="000000"/>
                </a:solidFill>
                <a:latin typeface="Times New Roman" pitchFamily="18" charset="0"/>
              </a:rPr>
              <a:t>按照从左到右的顺序</a:t>
            </a:r>
            <a:r>
              <a:rPr kumimoji="1" lang="zh-CN" altLang="en-US" sz="2400" dirty="0">
                <a:solidFill>
                  <a:srgbClr val="FF9933"/>
                </a:solidFill>
                <a:latin typeface="Times New Roman" pitchFamily="18" charset="0"/>
                <a:ea typeface="楷体_GB2312"/>
                <a:cs typeface="楷体_GB2312"/>
              </a:rPr>
              <a:t>后根遍历</a:t>
            </a:r>
            <a:r>
              <a:rPr kumimoji="1" lang="zh-CN" altLang="en-US" sz="2400" dirty="0">
                <a:solidFill>
                  <a:srgbClr val="000000"/>
                </a:solidFill>
                <a:latin typeface="Times New Roman" pitchFamily="18" charset="0"/>
              </a:rPr>
              <a:t>根结点的每一棵子树；</a:t>
            </a:r>
          </a:p>
          <a:p>
            <a:pPr algn="just" eaLnBrk="1" hangingPunct="1">
              <a:spcBef>
                <a:spcPct val="50000"/>
              </a:spcBef>
            </a:pPr>
            <a:r>
              <a:rPr kumimoji="1" lang="en-US" altLang="zh-CN" sz="2400" dirty="0">
                <a:solidFill>
                  <a:srgbClr val="000000"/>
                </a:solidFill>
                <a:latin typeface="Times New Roman" pitchFamily="18" charset="0"/>
              </a:rPr>
              <a:t>(2)</a:t>
            </a:r>
            <a:r>
              <a:rPr kumimoji="1" lang="zh-CN" altLang="en-US" sz="2400" dirty="0">
                <a:solidFill>
                  <a:srgbClr val="000000"/>
                </a:solidFill>
                <a:latin typeface="Times New Roman" pitchFamily="18" charset="0"/>
              </a:rPr>
              <a:t>访问根结点。</a:t>
            </a:r>
          </a:p>
        </p:txBody>
      </p:sp>
      <p:graphicFrame>
        <p:nvGraphicFramePr>
          <p:cNvPr id="114695" name="Object 1024"/>
          <p:cNvGraphicFramePr>
            <a:graphicFrameLocks noChangeAspect="1"/>
          </p:cNvGraphicFramePr>
          <p:nvPr/>
        </p:nvGraphicFramePr>
        <p:xfrm>
          <a:off x="719219" y="4184650"/>
          <a:ext cx="2928937" cy="2097088"/>
        </p:xfrm>
        <a:graphic>
          <a:graphicData uri="http://schemas.openxmlformats.org/presentationml/2006/ole">
            <mc:AlternateContent xmlns:mc="http://schemas.openxmlformats.org/markup-compatibility/2006">
              <mc:Choice xmlns:v="urn:schemas-microsoft-com:vml" Requires="v">
                <p:oleObj spid="_x0000_s122946" name="BMP 图象" r:id="rId3" imgW="2476190" imgH="1819529" progId="Paint.Picture">
                  <p:embed/>
                </p:oleObj>
              </mc:Choice>
              <mc:Fallback>
                <p:oleObj name="BMP 图象" r:id="rId3" imgW="2476190" imgH="1819529"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19" y="4184650"/>
                        <a:ext cx="2928937"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114692" name="Text Box 4"/>
          <p:cNvSpPr txBox="1">
            <a:spLocks noChangeArrowheads="1"/>
          </p:cNvSpPr>
          <p:nvPr/>
        </p:nvSpPr>
        <p:spPr bwMode="auto">
          <a:xfrm>
            <a:off x="250825" y="3438527"/>
            <a:ext cx="8750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FF0000"/>
                </a:solidFill>
                <a:latin typeface="Times New Roman" pitchFamily="18" charset="0"/>
              </a:rPr>
              <a:t>后根序列：</a:t>
            </a:r>
            <a:r>
              <a:rPr kumimoji="1" lang="en-US" altLang="zh-CN" sz="2400" dirty="0">
                <a:solidFill>
                  <a:srgbClr val="FF0000"/>
                </a:solidFill>
                <a:latin typeface="Times New Roman" pitchFamily="18" charset="0"/>
              </a:rPr>
              <a:t>E</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K</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L</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F</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B</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G</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C</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H</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M</a:t>
            </a:r>
            <a:r>
              <a:rPr kumimoji="1" lang="zh-CN" altLang="en-US" sz="2400" dirty="0" smtClean="0">
                <a:solidFill>
                  <a:srgbClr val="FF0000"/>
                </a:solidFill>
                <a:latin typeface="Times New Roman" pitchFamily="18" charset="0"/>
              </a:rPr>
              <a:t>、</a:t>
            </a:r>
            <a:r>
              <a:rPr kumimoji="1" lang="en-US" altLang="zh-CN" sz="2400" dirty="0">
                <a:solidFill>
                  <a:srgbClr val="FF0000"/>
                </a:solidFill>
                <a:latin typeface="Times New Roman" pitchFamily="18" charset="0"/>
              </a:rPr>
              <a:t>N</a:t>
            </a:r>
            <a:r>
              <a:rPr kumimoji="1" lang="zh-CN" altLang="en-US" sz="2400" dirty="0" smtClean="0">
                <a:solidFill>
                  <a:srgbClr val="FF0000"/>
                </a:solidFill>
                <a:latin typeface="Times New Roman" pitchFamily="18" charset="0"/>
              </a:rPr>
              <a:t>、</a:t>
            </a:r>
            <a:r>
              <a:rPr kumimoji="1" lang="en-US" altLang="zh-CN" sz="2400" dirty="0">
                <a:solidFill>
                  <a:srgbClr val="FF0000"/>
                </a:solidFill>
                <a:latin typeface="Times New Roman" pitchFamily="18" charset="0"/>
              </a:rPr>
              <a:t>I</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J</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D</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A</a:t>
            </a:r>
            <a:endParaRPr kumimoji="1" lang="zh-CN" altLang="en-US" sz="2400" dirty="0">
              <a:solidFill>
                <a:srgbClr val="FF0000"/>
              </a:solidFill>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树的遍历 </a:t>
            </a:r>
            <a:endParaRPr lang="zh-CN" altLang="en-US" dirty="0"/>
          </a:p>
        </p:txBody>
      </p:sp>
      <p:pic>
        <p:nvPicPr>
          <p:cNvPr id="8" name="图片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4167193"/>
            <a:ext cx="2700052" cy="254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4692">
                                            <p:txEl>
                                              <p:pRg st="0" end="0"/>
                                            </p:txEl>
                                          </p:spTgt>
                                        </p:tgtEl>
                                        <p:attrNameLst>
                                          <p:attrName>style.visibility</p:attrName>
                                        </p:attrNameLst>
                                      </p:cBhvr>
                                      <p:to>
                                        <p:strVal val="visible"/>
                                      </p:to>
                                    </p:set>
                                    <p:animEffect transition="in" filter="barn(inVertical)">
                                      <p:cBhvr>
                                        <p:cTn id="11" dur="500"/>
                                        <p:tgtEl>
                                          <p:spTgt spid="11469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358786" y="1341441"/>
            <a:ext cx="86772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3200">
                <a:solidFill>
                  <a:srgbClr val="FF9933"/>
                </a:solidFill>
                <a:latin typeface="Times New Roman" pitchFamily="18" charset="0"/>
                <a:ea typeface="楷体_GB2312"/>
                <a:cs typeface="楷体_GB2312"/>
              </a:rPr>
              <a:t>3</a:t>
            </a:r>
            <a:r>
              <a:rPr kumimoji="1" lang="zh-CN" altLang="en-US" sz="3200">
                <a:solidFill>
                  <a:srgbClr val="FF9933"/>
                </a:solidFill>
                <a:latin typeface="Times New Roman" pitchFamily="18" charset="0"/>
                <a:ea typeface="楷体_GB2312"/>
                <a:cs typeface="楷体_GB2312"/>
              </a:rPr>
              <a:t>．树的层次遍历</a:t>
            </a:r>
            <a:endParaRPr kumimoji="1" lang="en-US" altLang="zh-CN" sz="3200">
              <a:solidFill>
                <a:srgbClr val="FF9933"/>
              </a:solidFill>
              <a:latin typeface="Times New Roman" pitchFamily="18" charset="0"/>
              <a:ea typeface="楷体_GB2312"/>
              <a:cs typeface="楷体_GB2312"/>
            </a:endParaRPr>
          </a:p>
          <a:p>
            <a:pPr algn="just" eaLnBrk="1" hangingPunct="1">
              <a:spcBef>
                <a:spcPct val="50000"/>
              </a:spcBef>
            </a:pPr>
            <a:r>
              <a:rPr kumimoji="1" lang="zh-CN" altLang="en-US" sz="2400">
                <a:solidFill>
                  <a:srgbClr val="000000"/>
                </a:solidFill>
                <a:latin typeface="Times New Roman" pitchFamily="18" charset="0"/>
              </a:rPr>
              <a:t>树的层序遍历也称为树的广度遍历，就是从树的第一层</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根结点</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开始，自上至下逐层遍历，在同一层中，则按从左到右的顺序对结点逐个访问。</a:t>
            </a:r>
          </a:p>
        </p:txBody>
      </p:sp>
      <p:graphicFrame>
        <p:nvGraphicFramePr>
          <p:cNvPr id="115719" name="Object 1024"/>
          <p:cNvGraphicFramePr>
            <a:graphicFrameLocks noChangeAspect="1"/>
          </p:cNvGraphicFramePr>
          <p:nvPr/>
        </p:nvGraphicFramePr>
        <p:xfrm>
          <a:off x="1979709" y="3897313"/>
          <a:ext cx="3398837" cy="2303462"/>
        </p:xfrm>
        <a:graphic>
          <a:graphicData uri="http://schemas.openxmlformats.org/presentationml/2006/ole">
            <mc:AlternateContent xmlns:mc="http://schemas.openxmlformats.org/markup-compatibility/2006">
              <mc:Choice xmlns:v="urn:schemas-microsoft-com:vml" Requires="v">
                <p:oleObj spid="_x0000_s123969" name="BMP 图象" r:id="rId3" imgW="2476190" imgH="1819529" progId="Paint.Picture">
                  <p:embed/>
                </p:oleObj>
              </mc:Choice>
              <mc:Fallback>
                <p:oleObj name="BMP 图象" r:id="rId3" imgW="2476190" imgH="1819529"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09" y="3897313"/>
                        <a:ext cx="33988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16" name="Text Box 4"/>
          <p:cNvSpPr txBox="1">
            <a:spLocks noChangeArrowheads="1"/>
          </p:cNvSpPr>
          <p:nvPr/>
        </p:nvSpPr>
        <p:spPr bwMode="auto">
          <a:xfrm>
            <a:off x="395288" y="3198813"/>
            <a:ext cx="8640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FF0000"/>
                </a:solidFill>
                <a:latin typeface="Times New Roman" pitchFamily="18" charset="0"/>
              </a:rPr>
              <a:t>层序序列：</a:t>
            </a:r>
            <a:r>
              <a:rPr kumimoji="1" lang="en-US" altLang="zh-CN" sz="2400">
                <a:solidFill>
                  <a:srgbClr val="FF0000"/>
                </a:solidFill>
                <a:latin typeface="Times New Roman" pitchFamily="18" charset="0"/>
              </a:rPr>
              <a:t>A</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B</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C</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D</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E</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F</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G</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H</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I</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J</a:t>
            </a:r>
            <a:r>
              <a:rPr kumimoji="1" lang="zh-CN" altLang="en-US" sz="2400">
                <a:solidFill>
                  <a:srgbClr val="FF0000"/>
                </a:solidFill>
                <a:latin typeface="Times New Roman" pitchFamily="18" charset="0"/>
              </a:rPr>
              <a:t> 、</a:t>
            </a:r>
            <a:r>
              <a:rPr kumimoji="1" lang="en-US" altLang="zh-CN" sz="2400">
                <a:solidFill>
                  <a:srgbClr val="FF0000"/>
                </a:solidFill>
                <a:latin typeface="Times New Roman" pitchFamily="18" charset="0"/>
              </a:rPr>
              <a:t>K</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L</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M</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N</a:t>
            </a:r>
            <a:endParaRPr kumimoji="1" lang="zh-CN" altLang="en-US" sz="2400">
              <a:solidFill>
                <a:srgbClr val="FF0000"/>
              </a:solidFill>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树的遍历 </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5719"/>
                                        </p:tgtEl>
                                        <p:attrNameLst>
                                          <p:attrName>style.visibility</p:attrName>
                                        </p:attrNameLst>
                                      </p:cBhvr>
                                      <p:to>
                                        <p:strVal val="visible"/>
                                      </p:to>
                                    </p:set>
                                    <p:animEffect transition="in" filter="wheel(1)">
                                      <p:cBhvr>
                                        <p:cTn id="7" dur="2000"/>
                                        <p:tgtEl>
                                          <p:spTgt spid="115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5716">
                                            <p:txEl>
                                              <p:pRg st="0" end="0"/>
                                            </p:txEl>
                                          </p:spTgt>
                                        </p:tgtEl>
                                        <p:attrNameLst>
                                          <p:attrName>style.visibility</p:attrName>
                                        </p:attrNameLst>
                                      </p:cBhvr>
                                      <p:to>
                                        <p:strVal val="visible"/>
                                      </p:to>
                                    </p:set>
                                    <p:animEffect transition="in" filter="barn(inVertical)">
                                      <p:cBhvr>
                                        <p:cTn id="12" dur="500"/>
                                        <p:tgtEl>
                                          <p:spTgt spid="1157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339789" y="1449388"/>
            <a:ext cx="84820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400">
                <a:solidFill>
                  <a:srgbClr val="000000"/>
                </a:solidFill>
                <a:latin typeface="Times New Roman" pitchFamily="18" charset="0"/>
              </a:rPr>
              <a:t>在进行树的层序遍历时，需要设置一个队列结构，并按下述步骤层序遍历树：</a:t>
            </a:r>
          </a:p>
          <a:p>
            <a:pPr algn="just" eaLnBrk="1" hangingPunct="1">
              <a:spcBef>
                <a:spcPct val="50000"/>
              </a:spcBef>
            </a:pP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初始化队列，并将根结点入队。</a:t>
            </a:r>
          </a:p>
          <a:p>
            <a:pPr algn="just" eaLnBrk="1" hangingPunct="1">
              <a:spcBef>
                <a:spcPct val="50000"/>
              </a:spcBef>
            </a:pP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当队列非空时，取出队头结点</a:t>
            </a:r>
            <a:r>
              <a:rPr lang="en-US" altLang="zh-CN" sz="2400">
                <a:solidFill>
                  <a:srgbClr val="000000"/>
                </a:solidFill>
                <a:latin typeface="Times New Roman" pitchFamily="18" charset="0"/>
              </a:rPr>
              <a:t>p</a:t>
            </a:r>
            <a:r>
              <a:rPr lang="zh-CN" altLang="en-US" sz="2400">
                <a:solidFill>
                  <a:srgbClr val="000000"/>
                </a:solidFill>
                <a:latin typeface="Times New Roman" pitchFamily="18" charset="0"/>
              </a:rPr>
              <a:t>，转步骤</a:t>
            </a: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；如果队列为空，则结束遍历。</a:t>
            </a:r>
          </a:p>
          <a:p>
            <a:pPr algn="just" eaLnBrk="1" hangingPunct="1">
              <a:spcBef>
                <a:spcPct val="50000"/>
              </a:spcBef>
            </a:pP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访问取出的结点</a:t>
            </a:r>
            <a:r>
              <a:rPr lang="en-US" altLang="zh-CN" sz="2400">
                <a:solidFill>
                  <a:srgbClr val="000000"/>
                </a:solidFill>
                <a:latin typeface="Times New Roman" pitchFamily="18" charset="0"/>
              </a:rPr>
              <a:t>p</a:t>
            </a:r>
            <a:r>
              <a:rPr lang="zh-CN" altLang="en-US" sz="2400">
                <a:solidFill>
                  <a:srgbClr val="000000"/>
                </a:solidFill>
                <a:latin typeface="Times New Roman" pitchFamily="18" charset="0"/>
              </a:rPr>
              <a:t>；如果结点</a:t>
            </a:r>
            <a:r>
              <a:rPr lang="en-US" altLang="zh-CN" sz="2400">
                <a:solidFill>
                  <a:srgbClr val="000000"/>
                </a:solidFill>
                <a:latin typeface="Times New Roman" pitchFamily="18" charset="0"/>
              </a:rPr>
              <a:t>p</a:t>
            </a:r>
            <a:r>
              <a:rPr lang="zh-CN" altLang="en-US" sz="2400">
                <a:solidFill>
                  <a:srgbClr val="000000"/>
                </a:solidFill>
                <a:latin typeface="Times New Roman" pitchFamily="18" charset="0"/>
              </a:rPr>
              <a:t>有孩子，则依次将它们入队列。</a:t>
            </a:r>
          </a:p>
          <a:p>
            <a:pPr algn="just" eaLnBrk="1" hangingPunct="1">
              <a:spcBef>
                <a:spcPct val="50000"/>
              </a:spcBef>
            </a:pPr>
            <a:r>
              <a:rPr lang="en-US" altLang="zh-CN" sz="2400">
                <a:solidFill>
                  <a:srgbClr val="000000"/>
                </a:solidFill>
                <a:latin typeface="Times New Roman" pitchFamily="18" charset="0"/>
              </a:rPr>
              <a:t>(4)</a:t>
            </a:r>
            <a:r>
              <a:rPr lang="zh-CN" altLang="en-US" sz="2400">
                <a:solidFill>
                  <a:srgbClr val="000000"/>
                </a:solidFill>
                <a:latin typeface="Times New Roman" pitchFamily="18" charset="0"/>
              </a:rPr>
              <a:t>重复步骤</a:t>
            </a: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a:t>
            </a: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，直到队列为空。</a:t>
            </a:r>
            <a:endParaRPr lang="zh-CN" altLang="en-US" sz="2400">
              <a:latin typeface="Times New Roman"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树的遍历 </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80988" y="1341438"/>
            <a:ext cx="76200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lang="en-US" altLang="zh-CN" sz="2400" b="1" dirty="0">
                <a:solidFill>
                  <a:srgbClr val="FF0000"/>
                </a:solidFill>
                <a:latin typeface="Times New Roman" pitchFamily="18" charset="0"/>
              </a:rPr>
              <a:t>1</a:t>
            </a:r>
            <a:r>
              <a:rPr lang="zh-CN" altLang="en-US" sz="2400" b="1" dirty="0">
                <a:solidFill>
                  <a:srgbClr val="FF0000"/>
                </a:solidFill>
                <a:latin typeface="Times New Roman" pitchFamily="18" charset="0"/>
              </a:rPr>
              <a:t>、树的先根遍历与其转化后相应二叉树的先序遍历的结果序列相同。</a:t>
            </a:r>
            <a:endParaRPr lang="en-US" altLang="zh-CN" sz="2400" b="1" dirty="0">
              <a:solidFill>
                <a:srgbClr val="FF0000"/>
              </a:solidFill>
              <a:latin typeface="Times New Roman" pitchFamily="18" charset="0"/>
            </a:endParaRPr>
          </a:p>
          <a:p>
            <a:pPr algn="just" eaLnBrk="1" hangingPunct="1">
              <a:spcBef>
                <a:spcPts val="600"/>
              </a:spcBef>
            </a:pPr>
            <a:r>
              <a:rPr lang="en-US" altLang="zh-CN" sz="2400" b="1" dirty="0">
                <a:solidFill>
                  <a:srgbClr val="7030A0"/>
                </a:solidFill>
                <a:latin typeface="Times New Roman" pitchFamily="18" charset="0"/>
              </a:rPr>
              <a:t>2</a:t>
            </a:r>
            <a:r>
              <a:rPr lang="zh-CN" altLang="en-US" sz="2400" b="1" dirty="0">
                <a:solidFill>
                  <a:srgbClr val="7030A0"/>
                </a:solidFill>
                <a:latin typeface="Times New Roman" pitchFamily="18" charset="0"/>
              </a:rPr>
              <a:t>、树的后根遍历与其转化后相应二叉树的中序遍历的结果序列相同。</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树的遍历 </a:t>
            </a:r>
            <a:endParaRPr lang="zh-CN" altLang="en-US" dirty="0"/>
          </a:p>
        </p:txBody>
      </p:sp>
      <p:sp>
        <p:nvSpPr>
          <p:cNvPr id="4" name="Text Box 5"/>
          <p:cNvSpPr txBox="1">
            <a:spLocks noChangeArrowheads="1"/>
          </p:cNvSpPr>
          <p:nvPr/>
        </p:nvSpPr>
        <p:spPr bwMode="auto">
          <a:xfrm>
            <a:off x="350843" y="3008313"/>
            <a:ext cx="869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 </a:t>
            </a:r>
            <a:r>
              <a:rPr kumimoji="1" lang="zh-CN" altLang="en-US" sz="2400">
                <a:solidFill>
                  <a:srgbClr val="FF0000"/>
                </a:solidFill>
                <a:latin typeface="Times New Roman" pitchFamily="18" charset="0"/>
              </a:rPr>
              <a:t>先根序列：</a:t>
            </a:r>
            <a:r>
              <a:rPr kumimoji="1" lang="en-US" altLang="zh-CN" sz="2400">
                <a:solidFill>
                  <a:srgbClr val="FF0000"/>
                </a:solidFill>
                <a:latin typeface="Times New Roman" pitchFamily="18" charset="0"/>
              </a:rPr>
              <a:t>A</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B</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E</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F</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K</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L</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C</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G</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D</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H</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I</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M</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N</a:t>
            </a:r>
            <a:r>
              <a:rPr kumimoji="1" lang="zh-CN" altLang="en-US" sz="2400">
                <a:solidFill>
                  <a:srgbClr val="FF0000"/>
                </a:solidFill>
                <a:latin typeface="Times New Roman" pitchFamily="18" charset="0"/>
              </a:rPr>
              <a:t>、</a:t>
            </a:r>
            <a:r>
              <a:rPr kumimoji="1" lang="en-US" altLang="zh-CN" sz="2400">
                <a:solidFill>
                  <a:srgbClr val="FF0000"/>
                </a:solidFill>
                <a:latin typeface="Times New Roman" pitchFamily="18" charset="0"/>
              </a:rPr>
              <a:t>J</a:t>
            </a:r>
            <a:endParaRPr kumimoji="1" lang="zh-CN" altLang="en-US" sz="2400">
              <a:solidFill>
                <a:srgbClr val="FF0000"/>
              </a:solidFill>
              <a:latin typeface="Times New Roman" pitchFamily="18" charset="0"/>
            </a:endParaRPr>
          </a:p>
        </p:txBody>
      </p:sp>
      <p:graphicFrame>
        <p:nvGraphicFramePr>
          <p:cNvPr id="5" name="Object 1024"/>
          <p:cNvGraphicFramePr>
            <a:graphicFrameLocks noChangeAspect="1"/>
          </p:cNvGraphicFramePr>
          <p:nvPr/>
        </p:nvGraphicFramePr>
        <p:xfrm>
          <a:off x="719219" y="4184650"/>
          <a:ext cx="2928937" cy="2097088"/>
        </p:xfrm>
        <a:graphic>
          <a:graphicData uri="http://schemas.openxmlformats.org/presentationml/2006/ole">
            <mc:AlternateContent xmlns:mc="http://schemas.openxmlformats.org/markup-compatibility/2006">
              <mc:Choice xmlns:v="urn:schemas-microsoft-com:vml" Requires="v">
                <p:oleObj spid="_x0000_s126019" name="BMP 图象" r:id="rId3" imgW="2476190" imgH="1819529" progId="Paint.Picture">
                  <p:embed/>
                </p:oleObj>
              </mc:Choice>
              <mc:Fallback>
                <p:oleObj name="BMP 图象" r:id="rId3" imgW="2476190" imgH="1819529"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19" y="4184650"/>
                        <a:ext cx="2928937"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pic>
        <p:nvPicPr>
          <p:cNvPr id="6"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4167189"/>
            <a:ext cx="2470150"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431800" y="3536950"/>
            <a:ext cx="874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7030A0"/>
                </a:solidFill>
                <a:latin typeface="Times New Roman" pitchFamily="18" charset="0"/>
              </a:rPr>
              <a:t>后根序列：</a:t>
            </a:r>
            <a:r>
              <a:rPr kumimoji="1" lang="en-US" altLang="zh-CN" sz="2400">
                <a:solidFill>
                  <a:srgbClr val="7030A0"/>
                </a:solidFill>
                <a:latin typeface="Times New Roman" pitchFamily="18" charset="0"/>
              </a:rPr>
              <a:t>E</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K</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L</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F</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B</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G</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C</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H</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M</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H</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I</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J</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D</a:t>
            </a:r>
            <a:r>
              <a:rPr kumimoji="1" lang="zh-CN" altLang="en-US" sz="2400">
                <a:solidFill>
                  <a:srgbClr val="7030A0"/>
                </a:solidFill>
                <a:latin typeface="Times New Roman" pitchFamily="18" charset="0"/>
              </a:rPr>
              <a:t>、</a:t>
            </a:r>
            <a:r>
              <a:rPr kumimoji="1" lang="en-US" altLang="zh-CN" sz="2400">
                <a:solidFill>
                  <a:srgbClr val="7030A0"/>
                </a:solidFill>
                <a:latin typeface="Times New Roman" pitchFamily="18" charset="0"/>
              </a:rPr>
              <a:t>A</a:t>
            </a:r>
            <a:endParaRPr kumimoji="1" lang="zh-CN" altLang="en-US" sz="2400">
              <a:solidFill>
                <a:srgbClr val="7030A0"/>
              </a:solidFill>
              <a:latin typeface="Times New Roman" pitchFamily="18"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arn(inVertical)">
                                      <p:cBhvr>
                                        <p:cTn id="2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itchFamily="49" charset="-122"/>
                <a:ea typeface="黑体" pitchFamily="49" charset="-122"/>
              </a:rPr>
              <a:t> </a:t>
            </a:r>
            <a:r>
              <a:rPr lang="zh-CN" altLang="en-US" smtClean="0">
                <a:solidFill>
                  <a:schemeClr val="tx2"/>
                </a:solidFill>
                <a:latin typeface="黑体" pitchFamily="49" charset="-122"/>
                <a:ea typeface="黑体" pitchFamily="49" charset="-122"/>
              </a:rPr>
              <a:t>森林的遍历 </a:t>
            </a:r>
          </a:p>
        </p:txBody>
      </p:sp>
      <p:sp>
        <p:nvSpPr>
          <p:cNvPr id="126979" name="Text Box 3"/>
          <p:cNvSpPr txBox="1">
            <a:spLocks noChangeArrowheads="1"/>
          </p:cNvSpPr>
          <p:nvPr/>
        </p:nvSpPr>
        <p:spPr bwMode="auto">
          <a:xfrm>
            <a:off x="685803" y="1471613"/>
            <a:ext cx="76660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a:solidFill>
                  <a:srgbClr val="FF9933"/>
                </a:solidFill>
                <a:latin typeface="Times New Roman" pitchFamily="18" charset="0"/>
                <a:ea typeface="楷体_GB2312"/>
                <a:cs typeface="楷体_GB2312"/>
              </a:rPr>
              <a:t>1</a:t>
            </a:r>
            <a:r>
              <a:rPr lang="zh-CN" altLang="en-US" sz="2400" b="1">
                <a:solidFill>
                  <a:srgbClr val="FF9933"/>
                </a:solidFill>
                <a:latin typeface="Times New Roman" pitchFamily="18" charset="0"/>
                <a:ea typeface="楷体_GB2312"/>
                <a:cs typeface="楷体_GB2312"/>
              </a:rPr>
              <a:t>．森林的先根遍历</a:t>
            </a:r>
          </a:p>
          <a:p>
            <a:pPr algn="just" eaLnBrk="1" hangingPunct="1">
              <a:spcBef>
                <a:spcPct val="50000"/>
              </a:spcBef>
            </a:pPr>
            <a:r>
              <a:rPr lang="zh-CN" altLang="en-US" sz="2400">
                <a:solidFill>
                  <a:srgbClr val="000000"/>
                </a:solidFill>
                <a:latin typeface="Times New Roman" pitchFamily="18" charset="0"/>
              </a:rPr>
              <a:t>若森林为空</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返回；否则</a:t>
            </a:r>
          </a:p>
          <a:p>
            <a:pPr algn="just" eaLnBrk="1" hangingPunct="1">
              <a:spcBef>
                <a:spcPct val="50000"/>
              </a:spcBef>
            </a:pP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访问森林中第一棵树的根结点；</a:t>
            </a:r>
          </a:p>
          <a:p>
            <a:pPr algn="just" eaLnBrk="1" hangingPunct="1">
              <a:spcBef>
                <a:spcPct val="50000"/>
              </a:spcBef>
            </a:pP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先根遍历第一棵树的根结点的子树森林；</a:t>
            </a:r>
          </a:p>
          <a:p>
            <a:pPr algn="just" eaLnBrk="1" hangingPunct="1">
              <a:spcBef>
                <a:spcPct val="50000"/>
              </a:spcBef>
            </a:pP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先根遍历除第一棵外其它树组成的森林。</a:t>
            </a:r>
          </a:p>
        </p:txBody>
      </p:sp>
      <p:graphicFrame>
        <p:nvGraphicFramePr>
          <p:cNvPr id="118788" name="Object 1024"/>
          <p:cNvGraphicFramePr>
            <a:graphicFrameLocks noChangeAspect="1"/>
          </p:cNvGraphicFramePr>
          <p:nvPr/>
        </p:nvGraphicFramePr>
        <p:xfrm>
          <a:off x="2557464" y="5072663"/>
          <a:ext cx="3924300" cy="1385887"/>
        </p:xfrm>
        <a:graphic>
          <a:graphicData uri="http://schemas.openxmlformats.org/presentationml/2006/ole">
            <mc:AlternateContent xmlns:mc="http://schemas.openxmlformats.org/markup-compatibility/2006">
              <mc:Choice xmlns:v="urn:schemas-microsoft-com:vml" Requires="v">
                <p:oleObj spid="_x0000_s127041" name="BMP 图象" r:id="rId3" imgW="2495238" imgH="733333" progId="Paint.Picture">
                  <p:embed/>
                </p:oleObj>
              </mc:Choice>
              <mc:Fallback>
                <p:oleObj name="BMP 图象" r:id="rId3" imgW="2495238" imgH="733333"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4" y="5072663"/>
                        <a:ext cx="39243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a:spLocks noChangeArrowheads="1"/>
          </p:cNvSpPr>
          <p:nvPr/>
        </p:nvSpPr>
        <p:spPr bwMode="auto">
          <a:xfrm>
            <a:off x="575884" y="4400551"/>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先根序列：</a:t>
            </a:r>
            <a:r>
              <a:rPr lang="en-US" altLang="zh-CN" sz="2800">
                <a:solidFill>
                  <a:srgbClr val="FF0000"/>
                </a:solidFill>
                <a:latin typeface="Times New Roman" pitchFamily="18" charset="0"/>
              </a:rPr>
              <a:t>A</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B</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C</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D</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F</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H</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I</a:t>
            </a:r>
            <a:r>
              <a:rPr lang="zh-CN" altLang="en-US" sz="2800">
                <a:solidFill>
                  <a:srgbClr val="FF0000"/>
                </a:solidFill>
                <a:latin typeface="Times New Roman"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heel(1)">
                                      <p:cBhvr>
                                        <p:cTn id="7" dur="20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431800" y="1341438"/>
            <a:ext cx="74882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a:solidFill>
                  <a:srgbClr val="FF9933"/>
                </a:solidFill>
                <a:latin typeface="Times New Roman" pitchFamily="18" charset="0"/>
                <a:ea typeface="楷体_GB2312"/>
                <a:cs typeface="楷体_GB2312"/>
              </a:rPr>
              <a:t>2</a:t>
            </a:r>
            <a:r>
              <a:rPr lang="zh-CN" altLang="en-US" sz="2400" b="1">
                <a:solidFill>
                  <a:srgbClr val="FF9933"/>
                </a:solidFill>
                <a:latin typeface="Times New Roman" pitchFamily="18" charset="0"/>
                <a:ea typeface="楷体_GB2312"/>
                <a:cs typeface="楷体_GB2312"/>
              </a:rPr>
              <a:t>．森林的中根遍历</a:t>
            </a:r>
          </a:p>
          <a:p>
            <a:pPr algn="just" eaLnBrk="1" hangingPunct="1">
              <a:spcBef>
                <a:spcPct val="50000"/>
              </a:spcBef>
            </a:pPr>
            <a:r>
              <a:rPr lang="zh-CN" altLang="en-US" sz="2400">
                <a:solidFill>
                  <a:srgbClr val="000000"/>
                </a:solidFill>
                <a:latin typeface="Times New Roman" pitchFamily="18" charset="0"/>
              </a:rPr>
              <a:t>若森林为空</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返回；否则</a:t>
            </a:r>
          </a:p>
          <a:p>
            <a:pPr algn="just" eaLnBrk="1" hangingPunct="1">
              <a:spcBef>
                <a:spcPct val="50000"/>
              </a:spcBef>
            </a:pP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中根遍历第一棵树的根结点的子树森林；</a:t>
            </a:r>
          </a:p>
          <a:p>
            <a:pPr algn="just" eaLnBrk="1" hangingPunct="1">
              <a:spcBef>
                <a:spcPct val="50000"/>
              </a:spcBef>
            </a:pP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访问森林中第一棵树的根结点；</a:t>
            </a:r>
          </a:p>
          <a:p>
            <a:pPr algn="just" eaLnBrk="1" hangingPunct="1">
              <a:spcBef>
                <a:spcPct val="50000"/>
              </a:spcBef>
            </a:pP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中根遍历除第一棵外其它树组成的森林。</a:t>
            </a:r>
          </a:p>
        </p:txBody>
      </p:sp>
      <p:graphicFrame>
        <p:nvGraphicFramePr>
          <p:cNvPr id="119811" name="Object 0"/>
          <p:cNvGraphicFramePr>
            <a:graphicFrameLocks noChangeAspect="1"/>
          </p:cNvGraphicFramePr>
          <p:nvPr/>
        </p:nvGraphicFramePr>
        <p:xfrm>
          <a:off x="2139982" y="5024438"/>
          <a:ext cx="4867275" cy="1428750"/>
        </p:xfrm>
        <a:graphic>
          <a:graphicData uri="http://schemas.openxmlformats.org/presentationml/2006/ole">
            <mc:AlternateContent xmlns:mc="http://schemas.openxmlformats.org/markup-compatibility/2006">
              <mc:Choice xmlns:v="urn:schemas-microsoft-com:vml" Requires="v">
                <p:oleObj spid="_x0000_s128065" name="BMP 图象" r:id="rId3" imgW="2495238" imgH="733333" progId="Paint.Picture">
                  <p:embed/>
                </p:oleObj>
              </mc:Choice>
              <mc:Fallback>
                <p:oleObj name="BMP 图象" r:id="rId3" imgW="2495238" imgH="733333" progId="Paint.Picture">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82" y="5024438"/>
                        <a:ext cx="48672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森林的遍历 </a:t>
            </a:r>
            <a:endParaRPr lang="zh-CN" altLang="en-US" dirty="0"/>
          </a:p>
        </p:txBody>
      </p:sp>
      <p:sp>
        <p:nvSpPr>
          <p:cNvPr id="3" name="矩形 2"/>
          <p:cNvSpPr>
            <a:spLocks noChangeArrowheads="1"/>
          </p:cNvSpPr>
          <p:nvPr/>
        </p:nvSpPr>
        <p:spPr bwMode="auto">
          <a:xfrm>
            <a:off x="541751" y="4241800"/>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中根序列：</a:t>
            </a:r>
            <a:r>
              <a:rPr lang="en-US" altLang="zh-CN" sz="2800">
                <a:solidFill>
                  <a:srgbClr val="FF0000"/>
                </a:solidFill>
                <a:latin typeface="Times New Roman" pitchFamily="18" charset="0"/>
              </a:rPr>
              <a:t>B</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C</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D</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A</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F</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E</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H</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I</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G</a:t>
            </a:r>
            <a:r>
              <a:rPr lang="zh-CN" altLang="en-US" sz="2800" dirty="0">
                <a:solidFill>
                  <a:srgbClr val="FF0000"/>
                </a:solidFill>
                <a:latin typeface="Times New Roman"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heel(1)">
                                      <p:cBhvr>
                                        <p:cTn id="7" dur="2000"/>
                                        <p:tgtEl>
                                          <p:spTgt spid="11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719139" y="1412879"/>
            <a:ext cx="75247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a:solidFill>
                  <a:srgbClr val="FF9933"/>
                </a:solidFill>
                <a:latin typeface="Times New Roman" pitchFamily="18" charset="0"/>
                <a:ea typeface="楷体_GB2312"/>
                <a:cs typeface="楷体_GB2312"/>
              </a:rPr>
              <a:t>3</a:t>
            </a:r>
            <a:r>
              <a:rPr lang="zh-CN" altLang="en-US" sz="2400" b="1">
                <a:solidFill>
                  <a:srgbClr val="FF9933"/>
                </a:solidFill>
                <a:latin typeface="Times New Roman" pitchFamily="18" charset="0"/>
                <a:ea typeface="楷体_GB2312"/>
                <a:cs typeface="楷体_GB2312"/>
              </a:rPr>
              <a:t>．森林的后根遍历</a:t>
            </a:r>
          </a:p>
          <a:p>
            <a:pPr algn="just" eaLnBrk="1" hangingPunct="1">
              <a:spcBef>
                <a:spcPct val="50000"/>
              </a:spcBef>
            </a:pPr>
            <a:r>
              <a:rPr lang="zh-CN" altLang="en-US" sz="2400">
                <a:solidFill>
                  <a:srgbClr val="000000"/>
                </a:solidFill>
                <a:latin typeface="Times New Roman" pitchFamily="18" charset="0"/>
              </a:rPr>
              <a:t>若森林为空</a:t>
            </a:r>
            <a:r>
              <a:rPr lang="en-US" altLang="zh-CN" sz="2400">
                <a:solidFill>
                  <a:srgbClr val="000000"/>
                </a:solidFill>
                <a:latin typeface="Times New Roman" pitchFamily="18" charset="0"/>
              </a:rPr>
              <a:t>,</a:t>
            </a:r>
            <a:r>
              <a:rPr lang="zh-CN" altLang="en-US" sz="2400">
                <a:solidFill>
                  <a:srgbClr val="000000"/>
                </a:solidFill>
                <a:latin typeface="Times New Roman" pitchFamily="18" charset="0"/>
              </a:rPr>
              <a:t>返回；否则</a:t>
            </a:r>
          </a:p>
          <a:p>
            <a:pPr algn="just" eaLnBrk="1" hangingPunct="1">
              <a:spcBef>
                <a:spcPct val="50000"/>
              </a:spcBef>
            </a:pPr>
            <a:r>
              <a:rPr lang="en-US" altLang="zh-CN" sz="2400">
                <a:solidFill>
                  <a:srgbClr val="000000"/>
                </a:solidFill>
                <a:latin typeface="Times New Roman" pitchFamily="18" charset="0"/>
              </a:rPr>
              <a:t>(1)</a:t>
            </a:r>
            <a:r>
              <a:rPr lang="zh-CN" altLang="en-US" sz="2400">
                <a:solidFill>
                  <a:srgbClr val="000000"/>
                </a:solidFill>
                <a:latin typeface="Times New Roman" pitchFamily="18" charset="0"/>
              </a:rPr>
              <a:t>后根遍历第一棵树的根结点的子树森林；</a:t>
            </a:r>
          </a:p>
          <a:p>
            <a:pPr algn="just" eaLnBrk="1" hangingPunct="1">
              <a:spcBef>
                <a:spcPct val="50000"/>
              </a:spcBef>
            </a:pPr>
            <a:r>
              <a:rPr lang="en-US" altLang="zh-CN" sz="2400">
                <a:solidFill>
                  <a:srgbClr val="000000"/>
                </a:solidFill>
                <a:latin typeface="Times New Roman" pitchFamily="18" charset="0"/>
              </a:rPr>
              <a:t>(2)</a:t>
            </a:r>
            <a:r>
              <a:rPr lang="zh-CN" altLang="en-US" sz="2400">
                <a:solidFill>
                  <a:srgbClr val="000000"/>
                </a:solidFill>
                <a:latin typeface="Times New Roman" pitchFamily="18" charset="0"/>
              </a:rPr>
              <a:t>后根遍历除第一棵外其它树组成的森林；</a:t>
            </a:r>
          </a:p>
          <a:p>
            <a:pPr algn="just" eaLnBrk="1" hangingPunct="1">
              <a:spcBef>
                <a:spcPct val="50000"/>
              </a:spcBef>
            </a:pPr>
            <a:r>
              <a:rPr lang="en-US" altLang="zh-CN" sz="2400">
                <a:solidFill>
                  <a:srgbClr val="000000"/>
                </a:solidFill>
                <a:latin typeface="Times New Roman" pitchFamily="18" charset="0"/>
              </a:rPr>
              <a:t>(3)</a:t>
            </a:r>
            <a:r>
              <a:rPr lang="zh-CN" altLang="en-US" sz="2400">
                <a:solidFill>
                  <a:srgbClr val="000000"/>
                </a:solidFill>
                <a:latin typeface="Times New Roman" pitchFamily="18" charset="0"/>
              </a:rPr>
              <a:t>访问森林中第一棵树的根结点。</a:t>
            </a:r>
          </a:p>
        </p:txBody>
      </p:sp>
      <p:graphicFrame>
        <p:nvGraphicFramePr>
          <p:cNvPr id="120835" name="Object 2048"/>
          <p:cNvGraphicFramePr>
            <a:graphicFrameLocks noChangeAspect="1"/>
          </p:cNvGraphicFramePr>
          <p:nvPr/>
        </p:nvGraphicFramePr>
        <p:xfrm>
          <a:off x="1979613" y="5013925"/>
          <a:ext cx="5270500" cy="1547813"/>
        </p:xfrm>
        <a:graphic>
          <a:graphicData uri="http://schemas.openxmlformats.org/presentationml/2006/ole">
            <mc:AlternateContent xmlns:mc="http://schemas.openxmlformats.org/markup-compatibility/2006">
              <mc:Choice xmlns:v="urn:schemas-microsoft-com:vml" Requires="v">
                <p:oleObj spid="_x0000_s129089" name="BMP 图象" r:id="rId3" imgW="2495238" imgH="733333" progId="PBrush">
                  <p:embed/>
                </p:oleObj>
              </mc:Choice>
              <mc:Fallback>
                <p:oleObj name="BMP 图象" r:id="rId3" imgW="2495238" imgH="733333" progId="PBrush">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013925"/>
                        <a:ext cx="52705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森林的遍历 </a:t>
            </a:r>
            <a:endParaRPr lang="zh-CN" altLang="en-US" dirty="0"/>
          </a:p>
        </p:txBody>
      </p:sp>
      <p:sp>
        <p:nvSpPr>
          <p:cNvPr id="3" name="矩形 2"/>
          <p:cNvSpPr>
            <a:spLocks noChangeArrowheads="1"/>
          </p:cNvSpPr>
          <p:nvPr/>
        </p:nvSpPr>
        <p:spPr bwMode="auto">
          <a:xfrm>
            <a:off x="611601" y="4329114"/>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后根序列：</a:t>
            </a:r>
            <a:r>
              <a:rPr lang="en-US" altLang="zh-CN" sz="2800">
                <a:solidFill>
                  <a:srgbClr val="FF0000"/>
                </a:solidFill>
                <a:latin typeface="Times New Roman" pitchFamily="18" charset="0"/>
              </a:rPr>
              <a:t>D</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C</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B</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F</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I</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H</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A</a:t>
            </a:r>
            <a:r>
              <a:rPr lang="zh-CN" altLang="en-US" sz="2800">
                <a:solidFill>
                  <a:srgbClr val="FF0000"/>
                </a:solidFill>
                <a:latin typeface="Times New Roman"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wheel(1)">
                                      <p:cBhvr>
                                        <p:cTn id="7" dur="20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87338" y="1341438"/>
            <a:ext cx="8640762" cy="2462212"/>
          </a:xfrm>
          <a:prstGeom prst="rect">
            <a:avLst/>
          </a:prstGeom>
          <a:noFill/>
          <a:ln w="9525">
            <a:noFill/>
            <a:miter lim="800000"/>
            <a:headEnd/>
            <a:tailEnd/>
          </a:ln>
          <a:effectLst/>
        </p:spPr>
        <p:txBody>
          <a:bodyPr>
            <a:spAutoFit/>
          </a:bodyPr>
          <a:lstStyle/>
          <a:p>
            <a:pPr algn="just">
              <a:spcBef>
                <a:spcPts val="600"/>
              </a:spcBef>
              <a:defRPr/>
            </a:pPr>
            <a:r>
              <a:rPr lang="en-US" altLang="zh-CN" sz="2400" dirty="0">
                <a:solidFill>
                  <a:srgbClr val="7030A0"/>
                </a:solidFill>
                <a:latin typeface="Times New Roman" pitchFamily="18" charset="0"/>
              </a:rPr>
              <a:t>1</a:t>
            </a:r>
            <a:r>
              <a:rPr lang="zh-CN" altLang="en-US" sz="2400" dirty="0">
                <a:solidFill>
                  <a:srgbClr val="7030A0"/>
                </a:solidFill>
                <a:latin typeface="Times New Roman" pitchFamily="18" charset="0"/>
              </a:rPr>
              <a:t>、</a:t>
            </a:r>
            <a:r>
              <a:rPr lang="zh-CN" altLang="en-US" sz="2400" b="1" dirty="0">
                <a:solidFill>
                  <a:srgbClr val="7030A0"/>
                </a:solidFill>
                <a:latin typeface="Times New Roman" pitchFamily="18" charset="0"/>
              </a:rPr>
              <a:t>森林的先根遍历与其转化后相应二叉树的先序遍历的结果序列相同；</a:t>
            </a:r>
            <a:endParaRPr lang="en-US" altLang="zh-CN" sz="2400" b="1" dirty="0">
              <a:solidFill>
                <a:srgbClr val="7030A0"/>
              </a:solidFill>
              <a:latin typeface="Times New Roman" pitchFamily="18" charset="0"/>
            </a:endParaRPr>
          </a:p>
          <a:p>
            <a:pPr algn="just">
              <a:spcBef>
                <a:spcPts val="600"/>
              </a:spcBef>
              <a:defRPr/>
            </a:pPr>
            <a:r>
              <a:rPr lang="en-US" altLang="zh-CN" sz="2400" b="1" dirty="0">
                <a:solidFill>
                  <a:schemeClr val="accent4">
                    <a:lumMod val="75000"/>
                    <a:lumOff val="25000"/>
                  </a:schemeClr>
                </a:solidFill>
                <a:latin typeface="Times New Roman" pitchFamily="18" charset="0"/>
              </a:rPr>
              <a:t>2</a:t>
            </a:r>
            <a:r>
              <a:rPr lang="zh-CN" altLang="en-US" sz="2400" b="1" dirty="0">
                <a:solidFill>
                  <a:schemeClr val="accent4">
                    <a:lumMod val="75000"/>
                    <a:lumOff val="25000"/>
                  </a:schemeClr>
                </a:solidFill>
                <a:latin typeface="Times New Roman" pitchFamily="18" charset="0"/>
              </a:rPr>
              <a:t>、森林的中根遍历与其转化后相应二叉树的中序遍历的结果序列相同；</a:t>
            </a:r>
            <a:endParaRPr lang="en-US" altLang="zh-CN" sz="2400" b="1" dirty="0">
              <a:solidFill>
                <a:schemeClr val="accent4">
                  <a:lumMod val="75000"/>
                  <a:lumOff val="25000"/>
                </a:schemeClr>
              </a:solidFill>
              <a:latin typeface="Times New Roman" pitchFamily="18" charset="0"/>
            </a:endParaRPr>
          </a:p>
          <a:p>
            <a:pPr algn="just">
              <a:spcBef>
                <a:spcPts val="600"/>
              </a:spcBef>
              <a:defRPr/>
            </a:pPr>
            <a:r>
              <a:rPr lang="en-US" altLang="zh-CN" sz="2400" b="1" dirty="0">
                <a:solidFill>
                  <a:schemeClr val="tx1">
                    <a:lumMod val="50000"/>
                  </a:schemeClr>
                </a:solidFill>
                <a:latin typeface="Times New Roman" pitchFamily="18" charset="0"/>
              </a:rPr>
              <a:t>3</a:t>
            </a:r>
            <a:r>
              <a:rPr lang="zh-CN" altLang="en-US" sz="2400" b="1" dirty="0">
                <a:solidFill>
                  <a:schemeClr val="tx1">
                    <a:lumMod val="50000"/>
                  </a:schemeClr>
                </a:solidFill>
                <a:latin typeface="Times New Roman" pitchFamily="18" charset="0"/>
              </a:rPr>
              <a:t>、森林的后根遍历与其转化后相应二叉树的后序遍历的结果序列相同。</a:t>
            </a:r>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solidFill>
                  <a:schemeClr val="tx2"/>
                </a:solidFill>
              </a:rPr>
              <a:t>森林</a:t>
            </a:r>
            <a:r>
              <a:rPr lang="zh-CN" altLang="en-US" dirty="0">
                <a:solidFill>
                  <a:schemeClr val="tx2"/>
                </a:solidFill>
              </a:rPr>
              <a:t>的遍历 </a:t>
            </a:r>
            <a:endParaRPr lang="zh-CN" altLang="en-US" dirty="0"/>
          </a:p>
        </p:txBody>
      </p:sp>
      <p:graphicFrame>
        <p:nvGraphicFramePr>
          <p:cNvPr id="3" name="对象 2"/>
          <p:cNvGraphicFramePr>
            <a:graphicFrameLocks noChangeAspect="1"/>
          </p:cNvGraphicFramePr>
          <p:nvPr/>
        </p:nvGraphicFramePr>
        <p:xfrm>
          <a:off x="309563" y="4474175"/>
          <a:ext cx="5270500" cy="1547813"/>
        </p:xfrm>
        <a:graphic>
          <a:graphicData uri="http://schemas.openxmlformats.org/presentationml/2006/ole">
            <mc:AlternateContent xmlns:mc="http://schemas.openxmlformats.org/markup-compatibility/2006">
              <mc:Choice xmlns:v="urn:schemas-microsoft-com:vml" Requires="v">
                <p:oleObj spid="_x0000_s130116" name="BMP 图象" r:id="rId3" imgW="2495238" imgH="733333" progId="PBrush">
                  <p:embed/>
                </p:oleObj>
              </mc:Choice>
              <mc:Fallback>
                <p:oleObj name="BMP 图象" r:id="rId3" imgW="2495238" imgH="733333" progId="PBrush">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4474175"/>
                        <a:ext cx="52705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7" y="3986213"/>
            <a:ext cx="180975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1862553" y="1700214"/>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先根序列：</a:t>
            </a:r>
            <a:r>
              <a:rPr lang="en-US" altLang="zh-CN" sz="2800">
                <a:solidFill>
                  <a:srgbClr val="FF0000"/>
                </a:solidFill>
                <a:latin typeface="Times New Roman" pitchFamily="18" charset="0"/>
              </a:rPr>
              <a:t>A</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B</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C</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D</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F</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H</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I</a:t>
            </a:r>
            <a:r>
              <a:rPr lang="zh-CN" altLang="en-US" sz="2800">
                <a:solidFill>
                  <a:srgbClr val="FF0000"/>
                </a:solidFill>
                <a:latin typeface="Times New Roman" pitchFamily="18" charset="0"/>
              </a:rPr>
              <a:t>。</a:t>
            </a:r>
          </a:p>
        </p:txBody>
      </p:sp>
      <p:sp>
        <p:nvSpPr>
          <p:cNvPr id="7" name="矩形 6"/>
          <p:cNvSpPr>
            <a:spLocks noChangeArrowheads="1"/>
          </p:cNvSpPr>
          <p:nvPr/>
        </p:nvSpPr>
        <p:spPr bwMode="auto">
          <a:xfrm>
            <a:off x="1876045" y="2509839"/>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中根序列：</a:t>
            </a:r>
            <a:r>
              <a:rPr lang="en-US" altLang="zh-CN" sz="2800">
                <a:solidFill>
                  <a:srgbClr val="FF0000"/>
                </a:solidFill>
                <a:latin typeface="Times New Roman" pitchFamily="18" charset="0"/>
              </a:rPr>
              <a:t>B</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C</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D</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A</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F</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H</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I</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a:t>
            </a:r>
            <a:r>
              <a:rPr lang="zh-CN" altLang="en-US" sz="2800">
                <a:solidFill>
                  <a:srgbClr val="FF0000"/>
                </a:solidFill>
                <a:latin typeface="Times New Roman" pitchFamily="18" charset="0"/>
              </a:rPr>
              <a:t>。</a:t>
            </a:r>
          </a:p>
        </p:txBody>
      </p:sp>
      <p:sp>
        <p:nvSpPr>
          <p:cNvPr id="8" name="矩形 7"/>
          <p:cNvSpPr>
            <a:spLocks noChangeArrowheads="1"/>
          </p:cNvSpPr>
          <p:nvPr/>
        </p:nvSpPr>
        <p:spPr bwMode="auto">
          <a:xfrm>
            <a:off x="1862553" y="3357564"/>
            <a:ext cx="7268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lang="zh-CN" altLang="en-US" sz="2800">
                <a:solidFill>
                  <a:srgbClr val="FF0000"/>
                </a:solidFill>
                <a:latin typeface="Times New Roman" pitchFamily="18" charset="0"/>
              </a:rPr>
              <a:t>后根序列：</a:t>
            </a:r>
            <a:r>
              <a:rPr lang="en-US" altLang="zh-CN" sz="2800">
                <a:solidFill>
                  <a:srgbClr val="FF0000"/>
                </a:solidFill>
                <a:latin typeface="Times New Roman" pitchFamily="18" charset="0"/>
              </a:rPr>
              <a:t>D</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C</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B</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F</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I</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H</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G</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E</a:t>
            </a:r>
            <a:r>
              <a:rPr lang="zh-CN" altLang="en-US" sz="2800">
                <a:solidFill>
                  <a:srgbClr val="FF0000"/>
                </a:solidFill>
                <a:latin typeface="Times New Roman" pitchFamily="18" charset="0"/>
              </a:rPr>
              <a:t>、</a:t>
            </a:r>
            <a:r>
              <a:rPr lang="en-US" altLang="zh-CN" sz="2800">
                <a:solidFill>
                  <a:srgbClr val="FF0000"/>
                </a:solidFill>
                <a:latin typeface="Times New Roman" pitchFamily="18" charset="0"/>
              </a:rPr>
              <a:t>A</a:t>
            </a:r>
            <a:r>
              <a:rPr lang="zh-CN" altLang="en-US" sz="2800">
                <a:solidFill>
                  <a:srgbClr val="FF0000"/>
                </a:solidFill>
                <a:latin typeface="Times New Roman"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fade">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6">
                                            <p:txEl>
                                              <p:pRg st="1" end="1"/>
                                            </p:txEl>
                                          </p:spTgt>
                                        </p:tgtEl>
                                        <p:attrNameLst>
                                          <p:attrName>style.visibility</p:attrName>
                                        </p:attrNameLst>
                                      </p:cBhvr>
                                      <p:to>
                                        <p:strVal val="visible"/>
                                      </p:to>
                                    </p:set>
                                    <p:animEffect transition="in" filter="fade">
                                      <p:cBhvr>
                                        <p:cTn id="12" dur="500"/>
                                        <p:tgtEl>
                                          <p:spTgt spid="1290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26">
                                            <p:txEl>
                                              <p:pRg st="2" end="2"/>
                                            </p:txEl>
                                          </p:spTgt>
                                        </p:tgtEl>
                                        <p:attrNameLst>
                                          <p:attrName>style.visibility</p:attrName>
                                        </p:attrNameLst>
                                      </p:cBhvr>
                                      <p:to>
                                        <p:strVal val="visible"/>
                                      </p:to>
                                    </p:set>
                                    <p:animEffect transition="in" filter="fade">
                                      <p:cBhvr>
                                        <p:cTn id="17" dur="500"/>
                                        <p:tgtEl>
                                          <p:spTgt spid="1290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heel(1)">
                                      <p:cBhvr>
                                        <p:cTn id="35" dur="20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00" fill="hold"/>
                                        <p:tgtEl>
                                          <p:spTgt spid="7"/>
                                        </p:tgtEl>
                                        <p:attrNameLst>
                                          <p:attrName>ppt_w</p:attrName>
                                        </p:attrNameLst>
                                      </p:cBhvr>
                                      <p:tavLst>
                                        <p:tav tm="0">
                                          <p:val>
                                            <p:fltVal val="0"/>
                                          </p:val>
                                        </p:tav>
                                        <p:tav tm="100000">
                                          <p:val>
                                            <p:strVal val="#ppt_w"/>
                                          </p:val>
                                        </p:tav>
                                      </p:tavLst>
                                    </p:anim>
                                    <p:anim calcmode="lin" valueType="num">
                                      <p:cBhvr>
                                        <p:cTn id="41" dur="1000" fill="hold"/>
                                        <p:tgtEl>
                                          <p:spTgt spid="7"/>
                                        </p:tgtEl>
                                        <p:attrNameLst>
                                          <p:attrName>ppt_h</p:attrName>
                                        </p:attrNameLst>
                                      </p:cBhvr>
                                      <p:tavLst>
                                        <p:tav tm="0">
                                          <p:val>
                                            <p:fltVal val="0"/>
                                          </p:val>
                                        </p:tav>
                                        <p:tav tm="100000">
                                          <p:val>
                                            <p:strVal val="#ppt_h"/>
                                          </p:val>
                                        </p:tav>
                                      </p:tavLst>
                                    </p:anim>
                                    <p:anim calcmode="lin" valueType="num">
                                      <p:cBhvr>
                                        <p:cTn id="42" dur="1000" fill="hold"/>
                                        <p:tgtEl>
                                          <p:spTgt spid="7"/>
                                        </p:tgtEl>
                                        <p:attrNameLst>
                                          <p:attrName>style.rotation</p:attrName>
                                        </p:attrNameLst>
                                      </p:cBhvr>
                                      <p:tavLst>
                                        <p:tav tm="0">
                                          <p:val>
                                            <p:fltVal val="90"/>
                                          </p:val>
                                        </p:tav>
                                        <p:tav tm="100000">
                                          <p:val>
                                            <p:fltVal val="0"/>
                                          </p:val>
                                        </p:tav>
                                      </p:tavLst>
                                    </p:anim>
                                    <p:animEffect transition="in" filter="fade">
                                      <p:cBhvr>
                                        <p:cTn id="43" dur="10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itchFamily="49" charset="-122"/>
                <a:ea typeface="黑体" pitchFamily="49" charset="-122"/>
              </a:rPr>
              <a:t>6.8 </a:t>
            </a:r>
            <a:r>
              <a:rPr lang="zh-CN" altLang="en-US" smtClean="0">
                <a:solidFill>
                  <a:schemeClr val="tx2"/>
                </a:solidFill>
                <a:latin typeface="黑体" pitchFamily="49" charset="-122"/>
                <a:ea typeface="黑体" pitchFamily="49" charset="-122"/>
              </a:rPr>
              <a:t>等价类及其表示 </a:t>
            </a:r>
          </a:p>
        </p:txBody>
      </p:sp>
      <p:sp>
        <p:nvSpPr>
          <p:cNvPr id="131075" name="Text Box 3"/>
          <p:cNvSpPr txBox="1">
            <a:spLocks noChangeArrowheads="1"/>
          </p:cNvSpPr>
          <p:nvPr/>
        </p:nvSpPr>
        <p:spPr bwMode="auto">
          <a:xfrm>
            <a:off x="250825" y="1447800"/>
            <a:ext cx="8605838" cy="4524315"/>
          </a:xfrm>
          <a:prstGeom prst="rect">
            <a:avLst/>
          </a:prstGeom>
          <a:noFill/>
          <a:ln w="9525">
            <a:noFill/>
            <a:miter lim="800000"/>
            <a:headEnd/>
            <a:tailEnd/>
          </a:ln>
          <a:effectLst/>
        </p:spPr>
        <p:txBody>
          <a:bodyPr>
            <a:spAutoFit/>
          </a:bodyPr>
          <a:lstStyle/>
          <a:p>
            <a:pPr algn="just">
              <a:spcBef>
                <a:spcPct val="50000"/>
              </a:spcBef>
              <a:defRPr/>
            </a:pPr>
            <a:r>
              <a:rPr lang="zh-CN" altLang="en-US" sz="2400" b="1" dirty="0" smtClean="0">
                <a:solidFill>
                  <a:srgbClr val="000000"/>
                </a:solidFill>
                <a:effectLst>
                  <a:outerShdw blurRad="38100" dist="38100" dir="2700000" algn="tl">
                    <a:srgbClr val="C0C0C0"/>
                  </a:outerShdw>
                </a:effectLst>
                <a:latin typeface="Times New Roman" pitchFamily="18" charset="0"/>
              </a:rPr>
              <a:t>在实际应用，经常会遇到等价类的问题。例如，在进行软件测试时，需要把测试的数据按条件分类，测试同一功能的数据作为一个等价类。</a:t>
            </a:r>
          </a:p>
          <a:p>
            <a:pPr algn="just">
              <a:spcBef>
                <a:spcPct val="50000"/>
              </a:spcBef>
              <a:defRPr/>
            </a:pPr>
            <a:r>
              <a:rPr lang="zh-CN" altLang="en-US" sz="2400" b="1" dirty="0" smtClean="0">
                <a:solidFill>
                  <a:srgbClr val="000000"/>
                </a:solidFill>
                <a:effectLst>
                  <a:outerShdw blurRad="38100" dist="38100" dir="2700000" algn="tl">
                    <a:srgbClr val="C0C0C0"/>
                  </a:outerShdw>
                </a:effectLst>
                <a:latin typeface="Times New Roman" pitchFamily="18" charset="0"/>
              </a:rPr>
              <a:t>     等价类是一个对象</a:t>
            </a:r>
            <a:r>
              <a:rPr lang="en-US" altLang="zh-CN" sz="2400" b="1" dirty="0" smtClean="0">
                <a:solidFill>
                  <a:srgbClr val="000000"/>
                </a:solidFill>
                <a:effectLst>
                  <a:outerShdw blurRad="38100" dist="38100" dir="2700000" algn="tl">
                    <a:srgbClr val="C0C0C0"/>
                  </a:outerShdw>
                </a:effectLst>
                <a:latin typeface="Times New Roman" pitchFamily="18" charset="0"/>
              </a:rPr>
              <a:t>(</a:t>
            </a:r>
            <a:r>
              <a:rPr lang="zh-CN" altLang="en-US" sz="2400" b="1" dirty="0" smtClean="0">
                <a:solidFill>
                  <a:srgbClr val="000000"/>
                </a:solidFill>
                <a:effectLst>
                  <a:outerShdw blurRad="38100" dist="38100" dir="2700000" algn="tl">
                    <a:srgbClr val="C0C0C0"/>
                  </a:outerShdw>
                </a:effectLst>
                <a:latin typeface="Times New Roman" pitchFamily="18" charset="0"/>
              </a:rPr>
              <a:t>或成员</a:t>
            </a:r>
            <a:r>
              <a:rPr lang="en-US" altLang="zh-CN" sz="2400" b="1" dirty="0" smtClean="0">
                <a:solidFill>
                  <a:srgbClr val="000000"/>
                </a:solidFill>
                <a:effectLst>
                  <a:outerShdw blurRad="38100" dist="38100" dir="2700000" algn="tl">
                    <a:srgbClr val="C0C0C0"/>
                  </a:outerShdw>
                </a:effectLst>
                <a:latin typeface="Times New Roman" pitchFamily="18" charset="0"/>
              </a:rPr>
              <a:t>)</a:t>
            </a:r>
            <a:r>
              <a:rPr lang="zh-CN" altLang="en-US" sz="2400" b="1" dirty="0" smtClean="0">
                <a:solidFill>
                  <a:srgbClr val="000000"/>
                </a:solidFill>
                <a:effectLst>
                  <a:outerShdw blurRad="38100" dist="38100" dir="2700000" algn="tl">
                    <a:srgbClr val="C0C0C0"/>
                  </a:outerShdw>
                </a:effectLst>
                <a:latin typeface="Times New Roman" pitchFamily="18" charset="0"/>
              </a:rPr>
              <a:t>的集合，在此集合中的所有对象应满足等价关系（用符号“</a:t>
            </a:r>
            <a:r>
              <a:rPr lang="zh-CN" altLang="en-US" sz="2400" b="1" dirty="0" smtClean="0">
                <a:solidFill>
                  <a:srgbClr val="000000"/>
                </a:solidFill>
                <a:effectLst>
                  <a:outerShdw blurRad="38100" dist="38100" dir="2700000" algn="tl">
                    <a:srgbClr val="C0C0C0"/>
                  </a:outerShdw>
                </a:effectLst>
                <a:latin typeface="宋体" pitchFamily="2" charset="-122"/>
                <a:sym typeface="Symbol" pitchFamily="18" charset="2"/>
              </a:rPr>
              <a:t></a:t>
            </a:r>
            <a:r>
              <a:rPr lang="zh-CN" altLang="en-US" sz="2400" b="1" dirty="0" smtClean="0">
                <a:solidFill>
                  <a:srgbClr val="000000"/>
                </a:solidFill>
                <a:effectLst>
                  <a:outerShdw blurRad="38100" dist="38100" dir="2700000" algn="tl">
                    <a:srgbClr val="C0C0C0"/>
                  </a:outerShdw>
                </a:effectLst>
                <a:latin typeface="Times New Roman" pitchFamily="18" charset="0"/>
              </a:rPr>
              <a:t>”表示）。等价关系是一个</a:t>
            </a:r>
            <a:r>
              <a:rPr lang="zh-CN" altLang="en-US" sz="2400" b="1" dirty="0" smtClean="0">
                <a:solidFill>
                  <a:srgbClr val="FF0000"/>
                </a:solidFill>
                <a:latin typeface="Times New Roman" pitchFamily="18" charset="0"/>
              </a:rPr>
              <a:t>自反的、对称的和传递的</a:t>
            </a:r>
            <a:r>
              <a:rPr lang="zh-CN" altLang="en-US" sz="2400" b="1" dirty="0" smtClean="0">
                <a:solidFill>
                  <a:srgbClr val="000000"/>
                </a:solidFill>
                <a:effectLst>
                  <a:outerShdw blurRad="38100" dist="38100" dir="2700000" algn="tl">
                    <a:srgbClr val="C0C0C0"/>
                  </a:outerShdw>
                </a:effectLst>
                <a:latin typeface="Times New Roman" pitchFamily="18" charset="0"/>
              </a:rPr>
              <a:t>关系。</a:t>
            </a:r>
          </a:p>
          <a:p>
            <a:pPr algn="just">
              <a:spcBef>
                <a:spcPct val="50000"/>
              </a:spcBef>
              <a:defRPr/>
            </a:pPr>
            <a:r>
              <a:rPr lang="zh-CN" altLang="en-US" sz="2400" b="1" dirty="0" smtClean="0">
                <a:solidFill>
                  <a:srgbClr val="000000"/>
                </a:solidFill>
                <a:effectLst>
                  <a:outerShdw blurRad="38100" dist="38100" dir="2700000" algn="tl">
                    <a:srgbClr val="C0C0C0"/>
                  </a:outerShdw>
                </a:effectLst>
                <a:latin typeface="Times New Roman" pitchFamily="18" charset="0"/>
              </a:rPr>
              <a:t>       一般地，一</a:t>
            </a:r>
            <a:r>
              <a:rPr lang="zh-CN" altLang="en-US" sz="2400" b="1" dirty="0">
                <a:solidFill>
                  <a:srgbClr val="000000"/>
                </a:solidFill>
                <a:effectLst>
                  <a:outerShdw blurRad="38100" dist="38100" dir="2700000" algn="tl">
                    <a:srgbClr val="C0C0C0"/>
                  </a:outerShdw>
                </a:effectLst>
                <a:latin typeface="Times New Roman" pitchFamily="18" charset="0"/>
              </a:rPr>
              <a:t>个集合</a:t>
            </a:r>
            <a:r>
              <a:rPr lang="en-US" altLang="zh-CN" sz="2400" b="1" dirty="0">
                <a:solidFill>
                  <a:srgbClr val="000000"/>
                </a:solidFill>
                <a:effectLst>
                  <a:outerShdw blurRad="38100" dist="38100" dir="2700000" algn="tl">
                    <a:srgbClr val="C0C0C0"/>
                  </a:outerShdw>
                </a:effectLst>
                <a:latin typeface="Times New Roman" pitchFamily="18" charset="0"/>
              </a:rPr>
              <a:t>S</a:t>
            </a:r>
            <a:r>
              <a:rPr lang="zh-CN" altLang="en-US" sz="2400" b="1" dirty="0">
                <a:solidFill>
                  <a:srgbClr val="000000"/>
                </a:solidFill>
                <a:effectLst>
                  <a:outerShdw blurRad="38100" dist="38100" dir="2700000" algn="tl">
                    <a:srgbClr val="C0C0C0"/>
                  </a:outerShdw>
                </a:effectLst>
                <a:latin typeface="Times New Roman" pitchFamily="18" charset="0"/>
              </a:rPr>
              <a:t>中的所有对象可以通过等价关系划分为</a:t>
            </a:r>
            <a:r>
              <a:rPr lang="en-US" altLang="zh-CN" sz="2400" b="1" dirty="0">
                <a:solidFill>
                  <a:srgbClr val="000000"/>
                </a:solidFill>
                <a:effectLst>
                  <a:outerShdw blurRad="38100" dist="38100" dir="2700000" algn="tl">
                    <a:srgbClr val="C0C0C0"/>
                  </a:outerShdw>
                </a:effectLst>
                <a:latin typeface="Times New Roman" pitchFamily="18" charset="0"/>
              </a:rPr>
              <a:t>m</a:t>
            </a:r>
            <a:r>
              <a:rPr lang="zh-CN" altLang="en-US" sz="2400" b="1" dirty="0">
                <a:solidFill>
                  <a:srgbClr val="000000"/>
                </a:solidFill>
                <a:effectLst>
                  <a:outerShdw blurRad="38100" dist="38100" dir="2700000" algn="tl">
                    <a:srgbClr val="C0C0C0"/>
                  </a:outerShdw>
                </a:effectLst>
                <a:latin typeface="Times New Roman" pitchFamily="18" charset="0"/>
              </a:rPr>
              <a:t>个互不相交的子集</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1</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2</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err="1">
                <a:solidFill>
                  <a:srgbClr val="000000"/>
                </a:solidFill>
                <a:effectLst>
                  <a:outerShdw blurRad="38100" dist="38100" dir="2700000" algn="tl">
                    <a:srgbClr val="C0C0C0"/>
                  </a:outerShdw>
                </a:effectLst>
                <a:latin typeface="Times New Roman" pitchFamily="18" charset="0"/>
              </a:rPr>
              <a:t>S</a:t>
            </a:r>
            <a:r>
              <a:rPr lang="en-US" altLang="zh-CN" sz="2400" b="1" baseline="-30000" dirty="0" err="1">
                <a:solidFill>
                  <a:srgbClr val="000000"/>
                </a:solidFill>
                <a:effectLst>
                  <a:outerShdw blurRad="38100" dist="38100" dir="2700000" algn="tl">
                    <a:srgbClr val="C0C0C0"/>
                  </a:outerShdw>
                </a:effectLst>
                <a:latin typeface="Times New Roman" pitchFamily="18" charset="0"/>
              </a:rPr>
              <a:t>m</a:t>
            </a:r>
            <a:r>
              <a:rPr lang="zh-CN" altLang="en-US" sz="2400" b="1" dirty="0">
                <a:solidFill>
                  <a:srgbClr val="000000"/>
                </a:solidFill>
                <a:effectLst>
                  <a:outerShdw blurRad="38100" dist="38100" dir="2700000" algn="tl">
                    <a:srgbClr val="C0C0C0"/>
                  </a:outerShdw>
                </a:effectLst>
                <a:latin typeface="Times New Roman" pitchFamily="18" charset="0"/>
              </a:rPr>
              <a:t>，即对于</a:t>
            </a:r>
            <a:r>
              <a:rPr lang="en-US" altLang="zh-CN" sz="2400" b="1" dirty="0">
                <a:solidFill>
                  <a:srgbClr val="000000"/>
                </a:solidFill>
                <a:effectLst>
                  <a:outerShdw blurRad="38100" dist="38100" dir="2700000" algn="tl">
                    <a:srgbClr val="C0C0C0"/>
                  </a:outerShdw>
                </a:effectLst>
                <a:latin typeface="Times New Roman" pitchFamily="18" charset="0"/>
              </a:rPr>
              <a:t>S</a:t>
            </a:r>
            <a:r>
              <a:rPr lang="zh-CN" altLang="en-US" sz="2400" b="1" dirty="0">
                <a:solidFill>
                  <a:srgbClr val="000000"/>
                </a:solidFill>
                <a:effectLst>
                  <a:outerShdw blurRad="38100" dist="38100" dir="2700000" algn="tl">
                    <a:srgbClr val="C0C0C0"/>
                  </a:outerShdw>
                </a:effectLst>
                <a:latin typeface="Times New Roman" pitchFamily="18" charset="0"/>
              </a:rPr>
              <a:t>中的任何两个元素</a:t>
            </a:r>
            <a:r>
              <a:rPr lang="en-US" altLang="zh-CN" sz="2400" b="1" dirty="0">
                <a:solidFill>
                  <a:srgbClr val="000000"/>
                </a:solidFill>
                <a:effectLst>
                  <a:outerShdw blurRad="38100" dist="38100" dir="2700000" algn="tl">
                    <a:srgbClr val="C0C0C0"/>
                  </a:outerShdw>
                </a:effectLst>
                <a:latin typeface="Times New Roman" pitchFamily="18" charset="0"/>
              </a:rPr>
              <a:t>x</a:t>
            </a:r>
            <a:r>
              <a:rPr lang="zh-CN" altLang="en-US" sz="2400" b="1" dirty="0">
                <a:solidFill>
                  <a:srgbClr val="000000"/>
                </a:solidFill>
                <a:effectLst>
                  <a:outerShdw blurRad="38100" dist="38100" dir="2700000" algn="tl">
                    <a:srgbClr val="C0C0C0"/>
                  </a:outerShdw>
                </a:effectLst>
                <a:latin typeface="Times New Roman" pitchFamily="18" charset="0"/>
              </a:rPr>
              <a:t>和</a:t>
            </a:r>
            <a:r>
              <a:rPr lang="en-US" altLang="zh-CN" sz="2400" b="1" dirty="0">
                <a:solidFill>
                  <a:srgbClr val="000000"/>
                </a:solidFill>
                <a:effectLst>
                  <a:outerShdw blurRad="38100" dist="38100" dir="2700000" algn="tl">
                    <a:srgbClr val="C0C0C0"/>
                  </a:outerShdw>
                </a:effectLst>
                <a:latin typeface="Times New Roman" pitchFamily="18" charset="0"/>
              </a:rPr>
              <a:t>y</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x</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err="1">
                <a:solidFill>
                  <a:srgbClr val="000000"/>
                </a:solidFill>
                <a:effectLst>
                  <a:outerShdw blurRad="38100" dist="38100" dir="2700000" algn="tl">
                    <a:srgbClr val="C0C0C0"/>
                  </a:outerShdw>
                </a:effectLst>
                <a:latin typeface="Times New Roman" pitchFamily="18" charset="0"/>
              </a:rPr>
              <a:t>y</a:t>
            </a:r>
            <a:r>
              <a:rPr lang="en-US" altLang="zh-CN" sz="2400" b="1" dirty="0" err="1">
                <a:solidFill>
                  <a:srgbClr val="000000"/>
                </a:solidFill>
                <a:effectLst>
                  <a:outerShdw blurRad="38100" dist="38100" dir="2700000" algn="tl">
                    <a:srgbClr val="C0C0C0"/>
                  </a:outerShdw>
                </a:effectLst>
                <a:latin typeface="宋体" pitchFamily="2" charset="-122"/>
                <a:sym typeface="Symbol" pitchFamily="18" charset="2"/>
              </a:rPr>
              <a:t></a:t>
            </a:r>
            <a:r>
              <a:rPr lang="en-US" altLang="zh-CN" sz="2400" b="1" dirty="0" err="1">
                <a:solidFill>
                  <a:srgbClr val="000000"/>
                </a:solidFill>
                <a:effectLst>
                  <a:outerShdw blurRad="38100" dist="38100" dir="2700000" algn="tl">
                    <a:srgbClr val="C0C0C0"/>
                  </a:outerShdw>
                </a:effectLst>
                <a:latin typeface="Times New Roman" pitchFamily="18" charset="0"/>
              </a:rPr>
              <a:t>S</a:t>
            </a:r>
            <a:r>
              <a:rPr lang="zh-CN" altLang="en-US" sz="2400" b="1" dirty="0">
                <a:solidFill>
                  <a:srgbClr val="000000"/>
                </a:solidFill>
                <a:effectLst>
                  <a:outerShdw blurRad="38100" dist="38100" dir="2700000" algn="tl">
                    <a:srgbClr val="C0C0C0"/>
                  </a:outerShdw>
                </a:effectLst>
                <a:latin typeface="Times New Roman" pitchFamily="18" charset="0"/>
              </a:rPr>
              <a:t>），如果</a:t>
            </a:r>
            <a:r>
              <a:rPr lang="en-US" altLang="zh-CN" sz="2400" b="1" dirty="0">
                <a:solidFill>
                  <a:srgbClr val="000000"/>
                </a:solidFill>
                <a:effectLst>
                  <a:outerShdw blurRad="38100" dist="38100" dir="2700000" algn="tl">
                    <a:srgbClr val="C0C0C0"/>
                  </a:outerShdw>
                </a:effectLst>
                <a:latin typeface="Times New Roman" pitchFamily="18" charset="0"/>
              </a:rPr>
              <a:t>x</a:t>
            </a:r>
            <a:r>
              <a:rPr lang="zh-CN" altLang="en-US" sz="2400" b="1" dirty="0">
                <a:solidFill>
                  <a:srgbClr val="000000"/>
                </a:solidFill>
                <a:effectLst>
                  <a:outerShdw blurRad="38100" dist="38100" dir="2700000" algn="tl">
                    <a:srgbClr val="C0C0C0"/>
                  </a:outerShdw>
                </a:effectLst>
                <a:latin typeface="Times New Roman" pitchFamily="18" charset="0"/>
              </a:rPr>
              <a:t>和</a:t>
            </a:r>
            <a:r>
              <a:rPr lang="en-US" altLang="zh-CN" sz="2400" b="1" dirty="0">
                <a:solidFill>
                  <a:srgbClr val="000000"/>
                </a:solidFill>
                <a:effectLst>
                  <a:outerShdw blurRad="38100" dist="38100" dir="2700000" algn="tl">
                    <a:srgbClr val="C0C0C0"/>
                  </a:outerShdw>
                </a:effectLst>
                <a:latin typeface="Times New Roman" pitchFamily="18" charset="0"/>
              </a:rPr>
              <a:t>y</a:t>
            </a:r>
            <a:r>
              <a:rPr lang="zh-CN" altLang="en-US" sz="2400" b="1" dirty="0">
                <a:solidFill>
                  <a:srgbClr val="000000"/>
                </a:solidFill>
                <a:effectLst>
                  <a:outerShdw blurRad="38100" dist="38100" dir="2700000" algn="tl">
                    <a:srgbClr val="C0C0C0"/>
                  </a:outerShdw>
                </a:effectLst>
                <a:latin typeface="Times New Roman" pitchFamily="18" charset="0"/>
              </a:rPr>
              <a:t>是等价的（</a:t>
            </a:r>
            <a:r>
              <a:rPr lang="en-US" altLang="zh-CN" sz="2400" b="1" dirty="0" err="1">
                <a:solidFill>
                  <a:srgbClr val="000000"/>
                </a:solidFill>
                <a:effectLst>
                  <a:outerShdw blurRad="38100" dist="38100" dir="2700000" algn="tl">
                    <a:srgbClr val="C0C0C0"/>
                  </a:outerShdw>
                </a:effectLst>
                <a:latin typeface="Times New Roman" pitchFamily="18" charset="0"/>
              </a:rPr>
              <a:t>x</a:t>
            </a:r>
            <a:r>
              <a:rPr lang="en-US" altLang="zh-CN" sz="2400" b="1" dirty="0" err="1">
                <a:solidFill>
                  <a:srgbClr val="000000"/>
                </a:solidFill>
                <a:effectLst>
                  <a:outerShdw blurRad="38100" dist="38100" dir="2700000" algn="tl">
                    <a:srgbClr val="C0C0C0"/>
                  </a:outerShdw>
                </a:effectLst>
                <a:latin typeface="宋体" pitchFamily="2" charset="-122"/>
                <a:sym typeface="Symbol" pitchFamily="18" charset="2"/>
              </a:rPr>
              <a:t></a:t>
            </a:r>
            <a:r>
              <a:rPr lang="en-US" altLang="zh-CN" sz="2400" b="1" dirty="0" err="1">
                <a:solidFill>
                  <a:srgbClr val="000000"/>
                </a:solidFill>
                <a:effectLst>
                  <a:outerShdw blurRad="38100" dist="38100" dir="2700000" algn="tl">
                    <a:srgbClr val="C0C0C0"/>
                  </a:outerShdw>
                </a:effectLst>
                <a:latin typeface="Times New Roman" pitchFamily="18" charset="0"/>
              </a:rPr>
              <a:t>y</a:t>
            </a:r>
            <a:r>
              <a:rPr lang="zh-CN" altLang="en-US" sz="2400" b="1" dirty="0">
                <a:solidFill>
                  <a:srgbClr val="000000"/>
                </a:solidFill>
                <a:effectLst>
                  <a:outerShdw blurRad="38100" dist="38100" dir="2700000" algn="tl">
                    <a:srgbClr val="C0C0C0"/>
                  </a:outerShdw>
                </a:effectLst>
                <a:latin typeface="Times New Roman" pitchFamily="18" charset="0"/>
              </a:rPr>
              <a:t>），则</a:t>
            </a:r>
            <a:r>
              <a:rPr lang="en-US" altLang="zh-CN" sz="2400" b="1" dirty="0">
                <a:solidFill>
                  <a:srgbClr val="000000"/>
                </a:solidFill>
                <a:effectLst>
                  <a:outerShdw blurRad="38100" dist="38100" dir="2700000" algn="tl">
                    <a:srgbClr val="C0C0C0"/>
                  </a:outerShdw>
                </a:effectLst>
                <a:latin typeface="Times New Roman" pitchFamily="18" charset="0"/>
              </a:rPr>
              <a:t>x</a:t>
            </a:r>
            <a:r>
              <a:rPr lang="zh-CN" altLang="en-US" sz="2400" b="1" dirty="0">
                <a:solidFill>
                  <a:srgbClr val="000000"/>
                </a:solidFill>
                <a:effectLst>
                  <a:outerShdw blurRad="38100" dist="38100" dir="2700000" algn="tl">
                    <a:srgbClr val="C0C0C0"/>
                  </a:outerShdw>
                </a:effectLst>
                <a:latin typeface="Times New Roman" pitchFamily="18" charset="0"/>
              </a:rPr>
              <a:t>和</a:t>
            </a:r>
            <a:r>
              <a:rPr lang="en-US" altLang="zh-CN" sz="2400" b="1" dirty="0">
                <a:solidFill>
                  <a:srgbClr val="000000"/>
                </a:solidFill>
                <a:effectLst>
                  <a:outerShdw blurRad="38100" dist="38100" dir="2700000" algn="tl">
                    <a:srgbClr val="C0C0C0"/>
                  </a:outerShdw>
                </a:effectLst>
                <a:latin typeface="Times New Roman" pitchFamily="18" charset="0"/>
              </a:rPr>
              <a:t>y</a:t>
            </a:r>
            <a:r>
              <a:rPr lang="zh-CN" altLang="en-US" sz="2400" b="1" dirty="0">
                <a:solidFill>
                  <a:srgbClr val="000000"/>
                </a:solidFill>
                <a:effectLst>
                  <a:outerShdw blurRad="38100" dist="38100" dir="2700000" algn="tl">
                    <a:srgbClr val="C0C0C0"/>
                  </a:outerShdw>
                </a:effectLst>
                <a:latin typeface="Times New Roman" pitchFamily="18" charset="0"/>
              </a:rPr>
              <a:t>被划分在同一个子集</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i</a:t>
            </a:r>
            <a:r>
              <a:rPr lang="zh-CN" altLang="en-US" sz="2400" b="1" dirty="0">
                <a:solidFill>
                  <a:srgbClr val="000000"/>
                </a:solidFill>
                <a:effectLst>
                  <a:outerShdw blurRad="38100" dist="38100" dir="2700000" algn="tl">
                    <a:srgbClr val="C0C0C0"/>
                  </a:outerShdw>
                </a:effectLst>
                <a:latin typeface="Times New Roman" pitchFamily="18" charset="0"/>
              </a:rPr>
              <a:t>中（</a:t>
            </a:r>
            <a:r>
              <a:rPr lang="en-US" altLang="zh-CN" sz="2400" b="1" dirty="0">
                <a:solidFill>
                  <a:srgbClr val="000000"/>
                </a:solidFill>
                <a:effectLst>
                  <a:outerShdw blurRad="38100" dist="38100" dir="2700000" algn="tl">
                    <a:srgbClr val="C0C0C0"/>
                  </a:outerShdw>
                </a:effectLst>
                <a:latin typeface="Times New Roman" pitchFamily="18" charset="0"/>
              </a:rPr>
              <a:t>i=1</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2</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m</a:t>
            </a:r>
            <a:r>
              <a:rPr lang="zh-CN" altLang="en-US" sz="2400" b="1" dirty="0">
                <a:solidFill>
                  <a:srgbClr val="000000"/>
                </a:solidFill>
                <a:effectLst>
                  <a:outerShdw blurRad="38100" dist="38100" dir="2700000" algn="tl">
                    <a:srgbClr val="C0C0C0"/>
                  </a:outerShdw>
                </a:effectLst>
                <a:latin typeface="Times New Roman" pitchFamily="18" charset="0"/>
              </a:rPr>
              <a:t>）。这些子集被称为</a:t>
            </a:r>
            <a:r>
              <a:rPr lang="zh-CN" altLang="en-US" sz="2400" b="1" dirty="0">
                <a:solidFill>
                  <a:srgbClr val="FF0000"/>
                </a:solidFill>
                <a:latin typeface="Times New Roman" pitchFamily="18" charset="0"/>
              </a:rPr>
              <a:t>等价类</a:t>
            </a:r>
            <a:r>
              <a:rPr lang="zh-CN" altLang="en-US" sz="2400" b="1" dirty="0">
                <a:solidFill>
                  <a:srgbClr val="000000"/>
                </a:solidFill>
                <a:effectLst>
                  <a:outerShdw blurRad="38100" dist="38100" dir="2700000" algn="tl">
                    <a:srgbClr val="C0C0C0"/>
                  </a:outerShdw>
                </a:effectLst>
                <a:latin typeface="Times New Roman" pitchFamily="18" charset="0"/>
              </a:rPr>
              <a:t>。</a:t>
            </a:r>
            <a:endParaRPr lang="zh-CN" altLang="en-US" sz="2400" b="1" dirty="0">
              <a:effectLst>
                <a:outerShdw blurRad="38100" dist="38100" dir="2700000" algn="tl">
                  <a:srgbClr val="C0C0C0"/>
                </a:outerShdw>
              </a:effectLst>
              <a:latin typeface="Times New Roman" pitchFamily="18" charset="0"/>
            </a:endParaRPr>
          </a:p>
        </p:txBody>
      </p:sp>
    </p:spTree>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23850" y="1371600"/>
            <a:ext cx="813435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等价关系的例子很多，例如平面上三角形集合中，三角形的相似关系是一个等价关系；在学校的学生集合中，在同一个班级的关系也是一个等价关系。 </a:t>
            </a:r>
          </a:p>
          <a:p>
            <a:pPr algn="just" eaLnBrk="1" hangingPunct="1">
              <a:spcBef>
                <a:spcPct val="50000"/>
              </a:spcBef>
            </a:pPr>
            <a:r>
              <a:rPr kumimoji="1" lang="zh-CN" altLang="en-US" sz="2400">
                <a:solidFill>
                  <a:srgbClr val="000000"/>
                </a:solidFill>
                <a:latin typeface="Times New Roman" pitchFamily="18" charset="0"/>
              </a:rPr>
              <a:t>利用等价关系把集合</a:t>
            </a:r>
            <a:r>
              <a:rPr kumimoji="1" lang="en-US" altLang="zh-CN" sz="2400">
                <a:solidFill>
                  <a:srgbClr val="000000"/>
                </a:solidFill>
                <a:latin typeface="Times New Roman" pitchFamily="18" charset="0"/>
              </a:rPr>
              <a:t>S</a:t>
            </a:r>
            <a:r>
              <a:rPr kumimoji="1" lang="zh-CN" altLang="en-US" sz="2400">
                <a:solidFill>
                  <a:srgbClr val="000000"/>
                </a:solidFill>
                <a:latin typeface="Times New Roman" pitchFamily="18" charset="0"/>
              </a:rPr>
              <a:t>划分成若干等价类的算法分两步走：</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）首先把</a:t>
            </a:r>
            <a:r>
              <a:rPr kumimoji="1" lang="en-US" altLang="zh-CN" sz="2400">
                <a:solidFill>
                  <a:srgbClr val="000000"/>
                </a:solidFill>
                <a:latin typeface="Times New Roman" pitchFamily="18" charset="0"/>
              </a:rPr>
              <a:t>S</a:t>
            </a:r>
            <a:r>
              <a:rPr kumimoji="1" lang="zh-CN" altLang="en-US" sz="2400">
                <a:solidFill>
                  <a:srgbClr val="000000"/>
                </a:solidFill>
                <a:latin typeface="Times New Roman" pitchFamily="18" charset="0"/>
              </a:rPr>
              <a:t>中的每一个对象看成是一个等价类；</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）依次处理各个等价对（</a:t>
            </a:r>
            <a:r>
              <a:rPr kumimoji="1" lang="en-US" altLang="zh-CN" sz="2400">
                <a:solidFill>
                  <a:srgbClr val="000000"/>
                </a:solidFill>
                <a:latin typeface="Times New Roman" pitchFamily="18" charset="0"/>
              </a:rPr>
              <a:t>x</a:t>
            </a:r>
            <a:r>
              <a:rPr kumimoji="1" lang="en-US" altLang="zh-CN" sz="2400">
                <a:solidFill>
                  <a:srgbClr val="000000"/>
                </a:solidFill>
                <a:latin typeface="宋体" pitchFamily="2" charset="-122"/>
                <a:sym typeface="Symbol" pitchFamily="18" charset="2"/>
              </a:rPr>
              <a:t></a:t>
            </a:r>
            <a:r>
              <a:rPr kumimoji="1" lang="en-US" altLang="zh-CN" sz="2400">
                <a:solidFill>
                  <a:srgbClr val="000000"/>
                </a:solidFill>
                <a:latin typeface="Times New Roman" pitchFamily="18" charset="0"/>
              </a:rPr>
              <a:t>y</a:t>
            </a:r>
            <a:r>
              <a:rPr kumimoji="1" lang="zh-CN" altLang="en-US" sz="2400">
                <a:solidFill>
                  <a:srgbClr val="000000"/>
                </a:solidFill>
                <a:latin typeface="Times New Roman" pitchFamily="18" charset="0"/>
              </a:rPr>
              <a:t>）：若</a:t>
            </a:r>
            <a:r>
              <a:rPr kumimoji="1" lang="en-US" altLang="zh-CN" sz="2400">
                <a:solidFill>
                  <a:srgbClr val="000000"/>
                </a:solidFill>
                <a:latin typeface="Times New Roman" pitchFamily="18" charset="0"/>
              </a:rPr>
              <a:t>x</a:t>
            </a:r>
            <a:r>
              <a:rPr kumimoji="1" lang="en-US" altLang="zh-CN" sz="2400">
                <a:solidFill>
                  <a:srgbClr val="000000"/>
                </a:solidFill>
                <a:latin typeface="宋体" pitchFamily="2" charset="-122"/>
                <a:sym typeface="Symbol" pitchFamily="18" charset="2"/>
              </a:rPr>
              <a:t></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y</a:t>
            </a:r>
            <a:r>
              <a:rPr kumimoji="1" lang="en-US" altLang="zh-CN" sz="2400">
                <a:solidFill>
                  <a:srgbClr val="000000"/>
                </a:solidFill>
                <a:latin typeface="宋体" pitchFamily="2" charset="-122"/>
                <a:sym typeface="Symbol" pitchFamily="18" charset="2"/>
              </a:rPr>
              <a:t></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，且</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i</a:t>
            </a:r>
            <a:r>
              <a:rPr kumimoji="1" lang="en-US" altLang="zh-CN" sz="2400">
                <a:solidFill>
                  <a:srgbClr val="000000"/>
                </a:solidFill>
                <a:latin typeface="宋体" pitchFamily="2" charset="-122"/>
                <a:sym typeface="Symbol" pitchFamily="18" charset="2"/>
              </a:rPr>
              <a:t></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，则把集合</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S</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合并成一个集合。</a:t>
            </a: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等价类及其表示 </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itchFamily="49" charset="-122"/>
                <a:ea typeface="黑体" pitchFamily="49" charset="-122"/>
              </a:rPr>
              <a:t> 6.7 </a:t>
            </a:r>
            <a:r>
              <a:rPr lang="zh-CN" altLang="en-US" smtClean="0">
                <a:solidFill>
                  <a:schemeClr val="tx2"/>
                </a:solidFill>
                <a:latin typeface="宋体" pitchFamily="2" charset="-122"/>
                <a:ea typeface="黑体" pitchFamily="49" charset="-122"/>
              </a:rPr>
              <a:t>树和森林的实现</a:t>
            </a:r>
            <a:r>
              <a:rPr lang="zh-CN" altLang="en-US" smtClean="0">
                <a:solidFill>
                  <a:schemeClr val="tx2"/>
                </a:solidFill>
                <a:latin typeface="黑体" pitchFamily="49" charset="-122"/>
                <a:ea typeface="黑体" pitchFamily="49" charset="-122"/>
              </a:rPr>
              <a:t> </a:t>
            </a:r>
          </a:p>
        </p:txBody>
      </p:sp>
      <p:sp>
        <p:nvSpPr>
          <p:cNvPr id="113667" name="Text Box 3"/>
          <p:cNvSpPr txBox="1">
            <a:spLocks noChangeArrowheads="1"/>
          </p:cNvSpPr>
          <p:nvPr/>
        </p:nvSpPr>
        <p:spPr bwMode="auto">
          <a:xfrm>
            <a:off x="287341" y="1520829"/>
            <a:ext cx="8353114"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3800" dirty="0">
                <a:solidFill>
                  <a:srgbClr val="000000"/>
                </a:solidFill>
                <a:latin typeface="宋体" pitchFamily="2" charset="-122"/>
              </a:rPr>
              <a:t>1</a:t>
            </a:r>
            <a:r>
              <a:rPr kumimoji="1" lang="zh-CN" altLang="en-US" sz="3800" dirty="0">
                <a:solidFill>
                  <a:srgbClr val="000000"/>
                </a:solidFill>
                <a:latin typeface="宋体" pitchFamily="2" charset="-122"/>
              </a:rPr>
              <a:t>、</a:t>
            </a:r>
            <a:r>
              <a:rPr kumimoji="1" lang="zh-CN" altLang="en-US" sz="3800" dirty="0">
                <a:latin typeface="宋体" pitchFamily="2" charset="-122"/>
              </a:rPr>
              <a:t>树的几种基本存储结构</a:t>
            </a:r>
            <a:endParaRPr kumimoji="1" lang="en-US" altLang="zh-CN" sz="3800" dirty="0">
              <a:latin typeface="宋体" pitchFamily="2" charset="-122"/>
            </a:endParaRPr>
          </a:p>
          <a:p>
            <a:pPr algn="just" eaLnBrk="1" hangingPunct="1">
              <a:spcBef>
                <a:spcPct val="50000"/>
              </a:spcBef>
            </a:pPr>
            <a:r>
              <a:rPr kumimoji="1" lang="en-US" altLang="zh-CN" sz="3800" dirty="0">
                <a:latin typeface="宋体" pitchFamily="2" charset="-122"/>
              </a:rPr>
              <a:t>2</a:t>
            </a:r>
            <a:r>
              <a:rPr kumimoji="1" lang="zh-CN" altLang="en-US" sz="3800" dirty="0">
                <a:latin typeface="宋体" pitchFamily="2" charset="-122"/>
              </a:rPr>
              <a:t>、树、森林同二叉树之间的相互转化</a:t>
            </a:r>
            <a:endParaRPr kumimoji="1" lang="en-US" altLang="zh-CN" sz="3800" dirty="0">
              <a:latin typeface="宋体" pitchFamily="2" charset="-122"/>
            </a:endParaRPr>
          </a:p>
          <a:p>
            <a:pPr algn="just" eaLnBrk="1" hangingPunct="1">
              <a:spcBef>
                <a:spcPct val="50000"/>
              </a:spcBef>
            </a:pPr>
            <a:r>
              <a:rPr kumimoji="1" lang="en-US" altLang="zh-CN" sz="3800" dirty="0">
                <a:latin typeface="宋体" pitchFamily="2" charset="-122"/>
              </a:rPr>
              <a:t>3</a:t>
            </a:r>
            <a:r>
              <a:rPr kumimoji="1" lang="zh-CN" altLang="en-US" sz="3800" dirty="0">
                <a:latin typeface="宋体" pitchFamily="2" charset="-122"/>
              </a:rPr>
              <a:t>、树的遍历</a:t>
            </a:r>
            <a:endParaRPr kumimoji="1" lang="en-US" altLang="zh-CN" sz="3800" dirty="0">
              <a:latin typeface="宋体" pitchFamily="2" charset="-122"/>
            </a:endParaRPr>
          </a:p>
          <a:p>
            <a:pPr algn="just" eaLnBrk="1" hangingPunct="1">
              <a:spcBef>
                <a:spcPct val="50000"/>
              </a:spcBef>
            </a:pPr>
            <a:r>
              <a:rPr kumimoji="1" lang="en-US" altLang="zh-CN" sz="3800" dirty="0">
                <a:latin typeface="宋体" pitchFamily="2" charset="-122"/>
              </a:rPr>
              <a:t>4</a:t>
            </a:r>
            <a:r>
              <a:rPr kumimoji="1" lang="zh-CN" altLang="en-US" sz="3800" dirty="0">
                <a:latin typeface="宋体" pitchFamily="2" charset="-122"/>
              </a:rPr>
              <a:t>、森林的遍历</a:t>
            </a:r>
            <a:r>
              <a:rPr kumimoji="1" lang="zh-CN" altLang="en-US" sz="3800" dirty="0">
                <a:latin typeface="Times New Roman" pitchFamily="18" charset="0"/>
              </a:rPr>
              <a:t> </a:t>
            </a:r>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269250" y="656692"/>
            <a:ext cx="8496418" cy="481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indent="342900" algn="just" eaLnBrk="0" hangingPunct="0">
              <a:spcBef>
                <a:spcPct val="20000"/>
              </a:spcBef>
              <a:tabLst>
                <a:tab pos="854075" algn="l"/>
              </a:tabLst>
            </a:pPr>
            <a:r>
              <a:rPr lang="zh-CN" altLang="en-US" sz="2400" dirty="0" smtClean="0">
                <a:solidFill>
                  <a:srgbClr val="000000"/>
                </a:solidFill>
                <a:latin typeface="Times New Roman" pitchFamily="18" charset="0"/>
                <a:ea typeface="宋体" charset="-122"/>
              </a:rPr>
              <a:t>    例如，给定集合</a:t>
            </a:r>
            <a:r>
              <a:rPr lang="en-US" altLang="zh-CN" sz="2400" dirty="0" smtClean="0">
                <a:solidFill>
                  <a:srgbClr val="000000"/>
                </a:solidFill>
                <a:latin typeface="Times New Roman" pitchFamily="18" charset="0"/>
                <a:ea typeface="宋体" charset="-122"/>
              </a:rPr>
              <a:t>s</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{a</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d</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e</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f</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g</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h</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i</a:t>
            </a:r>
            <a:r>
              <a:rPr lang="zh-CN" altLang="en-US" sz="2400" dirty="0" smtClean="0">
                <a:solidFill>
                  <a:srgbClr val="000000"/>
                </a:solidFill>
                <a:latin typeface="Times New Roman" pitchFamily="18" charset="0"/>
                <a:ea typeface="宋体" charset="-122"/>
              </a:rPr>
              <a:t>，</a:t>
            </a:r>
            <a:r>
              <a:rPr lang="en-US" altLang="zh-CN" sz="2400" dirty="0" smtClean="0">
                <a:solidFill>
                  <a:srgbClr val="000000"/>
                </a:solidFill>
                <a:latin typeface="Times New Roman" pitchFamily="18" charset="0"/>
                <a:ea typeface="宋体" charset="-122"/>
              </a:rPr>
              <a:t>j}</a:t>
            </a:r>
            <a:r>
              <a:rPr lang="zh-CN" altLang="en-US" sz="2400" dirty="0" smtClean="0">
                <a:solidFill>
                  <a:srgbClr val="000000"/>
                </a:solidFill>
                <a:latin typeface="Times New Roman" pitchFamily="18" charset="0"/>
                <a:ea typeface="宋体" charset="-122"/>
              </a:rPr>
              <a:t>，以及如下等价对：</a:t>
            </a:r>
            <a:r>
              <a:rPr lang="en-US" altLang="zh-CN" sz="2400" dirty="0" err="1" smtClean="0">
                <a:solidFill>
                  <a:srgbClr val="000000"/>
                </a:solidFill>
                <a:latin typeface="Times New Roman" pitchFamily="18" charset="0"/>
                <a:ea typeface="宋体" charset="-122"/>
              </a:rPr>
              <a:t>a</a:t>
            </a:r>
            <a:r>
              <a:rPr lang="en-US" altLang="zh-CN" sz="2400" dirty="0" err="1"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g</a:t>
            </a:r>
            <a:r>
              <a:rPr lang="en-US" altLang="zh-CN" sz="2400" dirty="0" err="1" smtClean="0">
                <a:solidFill>
                  <a:srgbClr val="000000"/>
                </a:solidFill>
                <a:latin typeface="Times New Roman" pitchFamily="18" charset="0"/>
                <a:ea typeface="宋体" charset="-12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i</a:t>
            </a:r>
            <a:r>
              <a:rPr lang="en-US" altLang="zh-CN" sz="2400" dirty="0" err="1" smtClean="0">
                <a:solidFill>
                  <a:srgbClr val="000000"/>
                </a:solidFill>
                <a:latin typeface="Times New Roman" pitchFamily="18" charset="0"/>
                <a:ea typeface="宋体" charset="-122"/>
              </a:rPr>
              <a:t>j</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c</a:t>
            </a:r>
            <a:r>
              <a:rPr lang="en-US" altLang="zh-CN" sz="2400" dirty="0" err="1" smtClean="0">
                <a:solidFill>
                  <a:srgbClr val="000000"/>
                </a:solidFill>
                <a:latin typeface="Times New Roman" pitchFamily="18" charset="0"/>
                <a:ea typeface="宋体" charset="-12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a</a:t>
            </a:r>
            <a:r>
              <a:rPr lang="en-US" altLang="zh-CN" sz="2400" dirty="0" err="1" smtClean="0">
                <a:solidFill>
                  <a:srgbClr val="000000"/>
                </a:solidFill>
                <a:latin typeface="Times New Roman" pitchFamily="18" charset="0"/>
                <a:ea typeface="宋体" charset="-12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h</a:t>
            </a:r>
            <a:r>
              <a:rPr lang="en-US" altLang="zh-CN" sz="2400" dirty="0" err="1" smtClean="0">
                <a:solidFill>
                  <a:srgbClr val="000000"/>
                </a:solidFill>
                <a:latin typeface="Times New Roman" pitchFamily="18" charset="0"/>
                <a:ea typeface="宋体" charset="-12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f</a:t>
            </a:r>
            <a:r>
              <a:rPr lang="en-US" altLang="zh-CN" sz="2400" dirty="0" err="1" smtClean="0">
                <a:solidFill>
                  <a:srgbClr val="000000"/>
                </a:solidFill>
                <a:latin typeface="Times New Roman" pitchFamily="18" charset="0"/>
                <a:ea typeface="宋体" charset="-12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err="1" smtClean="0">
                <a:solidFill>
                  <a:srgbClr val="000000"/>
                </a:solidFill>
                <a:latin typeface="Times New Roman" pitchFamily="18" charset="0"/>
                <a:ea typeface="宋体" charset="-122"/>
                <a:sym typeface="Symbol" pitchFamily="18" charset="2"/>
              </a:rPr>
              <a:t>f</a:t>
            </a:r>
            <a:r>
              <a:rPr lang="en-US" altLang="zh-CN" sz="2400" dirty="0" err="1" smtClean="0">
                <a:solidFill>
                  <a:srgbClr val="000000"/>
                </a:solidFill>
                <a:latin typeface="Times New Roman" pitchFamily="18" charset="0"/>
                <a:ea typeface="宋体" charset="-122"/>
              </a:rPr>
              <a:t>d</a:t>
            </a:r>
            <a:r>
              <a:rPr lang="zh-CN" altLang="en-US" sz="2400" dirty="0" smtClean="0">
                <a:solidFill>
                  <a:srgbClr val="000000"/>
                </a:solidFill>
                <a:latin typeface="Times New Roman" pitchFamily="18" charset="0"/>
                <a:ea typeface="宋体" charset="-122"/>
                <a:sym typeface="Symbol" pitchFamily="18" charset="2"/>
              </a:rPr>
              <a:t>。</a:t>
            </a:r>
          </a:p>
          <a:p>
            <a:pPr indent="342900" algn="just" eaLnBrk="0" hangingPunct="0">
              <a:spcBef>
                <a:spcPct val="20000"/>
              </a:spcBef>
              <a:tabLst>
                <a:tab pos="854075" algn="l"/>
              </a:tabLst>
            </a:pPr>
            <a:r>
              <a:rPr lang="zh-CN" altLang="en-US" sz="2400" dirty="0" smtClean="0">
                <a:solidFill>
                  <a:srgbClr val="000000"/>
                </a:solidFill>
                <a:latin typeface="Times New Roman" pitchFamily="18" charset="0"/>
                <a:ea typeface="宋体" charset="-122"/>
                <a:sym typeface="Symbol" pitchFamily="18" charset="2"/>
              </a:rPr>
              <a:t>初始</a:t>
            </a:r>
            <a:r>
              <a:rPr lang="en-US" altLang="zh-CN" sz="2400" dirty="0" smtClean="0">
                <a:solidFill>
                  <a:srgbClr val="000000"/>
                </a:solidFill>
                <a:latin typeface="Times New Roman" pitchFamily="18" charset="0"/>
                <a:ea typeface="宋体" charset="-122"/>
                <a:sym typeface="Symbol" pitchFamily="18" charset="2"/>
              </a:rPr>
              <a:t>{a}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a</a:t>
            </a:r>
            <a:r>
              <a:rPr lang="en-US" altLang="zh-CN" sz="2400" dirty="0" err="1" smtClean="0">
                <a:solidFill>
                  <a:srgbClr val="000000"/>
                </a:solidFill>
                <a:latin typeface="Times New Roman" pitchFamily="18" charset="0"/>
                <a:ea typeface="宋体" charset="-122"/>
              </a:rPr>
              <a:t>b</a:t>
            </a:r>
            <a:r>
              <a:rPr lang="en-US" altLang="zh-CN" sz="2400" dirty="0" smtClean="0">
                <a:solidFill>
                  <a:srgbClr val="000000"/>
                </a:solidFill>
                <a:latin typeface="Times New Roman" pitchFamily="18" charset="0"/>
                <a:ea typeface="宋体" charset="-122"/>
                <a:sym typeface="Symbol" pitchFamily="18" charset="2"/>
              </a:rPr>
              <a:t>	</a:t>
            </a:r>
            <a:r>
              <a:rPr lang="en-US" altLang="zh-CN" sz="2400" dirty="0" smtClean="0">
                <a:solidFill>
                  <a:srgbClr val="FC0128"/>
                </a:solidFill>
                <a:latin typeface="Times New Roman" pitchFamily="18" charset="0"/>
                <a:ea typeface="宋体" charset="-122"/>
                <a:sym typeface="Symbol" pitchFamily="18" charset="2"/>
              </a:rPr>
              <a:t>{a</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g</a:t>
            </a:r>
            <a:r>
              <a:rPr lang="en-US" altLang="zh-CN" sz="2400" dirty="0" err="1" smtClean="0">
                <a:solidFill>
                  <a:srgbClr val="000000"/>
                </a:solidFill>
                <a:latin typeface="Times New Roman" pitchFamily="18" charset="0"/>
                <a:ea typeface="宋体" charset="-122"/>
              </a:rPr>
              <a:t>d</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{d</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i</a:t>
            </a:r>
            <a:r>
              <a:rPr lang="en-US" altLang="zh-CN" sz="2400" dirty="0" err="1" smtClean="0">
                <a:solidFill>
                  <a:srgbClr val="000000"/>
                </a:solidFill>
                <a:latin typeface="Times New Roman" pitchFamily="18" charset="0"/>
                <a:ea typeface="宋体" charset="-122"/>
              </a:rPr>
              <a:t>j</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{i</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c</a:t>
            </a:r>
            <a:r>
              <a:rPr lang="en-US" altLang="zh-CN" sz="2400" dirty="0" err="1" smtClean="0">
                <a:solidFill>
                  <a:srgbClr val="000000"/>
                </a:solidFill>
                <a:latin typeface="Times New Roman" pitchFamily="18" charset="0"/>
                <a:ea typeface="宋体" charset="-122"/>
              </a:rPr>
              <a:t>b</a:t>
            </a:r>
            <a:r>
              <a:rPr lang="en-US" altLang="zh-CN" sz="2400" dirty="0" smtClean="0">
                <a:solidFill>
                  <a:srgbClr val="000000"/>
                </a:solidFill>
                <a:latin typeface="Times New Roman" pitchFamily="18" charset="0"/>
                <a:ea typeface="宋体" charset="-122"/>
                <a:sym typeface="Symbol" pitchFamily="18" charset="2"/>
              </a:rPr>
              <a:t>	</a:t>
            </a:r>
            <a:r>
              <a:rPr lang="en-US" altLang="zh-CN" sz="2400" dirty="0" smtClean="0">
                <a:solidFill>
                  <a:srgbClr val="FC0128"/>
                </a:solidFill>
                <a:latin typeface="Times New Roman" pitchFamily="18" charset="0"/>
                <a:ea typeface="宋体" charset="-122"/>
                <a:sym typeface="Symbol" pitchFamily="18" charset="2"/>
              </a:rPr>
              <a:t>{a</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b</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a</a:t>
            </a:r>
            <a:r>
              <a:rPr lang="en-US" altLang="zh-CN" sz="2400" dirty="0" err="1" smtClean="0">
                <a:solidFill>
                  <a:srgbClr val="000000"/>
                </a:solidFill>
                <a:latin typeface="Times New Roman" pitchFamily="18" charset="0"/>
                <a:ea typeface="宋体" charset="-122"/>
              </a:rPr>
              <a:t>c</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h</a:t>
            </a:r>
            <a:r>
              <a:rPr lang="en-US" altLang="zh-CN" sz="2400" dirty="0" err="1" smtClean="0">
                <a:solidFill>
                  <a:srgbClr val="000000"/>
                </a:solidFill>
                <a:latin typeface="Times New Roman" pitchFamily="18" charset="0"/>
                <a:ea typeface="宋体" charset="-122"/>
              </a:rPr>
              <a:t>i</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{e}</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{h</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i</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f</a:t>
            </a:r>
            <a:r>
              <a:rPr lang="en-US" altLang="zh-CN" sz="2400" dirty="0" err="1" smtClean="0">
                <a:solidFill>
                  <a:srgbClr val="000000"/>
                </a:solidFill>
                <a:latin typeface="Times New Roman" pitchFamily="18" charset="0"/>
                <a:ea typeface="宋体" charset="-122"/>
              </a:rPr>
              <a:t>e</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{d</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{e</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f}</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a:p>
            <a:pPr indent="342900" algn="just" eaLnBrk="0" hangingPunct="0">
              <a:spcBef>
                <a:spcPct val="20000"/>
              </a:spcBef>
              <a:tabLst>
                <a:tab pos="854075" algn="l"/>
              </a:tabLst>
            </a:pPr>
            <a:r>
              <a:rPr lang="en-US" altLang="zh-CN" sz="2400" dirty="0" err="1" smtClean="0">
                <a:solidFill>
                  <a:srgbClr val="000000"/>
                </a:solidFill>
                <a:latin typeface="Times New Roman" pitchFamily="18" charset="0"/>
                <a:ea typeface="宋体" charset="-122"/>
                <a:sym typeface="Symbol" pitchFamily="18" charset="2"/>
              </a:rPr>
              <a:t>f</a:t>
            </a:r>
            <a:r>
              <a:rPr lang="en-US" altLang="zh-CN" sz="2400" dirty="0" err="1" smtClean="0">
                <a:solidFill>
                  <a:srgbClr val="000000"/>
                </a:solidFill>
                <a:latin typeface="Times New Roman" pitchFamily="18" charset="0"/>
                <a:ea typeface="宋体" charset="-122"/>
              </a:rPr>
              <a:t>d</a:t>
            </a:r>
            <a:r>
              <a:rPr lang="en-US" altLang="zh-CN" sz="2400" dirty="0" smtClean="0">
                <a:solidFill>
                  <a:srgbClr val="000000"/>
                </a:solidFill>
                <a:latin typeface="Times New Roman" pitchFamily="18" charset="0"/>
                <a:ea typeface="宋体" charset="-122"/>
                <a:sym typeface="Symbol" pitchFamily="18" charset="2"/>
              </a:rPr>
              <a:t>	{a</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b</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c}</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{d</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e</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f</a:t>
            </a:r>
            <a:r>
              <a:rPr lang="zh-CN" altLang="en-US" sz="2400" dirty="0" smtClean="0">
                <a:solidFill>
                  <a:srgbClr val="FC0128"/>
                </a:solidFill>
                <a:latin typeface="Times New Roman" pitchFamily="18" charset="0"/>
                <a:ea typeface="宋体" charset="-122"/>
                <a:sym typeface="Symbol" pitchFamily="18" charset="2"/>
              </a:rPr>
              <a:t>、</a:t>
            </a:r>
            <a:r>
              <a:rPr lang="en-US" altLang="zh-CN" sz="2400" dirty="0" smtClean="0">
                <a:solidFill>
                  <a:srgbClr val="FC0128"/>
                </a:solidFill>
                <a:latin typeface="Times New Roman" pitchFamily="18" charset="0"/>
                <a:ea typeface="宋体" charset="-122"/>
                <a:sym typeface="Symbol" pitchFamily="18" charset="2"/>
              </a:rPr>
              <a:t>g}</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{h</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i</a:t>
            </a:r>
            <a:r>
              <a:rPr lang="zh-CN" altLang="en-US" sz="2400" dirty="0" smtClean="0">
                <a:solidFill>
                  <a:srgbClr val="000000"/>
                </a:solidFill>
                <a:latin typeface="Times New Roman" pitchFamily="18" charset="0"/>
                <a:ea typeface="宋体" charset="-122"/>
                <a:sym typeface="Symbol" pitchFamily="18" charset="2"/>
              </a:rPr>
              <a:t>、</a:t>
            </a:r>
            <a:r>
              <a:rPr lang="en-US" altLang="zh-CN" sz="2400" dirty="0" smtClean="0">
                <a:solidFill>
                  <a:srgbClr val="000000"/>
                </a:solidFill>
                <a:latin typeface="Times New Roman" pitchFamily="18" charset="0"/>
                <a:ea typeface="宋体" charset="-122"/>
                <a:sym typeface="Symbol" pitchFamily="18" charset="2"/>
              </a:rPr>
              <a:t>j}</a:t>
            </a:r>
          </a:p>
        </p:txBody>
      </p:sp>
      <p:sp>
        <p:nvSpPr>
          <p:cNvPr id="57347" name="Rectangle 4"/>
          <p:cNvSpPr>
            <a:spLocks noChangeArrowheads="1"/>
          </p:cNvSpPr>
          <p:nvPr/>
        </p:nvSpPr>
        <p:spPr bwMode="auto">
          <a:xfrm>
            <a:off x="449290" y="5733256"/>
            <a:ext cx="831637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2400" dirty="0" smtClean="0">
                <a:solidFill>
                  <a:srgbClr val="000000"/>
                </a:solidFill>
                <a:latin typeface="宋体" charset="-122"/>
                <a:ea typeface="宋体" charset="-122"/>
                <a:cs typeface="Times New Roman" pitchFamily="18" charset="0"/>
              </a:rPr>
              <a:t>三个等价类：</a:t>
            </a:r>
            <a:r>
              <a:rPr lang="en-US" altLang="zh-CN" sz="2400" dirty="0" smtClean="0">
                <a:solidFill>
                  <a:schemeClr val="bg1">
                    <a:lumMod val="50000"/>
                  </a:schemeClr>
                </a:solidFill>
                <a:latin typeface="Times New Roman" pitchFamily="18" charset="0"/>
                <a:ea typeface="宋体" charset="-122"/>
                <a:cs typeface="Times New Roman" pitchFamily="18" charset="0"/>
              </a:rPr>
              <a:t>S</a:t>
            </a:r>
            <a:r>
              <a:rPr lang="en-US" altLang="zh-CN" sz="2400" baseline="-30000" dirty="0" smtClean="0">
                <a:solidFill>
                  <a:schemeClr val="bg1">
                    <a:lumMod val="50000"/>
                  </a:schemeClr>
                </a:solidFill>
                <a:latin typeface="Times New Roman" pitchFamily="18" charset="0"/>
                <a:ea typeface="宋体" charset="-122"/>
                <a:cs typeface="Times New Roman" pitchFamily="18" charset="0"/>
              </a:rPr>
              <a:t>1</a:t>
            </a:r>
            <a:r>
              <a:rPr lang="en-US" altLang="zh-CN" sz="2400" dirty="0" smtClean="0">
                <a:solidFill>
                  <a:schemeClr val="bg1">
                    <a:lumMod val="50000"/>
                  </a:schemeClr>
                </a:solidFill>
                <a:latin typeface="Times New Roman" pitchFamily="18" charset="0"/>
                <a:ea typeface="宋体" charset="-122"/>
                <a:cs typeface="Times New Roman" pitchFamily="18" charset="0"/>
              </a:rPr>
              <a:t>={a</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b</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c}</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S</a:t>
            </a:r>
            <a:r>
              <a:rPr lang="en-US" altLang="zh-CN" sz="2400" baseline="-30000" dirty="0" smtClean="0">
                <a:solidFill>
                  <a:schemeClr val="bg1">
                    <a:lumMod val="50000"/>
                  </a:schemeClr>
                </a:solidFill>
                <a:latin typeface="Times New Roman" pitchFamily="18" charset="0"/>
                <a:ea typeface="宋体" charset="-122"/>
                <a:cs typeface="Times New Roman" pitchFamily="18" charset="0"/>
              </a:rPr>
              <a:t>2</a:t>
            </a:r>
            <a:r>
              <a:rPr lang="en-US" altLang="zh-CN" sz="2400" dirty="0" smtClean="0">
                <a:solidFill>
                  <a:schemeClr val="bg1">
                    <a:lumMod val="50000"/>
                  </a:schemeClr>
                </a:solidFill>
                <a:latin typeface="Times New Roman" pitchFamily="18" charset="0"/>
                <a:ea typeface="宋体" charset="-122"/>
                <a:cs typeface="Times New Roman" pitchFamily="18" charset="0"/>
              </a:rPr>
              <a:t>={d</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e</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f</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g}</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S</a:t>
            </a:r>
            <a:r>
              <a:rPr lang="en-US" altLang="zh-CN" sz="2400" baseline="-30000" dirty="0" smtClean="0">
                <a:solidFill>
                  <a:schemeClr val="bg1">
                    <a:lumMod val="50000"/>
                  </a:schemeClr>
                </a:solidFill>
                <a:latin typeface="Times New Roman" pitchFamily="18" charset="0"/>
                <a:ea typeface="宋体" charset="-122"/>
                <a:cs typeface="Times New Roman" pitchFamily="18" charset="0"/>
              </a:rPr>
              <a:t>3</a:t>
            </a:r>
            <a:r>
              <a:rPr lang="en-US" altLang="zh-CN" sz="2400" dirty="0" smtClean="0">
                <a:solidFill>
                  <a:schemeClr val="bg1">
                    <a:lumMod val="50000"/>
                  </a:schemeClr>
                </a:solidFill>
                <a:latin typeface="Times New Roman" pitchFamily="18" charset="0"/>
                <a:ea typeface="宋体" charset="-122"/>
                <a:cs typeface="Times New Roman" pitchFamily="18" charset="0"/>
              </a:rPr>
              <a:t>={h</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i</a:t>
            </a:r>
            <a:r>
              <a:rPr lang="zh-CN" altLang="en-US" sz="2400" dirty="0" smtClean="0">
                <a:solidFill>
                  <a:schemeClr val="bg1">
                    <a:lumMod val="50000"/>
                  </a:schemeClr>
                </a:solidFill>
                <a:latin typeface="宋体" charset="-122"/>
                <a:ea typeface="宋体" charset="-122"/>
                <a:cs typeface="Times New Roman" pitchFamily="18" charset="0"/>
              </a:rPr>
              <a:t>、</a:t>
            </a:r>
            <a:r>
              <a:rPr lang="en-US" altLang="zh-CN" sz="2400" dirty="0" smtClean="0">
                <a:solidFill>
                  <a:schemeClr val="bg1">
                    <a:lumMod val="50000"/>
                  </a:schemeClr>
                </a:solidFill>
                <a:latin typeface="Times New Roman" pitchFamily="18" charset="0"/>
                <a:ea typeface="宋体" charset="-122"/>
                <a:cs typeface="Times New Roman" pitchFamily="18" charset="0"/>
              </a:rPr>
              <a:t>j}</a:t>
            </a:r>
            <a:endParaRPr lang="zh-CN" altLang="en-US" sz="4800" dirty="0" smtClean="0">
              <a:solidFill>
                <a:schemeClr val="bg1">
                  <a:lumMod val="50000"/>
                </a:schemeClr>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76649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黑体" pitchFamily="49" charset="-122"/>
                <a:ea typeface="黑体" pitchFamily="49" charset="-122"/>
              </a:rPr>
              <a:t>并查集 </a:t>
            </a:r>
          </a:p>
        </p:txBody>
      </p:sp>
      <p:sp>
        <p:nvSpPr>
          <p:cNvPr id="134147" name="Text Box 3"/>
          <p:cNvSpPr txBox="1">
            <a:spLocks noChangeArrowheads="1"/>
          </p:cNvSpPr>
          <p:nvPr/>
        </p:nvSpPr>
        <p:spPr bwMode="auto">
          <a:xfrm>
            <a:off x="250825" y="1304931"/>
            <a:ext cx="8229600" cy="4708981"/>
          </a:xfrm>
          <a:prstGeom prst="rect">
            <a:avLst/>
          </a:prstGeom>
          <a:noFill/>
          <a:ln w="9525">
            <a:noFill/>
            <a:miter lim="800000"/>
            <a:headEnd/>
            <a:tailEnd/>
          </a:ln>
          <a:effectLst/>
        </p:spPr>
        <p:txBody>
          <a:bodyPr>
            <a:spAutoFit/>
          </a:bodyPr>
          <a:lstStyle/>
          <a:p>
            <a:pPr algn="just">
              <a:spcBef>
                <a:spcPct val="50000"/>
              </a:spcBef>
              <a:defRPr/>
            </a:pPr>
            <a:r>
              <a:rPr lang="zh-CN" altLang="en-US" sz="2400" b="1" dirty="0">
                <a:solidFill>
                  <a:srgbClr val="000000"/>
                </a:solidFill>
                <a:effectLst>
                  <a:outerShdw blurRad="38100" dist="38100" dir="2700000" algn="tl">
                    <a:srgbClr val="C0C0C0"/>
                  </a:outerShdw>
                </a:effectLst>
                <a:latin typeface="Times New Roman" pitchFamily="18" charset="0"/>
              </a:rPr>
              <a:t>把</a:t>
            </a:r>
            <a:r>
              <a:rPr lang="en-US" altLang="zh-CN" sz="2400" b="1" dirty="0">
                <a:solidFill>
                  <a:srgbClr val="000000"/>
                </a:solidFill>
                <a:effectLst>
                  <a:outerShdw blurRad="38100" dist="38100" dir="2700000" algn="tl">
                    <a:srgbClr val="C0C0C0"/>
                  </a:outerShdw>
                </a:effectLst>
                <a:latin typeface="Times New Roman" pitchFamily="18" charset="0"/>
              </a:rPr>
              <a:t>n</a:t>
            </a:r>
            <a:r>
              <a:rPr lang="zh-CN" altLang="en-US" sz="2400" b="1" dirty="0">
                <a:solidFill>
                  <a:srgbClr val="000000"/>
                </a:solidFill>
                <a:effectLst>
                  <a:outerShdw blurRad="38100" dist="38100" dir="2700000" algn="tl">
                    <a:srgbClr val="C0C0C0"/>
                  </a:outerShdw>
                </a:effectLst>
                <a:latin typeface="Times New Roman" pitchFamily="18" charset="0"/>
              </a:rPr>
              <a:t>个不同的元素的集合划分为若干个等价类时，先把每一个对象看作是一个单元素集合，然后依次将属于同一等价类的元素所在的集合合并。在此过程中将反复地使用一个查找运算，确定一个元素在哪一个集合中。能够完成这种功能的集合就是</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并查集</a:t>
            </a:r>
            <a:r>
              <a:rPr lang="zh-CN" altLang="en-US" sz="2400" b="1" dirty="0">
                <a:solidFill>
                  <a:srgbClr val="000000"/>
                </a:solidFill>
                <a:effectLst>
                  <a:outerShdw blurRad="38100" dist="38100" dir="2700000" algn="tl">
                    <a:srgbClr val="C0C0C0"/>
                  </a:outerShdw>
                </a:effectLst>
                <a:latin typeface="Times New Roman" pitchFamily="18" charset="0"/>
              </a:rPr>
              <a:t>，它支持以下三种操作：</a:t>
            </a:r>
          </a:p>
          <a:p>
            <a:pPr algn="just">
              <a:spcBef>
                <a:spcPct val="50000"/>
              </a:spcBef>
              <a:defRPr/>
            </a:pP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1</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err="1">
                <a:solidFill>
                  <a:srgbClr val="000000"/>
                </a:solidFill>
                <a:effectLst>
                  <a:outerShdw blurRad="38100" dist="38100" dir="2700000" algn="tl">
                    <a:srgbClr val="C0C0C0"/>
                  </a:outerShdw>
                </a:effectLst>
                <a:latin typeface="Times New Roman" pitchFamily="18" charset="0"/>
              </a:rPr>
              <a:t>Ufsets</a:t>
            </a:r>
            <a:r>
              <a:rPr lang="en-US" altLang="zh-CN" sz="2400" b="1" dirty="0">
                <a:solidFill>
                  <a:srgbClr val="000000"/>
                </a:solidFill>
                <a:effectLst>
                  <a:outerShdw blurRad="38100" dist="38100" dir="2700000" algn="tl">
                    <a:srgbClr val="C0C0C0"/>
                  </a:outerShdw>
                </a:effectLst>
                <a:latin typeface="Times New Roman" pitchFamily="18" charset="0"/>
              </a:rPr>
              <a:t>(n)</a:t>
            </a:r>
            <a:r>
              <a:rPr lang="zh-CN" altLang="en-US" sz="2400" b="1" dirty="0">
                <a:solidFill>
                  <a:srgbClr val="000000"/>
                </a:solidFill>
                <a:effectLst>
                  <a:outerShdw blurRad="38100" dist="38100" dir="2700000" algn="tl">
                    <a:srgbClr val="C0C0C0"/>
                  </a:outerShdw>
                </a:effectLst>
                <a:latin typeface="Times New Roman" pitchFamily="18" charset="0"/>
              </a:rPr>
              <a:t>：构造函数，将并查集中</a:t>
            </a:r>
            <a:r>
              <a:rPr lang="en-US" altLang="zh-CN" sz="2400" b="1" dirty="0">
                <a:solidFill>
                  <a:srgbClr val="000000"/>
                </a:solidFill>
                <a:effectLst>
                  <a:outerShdw blurRad="38100" dist="38100" dir="2700000" algn="tl">
                    <a:srgbClr val="C0C0C0"/>
                  </a:outerShdw>
                </a:effectLst>
                <a:latin typeface="Times New Roman" pitchFamily="18" charset="0"/>
              </a:rPr>
              <a:t>n</a:t>
            </a:r>
            <a:r>
              <a:rPr lang="zh-CN" altLang="en-US" sz="2400" b="1" dirty="0">
                <a:solidFill>
                  <a:srgbClr val="000000"/>
                </a:solidFill>
                <a:effectLst>
                  <a:outerShdw blurRad="38100" dist="38100" dir="2700000" algn="tl">
                    <a:srgbClr val="C0C0C0"/>
                  </a:outerShdw>
                </a:effectLst>
                <a:latin typeface="Times New Roman" pitchFamily="18" charset="0"/>
              </a:rPr>
              <a:t>个元素初始化为</a:t>
            </a:r>
            <a:r>
              <a:rPr lang="en-US" altLang="zh-CN" sz="2400" b="1" dirty="0">
                <a:solidFill>
                  <a:srgbClr val="000000"/>
                </a:solidFill>
                <a:effectLst>
                  <a:outerShdw blurRad="38100" dist="38100" dir="2700000" algn="tl">
                    <a:srgbClr val="C0C0C0"/>
                  </a:outerShdw>
                </a:effectLst>
                <a:latin typeface="Times New Roman" pitchFamily="18" charset="0"/>
              </a:rPr>
              <a:t>n</a:t>
            </a:r>
            <a:r>
              <a:rPr lang="zh-CN" altLang="en-US" sz="2400" b="1" dirty="0">
                <a:solidFill>
                  <a:srgbClr val="000000"/>
                </a:solidFill>
                <a:effectLst>
                  <a:outerShdw blurRad="38100" dist="38100" dir="2700000" algn="tl">
                    <a:srgbClr val="C0C0C0"/>
                  </a:outerShdw>
                </a:effectLst>
                <a:latin typeface="Times New Roman" pitchFamily="18" charset="0"/>
              </a:rPr>
              <a:t>个只有一个单元素的子集合。</a:t>
            </a:r>
          </a:p>
          <a:p>
            <a:pPr algn="just">
              <a:spcBef>
                <a:spcPct val="50000"/>
              </a:spcBef>
              <a:defRPr/>
            </a:pP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2</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Union(S</a:t>
            </a:r>
            <a:r>
              <a:rPr lang="en-US" altLang="zh-CN" sz="2400" b="1" baseline="-30000" dirty="0">
                <a:solidFill>
                  <a:srgbClr val="000000"/>
                </a:solidFill>
                <a:effectLst>
                  <a:outerShdw blurRad="38100" dist="38100" dir="2700000" algn="tl">
                    <a:srgbClr val="C0C0C0"/>
                  </a:outerShdw>
                </a:effectLst>
                <a:latin typeface="Times New Roman" pitchFamily="18" charset="0"/>
              </a:rPr>
              <a:t>1</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2</a:t>
            </a:r>
            <a:r>
              <a:rPr lang="en-US" altLang="zh-CN" sz="2400" b="1" dirty="0">
                <a:solidFill>
                  <a:srgbClr val="000000"/>
                </a:solidFill>
                <a:effectLst>
                  <a:outerShdw blurRad="38100" dist="38100" dir="2700000" algn="tl">
                    <a:srgbClr val="C0C0C0"/>
                  </a:outerShdw>
                </a:effectLst>
                <a:latin typeface="Times New Roman" pitchFamily="18" charset="0"/>
              </a:rPr>
              <a:t>)</a:t>
            </a:r>
            <a:r>
              <a:rPr lang="zh-CN" altLang="en-US" sz="2400" b="1" dirty="0">
                <a:solidFill>
                  <a:srgbClr val="000000"/>
                </a:solidFill>
                <a:effectLst>
                  <a:outerShdw blurRad="38100" dist="38100" dir="2700000" algn="tl">
                    <a:srgbClr val="C0C0C0"/>
                  </a:outerShdw>
                </a:effectLst>
                <a:latin typeface="Times New Roman" pitchFamily="18" charset="0"/>
              </a:rPr>
              <a:t>：把集合</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2</a:t>
            </a:r>
            <a:r>
              <a:rPr lang="zh-CN" altLang="en-US" sz="2400" b="1" dirty="0">
                <a:solidFill>
                  <a:srgbClr val="000000"/>
                </a:solidFill>
                <a:effectLst>
                  <a:outerShdw blurRad="38100" dist="38100" dir="2700000" algn="tl">
                    <a:srgbClr val="C0C0C0"/>
                  </a:outerShdw>
                </a:effectLst>
                <a:latin typeface="Times New Roman" pitchFamily="18" charset="0"/>
              </a:rPr>
              <a:t>并入集合</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1</a:t>
            </a:r>
            <a:r>
              <a:rPr lang="zh-CN" altLang="en-US" sz="2400" b="1" dirty="0">
                <a:solidFill>
                  <a:srgbClr val="000000"/>
                </a:solidFill>
                <a:effectLst>
                  <a:outerShdw blurRad="38100" dist="38100" dir="2700000" algn="tl">
                    <a:srgbClr val="C0C0C0"/>
                  </a:outerShdw>
                </a:effectLst>
                <a:latin typeface="Times New Roman" pitchFamily="18" charset="0"/>
              </a:rPr>
              <a:t>中。要求</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1</a:t>
            </a:r>
            <a:r>
              <a:rPr lang="zh-CN" altLang="en-US" sz="2400" b="1" dirty="0">
                <a:solidFill>
                  <a:srgbClr val="000000"/>
                </a:solidFill>
                <a:effectLst>
                  <a:outerShdw blurRad="38100" dist="38100" dir="2700000" algn="tl">
                    <a:srgbClr val="C0C0C0"/>
                  </a:outerShdw>
                </a:effectLst>
                <a:latin typeface="Times New Roman" pitchFamily="18" charset="0"/>
              </a:rPr>
              <a:t>与</a:t>
            </a:r>
            <a:r>
              <a:rPr lang="en-US" altLang="zh-CN" sz="2400" b="1" dirty="0">
                <a:solidFill>
                  <a:srgbClr val="000000"/>
                </a:solidFill>
                <a:effectLst>
                  <a:outerShdw blurRad="38100" dist="38100" dir="2700000" algn="tl">
                    <a:srgbClr val="C0C0C0"/>
                  </a:outerShdw>
                </a:effectLst>
                <a:latin typeface="Times New Roman" pitchFamily="18" charset="0"/>
              </a:rPr>
              <a:t>S</a:t>
            </a:r>
            <a:r>
              <a:rPr lang="en-US" altLang="zh-CN" sz="2400" b="1" baseline="-30000" dirty="0">
                <a:solidFill>
                  <a:srgbClr val="000000"/>
                </a:solidFill>
                <a:effectLst>
                  <a:outerShdw blurRad="38100" dist="38100" dir="2700000" algn="tl">
                    <a:srgbClr val="C0C0C0"/>
                  </a:outerShdw>
                </a:effectLst>
                <a:latin typeface="Times New Roman" pitchFamily="18" charset="0"/>
              </a:rPr>
              <a:t>2</a:t>
            </a:r>
            <a:r>
              <a:rPr lang="zh-CN" altLang="en-US" sz="2400" b="1" dirty="0">
                <a:solidFill>
                  <a:srgbClr val="000000"/>
                </a:solidFill>
                <a:effectLst>
                  <a:outerShdw blurRad="38100" dist="38100" dir="2700000" algn="tl">
                    <a:srgbClr val="C0C0C0"/>
                  </a:outerShdw>
                </a:effectLst>
                <a:latin typeface="Times New Roman" pitchFamily="18" charset="0"/>
              </a:rPr>
              <a:t>互不相交，否则没有结果。</a:t>
            </a:r>
          </a:p>
          <a:p>
            <a:pPr algn="just">
              <a:spcBef>
                <a:spcPct val="50000"/>
              </a:spcBef>
              <a:defRPr/>
            </a:pP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3</a:t>
            </a:r>
            <a:r>
              <a:rPr lang="zh-CN" altLang="en-US" sz="2400" b="1" dirty="0">
                <a:solidFill>
                  <a:srgbClr val="000000"/>
                </a:solidFill>
                <a:effectLst>
                  <a:outerShdw blurRad="38100" dist="38100" dir="2700000" algn="tl">
                    <a:srgbClr val="C0C0C0"/>
                  </a:outerShdw>
                </a:effectLst>
                <a:latin typeface="Times New Roman" pitchFamily="18" charset="0"/>
              </a:rPr>
              <a:t>）</a:t>
            </a:r>
            <a:r>
              <a:rPr lang="en-US" altLang="zh-CN" sz="2400" b="1" dirty="0">
                <a:solidFill>
                  <a:srgbClr val="000000"/>
                </a:solidFill>
                <a:effectLst>
                  <a:outerShdw blurRad="38100" dist="38100" dir="2700000" algn="tl">
                    <a:srgbClr val="C0C0C0"/>
                  </a:outerShdw>
                </a:effectLst>
                <a:latin typeface="Times New Roman" pitchFamily="18" charset="0"/>
              </a:rPr>
              <a:t>Find(d)</a:t>
            </a:r>
            <a:r>
              <a:rPr lang="zh-CN" altLang="en-US" sz="2400" b="1" dirty="0">
                <a:solidFill>
                  <a:srgbClr val="000000"/>
                </a:solidFill>
                <a:effectLst>
                  <a:outerShdw blurRad="38100" dist="38100" dir="2700000" algn="tl">
                    <a:srgbClr val="C0C0C0"/>
                  </a:outerShdw>
                </a:effectLst>
                <a:latin typeface="Times New Roman" pitchFamily="18" charset="0"/>
              </a:rPr>
              <a:t>：查找单元素</a:t>
            </a:r>
            <a:r>
              <a:rPr lang="en-US" altLang="zh-CN" sz="2400" b="1" dirty="0">
                <a:solidFill>
                  <a:srgbClr val="000000"/>
                </a:solidFill>
                <a:effectLst>
                  <a:outerShdw blurRad="38100" dist="38100" dir="2700000" algn="tl">
                    <a:srgbClr val="C0C0C0"/>
                  </a:outerShdw>
                </a:effectLst>
                <a:latin typeface="Times New Roman" pitchFamily="18" charset="0"/>
              </a:rPr>
              <a:t>d</a:t>
            </a:r>
            <a:r>
              <a:rPr lang="zh-CN" altLang="en-US" sz="2400" b="1" dirty="0">
                <a:solidFill>
                  <a:srgbClr val="000000"/>
                </a:solidFill>
                <a:effectLst>
                  <a:outerShdw blurRad="38100" dist="38100" dir="2700000" algn="tl">
                    <a:srgbClr val="C0C0C0"/>
                  </a:outerShdw>
                </a:effectLst>
                <a:latin typeface="Times New Roman" pitchFamily="18" charset="0"/>
              </a:rPr>
              <a:t>所在的集合，并返回该集合的名字。</a:t>
            </a:r>
            <a:endParaRPr lang="zh-CN" altLang="en-US" sz="2400" b="1" dirty="0">
              <a:effectLst>
                <a:outerShdw blurRad="38100" dist="38100" dir="2700000" algn="tl">
                  <a:srgbClr val="C0C0C0"/>
                </a:outerShdw>
              </a:effectLst>
              <a:latin typeface="Times New Roman" pitchFamily="18" charset="0"/>
            </a:endParaRPr>
          </a:p>
        </p:txBody>
      </p:sp>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84213" y="1412875"/>
            <a:ext cx="7848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Times New Roman" pitchFamily="18" charset="0"/>
              </a:rPr>
              <a:t>对于并查集来说，每个子集合（等价类）用一棵树表示，子集合中每个元素用树中的一个结点表示。为了处理简单，用树的根结点来代表相应的等价类集合。在此，等价类树用双亲表示法表示（当然根据需要可以建立集合名字到表示该集合的树的根结点之间的对应关系）；</a:t>
            </a:r>
            <a:endParaRPr kumimoji="1" lang="zh-CN" altLang="en-US" sz="2400" dirty="0">
              <a:latin typeface="Times New Roman" pitchFamily="18" charset="0"/>
            </a:endParaRPr>
          </a:p>
        </p:txBody>
      </p:sp>
      <p:sp>
        <p:nvSpPr>
          <p:cNvPr id="135171" name="Rectangle 4"/>
          <p:cNvSpPr>
            <a:spLocks noChangeArrowheads="1"/>
          </p:cNvSpPr>
          <p:nvPr/>
        </p:nvSpPr>
        <p:spPr bwMode="auto">
          <a:xfrm>
            <a:off x="3233738" y="25527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135172" name="组合 3"/>
          <p:cNvGrpSpPr>
            <a:grpSpLocks/>
          </p:cNvGrpSpPr>
          <p:nvPr/>
        </p:nvGrpSpPr>
        <p:grpSpPr bwMode="auto">
          <a:xfrm>
            <a:off x="1115616" y="3409950"/>
            <a:ext cx="6804756" cy="3259410"/>
            <a:chOff x="4343400" y="2819400"/>
            <a:chExt cx="4343400" cy="2971800"/>
          </a:xfrm>
        </p:grpSpPr>
        <p:sp>
          <p:nvSpPr>
            <p:cNvPr id="135174" name="Rectangle 6"/>
            <p:cNvSpPr>
              <a:spLocks noChangeArrowheads="1"/>
            </p:cNvSpPr>
            <p:nvPr/>
          </p:nvSpPr>
          <p:spPr bwMode="auto">
            <a:xfrm>
              <a:off x="4343400" y="2819400"/>
              <a:ext cx="4343400" cy="29718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135175" name="Picture 3" descr="6-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971800"/>
              <a:ext cx="40481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rPr>
              <a:t>并查集 </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378320" y="6342244"/>
            <a:ext cx="48518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449263" indent="-449263" algn="just" eaLnBrk="0" hangingPunct="0">
              <a:spcBef>
                <a:spcPct val="20000"/>
              </a:spcBef>
              <a:buFont typeface="Wingdings" pitchFamily="2" charset="2"/>
              <a:buNone/>
            </a:pPr>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6-31</a:t>
            </a:r>
            <a:r>
              <a:rPr lang="zh-CN" altLang="en-US" sz="2800" smtClean="0">
                <a:solidFill>
                  <a:srgbClr val="000000"/>
                </a:solidFill>
                <a:latin typeface="Times New Roman" pitchFamily="18" charset="0"/>
                <a:ea typeface="宋体" charset="-122"/>
              </a:rPr>
              <a:t>实现</a:t>
            </a:r>
            <a:r>
              <a:rPr lang="en-US" altLang="zh-CN" sz="2800" smtClean="0">
                <a:solidFill>
                  <a:srgbClr val="000000"/>
                </a:solidFill>
                <a:latin typeface="Times New Roman" pitchFamily="18" charset="0"/>
                <a:ea typeface="宋体" charset="-122"/>
              </a:rPr>
              <a:t>S1</a:t>
            </a:r>
            <a:r>
              <a:rPr lang="en-US" altLang="zh-CN" sz="2800" smtClean="0">
                <a:solidFill>
                  <a:srgbClr val="000000"/>
                </a:solidFill>
                <a:latin typeface="Times New Roman" pitchFamily="18" charset="0"/>
                <a:ea typeface="宋体" charset="-122"/>
                <a:sym typeface="Symbol" pitchFamily="18" charset="2"/>
              </a:rPr>
              <a:t></a:t>
            </a:r>
            <a:r>
              <a:rPr lang="en-US" altLang="zh-CN" sz="2800" smtClean="0">
                <a:solidFill>
                  <a:srgbClr val="000000"/>
                </a:solidFill>
                <a:latin typeface="Times New Roman" pitchFamily="18" charset="0"/>
                <a:ea typeface="宋体" charset="-122"/>
              </a:rPr>
              <a:t>S2</a:t>
            </a:r>
            <a:r>
              <a:rPr lang="zh-CN" altLang="en-US" sz="2800" smtClean="0">
                <a:solidFill>
                  <a:srgbClr val="000000"/>
                </a:solidFill>
                <a:latin typeface="Times New Roman" pitchFamily="18" charset="0"/>
                <a:ea typeface="宋体" charset="-122"/>
              </a:rPr>
              <a:t>的两种方法</a:t>
            </a:r>
          </a:p>
        </p:txBody>
      </p:sp>
      <p:pic>
        <p:nvPicPr>
          <p:cNvPr id="604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304" y="549278"/>
            <a:ext cx="7111511"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3793424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378320" y="6342244"/>
            <a:ext cx="48518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449263" indent="-449263" algn="just" eaLnBrk="0" hangingPunct="0">
              <a:spcBef>
                <a:spcPct val="20000"/>
              </a:spcBef>
              <a:buFont typeface="Wingdings" pitchFamily="2" charset="2"/>
              <a:buNone/>
            </a:pPr>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6-31</a:t>
            </a:r>
            <a:r>
              <a:rPr lang="zh-CN" altLang="en-US" sz="2800" smtClean="0">
                <a:solidFill>
                  <a:srgbClr val="000000"/>
                </a:solidFill>
                <a:latin typeface="Times New Roman" pitchFamily="18" charset="0"/>
                <a:ea typeface="宋体" charset="-122"/>
              </a:rPr>
              <a:t>实现</a:t>
            </a:r>
            <a:r>
              <a:rPr lang="en-US" altLang="zh-CN" sz="2800" smtClean="0">
                <a:solidFill>
                  <a:srgbClr val="000000"/>
                </a:solidFill>
                <a:latin typeface="Times New Roman" pitchFamily="18" charset="0"/>
                <a:ea typeface="宋体" charset="-122"/>
              </a:rPr>
              <a:t>S1</a:t>
            </a:r>
            <a:r>
              <a:rPr lang="en-US" altLang="zh-CN" sz="2800" smtClean="0">
                <a:solidFill>
                  <a:srgbClr val="000000"/>
                </a:solidFill>
                <a:latin typeface="Times New Roman" pitchFamily="18" charset="0"/>
                <a:ea typeface="宋体" charset="-122"/>
                <a:sym typeface="Symbol" pitchFamily="18" charset="2"/>
              </a:rPr>
              <a:t></a:t>
            </a:r>
            <a:r>
              <a:rPr lang="en-US" altLang="zh-CN" sz="2800" smtClean="0">
                <a:solidFill>
                  <a:srgbClr val="000000"/>
                </a:solidFill>
                <a:latin typeface="Times New Roman" pitchFamily="18" charset="0"/>
                <a:ea typeface="宋体" charset="-122"/>
              </a:rPr>
              <a:t>S2</a:t>
            </a:r>
            <a:r>
              <a:rPr lang="zh-CN" altLang="en-US" sz="2800" smtClean="0">
                <a:solidFill>
                  <a:srgbClr val="000000"/>
                </a:solidFill>
                <a:latin typeface="Times New Roman" pitchFamily="18" charset="0"/>
                <a:ea typeface="宋体" charset="-122"/>
              </a:rPr>
              <a:t>的两种方法</a:t>
            </a:r>
          </a:p>
        </p:txBody>
      </p:sp>
      <p:pic>
        <p:nvPicPr>
          <p:cNvPr id="614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81" y="549275"/>
            <a:ext cx="7976088"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3525426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378320" y="6342244"/>
            <a:ext cx="48518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marL="449263" indent="-449263" algn="just" eaLnBrk="0" hangingPunct="0">
              <a:spcBef>
                <a:spcPct val="20000"/>
              </a:spcBef>
              <a:buFont typeface="Wingdings" pitchFamily="2" charset="2"/>
              <a:buNone/>
            </a:pPr>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6-31</a:t>
            </a:r>
            <a:r>
              <a:rPr lang="zh-CN" altLang="en-US" sz="2800" smtClean="0">
                <a:solidFill>
                  <a:srgbClr val="000000"/>
                </a:solidFill>
                <a:latin typeface="Times New Roman" pitchFamily="18" charset="0"/>
                <a:ea typeface="宋体" charset="-122"/>
              </a:rPr>
              <a:t>实现</a:t>
            </a:r>
            <a:r>
              <a:rPr lang="en-US" altLang="zh-CN" sz="2800" smtClean="0">
                <a:solidFill>
                  <a:srgbClr val="000000"/>
                </a:solidFill>
                <a:latin typeface="Times New Roman" pitchFamily="18" charset="0"/>
                <a:ea typeface="宋体" charset="-122"/>
              </a:rPr>
              <a:t>S1</a:t>
            </a:r>
            <a:r>
              <a:rPr lang="en-US" altLang="zh-CN" sz="2800" smtClean="0">
                <a:solidFill>
                  <a:srgbClr val="000000"/>
                </a:solidFill>
                <a:latin typeface="Times New Roman" pitchFamily="18" charset="0"/>
                <a:ea typeface="宋体" charset="-122"/>
                <a:sym typeface="Symbol" pitchFamily="18" charset="2"/>
              </a:rPr>
              <a:t></a:t>
            </a:r>
            <a:r>
              <a:rPr lang="en-US" altLang="zh-CN" sz="2800" smtClean="0">
                <a:solidFill>
                  <a:srgbClr val="000000"/>
                </a:solidFill>
                <a:latin typeface="Times New Roman" pitchFamily="18" charset="0"/>
                <a:ea typeface="宋体" charset="-122"/>
              </a:rPr>
              <a:t>S2</a:t>
            </a:r>
            <a:r>
              <a:rPr lang="zh-CN" altLang="en-US" sz="2800" smtClean="0">
                <a:solidFill>
                  <a:srgbClr val="000000"/>
                </a:solidFill>
                <a:latin typeface="Times New Roman" pitchFamily="18" charset="0"/>
                <a:ea typeface="宋体" charset="-122"/>
              </a:rPr>
              <a:t>的两种方法</a:t>
            </a:r>
          </a:p>
        </p:txBody>
      </p:sp>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81" y="549275"/>
            <a:ext cx="7976088"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extLst>
      <p:ext uri="{BB962C8B-B14F-4D97-AF65-F5344CB8AC3E}">
        <p14:creationId xmlns:p14="http://schemas.microsoft.com/office/powerpoint/2010/main" val="4161741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457200" y="1295406"/>
            <a:ext cx="8153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a:t>template</a:t>
            </a:r>
            <a:r>
              <a:rPr lang="en-US" altLang="zh-CN" sz="2400"/>
              <a:t> &lt;</a:t>
            </a:r>
            <a:r>
              <a:rPr lang="en-US" altLang="zh-CN" sz="2400" b="1"/>
              <a:t>class</a:t>
            </a:r>
            <a:r>
              <a:rPr lang="en-US" altLang="zh-CN" sz="2400"/>
              <a:t> ElemType&gt;</a:t>
            </a:r>
          </a:p>
          <a:p>
            <a:pPr algn="just" eaLnBrk="1" hangingPunct="1">
              <a:spcBef>
                <a:spcPct val="50000"/>
              </a:spcBef>
            </a:pPr>
            <a:r>
              <a:rPr lang="en-US" altLang="zh-CN" sz="2400" b="1"/>
              <a:t>struct</a:t>
            </a:r>
            <a:r>
              <a:rPr lang="en-US" altLang="zh-CN" sz="2400"/>
              <a:t> ElemNode  {</a:t>
            </a:r>
            <a:endParaRPr lang="zh-CN" altLang="zh-CN" sz="2400"/>
          </a:p>
          <a:p>
            <a:r>
              <a:rPr lang="en-US" altLang="zh-CN" sz="2400"/>
              <a:t>	ElemType data;</a:t>
            </a:r>
          </a:p>
          <a:p>
            <a:r>
              <a:rPr lang="en-US" altLang="zh-CN" sz="2400"/>
              <a:t>	</a:t>
            </a:r>
            <a:r>
              <a:rPr lang="en-US" altLang="zh-CN" sz="2400" b="1"/>
              <a:t>int</a:t>
            </a:r>
            <a:r>
              <a:rPr lang="en-US" altLang="zh-CN" sz="2400"/>
              <a:t> parent;</a:t>
            </a:r>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并查集中元素结点的定义</a:t>
            </a:r>
            <a:endParaRPr lang="zh-CN" altLang="en-US" dirty="0"/>
          </a:p>
        </p:txBody>
      </p:sp>
      <p:grpSp>
        <p:nvGrpSpPr>
          <p:cNvPr id="4" name="组合 8"/>
          <p:cNvGrpSpPr>
            <a:grpSpLocks/>
          </p:cNvGrpSpPr>
          <p:nvPr/>
        </p:nvGrpSpPr>
        <p:grpSpPr bwMode="auto">
          <a:xfrm>
            <a:off x="971600" y="3573016"/>
            <a:ext cx="6444716" cy="2484276"/>
            <a:chOff x="4343400" y="2819400"/>
            <a:chExt cx="4343400" cy="2971800"/>
          </a:xfrm>
        </p:grpSpPr>
        <p:sp>
          <p:nvSpPr>
            <p:cNvPr id="5" name="Rectangle 6"/>
            <p:cNvSpPr>
              <a:spLocks noChangeArrowheads="1"/>
            </p:cNvSpPr>
            <p:nvPr/>
          </p:nvSpPr>
          <p:spPr bwMode="auto">
            <a:xfrm>
              <a:off x="4343400" y="2819400"/>
              <a:ext cx="4343400" cy="29718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137222" name="Picture 3" descr="6-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971800"/>
              <a:ext cx="40481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828721" y="1196975"/>
            <a:ext cx="701992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t>template</a:t>
            </a:r>
            <a:r>
              <a:rPr lang="en-US" altLang="zh-CN" sz="2200"/>
              <a:t> &lt;</a:t>
            </a:r>
            <a:r>
              <a:rPr lang="en-US" altLang="zh-CN" sz="2200" b="1"/>
              <a:t>class</a:t>
            </a:r>
            <a:r>
              <a:rPr lang="en-US" altLang="zh-CN" sz="2200"/>
              <a:t> Type&gt; </a:t>
            </a:r>
            <a:r>
              <a:rPr lang="en-US" altLang="zh-CN" sz="2200" b="1"/>
              <a:t>class</a:t>
            </a:r>
            <a:r>
              <a:rPr lang="en-US" altLang="zh-CN" sz="2200"/>
              <a:t> UFSets;</a:t>
            </a:r>
            <a:endParaRPr lang="zh-CN" altLang="zh-CN" sz="2200"/>
          </a:p>
          <a:p>
            <a:r>
              <a:rPr lang="en-US" altLang="zh-CN" sz="2200" b="1"/>
              <a:t>template</a:t>
            </a:r>
            <a:r>
              <a:rPr lang="en-US" altLang="zh-CN" sz="2200"/>
              <a:t> &lt;</a:t>
            </a:r>
            <a:r>
              <a:rPr lang="en-US" altLang="zh-CN" sz="2200" b="1"/>
              <a:t>class</a:t>
            </a:r>
            <a:r>
              <a:rPr lang="en-US" altLang="zh-CN" sz="2200"/>
              <a:t> ElemType&gt;  </a:t>
            </a:r>
            <a:r>
              <a:rPr lang="en-US" altLang="zh-CN" sz="2200" b="1"/>
              <a:t>class</a:t>
            </a:r>
            <a:r>
              <a:rPr lang="en-US" altLang="zh-CN" sz="2200"/>
              <a:t> UFSets  {</a:t>
            </a:r>
            <a:endParaRPr lang="zh-CN" altLang="zh-CN" sz="2200"/>
          </a:p>
          <a:p>
            <a:r>
              <a:rPr lang="en-US" altLang="zh-CN" sz="2200" b="1"/>
              <a:t>protected</a:t>
            </a:r>
            <a:r>
              <a:rPr lang="en-US" altLang="zh-CN" sz="2200"/>
              <a:t>:</a:t>
            </a:r>
            <a:endParaRPr lang="zh-CN" altLang="zh-CN" sz="2200"/>
          </a:p>
          <a:p>
            <a:r>
              <a:rPr lang="en-US" altLang="zh-CN" sz="2200"/>
              <a:t>   	ElemNode&lt;ElemType&gt; *sets;</a:t>
            </a:r>
          </a:p>
          <a:p>
            <a:r>
              <a:rPr lang="en-US" altLang="zh-CN" sz="2200" b="1"/>
              <a:t>   	int</a:t>
            </a:r>
            <a:r>
              <a:rPr lang="en-US" altLang="zh-CN" sz="2200"/>
              <a:t> size;</a:t>
            </a:r>
          </a:p>
          <a:p>
            <a:r>
              <a:rPr lang="en-US" altLang="zh-CN" sz="2200" b="1"/>
              <a:t>   	int</a:t>
            </a:r>
            <a:r>
              <a:rPr lang="en-US" altLang="zh-CN" sz="2200"/>
              <a:t> Find(ElemType e) </a:t>
            </a:r>
            <a:r>
              <a:rPr lang="en-US" altLang="zh-CN" sz="2200" b="1"/>
              <a:t>const</a:t>
            </a:r>
            <a:r>
              <a:rPr lang="en-US" altLang="zh-CN" sz="2200"/>
              <a:t>;</a:t>
            </a:r>
          </a:p>
          <a:p>
            <a:r>
              <a:rPr lang="en-US" altLang="zh-CN" sz="2200" b="1"/>
              <a:t>public</a:t>
            </a:r>
            <a:r>
              <a:rPr lang="en-US" altLang="zh-CN" sz="2200"/>
              <a:t>:</a:t>
            </a:r>
            <a:endParaRPr lang="zh-CN" altLang="zh-CN" sz="2200"/>
          </a:p>
          <a:p>
            <a:r>
              <a:rPr lang="en-US" altLang="zh-CN" sz="2200"/>
              <a:t>   	UFSets(ElemType es[], </a:t>
            </a:r>
            <a:r>
              <a:rPr lang="en-US" altLang="zh-CN" sz="2200" b="1"/>
              <a:t>int</a:t>
            </a:r>
            <a:r>
              <a:rPr lang="en-US" altLang="zh-CN" sz="2200"/>
              <a:t> n);</a:t>
            </a:r>
          </a:p>
          <a:p>
            <a:r>
              <a:rPr lang="en-US" altLang="zh-CN" sz="2200" b="1"/>
              <a:t>   	virtual</a:t>
            </a:r>
            <a:r>
              <a:rPr lang="en-US" altLang="zh-CN" sz="2200"/>
              <a:t> ~UFSets();</a:t>
            </a:r>
          </a:p>
          <a:p>
            <a:r>
              <a:rPr lang="en-US" altLang="zh-CN" sz="2200"/>
              <a:t>   	ElemType GetElem(</a:t>
            </a:r>
            <a:r>
              <a:rPr lang="en-US" altLang="zh-CN" sz="2200" b="1"/>
              <a:t>int</a:t>
            </a:r>
            <a:r>
              <a:rPr lang="en-US" altLang="zh-CN" sz="2200"/>
              <a:t> p)</a:t>
            </a:r>
            <a:r>
              <a:rPr lang="en-US" altLang="zh-CN" sz="2200" b="1"/>
              <a:t>const</a:t>
            </a:r>
            <a:r>
              <a:rPr lang="en-US" altLang="zh-CN" sz="2200"/>
              <a:t>;</a:t>
            </a:r>
          </a:p>
          <a:p>
            <a:r>
              <a:rPr lang="en-US" altLang="zh-CN" sz="2200" b="1"/>
              <a:t>   	int</a:t>
            </a:r>
            <a:r>
              <a:rPr lang="en-US" altLang="zh-CN" sz="2200"/>
              <a:t> GetOrder(ElemType e)</a:t>
            </a:r>
            <a:r>
              <a:rPr lang="en-US" altLang="zh-CN" sz="2200" b="1"/>
              <a:t>const</a:t>
            </a:r>
            <a:r>
              <a:rPr lang="en-US" altLang="zh-CN" sz="2200"/>
              <a:t>;</a:t>
            </a:r>
          </a:p>
          <a:p>
            <a:r>
              <a:rPr lang="en-US" altLang="zh-CN" sz="2200" b="1"/>
              <a:t>   	void</a:t>
            </a:r>
            <a:r>
              <a:rPr lang="en-US" altLang="zh-CN" sz="2200"/>
              <a:t> Union(ElemType a, ElemType b);</a:t>
            </a:r>
          </a:p>
          <a:p>
            <a:r>
              <a:rPr lang="en-US" altLang="zh-CN" sz="2200" b="1"/>
              <a:t>   	bool</a:t>
            </a:r>
            <a:r>
              <a:rPr lang="en-US" altLang="zh-CN" sz="2200"/>
              <a:t> D</a:t>
            </a:r>
            <a:r>
              <a:rPr lang="en-US" altLang="zh-CN" sz="2200" b="1"/>
              <a:t>if</a:t>
            </a:r>
            <a:r>
              <a:rPr lang="en-US" altLang="zh-CN" sz="2200"/>
              <a:t>fer(ElemType a, ElemType b);</a:t>
            </a:r>
          </a:p>
          <a:p>
            <a:r>
              <a:rPr lang="en-US" altLang="zh-CN" sz="2200"/>
              <a:t>   	UFSets(</a:t>
            </a:r>
            <a:r>
              <a:rPr lang="en-US" altLang="zh-CN" sz="2200" b="1"/>
              <a:t>const</a:t>
            </a:r>
            <a:r>
              <a:rPr lang="en-US" altLang="zh-CN" sz="2200"/>
              <a:t> UFSets &amp;t);</a:t>
            </a:r>
          </a:p>
          <a:p>
            <a:r>
              <a:rPr lang="en-US" altLang="zh-CN" sz="2200"/>
              <a:t>   	UFSets &amp;operator =(</a:t>
            </a:r>
            <a:r>
              <a:rPr lang="en-US" altLang="zh-CN" sz="2200" b="1"/>
              <a:t>const</a:t>
            </a:r>
            <a:r>
              <a:rPr lang="en-US" altLang="zh-CN" sz="2200"/>
              <a:t> UFSets &amp;t);</a:t>
            </a:r>
          </a:p>
          <a:p>
            <a:r>
              <a:rPr lang="en-US" altLang="zh-CN" sz="2200"/>
              <a:t>};</a:t>
            </a:r>
            <a:endParaRPr lang="zh-CN" altLang="zh-CN" sz="2200"/>
          </a:p>
        </p:txBody>
      </p:sp>
      <p:sp>
        <p:nvSpPr>
          <p:cNvPr id="2" name="标题 1"/>
          <p:cNvSpPr>
            <a:spLocks noGrp="1"/>
          </p:cNvSpPr>
          <p:nvPr>
            <p:ph type="title"/>
          </p:nvPr>
        </p:nvSpPr>
        <p:spPr>
          <a:xfrm>
            <a:off x="993781" y="142875"/>
            <a:ext cx="7754938" cy="838200"/>
          </a:xfrm>
        </p:spPr>
        <p:txBody>
          <a:bodyPr/>
          <a:lstStyle/>
          <a:p>
            <a:pPr>
              <a:defRPr/>
            </a:pPr>
            <a:r>
              <a:rPr lang="zh-CN" altLang="zh-CN" dirty="0"/>
              <a:t>并查集类模板的定义</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0" y="1295400"/>
            <a:ext cx="9144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a:t>UFSets&lt;ElemType&gt;::UFSets(ElemType es[], </a:t>
            </a:r>
            <a:r>
              <a:rPr lang="en-US" altLang="zh-CN" sz="2400" b="1"/>
              <a:t>int</a:t>
            </a:r>
            <a:r>
              <a:rPr lang="en-US" altLang="zh-CN" sz="2400"/>
              <a:t> n)  {</a:t>
            </a:r>
            <a:endParaRPr lang="zh-CN" altLang="zh-CN" sz="2400"/>
          </a:p>
          <a:p>
            <a:r>
              <a:rPr lang="en-US" altLang="zh-CN" sz="2400"/>
              <a:t>	size=n;</a:t>
            </a:r>
            <a:endParaRPr lang="zh-CN" altLang="zh-CN" sz="2400"/>
          </a:p>
          <a:p>
            <a:r>
              <a:rPr lang="en-US" altLang="zh-CN" sz="2400"/>
              <a:t>	sets=</a:t>
            </a:r>
            <a:r>
              <a:rPr lang="en-US" altLang="zh-CN" sz="2400" b="1"/>
              <a:t>new</a:t>
            </a:r>
            <a:r>
              <a:rPr lang="en-US" altLang="zh-CN" sz="2400"/>
              <a:t> ElemNode&lt;ElemType&gt;[size];</a:t>
            </a:r>
          </a:p>
          <a:p>
            <a:r>
              <a:rPr lang="en-US" altLang="zh-CN" sz="2400"/>
              <a:t>	</a:t>
            </a:r>
            <a:r>
              <a:rPr lang="en-US" altLang="zh-CN" sz="2400" b="1"/>
              <a:t>for</a:t>
            </a:r>
            <a:r>
              <a:rPr lang="en-US" altLang="zh-CN" sz="2400"/>
              <a:t> (</a:t>
            </a:r>
            <a:r>
              <a:rPr lang="en-US" altLang="zh-CN" sz="2400" b="1"/>
              <a:t>int</a:t>
            </a:r>
            <a:r>
              <a:rPr lang="en-US" altLang="zh-CN" sz="2400"/>
              <a:t> i=0; i &lt; size; i++) {</a:t>
            </a:r>
            <a:endParaRPr lang="zh-CN" altLang="zh-CN" sz="2400"/>
          </a:p>
          <a:p>
            <a:r>
              <a:rPr lang="en-US" altLang="zh-CN" sz="2400"/>
              <a:t>     		sets[i].data=es[i];</a:t>
            </a:r>
            <a:endParaRPr lang="zh-CN" altLang="zh-CN" sz="2400"/>
          </a:p>
          <a:p>
            <a:r>
              <a:rPr lang="en-US" altLang="zh-CN" sz="2400"/>
              <a:t>		sets[i].parent=-1;			</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构造函数</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68326" y="1295400"/>
            <a:ext cx="8423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int</a:t>
            </a:r>
            <a:r>
              <a:rPr lang="en-US" altLang="zh-CN" sz="2400"/>
              <a:t> UFSets&lt;ElemType&gt;::GetOrder(ElemType e) </a:t>
            </a:r>
            <a:r>
              <a:rPr lang="en-US" altLang="zh-CN" sz="2400" b="1"/>
              <a:t>const </a:t>
            </a:r>
            <a:r>
              <a:rPr lang="en-US" altLang="zh-CN" sz="2400"/>
              <a:t>{</a:t>
            </a:r>
            <a:endParaRPr lang="zh-CN" altLang="zh-CN" sz="2400"/>
          </a:p>
          <a:p>
            <a:r>
              <a:rPr lang="en-US" altLang="zh-CN" sz="2400"/>
              <a:t>     </a:t>
            </a:r>
            <a:r>
              <a:rPr lang="en-US" altLang="zh-CN" sz="2400" b="1"/>
              <a:t>int</a:t>
            </a:r>
            <a:r>
              <a:rPr lang="en-US" altLang="zh-CN" sz="2400"/>
              <a:t> p = 0;</a:t>
            </a:r>
            <a:endParaRPr lang="zh-CN" altLang="zh-CN" sz="2400"/>
          </a:p>
          <a:p>
            <a:r>
              <a:rPr lang="en-US" altLang="zh-CN" sz="2400"/>
              <a:t>     </a:t>
            </a:r>
            <a:r>
              <a:rPr lang="en-US" altLang="zh-CN" sz="2400" b="1"/>
              <a:t>while</a:t>
            </a:r>
            <a:r>
              <a:rPr lang="en-US" altLang="zh-CN" sz="2400"/>
              <a:t> (p &lt; size &amp;&amp; sets[p].data != e)</a:t>
            </a:r>
            <a:endParaRPr lang="zh-CN" altLang="zh-CN" sz="2400"/>
          </a:p>
          <a:p>
            <a:r>
              <a:rPr lang="en-US" altLang="zh-CN" sz="2400"/>
              <a:t>           p++;</a:t>
            </a:r>
            <a:endParaRPr lang="zh-CN" altLang="zh-CN" sz="2400"/>
          </a:p>
          <a:p>
            <a:r>
              <a:rPr lang="en-US" altLang="zh-CN" sz="2400"/>
              <a:t>     </a:t>
            </a:r>
            <a:r>
              <a:rPr lang="en-US" altLang="zh-CN" sz="2400" b="1"/>
              <a:t>if</a:t>
            </a:r>
            <a:r>
              <a:rPr lang="en-US" altLang="zh-CN" sz="2400"/>
              <a:t> (p == size)</a:t>
            </a:r>
            <a:endParaRPr lang="zh-CN" altLang="zh-CN" sz="2400"/>
          </a:p>
          <a:p>
            <a:r>
              <a:rPr lang="en-US" altLang="zh-CN" sz="2400"/>
              <a:t>	</a:t>
            </a:r>
            <a:r>
              <a:rPr lang="en-US" altLang="zh-CN" sz="2400" b="1"/>
              <a:t>return</a:t>
            </a:r>
            <a:r>
              <a:rPr lang="en-US" altLang="zh-CN" sz="2400"/>
              <a:t> -1;</a:t>
            </a:r>
          </a:p>
          <a:p>
            <a:r>
              <a:rPr lang="en-US" altLang="zh-CN" sz="2400" b="1"/>
              <a:t>     return</a:t>
            </a:r>
            <a:r>
              <a:rPr lang="en-US" altLang="zh-CN" sz="2400"/>
              <a:t> p;</a:t>
            </a:r>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求指定元素的下标</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2" name="Picture 3" descr="pictures6\6-24.gif"/>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45822" y="1547739"/>
            <a:ext cx="6926578" cy="51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0" name="Text Box 2"/>
          <p:cNvSpPr txBox="1">
            <a:spLocks noChangeArrowheads="1"/>
          </p:cNvSpPr>
          <p:nvPr/>
        </p:nvSpPr>
        <p:spPr bwMode="auto">
          <a:xfrm>
            <a:off x="457200" y="12960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b="1">
                <a:solidFill>
                  <a:srgbClr val="FF9933"/>
                </a:solidFill>
                <a:latin typeface="Times New Roman" pitchFamily="18" charset="0"/>
                <a:ea typeface="楷体_GB2312"/>
                <a:cs typeface="楷体_GB2312"/>
              </a:rPr>
              <a:t>1</a:t>
            </a:r>
            <a:r>
              <a:rPr kumimoji="1" lang="zh-CN" altLang="en-US" sz="2800" b="1">
                <a:solidFill>
                  <a:srgbClr val="FF9933"/>
                </a:solidFill>
                <a:latin typeface="Times New Roman" pitchFamily="18" charset="0"/>
                <a:ea typeface="楷体_GB2312"/>
                <a:cs typeface="楷体_GB2312"/>
              </a:rPr>
              <a:t>．双亲表示法</a:t>
            </a:r>
          </a:p>
        </p:txBody>
      </p:sp>
      <p:sp>
        <p:nvSpPr>
          <p:cNvPr id="114692" name="Rectangle 4"/>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黑体" pitchFamily="49" charset="-122"/>
                <a:ea typeface="黑体" pitchFamily="49" charset="-122"/>
              </a:rPr>
              <a:t>树的存储结构</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wheel(1)">
                                      <p:cBhvr>
                                        <p:cTn id="7" dur="20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68326" y="1295400"/>
            <a:ext cx="842327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int</a:t>
            </a:r>
            <a:r>
              <a:rPr lang="en-US" altLang="zh-CN" sz="2400"/>
              <a:t> UFSets&lt;ElemType&gt;::Find(ElemType e) </a:t>
            </a:r>
            <a:r>
              <a:rPr lang="en-US" altLang="zh-CN" sz="2400" b="1"/>
              <a:t>const </a:t>
            </a:r>
            <a:r>
              <a:rPr lang="en-US" altLang="zh-CN" sz="2400"/>
              <a:t>{</a:t>
            </a:r>
            <a:endParaRPr lang="zh-CN" altLang="zh-CN" sz="2400"/>
          </a:p>
          <a:p>
            <a:r>
              <a:rPr lang="en-US" altLang="zh-CN" sz="2400"/>
              <a:t>  	</a:t>
            </a:r>
            <a:r>
              <a:rPr lang="en-US" altLang="zh-CN" sz="2400" b="1"/>
              <a:t>int</a:t>
            </a:r>
            <a:r>
              <a:rPr lang="en-US" altLang="zh-CN" sz="2400"/>
              <a:t> p = 0;</a:t>
            </a:r>
            <a:endParaRPr lang="zh-CN" altLang="zh-CN" sz="2400"/>
          </a:p>
          <a:p>
            <a:r>
              <a:rPr lang="en-US" altLang="zh-CN" sz="2400"/>
              <a:t>  	</a:t>
            </a:r>
            <a:r>
              <a:rPr lang="en-US" altLang="zh-CN" sz="2400" b="1"/>
              <a:t>while</a:t>
            </a:r>
            <a:r>
              <a:rPr lang="en-US" altLang="zh-CN" sz="2400"/>
              <a:t> (p &lt; size &amp;&amp; sets[p].data != e)</a:t>
            </a:r>
            <a:endParaRPr lang="zh-CN" altLang="zh-CN" sz="2400"/>
          </a:p>
          <a:p>
            <a:r>
              <a:rPr lang="en-US" altLang="zh-CN" sz="2400"/>
              <a:t>   		p++;</a:t>
            </a:r>
          </a:p>
          <a:p>
            <a:r>
              <a:rPr lang="en-US" altLang="zh-CN" sz="2400"/>
              <a:t>	</a:t>
            </a:r>
            <a:r>
              <a:rPr lang="en-US" altLang="zh-CN" sz="2400" b="1"/>
              <a:t>if</a:t>
            </a:r>
            <a:r>
              <a:rPr lang="en-US" altLang="zh-CN" sz="2400"/>
              <a:t> (p == size)</a:t>
            </a:r>
            <a:endParaRPr lang="zh-CN" altLang="zh-CN" sz="2400"/>
          </a:p>
          <a:p>
            <a:r>
              <a:rPr lang="en-US" altLang="zh-CN" sz="2400"/>
              <a:t>		</a:t>
            </a:r>
            <a:r>
              <a:rPr lang="en-US" altLang="zh-CN" sz="2400" b="1"/>
              <a:t>return</a:t>
            </a:r>
            <a:r>
              <a:rPr lang="en-US" altLang="zh-CN" sz="2400"/>
              <a:t> -1;</a:t>
            </a:r>
          </a:p>
          <a:p>
            <a:r>
              <a:rPr lang="en-US" altLang="zh-CN" sz="2400"/>
              <a:t>	</a:t>
            </a:r>
            <a:r>
              <a:rPr lang="en-US" altLang="zh-CN" sz="2400" b="1"/>
              <a:t>while</a:t>
            </a:r>
            <a:r>
              <a:rPr lang="en-US" altLang="zh-CN" sz="2400"/>
              <a:t> (sets[p].parent &gt; -1)</a:t>
            </a:r>
          </a:p>
          <a:p>
            <a:r>
              <a:rPr lang="en-US" altLang="zh-CN" sz="2400"/>
              <a:t>		p = sets[p].parent;</a:t>
            </a:r>
          </a:p>
          <a:p>
            <a:r>
              <a:rPr lang="en-US" altLang="zh-CN" sz="2400"/>
              <a:t>	</a:t>
            </a:r>
            <a:r>
              <a:rPr lang="en-US" altLang="zh-CN" sz="2400" b="1"/>
              <a:t>return</a:t>
            </a:r>
            <a:r>
              <a:rPr lang="en-US" altLang="zh-CN" sz="2400"/>
              <a:t> p;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求指定元素所在等价类根元素的下标</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68326" y="1295400"/>
            <a:ext cx="84232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UFSets&lt;ElemType&gt;::Union(ElemType a, ElemType b)</a:t>
            </a:r>
            <a:endParaRPr lang="zh-CN" altLang="zh-CN" sz="2400"/>
          </a:p>
          <a:p>
            <a:r>
              <a:rPr lang="en-US" altLang="zh-CN" sz="2400"/>
              <a:t>{</a:t>
            </a:r>
            <a:endParaRPr lang="zh-CN" altLang="zh-CN" sz="2400"/>
          </a:p>
          <a:p>
            <a:r>
              <a:rPr lang="en-US" altLang="zh-CN" sz="2400"/>
              <a:t>	</a:t>
            </a:r>
            <a:r>
              <a:rPr lang="en-US" altLang="zh-CN" sz="2400" b="1"/>
              <a:t>int</a:t>
            </a:r>
            <a:r>
              <a:rPr lang="en-US" altLang="zh-CN" sz="2400"/>
              <a:t> r1 = Find(a);</a:t>
            </a:r>
          </a:p>
          <a:p>
            <a:r>
              <a:rPr lang="en-US" altLang="zh-CN" sz="2400"/>
              <a:t>	</a:t>
            </a:r>
            <a:r>
              <a:rPr lang="en-US" altLang="zh-CN" sz="2400" b="1"/>
              <a:t>int</a:t>
            </a:r>
            <a:r>
              <a:rPr lang="en-US" altLang="zh-CN" sz="2400"/>
              <a:t> r2 = Find(b);</a:t>
            </a:r>
          </a:p>
          <a:p>
            <a:r>
              <a:rPr lang="en-US" altLang="zh-CN" sz="2400"/>
              <a:t>	</a:t>
            </a:r>
            <a:r>
              <a:rPr lang="en-US" altLang="zh-CN" sz="2400" b="1"/>
              <a:t>if</a:t>
            </a:r>
            <a:r>
              <a:rPr lang="en-US" altLang="zh-CN" sz="2400"/>
              <a:t> (r1 != r2 &amp;&amp; r1 != -1) {</a:t>
            </a:r>
            <a:endParaRPr lang="zh-CN" altLang="zh-CN" sz="2400"/>
          </a:p>
          <a:p>
            <a:r>
              <a:rPr lang="en-US" altLang="zh-CN" sz="2400"/>
              <a:t>   		sets[r1].parent += sets[r2].parent;</a:t>
            </a:r>
          </a:p>
          <a:p>
            <a:r>
              <a:rPr lang="en-US" altLang="zh-CN" sz="2400"/>
              <a:t>		sets[r2].parent = r1;</a:t>
            </a:r>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合并两个等价类</a:t>
            </a:r>
            <a:endParaRPr lang="zh-CN" altLang="en-US" dirty="0"/>
          </a:p>
        </p:txBody>
      </p:sp>
    </p:spTree>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17989" y="260354"/>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spcBef>
                <a:spcPct val="50000"/>
              </a:spcBef>
            </a:pPr>
            <a:r>
              <a:rPr kumimoji="1" lang="zh-CN" altLang="en-US" b="1" i="0" u="none" smtClean="0">
                <a:solidFill>
                  <a:srgbClr val="000000"/>
                </a:solidFill>
                <a:ea typeface="宋体" charset="-122"/>
              </a:rPr>
              <a:t>复杂度分析</a:t>
            </a:r>
            <a:endParaRPr kumimoji="1" lang="zh-CN" altLang="en-US" smtClean="0">
              <a:solidFill>
                <a:srgbClr val="000000"/>
              </a:solidFill>
              <a:ea typeface="宋体" charset="-122"/>
            </a:endParaRPr>
          </a:p>
        </p:txBody>
      </p:sp>
      <p:sp>
        <p:nvSpPr>
          <p:cNvPr id="70659" name="Text Box 3"/>
          <p:cNvSpPr txBox="1">
            <a:spLocks noChangeArrowheads="1"/>
          </p:cNvSpPr>
          <p:nvPr/>
        </p:nvSpPr>
        <p:spPr bwMode="auto">
          <a:xfrm>
            <a:off x="252047" y="1125543"/>
            <a:ext cx="6246937"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i="0" u="none" dirty="0" smtClean="0">
                <a:solidFill>
                  <a:srgbClr val="000000"/>
                </a:solidFill>
                <a:latin typeface="宋体" charset="-122"/>
                <a:ea typeface="宋体" charset="-122"/>
                <a:cs typeface="Times New Roman" pitchFamily="18" charset="0"/>
              </a:rPr>
              <a:t>　　这些函数的实现比较简单，但性能特性并不好。假设初始有</a:t>
            </a:r>
            <a:r>
              <a:rPr kumimoji="1" lang="en-US" altLang="zh-CN" i="0" u="none" dirty="0" smtClean="0">
                <a:solidFill>
                  <a:srgbClr val="000000"/>
                </a:solidFill>
                <a:latin typeface="宋体" charset="-122"/>
                <a:ea typeface="宋体" charset="-122"/>
                <a:cs typeface="Times New Roman" pitchFamily="18" charset="0"/>
              </a:rPr>
              <a:t>n</a:t>
            </a:r>
            <a:r>
              <a:rPr kumimoji="1" lang="zh-CN" altLang="en-US" i="0" u="none" dirty="0" smtClean="0">
                <a:solidFill>
                  <a:srgbClr val="000000"/>
                </a:solidFill>
                <a:latin typeface="宋体" charset="-122"/>
                <a:ea typeface="宋体" charset="-122"/>
                <a:cs typeface="Times New Roman" pitchFamily="18" charset="0"/>
              </a:rPr>
              <a:t>个元素</a:t>
            </a:r>
            <a:r>
              <a:rPr kumimoji="1" lang="en-US" altLang="zh-CN" i="0" u="none" dirty="0" smtClean="0">
                <a:solidFill>
                  <a:srgbClr val="000000"/>
                </a:solidFill>
                <a:latin typeface="宋体" charset="-122"/>
                <a:ea typeface="宋体" charset="-122"/>
                <a:cs typeface="Times New Roman" pitchFamily="18" charset="0"/>
              </a:rPr>
              <a:t>{d</a:t>
            </a:r>
            <a:r>
              <a:rPr kumimoji="1" lang="en-US" altLang="zh-CN" i="0" u="none" baseline="-30000" dirty="0" smtClean="0">
                <a:solidFill>
                  <a:srgbClr val="000000"/>
                </a:solidFill>
                <a:latin typeface="宋体" charset="-122"/>
                <a:ea typeface="宋体" charset="-122"/>
                <a:cs typeface="Times New Roman" pitchFamily="18" charset="0"/>
              </a:rPr>
              <a:t>0</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d</a:t>
            </a:r>
            <a:r>
              <a:rPr kumimoji="1" lang="en-US" altLang="zh-CN" i="0" u="none" baseline="-30000" dirty="0" smtClean="0">
                <a:solidFill>
                  <a:srgbClr val="000000"/>
                </a:solidFill>
                <a:latin typeface="宋体" charset="-122"/>
                <a:ea typeface="宋体" charset="-122"/>
                <a:cs typeface="Times New Roman" pitchFamily="18" charset="0"/>
              </a:rPr>
              <a:t>1</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d</a:t>
            </a:r>
            <a:r>
              <a:rPr kumimoji="1" lang="en-US" altLang="zh-CN" i="0" u="none" baseline="-30000" dirty="0" smtClean="0">
                <a:solidFill>
                  <a:srgbClr val="000000"/>
                </a:solidFill>
                <a:latin typeface="宋体" charset="-122"/>
                <a:ea typeface="宋体" charset="-122"/>
                <a:cs typeface="Times New Roman" pitchFamily="18" charset="0"/>
              </a:rPr>
              <a:t>n-1</a:t>
            </a:r>
            <a:r>
              <a:rPr kumimoji="1" lang="en-US" altLang="zh-CN" i="0" u="none" dirty="0" smtClean="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的集合，相应有</a:t>
            </a:r>
            <a:r>
              <a:rPr kumimoji="1" lang="en-US" altLang="zh-CN" i="0" u="none" dirty="0" smtClean="0">
                <a:solidFill>
                  <a:srgbClr val="000000"/>
                </a:solidFill>
                <a:latin typeface="宋体" charset="-122"/>
                <a:ea typeface="宋体" charset="-122"/>
                <a:cs typeface="Times New Roman" pitchFamily="18" charset="0"/>
              </a:rPr>
              <a:t>n</a:t>
            </a:r>
            <a:r>
              <a:rPr kumimoji="1" lang="zh-CN" altLang="en-US" i="0" u="none" dirty="0" smtClean="0">
                <a:solidFill>
                  <a:srgbClr val="000000"/>
                </a:solidFill>
                <a:latin typeface="宋体" charset="-122"/>
                <a:ea typeface="宋体" charset="-122"/>
                <a:cs typeface="Times New Roman" pitchFamily="18" charset="0"/>
              </a:rPr>
              <a:t>棵树组成的森林，如果顺序执行：</a:t>
            </a:r>
            <a:r>
              <a:rPr kumimoji="1" lang="en-US" altLang="zh-CN" i="0" u="none" dirty="0" smtClean="0">
                <a:solidFill>
                  <a:srgbClr val="000000"/>
                </a:solidFill>
                <a:latin typeface="宋体" charset="-122"/>
                <a:ea typeface="宋体" charset="-122"/>
                <a:cs typeface="Times New Roman" pitchFamily="18" charset="0"/>
              </a:rPr>
              <a:t>Union(n-2,n-1)</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Union(n-3,n-2)</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Union(0,1</a:t>
            </a:r>
            <a:r>
              <a:rPr kumimoji="1" lang="en-US" altLang="zh-CN" i="0" u="none" dirty="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，则最后将产生如图</a:t>
            </a:r>
            <a:r>
              <a:rPr kumimoji="1" lang="en-US" altLang="zh-CN" i="0" u="none" dirty="0" smtClean="0">
                <a:solidFill>
                  <a:srgbClr val="000000"/>
                </a:solidFill>
                <a:latin typeface="宋体" charset="-122"/>
                <a:ea typeface="宋体" charset="-122"/>
                <a:cs typeface="Times New Roman" pitchFamily="18" charset="0"/>
              </a:rPr>
              <a:t>6-32</a:t>
            </a:r>
            <a:r>
              <a:rPr kumimoji="1" lang="zh-CN" altLang="en-US" i="0" u="none" dirty="0" smtClean="0">
                <a:solidFill>
                  <a:srgbClr val="000000"/>
                </a:solidFill>
                <a:latin typeface="宋体" charset="-122"/>
                <a:ea typeface="宋体" charset="-122"/>
                <a:cs typeface="Times New Roman" pitchFamily="18" charset="0"/>
              </a:rPr>
              <a:t>所示的退化的树。此时若查找元素</a:t>
            </a:r>
            <a:r>
              <a:rPr kumimoji="1" lang="en-US" altLang="zh-CN" i="0" u="none" dirty="0" smtClean="0">
                <a:solidFill>
                  <a:srgbClr val="000000"/>
                </a:solidFill>
                <a:latin typeface="宋体" charset="-122"/>
                <a:ea typeface="宋体" charset="-122"/>
                <a:cs typeface="Times New Roman" pitchFamily="18" charset="0"/>
              </a:rPr>
              <a:t>d</a:t>
            </a:r>
            <a:r>
              <a:rPr kumimoji="1" lang="en-US" altLang="zh-CN" i="0" u="none" baseline="-30000" dirty="0" smtClean="0">
                <a:solidFill>
                  <a:srgbClr val="000000"/>
                </a:solidFill>
                <a:latin typeface="宋体" charset="-122"/>
                <a:ea typeface="宋体" charset="-122"/>
                <a:cs typeface="Times New Roman" pitchFamily="18" charset="0"/>
              </a:rPr>
              <a:t>i</a:t>
            </a:r>
            <a:r>
              <a:rPr kumimoji="1" lang="zh-CN" altLang="en-US" i="0" u="none" dirty="0" smtClean="0">
                <a:solidFill>
                  <a:srgbClr val="000000"/>
                </a:solidFill>
                <a:latin typeface="宋体" charset="-122"/>
                <a:ea typeface="宋体" charset="-122"/>
                <a:cs typeface="Times New Roman" pitchFamily="18" charset="0"/>
              </a:rPr>
              <a:t>，完成</a:t>
            </a:r>
            <a:r>
              <a:rPr kumimoji="1" lang="en-US" altLang="zh-CN" i="0" u="none" dirty="0" smtClean="0">
                <a:solidFill>
                  <a:srgbClr val="000000"/>
                </a:solidFill>
                <a:latin typeface="宋体" charset="-122"/>
                <a:ea typeface="宋体" charset="-122"/>
                <a:cs typeface="Times New Roman" pitchFamily="18" charset="0"/>
              </a:rPr>
              <a:t>Find(d</a:t>
            </a:r>
            <a:r>
              <a:rPr kumimoji="1" lang="en-US" altLang="zh-CN" i="0" u="none" baseline="-30000" dirty="0" smtClean="0">
                <a:solidFill>
                  <a:srgbClr val="000000"/>
                </a:solidFill>
                <a:latin typeface="宋体" charset="-122"/>
                <a:ea typeface="宋体" charset="-122"/>
                <a:cs typeface="Times New Roman" pitchFamily="18" charset="0"/>
              </a:rPr>
              <a:t>i</a:t>
            </a:r>
            <a:r>
              <a:rPr kumimoji="1" lang="en-US" altLang="zh-CN" i="0" u="none" dirty="0" smtClean="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操作需要时间为   ，所以执行</a:t>
            </a:r>
            <a:r>
              <a:rPr kumimoji="1" lang="en-US" altLang="zh-CN" i="0" u="none" dirty="0" smtClean="0">
                <a:solidFill>
                  <a:srgbClr val="000000"/>
                </a:solidFill>
                <a:latin typeface="宋体" charset="-122"/>
                <a:ea typeface="宋体" charset="-122"/>
                <a:cs typeface="Times New Roman" pitchFamily="18" charset="0"/>
              </a:rPr>
              <a:t>Find(d</a:t>
            </a:r>
            <a:r>
              <a:rPr kumimoji="1" lang="en-US" altLang="zh-CN" i="0" u="none" baseline="-30000" dirty="0" smtClean="0">
                <a:solidFill>
                  <a:srgbClr val="000000"/>
                </a:solidFill>
                <a:latin typeface="宋体" charset="-122"/>
                <a:ea typeface="宋体" charset="-122"/>
                <a:cs typeface="Times New Roman" pitchFamily="18" charset="0"/>
              </a:rPr>
              <a:t>0</a:t>
            </a:r>
            <a:r>
              <a:rPr kumimoji="1" lang="en-US" altLang="zh-CN" i="0" u="none" dirty="0" smtClean="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Find(d</a:t>
            </a:r>
            <a:r>
              <a:rPr kumimoji="1" lang="en-US" altLang="zh-CN" i="0" u="none" baseline="-30000" dirty="0" smtClean="0">
                <a:solidFill>
                  <a:srgbClr val="000000"/>
                </a:solidFill>
                <a:latin typeface="宋体" charset="-122"/>
                <a:ea typeface="宋体" charset="-122"/>
                <a:cs typeface="Times New Roman" pitchFamily="18" charset="0"/>
              </a:rPr>
              <a:t>1</a:t>
            </a:r>
            <a:r>
              <a:rPr kumimoji="1" lang="en-US" altLang="zh-CN" i="0" u="none" dirty="0" smtClean="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a:t>
            </a:r>
            <a:r>
              <a:rPr kumimoji="1" lang="en-US" altLang="zh-CN" i="0" u="none" dirty="0" smtClean="0">
                <a:solidFill>
                  <a:srgbClr val="000000"/>
                </a:solidFill>
                <a:latin typeface="宋体" charset="-122"/>
                <a:ea typeface="宋体" charset="-122"/>
                <a:cs typeface="Times New Roman" pitchFamily="18" charset="0"/>
              </a:rPr>
              <a:t>Find(d</a:t>
            </a:r>
            <a:r>
              <a:rPr kumimoji="1" lang="en-US" altLang="zh-CN" i="0" u="none" baseline="-30000" dirty="0" smtClean="0">
                <a:solidFill>
                  <a:srgbClr val="000000"/>
                </a:solidFill>
                <a:latin typeface="宋体" charset="-122"/>
                <a:ea typeface="宋体" charset="-122"/>
                <a:cs typeface="Times New Roman" pitchFamily="18" charset="0"/>
              </a:rPr>
              <a:t>n-1</a:t>
            </a:r>
            <a:r>
              <a:rPr kumimoji="1" lang="en-US" altLang="zh-CN" i="0" u="none" dirty="0" smtClean="0">
                <a:solidFill>
                  <a:srgbClr val="000000"/>
                </a:solidFill>
                <a:latin typeface="宋体" charset="-122"/>
                <a:ea typeface="宋体" charset="-122"/>
                <a:cs typeface="Times New Roman" pitchFamily="18" charset="0"/>
              </a:rPr>
              <a:t>)</a:t>
            </a:r>
            <a:r>
              <a:rPr kumimoji="1" lang="zh-CN" altLang="en-US" i="0" u="none" dirty="0" smtClean="0">
                <a:solidFill>
                  <a:srgbClr val="000000"/>
                </a:solidFill>
                <a:latin typeface="宋体" charset="-122"/>
                <a:ea typeface="宋体" charset="-122"/>
                <a:cs typeface="Times New Roman" pitchFamily="18" charset="0"/>
              </a:rPr>
              <a:t>，完成</a:t>
            </a:r>
            <a:r>
              <a:rPr kumimoji="1" lang="en-US" altLang="zh-CN" i="0" u="none" dirty="0" smtClean="0">
                <a:solidFill>
                  <a:srgbClr val="000000"/>
                </a:solidFill>
                <a:latin typeface="宋体" charset="-122"/>
                <a:ea typeface="宋体" charset="-122"/>
                <a:cs typeface="Times New Roman" pitchFamily="18" charset="0"/>
              </a:rPr>
              <a:t>n</a:t>
            </a:r>
            <a:r>
              <a:rPr kumimoji="1" lang="zh-CN" altLang="en-US" i="0" u="none" dirty="0" smtClean="0">
                <a:solidFill>
                  <a:srgbClr val="000000"/>
                </a:solidFill>
                <a:latin typeface="宋体" charset="-122"/>
                <a:ea typeface="宋体" charset="-122"/>
                <a:cs typeface="Times New Roman" pitchFamily="18" charset="0"/>
              </a:rPr>
              <a:t>次查找需要的总时间为      。</a:t>
            </a:r>
            <a:r>
              <a:rPr kumimoji="1" lang="en-US" altLang="zh-CN" i="0" u="none" dirty="0" smtClean="0">
                <a:solidFill>
                  <a:srgbClr val="000000"/>
                </a:solidFill>
                <a:ea typeface="宋体" charset="-122"/>
                <a:cs typeface="Times New Roman" pitchFamily="18" charset="0"/>
              </a:rPr>
              <a:t> </a:t>
            </a:r>
            <a:endParaRPr kumimoji="1" lang="zh-CN" altLang="en-US" i="0" u="none" dirty="0" smtClean="0">
              <a:solidFill>
                <a:srgbClr val="000000"/>
              </a:solidFill>
              <a:ea typeface="宋体" charset="-122"/>
              <a:cs typeface="Times New Roman" pitchFamily="18" charset="0"/>
            </a:endParaRPr>
          </a:p>
        </p:txBody>
      </p:sp>
      <p:pic>
        <p:nvPicPr>
          <p:cNvPr id="706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7615" y="549275"/>
            <a:ext cx="77372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70661" name="Rectangle 6"/>
          <p:cNvSpPr>
            <a:spLocks noChangeArrowheads="1"/>
          </p:cNvSpPr>
          <p:nvPr/>
        </p:nvSpPr>
        <p:spPr bwMode="auto">
          <a:xfrm>
            <a:off x="6264230" y="5661165"/>
            <a:ext cx="260159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ctr" eaLnBrk="0" hangingPunct="0">
              <a:spcBef>
                <a:spcPct val="20000"/>
              </a:spcBef>
            </a:pPr>
            <a:r>
              <a:rPr kumimoji="1" lang="zh-CN" altLang="en-US" sz="2800" dirty="0" smtClean="0">
                <a:solidFill>
                  <a:srgbClr val="000000"/>
                </a:solidFill>
                <a:latin typeface="宋体" charset="-122"/>
                <a:ea typeface="宋体" charset="-122"/>
                <a:cs typeface="Times New Roman" pitchFamily="18" charset="0"/>
              </a:rPr>
              <a:t>图</a:t>
            </a:r>
            <a:r>
              <a:rPr kumimoji="1" lang="en-US" altLang="zh-CN" sz="2800" dirty="0" smtClean="0">
                <a:solidFill>
                  <a:srgbClr val="000000"/>
                </a:solidFill>
                <a:latin typeface="宋体" charset="-122"/>
                <a:ea typeface="宋体" charset="-122"/>
                <a:cs typeface="Times New Roman" pitchFamily="18" charset="0"/>
              </a:rPr>
              <a:t>6-32 </a:t>
            </a:r>
            <a:r>
              <a:rPr kumimoji="1" lang="zh-CN" altLang="en-US" sz="2800" dirty="0" smtClean="0">
                <a:solidFill>
                  <a:srgbClr val="000000"/>
                </a:solidFill>
                <a:latin typeface="宋体" charset="-122"/>
                <a:ea typeface="宋体" charset="-122"/>
                <a:cs typeface="Times New Roman" pitchFamily="18" charset="0"/>
              </a:rPr>
              <a:t>退化树</a:t>
            </a:r>
          </a:p>
        </p:txBody>
      </p:sp>
      <p:sp>
        <p:nvSpPr>
          <p:cNvPr id="1270791" name="Rectangle 7"/>
          <p:cNvSpPr>
            <a:spLocks noChangeArrowheads="1"/>
          </p:cNvSpPr>
          <p:nvPr/>
        </p:nvSpPr>
        <p:spPr bwMode="auto">
          <a:xfrm>
            <a:off x="4644008" y="4149086"/>
            <a:ext cx="83569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ctr" eaLnBrk="0" hangingPunct="0">
              <a:spcBef>
                <a:spcPct val="20000"/>
              </a:spcBef>
            </a:pPr>
            <a:r>
              <a:rPr kumimoji="1" lang="en-US" altLang="zh-CN" sz="2800" dirty="0" smtClean="0">
                <a:solidFill>
                  <a:srgbClr val="2E05F9"/>
                </a:solidFill>
                <a:latin typeface="Times New Roman" pitchFamily="18" charset="0"/>
                <a:ea typeface="宋体" charset="-122"/>
              </a:rPr>
              <a:t>O(i)</a:t>
            </a:r>
            <a:endParaRPr kumimoji="1" lang="zh-CN" altLang="en-US" sz="2800" dirty="0" smtClean="0">
              <a:solidFill>
                <a:srgbClr val="2E05F9"/>
              </a:solidFill>
              <a:latin typeface="Times New Roman" pitchFamily="18" charset="0"/>
              <a:ea typeface="宋体" charset="-122"/>
            </a:endParaRPr>
          </a:p>
        </p:txBody>
      </p:sp>
      <p:sp>
        <p:nvSpPr>
          <p:cNvPr id="1270792" name="Rectangle 8"/>
          <p:cNvSpPr>
            <a:spLocks noChangeArrowheads="1"/>
          </p:cNvSpPr>
          <p:nvPr/>
        </p:nvSpPr>
        <p:spPr bwMode="auto">
          <a:xfrm>
            <a:off x="732960" y="5464721"/>
            <a:ext cx="103073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pPr>
            <a:r>
              <a:rPr kumimoji="1" lang="en-US" altLang="zh-CN" sz="2800" dirty="0" smtClean="0">
                <a:solidFill>
                  <a:srgbClr val="2E05F9"/>
                </a:solidFill>
                <a:latin typeface="Times New Roman" pitchFamily="18" charset="0"/>
                <a:ea typeface="宋体" charset="-122"/>
                <a:cs typeface="Times New Roman" pitchFamily="18" charset="0"/>
              </a:rPr>
              <a:t>O(</a:t>
            </a:r>
            <a:r>
              <a:rPr kumimoji="1" lang="en-US" altLang="zh-CN" sz="2800" dirty="0" smtClean="0">
                <a:solidFill>
                  <a:srgbClr val="2E05F9"/>
                </a:solidFill>
                <a:latin typeface="宋体" charset="-122"/>
                <a:ea typeface="宋体" charset="-122"/>
                <a:cs typeface="Times New Roman" pitchFamily="18" charset="0"/>
              </a:rPr>
              <a:t>n</a:t>
            </a:r>
            <a:r>
              <a:rPr kumimoji="1" lang="en-US" altLang="zh-CN" sz="2700" baseline="30000" dirty="0" smtClean="0">
                <a:solidFill>
                  <a:srgbClr val="2E05F9"/>
                </a:solidFill>
                <a:latin typeface="宋体" charset="-122"/>
                <a:ea typeface="宋体" charset="-122"/>
                <a:cs typeface="Times New Roman" pitchFamily="18" charset="0"/>
              </a:rPr>
              <a:t>2</a:t>
            </a:r>
            <a:r>
              <a:rPr kumimoji="1" lang="en-US" altLang="zh-CN" sz="2800" dirty="0" smtClean="0">
                <a:solidFill>
                  <a:srgbClr val="2E05F9"/>
                </a:solidFill>
                <a:latin typeface="宋体" charset="-122"/>
                <a:ea typeface="宋体" charset="-122"/>
                <a:cs typeface="Times New Roman" pitchFamily="18" charset="0"/>
              </a:rPr>
              <a:t>)</a:t>
            </a:r>
            <a:endParaRPr lang="en-US" altLang="zh-CN" sz="2400" dirty="0" smtClean="0">
              <a:solidFill>
                <a:srgbClr val="2E05F9"/>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99779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0791"/>
                                        </p:tgtEl>
                                        <p:attrNameLst>
                                          <p:attrName>style.visibility</p:attrName>
                                        </p:attrNameLst>
                                      </p:cBhvr>
                                      <p:to>
                                        <p:strVal val="visible"/>
                                      </p:to>
                                    </p:set>
                                    <p:anim calcmode="lin" valueType="num">
                                      <p:cBhvr additive="base">
                                        <p:cTn id="7" dur="500" fill="hold"/>
                                        <p:tgtEl>
                                          <p:spTgt spid="1270791"/>
                                        </p:tgtEl>
                                        <p:attrNameLst>
                                          <p:attrName>ppt_x</p:attrName>
                                        </p:attrNameLst>
                                      </p:cBhvr>
                                      <p:tavLst>
                                        <p:tav tm="0">
                                          <p:val>
                                            <p:strVal val="0-#ppt_w/2"/>
                                          </p:val>
                                        </p:tav>
                                        <p:tav tm="100000">
                                          <p:val>
                                            <p:strVal val="#ppt_x"/>
                                          </p:val>
                                        </p:tav>
                                      </p:tavLst>
                                    </p:anim>
                                    <p:anim calcmode="lin" valueType="num">
                                      <p:cBhvr additive="base">
                                        <p:cTn id="8" dur="500" fill="hold"/>
                                        <p:tgtEl>
                                          <p:spTgt spid="12707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70792"/>
                                        </p:tgtEl>
                                        <p:attrNameLst>
                                          <p:attrName>style.visibility</p:attrName>
                                        </p:attrNameLst>
                                      </p:cBhvr>
                                      <p:to>
                                        <p:strVal val="visible"/>
                                      </p:to>
                                    </p:set>
                                    <p:anim calcmode="lin" valueType="num">
                                      <p:cBhvr additive="base">
                                        <p:cTn id="13" dur="500" fill="hold"/>
                                        <p:tgtEl>
                                          <p:spTgt spid="1270792"/>
                                        </p:tgtEl>
                                        <p:attrNameLst>
                                          <p:attrName>ppt_x</p:attrName>
                                        </p:attrNameLst>
                                      </p:cBhvr>
                                      <p:tavLst>
                                        <p:tav tm="0">
                                          <p:val>
                                            <p:strVal val="#ppt_x"/>
                                          </p:val>
                                        </p:tav>
                                        <p:tav tm="100000">
                                          <p:val>
                                            <p:strVal val="#ppt_x"/>
                                          </p:val>
                                        </p:tav>
                                      </p:tavLst>
                                    </p:anim>
                                    <p:anim calcmode="lin" valueType="num">
                                      <p:cBhvr additive="base">
                                        <p:cTn id="14" dur="500" fill="hold"/>
                                        <p:tgtEl>
                                          <p:spTgt spid="1270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91" grpId="0" autoUpdateAnimBg="0"/>
      <p:bldP spid="127079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17989" y="260352"/>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spcBef>
                <a:spcPct val="50000"/>
              </a:spcBef>
            </a:pPr>
            <a:r>
              <a:rPr kumimoji="1" lang="zh-CN" altLang="en-US" sz="4000" b="1" i="0" u="none" smtClean="0">
                <a:solidFill>
                  <a:srgbClr val="000000"/>
                </a:solidFill>
                <a:ea typeface="宋体" charset="-122"/>
              </a:rPr>
              <a:t>加权规则</a:t>
            </a:r>
            <a:endParaRPr kumimoji="1" lang="zh-CN" altLang="en-US" sz="4000" smtClean="0">
              <a:solidFill>
                <a:srgbClr val="000000"/>
              </a:solidFill>
              <a:ea typeface="宋体" charset="-122"/>
            </a:endParaRPr>
          </a:p>
        </p:txBody>
      </p:sp>
      <p:sp>
        <p:nvSpPr>
          <p:cNvPr id="1276931" name="Text Box 3"/>
          <p:cNvSpPr txBox="1">
            <a:spLocks noChangeArrowheads="1"/>
          </p:cNvSpPr>
          <p:nvPr/>
        </p:nvSpPr>
        <p:spPr bwMode="auto">
          <a:xfrm>
            <a:off x="317995" y="1989142"/>
            <a:ext cx="8241323" cy="3046988"/>
          </a:xfrm>
          <a:prstGeom prst="rect">
            <a:avLst/>
          </a:prstGeom>
          <a:noFill/>
          <a:ln w="9525">
            <a:noFill/>
            <a:miter lim="800000"/>
            <a:headEnd/>
            <a:tailEnd/>
          </a:ln>
          <a:effectLst/>
        </p:spPr>
        <p:txBody>
          <a:bodyPr>
            <a:spAutoFit/>
          </a:bodyPr>
          <a:lstStyle/>
          <a:p>
            <a:pPr algn="just" hangingPunct="0">
              <a:spcBef>
                <a:spcPct val="20000"/>
              </a:spcBef>
              <a:defRPr/>
            </a:pPr>
            <a:r>
              <a:rPr kumimoji="1" lang="zh-CN" altLang="en-US" sz="3200" dirty="0">
                <a:solidFill>
                  <a:srgbClr val="000000"/>
                </a:solidFill>
                <a:latin typeface="Times New Roman" pitchFamily="18" charset="0"/>
              </a:rPr>
              <a:t>　　在合并两个集合时，先判断两集合中元素的个数，如果以</a:t>
            </a:r>
            <a:r>
              <a:rPr kumimoji="1" lang="en-US" altLang="zh-CN" sz="3200" dirty="0">
                <a:solidFill>
                  <a:srgbClr val="000000"/>
                </a:solidFill>
                <a:latin typeface="Times New Roman" pitchFamily="18" charset="0"/>
              </a:rPr>
              <a:t>i</a:t>
            </a:r>
            <a:r>
              <a:rPr kumimoji="1" lang="zh-CN" altLang="en-US" sz="3200" dirty="0">
                <a:solidFill>
                  <a:srgbClr val="000000"/>
                </a:solidFill>
                <a:latin typeface="Times New Roman" pitchFamily="18" charset="0"/>
              </a:rPr>
              <a:t>为根的树中的结点个数少于以</a:t>
            </a:r>
            <a:r>
              <a:rPr kumimoji="1" lang="en-US" altLang="zh-CN" sz="3200" dirty="0">
                <a:solidFill>
                  <a:srgbClr val="000000"/>
                </a:solidFill>
                <a:latin typeface="Times New Roman" pitchFamily="18" charset="0"/>
              </a:rPr>
              <a:t>j</a:t>
            </a:r>
            <a:r>
              <a:rPr kumimoji="1" lang="zh-CN" altLang="en-US" sz="3200" dirty="0">
                <a:solidFill>
                  <a:srgbClr val="000000"/>
                </a:solidFill>
                <a:latin typeface="Times New Roman" pitchFamily="18" charset="0"/>
              </a:rPr>
              <a:t>为根的树中的结点个数</a:t>
            </a:r>
            <a:r>
              <a:rPr kumimoji="1" lang="en-US" altLang="zh-CN" sz="3200" dirty="0">
                <a:solidFill>
                  <a:srgbClr val="000000"/>
                </a:solidFill>
                <a:latin typeface="Times New Roman" pitchFamily="18" charset="0"/>
              </a:rPr>
              <a:t>(</a:t>
            </a:r>
            <a:r>
              <a:rPr kumimoji="1" lang="zh-CN" altLang="en-US" sz="3200" dirty="0">
                <a:solidFill>
                  <a:srgbClr val="000000"/>
                </a:solidFill>
                <a:latin typeface="Times New Roman" pitchFamily="18" charset="0"/>
              </a:rPr>
              <a:t>即</a:t>
            </a:r>
            <a:r>
              <a:rPr kumimoji="1" lang="en-US" altLang="zh-CN" sz="3200" dirty="0">
                <a:solidFill>
                  <a:srgbClr val="000000"/>
                </a:solidFill>
                <a:latin typeface="Times New Roman" pitchFamily="18" charset="0"/>
              </a:rPr>
              <a:t>sets[i].parent</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sets[j].parent)</a:t>
            </a:r>
            <a:r>
              <a:rPr kumimoji="1" lang="zh-CN" altLang="en-US" sz="3200" dirty="0">
                <a:solidFill>
                  <a:srgbClr val="000000"/>
                </a:solidFill>
                <a:latin typeface="Times New Roman" pitchFamily="18" charset="0"/>
              </a:rPr>
              <a:t>，则让</a:t>
            </a:r>
            <a:r>
              <a:rPr kumimoji="1" lang="en-US" altLang="zh-CN" sz="3200" dirty="0">
                <a:solidFill>
                  <a:srgbClr val="000000"/>
                </a:solidFill>
                <a:latin typeface="Times New Roman" pitchFamily="18" charset="0"/>
              </a:rPr>
              <a:t>j</a:t>
            </a:r>
            <a:r>
              <a:rPr kumimoji="1" lang="zh-CN" altLang="en-US" sz="3200" dirty="0">
                <a:solidFill>
                  <a:srgbClr val="000000"/>
                </a:solidFill>
                <a:latin typeface="Times New Roman" pitchFamily="18" charset="0"/>
              </a:rPr>
              <a:t>成为</a:t>
            </a:r>
            <a:r>
              <a:rPr kumimoji="1" lang="en-US" altLang="zh-CN" sz="3200" dirty="0">
                <a:solidFill>
                  <a:srgbClr val="000000"/>
                </a:solidFill>
                <a:latin typeface="Times New Roman" pitchFamily="18" charset="0"/>
              </a:rPr>
              <a:t>i</a:t>
            </a:r>
            <a:r>
              <a:rPr kumimoji="1" lang="zh-CN" altLang="en-US" sz="3200" dirty="0">
                <a:solidFill>
                  <a:srgbClr val="000000"/>
                </a:solidFill>
                <a:latin typeface="Times New Roman" pitchFamily="18" charset="0"/>
              </a:rPr>
              <a:t>的双亲，否则，让</a:t>
            </a:r>
            <a:r>
              <a:rPr kumimoji="1" lang="en-US" altLang="zh-CN" sz="3200" dirty="0">
                <a:solidFill>
                  <a:srgbClr val="000000"/>
                </a:solidFill>
                <a:latin typeface="Times New Roman" pitchFamily="18" charset="0"/>
              </a:rPr>
              <a:t>i</a:t>
            </a:r>
            <a:r>
              <a:rPr kumimoji="1" lang="zh-CN" altLang="en-US" sz="3200" dirty="0">
                <a:solidFill>
                  <a:srgbClr val="000000"/>
                </a:solidFill>
                <a:latin typeface="Times New Roman" pitchFamily="18" charset="0"/>
              </a:rPr>
              <a:t>成为</a:t>
            </a:r>
            <a:r>
              <a:rPr kumimoji="1" lang="en-US" altLang="zh-CN" sz="3200" dirty="0">
                <a:solidFill>
                  <a:srgbClr val="000000"/>
                </a:solidFill>
                <a:latin typeface="Times New Roman" pitchFamily="18" charset="0"/>
              </a:rPr>
              <a:t>j</a:t>
            </a:r>
            <a:r>
              <a:rPr kumimoji="1" lang="zh-CN" altLang="en-US" sz="3200" dirty="0">
                <a:solidFill>
                  <a:srgbClr val="000000"/>
                </a:solidFill>
                <a:latin typeface="Times New Roman" pitchFamily="18" charset="0"/>
              </a:rPr>
              <a:t>的双亲，把此称为</a:t>
            </a:r>
            <a:r>
              <a:rPr kumimoji="1" lang="en-US" altLang="zh-CN" sz="3200" dirty="0">
                <a:solidFill>
                  <a:srgbClr val="000000"/>
                </a:solidFill>
                <a:latin typeface="Times New Roman" pitchFamily="18" charset="0"/>
              </a:rPr>
              <a:t>Union</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i</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j</a:t>
            </a:r>
            <a:r>
              <a:rPr kumimoji="1" lang="zh-CN" altLang="en-US" sz="3200" dirty="0">
                <a:solidFill>
                  <a:srgbClr val="000000"/>
                </a:solidFill>
                <a:latin typeface="Times New Roman" pitchFamily="18" charset="0"/>
              </a:rPr>
              <a:t>）的</a:t>
            </a:r>
            <a:r>
              <a:rPr kumimoji="1" lang="zh-CN" altLang="en-US" sz="3200" b="1" dirty="0">
                <a:solidFill>
                  <a:srgbClr val="FC0128"/>
                </a:solidFill>
                <a:effectLst>
                  <a:outerShdw blurRad="38100" dist="38100" dir="2700000" algn="tl">
                    <a:srgbClr val="C0C0C0"/>
                  </a:outerShdw>
                </a:effectLst>
                <a:latin typeface="Times New Roman" pitchFamily="18" charset="0"/>
              </a:rPr>
              <a:t>加权规则</a:t>
            </a:r>
            <a:r>
              <a:rPr kumimoji="1" lang="zh-CN" altLang="en-US" sz="3200" dirty="0">
                <a:solidFill>
                  <a:srgbClr val="000000"/>
                </a:solidFill>
                <a:latin typeface="Times New Roman" pitchFamily="18" charset="0"/>
              </a:rPr>
              <a:t>。</a:t>
            </a:r>
            <a:r>
              <a:rPr kumimoji="1" lang="en-US" altLang="zh-CN" sz="3200" i="1" u="sng" dirty="0">
                <a:solidFill>
                  <a:srgbClr val="000000"/>
                </a:solidFill>
                <a:latin typeface="Times New Roman" pitchFamily="18" charset="0"/>
              </a:rPr>
              <a:t> </a:t>
            </a:r>
            <a:r>
              <a:rPr kumimoji="1" lang="en-US" altLang="zh-CN" sz="3200" dirty="0">
                <a:solidFill>
                  <a:srgbClr val="000000"/>
                </a:solidFill>
                <a:latin typeface="Times New Roman" pitchFamily="18" charset="0"/>
              </a:rPr>
              <a:t> </a:t>
            </a:r>
            <a:endParaRPr kumimoji="1" lang="zh-CN" altLang="en-US" sz="3200" dirty="0">
              <a:solidFill>
                <a:srgbClr val="000000"/>
              </a:solidFill>
              <a:latin typeface="Times New Roman" pitchFamily="18" charset="0"/>
            </a:endParaRPr>
          </a:p>
        </p:txBody>
      </p:sp>
    </p:spTree>
    <p:extLst>
      <p:ext uri="{BB962C8B-B14F-4D97-AF65-F5344CB8AC3E}">
        <p14:creationId xmlns:p14="http://schemas.microsoft.com/office/powerpoint/2010/main" val="2324047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81354" y="0"/>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spcBef>
                <a:spcPct val="50000"/>
              </a:spcBef>
            </a:pPr>
            <a:r>
              <a:rPr kumimoji="1" lang="zh-CN" altLang="en-US" b="1" i="0" u="none" smtClean="0">
                <a:solidFill>
                  <a:srgbClr val="000000"/>
                </a:solidFill>
                <a:ea typeface="宋体" charset="-122"/>
              </a:rPr>
              <a:t>加权规则实例</a:t>
            </a:r>
            <a:endParaRPr kumimoji="1" lang="zh-CN" altLang="en-US" smtClean="0">
              <a:solidFill>
                <a:srgbClr val="000000"/>
              </a:solidFill>
              <a:ea typeface="宋体" charset="-122"/>
            </a:endParaRPr>
          </a:p>
        </p:txBody>
      </p:sp>
      <p:sp>
        <p:nvSpPr>
          <p:cNvPr id="1278979" name="Text Box 3"/>
          <p:cNvSpPr txBox="1">
            <a:spLocks noChangeArrowheads="1"/>
          </p:cNvSpPr>
          <p:nvPr/>
        </p:nvSpPr>
        <p:spPr bwMode="auto">
          <a:xfrm>
            <a:off x="492369" y="4343400"/>
            <a:ext cx="824132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2400" i="0" u="none" smtClean="0">
                <a:solidFill>
                  <a:srgbClr val="000000"/>
                </a:solidFill>
                <a:ea typeface="宋体" charset="-122"/>
              </a:rPr>
              <a:t>　  如图</a:t>
            </a:r>
            <a:r>
              <a:rPr kumimoji="1" lang="en-US" altLang="zh-CN" sz="2400" i="0" u="none" smtClean="0">
                <a:solidFill>
                  <a:srgbClr val="000000"/>
                </a:solidFill>
                <a:ea typeface="宋体" charset="-122"/>
              </a:rPr>
              <a:t>6-33</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a</a:t>
            </a:r>
            <a:r>
              <a:rPr kumimoji="1" lang="zh-CN" altLang="en-US" sz="2400" i="0" u="none" smtClean="0">
                <a:solidFill>
                  <a:srgbClr val="000000"/>
                </a:solidFill>
                <a:ea typeface="宋体" charset="-122"/>
              </a:rPr>
              <a:t>）所示，以</a:t>
            </a:r>
            <a:r>
              <a:rPr kumimoji="1" lang="en-US" altLang="zh-CN" sz="2400" i="0" u="none" smtClean="0">
                <a:solidFill>
                  <a:srgbClr val="000000"/>
                </a:solidFill>
                <a:ea typeface="宋体" charset="-122"/>
              </a:rPr>
              <a:t>A</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A</a:t>
            </a:r>
            <a:r>
              <a:rPr kumimoji="1" lang="zh-CN" altLang="en-US" sz="2400" i="0" u="none" smtClean="0">
                <a:solidFill>
                  <a:srgbClr val="000000"/>
                </a:solidFill>
                <a:ea typeface="宋体" charset="-122"/>
              </a:rPr>
              <a:t>在数组中的位置是</a:t>
            </a:r>
            <a:r>
              <a:rPr kumimoji="1" lang="en-US" altLang="zh-CN" sz="2400" i="0" u="none" smtClean="0">
                <a:solidFill>
                  <a:srgbClr val="000000"/>
                </a:solidFill>
                <a:ea typeface="宋体" charset="-122"/>
              </a:rPr>
              <a:t>0</a:t>
            </a:r>
            <a:r>
              <a:rPr kumimoji="1" lang="zh-CN" altLang="en-US" sz="2400" i="0" u="none" smtClean="0">
                <a:solidFill>
                  <a:srgbClr val="000000"/>
                </a:solidFill>
                <a:ea typeface="宋体" charset="-122"/>
              </a:rPr>
              <a:t>）为根的树中结点个数为</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，以</a:t>
            </a:r>
            <a:r>
              <a:rPr kumimoji="1" lang="en-US" altLang="zh-CN" sz="2400" i="0" u="none" smtClean="0">
                <a:solidFill>
                  <a:srgbClr val="000000"/>
                </a:solidFill>
                <a:ea typeface="宋体" charset="-122"/>
              </a:rPr>
              <a:t>D</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D</a:t>
            </a:r>
            <a:r>
              <a:rPr kumimoji="1" lang="zh-CN" altLang="en-US" sz="2400" i="0" u="none" smtClean="0">
                <a:solidFill>
                  <a:srgbClr val="000000"/>
                </a:solidFill>
                <a:ea typeface="宋体" charset="-122"/>
              </a:rPr>
              <a:t>在数组中的位置是</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）为根的树中结点个数为</a:t>
            </a:r>
            <a:r>
              <a:rPr kumimoji="1" lang="en-US" altLang="zh-CN" sz="2400" i="0" u="none" smtClean="0">
                <a:solidFill>
                  <a:srgbClr val="000000"/>
                </a:solidFill>
                <a:ea typeface="宋体" charset="-122"/>
              </a:rPr>
              <a:t>4</a:t>
            </a:r>
            <a:r>
              <a:rPr kumimoji="1" lang="zh-CN" altLang="en-US" sz="2400" i="0" u="none" smtClean="0">
                <a:solidFill>
                  <a:srgbClr val="000000"/>
                </a:solidFill>
                <a:ea typeface="宋体" charset="-122"/>
              </a:rPr>
              <a:t>，因此</a:t>
            </a:r>
            <a:r>
              <a:rPr kumimoji="1" lang="en-US" altLang="zh-CN" sz="2400" i="0" u="none" smtClean="0">
                <a:solidFill>
                  <a:srgbClr val="000000"/>
                </a:solidFill>
                <a:ea typeface="宋体" charset="-122"/>
              </a:rPr>
              <a:t>sets[0].parent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sets[4].parent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-4</a:t>
            </a:r>
            <a:r>
              <a:rPr kumimoji="1" lang="zh-CN" altLang="en-US" sz="2400" i="0" u="none" smtClean="0">
                <a:solidFill>
                  <a:srgbClr val="000000"/>
                </a:solidFill>
                <a:ea typeface="宋体" charset="-122"/>
              </a:rPr>
              <a:t>），所以在执行</a:t>
            </a:r>
            <a:r>
              <a:rPr kumimoji="1" lang="en-US" altLang="zh-CN" sz="2400" i="0" u="none" smtClean="0">
                <a:solidFill>
                  <a:srgbClr val="000000"/>
                </a:solidFill>
                <a:ea typeface="宋体" charset="-122"/>
              </a:rPr>
              <a:t>Union</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0</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）时让</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成为</a:t>
            </a:r>
            <a:r>
              <a:rPr kumimoji="1" lang="en-US" altLang="zh-CN" sz="2400" i="0" u="none" smtClean="0">
                <a:solidFill>
                  <a:srgbClr val="000000"/>
                </a:solidFill>
                <a:ea typeface="宋体" charset="-122"/>
              </a:rPr>
              <a:t>0</a:t>
            </a:r>
            <a:r>
              <a:rPr kumimoji="1" lang="zh-CN" altLang="en-US" sz="2400" i="0" u="none" smtClean="0">
                <a:solidFill>
                  <a:srgbClr val="000000"/>
                </a:solidFill>
                <a:ea typeface="宋体" charset="-122"/>
              </a:rPr>
              <a:t>的双亲（即</a:t>
            </a:r>
            <a:r>
              <a:rPr kumimoji="1" lang="en-US" altLang="zh-CN" sz="2400" i="0" u="none" smtClean="0">
                <a:solidFill>
                  <a:srgbClr val="000000"/>
                </a:solidFill>
                <a:ea typeface="宋体" charset="-122"/>
              </a:rPr>
              <a:t>sets[0].parent</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3</a:t>
            </a:r>
            <a:r>
              <a:rPr kumimoji="1" lang="zh-CN" altLang="en-US" sz="2400" i="0" u="none" smtClean="0">
                <a:solidFill>
                  <a:srgbClr val="000000"/>
                </a:solidFill>
                <a:ea typeface="宋体" charset="-122"/>
              </a:rPr>
              <a:t>），结果如图</a:t>
            </a:r>
            <a:r>
              <a:rPr kumimoji="1" lang="en-US" altLang="zh-CN" sz="2400" i="0" u="none" smtClean="0">
                <a:solidFill>
                  <a:srgbClr val="000000"/>
                </a:solidFill>
                <a:ea typeface="宋体" charset="-122"/>
              </a:rPr>
              <a:t>6-33</a:t>
            </a:r>
            <a:r>
              <a:rPr kumimoji="1" lang="zh-CN" altLang="en-US" sz="2400" i="0" u="none" smtClean="0">
                <a:solidFill>
                  <a:srgbClr val="000000"/>
                </a:solidFill>
                <a:ea typeface="宋体" charset="-122"/>
              </a:rPr>
              <a:t>（</a:t>
            </a:r>
            <a:r>
              <a:rPr kumimoji="1" lang="en-US" altLang="zh-CN" sz="2400" i="0" u="none" smtClean="0">
                <a:solidFill>
                  <a:srgbClr val="000000"/>
                </a:solidFill>
                <a:ea typeface="宋体" charset="-122"/>
              </a:rPr>
              <a:t>b</a:t>
            </a:r>
            <a:r>
              <a:rPr kumimoji="1" lang="zh-CN" altLang="en-US" sz="2400" i="0" u="none" smtClean="0">
                <a:solidFill>
                  <a:srgbClr val="000000"/>
                </a:solidFill>
                <a:ea typeface="宋体" charset="-122"/>
              </a:rPr>
              <a:t>）所示。</a:t>
            </a:r>
            <a:r>
              <a:rPr kumimoji="1" lang="zh-CN" altLang="en-US" sz="2400" smtClean="0">
                <a:solidFill>
                  <a:srgbClr val="000000"/>
                </a:solidFill>
                <a:ea typeface="宋体" charset="-122"/>
              </a:rPr>
              <a:t> </a:t>
            </a:r>
            <a:r>
              <a:rPr kumimoji="1" lang="en-US" altLang="zh-CN" sz="2400" smtClean="0">
                <a:solidFill>
                  <a:srgbClr val="000000"/>
                </a:solidFill>
                <a:ea typeface="宋体" charset="-122"/>
              </a:rPr>
              <a:t> </a:t>
            </a:r>
            <a:r>
              <a:rPr kumimoji="1" lang="en-US" altLang="zh-CN" sz="2400" i="0" u="none" smtClean="0">
                <a:solidFill>
                  <a:srgbClr val="000000"/>
                </a:solidFill>
                <a:ea typeface="宋体" charset="-122"/>
              </a:rPr>
              <a:t> </a:t>
            </a:r>
            <a:endParaRPr kumimoji="1" lang="zh-CN" altLang="en-US" sz="2400" i="0" u="none" smtClean="0">
              <a:solidFill>
                <a:srgbClr val="000000"/>
              </a:solidFill>
              <a:ea typeface="宋体" charset="-122"/>
            </a:endParaRPr>
          </a:p>
        </p:txBody>
      </p:sp>
      <p:pic>
        <p:nvPicPr>
          <p:cNvPr id="72708" name="Picture 6" descr="6-33"/>
          <p:cNvPicPr>
            <a:picLocks noChangeAspect="1" noChangeArrowheads="1"/>
          </p:cNvPicPr>
          <p:nvPr/>
        </p:nvPicPr>
        <p:blipFill>
          <a:blip r:embed="rId3">
            <a:extLst>
              <a:ext uri="{28A0092B-C50C-407E-A947-70E740481C1C}">
                <a14:useLocalDpi xmlns:a14="http://schemas.microsoft.com/office/drawing/2010/main" val="0"/>
              </a:ext>
            </a:extLst>
          </a:blip>
          <a:srcRect r="50204"/>
          <a:stretch>
            <a:fillRect/>
          </a:stretch>
        </p:blipFill>
        <p:spPr bwMode="auto">
          <a:xfrm>
            <a:off x="562708" y="762002"/>
            <a:ext cx="3938954"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7"/>
          <p:cNvSpPr>
            <a:spLocks noChangeArrowheads="1"/>
          </p:cNvSpPr>
          <p:nvPr/>
        </p:nvSpPr>
        <p:spPr bwMode="auto">
          <a:xfrm>
            <a:off x="2813541" y="3579048"/>
            <a:ext cx="424635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2800" smtClean="0">
                <a:solidFill>
                  <a:srgbClr val="000000"/>
                </a:solidFill>
                <a:latin typeface="Times New Roman" pitchFamily="18" charset="0"/>
                <a:ea typeface="宋体" charset="-122"/>
              </a:rPr>
              <a:t>图</a:t>
            </a:r>
            <a:r>
              <a:rPr lang="en-US" altLang="zh-CN" sz="2800" smtClean="0">
                <a:solidFill>
                  <a:srgbClr val="000000"/>
                </a:solidFill>
                <a:latin typeface="Times New Roman" pitchFamily="18" charset="0"/>
                <a:ea typeface="宋体" charset="-122"/>
              </a:rPr>
              <a:t>6-33 </a:t>
            </a:r>
            <a:r>
              <a:rPr lang="zh-CN" altLang="en-US" sz="2800" smtClean="0">
                <a:solidFill>
                  <a:srgbClr val="000000"/>
                </a:solidFill>
                <a:latin typeface="Times New Roman" pitchFamily="18" charset="0"/>
                <a:ea typeface="宋体" charset="-122"/>
              </a:rPr>
              <a:t>带加权规则的合并</a:t>
            </a:r>
            <a:r>
              <a:rPr lang="zh-CN" altLang="en-US" sz="2800" i="1" u="sng" smtClean="0">
                <a:solidFill>
                  <a:srgbClr val="000000"/>
                </a:solidFill>
                <a:latin typeface="Times New Roman" pitchFamily="18" charset="0"/>
                <a:ea typeface="宋体" charset="-122"/>
              </a:rPr>
              <a:t> </a:t>
            </a:r>
          </a:p>
        </p:txBody>
      </p:sp>
      <p:pic>
        <p:nvPicPr>
          <p:cNvPr id="1278984" name="Picture 8" descr="6-33"/>
          <p:cNvPicPr>
            <a:picLocks noChangeAspect="1" noChangeArrowheads="1"/>
          </p:cNvPicPr>
          <p:nvPr/>
        </p:nvPicPr>
        <p:blipFill>
          <a:blip r:embed="rId3">
            <a:extLst>
              <a:ext uri="{28A0092B-C50C-407E-A947-70E740481C1C}">
                <a14:useLocalDpi xmlns:a14="http://schemas.microsoft.com/office/drawing/2010/main" val="0"/>
              </a:ext>
            </a:extLst>
          </a:blip>
          <a:srcRect l="48907"/>
          <a:stretch>
            <a:fillRect/>
          </a:stretch>
        </p:blipFill>
        <p:spPr bwMode="auto">
          <a:xfrm>
            <a:off x="4783063" y="685801"/>
            <a:ext cx="4041531"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871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78984"/>
                                        </p:tgtEl>
                                        <p:attrNameLst>
                                          <p:attrName>style.visibility</p:attrName>
                                        </p:attrNameLst>
                                      </p:cBhvr>
                                      <p:to>
                                        <p:strVal val="visible"/>
                                      </p:to>
                                    </p:set>
                                    <p:anim calcmode="lin" valueType="num">
                                      <p:cBhvr additive="base">
                                        <p:cTn id="7" dur="500" fill="hold"/>
                                        <p:tgtEl>
                                          <p:spTgt spid="1278984"/>
                                        </p:tgtEl>
                                        <p:attrNameLst>
                                          <p:attrName>ppt_x</p:attrName>
                                        </p:attrNameLst>
                                      </p:cBhvr>
                                      <p:tavLst>
                                        <p:tav tm="0">
                                          <p:val>
                                            <p:strVal val="0-#ppt_w/2"/>
                                          </p:val>
                                        </p:tav>
                                        <p:tav tm="100000">
                                          <p:val>
                                            <p:strVal val="#ppt_x"/>
                                          </p:val>
                                        </p:tav>
                                      </p:tavLst>
                                    </p:anim>
                                    <p:anim calcmode="lin" valueType="num">
                                      <p:cBhvr additive="base">
                                        <p:cTn id="8" dur="500" fill="hold"/>
                                        <p:tgtEl>
                                          <p:spTgt spid="12789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78979"/>
                                        </p:tgtEl>
                                        <p:attrNameLst>
                                          <p:attrName>style.visibility</p:attrName>
                                        </p:attrNameLst>
                                      </p:cBhvr>
                                      <p:to>
                                        <p:strVal val="visible"/>
                                      </p:to>
                                    </p:set>
                                    <p:animEffect transition="in" filter="blinds(horizontal)">
                                      <p:cBhvr>
                                        <p:cTn id="13" dur="500"/>
                                        <p:tgtEl>
                                          <p:spTgt spid="1278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17989" y="260354"/>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spcBef>
                <a:spcPct val="50000"/>
              </a:spcBef>
            </a:pPr>
            <a:r>
              <a:rPr kumimoji="1" lang="zh-CN" altLang="en-US" b="1" i="0" u="none" smtClean="0">
                <a:solidFill>
                  <a:srgbClr val="000000"/>
                </a:solidFill>
                <a:ea typeface="宋体" charset="-122"/>
              </a:rPr>
              <a:t>复杂度分析</a:t>
            </a:r>
            <a:endParaRPr kumimoji="1" lang="zh-CN" altLang="en-US" smtClean="0">
              <a:solidFill>
                <a:srgbClr val="000000"/>
              </a:solidFill>
              <a:ea typeface="宋体" charset="-122"/>
            </a:endParaRPr>
          </a:p>
        </p:txBody>
      </p:sp>
      <p:sp>
        <p:nvSpPr>
          <p:cNvPr id="74755" name="Text Box 3"/>
          <p:cNvSpPr txBox="1">
            <a:spLocks noChangeArrowheads="1"/>
          </p:cNvSpPr>
          <p:nvPr/>
        </p:nvSpPr>
        <p:spPr bwMode="auto">
          <a:xfrm>
            <a:off x="252046" y="1196975"/>
            <a:ext cx="571646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en-US" altLang="zh-CN" sz="2400" i="0" u="none" dirty="0" smtClean="0">
                <a:solidFill>
                  <a:srgbClr val="000000"/>
                </a:solidFill>
                <a:ea typeface="宋体" charset="-122"/>
              </a:rPr>
              <a:t>    </a:t>
            </a:r>
            <a:r>
              <a:rPr kumimoji="1" lang="zh-CN" altLang="en-US" sz="2400" i="0" u="none" dirty="0" smtClean="0">
                <a:solidFill>
                  <a:srgbClr val="000000"/>
                </a:solidFill>
                <a:ea typeface="宋体" charset="-122"/>
                <a:cs typeface="Times New Roman" pitchFamily="18" charset="0"/>
              </a:rPr>
              <a:t>初始时有</a:t>
            </a:r>
            <a:r>
              <a:rPr kumimoji="1" lang="en-US" altLang="zh-CN" sz="2400" i="0" u="none" dirty="0" smtClean="0">
                <a:solidFill>
                  <a:srgbClr val="000000"/>
                </a:solidFill>
                <a:ea typeface="宋体" charset="-122"/>
              </a:rPr>
              <a:t>n</a:t>
            </a:r>
            <a:r>
              <a:rPr kumimoji="1" lang="zh-CN" altLang="en-US" sz="2400" i="0" u="none" dirty="0" smtClean="0">
                <a:solidFill>
                  <a:srgbClr val="000000"/>
                </a:solidFill>
                <a:ea typeface="宋体" charset="-122"/>
              </a:rPr>
              <a:t>个元素</a:t>
            </a:r>
            <a:r>
              <a:rPr kumimoji="1" lang="en-US" altLang="zh-CN" sz="2400" i="0" u="none" dirty="0" smtClean="0">
                <a:solidFill>
                  <a:srgbClr val="000000"/>
                </a:solidFill>
                <a:ea typeface="宋体" charset="-122"/>
              </a:rPr>
              <a:t>{d</a:t>
            </a:r>
            <a:r>
              <a:rPr kumimoji="1" lang="en-US" altLang="zh-CN" sz="2400" i="0" u="none" baseline="-30000" dirty="0" smtClean="0">
                <a:solidFill>
                  <a:srgbClr val="000000"/>
                </a:solidFill>
                <a:ea typeface="宋体" charset="-122"/>
              </a:rPr>
              <a:t>0</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d</a:t>
            </a:r>
            <a:r>
              <a:rPr kumimoji="1" lang="en-US" altLang="zh-CN" sz="2400" i="0" u="none" baseline="-30000" dirty="0" smtClean="0">
                <a:solidFill>
                  <a:srgbClr val="000000"/>
                </a:solidFill>
                <a:ea typeface="宋体" charset="-122"/>
              </a:rPr>
              <a:t>1</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d</a:t>
            </a:r>
            <a:r>
              <a:rPr kumimoji="1" lang="en-US" altLang="zh-CN" sz="2400" i="0" u="none" baseline="-30000" dirty="0" smtClean="0">
                <a:solidFill>
                  <a:srgbClr val="000000"/>
                </a:solidFill>
                <a:ea typeface="宋体" charset="-122"/>
              </a:rPr>
              <a:t>n-1</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的集合，执行：</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(n-2,n-1)</a:t>
            </a:r>
            <a:r>
              <a:rPr kumimoji="1" lang="zh-CN" altLang="en-US" sz="2400" i="0" u="none" dirty="0" smtClean="0">
                <a:solidFill>
                  <a:srgbClr val="000000"/>
                </a:solidFill>
                <a:ea typeface="宋体" charset="-122"/>
              </a:rPr>
              <a:t>、</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(n-3,n-2)</a:t>
            </a:r>
            <a:r>
              <a:rPr kumimoji="1" lang="zh-CN" altLang="en-US" sz="2400" i="0" u="none" dirty="0" smtClean="0">
                <a:solidFill>
                  <a:srgbClr val="000000"/>
                </a:solidFill>
                <a:ea typeface="宋体" charset="-122"/>
              </a:rPr>
              <a:t>、</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(0,1)</a:t>
            </a:r>
            <a:r>
              <a:rPr kumimoji="1" lang="zh-CN" altLang="en-US" sz="2400" i="0" u="none" dirty="0" smtClean="0">
                <a:solidFill>
                  <a:srgbClr val="000000"/>
                </a:solidFill>
                <a:ea typeface="宋体" charset="-122"/>
              </a:rPr>
              <a:t>，则最后将产生如图</a:t>
            </a:r>
            <a:r>
              <a:rPr kumimoji="1" lang="en-US" altLang="zh-CN" sz="2400" i="0" u="none" dirty="0" smtClean="0">
                <a:solidFill>
                  <a:srgbClr val="000000"/>
                </a:solidFill>
                <a:ea typeface="宋体" charset="-122"/>
              </a:rPr>
              <a:t>6-34</a:t>
            </a:r>
            <a:r>
              <a:rPr kumimoji="1" lang="zh-CN" altLang="en-US" sz="2400" i="0" u="none" dirty="0" smtClean="0">
                <a:solidFill>
                  <a:srgbClr val="000000"/>
                </a:solidFill>
                <a:ea typeface="宋体" charset="-122"/>
              </a:rPr>
              <a:t>所示的树。从上述的</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函数实现可知，执行一次</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a:t>
            </a:r>
            <a:r>
              <a:rPr kumimoji="1" lang="zh-CN" altLang="en-US" sz="2400" i="0" u="none" dirty="0" smtClean="0">
                <a:solidFill>
                  <a:srgbClr val="000000"/>
                </a:solidFill>
                <a:ea typeface="宋体" charset="-122"/>
              </a:rPr>
              <a:t>的时间比执行一次</a:t>
            </a:r>
            <a:r>
              <a:rPr kumimoji="1" lang="en-US" altLang="zh-CN" sz="2400" i="0" u="none" dirty="0" smtClean="0">
                <a:solidFill>
                  <a:srgbClr val="000000"/>
                </a:solidFill>
                <a:ea typeface="宋体" charset="-122"/>
              </a:rPr>
              <a:t>Union()</a:t>
            </a:r>
            <a:r>
              <a:rPr kumimoji="1" lang="zh-CN" altLang="en-US" sz="2400" i="0" u="none" dirty="0" smtClean="0">
                <a:solidFill>
                  <a:srgbClr val="000000"/>
                </a:solidFill>
                <a:ea typeface="宋体" charset="-122"/>
              </a:rPr>
              <a:t>的时间要稍多一些，但仍在常量界限</a:t>
            </a:r>
            <a:r>
              <a:rPr kumimoji="1" lang="en-US" altLang="zh-CN" sz="2400" i="0" u="none" dirty="0" smtClean="0">
                <a:solidFill>
                  <a:srgbClr val="000000"/>
                </a:solidFill>
                <a:ea typeface="宋体" charset="-122"/>
              </a:rPr>
              <a:t>O(1)</a:t>
            </a:r>
            <a:r>
              <a:rPr kumimoji="1" lang="zh-CN" altLang="en-US" sz="2400" i="0" u="none" dirty="0" smtClean="0">
                <a:solidFill>
                  <a:srgbClr val="000000"/>
                </a:solidFill>
                <a:ea typeface="宋体" charset="-122"/>
              </a:rPr>
              <a:t>范围内。查找操作</a:t>
            </a:r>
            <a:r>
              <a:rPr kumimoji="1" lang="en-US" altLang="zh-CN" sz="2400" i="0" u="none" dirty="0" smtClean="0">
                <a:solidFill>
                  <a:srgbClr val="000000"/>
                </a:solidFill>
                <a:ea typeface="宋体" charset="-122"/>
              </a:rPr>
              <a:t>Find( )</a:t>
            </a:r>
            <a:r>
              <a:rPr kumimoji="1" lang="zh-CN" altLang="en-US" sz="2400" i="0" u="none" dirty="0" smtClean="0">
                <a:solidFill>
                  <a:srgbClr val="000000"/>
                </a:solidFill>
                <a:ea typeface="宋体" charset="-122"/>
              </a:rPr>
              <a:t>保持不变，其查找时间的上界不超过树的高度加</a:t>
            </a:r>
            <a:r>
              <a:rPr kumimoji="1" lang="en-US" altLang="zh-CN" sz="2400" i="0" u="none" dirty="0" smtClean="0">
                <a:solidFill>
                  <a:srgbClr val="000000"/>
                </a:solidFill>
                <a:ea typeface="宋体" charset="-122"/>
              </a:rPr>
              <a:t>1</a:t>
            </a:r>
            <a:r>
              <a:rPr kumimoji="1" lang="zh-CN" altLang="en-US" sz="2400" i="0" u="none" dirty="0" smtClean="0">
                <a:solidFill>
                  <a:srgbClr val="000000"/>
                </a:solidFill>
                <a:ea typeface="宋体" charset="-122"/>
              </a:rPr>
              <a:t>。若设</a:t>
            </a:r>
            <a:r>
              <a:rPr kumimoji="1" lang="en-US" altLang="zh-CN" sz="2400" i="0" u="none" dirty="0" smtClean="0">
                <a:solidFill>
                  <a:srgbClr val="000000"/>
                </a:solidFill>
                <a:ea typeface="宋体" charset="-122"/>
              </a:rPr>
              <a:t>T</a:t>
            </a:r>
            <a:r>
              <a:rPr kumimoji="1" lang="zh-CN" altLang="en-US" sz="2400" i="0" u="none" dirty="0" smtClean="0">
                <a:solidFill>
                  <a:srgbClr val="000000"/>
                </a:solidFill>
                <a:ea typeface="宋体" charset="-122"/>
              </a:rPr>
              <a:t>是由一系列合并操作</a:t>
            </a:r>
            <a:r>
              <a:rPr kumimoji="1" lang="en-US" altLang="zh-CN" sz="2400" i="0" u="none" dirty="0" err="1" smtClean="0">
                <a:solidFill>
                  <a:srgbClr val="000000"/>
                </a:solidFill>
                <a:ea typeface="宋体" charset="-122"/>
              </a:rPr>
              <a:t>WeightedUnion</a:t>
            </a:r>
            <a:r>
              <a:rPr kumimoji="1" lang="en-US" altLang="zh-CN" sz="2400" i="0" u="none" dirty="0" smtClean="0">
                <a:solidFill>
                  <a:srgbClr val="000000"/>
                </a:solidFill>
                <a:ea typeface="宋体" charset="-122"/>
              </a:rPr>
              <a:t>( )</a:t>
            </a:r>
            <a:r>
              <a:rPr kumimoji="1" lang="zh-CN" altLang="en-US" sz="2400" i="0" u="none" dirty="0" smtClean="0">
                <a:solidFill>
                  <a:srgbClr val="000000"/>
                </a:solidFill>
                <a:ea typeface="宋体" charset="-122"/>
              </a:rPr>
              <a:t>建立的有</a:t>
            </a:r>
            <a:r>
              <a:rPr kumimoji="1" lang="en-US" altLang="zh-CN" sz="2400" i="0" u="none" dirty="0" smtClean="0">
                <a:solidFill>
                  <a:srgbClr val="000000"/>
                </a:solidFill>
                <a:ea typeface="宋体" charset="-122"/>
              </a:rPr>
              <a:t>n</a:t>
            </a:r>
            <a:r>
              <a:rPr kumimoji="1" lang="zh-CN" altLang="en-US" sz="2400" i="0" u="none" dirty="0" smtClean="0">
                <a:solidFill>
                  <a:srgbClr val="000000"/>
                </a:solidFill>
                <a:ea typeface="宋体" charset="-122"/>
              </a:rPr>
              <a:t>个结点的树，则</a:t>
            </a:r>
            <a:r>
              <a:rPr kumimoji="1" lang="en-US" altLang="zh-CN" sz="2400" i="0" u="none" dirty="0" smtClean="0">
                <a:solidFill>
                  <a:srgbClr val="000000"/>
                </a:solidFill>
                <a:ea typeface="宋体" charset="-122"/>
              </a:rPr>
              <a:t>T</a:t>
            </a:r>
            <a:r>
              <a:rPr kumimoji="1" lang="zh-CN" altLang="en-US" sz="2400" i="0" u="none" dirty="0" smtClean="0">
                <a:solidFill>
                  <a:srgbClr val="000000"/>
                </a:solidFill>
                <a:ea typeface="宋体" charset="-122"/>
              </a:rPr>
              <a:t>的高度最高时为二度树，其高度不大于</a:t>
            </a:r>
            <a:r>
              <a:rPr kumimoji="1" lang="zh-CN" altLang="en-US" sz="2400" i="0" u="none" dirty="0" smtClean="0">
                <a:solidFill>
                  <a:srgbClr val="000000"/>
                </a:solidFill>
                <a:ea typeface="宋体" charset="-122"/>
                <a:sym typeface="Symbol" pitchFamily="18" charset="2"/>
              </a:rPr>
              <a:t></a:t>
            </a:r>
            <a:r>
              <a:rPr kumimoji="1" lang="en-US" altLang="zh-CN" sz="2400" i="0" u="none" dirty="0" smtClean="0">
                <a:solidFill>
                  <a:srgbClr val="000000"/>
                </a:solidFill>
                <a:ea typeface="宋体" charset="-122"/>
              </a:rPr>
              <a:t>log</a:t>
            </a:r>
            <a:r>
              <a:rPr kumimoji="1" lang="en-US" altLang="zh-CN" sz="2400" i="0" u="none" baseline="-30000" dirty="0" smtClean="0">
                <a:solidFill>
                  <a:srgbClr val="000000"/>
                </a:solidFill>
                <a:ea typeface="宋体" charset="-122"/>
              </a:rPr>
              <a:t>2</a:t>
            </a:r>
            <a:r>
              <a:rPr kumimoji="1" lang="en-US" altLang="zh-CN" sz="2400" i="0" u="none" dirty="0" smtClean="0">
                <a:solidFill>
                  <a:srgbClr val="000000"/>
                </a:solidFill>
                <a:ea typeface="宋体" charset="-122"/>
              </a:rPr>
              <a:t>(n+1</a:t>
            </a:r>
            <a:r>
              <a:rPr kumimoji="1" lang="en-US" altLang="zh-CN" sz="2400" i="0" u="none" dirty="0" smtClean="0">
                <a:solidFill>
                  <a:srgbClr val="000000"/>
                </a:solidFill>
                <a:latin typeface="Symbol" pitchFamily="18" charset="2"/>
                <a:ea typeface="宋体" charset="-122"/>
              </a:rPr>
              <a:t>)</a:t>
            </a:r>
            <a:r>
              <a:rPr kumimoji="1" lang="en-US" altLang="zh-CN" sz="2400" i="0" u="none" dirty="0" smtClean="0">
                <a:solidFill>
                  <a:srgbClr val="000000"/>
                </a:solidFill>
                <a:latin typeface="Symbol" pitchFamily="18" charset="2"/>
                <a:ea typeface="宋体" charset="-122"/>
                <a:sym typeface="Symbol" pitchFamily="18" charset="2"/>
              </a:rPr>
              <a:t></a:t>
            </a:r>
            <a:r>
              <a:rPr kumimoji="1" lang="en-US" altLang="zh-CN" sz="2400" i="0" u="none" dirty="0" smtClean="0">
                <a:solidFill>
                  <a:srgbClr val="000000"/>
                </a:solidFill>
                <a:latin typeface="Symbol" pitchFamily="18" charset="2"/>
                <a:ea typeface="宋体" charset="-122"/>
              </a:rPr>
              <a:t> </a:t>
            </a:r>
            <a:r>
              <a:rPr kumimoji="1" lang="zh-CN" altLang="en-US" sz="2400" i="0" u="none" dirty="0" smtClean="0">
                <a:solidFill>
                  <a:srgbClr val="000000"/>
                </a:solidFill>
                <a:ea typeface="宋体" charset="-122"/>
              </a:rPr>
              <a:t>。 </a:t>
            </a:r>
            <a:r>
              <a:rPr kumimoji="1" lang="en-US" altLang="zh-CN" sz="2400" dirty="0" smtClean="0">
                <a:solidFill>
                  <a:srgbClr val="000000"/>
                </a:solidFill>
                <a:ea typeface="宋体" charset="-122"/>
              </a:rPr>
              <a:t> </a:t>
            </a:r>
            <a:r>
              <a:rPr kumimoji="1" lang="en-US" altLang="zh-CN" sz="2400" i="0" u="none" dirty="0" smtClean="0">
                <a:solidFill>
                  <a:srgbClr val="000000"/>
                </a:solidFill>
                <a:ea typeface="宋体" charset="-122"/>
              </a:rPr>
              <a:t> </a:t>
            </a:r>
            <a:endParaRPr kumimoji="1" lang="zh-CN" altLang="en-US" sz="2400" i="0" u="none" dirty="0" smtClean="0">
              <a:solidFill>
                <a:srgbClr val="000000"/>
              </a:solidFill>
              <a:ea typeface="宋体" charset="-122"/>
            </a:endParaRPr>
          </a:p>
        </p:txBody>
      </p:sp>
      <p:pic>
        <p:nvPicPr>
          <p:cNvPr id="74756" name="Picture 4" descr="6-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1" y="2276475"/>
            <a:ext cx="299085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Rectangle 5"/>
          <p:cNvSpPr>
            <a:spLocks noChangeArrowheads="1"/>
          </p:cNvSpPr>
          <p:nvPr/>
        </p:nvSpPr>
        <p:spPr bwMode="auto">
          <a:xfrm>
            <a:off x="6433072" y="4722526"/>
            <a:ext cx="25696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2000" smtClean="0">
                <a:solidFill>
                  <a:srgbClr val="000000"/>
                </a:solidFill>
                <a:latin typeface="Times New Roman" pitchFamily="18" charset="0"/>
                <a:ea typeface="宋体" charset="-122"/>
              </a:rPr>
              <a:t>图</a:t>
            </a:r>
            <a:r>
              <a:rPr lang="en-US" altLang="zh-CN" sz="2000" smtClean="0">
                <a:solidFill>
                  <a:srgbClr val="000000"/>
                </a:solidFill>
                <a:latin typeface="Times New Roman" pitchFamily="18" charset="0"/>
                <a:ea typeface="宋体" charset="-122"/>
              </a:rPr>
              <a:t>6-34 </a:t>
            </a:r>
            <a:r>
              <a:rPr lang="zh-CN" altLang="en-US" sz="2000" smtClean="0">
                <a:solidFill>
                  <a:srgbClr val="000000"/>
                </a:solidFill>
                <a:latin typeface="Times New Roman" pitchFamily="18" charset="0"/>
                <a:ea typeface="宋体" charset="-122"/>
              </a:rPr>
              <a:t>加权合并的树</a:t>
            </a:r>
            <a:r>
              <a:rPr lang="zh-CN" altLang="en-US" sz="2000" i="1" u="sng"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3629309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026"/>
          <p:cNvSpPr txBox="1">
            <a:spLocks noChangeArrowheads="1"/>
          </p:cNvSpPr>
          <p:nvPr/>
        </p:nvSpPr>
        <p:spPr bwMode="auto">
          <a:xfrm>
            <a:off x="317989" y="260354"/>
            <a:ext cx="8458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nSpc>
                <a:spcPct val="150000"/>
              </a:lnSpc>
              <a:spcBef>
                <a:spcPct val="50000"/>
              </a:spcBef>
            </a:pPr>
            <a:r>
              <a:rPr kumimoji="1" lang="zh-CN" altLang="en-US" b="1" i="0" u="none" dirty="0" smtClean="0">
                <a:solidFill>
                  <a:srgbClr val="000000"/>
                </a:solidFill>
                <a:ea typeface="宋体" charset="-122"/>
              </a:rPr>
              <a:t>折叠规则</a:t>
            </a:r>
          </a:p>
        </p:txBody>
      </p:sp>
      <p:sp>
        <p:nvSpPr>
          <p:cNvPr id="75779" name="Text Box 1027"/>
          <p:cNvSpPr txBox="1">
            <a:spLocks noChangeArrowheads="1"/>
          </p:cNvSpPr>
          <p:nvPr/>
        </p:nvSpPr>
        <p:spPr bwMode="auto">
          <a:xfrm>
            <a:off x="451338" y="993781"/>
            <a:ext cx="8107974"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hangingPunct="0">
              <a:spcBef>
                <a:spcPct val="20000"/>
              </a:spcBef>
            </a:pPr>
            <a:r>
              <a:rPr kumimoji="1" lang="zh-CN" altLang="en-US" sz="3200" i="0" u="none" dirty="0" smtClean="0">
                <a:solidFill>
                  <a:srgbClr val="000000"/>
                </a:solidFill>
                <a:ea typeface="宋体" charset="-122"/>
                <a:cs typeface="Times New Roman" pitchFamily="18" charset="0"/>
              </a:rPr>
              <a:t>　　</a:t>
            </a:r>
            <a:r>
              <a:rPr kumimoji="1" lang="zh-CN" altLang="en-US" i="0" u="none" dirty="0" smtClean="0">
                <a:solidFill>
                  <a:srgbClr val="000000"/>
                </a:solidFill>
                <a:ea typeface="宋体" charset="-122"/>
                <a:cs typeface="Times New Roman" pitchFamily="18" charset="0"/>
              </a:rPr>
              <a:t>为了进一步减少查找的时间，改进树的性能，可以使用如下的折叠规则来“压缩路径”。即：设</a:t>
            </a:r>
            <a:r>
              <a:rPr kumimoji="1" lang="en-US" altLang="zh-CN" i="0" u="none" dirty="0" smtClean="0">
                <a:solidFill>
                  <a:srgbClr val="000000"/>
                </a:solidFill>
                <a:ea typeface="宋体" charset="-122"/>
                <a:cs typeface="Times New Roman" pitchFamily="18" charset="0"/>
              </a:rPr>
              <a:t>j</a:t>
            </a:r>
            <a:r>
              <a:rPr kumimoji="1" lang="zh-CN" altLang="en-US" i="0" u="none" dirty="0" smtClean="0">
                <a:solidFill>
                  <a:srgbClr val="000000"/>
                </a:solidFill>
                <a:ea typeface="宋体" charset="-122"/>
                <a:cs typeface="Times New Roman" pitchFamily="18" charset="0"/>
              </a:rPr>
              <a:t>是以</a:t>
            </a:r>
            <a:r>
              <a:rPr kumimoji="1" lang="en-US" altLang="zh-CN" i="0" u="none" dirty="0" smtClean="0">
                <a:solidFill>
                  <a:srgbClr val="000000"/>
                </a:solidFill>
                <a:ea typeface="宋体" charset="-122"/>
                <a:cs typeface="Times New Roman" pitchFamily="18" charset="0"/>
              </a:rPr>
              <a:t>i</a:t>
            </a:r>
            <a:r>
              <a:rPr kumimoji="1" lang="zh-CN" altLang="en-US" i="0" u="none" dirty="0" smtClean="0">
                <a:solidFill>
                  <a:srgbClr val="000000"/>
                </a:solidFill>
                <a:ea typeface="宋体" charset="-122"/>
                <a:cs typeface="Times New Roman" pitchFamily="18" charset="0"/>
              </a:rPr>
              <a:t>为根的树中的一个结点，则对于从</a:t>
            </a:r>
            <a:r>
              <a:rPr kumimoji="1" lang="en-US" altLang="zh-CN" i="0" u="none" dirty="0" smtClean="0">
                <a:solidFill>
                  <a:srgbClr val="000000"/>
                </a:solidFill>
                <a:ea typeface="宋体" charset="-122"/>
                <a:cs typeface="Times New Roman" pitchFamily="18" charset="0"/>
              </a:rPr>
              <a:t>j</a:t>
            </a:r>
            <a:r>
              <a:rPr kumimoji="1" lang="zh-CN" altLang="en-US" i="0" u="none" dirty="0" smtClean="0">
                <a:solidFill>
                  <a:srgbClr val="000000"/>
                </a:solidFill>
                <a:ea typeface="宋体" charset="-122"/>
                <a:cs typeface="Times New Roman" pitchFamily="18" charset="0"/>
              </a:rPr>
              <a:t>到根</a:t>
            </a:r>
            <a:r>
              <a:rPr kumimoji="1" lang="en-US" altLang="zh-CN" i="0" u="none" dirty="0" smtClean="0">
                <a:solidFill>
                  <a:srgbClr val="000000"/>
                </a:solidFill>
                <a:ea typeface="宋体" charset="-122"/>
                <a:cs typeface="Times New Roman" pitchFamily="18" charset="0"/>
              </a:rPr>
              <a:t>i</a:t>
            </a:r>
            <a:r>
              <a:rPr kumimoji="1" lang="zh-CN" altLang="en-US" i="0" u="none" dirty="0" smtClean="0">
                <a:solidFill>
                  <a:srgbClr val="000000"/>
                </a:solidFill>
                <a:ea typeface="宋体" charset="-122"/>
                <a:cs typeface="Times New Roman" pitchFamily="18" charset="0"/>
              </a:rPr>
              <a:t>的路径上的每一个结点</a:t>
            </a:r>
            <a:r>
              <a:rPr kumimoji="1" lang="en-US" altLang="zh-CN" i="0" u="none" dirty="0" smtClean="0">
                <a:solidFill>
                  <a:srgbClr val="000000"/>
                </a:solidFill>
                <a:ea typeface="宋体" charset="-122"/>
                <a:cs typeface="Times New Roman" pitchFamily="18" charset="0"/>
              </a:rPr>
              <a:t>k</a:t>
            </a:r>
            <a:r>
              <a:rPr kumimoji="1" lang="zh-CN" altLang="en-US" i="0" u="none" dirty="0" smtClean="0">
                <a:solidFill>
                  <a:srgbClr val="000000"/>
                </a:solidFill>
                <a:ea typeface="宋体" charset="-122"/>
                <a:cs typeface="Times New Roman" pitchFamily="18" charset="0"/>
              </a:rPr>
              <a:t>，如果</a:t>
            </a:r>
            <a:r>
              <a:rPr kumimoji="1" lang="en-US" altLang="zh-CN" i="0" u="none" dirty="0" smtClean="0">
                <a:solidFill>
                  <a:srgbClr val="000000"/>
                </a:solidFill>
                <a:ea typeface="宋体" charset="-122"/>
                <a:cs typeface="Times New Roman" pitchFamily="18" charset="0"/>
              </a:rPr>
              <a:t>k</a:t>
            </a:r>
            <a:r>
              <a:rPr kumimoji="1" lang="zh-CN" altLang="en-US" i="0" u="none" dirty="0" smtClean="0">
                <a:solidFill>
                  <a:srgbClr val="000000"/>
                </a:solidFill>
                <a:ea typeface="宋体" charset="-122"/>
                <a:cs typeface="Times New Roman" pitchFamily="18" charset="0"/>
              </a:rPr>
              <a:t>的双亲（</a:t>
            </a:r>
            <a:r>
              <a:rPr kumimoji="1" lang="en-US" altLang="zh-CN" i="0" u="none" dirty="0" smtClean="0">
                <a:solidFill>
                  <a:srgbClr val="000000"/>
                </a:solidFill>
                <a:ea typeface="宋体" charset="-122"/>
                <a:cs typeface="Times New Roman" pitchFamily="18" charset="0"/>
              </a:rPr>
              <a:t>sets[k].parent</a:t>
            </a:r>
            <a:r>
              <a:rPr kumimoji="1" lang="zh-CN" altLang="en-US" i="0" u="none" dirty="0" smtClean="0">
                <a:solidFill>
                  <a:srgbClr val="000000"/>
                </a:solidFill>
                <a:ea typeface="宋体" charset="-122"/>
                <a:cs typeface="Times New Roman" pitchFamily="18" charset="0"/>
              </a:rPr>
              <a:t>）不等于</a:t>
            </a:r>
            <a:r>
              <a:rPr kumimoji="1" lang="en-US" altLang="zh-CN" i="0" u="none" dirty="0" smtClean="0">
                <a:solidFill>
                  <a:srgbClr val="000000"/>
                </a:solidFill>
                <a:ea typeface="宋体" charset="-122"/>
                <a:cs typeface="Times New Roman" pitchFamily="18" charset="0"/>
              </a:rPr>
              <a:t>i</a:t>
            </a:r>
            <a:r>
              <a:rPr kumimoji="1" lang="zh-CN" altLang="en-US" i="0" u="none" dirty="0" smtClean="0">
                <a:solidFill>
                  <a:srgbClr val="000000"/>
                </a:solidFill>
                <a:ea typeface="宋体" charset="-122"/>
                <a:cs typeface="Times New Roman" pitchFamily="18" charset="0"/>
              </a:rPr>
              <a:t>，则把</a:t>
            </a:r>
            <a:r>
              <a:rPr kumimoji="1" lang="en-US" altLang="zh-CN" i="0" u="none" dirty="0" smtClean="0">
                <a:solidFill>
                  <a:srgbClr val="000000"/>
                </a:solidFill>
                <a:ea typeface="宋体" charset="-122"/>
                <a:cs typeface="Times New Roman" pitchFamily="18" charset="0"/>
              </a:rPr>
              <a:t>i</a:t>
            </a:r>
            <a:r>
              <a:rPr kumimoji="1" lang="zh-CN" altLang="en-US" i="0" u="none" dirty="0" smtClean="0">
                <a:solidFill>
                  <a:srgbClr val="000000"/>
                </a:solidFill>
                <a:ea typeface="宋体" charset="-122"/>
                <a:cs typeface="Times New Roman" pitchFamily="18" charset="0"/>
              </a:rPr>
              <a:t>设置为</a:t>
            </a:r>
            <a:r>
              <a:rPr kumimoji="1" lang="en-US" altLang="zh-CN" i="0" u="none" dirty="0" smtClean="0">
                <a:solidFill>
                  <a:srgbClr val="000000"/>
                </a:solidFill>
                <a:ea typeface="宋体" charset="-122"/>
                <a:cs typeface="Times New Roman" pitchFamily="18" charset="0"/>
              </a:rPr>
              <a:t>k</a:t>
            </a:r>
            <a:r>
              <a:rPr kumimoji="1" lang="zh-CN" altLang="en-US" i="0" u="none" dirty="0" smtClean="0">
                <a:solidFill>
                  <a:srgbClr val="000000"/>
                </a:solidFill>
                <a:ea typeface="宋体" charset="-122"/>
                <a:cs typeface="Times New Roman" pitchFamily="18" charset="0"/>
              </a:rPr>
              <a:t>的双亲（</a:t>
            </a:r>
            <a:r>
              <a:rPr kumimoji="1" lang="en-US" altLang="zh-CN" i="0" u="none" dirty="0" smtClean="0">
                <a:solidFill>
                  <a:srgbClr val="000000"/>
                </a:solidFill>
                <a:ea typeface="宋体" charset="-122"/>
                <a:cs typeface="Times New Roman" pitchFamily="18" charset="0"/>
              </a:rPr>
              <a:t>sets[k].parent=i</a:t>
            </a:r>
            <a:r>
              <a:rPr kumimoji="1" lang="zh-CN" altLang="en-US" i="0" u="none" dirty="0" smtClean="0">
                <a:solidFill>
                  <a:srgbClr val="000000"/>
                </a:solidFill>
                <a:ea typeface="宋体" charset="-122"/>
                <a:cs typeface="Times New Roman" pitchFamily="18" charset="0"/>
              </a:rPr>
              <a:t>）。</a:t>
            </a:r>
            <a:endParaRPr kumimoji="1" lang="zh-CN" altLang="en-US" sz="3200" i="0" u="none" dirty="0" smtClean="0">
              <a:solidFill>
                <a:srgbClr val="000000"/>
              </a:solidFill>
              <a:ea typeface="宋体" charset="-122"/>
              <a:cs typeface="Times New Roman" pitchFamily="18" charset="0"/>
            </a:endParaRPr>
          </a:p>
        </p:txBody>
      </p:sp>
      <p:pic>
        <p:nvPicPr>
          <p:cNvPr id="75780" name="Picture 1028" descr="6-35"/>
          <p:cNvPicPr>
            <a:picLocks noChangeAspect="1" noChangeArrowheads="1"/>
          </p:cNvPicPr>
          <p:nvPr/>
        </p:nvPicPr>
        <p:blipFill>
          <a:blip r:embed="rId3">
            <a:extLst>
              <a:ext uri="{28A0092B-C50C-407E-A947-70E740481C1C}">
                <a14:useLocalDpi xmlns:a14="http://schemas.microsoft.com/office/drawing/2010/main" val="0"/>
              </a:ext>
            </a:extLst>
          </a:blip>
          <a:srcRect r="-571"/>
          <a:stretch>
            <a:fillRect/>
          </a:stretch>
        </p:blipFill>
        <p:spPr bwMode="auto">
          <a:xfrm>
            <a:off x="2090631" y="3758716"/>
            <a:ext cx="618978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1029"/>
          <p:cNvSpPr>
            <a:spLocks noChangeArrowheads="1"/>
          </p:cNvSpPr>
          <p:nvPr/>
        </p:nvSpPr>
        <p:spPr bwMode="auto">
          <a:xfrm>
            <a:off x="2308768" y="6339753"/>
            <a:ext cx="532357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eaLnBrk="0" hangingPunct="0"/>
            <a:r>
              <a:rPr lang="zh-CN" altLang="en-US" sz="2800" dirty="0" smtClean="0">
                <a:solidFill>
                  <a:srgbClr val="000000"/>
                </a:solidFill>
                <a:latin typeface="Times New Roman" pitchFamily="18" charset="0"/>
                <a:ea typeface="宋体" charset="-122"/>
              </a:rPr>
              <a:t>图</a:t>
            </a:r>
            <a:r>
              <a:rPr lang="en-US" altLang="zh-CN" sz="2800" dirty="0" smtClean="0">
                <a:solidFill>
                  <a:srgbClr val="000000"/>
                </a:solidFill>
                <a:latin typeface="Times New Roman" pitchFamily="18" charset="0"/>
                <a:ea typeface="宋体" charset="-122"/>
              </a:rPr>
              <a:t>6-35 </a:t>
            </a:r>
            <a:r>
              <a:rPr lang="zh-CN" altLang="en-US" sz="2800" dirty="0" smtClean="0">
                <a:solidFill>
                  <a:srgbClr val="000000"/>
                </a:solidFill>
                <a:latin typeface="Times New Roman" pitchFamily="18" charset="0"/>
                <a:ea typeface="宋体" charset="-122"/>
              </a:rPr>
              <a:t>用折叠规则压缩查找路径</a:t>
            </a:r>
            <a:r>
              <a:rPr lang="zh-CN" altLang="en-US" sz="2800" i="1" u="sng" dirty="0" smtClean="0">
                <a:solidFill>
                  <a:srgbClr val="000000"/>
                </a:solidFill>
                <a:latin typeface="Times New Roman" pitchFamily="18" charset="0"/>
                <a:ea typeface="宋体" charset="-122"/>
              </a:rPr>
              <a:t> </a:t>
            </a:r>
          </a:p>
        </p:txBody>
      </p:sp>
    </p:spTree>
    <p:extLst>
      <p:ext uri="{BB962C8B-B14F-4D97-AF65-F5344CB8AC3E}">
        <p14:creationId xmlns:p14="http://schemas.microsoft.com/office/powerpoint/2010/main" val="2029193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250884" y="1295403"/>
            <a:ext cx="84248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UFSets&lt;ElemType&gt;::</a:t>
            </a:r>
          </a:p>
          <a:p>
            <a:r>
              <a:rPr lang="en-US" altLang="zh-CN" sz="2400"/>
              <a:t>WeightedUnion(ElemType a, ElemType b) {</a:t>
            </a:r>
            <a:endParaRPr lang="zh-CN" altLang="zh-CN" sz="2400"/>
          </a:p>
          <a:p>
            <a:r>
              <a:rPr lang="en-US" altLang="zh-CN" sz="2400" b="1"/>
              <a:t>     int</a:t>
            </a:r>
            <a:r>
              <a:rPr lang="en-US" altLang="zh-CN" sz="2400"/>
              <a:t> r1=Find(a);	</a:t>
            </a:r>
            <a:r>
              <a:rPr lang="en-US" altLang="zh-CN" sz="2400" b="1"/>
              <a:t>int</a:t>
            </a:r>
            <a:r>
              <a:rPr lang="en-US" altLang="zh-CN" sz="2400"/>
              <a:t> r2=Find(b);</a:t>
            </a:r>
          </a:p>
          <a:p>
            <a:r>
              <a:rPr lang="en-US" altLang="zh-CN" sz="2400" b="1"/>
              <a:t>     if</a:t>
            </a:r>
            <a:r>
              <a:rPr lang="en-US" altLang="zh-CN" sz="2400"/>
              <a:t> (r1 != r2 &amp;&amp; r1 != -1) {</a:t>
            </a:r>
          </a:p>
          <a:p>
            <a:r>
              <a:rPr lang="en-US" altLang="zh-CN" sz="2400" b="1"/>
              <a:t>	int</a:t>
            </a:r>
            <a:r>
              <a:rPr lang="en-US" altLang="zh-CN" sz="2400"/>
              <a:t>  temp=sets[r1].parent + sets[r2].parent;</a:t>
            </a:r>
            <a:endParaRPr lang="zh-CN" altLang="zh-CN" sz="2400"/>
          </a:p>
          <a:p>
            <a:r>
              <a:rPr lang="en-US" altLang="zh-CN" sz="2400"/>
              <a:t>     	</a:t>
            </a:r>
            <a:r>
              <a:rPr lang="en-US" altLang="zh-CN" sz="2400" b="1"/>
              <a:t>if</a:t>
            </a:r>
            <a:r>
              <a:rPr lang="en-US" altLang="zh-CN" sz="2400"/>
              <a:t> (sets[r1].parent &lt;= sets[r2].parent ){</a:t>
            </a:r>
          </a:p>
          <a:p>
            <a:r>
              <a:rPr lang="en-US" altLang="zh-CN" sz="2400"/>
              <a:t>	     sets[r2].parent=r1;   sets[r1].parent=temp;  </a:t>
            </a:r>
            <a:endParaRPr lang="zh-CN" altLang="zh-CN" sz="2400"/>
          </a:p>
          <a:p>
            <a:r>
              <a:rPr lang="en-US" altLang="zh-CN" sz="2400"/>
              <a:t>           }</a:t>
            </a:r>
            <a:endParaRPr lang="zh-CN" altLang="zh-CN" sz="2400"/>
          </a:p>
          <a:p>
            <a:r>
              <a:rPr lang="en-US" altLang="zh-CN" sz="2400"/>
              <a:t>           </a:t>
            </a:r>
            <a:r>
              <a:rPr lang="en-US" altLang="zh-CN" sz="2400" b="1"/>
              <a:t>else</a:t>
            </a:r>
            <a:r>
              <a:rPr lang="en-US" altLang="zh-CN" sz="2400"/>
              <a:t> {  </a:t>
            </a:r>
            <a:endParaRPr lang="zh-CN" altLang="zh-CN" sz="2400"/>
          </a:p>
          <a:p>
            <a:r>
              <a:rPr lang="en-US" altLang="zh-CN" sz="2400"/>
              <a:t>       	     sets[r1].parent=r2;   sets[r2].parent=temp;</a:t>
            </a:r>
          </a:p>
          <a:p>
            <a:r>
              <a:rPr lang="en-US" altLang="zh-CN" sz="2400"/>
              <a:t>          }</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带加权规则的合并</a:t>
            </a:r>
            <a:endParaRPr lang="zh-CN" altLang="en-US" dirty="0"/>
          </a:p>
        </p:txBody>
      </p:sp>
      <p:pic>
        <p:nvPicPr>
          <p:cNvPr id="148482" name="Picture 2" descr="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460" y="5049838"/>
            <a:ext cx="2808287"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style.rotation</p:attrName>
                                        </p:attrNameLst>
                                      </p:cBhvr>
                                      <p:tavLst>
                                        <p:tav tm="0">
                                          <p:val>
                                            <p:fltVal val="90"/>
                                          </p:val>
                                        </p:tav>
                                        <p:tav tm="100000">
                                          <p:val>
                                            <p:fltVal val="0"/>
                                          </p:val>
                                        </p:tav>
                                      </p:tavLst>
                                    </p:anim>
                                    <p:animEffect transition="in" filter="fade">
                                      <p:cBhvr>
                                        <p:cTn id="10" dur="10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50836" y="1295403"/>
            <a:ext cx="889317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err="1"/>
              <a:t>int</a:t>
            </a:r>
            <a:r>
              <a:rPr lang="en-US" altLang="zh-CN" sz="2400" dirty="0"/>
              <a:t> </a:t>
            </a:r>
            <a:r>
              <a:rPr lang="en-US" altLang="zh-CN" sz="2400" dirty="0" err="1"/>
              <a:t>UFSets</a:t>
            </a:r>
            <a:r>
              <a:rPr lang="en-US" altLang="zh-CN" sz="2400" dirty="0"/>
              <a:t>&lt;</a:t>
            </a:r>
            <a:r>
              <a:rPr lang="en-US" altLang="zh-CN" sz="2400" dirty="0" err="1"/>
              <a:t>ElemType</a:t>
            </a:r>
            <a:r>
              <a:rPr lang="en-US" altLang="zh-CN" sz="2400" dirty="0"/>
              <a:t>&gt;::</a:t>
            </a:r>
            <a:r>
              <a:rPr lang="en-US" altLang="zh-CN" sz="2400" dirty="0" err="1"/>
              <a:t>CollapsingFind</a:t>
            </a:r>
            <a:r>
              <a:rPr lang="en-US" altLang="zh-CN" sz="2400" dirty="0"/>
              <a:t>(</a:t>
            </a:r>
            <a:r>
              <a:rPr lang="en-US" altLang="zh-CN" sz="2400" dirty="0" err="1"/>
              <a:t>ElemType</a:t>
            </a:r>
            <a:r>
              <a:rPr lang="en-US" altLang="zh-CN" sz="2400" dirty="0"/>
              <a:t> e) </a:t>
            </a:r>
            <a:r>
              <a:rPr lang="en-US" altLang="zh-CN" sz="2400" b="1" dirty="0" err="1"/>
              <a:t>const</a:t>
            </a:r>
            <a:r>
              <a:rPr lang="en-US" altLang="zh-CN" sz="2400" b="1" dirty="0"/>
              <a:t>  </a:t>
            </a:r>
            <a:r>
              <a:rPr lang="en-US" altLang="zh-CN" sz="2400" dirty="0"/>
              <a:t>{</a:t>
            </a:r>
            <a:endParaRPr lang="zh-CN" altLang="zh-CN" sz="2400" dirty="0"/>
          </a:p>
          <a:p>
            <a:r>
              <a:rPr lang="en-US" altLang="zh-CN" sz="2400" dirty="0"/>
              <a:t>     </a:t>
            </a:r>
            <a:r>
              <a:rPr lang="en-US" altLang="zh-CN" sz="2400" b="1" dirty="0" err="1"/>
              <a:t>int</a:t>
            </a:r>
            <a:r>
              <a:rPr lang="en-US" altLang="zh-CN" sz="2400" dirty="0"/>
              <a:t> i, k, p = 0;</a:t>
            </a:r>
            <a:endParaRPr lang="zh-CN" altLang="zh-CN" sz="2400" dirty="0"/>
          </a:p>
          <a:p>
            <a:r>
              <a:rPr lang="en-US" altLang="zh-CN" sz="2400" dirty="0"/>
              <a:t>     </a:t>
            </a:r>
            <a:r>
              <a:rPr lang="en-US" altLang="zh-CN" sz="2400" b="1" dirty="0"/>
              <a:t>while</a:t>
            </a:r>
            <a:r>
              <a:rPr lang="en-US" altLang="zh-CN" sz="2400" dirty="0"/>
              <a:t> (p &lt; size &amp;&amp; sets[p].data != e)     p++;</a:t>
            </a:r>
            <a:endParaRPr lang="zh-CN" altLang="zh-CN" sz="2400" dirty="0"/>
          </a:p>
          <a:p>
            <a:r>
              <a:rPr lang="en-US" altLang="zh-CN" sz="2400" b="1" dirty="0"/>
              <a:t>     if</a:t>
            </a:r>
            <a:r>
              <a:rPr lang="en-US" altLang="zh-CN" sz="2400" dirty="0"/>
              <a:t> (p == size)	</a:t>
            </a:r>
            <a:r>
              <a:rPr lang="en-US" altLang="zh-CN" sz="2400" b="1" dirty="0"/>
              <a:t>return</a:t>
            </a:r>
            <a:r>
              <a:rPr lang="en-US" altLang="zh-CN" sz="2400" dirty="0"/>
              <a:t> -1;</a:t>
            </a:r>
          </a:p>
          <a:p>
            <a:r>
              <a:rPr lang="en-US" altLang="zh-CN" sz="2400" b="1" dirty="0"/>
              <a:t>     for</a:t>
            </a:r>
            <a:r>
              <a:rPr lang="en-US" altLang="zh-CN" sz="2400" dirty="0"/>
              <a:t>(i = p ; sets[i].parent &gt;= 0; i= sets[i].parent) ;</a:t>
            </a:r>
          </a:p>
          <a:p>
            <a:r>
              <a:rPr lang="en-US" altLang="zh-CN" sz="2400" b="1" dirty="0"/>
              <a:t>     while</a:t>
            </a:r>
            <a:r>
              <a:rPr lang="en-US" altLang="zh-CN" sz="2400" dirty="0"/>
              <a:t> ( i!= sets[p].parent ) {</a:t>
            </a:r>
          </a:p>
          <a:p>
            <a:r>
              <a:rPr lang="en-US" altLang="zh-CN" sz="2400" dirty="0"/>
              <a:t>	k = sets[p].parent ;</a:t>
            </a:r>
            <a:endParaRPr lang="zh-CN" altLang="zh-CN" sz="2400" dirty="0"/>
          </a:p>
          <a:p>
            <a:r>
              <a:rPr lang="en-US" altLang="zh-CN" sz="2400" dirty="0"/>
              <a:t>           sets[p].parent = i;</a:t>
            </a:r>
            <a:endParaRPr lang="zh-CN" altLang="zh-CN" sz="2400" dirty="0"/>
          </a:p>
          <a:p>
            <a:r>
              <a:rPr lang="en-US" altLang="zh-CN" sz="2400" dirty="0"/>
              <a:t>           p = k; </a:t>
            </a:r>
            <a:endParaRPr lang="zh-CN" altLang="zh-CN" sz="2400" dirty="0"/>
          </a:p>
          <a:p>
            <a:r>
              <a:rPr lang="en-US" altLang="zh-CN" sz="2400" dirty="0"/>
              <a:t>      }</a:t>
            </a:r>
            <a:endParaRPr lang="zh-CN" altLang="zh-CN" sz="2400" dirty="0"/>
          </a:p>
          <a:p>
            <a:r>
              <a:rPr lang="en-US" altLang="zh-CN" sz="2400" dirty="0"/>
              <a:t>      </a:t>
            </a:r>
            <a:r>
              <a:rPr lang="en-US" altLang="zh-CN" sz="2400" b="1" dirty="0"/>
              <a:t>return</a:t>
            </a:r>
            <a:r>
              <a:rPr lang="en-US" altLang="zh-CN" sz="2400" dirty="0"/>
              <a:t> i; </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使用折叠规则压缩路径的查找算法</a:t>
            </a:r>
            <a:endParaRPr lang="zh-CN" altLang="en-US" dirty="0"/>
          </a:p>
        </p:txBody>
      </p:sp>
      <p:pic>
        <p:nvPicPr>
          <p:cNvPr id="5" name="Picture 3" descr="6-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350" y="4184652"/>
            <a:ext cx="400208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书　面　作  业</a:t>
            </a:r>
          </a:p>
        </p:txBody>
      </p:sp>
      <p:sp>
        <p:nvSpPr>
          <p:cNvPr id="552963" name="Rectangle 3"/>
          <p:cNvSpPr>
            <a:spLocks noChangeArrowheads="1"/>
          </p:cNvSpPr>
          <p:nvPr/>
        </p:nvSpPr>
        <p:spPr bwMode="auto">
          <a:xfrm>
            <a:off x="451369" y="1628777"/>
            <a:ext cx="8175381" cy="3536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lgn="l">
              <a:buFontTx/>
              <a:buNone/>
              <a:defRPr/>
            </a:pPr>
            <a:r>
              <a:rPr kumimoji="1" lang="en-US" altLang="zh-CN" sz="3200" b="0" i="0" u="none" dirty="0" smtClean="0">
                <a:latin typeface="黑体" pitchFamily="49" charset="-122"/>
                <a:ea typeface="黑体" pitchFamily="49" charset="-122"/>
              </a:rPr>
              <a:t>    P206-209:</a:t>
            </a:r>
          </a:p>
          <a:p>
            <a:pPr algn="l">
              <a:buFontTx/>
              <a:buNone/>
              <a:defRPr/>
            </a:pPr>
            <a:endParaRPr kumimoji="1" lang="en-US" altLang="zh-CN" sz="3200" b="0" i="0" u="none" dirty="0" smtClean="0">
              <a:latin typeface="黑体" pitchFamily="49" charset="-122"/>
              <a:ea typeface="黑体" pitchFamily="49" charset="-122"/>
            </a:endParaRPr>
          </a:p>
          <a:p>
            <a:pPr algn="l">
              <a:buFontTx/>
              <a:buNone/>
              <a:defRPr/>
            </a:pPr>
            <a:r>
              <a:rPr kumimoji="1" lang="en-US" altLang="zh-CN" sz="3200" dirty="0">
                <a:latin typeface="黑体" pitchFamily="49" charset="-122"/>
                <a:ea typeface="黑体" pitchFamily="49" charset="-122"/>
              </a:rPr>
              <a:t> </a:t>
            </a:r>
            <a:r>
              <a:rPr kumimoji="1" lang="en-US" altLang="zh-CN" sz="3200" dirty="0" smtClean="0">
                <a:latin typeface="黑体" pitchFamily="49" charset="-122"/>
                <a:ea typeface="黑体" pitchFamily="49" charset="-122"/>
              </a:rPr>
              <a:t>   </a:t>
            </a:r>
            <a:r>
              <a:rPr kumimoji="1" lang="zh-CN" altLang="en-US" sz="3200" smtClean="0">
                <a:latin typeface="黑体" pitchFamily="49" charset="-122"/>
                <a:ea typeface="黑体" pitchFamily="49" charset="-122"/>
              </a:rPr>
              <a:t>一 </a:t>
            </a:r>
            <a:r>
              <a:rPr kumimoji="1" lang="en-US" altLang="zh-CN" sz="3200" smtClean="0">
                <a:latin typeface="黑体" pitchFamily="49" charset="-122"/>
                <a:ea typeface="黑体" pitchFamily="49" charset="-122"/>
              </a:rPr>
              <a:t>6</a:t>
            </a:r>
            <a:endParaRPr kumimoji="1" lang="en-US" altLang="zh-CN" sz="3200" dirty="0" smtClean="0">
              <a:latin typeface="黑体" pitchFamily="49" charset="-122"/>
              <a:ea typeface="黑体" pitchFamily="49" charset="-122"/>
            </a:endParaRPr>
          </a:p>
          <a:p>
            <a:pPr algn="l">
              <a:buFontTx/>
              <a:buNone/>
              <a:defRPr/>
            </a:pPr>
            <a:r>
              <a:rPr kumimoji="1" lang="en-US" altLang="zh-CN" sz="3200" b="0" i="0" u="none" dirty="0">
                <a:latin typeface="黑体" pitchFamily="49" charset="-122"/>
                <a:ea typeface="黑体" pitchFamily="49" charset="-122"/>
              </a:rPr>
              <a:t> </a:t>
            </a:r>
            <a:r>
              <a:rPr kumimoji="1" lang="en-US" altLang="zh-CN" sz="3200" b="0" i="0" u="none" dirty="0" smtClean="0">
                <a:latin typeface="黑体" pitchFamily="49" charset="-122"/>
                <a:ea typeface="黑体" pitchFamily="49" charset="-122"/>
              </a:rPr>
              <a:t>   </a:t>
            </a:r>
            <a:r>
              <a:rPr kumimoji="1" lang="zh-CN" altLang="en-US" sz="3200" b="0" i="0" u="none" dirty="0" smtClean="0">
                <a:latin typeface="黑体" pitchFamily="49" charset="-122"/>
                <a:ea typeface="黑体" pitchFamily="49" charset="-122"/>
              </a:rPr>
              <a:t>二 </a:t>
            </a:r>
            <a:r>
              <a:rPr kumimoji="1" lang="en-US" altLang="zh-CN" sz="3200" b="0" i="0" u="none" dirty="0" smtClean="0">
                <a:latin typeface="黑体" pitchFamily="49" charset="-122"/>
                <a:ea typeface="黑体" pitchFamily="49" charset="-122"/>
              </a:rPr>
              <a:t>6</a:t>
            </a:r>
          </a:p>
          <a:p>
            <a:pPr algn="l">
              <a:buFontTx/>
              <a:buNone/>
              <a:defRPr/>
            </a:pPr>
            <a:r>
              <a:rPr kumimoji="1" lang="en-US" altLang="zh-CN" sz="3200" dirty="0" smtClean="0">
                <a:latin typeface="黑体" pitchFamily="49" charset="-122"/>
                <a:ea typeface="黑体" pitchFamily="49" charset="-122"/>
              </a:rPr>
              <a:t>    </a:t>
            </a:r>
            <a:r>
              <a:rPr kumimoji="1" lang="zh-CN" altLang="en-US" sz="3200" dirty="0" smtClean="0">
                <a:latin typeface="黑体" pitchFamily="49" charset="-122"/>
                <a:ea typeface="黑体" pitchFamily="49" charset="-122"/>
              </a:rPr>
              <a:t>三 </a:t>
            </a:r>
            <a:r>
              <a:rPr kumimoji="1" lang="en-US" altLang="zh-CN" sz="3200" dirty="0" smtClean="0">
                <a:latin typeface="黑体" pitchFamily="49" charset="-122"/>
                <a:ea typeface="黑体" pitchFamily="49" charset="-122"/>
              </a:rPr>
              <a:t>3,7</a:t>
            </a:r>
            <a:r>
              <a:rPr kumimoji="1" lang="en-US" altLang="zh-CN" sz="3200" b="0" i="0" u="none" dirty="0" smtClean="0">
                <a:latin typeface="黑体" pitchFamily="49" charset="-122"/>
                <a:ea typeface="黑体" pitchFamily="49" charset="-122"/>
              </a:rPr>
              <a:t>  </a:t>
            </a:r>
          </a:p>
          <a:p>
            <a:pPr algn="l">
              <a:buFontTx/>
              <a:buNone/>
              <a:defRPr/>
            </a:pPr>
            <a:r>
              <a:rPr kumimoji="1" lang="en-US" altLang="zh-CN" sz="3200" dirty="0" smtClean="0">
                <a:latin typeface="黑体" pitchFamily="49" charset="-122"/>
                <a:ea typeface="黑体" pitchFamily="49" charset="-122"/>
              </a:rPr>
              <a:t>    </a:t>
            </a:r>
            <a:r>
              <a:rPr kumimoji="1" lang="zh-CN" altLang="en-US" sz="3200" b="0" i="0" u="none" dirty="0" smtClean="0">
                <a:latin typeface="黑体" pitchFamily="49" charset="-122"/>
                <a:ea typeface="黑体" pitchFamily="49" charset="-122"/>
              </a:rPr>
              <a:t>四 </a:t>
            </a:r>
            <a:r>
              <a:rPr kumimoji="1" lang="en-US" altLang="zh-CN" sz="3200" b="0" i="0" u="none" dirty="0" smtClean="0">
                <a:latin typeface="黑体" pitchFamily="49" charset="-122"/>
                <a:ea typeface="黑体" pitchFamily="49" charset="-122"/>
              </a:rPr>
              <a:t>1,2</a:t>
            </a:r>
            <a:r>
              <a:rPr kumimoji="1" lang="en-US" altLang="zh-CN" sz="3200" dirty="0" smtClean="0">
                <a:latin typeface="黑体" pitchFamily="49" charset="-122"/>
                <a:ea typeface="黑体" pitchFamily="49" charset="-122"/>
              </a:rPr>
              <a:t>,3,6</a:t>
            </a:r>
          </a:p>
          <a:p>
            <a:pPr algn="l">
              <a:buFontTx/>
              <a:buNone/>
              <a:defRPr/>
            </a:pPr>
            <a:endParaRPr kumimoji="1" lang="en-US" altLang="zh-CN" sz="3200" b="0" i="0" u="none" dirty="0">
              <a:latin typeface="黑体" pitchFamily="49" charset="-122"/>
              <a:ea typeface="黑体" pitchFamily="49" charset="-122"/>
            </a:endParaRPr>
          </a:p>
        </p:txBody>
      </p:sp>
    </p:spTree>
    <p:extLst>
      <p:ext uri="{BB962C8B-B14F-4D97-AF65-F5344CB8AC3E}">
        <p14:creationId xmlns:p14="http://schemas.microsoft.com/office/powerpoint/2010/main" val="216647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533400" y="1304929"/>
            <a:ext cx="331852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3200" b="1" dirty="0">
                <a:solidFill>
                  <a:srgbClr val="FF9933"/>
                </a:solidFill>
                <a:latin typeface="Times New Roman" pitchFamily="18" charset="0"/>
                <a:ea typeface="楷体_GB2312"/>
                <a:cs typeface="楷体_GB2312"/>
              </a:rPr>
              <a:t>2</a:t>
            </a:r>
            <a:r>
              <a:rPr kumimoji="1" lang="zh-CN" altLang="en-US" sz="3200" b="1" dirty="0">
                <a:solidFill>
                  <a:srgbClr val="FF9933"/>
                </a:solidFill>
                <a:latin typeface="Times New Roman" pitchFamily="18" charset="0"/>
                <a:ea typeface="楷体_GB2312"/>
                <a:cs typeface="楷体_GB2312"/>
              </a:rPr>
              <a:t>．孩子表示法</a:t>
            </a:r>
          </a:p>
          <a:p>
            <a:pPr algn="just" eaLnBrk="1" hangingPunct="1">
              <a:spcBef>
                <a:spcPct val="50000"/>
              </a:spcBef>
            </a:pPr>
            <a:r>
              <a:rPr kumimoji="1" lang="zh-CN" altLang="en-US" sz="2400" dirty="0">
                <a:solidFill>
                  <a:srgbClr val="000000"/>
                </a:solidFill>
                <a:latin typeface="宋体" pitchFamily="2" charset="-122"/>
              </a:rPr>
              <a:t>（</a:t>
            </a:r>
            <a:r>
              <a:rPr kumimoji="1" lang="en-US" altLang="zh-CN" sz="2400" dirty="0">
                <a:solidFill>
                  <a:srgbClr val="000000"/>
                </a:solidFill>
                <a:latin typeface="宋体" pitchFamily="2" charset="-122"/>
              </a:rPr>
              <a:t>1</a:t>
            </a:r>
            <a:r>
              <a:rPr kumimoji="1" lang="zh-CN" altLang="en-US" sz="2400" dirty="0">
                <a:solidFill>
                  <a:srgbClr val="000000"/>
                </a:solidFill>
                <a:latin typeface="宋体" pitchFamily="2" charset="-122"/>
              </a:rPr>
              <a:t>）多重链表法</a:t>
            </a:r>
            <a:endParaRPr kumimoji="1" lang="en-US" altLang="zh-CN" sz="2400" dirty="0">
              <a:solidFill>
                <a:srgbClr val="000000"/>
              </a:solidFill>
              <a:latin typeface="宋体" pitchFamily="2" charset="-122"/>
            </a:endParaRPr>
          </a:p>
          <a:p>
            <a:pPr algn="just" eaLnBrk="1" hangingPunct="1">
              <a:spcBef>
                <a:spcPct val="50000"/>
              </a:spcBef>
            </a:pPr>
            <a:r>
              <a:rPr kumimoji="1" lang="zh-CN" altLang="en-US" sz="2400" dirty="0">
                <a:solidFill>
                  <a:srgbClr val="000000"/>
                </a:solidFill>
                <a:latin typeface="宋体" pitchFamily="2" charset="-122"/>
              </a:rPr>
              <a:t>（</a:t>
            </a:r>
            <a:r>
              <a:rPr kumimoji="1" lang="en-US" altLang="zh-CN" sz="2400" dirty="0">
                <a:solidFill>
                  <a:srgbClr val="000000"/>
                </a:solidFill>
                <a:latin typeface="宋体" pitchFamily="2" charset="-122"/>
              </a:rPr>
              <a:t>2</a:t>
            </a:r>
            <a:r>
              <a:rPr kumimoji="1" lang="zh-CN" altLang="en-US" sz="2400" dirty="0">
                <a:solidFill>
                  <a:srgbClr val="000000"/>
                </a:solidFill>
                <a:latin typeface="宋体" pitchFamily="2" charset="-122"/>
              </a:rPr>
              <a:t>）孩子链表法</a:t>
            </a:r>
            <a:endParaRPr kumimoji="1" lang="en-US" altLang="zh-CN" sz="2400" dirty="0">
              <a:solidFill>
                <a:srgbClr val="000000"/>
              </a:solidFill>
              <a:latin typeface="宋体" pitchFamily="2" charset="-122"/>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itchFamily="49" charset="-122"/>
                <a:ea typeface="黑体" pitchFamily="49" charset="-122"/>
              </a:rPr>
              <a:t>树的存储结构</a:t>
            </a:r>
            <a:endParaRPr lang="zh-CN" altLang="en-US" dirty="0"/>
          </a:p>
        </p:txBody>
      </p:sp>
      <p:grpSp>
        <p:nvGrpSpPr>
          <p:cNvPr id="3" name="组合 2"/>
          <p:cNvGrpSpPr>
            <a:grpSpLocks/>
          </p:cNvGrpSpPr>
          <p:nvPr/>
        </p:nvGrpSpPr>
        <p:grpSpPr bwMode="auto">
          <a:xfrm>
            <a:off x="4391980" y="1426622"/>
            <a:ext cx="4212468" cy="4951511"/>
            <a:chOff x="4102100" y="1557338"/>
            <a:chExt cx="3657600" cy="4800600"/>
          </a:xfrm>
        </p:grpSpPr>
        <p:sp>
          <p:nvSpPr>
            <p:cNvPr id="6" name="Rectangle 4"/>
            <p:cNvSpPr>
              <a:spLocks noChangeArrowheads="1"/>
            </p:cNvSpPr>
            <p:nvPr/>
          </p:nvSpPr>
          <p:spPr bwMode="auto">
            <a:xfrm>
              <a:off x="4102100" y="1557338"/>
              <a:ext cx="3657600" cy="4800600"/>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96261" name="Picture 5"/>
            <p:cNvPicPr>
              <a:picLocks noChangeAspect="1" noChangeArrowheads="1"/>
            </p:cNvPicPr>
            <p:nvPr/>
          </p:nvPicPr>
          <p:blipFill>
            <a:blip r:embed="rId3"/>
            <a:srcRect/>
            <a:stretch>
              <a:fillRect/>
            </a:stretch>
          </p:blipFill>
          <p:spPr bwMode="auto">
            <a:xfrm>
              <a:off x="4273550" y="1803400"/>
              <a:ext cx="3321050" cy="4321175"/>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18" y="3352031"/>
            <a:ext cx="3706491" cy="277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上  机　作  业</a:t>
            </a:r>
          </a:p>
        </p:txBody>
      </p:sp>
      <p:sp>
        <p:nvSpPr>
          <p:cNvPr id="552963" name="Rectangle 3"/>
          <p:cNvSpPr>
            <a:spLocks noChangeArrowheads="1"/>
          </p:cNvSpPr>
          <p:nvPr/>
        </p:nvSpPr>
        <p:spPr bwMode="auto">
          <a:xfrm>
            <a:off x="451369" y="1628779"/>
            <a:ext cx="8175381" cy="3044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lgn="l">
              <a:buFontTx/>
              <a:buNone/>
              <a:defRPr/>
            </a:pPr>
            <a:r>
              <a:rPr kumimoji="1" lang="en-US" altLang="zh-CN" sz="3200" b="0" i="0" u="none" dirty="0" smtClean="0">
                <a:latin typeface="黑体" pitchFamily="49" charset="-122"/>
                <a:ea typeface="黑体" pitchFamily="49" charset="-122"/>
              </a:rPr>
              <a:t>    P208-209</a:t>
            </a:r>
            <a:r>
              <a:rPr kumimoji="1" lang="zh-CN" altLang="en-US" sz="3200" b="0" i="0" u="none" dirty="0" smtClean="0">
                <a:latin typeface="黑体" pitchFamily="49" charset="-122"/>
                <a:ea typeface="黑体" pitchFamily="49" charset="-122"/>
              </a:rPr>
              <a:t>：</a:t>
            </a:r>
            <a:endParaRPr kumimoji="1" lang="en-US" altLang="zh-CN" sz="3200" b="0" i="0" u="none" dirty="0" smtClean="0">
              <a:latin typeface="黑体" pitchFamily="49" charset="-122"/>
              <a:ea typeface="黑体" pitchFamily="49" charset="-122"/>
            </a:endParaRPr>
          </a:p>
          <a:p>
            <a:pPr algn="l">
              <a:buFontTx/>
              <a:buNone/>
              <a:defRPr/>
            </a:pPr>
            <a:r>
              <a:rPr kumimoji="1" lang="zh-CN" altLang="en-US" sz="3200" b="0" i="0" u="none" dirty="0" smtClean="0">
                <a:latin typeface="黑体" pitchFamily="49" charset="-122"/>
                <a:ea typeface="黑体" pitchFamily="49" charset="-122"/>
              </a:rPr>
              <a:t>    </a:t>
            </a:r>
            <a:endParaRPr kumimoji="1" lang="en-US" altLang="zh-CN" sz="3200" b="0" i="0" u="none" dirty="0" smtClean="0">
              <a:latin typeface="黑体" pitchFamily="49" charset="-122"/>
              <a:ea typeface="黑体" pitchFamily="49" charset="-122"/>
            </a:endParaRPr>
          </a:p>
          <a:p>
            <a:pPr algn="l">
              <a:buFontTx/>
              <a:buNone/>
              <a:defRPr/>
            </a:pPr>
            <a:r>
              <a:rPr kumimoji="1" lang="en-US" altLang="zh-CN" sz="3200" dirty="0">
                <a:latin typeface="黑体" pitchFamily="49" charset="-122"/>
                <a:ea typeface="黑体" pitchFamily="49" charset="-122"/>
              </a:rPr>
              <a:t> </a:t>
            </a:r>
            <a:r>
              <a:rPr kumimoji="1" lang="en-US" altLang="zh-CN" sz="3200" dirty="0" smtClean="0">
                <a:latin typeface="黑体" pitchFamily="49" charset="-122"/>
                <a:ea typeface="黑体" pitchFamily="49" charset="-122"/>
              </a:rPr>
              <a:t>   </a:t>
            </a:r>
            <a:r>
              <a:rPr kumimoji="1" lang="zh-CN" altLang="en-US" sz="3200" b="0" i="0" u="none" dirty="0" smtClean="0">
                <a:latin typeface="黑体" pitchFamily="49" charset="-122"/>
                <a:ea typeface="黑体" pitchFamily="49" charset="-122"/>
              </a:rPr>
              <a:t>四</a:t>
            </a:r>
            <a:r>
              <a:rPr kumimoji="1" lang="en-US" altLang="zh-CN" sz="3200" b="0" i="0" u="none" dirty="0" smtClean="0">
                <a:latin typeface="黑体" pitchFamily="49" charset="-122"/>
                <a:ea typeface="黑体" pitchFamily="49" charset="-122"/>
              </a:rPr>
              <a:t>10</a:t>
            </a:r>
            <a:r>
              <a:rPr kumimoji="1" lang="zh-CN" altLang="en-US" sz="3200" b="0" i="0" u="none" dirty="0" smtClean="0">
                <a:latin typeface="黑体" pitchFamily="49" charset="-122"/>
                <a:ea typeface="黑体" pitchFamily="49" charset="-122"/>
              </a:rPr>
              <a:t>，</a:t>
            </a:r>
            <a:r>
              <a:rPr kumimoji="1" lang="en-US" altLang="zh-CN" sz="3200" b="0" i="0" u="none" dirty="0" smtClean="0">
                <a:latin typeface="黑体" pitchFamily="49" charset="-122"/>
                <a:ea typeface="黑体" pitchFamily="49" charset="-122"/>
              </a:rPr>
              <a:t>15</a:t>
            </a:r>
          </a:p>
          <a:p>
            <a:pPr algn="l">
              <a:buFontTx/>
              <a:buNone/>
              <a:defRPr/>
            </a:pPr>
            <a:r>
              <a:rPr kumimoji="1" lang="en-US" altLang="zh-CN" sz="3200" dirty="0">
                <a:latin typeface="黑体" pitchFamily="49" charset="-122"/>
                <a:ea typeface="黑体" pitchFamily="49" charset="-122"/>
              </a:rPr>
              <a:t> </a:t>
            </a:r>
            <a:r>
              <a:rPr kumimoji="1" lang="en-US" altLang="zh-CN" sz="3200" dirty="0" smtClean="0">
                <a:latin typeface="黑体" pitchFamily="49" charset="-122"/>
                <a:ea typeface="黑体" pitchFamily="49" charset="-122"/>
              </a:rPr>
              <a:t>   </a:t>
            </a:r>
          </a:p>
          <a:p>
            <a:pPr algn="l">
              <a:buFontTx/>
              <a:buNone/>
              <a:defRPr/>
            </a:pPr>
            <a:r>
              <a:rPr kumimoji="1" lang="en-US" altLang="zh-CN" sz="3200" dirty="0">
                <a:latin typeface="黑体" pitchFamily="49" charset="-122"/>
                <a:ea typeface="黑体" pitchFamily="49" charset="-122"/>
              </a:rPr>
              <a:t> </a:t>
            </a:r>
            <a:r>
              <a:rPr kumimoji="1" lang="en-US" altLang="zh-CN" sz="3200" dirty="0" smtClean="0">
                <a:latin typeface="黑体" pitchFamily="49" charset="-122"/>
                <a:ea typeface="黑体" pitchFamily="49" charset="-122"/>
              </a:rPr>
              <a:t>  </a:t>
            </a:r>
            <a:r>
              <a:rPr kumimoji="1" lang="zh-CN" altLang="en-US" sz="3200" dirty="0" smtClean="0">
                <a:latin typeface="黑体" pitchFamily="49" charset="-122"/>
                <a:ea typeface="黑体" pitchFamily="49" charset="-122"/>
              </a:rPr>
              <a:t>阅读理解并通过测试运行并查集运算的程序（</a:t>
            </a:r>
            <a:r>
              <a:rPr kumimoji="1" lang="en-US" altLang="zh-CN" sz="3200" dirty="0" smtClean="0">
                <a:latin typeface="黑体" pitchFamily="49" charset="-122"/>
                <a:ea typeface="黑体" pitchFamily="49" charset="-122"/>
              </a:rPr>
              <a:t>P202-206</a:t>
            </a:r>
            <a:r>
              <a:rPr kumimoji="1" lang="zh-CN" altLang="en-US" sz="3200" dirty="0" smtClean="0">
                <a:latin typeface="黑体" pitchFamily="49" charset="-122"/>
                <a:ea typeface="黑体" pitchFamily="49" charset="-122"/>
              </a:rPr>
              <a:t>）。</a:t>
            </a:r>
            <a:endParaRPr kumimoji="1" lang="zh-CN" altLang="en-US" sz="4400" b="0" i="0" u="none" dirty="0">
              <a:latin typeface="黑体" pitchFamily="49" charset="-122"/>
              <a:ea typeface="黑体" pitchFamily="49" charset="-122"/>
            </a:endParaRPr>
          </a:p>
        </p:txBody>
      </p:sp>
    </p:spTree>
    <p:extLst>
      <p:ext uri="{BB962C8B-B14F-4D97-AF65-F5344CB8AC3E}">
        <p14:creationId xmlns:p14="http://schemas.microsoft.com/office/powerpoint/2010/main" val="40934181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charset="-122"/>
              </a:rPr>
              <a:t>补充读物</a:t>
            </a:r>
          </a:p>
        </p:txBody>
      </p:sp>
      <p:sp>
        <p:nvSpPr>
          <p:cNvPr id="552963" name="Rectangle 3"/>
          <p:cNvSpPr>
            <a:spLocks noChangeArrowheads="1"/>
          </p:cNvSpPr>
          <p:nvPr/>
        </p:nvSpPr>
        <p:spPr bwMode="auto">
          <a:xfrm>
            <a:off x="827584" y="1736812"/>
            <a:ext cx="7704856" cy="2305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312" tIns="44450" rIns="87312" bIns="44450">
            <a:spAutoFit/>
          </a:bodyPr>
          <a:lstStyle/>
          <a:p>
            <a:pPr>
              <a:defRPr/>
            </a:pPr>
            <a:r>
              <a:rPr lang="en-US" altLang="zh-CN" sz="3600" dirty="0" smtClean="0"/>
              <a:t>Satisfiability </a:t>
            </a:r>
            <a:r>
              <a:rPr lang="en-US" altLang="zh-CN" sz="3600" dirty="0"/>
              <a:t>Modulo </a:t>
            </a:r>
            <a:r>
              <a:rPr lang="en-US" altLang="zh-CN" sz="3600" dirty="0" smtClean="0"/>
              <a:t>Theories</a:t>
            </a:r>
            <a:r>
              <a:rPr lang="zh-CN" altLang="en-US" sz="3600" dirty="0" smtClean="0"/>
              <a:t>（</a:t>
            </a:r>
            <a:r>
              <a:rPr lang="en-US" altLang="zh-CN" sz="3600" dirty="0" smtClean="0"/>
              <a:t>SMT)</a:t>
            </a:r>
            <a:r>
              <a:rPr lang="zh-CN" altLang="en-US" sz="3600" dirty="0" smtClean="0"/>
              <a:t>：</a:t>
            </a:r>
            <a:endParaRPr lang="en-US" altLang="zh-CN" sz="3600" dirty="0" smtClean="0"/>
          </a:p>
          <a:p>
            <a:pPr>
              <a:defRPr/>
            </a:pPr>
            <a:endParaRPr lang="en-US" altLang="zh-CN" sz="3600" dirty="0" smtClean="0"/>
          </a:p>
          <a:p>
            <a:pPr>
              <a:defRPr/>
            </a:pPr>
            <a:r>
              <a:rPr kumimoji="1" lang="zh-CN" altLang="en-US" sz="3600" b="0" u="none" dirty="0" smtClean="0">
                <a:latin typeface="黑体" pitchFamily="49" charset="-122"/>
                <a:ea typeface="黑体" pitchFamily="49" charset="-122"/>
              </a:rPr>
              <a:t>用于判定具有领域知识的布尔公式的满足性问题。</a:t>
            </a:r>
            <a:endParaRPr kumimoji="1" lang="en-US" altLang="zh-CN" sz="3600" b="0" u="none" dirty="0">
              <a:latin typeface="黑体" pitchFamily="49" charset="-122"/>
              <a:ea typeface="黑体" pitchFamily="49" charset="-122"/>
            </a:endParaRPr>
          </a:p>
        </p:txBody>
      </p:sp>
    </p:spTree>
    <p:extLst>
      <p:ext uri="{BB962C8B-B14F-4D97-AF65-F5344CB8AC3E}">
        <p14:creationId xmlns:p14="http://schemas.microsoft.com/office/powerpoint/2010/main" val="8453795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9" name="Content Placeholder 2"/>
          <p:cNvSpPr>
            <a:spLocks noGrp="1"/>
          </p:cNvSpPr>
          <p:nvPr>
            <p:ph idx="1"/>
          </p:nvPr>
        </p:nvSpPr>
        <p:spPr>
          <a:xfrm>
            <a:off x="390756" y="1952836"/>
            <a:ext cx="6027204" cy="3939540"/>
          </a:xfrm>
        </p:spPr>
        <p:txBody>
          <a:bodyPr/>
          <a:lstStyle/>
          <a:p>
            <a:pPr>
              <a:buNone/>
            </a:pPr>
            <a:r>
              <a:rPr lang="en-US" sz="4000" i="1" dirty="0" smtClean="0"/>
              <a:t>Question:</a:t>
            </a:r>
          </a:p>
          <a:p>
            <a:pPr>
              <a:buNone/>
            </a:pPr>
            <a:r>
              <a:rPr lang="en-US" sz="4000" i="1" dirty="0" smtClean="0"/>
              <a:t>a </a:t>
            </a:r>
            <a:r>
              <a:rPr lang="en-US" sz="4000" i="1" dirty="0" smtClean="0"/>
              <a:t>= b,</a:t>
            </a:r>
            <a:r>
              <a:rPr lang="en-US" sz="4000" i="1" dirty="0" smtClean="0">
                <a:solidFill>
                  <a:srgbClr val="FF0000"/>
                </a:solidFill>
              </a:rPr>
              <a:t> </a:t>
            </a:r>
            <a:r>
              <a:rPr lang="en-US" sz="4000" i="1" dirty="0" smtClean="0"/>
              <a:t>b = c, d = e, b = s, d = t, </a:t>
            </a:r>
            <a:endParaRPr lang="en-US" sz="4000" i="1" dirty="0" smtClean="0"/>
          </a:p>
          <a:p>
            <a:pPr algn="ctr">
              <a:buNone/>
            </a:pPr>
            <a:r>
              <a:rPr lang="en-US" sz="4000" i="1" dirty="0" smtClean="0"/>
              <a:t>f(a</a:t>
            </a:r>
            <a:r>
              <a:rPr lang="en-US" sz="4000" i="1" dirty="0" smtClean="0"/>
              <a:t>, g(d)) </a:t>
            </a:r>
            <a:r>
              <a:rPr lang="en-US" sz="4000" i="1" dirty="0" smtClean="0">
                <a:sym typeface="Symbol"/>
              </a:rPr>
              <a:t>  f(b, g(e</a:t>
            </a:r>
            <a:r>
              <a:rPr lang="en-US" sz="4000" i="1" dirty="0" smtClean="0">
                <a:sym typeface="Symbol"/>
              </a:rPr>
              <a:t>))</a:t>
            </a:r>
          </a:p>
          <a:p>
            <a:pPr>
              <a:buNone/>
            </a:pPr>
            <a:r>
              <a:rPr lang="en-US" sz="4000" i="1" dirty="0" smtClean="0"/>
              <a:t>  </a:t>
            </a:r>
          </a:p>
          <a:p>
            <a:pPr>
              <a:buNone/>
            </a:pPr>
            <a:r>
              <a:rPr lang="en-US" sz="4000" i="1" dirty="0" smtClean="0"/>
              <a:t>is </a:t>
            </a:r>
            <a:r>
              <a:rPr lang="en-US" altLang="zh-CN" sz="4000" dirty="0" err="1" smtClean="0">
                <a:solidFill>
                  <a:srgbClr val="000000"/>
                </a:solidFill>
              </a:rPr>
              <a:t>satisfiable</a:t>
            </a:r>
            <a:r>
              <a:rPr lang="en-US" altLang="zh-CN" sz="4000" dirty="0" smtClean="0">
                <a:solidFill>
                  <a:srgbClr val="000000"/>
                </a:solidFill>
              </a:rPr>
              <a:t> or not?</a:t>
            </a:r>
            <a:endParaRPr lang="en-US" altLang="zh-CN" sz="4000" dirty="0">
              <a:solidFill>
                <a:srgbClr val="000000"/>
              </a:solidFill>
            </a:endParaRPr>
          </a:p>
          <a:p>
            <a:pPr>
              <a:buNone/>
            </a:pPr>
            <a:endParaRPr lang="en-US" sz="4000" i="1" dirty="0" smtClean="0">
              <a:solidFill>
                <a:srgbClr val="FF0000"/>
              </a:solidFill>
            </a:endParaRPr>
          </a:p>
        </p:txBody>
      </p:sp>
    </p:spTree>
    <p:custDataLst>
      <p:tags r:id="rId1"/>
    </p:custDataLst>
    <p:extLst>
      <p:ext uri="{BB962C8B-B14F-4D97-AF65-F5344CB8AC3E}">
        <p14:creationId xmlns:p14="http://schemas.microsoft.com/office/powerpoint/2010/main" val="93829253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797142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755294"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a</a:t>
            </a:r>
            <a:endParaRPr lang="en-US" sz="2400" dirty="0" smtClean="0">
              <a:solidFill>
                <a:srgbClr val="000000"/>
              </a:solidFill>
            </a:endParaRPr>
          </a:p>
        </p:txBody>
      </p:sp>
      <p:sp>
        <p:nvSpPr>
          <p:cNvPr id="12" name="Oval 11"/>
          <p:cNvSpPr/>
          <p:nvPr/>
        </p:nvSpPr>
        <p:spPr bwMode="auto">
          <a:xfrm>
            <a:off x="2284315" y="3561737"/>
            <a:ext cx="928484" cy="69108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g(d)</a:t>
            </a:r>
          </a:p>
        </p:txBody>
      </p:sp>
      <p:sp>
        <p:nvSpPr>
          <p:cNvPr id="14" name="Oval 13"/>
          <p:cNvSpPr/>
          <p:nvPr/>
        </p:nvSpPr>
        <p:spPr bwMode="auto">
          <a:xfrm>
            <a:off x="971104" y="4829058"/>
            <a:ext cx="2626421" cy="105696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f(</a:t>
            </a:r>
            <a:r>
              <a:rPr lang="en-US" sz="2400" dirty="0" err="1" smtClean="0">
                <a:solidFill>
                  <a:srgbClr val="000000"/>
                </a:solidFill>
              </a:rPr>
              <a:t>a,g</a:t>
            </a:r>
            <a:r>
              <a:rPr lang="en-US" sz="2400" dirty="0" smtClean="0">
                <a:solidFill>
                  <a:srgbClr val="000000"/>
                </a:solidFill>
              </a:rPr>
              <a:t>(d))</a:t>
            </a:r>
          </a:p>
        </p:txBody>
      </p:sp>
      <p:sp>
        <p:nvSpPr>
          <p:cNvPr id="15" name="Oval 14"/>
          <p:cNvSpPr/>
          <p:nvPr/>
        </p:nvSpPr>
        <p:spPr bwMode="auto">
          <a:xfrm>
            <a:off x="4018321" y="3540812"/>
            <a:ext cx="983390" cy="73293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g(e)</a:t>
            </a:r>
          </a:p>
        </p:txBody>
      </p:sp>
      <p:sp>
        <p:nvSpPr>
          <p:cNvPr id="16" name="Oval 15"/>
          <p:cNvSpPr/>
          <p:nvPr/>
        </p:nvSpPr>
        <p:spPr bwMode="auto">
          <a:xfrm>
            <a:off x="4366710" y="4764169"/>
            <a:ext cx="2052693" cy="105696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f(</a:t>
            </a:r>
            <a:r>
              <a:rPr lang="en-US" sz="2400" dirty="0" err="1" smtClean="0">
                <a:solidFill>
                  <a:srgbClr val="000000"/>
                </a:solidFill>
              </a:rPr>
              <a:t>b,g</a:t>
            </a:r>
            <a:r>
              <a:rPr lang="en-US" sz="2400" dirty="0" smtClean="0">
                <a:solidFill>
                  <a:srgbClr val="000000"/>
                </a:solidFill>
              </a:rPr>
              <a:t>(e))</a:t>
            </a:r>
          </a:p>
        </p:txBody>
      </p:sp>
      <p:sp>
        <p:nvSpPr>
          <p:cNvPr id="17" name="Oval 10"/>
          <p:cNvSpPr/>
          <p:nvPr/>
        </p:nvSpPr>
        <p:spPr bwMode="auto">
          <a:xfrm>
            <a:off x="1604059"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b</a:t>
            </a:r>
            <a:endParaRPr lang="en-US" sz="2400" dirty="0" smtClean="0">
              <a:solidFill>
                <a:srgbClr val="000000"/>
              </a:solidFill>
            </a:endParaRPr>
          </a:p>
        </p:txBody>
      </p:sp>
      <p:sp>
        <p:nvSpPr>
          <p:cNvPr id="19" name="Oval 10"/>
          <p:cNvSpPr/>
          <p:nvPr/>
        </p:nvSpPr>
        <p:spPr bwMode="auto">
          <a:xfrm>
            <a:off x="2587441"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c</a:t>
            </a:r>
            <a:endParaRPr lang="en-US" sz="2400" dirty="0" smtClean="0">
              <a:solidFill>
                <a:srgbClr val="000000"/>
              </a:solidFill>
            </a:endParaRPr>
          </a:p>
        </p:txBody>
      </p:sp>
      <p:sp>
        <p:nvSpPr>
          <p:cNvPr id="20" name="Oval 10"/>
          <p:cNvSpPr/>
          <p:nvPr/>
        </p:nvSpPr>
        <p:spPr bwMode="auto">
          <a:xfrm>
            <a:off x="3585942"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s</a:t>
            </a:r>
            <a:endParaRPr lang="en-US" sz="2400" dirty="0" smtClean="0">
              <a:solidFill>
                <a:srgbClr val="000000"/>
              </a:solidFill>
            </a:endParaRPr>
          </a:p>
        </p:txBody>
      </p:sp>
      <p:sp>
        <p:nvSpPr>
          <p:cNvPr id="23" name="Oval 10"/>
          <p:cNvSpPr/>
          <p:nvPr/>
        </p:nvSpPr>
        <p:spPr bwMode="auto">
          <a:xfrm>
            <a:off x="4510016"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d</a:t>
            </a:r>
            <a:endParaRPr lang="en-US" sz="2400" dirty="0" smtClean="0">
              <a:solidFill>
                <a:srgbClr val="000000"/>
              </a:solidFill>
            </a:endParaRPr>
          </a:p>
        </p:txBody>
      </p:sp>
      <p:sp>
        <p:nvSpPr>
          <p:cNvPr id="24" name="Oval 10"/>
          <p:cNvSpPr/>
          <p:nvPr/>
        </p:nvSpPr>
        <p:spPr bwMode="auto">
          <a:xfrm>
            <a:off x="5556328"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e</a:t>
            </a:r>
            <a:endParaRPr lang="en-US" sz="2400" dirty="0" smtClean="0">
              <a:solidFill>
                <a:srgbClr val="000000"/>
              </a:solidFill>
            </a:endParaRPr>
          </a:p>
        </p:txBody>
      </p:sp>
      <p:sp>
        <p:nvSpPr>
          <p:cNvPr id="25" name="Oval 10"/>
          <p:cNvSpPr/>
          <p:nvPr/>
        </p:nvSpPr>
        <p:spPr bwMode="auto">
          <a:xfrm>
            <a:off x="6602640" y="2448881"/>
            <a:ext cx="705664" cy="65479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t</a:t>
            </a:r>
            <a:endParaRPr lang="en-US" sz="2400" dirty="0" smtClean="0">
              <a:solidFill>
                <a:srgbClr val="000000"/>
              </a:solidFill>
            </a:endParaRPr>
          </a:p>
        </p:txBody>
      </p:sp>
    </p:spTree>
    <p:custDataLst>
      <p:tags r:id="rId1"/>
    </p:custDataLst>
    <p:extLst>
      <p:ext uri="{BB962C8B-B14F-4D97-AF65-F5344CB8AC3E}">
        <p14:creationId xmlns:p14="http://schemas.microsoft.com/office/powerpoint/2010/main" val="707633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9" grpId="0" animBg="1"/>
      <p:bldP spid="20" grpId="0" animBg="1"/>
      <p:bldP spid="23" grpId="0" animBg="1"/>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err="1" smtClean="0">
                <a:solidFill>
                  <a:srgbClr val="000000"/>
                </a:solidFill>
              </a:rPr>
              <a:t>a,b,c,s</a:t>
            </a:r>
            <a:endParaRPr lang="en-US" sz="2400" dirty="0" smtClean="0">
              <a:solidFill>
                <a:srgbClr val="000000"/>
              </a:solidFill>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err="1" smtClean="0">
                <a:solidFill>
                  <a:srgbClr val="FF0000"/>
                </a:solidFill>
              </a:rPr>
              <a:t>d</a:t>
            </a:r>
            <a:r>
              <a:rPr lang="en-US" sz="2400" dirty="0" err="1" smtClean="0">
                <a:solidFill>
                  <a:srgbClr val="000000"/>
                </a:solidFill>
              </a:rPr>
              <a:t>,</a:t>
            </a:r>
            <a:r>
              <a:rPr lang="en-US" sz="2400" dirty="0" err="1" smtClean="0">
                <a:solidFill>
                  <a:srgbClr val="FF0000"/>
                </a:solidFill>
              </a:rPr>
              <a:t>e</a:t>
            </a:r>
            <a:r>
              <a:rPr lang="en-US" sz="2400" dirty="0" err="1" smtClean="0">
                <a:solidFill>
                  <a:srgbClr val="000000"/>
                </a:solidFill>
              </a:rPr>
              <a:t>,t</a:t>
            </a:r>
            <a:endParaRPr lang="en-US" sz="2400" dirty="0" smtClean="0">
              <a:solidFill>
                <a:srgbClr val="000000"/>
              </a:solidFill>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FF0000"/>
                </a:solidFill>
              </a:rPr>
              <a:t>g(d)</a:t>
            </a:r>
          </a:p>
        </p:txBody>
      </p:sp>
      <p:sp>
        <p:nvSpPr>
          <p:cNvPr id="14" name="Oval 13"/>
          <p:cNvSpPr/>
          <p:nvPr/>
        </p:nvSpPr>
        <p:spPr bwMode="auto">
          <a:xfrm>
            <a:off x="5259803" y="2383032"/>
            <a:ext cx="1992984" cy="18130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f(</a:t>
            </a:r>
            <a:r>
              <a:rPr lang="en-US" sz="2400" dirty="0" err="1" smtClean="0">
                <a:solidFill>
                  <a:srgbClr val="000000"/>
                </a:solidFill>
              </a:rPr>
              <a:t>a,g</a:t>
            </a:r>
            <a:r>
              <a:rPr lang="en-US" sz="2400" dirty="0" smtClean="0">
                <a:solidFill>
                  <a:srgbClr val="000000"/>
                </a:solidFill>
              </a:rPr>
              <a:t>(d))</a:t>
            </a: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FF0000"/>
                </a:solidFill>
              </a:rPr>
              <a:t>g(e)</a:t>
            </a:r>
          </a:p>
        </p:txBody>
      </p:sp>
      <p:sp>
        <p:nvSpPr>
          <p:cNvPr id="16" name="Oval 15"/>
          <p:cNvSpPr/>
          <p:nvPr/>
        </p:nvSpPr>
        <p:spPr bwMode="auto">
          <a:xfrm>
            <a:off x="7152640" y="2377440"/>
            <a:ext cx="1991360"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f(</a:t>
            </a:r>
            <a:r>
              <a:rPr lang="en-US" sz="2400" dirty="0" err="1" smtClean="0">
                <a:solidFill>
                  <a:srgbClr val="000000"/>
                </a:solidFill>
              </a:rPr>
              <a:t>b,g</a:t>
            </a:r>
            <a:r>
              <a:rPr lang="en-US" sz="2400" dirty="0" smtClean="0">
                <a:solidFill>
                  <a:srgbClr val="000000"/>
                </a:solidFill>
              </a:rPr>
              <a:t>(e))</a:t>
            </a: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algn="ctr" defTabSz="1096963"/>
            <a:r>
              <a:rPr lang="en-US" sz="2400" dirty="0" smtClean="0">
                <a:solidFill>
                  <a:srgbClr val="000000"/>
                </a:solidFill>
              </a:rPr>
              <a:t>g(d),g(e)</a:t>
            </a:r>
          </a:p>
        </p:txBody>
      </p:sp>
      <p:sp>
        <p:nvSpPr>
          <p:cNvPr id="19" name="Content Placeholder 2"/>
          <p:cNvSpPr>
            <a:spLocks noGrp="1"/>
          </p:cNvSpPr>
          <p:nvPr>
            <p:ph idx="1"/>
          </p:nvPr>
        </p:nvSpPr>
        <p:spPr>
          <a:xfrm>
            <a:off x="381000" y="1696971"/>
            <a:ext cx="8382000" cy="387798"/>
          </a:xfrm>
        </p:spPr>
        <p:txBody>
          <a:bodyPr/>
          <a:lstStyle/>
          <a:p>
            <a:pPr algn="ctr">
              <a:buNone/>
            </a:pPr>
            <a:r>
              <a:rPr lang="en-US" i="1" dirty="0" smtClean="0"/>
              <a:t>a </a:t>
            </a:r>
            <a:r>
              <a:rPr lang="en-US" i="1" dirty="0" smtClean="0"/>
              <a:t>= b,</a:t>
            </a:r>
            <a:r>
              <a:rPr lang="en-US" i="1" dirty="0" smtClean="0">
                <a:solidFill>
                  <a:srgbClr val="FF0000"/>
                </a:solidFill>
              </a:rPr>
              <a:t> </a:t>
            </a:r>
            <a:r>
              <a:rPr lang="en-US" i="1" dirty="0" smtClean="0"/>
              <a:t>b = c, d = e, b = s, d = t, </a:t>
            </a:r>
            <a:r>
              <a:rPr lang="en-US" i="1" dirty="0" smtClean="0">
                <a:solidFill>
                  <a:srgbClr val="FF0000"/>
                </a:solidFill>
              </a:rPr>
              <a:t>f(a, g(d)) </a:t>
            </a:r>
            <a:r>
              <a:rPr lang="en-US" i="1" dirty="0" smtClean="0">
                <a:sym typeface="Symbol"/>
              </a:rPr>
              <a:t>  </a:t>
            </a:r>
            <a:r>
              <a:rPr lang="en-US" i="1" dirty="0" smtClean="0">
                <a:solidFill>
                  <a:srgbClr val="FF0000"/>
                </a:solidFill>
                <a:sym typeface="Symbol"/>
              </a:rPr>
              <a:t>f(b, g(e))</a:t>
            </a:r>
            <a:endParaRPr lang="en-US" i="1" dirty="0" smtClean="0">
              <a:solidFill>
                <a:srgbClr val="FF0000"/>
              </a:solidFill>
            </a:endParaRPr>
          </a:p>
        </p:txBody>
      </p:sp>
      <p:sp>
        <p:nvSpPr>
          <p:cNvPr id="17" name="Content Placeholder 2"/>
          <p:cNvSpPr txBox="1">
            <a:spLocks/>
          </p:cNvSpPr>
          <p:nvPr/>
        </p:nvSpPr>
        <p:spPr>
          <a:xfrm>
            <a:off x="381000" y="4623907"/>
            <a:ext cx="8382000" cy="861774"/>
          </a:xfrm>
          <a:prstGeom prst="rect">
            <a:avLst/>
          </a:prstGeom>
        </p:spPr>
        <p:txBody>
          <a:bodyPr vert="horz" lIns="0" tIns="0" rIns="0" bIns="0" rtlCol="0">
            <a:spAutoFit/>
          </a:bodyPr>
          <a:lstStyle/>
          <a:p>
            <a:pPr marL="384954" indent="-384954" algn="ctr" defTabSz="914363" fontAlgn="auto">
              <a:lnSpc>
                <a:spcPct val="90000"/>
              </a:lnSpc>
              <a:spcBef>
                <a:spcPct val="20000"/>
              </a:spcBef>
              <a:spcAft>
                <a:spcPts val="0"/>
              </a:spcAft>
              <a:buSzPct val="90000"/>
              <a:defRPr/>
            </a:pPr>
            <a:r>
              <a:rPr lang="en-US" sz="2800" dirty="0" smtClean="0">
                <a:solidFill>
                  <a:srgbClr val="000000"/>
                </a:solidFill>
                <a:latin typeface="Calibri" pitchFamily="34" charset="0"/>
                <a:ea typeface="+mn-ea"/>
              </a:rPr>
              <a:t>Congruence Rule:</a:t>
            </a:r>
          </a:p>
          <a:p>
            <a:pPr marL="384954" indent="-384954" algn="ctr" defTabSz="914363" fontAlgn="auto">
              <a:lnSpc>
                <a:spcPct val="90000"/>
              </a:lnSpc>
              <a:spcBef>
                <a:spcPct val="20000"/>
              </a:spcBef>
              <a:spcAft>
                <a:spcPts val="0"/>
              </a:spcAft>
              <a:buSzPct val="90000"/>
            </a:pPr>
            <a:r>
              <a:rPr lang="en-US" sz="2800" dirty="0" smtClean="0">
                <a:solidFill>
                  <a:srgbClr val="000000"/>
                </a:solidFill>
                <a:latin typeface="Calibri" pitchFamily="34" charset="0"/>
                <a:ea typeface="+mn-ea"/>
              </a:rPr>
              <a:t>x</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y</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x</a:t>
            </a:r>
            <a:r>
              <a:rPr lang="en-US" sz="2800" baseline="-25000" dirty="0"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 y</a:t>
            </a:r>
            <a:r>
              <a:rPr lang="en-US" sz="2800" baseline="-25000" dirty="0"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implies f(x</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a:t>
            </a:r>
            <a:r>
              <a:rPr lang="en-US" sz="2800" dirty="0" err="1" smtClean="0">
                <a:solidFill>
                  <a:srgbClr val="000000"/>
                </a:solidFill>
                <a:latin typeface="Calibri" pitchFamily="34" charset="0"/>
                <a:ea typeface="+mn-ea"/>
              </a:rPr>
              <a:t>x</a:t>
            </a:r>
            <a:r>
              <a:rPr lang="en-US" sz="2800" baseline="-25000" dirty="0" err="1"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 f(y</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a:t>
            </a:r>
            <a:r>
              <a:rPr lang="en-US" sz="2800" dirty="0" err="1" smtClean="0">
                <a:solidFill>
                  <a:srgbClr val="000000"/>
                </a:solidFill>
                <a:latin typeface="Calibri" pitchFamily="34" charset="0"/>
                <a:ea typeface="+mn-ea"/>
              </a:rPr>
              <a:t>y</a:t>
            </a:r>
            <a:r>
              <a:rPr lang="en-US" sz="2800" baseline="-25000" dirty="0" err="1"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a:t>
            </a:r>
            <a:endParaRPr lang="en-US" sz="2800" dirty="0" smtClean="0">
              <a:solidFill>
                <a:srgbClr val="FF0000"/>
              </a:solidFill>
              <a:latin typeface="Calibri" pitchFamily="34" charset="0"/>
              <a:ea typeface="+mn-ea"/>
            </a:endParaRPr>
          </a:p>
        </p:txBody>
      </p:sp>
    </p:spTree>
    <p:custDataLst>
      <p:tags r:id="rId1"/>
    </p:custDataLst>
    <p:extLst>
      <p:ext uri="{BB962C8B-B14F-4D97-AF65-F5344CB8AC3E}">
        <p14:creationId xmlns:p14="http://schemas.microsoft.com/office/powerpoint/2010/main" val="83331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5"/>
                                        </p:tgtEl>
                                      </p:cBhvr>
                                    </p:animEffect>
                                    <p:set>
                                      <p:cBhvr>
                                        <p:cTn id="10" dur="1" fill="hold">
                                          <p:stCondLst>
                                            <p:cond delay="1999"/>
                                          </p:stCondLst>
                                        </p:cTn>
                                        <p:tgtEl>
                                          <p:spTgt spid="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err="1" smtClean="0">
                <a:solidFill>
                  <a:srgbClr val="FF0000"/>
                </a:solidFill>
              </a:rPr>
              <a:t>a</a:t>
            </a:r>
            <a:r>
              <a:rPr lang="en-US" sz="2400" dirty="0" err="1" smtClean="0">
                <a:solidFill>
                  <a:srgbClr val="000000"/>
                </a:solidFill>
              </a:rPr>
              <a:t>,</a:t>
            </a:r>
            <a:r>
              <a:rPr lang="en-US" sz="2400" dirty="0" err="1" smtClean="0">
                <a:solidFill>
                  <a:srgbClr val="FF0000"/>
                </a:solidFill>
              </a:rPr>
              <a:t>b</a:t>
            </a:r>
            <a:r>
              <a:rPr lang="en-US" sz="2400" dirty="0" err="1" smtClean="0">
                <a:solidFill>
                  <a:srgbClr val="000000"/>
                </a:solidFill>
              </a:rPr>
              <a:t>,c,s</a:t>
            </a:r>
            <a:endParaRPr lang="en-US" sz="2400" dirty="0" smtClean="0">
              <a:solidFill>
                <a:srgbClr val="000000"/>
              </a:solidFill>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err="1" smtClean="0">
                <a:solidFill>
                  <a:srgbClr val="000000"/>
                </a:solidFill>
              </a:rPr>
              <a:t>d,e,t</a:t>
            </a:r>
            <a:endParaRPr lang="en-US" sz="2400" dirty="0" smtClean="0">
              <a:solidFill>
                <a:srgbClr val="000000"/>
              </a:solidFill>
            </a:endParaRPr>
          </a:p>
        </p:txBody>
      </p:sp>
      <p:sp>
        <p:nvSpPr>
          <p:cNvPr id="14" name="Oval 13"/>
          <p:cNvSpPr/>
          <p:nvPr/>
        </p:nvSpPr>
        <p:spPr bwMode="auto">
          <a:xfrm>
            <a:off x="5140247" y="2372360"/>
            <a:ext cx="2012497" cy="18130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FF0000"/>
                </a:solidFill>
              </a:rPr>
              <a:t>f(</a:t>
            </a:r>
            <a:r>
              <a:rPr lang="en-US" sz="2400" dirty="0" err="1" smtClean="0">
                <a:solidFill>
                  <a:srgbClr val="FF0000"/>
                </a:solidFill>
              </a:rPr>
              <a:t>a,g</a:t>
            </a:r>
            <a:r>
              <a:rPr lang="en-US" sz="2400" dirty="0" smtClean="0">
                <a:solidFill>
                  <a:srgbClr val="FF0000"/>
                </a:solidFill>
              </a:rPr>
              <a:t>(d))</a:t>
            </a:r>
          </a:p>
        </p:txBody>
      </p:sp>
      <p:sp>
        <p:nvSpPr>
          <p:cNvPr id="16" name="Oval 15"/>
          <p:cNvSpPr/>
          <p:nvPr/>
        </p:nvSpPr>
        <p:spPr bwMode="auto">
          <a:xfrm>
            <a:off x="7152640" y="2377440"/>
            <a:ext cx="1991360" cy="180796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FF0000"/>
                </a:solidFill>
              </a:rPr>
              <a:t>f(</a:t>
            </a:r>
            <a:r>
              <a:rPr lang="en-US" sz="2400" dirty="0" err="1" smtClean="0">
                <a:solidFill>
                  <a:srgbClr val="FF0000"/>
                </a:solidFill>
              </a:rPr>
              <a:t>b,g</a:t>
            </a:r>
            <a:r>
              <a:rPr lang="en-US" sz="2400" dirty="0" smtClean="0">
                <a:solidFill>
                  <a:srgbClr val="FF0000"/>
                </a:solidFill>
              </a:rPr>
              <a:t>(e))</a:t>
            </a: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indent="-384954" algn="ctr" defTabSz="914363" fontAlgn="auto">
              <a:lnSpc>
                <a:spcPct val="90000"/>
              </a:lnSpc>
              <a:spcBef>
                <a:spcPct val="20000"/>
              </a:spcBef>
              <a:spcAft>
                <a:spcPts val="0"/>
              </a:spcAft>
              <a:buSzPct val="90000"/>
              <a:defRPr/>
            </a:pPr>
            <a:r>
              <a:rPr lang="en-US" sz="2800" dirty="0" smtClean="0">
                <a:solidFill>
                  <a:srgbClr val="000000"/>
                </a:solidFill>
                <a:latin typeface="Calibri" pitchFamily="34" charset="0"/>
                <a:ea typeface="+mn-ea"/>
              </a:rPr>
              <a:t>Congruence Rule:</a:t>
            </a:r>
          </a:p>
          <a:p>
            <a:pPr marL="384954" indent="-384954" algn="ctr" defTabSz="914363" fontAlgn="auto">
              <a:lnSpc>
                <a:spcPct val="90000"/>
              </a:lnSpc>
              <a:spcBef>
                <a:spcPct val="20000"/>
              </a:spcBef>
              <a:spcAft>
                <a:spcPts val="0"/>
              </a:spcAft>
              <a:buSzPct val="90000"/>
            </a:pPr>
            <a:r>
              <a:rPr lang="en-US" sz="2800" dirty="0" smtClean="0">
                <a:solidFill>
                  <a:srgbClr val="000000"/>
                </a:solidFill>
                <a:latin typeface="Calibri" pitchFamily="34" charset="0"/>
                <a:ea typeface="+mn-ea"/>
              </a:rPr>
              <a:t>x</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y</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x</a:t>
            </a:r>
            <a:r>
              <a:rPr lang="en-US" sz="2800" baseline="-25000" dirty="0"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 y</a:t>
            </a:r>
            <a:r>
              <a:rPr lang="en-US" sz="2800" baseline="-25000" dirty="0"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implies f(x</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a:t>
            </a:r>
            <a:r>
              <a:rPr lang="en-US" sz="2800" dirty="0" err="1" smtClean="0">
                <a:solidFill>
                  <a:srgbClr val="000000"/>
                </a:solidFill>
                <a:latin typeface="Calibri" pitchFamily="34" charset="0"/>
                <a:ea typeface="+mn-ea"/>
              </a:rPr>
              <a:t>x</a:t>
            </a:r>
            <a:r>
              <a:rPr lang="en-US" sz="2800" baseline="-25000" dirty="0" err="1"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 = f(y</a:t>
            </a:r>
            <a:r>
              <a:rPr lang="en-US" sz="2800" baseline="-25000" dirty="0" smtClean="0">
                <a:solidFill>
                  <a:srgbClr val="000000"/>
                </a:solidFill>
                <a:latin typeface="Calibri" pitchFamily="34" charset="0"/>
                <a:ea typeface="+mn-ea"/>
              </a:rPr>
              <a:t>1</a:t>
            </a:r>
            <a:r>
              <a:rPr lang="en-US" sz="2800" dirty="0" smtClean="0">
                <a:solidFill>
                  <a:srgbClr val="000000"/>
                </a:solidFill>
                <a:latin typeface="Calibri" pitchFamily="34" charset="0"/>
                <a:ea typeface="+mn-ea"/>
              </a:rPr>
              <a:t>, …, </a:t>
            </a:r>
            <a:r>
              <a:rPr lang="en-US" sz="2800" dirty="0" err="1" smtClean="0">
                <a:solidFill>
                  <a:srgbClr val="000000"/>
                </a:solidFill>
                <a:latin typeface="Calibri" pitchFamily="34" charset="0"/>
                <a:ea typeface="+mn-ea"/>
              </a:rPr>
              <a:t>y</a:t>
            </a:r>
            <a:r>
              <a:rPr lang="en-US" sz="2800" baseline="-25000" dirty="0" err="1" smtClean="0">
                <a:solidFill>
                  <a:srgbClr val="000000"/>
                </a:solidFill>
                <a:latin typeface="Calibri" pitchFamily="34" charset="0"/>
                <a:ea typeface="+mn-ea"/>
              </a:rPr>
              <a:t>n</a:t>
            </a:r>
            <a:r>
              <a:rPr lang="en-US" sz="2800" dirty="0" smtClean="0">
                <a:solidFill>
                  <a:srgbClr val="000000"/>
                </a:solidFill>
                <a:latin typeface="Calibri" pitchFamily="34" charset="0"/>
                <a:ea typeface="+mn-ea"/>
              </a:rPr>
              <a:t>)</a:t>
            </a:r>
            <a:endParaRPr lang="en-US" sz="2800" dirty="0" smtClean="0">
              <a:solidFill>
                <a:srgbClr val="FF0000"/>
              </a:solidFill>
              <a:latin typeface="Calibri" pitchFamily="34" charset="0"/>
              <a:ea typeface="+mn-ea"/>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FF0000"/>
                </a:solidFill>
              </a:rPr>
              <a:t>g(d)</a:t>
            </a:r>
            <a:r>
              <a:rPr lang="en-US" sz="2400" dirty="0" smtClean="0">
                <a:solidFill>
                  <a:srgbClr val="000000"/>
                </a:solidFill>
              </a:rPr>
              <a:t>,</a:t>
            </a:r>
            <a:r>
              <a:rPr lang="en-US" sz="2400" dirty="0" smtClean="0">
                <a:solidFill>
                  <a:srgbClr val="FF0000"/>
                </a:solidFill>
              </a:rPr>
              <a:t>g(e)</a:t>
            </a:r>
          </a:p>
        </p:txBody>
      </p:sp>
      <p:sp>
        <p:nvSpPr>
          <p:cNvPr id="17" name="Oval 16"/>
          <p:cNvSpPr/>
          <p:nvPr/>
        </p:nvSpPr>
        <p:spPr bwMode="auto">
          <a:xfrm>
            <a:off x="5121588" y="2137355"/>
            <a:ext cx="4130931" cy="222774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000000"/>
                </a:solidFill>
              </a:rPr>
              <a:t>f(</a:t>
            </a:r>
            <a:r>
              <a:rPr lang="en-US" sz="2400" dirty="0" err="1" smtClean="0">
                <a:solidFill>
                  <a:srgbClr val="000000"/>
                </a:solidFill>
              </a:rPr>
              <a:t>a,g</a:t>
            </a:r>
            <a:r>
              <a:rPr lang="en-US" sz="2400" dirty="0" smtClean="0">
                <a:solidFill>
                  <a:srgbClr val="000000"/>
                </a:solidFill>
              </a:rPr>
              <a:t>(d)),f(</a:t>
            </a:r>
            <a:r>
              <a:rPr lang="en-US" sz="2400" dirty="0" err="1" smtClean="0">
                <a:solidFill>
                  <a:srgbClr val="000000"/>
                </a:solidFill>
              </a:rPr>
              <a:t>b,g</a:t>
            </a:r>
            <a:r>
              <a:rPr lang="en-US" sz="2400" dirty="0" smtClean="0">
                <a:solidFill>
                  <a:srgbClr val="000000"/>
                </a:solidFill>
              </a:rPr>
              <a:t>(e))</a:t>
            </a:r>
          </a:p>
        </p:txBody>
      </p:sp>
    </p:spTree>
    <p:custDataLst>
      <p:tags r:id="rId1"/>
    </p:custDataLst>
    <p:extLst>
      <p:ext uri="{BB962C8B-B14F-4D97-AF65-F5344CB8AC3E}">
        <p14:creationId xmlns:p14="http://schemas.microsoft.com/office/powerpoint/2010/main" val="1808860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f(a, g(d)) </a:t>
            </a:r>
            <a:r>
              <a:rPr lang="en-US" i="1" dirty="0" smtClean="0">
                <a:sym typeface="Symbol"/>
              </a:rPr>
              <a:t>  </a:t>
            </a:r>
            <a:r>
              <a:rPr lang="en-US" i="1" dirty="0" smtClean="0">
                <a:solidFill>
                  <a:srgbClr val="FF0000"/>
                </a:solidFill>
                <a:sym typeface="Symbol"/>
              </a:rPr>
              <a:t>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err="1" smtClean="0">
                <a:solidFill>
                  <a:srgbClr val="000000"/>
                </a:solidFill>
              </a:rPr>
              <a:t>a,b,c,s</a:t>
            </a:r>
            <a:endParaRPr lang="en-US" sz="2400" dirty="0" smtClean="0">
              <a:solidFill>
                <a:srgbClr val="000000"/>
              </a:solidFill>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err="1" smtClean="0">
                <a:solidFill>
                  <a:srgbClr val="000000"/>
                </a:solidFill>
              </a:rPr>
              <a:t>d,e,t</a:t>
            </a:r>
            <a:endParaRPr lang="en-US" sz="2400" dirty="0" smtClean="0">
              <a:solidFill>
                <a:srgbClr val="000000"/>
              </a:solidFill>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000000"/>
                </a:solidFill>
              </a:rPr>
              <a:t>g(d),g(e)</a:t>
            </a:r>
          </a:p>
        </p:txBody>
      </p:sp>
      <p:sp>
        <p:nvSpPr>
          <p:cNvPr id="17" name="Oval 16"/>
          <p:cNvSpPr/>
          <p:nvPr/>
        </p:nvSpPr>
        <p:spPr bwMode="auto">
          <a:xfrm>
            <a:off x="5132152" y="2352246"/>
            <a:ext cx="4146232" cy="189537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54864" rIns="0" bIns="54864" numCol="1" rtlCol="0" anchor="ctr" anchorCtr="0" compatLnSpc="1">
            <a:prstTxWarp prst="textNoShape">
              <a:avLst/>
            </a:prstTxWarp>
          </a:bodyPr>
          <a:lstStyle/>
          <a:p>
            <a:pPr algn="ctr" defTabSz="1096963"/>
            <a:r>
              <a:rPr lang="en-US" sz="2400" dirty="0" smtClean="0">
                <a:solidFill>
                  <a:srgbClr val="FF0000"/>
                </a:solidFill>
              </a:rPr>
              <a:t>f(</a:t>
            </a:r>
            <a:r>
              <a:rPr lang="en-US" sz="2400" dirty="0" err="1" smtClean="0">
                <a:solidFill>
                  <a:srgbClr val="FF0000"/>
                </a:solidFill>
              </a:rPr>
              <a:t>a,g</a:t>
            </a:r>
            <a:r>
              <a:rPr lang="en-US" sz="2400" dirty="0" smtClean="0">
                <a:solidFill>
                  <a:srgbClr val="FF0000"/>
                </a:solidFill>
              </a:rPr>
              <a:t>(d))</a:t>
            </a:r>
            <a:r>
              <a:rPr lang="en-US" sz="2400" dirty="0" smtClean="0">
                <a:solidFill>
                  <a:srgbClr val="000000"/>
                </a:solidFill>
              </a:rPr>
              <a:t>,</a:t>
            </a:r>
            <a:r>
              <a:rPr lang="en-US" sz="2400" dirty="0" smtClean="0">
                <a:solidFill>
                  <a:srgbClr val="FF0000"/>
                </a:solidFill>
              </a:rPr>
              <a:t>f(</a:t>
            </a:r>
            <a:r>
              <a:rPr lang="en-US" sz="2400" dirty="0" err="1" smtClean="0">
                <a:solidFill>
                  <a:srgbClr val="FF0000"/>
                </a:solidFill>
              </a:rPr>
              <a:t>b,g</a:t>
            </a:r>
            <a:r>
              <a:rPr lang="en-US" sz="2400" dirty="0" smtClean="0">
                <a:solidFill>
                  <a:srgbClr val="FF0000"/>
                </a:solidFill>
              </a:rPr>
              <a:t>(e))</a:t>
            </a:r>
          </a:p>
        </p:txBody>
      </p:sp>
      <p:sp>
        <p:nvSpPr>
          <p:cNvPr id="12" name="Rectangle 11"/>
          <p:cNvSpPr/>
          <p:nvPr/>
        </p:nvSpPr>
        <p:spPr bwMode="auto">
          <a:xfrm>
            <a:off x="5180822" y="4163955"/>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err="1" smtClean="0">
                <a:solidFill>
                  <a:srgbClr val="000000"/>
                </a:solidFill>
              </a:rPr>
              <a:t>Unsatisfiable</a:t>
            </a:r>
            <a:endParaRPr lang="en-US" sz="2800" dirty="0" smtClean="0">
              <a:solidFill>
                <a:srgbClr val="000000"/>
              </a:solidFill>
            </a:endParaRPr>
          </a:p>
        </p:txBody>
      </p:sp>
    </p:spTree>
    <p:custDataLst>
      <p:tags r:id="rId1"/>
    </p:custDataLst>
    <p:extLst>
      <p:ext uri="{BB962C8B-B14F-4D97-AF65-F5344CB8AC3E}">
        <p14:creationId xmlns:p14="http://schemas.microsoft.com/office/powerpoint/2010/main" val="223117598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48" y="1384300"/>
            <a:ext cx="7521575" cy="5075238"/>
          </a:xfrm>
        </p:spPr>
        <p:txBody>
          <a:bodyPr/>
          <a:lstStyle/>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a:p>
            <a:pPr eaLnBrk="1" hangingPunct="1">
              <a:buFont typeface="Wingdings" pitchFamily="2" charset="2"/>
              <a:buNone/>
              <a:defRPr/>
            </a:pPr>
            <a:endParaRPr lang="en-US" altLang="zh-CN" dirty="0" smtClean="0"/>
          </a:p>
        </p:txBody>
      </p:sp>
      <p:pic>
        <p:nvPicPr>
          <p:cNvPr id="147459"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0" name="WordArt 10"/>
          <p:cNvSpPr>
            <a:spLocks noChangeArrowheads="1" noChangeShapeType="1" noTextEdit="1"/>
          </p:cNvSpPr>
          <p:nvPr/>
        </p:nvSpPr>
        <p:spPr bwMode="auto">
          <a:xfrm>
            <a:off x="1528766" y="4905975"/>
            <a:ext cx="5511800" cy="1457325"/>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523875" y="1399188"/>
            <a:ext cx="419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b="1">
                <a:solidFill>
                  <a:srgbClr val="FF9933"/>
                </a:solidFill>
                <a:latin typeface="Times New Roman" pitchFamily="18" charset="0"/>
                <a:ea typeface="楷体_GB2312"/>
                <a:cs typeface="楷体_GB2312"/>
              </a:rPr>
              <a:t>3</a:t>
            </a:r>
            <a:r>
              <a:rPr kumimoji="1" lang="zh-CN" altLang="en-US" sz="2800" b="1">
                <a:solidFill>
                  <a:srgbClr val="FF9933"/>
                </a:solidFill>
                <a:latin typeface="Times New Roman" pitchFamily="18" charset="0"/>
                <a:ea typeface="楷体_GB2312"/>
                <a:cs typeface="楷体_GB2312"/>
              </a:rPr>
              <a:t>．双亲孩子表示法</a:t>
            </a:r>
          </a:p>
        </p:txBody>
      </p:sp>
      <p:grpSp>
        <p:nvGrpSpPr>
          <p:cNvPr id="108547" name="Group 5"/>
          <p:cNvGrpSpPr>
            <a:grpSpLocks/>
          </p:cNvGrpSpPr>
          <p:nvPr/>
        </p:nvGrpSpPr>
        <p:grpSpPr bwMode="auto">
          <a:xfrm>
            <a:off x="4176713" y="1692275"/>
            <a:ext cx="3657600" cy="4800600"/>
            <a:chOff x="3072" y="768"/>
            <a:chExt cx="2304" cy="3024"/>
          </a:xfrm>
        </p:grpSpPr>
        <p:sp>
          <p:nvSpPr>
            <p:cNvPr id="115716" name="Rectangle 4"/>
            <p:cNvSpPr>
              <a:spLocks noChangeArrowheads="1"/>
            </p:cNvSpPr>
            <p:nvPr/>
          </p:nvSpPr>
          <p:spPr bwMode="auto">
            <a:xfrm>
              <a:off x="3072" y="768"/>
              <a:ext cx="2304" cy="3024"/>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116743" name="Picture 3" descr="pictures6\6-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912"/>
              <a:ext cx="2124" cy="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itchFamily="49" charset="-122"/>
                <a:ea typeface="黑体" pitchFamily="49" charset="-122"/>
              </a:rPr>
              <a:t>树的存储结构</a:t>
            </a:r>
            <a:endParaRPr lang="zh-CN" altLang="en-US" dirty="0"/>
          </a:p>
        </p:txBody>
      </p:sp>
      <p:pic>
        <p:nvPicPr>
          <p:cNvPr id="9" name="图片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2" y="2226260"/>
            <a:ext cx="3664011" cy="274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 calcmode="lin" valueType="num">
                                      <p:cBhvr>
                                        <p:cTn id="12" dur="1000" fill="hold"/>
                                        <p:tgtEl>
                                          <p:spTgt spid="108547"/>
                                        </p:tgtEl>
                                        <p:attrNameLst>
                                          <p:attrName>ppt_w</p:attrName>
                                        </p:attrNameLst>
                                      </p:cBhvr>
                                      <p:tavLst>
                                        <p:tav tm="0">
                                          <p:val>
                                            <p:fltVal val="0"/>
                                          </p:val>
                                        </p:tav>
                                        <p:tav tm="100000">
                                          <p:val>
                                            <p:strVal val="#ppt_w"/>
                                          </p:val>
                                        </p:tav>
                                      </p:tavLst>
                                    </p:anim>
                                    <p:anim calcmode="lin" valueType="num">
                                      <p:cBhvr>
                                        <p:cTn id="13" dur="1000" fill="hold"/>
                                        <p:tgtEl>
                                          <p:spTgt spid="108547"/>
                                        </p:tgtEl>
                                        <p:attrNameLst>
                                          <p:attrName>ppt_h</p:attrName>
                                        </p:attrNameLst>
                                      </p:cBhvr>
                                      <p:tavLst>
                                        <p:tav tm="0">
                                          <p:val>
                                            <p:fltVal val="0"/>
                                          </p:val>
                                        </p:tav>
                                        <p:tav tm="100000">
                                          <p:val>
                                            <p:strVal val="#ppt_h"/>
                                          </p:val>
                                        </p:tav>
                                      </p:tavLst>
                                    </p:anim>
                                    <p:anim calcmode="lin" valueType="num">
                                      <p:cBhvr>
                                        <p:cTn id="14" dur="1000" fill="hold"/>
                                        <p:tgtEl>
                                          <p:spTgt spid="108547"/>
                                        </p:tgtEl>
                                        <p:attrNameLst>
                                          <p:attrName>style.rotation</p:attrName>
                                        </p:attrNameLst>
                                      </p:cBhvr>
                                      <p:tavLst>
                                        <p:tav tm="0">
                                          <p:val>
                                            <p:fltVal val="90"/>
                                          </p:val>
                                        </p:tav>
                                        <p:tav tm="100000">
                                          <p:val>
                                            <p:fltVal val="0"/>
                                          </p:val>
                                        </p:tav>
                                      </p:tavLst>
                                    </p:anim>
                                    <p:animEffect transition="in" filter="fade">
                                      <p:cBhvr>
                                        <p:cTn id="15"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07950" y="1362363"/>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b="1" dirty="0">
                <a:solidFill>
                  <a:srgbClr val="FF9933"/>
                </a:solidFill>
                <a:latin typeface="Times New Roman" pitchFamily="18" charset="0"/>
                <a:ea typeface="楷体_GB2312"/>
                <a:cs typeface="楷体_GB2312"/>
              </a:rPr>
              <a:t>4</a:t>
            </a:r>
            <a:r>
              <a:rPr kumimoji="1" lang="zh-CN" altLang="en-US" sz="2800" b="1" dirty="0">
                <a:solidFill>
                  <a:srgbClr val="FF9933"/>
                </a:solidFill>
                <a:latin typeface="Times New Roman" pitchFamily="18" charset="0"/>
                <a:ea typeface="楷体_GB2312"/>
                <a:cs typeface="楷体_GB2312"/>
              </a:rPr>
              <a:t>．</a:t>
            </a:r>
            <a:r>
              <a:rPr kumimoji="1" lang="zh-CN" altLang="en-US" sz="2800" b="1" dirty="0" smtClean="0">
                <a:solidFill>
                  <a:srgbClr val="FF9933"/>
                </a:solidFill>
                <a:latin typeface="Times New Roman" pitchFamily="18" charset="0"/>
                <a:ea typeface="楷体_GB2312"/>
                <a:cs typeface="楷体_GB2312"/>
              </a:rPr>
              <a:t>孩子</a:t>
            </a:r>
            <a:r>
              <a:rPr kumimoji="1" lang="en-US" altLang="zh-CN" sz="2800" b="1" dirty="0" smtClean="0">
                <a:solidFill>
                  <a:srgbClr val="FF9933"/>
                </a:solidFill>
                <a:latin typeface="Times New Roman" pitchFamily="18" charset="0"/>
                <a:ea typeface="楷体_GB2312"/>
                <a:cs typeface="楷体_GB2312"/>
              </a:rPr>
              <a:t>—</a:t>
            </a:r>
            <a:r>
              <a:rPr kumimoji="1" lang="zh-CN" altLang="en-US" sz="2800" b="1" dirty="0" smtClean="0">
                <a:solidFill>
                  <a:srgbClr val="FF9933"/>
                </a:solidFill>
                <a:latin typeface="Times New Roman" pitchFamily="18" charset="0"/>
                <a:ea typeface="楷体_GB2312"/>
                <a:cs typeface="楷体_GB2312"/>
              </a:rPr>
              <a:t>兄弟</a:t>
            </a:r>
            <a:r>
              <a:rPr kumimoji="1" lang="zh-CN" altLang="en-US" sz="2800" b="1" dirty="0">
                <a:solidFill>
                  <a:srgbClr val="FF9933"/>
                </a:solidFill>
                <a:latin typeface="Times New Roman" pitchFamily="18" charset="0"/>
                <a:ea typeface="楷体_GB2312"/>
                <a:cs typeface="楷体_GB2312"/>
              </a:rPr>
              <a:t>表示法</a:t>
            </a:r>
          </a:p>
        </p:txBody>
      </p:sp>
      <p:grpSp>
        <p:nvGrpSpPr>
          <p:cNvPr id="109571" name="Group 5"/>
          <p:cNvGrpSpPr>
            <a:grpSpLocks/>
          </p:cNvGrpSpPr>
          <p:nvPr/>
        </p:nvGrpSpPr>
        <p:grpSpPr bwMode="auto">
          <a:xfrm>
            <a:off x="4319972" y="1362078"/>
            <a:ext cx="3733800" cy="5199063"/>
            <a:chOff x="2832" y="336"/>
            <a:chExt cx="2448" cy="3504"/>
          </a:xfrm>
        </p:grpSpPr>
        <p:sp>
          <p:nvSpPr>
            <p:cNvPr id="116740" name="Rectangle 4"/>
            <p:cNvSpPr>
              <a:spLocks noChangeArrowheads="1"/>
            </p:cNvSpPr>
            <p:nvPr/>
          </p:nvSpPr>
          <p:spPr bwMode="auto">
            <a:xfrm>
              <a:off x="2832" y="336"/>
              <a:ext cx="2448" cy="3504"/>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117767" name="Picture 3" descr="pictures6\6-2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432"/>
              <a:ext cx="2238" cy="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itchFamily="49" charset="-122"/>
                <a:ea typeface="黑体" pitchFamily="49" charset="-122"/>
              </a:rPr>
              <a:t>树的存储结构</a:t>
            </a:r>
            <a:endParaRPr lang="zh-CN" altLang="en-US" dirty="0"/>
          </a:p>
        </p:txBody>
      </p:sp>
      <p:pic>
        <p:nvPicPr>
          <p:cNvPr id="10"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94" y="2097090"/>
            <a:ext cx="3456067" cy="259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09571"/>
                                        </p:tgtEl>
                                        <p:attrNameLst>
                                          <p:attrName>style.visibility</p:attrName>
                                        </p:attrNameLst>
                                      </p:cBhvr>
                                      <p:to>
                                        <p:strVal val="visible"/>
                                      </p:to>
                                    </p:set>
                                    <p:anim calcmode="lin" valueType="num">
                                      <p:cBhvr>
                                        <p:cTn id="12" dur="1000" fill="hold"/>
                                        <p:tgtEl>
                                          <p:spTgt spid="109571"/>
                                        </p:tgtEl>
                                        <p:attrNameLst>
                                          <p:attrName>ppt_w</p:attrName>
                                        </p:attrNameLst>
                                      </p:cBhvr>
                                      <p:tavLst>
                                        <p:tav tm="0">
                                          <p:val>
                                            <p:fltVal val="0"/>
                                          </p:val>
                                        </p:tav>
                                        <p:tav tm="100000">
                                          <p:val>
                                            <p:strVal val="#ppt_w"/>
                                          </p:val>
                                        </p:tav>
                                      </p:tavLst>
                                    </p:anim>
                                    <p:anim calcmode="lin" valueType="num">
                                      <p:cBhvr>
                                        <p:cTn id="13" dur="1000" fill="hold"/>
                                        <p:tgtEl>
                                          <p:spTgt spid="109571"/>
                                        </p:tgtEl>
                                        <p:attrNameLst>
                                          <p:attrName>ppt_h</p:attrName>
                                        </p:attrNameLst>
                                      </p:cBhvr>
                                      <p:tavLst>
                                        <p:tav tm="0">
                                          <p:val>
                                            <p:fltVal val="0"/>
                                          </p:val>
                                        </p:tav>
                                        <p:tav tm="100000">
                                          <p:val>
                                            <p:strVal val="#ppt_h"/>
                                          </p:val>
                                        </p:tav>
                                      </p:tavLst>
                                    </p:anim>
                                    <p:anim calcmode="lin" valueType="num">
                                      <p:cBhvr>
                                        <p:cTn id="14" dur="1000" fill="hold"/>
                                        <p:tgtEl>
                                          <p:spTgt spid="109571"/>
                                        </p:tgtEl>
                                        <p:attrNameLst>
                                          <p:attrName>style.rotation</p:attrName>
                                        </p:attrNameLst>
                                      </p:cBhvr>
                                      <p:tavLst>
                                        <p:tav tm="0">
                                          <p:val>
                                            <p:fltVal val="90"/>
                                          </p:val>
                                        </p:tav>
                                        <p:tav tm="100000">
                                          <p:val>
                                            <p:fltVal val="0"/>
                                          </p:val>
                                        </p:tav>
                                      </p:tavLst>
                                    </p:anim>
                                    <p:animEffect transition="in" filter="fade">
                                      <p:cBhvr>
                                        <p:cTn id="15" dur="10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17285" y="404813"/>
            <a:ext cx="7910146" cy="647700"/>
          </a:xfrm>
        </p:spPr>
        <p:txBody>
          <a:bodyPr/>
          <a:lstStyle/>
          <a:p>
            <a:r>
              <a:rPr lang="en-US" altLang="zh-CN" sz="3800" smtClean="0">
                <a:ea typeface="宋体" charset="-122"/>
              </a:rPr>
              <a:t>6.7.2</a:t>
            </a:r>
            <a:r>
              <a:rPr lang="zh-CN" altLang="en-US" sz="3800" smtClean="0">
                <a:ea typeface="宋体" charset="-122"/>
              </a:rPr>
              <a:t>  树、森林和二叉树的转换</a:t>
            </a:r>
            <a:endParaRPr lang="en-US" altLang="zh-CN" sz="3800" smtClean="0">
              <a:ea typeface="宋体" charset="-122"/>
            </a:endParaRPr>
          </a:p>
        </p:txBody>
      </p:sp>
      <p:sp>
        <p:nvSpPr>
          <p:cNvPr id="124931" name="Text Box 3"/>
          <p:cNvSpPr txBox="1">
            <a:spLocks noChangeArrowheads="1"/>
          </p:cNvSpPr>
          <p:nvPr/>
        </p:nvSpPr>
        <p:spPr bwMode="auto">
          <a:xfrm>
            <a:off x="383931" y="1916113"/>
            <a:ext cx="7877908"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pPr algn="just">
              <a:lnSpc>
                <a:spcPct val="170000"/>
              </a:lnSpc>
              <a:spcBef>
                <a:spcPct val="50000"/>
              </a:spcBef>
            </a:pPr>
            <a:r>
              <a:rPr kumimoji="1" lang="zh-CN" altLang="en-US" i="0" u="none" smtClean="0">
                <a:solidFill>
                  <a:srgbClr val="000000"/>
                </a:solidFill>
                <a:ea typeface="宋体" charset="-122"/>
              </a:rPr>
              <a:t>         </a:t>
            </a:r>
            <a:r>
              <a:rPr kumimoji="1" lang="en-US" altLang="zh-CN" i="0" u="none" smtClean="0">
                <a:solidFill>
                  <a:srgbClr val="000000"/>
                </a:solidFill>
                <a:ea typeface="宋体" charset="-122"/>
              </a:rPr>
              <a:t>1</a:t>
            </a:r>
            <a:r>
              <a:rPr kumimoji="1" lang="zh-CN" altLang="en-US" i="0" u="none" smtClean="0">
                <a:solidFill>
                  <a:srgbClr val="000000"/>
                </a:solidFill>
                <a:ea typeface="宋体" charset="-122"/>
              </a:rPr>
              <a:t>）树转换为二叉树</a:t>
            </a:r>
          </a:p>
          <a:p>
            <a:pPr algn="just">
              <a:lnSpc>
                <a:spcPct val="170000"/>
              </a:lnSpc>
              <a:spcBef>
                <a:spcPct val="50000"/>
              </a:spcBef>
            </a:pPr>
            <a:r>
              <a:rPr kumimoji="1" lang="zh-CN" altLang="en-US" i="0" u="none" smtClean="0">
                <a:solidFill>
                  <a:srgbClr val="000000"/>
                </a:solidFill>
                <a:ea typeface="宋体" charset="-122"/>
              </a:rPr>
              <a:t>         </a:t>
            </a:r>
            <a:r>
              <a:rPr kumimoji="1" lang="en-US" altLang="zh-CN" i="0" u="none" smtClean="0">
                <a:solidFill>
                  <a:srgbClr val="000000"/>
                </a:solidFill>
                <a:ea typeface="宋体" charset="-122"/>
              </a:rPr>
              <a:t>2</a:t>
            </a:r>
            <a:r>
              <a:rPr kumimoji="1" lang="zh-CN" altLang="en-US" i="0" u="none" smtClean="0">
                <a:solidFill>
                  <a:srgbClr val="000000"/>
                </a:solidFill>
                <a:ea typeface="宋体" charset="-122"/>
              </a:rPr>
              <a:t>）森林转换为二叉树</a:t>
            </a:r>
          </a:p>
          <a:p>
            <a:pPr algn="just">
              <a:lnSpc>
                <a:spcPct val="170000"/>
              </a:lnSpc>
              <a:spcBef>
                <a:spcPct val="50000"/>
              </a:spcBef>
            </a:pPr>
            <a:r>
              <a:rPr kumimoji="1" lang="en-US" altLang="zh-CN" i="0" u="none" smtClean="0">
                <a:solidFill>
                  <a:srgbClr val="000000"/>
                </a:solidFill>
                <a:ea typeface="宋体" charset="-122"/>
              </a:rPr>
              <a:t>         3</a:t>
            </a:r>
            <a:r>
              <a:rPr kumimoji="1" lang="zh-CN" altLang="en-US" i="0" u="none" smtClean="0">
                <a:solidFill>
                  <a:srgbClr val="000000"/>
                </a:solidFill>
                <a:ea typeface="宋体" charset="-122"/>
              </a:rPr>
              <a:t>）二叉树还原为树或森林</a:t>
            </a:r>
          </a:p>
        </p:txBody>
      </p:sp>
    </p:spTree>
    <p:extLst>
      <p:ext uri="{BB962C8B-B14F-4D97-AF65-F5344CB8AC3E}">
        <p14:creationId xmlns:p14="http://schemas.microsoft.com/office/powerpoint/2010/main" val="145259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17281" y="620713"/>
            <a:ext cx="3278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en-US" altLang="zh-CN" b="1" i="0" u="none" smtClean="0">
                <a:solidFill>
                  <a:srgbClr val="000000"/>
                </a:solidFill>
                <a:ea typeface="宋体" charset="-122"/>
              </a:rPr>
              <a:t>1)  </a:t>
            </a:r>
            <a:r>
              <a:rPr kumimoji="1" lang="zh-CN" altLang="en-US" b="1" i="0" u="none" smtClean="0">
                <a:solidFill>
                  <a:srgbClr val="000000"/>
                </a:solidFill>
                <a:ea typeface="宋体" charset="-122"/>
              </a:rPr>
              <a:t>树转换为二叉树 </a:t>
            </a:r>
          </a:p>
        </p:txBody>
      </p:sp>
      <p:sp>
        <p:nvSpPr>
          <p:cNvPr id="125955" name="Text Box 3"/>
          <p:cNvSpPr txBox="1">
            <a:spLocks noChangeArrowheads="1"/>
          </p:cNvSpPr>
          <p:nvPr/>
        </p:nvSpPr>
        <p:spPr bwMode="auto">
          <a:xfrm>
            <a:off x="3906716" y="6401054"/>
            <a:ext cx="2416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itchFamily="18" charset="0"/>
              </a:defRPr>
            </a:lvl1pPr>
            <a:lvl2pPr marL="742950" indent="-285750">
              <a:defRPr sz="2800" i="1" u="sng">
                <a:solidFill>
                  <a:schemeClr val="tx1"/>
                </a:solidFill>
                <a:latin typeface="Times New Roman" pitchFamily="18" charset="0"/>
              </a:defRPr>
            </a:lvl2pPr>
            <a:lvl3pPr marL="1143000" indent="-228600">
              <a:defRPr sz="2800" i="1" u="sng">
                <a:solidFill>
                  <a:schemeClr val="tx1"/>
                </a:solidFill>
                <a:latin typeface="Times New Roman" pitchFamily="18" charset="0"/>
              </a:defRPr>
            </a:lvl3pPr>
            <a:lvl4pPr marL="1600200" indent="-228600">
              <a:defRPr sz="2800" i="1" u="sng">
                <a:solidFill>
                  <a:schemeClr val="tx1"/>
                </a:solidFill>
                <a:latin typeface="Times New Roman" pitchFamily="18" charset="0"/>
              </a:defRPr>
            </a:lvl4pPr>
            <a:lvl5pPr marL="2057400" indent="-228600">
              <a:defRPr sz="2800" i="1" u="sng">
                <a:solidFill>
                  <a:schemeClr val="tx1"/>
                </a:solidFill>
                <a:latin typeface="Times New Roman"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itchFamily="18" charset="0"/>
              </a:defRPr>
            </a:lvl9pPr>
          </a:lstStyle>
          <a:p>
            <a:r>
              <a:rPr kumimoji="1" lang="zh-CN" altLang="en-US" sz="2400" i="0" u="none" smtClean="0">
                <a:solidFill>
                  <a:srgbClr val="000000"/>
                </a:solidFill>
                <a:ea typeface="宋体" charset="-122"/>
              </a:rPr>
              <a:t>一棵待转换的树 </a:t>
            </a:r>
          </a:p>
        </p:txBody>
      </p:sp>
      <p:graphicFrame>
        <p:nvGraphicFramePr>
          <p:cNvPr id="125956" name="Object 4"/>
          <p:cNvGraphicFramePr>
            <a:graphicFrameLocks noChangeAspect="1"/>
          </p:cNvGraphicFramePr>
          <p:nvPr/>
        </p:nvGraphicFramePr>
        <p:xfrm>
          <a:off x="2511669" y="1484317"/>
          <a:ext cx="3886200" cy="3844925"/>
        </p:xfrm>
        <a:graphic>
          <a:graphicData uri="http://schemas.openxmlformats.org/presentationml/2006/ole">
            <mc:AlternateContent xmlns:mc="http://schemas.openxmlformats.org/markup-compatibility/2006">
              <mc:Choice xmlns:v="urn:schemas-microsoft-com:vml" Requires="v">
                <p:oleObj spid="_x0000_s143387" name="VISIO" r:id="rId3" imgW="1341120" imgH="1325880" progId="Visio.Drawing.4">
                  <p:embed/>
                </p:oleObj>
              </mc:Choice>
              <mc:Fallback>
                <p:oleObj name="VISIO" r:id="rId3" imgW="1341120" imgH="13258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669" y="1484317"/>
                        <a:ext cx="388620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267877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5|0"/>
</p:tagLst>
</file>

<file path=ppt/tags/tag2.xml><?xml version="1.0" encoding="utf-8"?>
<p:tagLst xmlns:a="http://schemas.openxmlformats.org/drawingml/2006/main" xmlns:r="http://schemas.openxmlformats.org/officeDocument/2006/relationships" xmlns:p="http://schemas.openxmlformats.org/presentationml/2006/main">
  <p:tag name="TIMING" val="|22.2"/>
</p:tagLst>
</file>

<file path=ppt/tags/tag3.xml><?xml version="1.0" encoding="utf-8"?>
<p:tagLst xmlns:a="http://schemas.openxmlformats.org/drawingml/2006/main" xmlns:r="http://schemas.openxmlformats.org/officeDocument/2006/relationships" xmlns:p="http://schemas.openxmlformats.org/presentationml/2006/main">
  <p:tag name="TIMING" val="|10.5|0"/>
</p:tagLst>
</file>

<file path=ppt/tags/tag4.xml><?xml version="1.0" encoding="utf-8"?>
<p:tagLst xmlns:a="http://schemas.openxmlformats.org/drawingml/2006/main" xmlns:r="http://schemas.openxmlformats.org/officeDocument/2006/relationships" xmlns:p="http://schemas.openxmlformats.org/presentationml/2006/main">
  <p:tag name="TIMING" val="|19.9"/>
</p:tagLst>
</file>

<file path=ppt/tags/tag5.xml><?xml version="1.0" encoding="utf-8"?>
<p:tagLst xmlns:a="http://schemas.openxmlformats.org/drawingml/2006/main" xmlns:r="http://schemas.openxmlformats.org/officeDocument/2006/relationships" xmlns:p="http://schemas.openxmlformats.org/presentationml/2006/main">
  <p:tag name="TIMING" val="|51.2"/>
</p:tagLst>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7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8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9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0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2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effectLst/>
      </a:spPr>
      <a:bodyPr vert="horz" wrap="none" lIns="87312" tIns="44450" rIns="87312" bIns="44450"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Char char="•"/>
          <a:tabLst/>
          <a:defRPr kumimoji="0" lang="en-US" sz="2800" b="0" i="1"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15294</TotalTime>
  <Words>3327</Words>
  <Application>Microsoft Office PowerPoint</Application>
  <PresentationFormat>全屏显示(4:3)</PresentationFormat>
  <Paragraphs>357</Paragraphs>
  <Slides>57</Slides>
  <Notes>13</Notes>
  <HiddenSlides>0</HiddenSlides>
  <MMClips>0</MMClips>
  <ScaleCrop>false</ScaleCrop>
  <HeadingPairs>
    <vt:vector size="8" baseType="variant">
      <vt:variant>
        <vt:lpstr>已用的字体</vt:lpstr>
      </vt:variant>
      <vt:variant>
        <vt:i4>11</vt:i4>
      </vt:variant>
      <vt:variant>
        <vt:lpstr>主题</vt:lpstr>
      </vt:variant>
      <vt:variant>
        <vt:i4>8</vt:i4>
      </vt:variant>
      <vt:variant>
        <vt:lpstr>嵌入 OLE 服务器</vt:lpstr>
      </vt:variant>
      <vt:variant>
        <vt:i4>3</vt:i4>
      </vt:variant>
      <vt:variant>
        <vt:lpstr>幻灯片标题</vt:lpstr>
      </vt:variant>
      <vt:variant>
        <vt:i4>57</vt:i4>
      </vt:variant>
    </vt:vector>
  </HeadingPairs>
  <TitlesOfParts>
    <vt:vector size="79" baseType="lpstr">
      <vt:lpstr>Segoe</vt:lpstr>
      <vt:lpstr>Segoe Semibold</vt:lpstr>
      <vt:lpstr>黑体</vt:lpstr>
      <vt:lpstr>楷体_GB2312</vt:lpstr>
      <vt:lpstr>宋体</vt:lpstr>
      <vt:lpstr>Arial</vt:lpstr>
      <vt:lpstr>Calibri</vt:lpstr>
      <vt:lpstr>Courier New</vt:lpstr>
      <vt:lpstr>Symbol</vt:lpstr>
      <vt:lpstr>Times New Roman</vt:lpstr>
      <vt:lpstr>Wingdings</vt:lpstr>
      <vt:lpstr>Default Design</vt:lpstr>
      <vt:lpstr>17_Pauls</vt:lpstr>
      <vt:lpstr>18_Pauls</vt:lpstr>
      <vt:lpstr>19_Pauls</vt:lpstr>
      <vt:lpstr>20_Pauls</vt:lpstr>
      <vt:lpstr>21_Pauls</vt:lpstr>
      <vt:lpstr>22_Pauls</vt:lpstr>
      <vt:lpstr>MSR_PPT template_07_light</vt:lpstr>
      <vt:lpstr>VISIO</vt:lpstr>
      <vt:lpstr>Visio</vt:lpstr>
      <vt:lpstr>BMP 图象</vt:lpstr>
      <vt:lpstr>数据结构—C++实现</vt:lpstr>
      <vt:lpstr>第6章 树和二叉树</vt:lpstr>
      <vt:lpstr> 6.7 树和森林的实现 </vt:lpstr>
      <vt:lpstr>树的存储结构</vt:lpstr>
      <vt:lpstr>树的存储结构</vt:lpstr>
      <vt:lpstr>树的存储结构</vt:lpstr>
      <vt:lpstr>树的存储结构</vt:lpstr>
      <vt:lpstr>6.7.2  树、森林和二叉树的转换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树的遍历 </vt:lpstr>
      <vt:lpstr>树的遍历 </vt:lpstr>
      <vt:lpstr>树的遍历 </vt:lpstr>
      <vt:lpstr>树的遍历 </vt:lpstr>
      <vt:lpstr>树的遍历 </vt:lpstr>
      <vt:lpstr> 森林的遍历 </vt:lpstr>
      <vt:lpstr>森林的遍历 </vt:lpstr>
      <vt:lpstr>森林的遍历 </vt:lpstr>
      <vt:lpstr>森林的遍历 </vt:lpstr>
      <vt:lpstr>6.8 等价类及其表示 </vt:lpstr>
      <vt:lpstr>等价类及其表示 </vt:lpstr>
      <vt:lpstr>PowerPoint 演示文稿</vt:lpstr>
      <vt:lpstr>并查集 </vt:lpstr>
      <vt:lpstr>并查集 </vt:lpstr>
      <vt:lpstr>PowerPoint 演示文稿</vt:lpstr>
      <vt:lpstr>PowerPoint 演示文稿</vt:lpstr>
      <vt:lpstr>PowerPoint 演示文稿</vt:lpstr>
      <vt:lpstr>并查集中元素结点的定义</vt:lpstr>
      <vt:lpstr>并查集类模板的定义</vt:lpstr>
      <vt:lpstr>构造函数</vt:lpstr>
      <vt:lpstr>求指定元素的下标</vt:lpstr>
      <vt:lpstr>求指定元素所在等价类根元素的下标</vt:lpstr>
      <vt:lpstr>合并两个等价类</vt:lpstr>
      <vt:lpstr>PowerPoint 演示文稿</vt:lpstr>
      <vt:lpstr>PowerPoint 演示文稿</vt:lpstr>
      <vt:lpstr>PowerPoint 演示文稿</vt:lpstr>
      <vt:lpstr>PowerPoint 演示文稿</vt:lpstr>
      <vt:lpstr>PowerPoint 演示文稿</vt:lpstr>
      <vt:lpstr>带加权规则的合并</vt:lpstr>
      <vt:lpstr>使用折叠规则压缩路径的查找算法</vt:lpstr>
      <vt:lpstr>书　面　作  业</vt:lpstr>
      <vt:lpstr>上  机　作  业</vt:lpstr>
      <vt:lpstr>补充读物</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PowerPoint 演示文稿</vt:lpstr>
    </vt:vector>
  </TitlesOfParts>
  <Company>Presentation Helper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Windows 用户</cp:lastModifiedBy>
  <cp:revision>525</cp:revision>
  <dcterms:created xsi:type="dcterms:W3CDTF">2005-03-15T10:04:38Z</dcterms:created>
  <dcterms:modified xsi:type="dcterms:W3CDTF">2020-03-27T07:38:09Z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