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71" r:id="rId4"/>
    <p:sldMasterId id="2147483685" r:id="rId5"/>
    <p:sldMasterId id="2147483699" r:id="rId6"/>
    <p:sldMasterId id="2147483713" r:id="rId7"/>
    <p:sldMasterId id="2147483727" r:id="rId8"/>
    <p:sldMasterId id="2147483741" r:id="rId9"/>
    <p:sldMasterId id="2147483755" r:id="rId10"/>
    <p:sldMasterId id="2147483769" r:id="rId11"/>
    <p:sldMasterId id="2147483783" r:id="rId12"/>
    <p:sldMasterId id="2147483797" r:id="rId13"/>
    <p:sldMasterId id="2147483811" r:id="rId14"/>
    <p:sldMasterId id="2147483825" r:id="rId15"/>
    <p:sldMasterId id="2147483839" r:id="rId16"/>
    <p:sldMasterId id="2147483853" r:id="rId17"/>
    <p:sldMasterId id="2147483867" r:id="rId18"/>
    <p:sldMasterId id="2147483881" r:id="rId19"/>
    <p:sldMasterId id="2147483895" r:id="rId20"/>
    <p:sldMasterId id="2147483909" r:id="rId21"/>
    <p:sldMasterId id="2147483923" r:id="rId22"/>
    <p:sldMasterId id="2147483937" r:id="rId23"/>
    <p:sldMasterId id="2147483951" r:id="rId24"/>
  </p:sldMasterIdLst>
  <p:notesMasterIdLst>
    <p:notesMasterId r:id="rId26"/>
  </p:notesMasterIdLst>
  <p:handoutMasterIdLst>
    <p:handoutMasterId r:id="rId202"/>
  </p:handoutMasterIdLst>
  <p:sldIdLst>
    <p:sldId id="266" r:id="rId25"/>
    <p:sldId id="805" r:id="rId27"/>
    <p:sldId id="806" r:id="rId28"/>
    <p:sldId id="807" r:id="rId29"/>
    <p:sldId id="286" r:id="rId30"/>
    <p:sldId id="662" r:id="rId31"/>
    <p:sldId id="663" r:id="rId32"/>
    <p:sldId id="664" r:id="rId33"/>
    <p:sldId id="665" r:id="rId34"/>
    <p:sldId id="666" r:id="rId35"/>
    <p:sldId id="667" r:id="rId36"/>
    <p:sldId id="671" r:id="rId37"/>
    <p:sldId id="672" r:id="rId38"/>
    <p:sldId id="673" r:id="rId39"/>
    <p:sldId id="674" r:id="rId40"/>
    <p:sldId id="676" r:id="rId41"/>
    <p:sldId id="677" r:id="rId42"/>
    <p:sldId id="746" r:id="rId43"/>
    <p:sldId id="678" r:id="rId44"/>
    <p:sldId id="747" r:id="rId45"/>
    <p:sldId id="748" r:id="rId46"/>
    <p:sldId id="749" r:id="rId47"/>
    <p:sldId id="750" r:id="rId48"/>
    <p:sldId id="751" r:id="rId49"/>
    <p:sldId id="752" r:id="rId50"/>
    <p:sldId id="753" r:id="rId51"/>
    <p:sldId id="754" r:id="rId52"/>
    <p:sldId id="755" r:id="rId53"/>
    <p:sldId id="840" r:id="rId54"/>
    <p:sldId id="679" r:id="rId55"/>
    <p:sldId id="841" r:id="rId56"/>
    <p:sldId id="681" r:id="rId57"/>
    <p:sldId id="843" r:id="rId58"/>
    <p:sldId id="756" r:id="rId59"/>
    <p:sldId id="683" r:id="rId60"/>
    <p:sldId id="758" r:id="rId61"/>
    <p:sldId id="799" r:id="rId62"/>
    <p:sldId id="800" r:id="rId63"/>
    <p:sldId id="801" r:id="rId64"/>
    <p:sldId id="802" r:id="rId65"/>
    <p:sldId id="685" r:id="rId66"/>
    <p:sldId id="757" r:id="rId67"/>
    <p:sldId id="761" r:id="rId68"/>
    <p:sldId id="762" r:id="rId69"/>
    <p:sldId id="760" r:id="rId70"/>
    <p:sldId id="763" r:id="rId71"/>
    <p:sldId id="764" r:id="rId72"/>
    <p:sldId id="765" r:id="rId73"/>
    <p:sldId id="766" r:id="rId74"/>
    <p:sldId id="767" r:id="rId75"/>
    <p:sldId id="769" r:id="rId76"/>
    <p:sldId id="770" r:id="rId77"/>
    <p:sldId id="771" r:id="rId78"/>
    <p:sldId id="772" r:id="rId79"/>
    <p:sldId id="773" r:id="rId80"/>
    <p:sldId id="774" r:id="rId81"/>
    <p:sldId id="844" r:id="rId82"/>
    <p:sldId id="845" r:id="rId83"/>
    <p:sldId id="689" r:id="rId84"/>
    <p:sldId id="846" r:id="rId85"/>
    <p:sldId id="691" r:id="rId86"/>
    <p:sldId id="808" r:id="rId87"/>
    <p:sldId id="693" r:id="rId88"/>
    <p:sldId id="809" r:id="rId89"/>
    <p:sldId id="695" r:id="rId90"/>
    <p:sldId id="696" r:id="rId91"/>
    <p:sldId id="775" r:id="rId92"/>
    <p:sldId id="776" r:id="rId93"/>
    <p:sldId id="888" r:id="rId94"/>
    <p:sldId id="810" r:id="rId95"/>
    <p:sldId id="811" r:id="rId96"/>
    <p:sldId id="698" r:id="rId97"/>
    <p:sldId id="699" r:id="rId98"/>
    <p:sldId id="777" r:id="rId99"/>
    <p:sldId id="847" r:id="rId100"/>
    <p:sldId id="778" r:id="rId101"/>
    <p:sldId id="848" r:id="rId102"/>
    <p:sldId id="700" r:id="rId103"/>
    <p:sldId id="812" r:id="rId104"/>
    <p:sldId id="702" r:id="rId105"/>
    <p:sldId id="813" r:id="rId106"/>
    <p:sldId id="814" r:id="rId107"/>
    <p:sldId id="815" r:id="rId108"/>
    <p:sldId id="816" r:id="rId109"/>
    <p:sldId id="817" r:id="rId110"/>
    <p:sldId id="818" r:id="rId111"/>
    <p:sldId id="706" r:id="rId112"/>
    <p:sldId id="819" r:id="rId113"/>
    <p:sldId id="820" r:id="rId114"/>
    <p:sldId id="821" r:id="rId115"/>
    <p:sldId id="822" r:id="rId116"/>
    <p:sldId id="823" r:id="rId117"/>
    <p:sldId id="707" r:id="rId118"/>
    <p:sldId id="708" r:id="rId119"/>
    <p:sldId id="781" r:id="rId120"/>
    <p:sldId id="782" r:id="rId121"/>
    <p:sldId id="780" r:id="rId122"/>
    <p:sldId id="783" r:id="rId123"/>
    <p:sldId id="784" r:id="rId124"/>
    <p:sldId id="785" r:id="rId125"/>
    <p:sldId id="786" r:id="rId126"/>
    <p:sldId id="824" r:id="rId127"/>
    <p:sldId id="825" r:id="rId128"/>
    <p:sldId id="826" r:id="rId129"/>
    <p:sldId id="709" r:id="rId130"/>
    <p:sldId id="827" r:id="rId131"/>
    <p:sldId id="711" r:id="rId132"/>
    <p:sldId id="828" r:id="rId133"/>
    <p:sldId id="829" r:id="rId134"/>
    <p:sldId id="713" r:id="rId135"/>
    <p:sldId id="788" r:id="rId136"/>
    <p:sldId id="789" r:id="rId137"/>
    <p:sldId id="830" r:id="rId138"/>
    <p:sldId id="787" r:id="rId139"/>
    <p:sldId id="831" r:id="rId140"/>
    <p:sldId id="714" r:id="rId141"/>
    <p:sldId id="832" r:id="rId142"/>
    <p:sldId id="833" r:id="rId143"/>
    <p:sldId id="834" r:id="rId144"/>
    <p:sldId id="835" r:id="rId145"/>
    <p:sldId id="836" r:id="rId146"/>
    <p:sldId id="837" r:id="rId147"/>
    <p:sldId id="838" r:id="rId148"/>
    <p:sldId id="839" r:id="rId149"/>
    <p:sldId id="719" r:id="rId150"/>
    <p:sldId id="791" r:id="rId151"/>
    <p:sldId id="849" r:id="rId152"/>
    <p:sldId id="790" r:id="rId153"/>
    <p:sldId id="850" r:id="rId154"/>
    <p:sldId id="851" r:id="rId155"/>
    <p:sldId id="852" r:id="rId156"/>
    <p:sldId id="792" r:id="rId157"/>
    <p:sldId id="793" r:id="rId158"/>
    <p:sldId id="853" r:id="rId159"/>
    <p:sldId id="724" r:id="rId160"/>
    <p:sldId id="855" r:id="rId161"/>
    <p:sldId id="856" r:id="rId162"/>
    <p:sldId id="857" r:id="rId163"/>
    <p:sldId id="726" r:id="rId164"/>
    <p:sldId id="727" r:id="rId165"/>
    <p:sldId id="728" r:id="rId166"/>
    <p:sldId id="858" r:id="rId167"/>
    <p:sldId id="859" r:id="rId168"/>
    <p:sldId id="860" r:id="rId169"/>
    <p:sldId id="861" r:id="rId170"/>
    <p:sldId id="862" r:id="rId171"/>
    <p:sldId id="863" r:id="rId172"/>
    <p:sldId id="866" r:id="rId173"/>
    <p:sldId id="867" r:id="rId174"/>
    <p:sldId id="868" r:id="rId175"/>
    <p:sldId id="734" r:id="rId176"/>
    <p:sldId id="735" r:id="rId177"/>
    <p:sldId id="795" r:id="rId178"/>
    <p:sldId id="869" r:id="rId179"/>
    <p:sldId id="870" r:id="rId180"/>
    <p:sldId id="871" r:id="rId181"/>
    <p:sldId id="872" r:id="rId182"/>
    <p:sldId id="873" r:id="rId183"/>
    <p:sldId id="874" r:id="rId184"/>
    <p:sldId id="875" r:id="rId185"/>
    <p:sldId id="876" r:id="rId186"/>
    <p:sldId id="877" r:id="rId187"/>
    <p:sldId id="878" r:id="rId188"/>
    <p:sldId id="879" r:id="rId189"/>
    <p:sldId id="880" r:id="rId190"/>
    <p:sldId id="881" r:id="rId191"/>
    <p:sldId id="889" r:id="rId192"/>
    <p:sldId id="745" r:id="rId193"/>
    <p:sldId id="798" r:id="rId194"/>
    <p:sldId id="797" r:id="rId195"/>
    <p:sldId id="886" r:id="rId196"/>
    <p:sldId id="890" r:id="rId197"/>
    <p:sldId id="995" r:id="rId198"/>
    <p:sldId id="891" r:id="rId199"/>
    <p:sldId id="804" r:id="rId200"/>
    <p:sldId id="510" r:id="rId20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FF"/>
    <a:srgbClr val="333399"/>
    <a:srgbClr val="FFCC66"/>
    <a:srgbClr val="363080"/>
    <a:srgbClr val="5850A5"/>
    <a:srgbClr val="342F61"/>
    <a:srgbClr val="463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9" autoAdjust="0"/>
    <p:restoredTop sz="93740" autoAdjust="0"/>
  </p:normalViewPr>
  <p:slideViewPr>
    <p:cSldViewPr>
      <p:cViewPr>
        <p:scale>
          <a:sx n="67" d="100"/>
          <a:sy n="67" d="100"/>
        </p:scale>
        <p:origin x="1260" y="44"/>
      </p:cViewPr>
      <p:guideLst>
        <p:guide orient="horz" pos="2160"/>
        <p:guide pos="2880"/>
      </p:guideLst>
    </p:cSldViewPr>
  </p:slideViewPr>
  <p:outlineViewPr>
    <p:cViewPr>
      <p:scale>
        <a:sx n="33" d="100"/>
        <a:sy n="33" d="100"/>
      </p:scale>
      <p:origin x="0" y="137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44"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74.xml"/><Relationship Id="rId98" Type="http://schemas.openxmlformats.org/officeDocument/2006/relationships/slide" Target="slides/slide73.xml"/><Relationship Id="rId97" Type="http://schemas.openxmlformats.org/officeDocument/2006/relationships/slide" Target="slides/slide72.xml"/><Relationship Id="rId96" Type="http://schemas.openxmlformats.org/officeDocument/2006/relationships/slide" Target="slides/slide71.xml"/><Relationship Id="rId95" Type="http://schemas.openxmlformats.org/officeDocument/2006/relationships/slide" Target="slides/slide70.xml"/><Relationship Id="rId94" Type="http://schemas.openxmlformats.org/officeDocument/2006/relationships/slide" Target="slides/slide69.xml"/><Relationship Id="rId93" Type="http://schemas.openxmlformats.org/officeDocument/2006/relationships/slide" Target="slides/slide68.xml"/><Relationship Id="rId92" Type="http://schemas.openxmlformats.org/officeDocument/2006/relationships/slide" Target="slides/slide67.xml"/><Relationship Id="rId91" Type="http://schemas.openxmlformats.org/officeDocument/2006/relationships/slide" Target="slides/slide66.xml"/><Relationship Id="rId90" Type="http://schemas.openxmlformats.org/officeDocument/2006/relationships/slide" Target="slides/slide65.xml"/><Relationship Id="rId9" Type="http://schemas.openxmlformats.org/officeDocument/2006/relationships/slideMaster" Target="slideMasters/slideMaster8.xml"/><Relationship Id="rId89" Type="http://schemas.openxmlformats.org/officeDocument/2006/relationships/slide" Target="slides/slide64.xml"/><Relationship Id="rId88" Type="http://schemas.openxmlformats.org/officeDocument/2006/relationships/slide" Target="slides/slide63.xml"/><Relationship Id="rId87" Type="http://schemas.openxmlformats.org/officeDocument/2006/relationships/slide" Target="slides/slide62.xml"/><Relationship Id="rId86" Type="http://schemas.openxmlformats.org/officeDocument/2006/relationships/slide" Target="slides/slide61.xml"/><Relationship Id="rId85" Type="http://schemas.openxmlformats.org/officeDocument/2006/relationships/slide" Target="slides/slide60.xml"/><Relationship Id="rId84" Type="http://schemas.openxmlformats.org/officeDocument/2006/relationships/slide" Target="slides/slide59.xml"/><Relationship Id="rId83" Type="http://schemas.openxmlformats.org/officeDocument/2006/relationships/slide" Target="slides/slide58.xml"/><Relationship Id="rId82" Type="http://schemas.openxmlformats.org/officeDocument/2006/relationships/slide" Target="slides/slide57.xml"/><Relationship Id="rId81" Type="http://schemas.openxmlformats.org/officeDocument/2006/relationships/slide" Target="slides/slide56.xml"/><Relationship Id="rId80" Type="http://schemas.openxmlformats.org/officeDocument/2006/relationships/slide" Target="slides/slide55.xml"/><Relationship Id="rId8" Type="http://schemas.openxmlformats.org/officeDocument/2006/relationships/slideMaster" Target="slideMasters/slideMaster7.xml"/><Relationship Id="rId79" Type="http://schemas.openxmlformats.org/officeDocument/2006/relationships/slide" Target="slides/slide54.xml"/><Relationship Id="rId78" Type="http://schemas.openxmlformats.org/officeDocument/2006/relationships/slide" Target="slides/slide53.xml"/><Relationship Id="rId77" Type="http://schemas.openxmlformats.org/officeDocument/2006/relationships/slide" Target="slides/slide52.xml"/><Relationship Id="rId76" Type="http://schemas.openxmlformats.org/officeDocument/2006/relationships/slide" Target="slides/slide51.xml"/><Relationship Id="rId75" Type="http://schemas.openxmlformats.org/officeDocument/2006/relationships/slide" Target="slides/slide50.xml"/><Relationship Id="rId74" Type="http://schemas.openxmlformats.org/officeDocument/2006/relationships/slide" Target="slides/slide49.xml"/><Relationship Id="rId73" Type="http://schemas.openxmlformats.org/officeDocument/2006/relationships/slide" Target="slides/slide48.xml"/><Relationship Id="rId72" Type="http://schemas.openxmlformats.org/officeDocument/2006/relationships/slide" Target="slides/slide47.xml"/><Relationship Id="rId71" Type="http://schemas.openxmlformats.org/officeDocument/2006/relationships/slide" Target="slides/slide46.xml"/><Relationship Id="rId70" Type="http://schemas.openxmlformats.org/officeDocument/2006/relationships/slide" Target="slides/slide45.xml"/><Relationship Id="rId7" Type="http://schemas.openxmlformats.org/officeDocument/2006/relationships/slideMaster" Target="slideMasters/slideMaster6.xml"/><Relationship Id="rId69" Type="http://schemas.openxmlformats.org/officeDocument/2006/relationships/slide" Target="slides/slide44.xml"/><Relationship Id="rId68" Type="http://schemas.openxmlformats.org/officeDocument/2006/relationships/slide" Target="slides/slide43.xml"/><Relationship Id="rId67" Type="http://schemas.openxmlformats.org/officeDocument/2006/relationships/slide" Target="slides/slide42.xml"/><Relationship Id="rId66" Type="http://schemas.openxmlformats.org/officeDocument/2006/relationships/slide" Target="slides/slide41.xml"/><Relationship Id="rId65" Type="http://schemas.openxmlformats.org/officeDocument/2006/relationships/slide" Target="slides/slide40.xml"/><Relationship Id="rId64" Type="http://schemas.openxmlformats.org/officeDocument/2006/relationships/slide" Target="slides/slide39.xml"/><Relationship Id="rId63" Type="http://schemas.openxmlformats.org/officeDocument/2006/relationships/slide" Target="slides/slide38.xml"/><Relationship Id="rId62" Type="http://schemas.openxmlformats.org/officeDocument/2006/relationships/slide" Target="slides/slide37.xml"/><Relationship Id="rId61" Type="http://schemas.openxmlformats.org/officeDocument/2006/relationships/slide" Target="slides/slide36.xml"/><Relationship Id="rId60" Type="http://schemas.openxmlformats.org/officeDocument/2006/relationships/slide" Target="slides/slide35.xml"/><Relationship Id="rId6" Type="http://schemas.openxmlformats.org/officeDocument/2006/relationships/slideMaster" Target="slideMasters/slideMaster5.xml"/><Relationship Id="rId59" Type="http://schemas.openxmlformats.org/officeDocument/2006/relationships/slide" Target="slides/slide34.xml"/><Relationship Id="rId58" Type="http://schemas.openxmlformats.org/officeDocument/2006/relationships/slide" Target="slides/slide33.xml"/><Relationship Id="rId57" Type="http://schemas.openxmlformats.org/officeDocument/2006/relationships/slide" Target="slides/slide32.xml"/><Relationship Id="rId56" Type="http://schemas.openxmlformats.org/officeDocument/2006/relationships/slide" Target="slides/slide31.xml"/><Relationship Id="rId55" Type="http://schemas.openxmlformats.org/officeDocument/2006/relationships/slide" Target="slides/slide30.xml"/><Relationship Id="rId54" Type="http://schemas.openxmlformats.org/officeDocument/2006/relationships/slide" Target="slides/slide29.xml"/><Relationship Id="rId53" Type="http://schemas.openxmlformats.org/officeDocument/2006/relationships/slide" Target="slides/slide28.xml"/><Relationship Id="rId52" Type="http://schemas.openxmlformats.org/officeDocument/2006/relationships/slide" Target="slides/slide27.xml"/><Relationship Id="rId51" Type="http://schemas.openxmlformats.org/officeDocument/2006/relationships/slide" Target="slides/slide26.xml"/><Relationship Id="rId50" Type="http://schemas.openxmlformats.org/officeDocument/2006/relationships/slide" Target="slides/slide25.xml"/><Relationship Id="rId5" Type="http://schemas.openxmlformats.org/officeDocument/2006/relationships/slideMaster" Target="slideMasters/slideMaster4.xml"/><Relationship Id="rId49" Type="http://schemas.openxmlformats.org/officeDocument/2006/relationships/slide" Target="slides/slide24.xml"/><Relationship Id="rId48" Type="http://schemas.openxmlformats.org/officeDocument/2006/relationships/slide" Target="slides/slide23.xml"/><Relationship Id="rId47" Type="http://schemas.openxmlformats.org/officeDocument/2006/relationships/slide" Target="slides/slide22.xml"/><Relationship Id="rId46" Type="http://schemas.openxmlformats.org/officeDocument/2006/relationships/slide" Target="slides/slide21.xml"/><Relationship Id="rId45" Type="http://schemas.openxmlformats.org/officeDocument/2006/relationships/slide" Target="slides/slide20.xml"/><Relationship Id="rId44" Type="http://schemas.openxmlformats.org/officeDocument/2006/relationships/slide" Target="slides/slide19.xml"/><Relationship Id="rId43" Type="http://schemas.openxmlformats.org/officeDocument/2006/relationships/slide" Target="slides/slide18.xml"/><Relationship Id="rId42" Type="http://schemas.openxmlformats.org/officeDocument/2006/relationships/slide" Target="slides/slide17.xml"/><Relationship Id="rId41" Type="http://schemas.openxmlformats.org/officeDocument/2006/relationships/slide" Target="slides/slide16.xml"/><Relationship Id="rId40" Type="http://schemas.openxmlformats.org/officeDocument/2006/relationships/slide" Target="slides/slide15.xml"/><Relationship Id="rId4" Type="http://schemas.openxmlformats.org/officeDocument/2006/relationships/slideMaster" Target="slideMasters/slideMaster3.xml"/><Relationship Id="rId39" Type="http://schemas.openxmlformats.org/officeDocument/2006/relationships/slide" Target="slides/slide14.xml"/><Relationship Id="rId38" Type="http://schemas.openxmlformats.org/officeDocument/2006/relationships/slide" Target="slides/slide13.xml"/><Relationship Id="rId37" Type="http://schemas.openxmlformats.org/officeDocument/2006/relationships/slide" Target="slides/slide12.xml"/><Relationship Id="rId36" Type="http://schemas.openxmlformats.org/officeDocument/2006/relationships/slide" Target="slides/slide11.xml"/><Relationship Id="rId35" Type="http://schemas.openxmlformats.org/officeDocument/2006/relationships/slide" Target="slides/slide10.xml"/><Relationship Id="rId34" Type="http://schemas.openxmlformats.org/officeDocument/2006/relationships/slide" Target="slides/slide9.xml"/><Relationship Id="rId33" Type="http://schemas.openxmlformats.org/officeDocument/2006/relationships/slide" Target="slides/slide8.xml"/><Relationship Id="rId32" Type="http://schemas.openxmlformats.org/officeDocument/2006/relationships/slide" Target="slides/slide7.xml"/><Relationship Id="rId31" Type="http://schemas.openxmlformats.org/officeDocument/2006/relationships/slide" Target="slides/slide6.xml"/><Relationship Id="rId30" Type="http://schemas.openxmlformats.org/officeDocument/2006/relationships/slide" Target="slides/slide5.xml"/><Relationship Id="rId3" Type="http://schemas.openxmlformats.org/officeDocument/2006/relationships/slideMaster" Target="slideMasters/slideMaster2.xml"/><Relationship Id="rId29" Type="http://schemas.openxmlformats.org/officeDocument/2006/relationships/slide" Target="slides/slide4.xml"/><Relationship Id="rId28" Type="http://schemas.openxmlformats.org/officeDocument/2006/relationships/slide" Target="slides/slide3.xml"/><Relationship Id="rId27" Type="http://schemas.openxmlformats.org/officeDocument/2006/relationships/slide" Target="slides/slide2.xml"/><Relationship Id="rId26" Type="http://schemas.openxmlformats.org/officeDocument/2006/relationships/notesMaster" Target="notesMasters/notesMaster1.xml"/><Relationship Id="rId25" Type="http://schemas.openxmlformats.org/officeDocument/2006/relationships/slide" Target="slides/slide1.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5" Type="http://schemas.openxmlformats.org/officeDocument/2006/relationships/tableStyles" Target="tableStyles.xml"/><Relationship Id="rId204" Type="http://schemas.openxmlformats.org/officeDocument/2006/relationships/viewProps" Target="viewProps.xml"/><Relationship Id="rId203" Type="http://schemas.openxmlformats.org/officeDocument/2006/relationships/presProps" Target="presProps.xml"/><Relationship Id="rId202" Type="http://schemas.openxmlformats.org/officeDocument/2006/relationships/handoutMaster" Target="handoutMasters/handoutMaster1.xml"/><Relationship Id="rId201" Type="http://schemas.openxmlformats.org/officeDocument/2006/relationships/slide" Target="slides/slide176.xml"/><Relationship Id="rId200" Type="http://schemas.openxmlformats.org/officeDocument/2006/relationships/slide" Target="slides/slide175.xml"/><Relationship Id="rId20" Type="http://schemas.openxmlformats.org/officeDocument/2006/relationships/slideMaster" Target="slideMasters/slideMaster19.xml"/><Relationship Id="rId2" Type="http://schemas.openxmlformats.org/officeDocument/2006/relationships/theme" Target="theme/theme1.xml"/><Relationship Id="rId199" Type="http://schemas.openxmlformats.org/officeDocument/2006/relationships/slide" Target="slides/slide174.xml"/><Relationship Id="rId198" Type="http://schemas.openxmlformats.org/officeDocument/2006/relationships/slide" Target="slides/slide173.xml"/><Relationship Id="rId197" Type="http://schemas.openxmlformats.org/officeDocument/2006/relationships/slide" Target="slides/slide172.xml"/><Relationship Id="rId196" Type="http://schemas.openxmlformats.org/officeDocument/2006/relationships/slide" Target="slides/slide171.xml"/><Relationship Id="rId195" Type="http://schemas.openxmlformats.org/officeDocument/2006/relationships/slide" Target="slides/slide170.xml"/><Relationship Id="rId194" Type="http://schemas.openxmlformats.org/officeDocument/2006/relationships/slide" Target="slides/slide169.xml"/><Relationship Id="rId193" Type="http://schemas.openxmlformats.org/officeDocument/2006/relationships/slide" Target="slides/slide168.xml"/><Relationship Id="rId192" Type="http://schemas.openxmlformats.org/officeDocument/2006/relationships/slide" Target="slides/slide167.xml"/><Relationship Id="rId191" Type="http://schemas.openxmlformats.org/officeDocument/2006/relationships/slide" Target="slides/slide166.xml"/><Relationship Id="rId190" Type="http://schemas.openxmlformats.org/officeDocument/2006/relationships/slide" Target="slides/slide165.xml"/><Relationship Id="rId19" Type="http://schemas.openxmlformats.org/officeDocument/2006/relationships/slideMaster" Target="slideMasters/slideMaster18.xml"/><Relationship Id="rId189" Type="http://schemas.openxmlformats.org/officeDocument/2006/relationships/slide" Target="slides/slide164.xml"/><Relationship Id="rId188" Type="http://schemas.openxmlformats.org/officeDocument/2006/relationships/slide" Target="slides/slide163.xml"/><Relationship Id="rId187" Type="http://schemas.openxmlformats.org/officeDocument/2006/relationships/slide" Target="slides/slide162.xml"/><Relationship Id="rId186" Type="http://schemas.openxmlformats.org/officeDocument/2006/relationships/slide" Target="slides/slide161.xml"/><Relationship Id="rId185" Type="http://schemas.openxmlformats.org/officeDocument/2006/relationships/slide" Target="slides/slide160.xml"/><Relationship Id="rId184" Type="http://schemas.openxmlformats.org/officeDocument/2006/relationships/slide" Target="slides/slide159.xml"/><Relationship Id="rId183" Type="http://schemas.openxmlformats.org/officeDocument/2006/relationships/slide" Target="slides/slide158.xml"/><Relationship Id="rId182" Type="http://schemas.openxmlformats.org/officeDocument/2006/relationships/slide" Target="slides/slide157.xml"/><Relationship Id="rId181" Type="http://schemas.openxmlformats.org/officeDocument/2006/relationships/slide" Target="slides/slide156.xml"/><Relationship Id="rId180" Type="http://schemas.openxmlformats.org/officeDocument/2006/relationships/slide" Target="slides/slide155.xml"/><Relationship Id="rId18" Type="http://schemas.openxmlformats.org/officeDocument/2006/relationships/slideMaster" Target="slideMasters/slideMaster17.xml"/><Relationship Id="rId179" Type="http://schemas.openxmlformats.org/officeDocument/2006/relationships/slide" Target="slides/slide154.xml"/><Relationship Id="rId178" Type="http://schemas.openxmlformats.org/officeDocument/2006/relationships/slide" Target="slides/slide153.xml"/><Relationship Id="rId177" Type="http://schemas.openxmlformats.org/officeDocument/2006/relationships/slide" Target="slides/slide152.xml"/><Relationship Id="rId176" Type="http://schemas.openxmlformats.org/officeDocument/2006/relationships/slide" Target="slides/slide151.xml"/><Relationship Id="rId175" Type="http://schemas.openxmlformats.org/officeDocument/2006/relationships/slide" Target="slides/slide150.xml"/><Relationship Id="rId174" Type="http://schemas.openxmlformats.org/officeDocument/2006/relationships/slide" Target="slides/slide149.xml"/><Relationship Id="rId173" Type="http://schemas.openxmlformats.org/officeDocument/2006/relationships/slide" Target="slides/slide148.xml"/><Relationship Id="rId172" Type="http://schemas.openxmlformats.org/officeDocument/2006/relationships/slide" Target="slides/slide147.xml"/><Relationship Id="rId171" Type="http://schemas.openxmlformats.org/officeDocument/2006/relationships/slide" Target="slides/slide146.xml"/><Relationship Id="rId170" Type="http://schemas.openxmlformats.org/officeDocument/2006/relationships/slide" Target="slides/slide145.xml"/><Relationship Id="rId17" Type="http://schemas.openxmlformats.org/officeDocument/2006/relationships/slideMaster" Target="slideMasters/slideMaster16.xml"/><Relationship Id="rId169" Type="http://schemas.openxmlformats.org/officeDocument/2006/relationships/slide" Target="slides/slide144.xml"/><Relationship Id="rId168" Type="http://schemas.openxmlformats.org/officeDocument/2006/relationships/slide" Target="slides/slide143.xml"/><Relationship Id="rId167" Type="http://schemas.openxmlformats.org/officeDocument/2006/relationships/slide" Target="slides/slide142.xml"/><Relationship Id="rId166" Type="http://schemas.openxmlformats.org/officeDocument/2006/relationships/slide" Target="slides/slide141.xml"/><Relationship Id="rId165" Type="http://schemas.openxmlformats.org/officeDocument/2006/relationships/slide" Target="slides/slide140.xml"/><Relationship Id="rId164" Type="http://schemas.openxmlformats.org/officeDocument/2006/relationships/slide" Target="slides/slide139.xml"/><Relationship Id="rId163" Type="http://schemas.openxmlformats.org/officeDocument/2006/relationships/slide" Target="slides/slide138.xml"/><Relationship Id="rId162" Type="http://schemas.openxmlformats.org/officeDocument/2006/relationships/slide" Target="slides/slide137.xml"/><Relationship Id="rId161" Type="http://schemas.openxmlformats.org/officeDocument/2006/relationships/slide" Target="slides/slide136.xml"/><Relationship Id="rId160" Type="http://schemas.openxmlformats.org/officeDocument/2006/relationships/slide" Target="slides/slide135.xml"/><Relationship Id="rId16" Type="http://schemas.openxmlformats.org/officeDocument/2006/relationships/slideMaster" Target="slideMasters/slideMaster15.xml"/><Relationship Id="rId159" Type="http://schemas.openxmlformats.org/officeDocument/2006/relationships/slide" Target="slides/slide134.xml"/><Relationship Id="rId158" Type="http://schemas.openxmlformats.org/officeDocument/2006/relationships/slide" Target="slides/slide133.xml"/><Relationship Id="rId157" Type="http://schemas.openxmlformats.org/officeDocument/2006/relationships/slide" Target="slides/slide132.xml"/><Relationship Id="rId156" Type="http://schemas.openxmlformats.org/officeDocument/2006/relationships/slide" Target="slides/slide131.xml"/><Relationship Id="rId155" Type="http://schemas.openxmlformats.org/officeDocument/2006/relationships/slide" Target="slides/slide130.xml"/><Relationship Id="rId154" Type="http://schemas.openxmlformats.org/officeDocument/2006/relationships/slide" Target="slides/slide129.xml"/><Relationship Id="rId153" Type="http://schemas.openxmlformats.org/officeDocument/2006/relationships/slide" Target="slides/slide128.xml"/><Relationship Id="rId152" Type="http://schemas.openxmlformats.org/officeDocument/2006/relationships/slide" Target="slides/slide127.xml"/><Relationship Id="rId151" Type="http://schemas.openxmlformats.org/officeDocument/2006/relationships/slide" Target="slides/slide126.xml"/><Relationship Id="rId150" Type="http://schemas.openxmlformats.org/officeDocument/2006/relationships/slide" Target="slides/slide125.xml"/><Relationship Id="rId15" Type="http://schemas.openxmlformats.org/officeDocument/2006/relationships/slideMaster" Target="slideMasters/slideMaster14.xml"/><Relationship Id="rId149" Type="http://schemas.openxmlformats.org/officeDocument/2006/relationships/slide" Target="slides/slide124.xml"/><Relationship Id="rId148" Type="http://schemas.openxmlformats.org/officeDocument/2006/relationships/slide" Target="slides/slide123.xml"/><Relationship Id="rId147" Type="http://schemas.openxmlformats.org/officeDocument/2006/relationships/slide" Target="slides/slide122.xml"/><Relationship Id="rId146" Type="http://schemas.openxmlformats.org/officeDocument/2006/relationships/slide" Target="slides/slide121.xml"/><Relationship Id="rId145" Type="http://schemas.openxmlformats.org/officeDocument/2006/relationships/slide" Target="slides/slide120.xml"/><Relationship Id="rId144" Type="http://schemas.openxmlformats.org/officeDocument/2006/relationships/slide" Target="slides/slide119.xml"/><Relationship Id="rId143" Type="http://schemas.openxmlformats.org/officeDocument/2006/relationships/slide" Target="slides/slide118.xml"/><Relationship Id="rId142" Type="http://schemas.openxmlformats.org/officeDocument/2006/relationships/slide" Target="slides/slide117.xml"/><Relationship Id="rId141" Type="http://schemas.openxmlformats.org/officeDocument/2006/relationships/slide" Target="slides/slide116.xml"/><Relationship Id="rId140" Type="http://schemas.openxmlformats.org/officeDocument/2006/relationships/slide" Target="slides/slide115.xml"/><Relationship Id="rId14" Type="http://schemas.openxmlformats.org/officeDocument/2006/relationships/slideMaster" Target="slideMasters/slideMaster13.xml"/><Relationship Id="rId139" Type="http://schemas.openxmlformats.org/officeDocument/2006/relationships/slide" Target="slides/slide114.xml"/><Relationship Id="rId138" Type="http://schemas.openxmlformats.org/officeDocument/2006/relationships/slide" Target="slides/slide113.xml"/><Relationship Id="rId137" Type="http://schemas.openxmlformats.org/officeDocument/2006/relationships/slide" Target="slides/slide112.xml"/><Relationship Id="rId136" Type="http://schemas.openxmlformats.org/officeDocument/2006/relationships/slide" Target="slides/slide111.xml"/><Relationship Id="rId135" Type="http://schemas.openxmlformats.org/officeDocument/2006/relationships/slide" Target="slides/slide110.xml"/><Relationship Id="rId134" Type="http://schemas.openxmlformats.org/officeDocument/2006/relationships/slide" Target="slides/slide109.xml"/><Relationship Id="rId133" Type="http://schemas.openxmlformats.org/officeDocument/2006/relationships/slide" Target="slides/slide108.xml"/><Relationship Id="rId132" Type="http://schemas.openxmlformats.org/officeDocument/2006/relationships/slide" Target="slides/slide107.xml"/><Relationship Id="rId131" Type="http://schemas.openxmlformats.org/officeDocument/2006/relationships/slide" Target="slides/slide106.xml"/><Relationship Id="rId130" Type="http://schemas.openxmlformats.org/officeDocument/2006/relationships/slide" Target="slides/slide105.xml"/><Relationship Id="rId13" Type="http://schemas.openxmlformats.org/officeDocument/2006/relationships/slideMaster" Target="slideMasters/slideMaster12.xml"/><Relationship Id="rId129" Type="http://schemas.openxmlformats.org/officeDocument/2006/relationships/slide" Target="slides/slide104.xml"/><Relationship Id="rId128" Type="http://schemas.openxmlformats.org/officeDocument/2006/relationships/slide" Target="slides/slide103.xml"/><Relationship Id="rId127" Type="http://schemas.openxmlformats.org/officeDocument/2006/relationships/slide" Target="slides/slide102.xml"/><Relationship Id="rId126" Type="http://schemas.openxmlformats.org/officeDocument/2006/relationships/slide" Target="slides/slide101.xml"/><Relationship Id="rId125" Type="http://schemas.openxmlformats.org/officeDocument/2006/relationships/slide" Target="slides/slide100.xml"/><Relationship Id="rId124" Type="http://schemas.openxmlformats.org/officeDocument/2006/relationships/slide" Target="slides/slide99.xml"/><Relationship Id="rId123" Type="http://schemas.openxmlformats.org/officeDocument/2006/relationships/slide" Target="slides/slide98.xml"/><Relationship Id="rId122" Type="http://schemas.openxmlformats.org/officeDocument/2006/relationships/slide" Target="slides/slide97.xml"/><Relationship Id="rId121" Type="http://schemas.openxmlformats.org/officeDocument/2006/relationships/slide" Target="slides/slide96.xml"/><Relationship Id="rId120" Type="http://schemas.openxmlformats.org/officeDocument/2006/relationships/slide" Target="slides/slide95.xml"/><Relationship Id="rId12" Type="http://schemas.openxmlformats.org/officeDocument/2006/relationships/slideMaster" Target="slideMasters/slideMaster11.xml"/><Relationship Id="rId119" Type="http://schemas.openxmlformats.org/officeDocument/2006/relationships/slide" Target="slides/slide94.xml"/><Relationship Id="rId118" Type="http://schemas.openxmlformats.org/officeDocument/2006/relationships/slide" Target="slides/slide93.xml"/><Relationship Id="rId117" Type="http://schemas.openxmlformats.org/officeDocument/2006/relationships/slide" Target="slides/slide92.xml"/><Relationship Id="rId116" Type="http://schemas.openxmlformats.org/officeDocument/2006/relationships/slide" Target="slides/slide91.xml"/><Relationship Id="rId115" Type="http://schemas.openxmlformats.org/officeDocument/2006/relationships/slide" Target="slides/slide90.xml"/><Relationship Id="rId114" Type="http://schemas.openxmlformats.org/officeDocument/2006/relationships/slide" Target="slides/slide89.xml"/><Relationship Id="rId113" Type="http://schemas.openxmlformats.org/officeDocument/2006/relationships/slide" Target="slides/slide88.xml"/><Relationship Id="rId112" Type="http://schemas.openxmlformats.org/officeDocument/2006/relationships/slide" Target="slides/slide87.xml"/><Relationship Id="rId111" Type="http://schemas.openxmlformats.org/officeDocument/2006/relationships/slide" Target="slides/slide86.xml"/><Relationship Id="rId110" Type="http://schemas.openxmlformats.org/officeDocument/2006/relationships/slide" Target="slides/slide85.xml"/><Relationship Id="rId11" Type="http://schemas.openxmlformats.org/officeDocument/2006/relationships/slideMaster" Target="slideMasters/slideMaster10.xml"/><Relationship Id="rId109" Type="http://schemas.openxmlformats.org/officeDocument/2006/relationships/slide" Target="slides/slide84.xml"/><Relationship Id="rId108" Type="http://schemas.openxmlformats.org/officeDocument/2006/relationships/slide" Target="slides/slide83.xml"/><Relationship Id="rId107" Type="http://schemas.openxmlformats.org/officeDocument/2006/relationships/slide" Target="slides/slide82.xml"/><Relationship Id="rId106" Type="http://schemas.openxmlformats.org/officeDocument/2006/relationships/slide" Target="slides/slide81.xml"/><Relationship Id="rId105" Type="http://schemas.openxmlformats.org/officeDocument/2006/relationships/slide" Target="slides/slide80.xml"/><Relationship Id="rId104" Type="http://schemas.openxmlformats.org/officeDocument/2006/relationships/slide" Target="slides/slide79.xml"/><Relationship Id="rId103" Type="http://schemas.openxmlformats.org/officeDocument/2006/relationships/slide" Target="slides/slide78.xml"/><Relationship Id="rId102" Type="http://schemas.openxmlformats.org/officeDocument/2006/relationships/slide" Target="slides/slide77.xml"/><Relationship Id="rId101" Type="http://schemas.openxmlformats.org/officeDocument/2006/relationships/slide" Target="slides/slide76.xml"/><Relationship Id="rId100" Type="http://schemas.openxmlformats.org/officeDocument/2006/relationships/slide" Target="slides/slide75.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mn-ea"/>
                <a:cs typeface="Arial" panose="020B0604020202020204" pitchFamily="34" charset="0"/>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mn-ea"/>
                <a:cs typeface="Arial" panose="020B0604020202020204" pitchFamily="34" charset="0"/>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mn-ea"/>
                <a:cs typeface="Arial" panose="020B0604020202020204" pitchFamily="34" charset="0"/>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mn-ea"/>
                <a:cs typeface="Arial" panose="020B0604020202020204" pitchFamily="34" charset="0"/>
              </a:defRPr>
            </a:lvl1pPr>
          </a:lstStyle>
          <a:p>
            <a:pPr>
              <a:defRPr/>
            </a:pPr>
            <a:fld id="{5B3CA009-45FC-4336-807C-8A5B3E22DC3F}"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mn-ea"/>
                <a:cs typeface="Arial" panose="020B060402020202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mn-ea"/>
                <a:cs typeface="Arial" panose="020B0604020202020204" pitchFamily="34" charset="0"/>
              </a:defRPr>
            </a:lvl1pPr>
          </a:lstStyle>
          <a:p>
            <a:pPr>
              <a:defRPr/>
            </a:pPr>
            <a:endParaRPr lang="en-US" altLang="zh-CN"/>
          </a:p>
        </p:txBody>
      </p:sp>
      <p:sp>
        <p:nvSpPr>
          <p:cNvPr id="126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mn-ea"/>
                <a:cs typeface="Arial" panose="020B060402020202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mn-ea"/>
                <a:cs typeface="Arial" panose="020B0604020202020204" pitchFamily="34" charset="0"/>
              </a:defRPr>
            </a:lvl1pPr>
          </a:lstStyle>
          <a:p>
            <a:pPr>
              <a:defRPr/>
            </a:pPr>
            <a:fld id="{0F7CFE72-A41A-4812-A910-A63F20480F9E}"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3074F532-ACB1-4147-89C8-730144B7A808}" type="slidenum">
              <a:rPr lang="zh-CN" altLang="en-US" smtClean="0"/>
            </a:fld>
            <a:endParaRPr lang="en-US" altLang="zh-CN" smtClean="0"/>
          </a:p>
        </p:txBody>
      </p:sp>
      <p:sp>
        <p:nvSpPr>
          <p:cNvPr id="128003" name="Rectangle 2"/>
          <p:cNvSpPr>
            <a:spLocks noGrp="1" noRot="1" noChangeAspect="1" noChangeArrowheads="1" noTextEdit="1"/>
          </p:cNvSpPr>
          <p:nvPr>
            <p:ph type="sldImg"/>
          </p:nvPr>
        </p:nvSpPr>
        <p:spPr>
          <a:xfrm>
            <a:off x="1143000" y="685800"/>
            <a:ext cx="4572000" cy="3429000"/>
          </a:xfrm>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7D6E6C4E-3619-4079-A5D9-818B9383A7F9}" type="slidenum">
              <a:rPr lang="zh-CN" altLang="en-US" sz="1200" i="0" u="none">
                <a:solidFill>
                  <a:prstClr val="black"/>
                </a:solidFill>
              </a:rPr>
            </a:fld>
            <a:endParaRPr lang="en-US" altLang="zh-CN" sz="1200" i="0" u="none">
              <a:solidFill>
                <a:prstClr val="black"/>
              </a:solidFill>
            </a:endParaRPr>
          </a:p>
        </p:txBody>
      </p:sp>
      <p:sp>
        <p:nvSpPr>
          <p:cNvPr id="186371" name="Rectangle 2"/>
          <p:cNvSpPr>
            <a:spLocks noGrp="1" noRot="1" noChangeAspect="1" noChangeArrowheads="1" noTextEdit="1"/>
          </p:cNvSpPr>
          <p:nvPr>
            <p:ph type="sldImg"/>
          </p:nvPr>
        </p:nvSpPr>
        <p:spPr>
          <a:xfrm>
            <a:off x="1143000" y="685800"/>
            <a:ext cx="4572000" cy="3429000"/>
          </a:xfrm>
        </p:spPr>
      </p:sp>
      <p:sp>
        <p:nvSpPr>
          <p:cNvPr id="186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9092152A-E4F4-42EC-952A-D8F1F0E8B5C3}" type="slidenum">
              <a:rPr lang="zh-CN" altLang="en-US" sz="1200" i="0" u="none">
                <a:solidFill>
                  <a:prstClr val="black"/>
                </a:solidFill>
              </a:rPr>
            </a:fld>
            <a:endParaRPr lang="en-US" altLang="zh-CN" sz="1200" i="0" u="none">
              <a:solidFill>
                <a:prstClr val="black"/>
              </a:solidFill>
            </a:endParaRPr>
          </a:p>
        </p:txBody>
      </p:sp>
      <p:sp>
        <p:nvSpPr>
          <p:cNvPr id="187395" name="Rectangle 2"/>
          <p:cNvSpPr>
            <a:spLocks noGrp="1" noRot="1" noChangeAspect="1" noChangeArrowheads="1" noTextEdit="1"/>
          </p:cNvSpPr>
          <p:nvPr>
            <p:ph type="sldImg"/>
          </p:nvPr>
        </p:nvSpPr>
        <p:spPr>
          <a:xfrm>
            <a:off x="1143000" y="685800"/>
            <a:ext cx="4572000" cy="3429000"/>
          </a:xfrm>
        </p:spPr>
      </p:sp>
      <p:sp>
        <p:nvSpPr>
          <p:cNvPr id="187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7CFE72-A41A-4812-A910-A63F20480F9E}"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xfrm>
            <a:off x="1143000" y="685800"/>
            <a:ext cx="4572000" cy="3429000"/>
          </a:xfrm>
        </p:spPr>
      </p:sp>
      <p:sp>
        <p:nvSpPr>
          <p:cNvPr id="192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图</a:t>
            </a:r>
            <a:r>
              <a:rPr lang="en-US" altLang="zh-CN" smtClean="0"/>
              <a:t>b</a:t>
            </a:r>
            <a:r>
              <a:rPr lang="zh-CN" altLang="en-US" smtClean="0"/>
              <a:t>中</a:t>
            </a:r>
            <a:endParaRPr lang="en-US" altLang="zh-CN" smtClean="0"/>
          </a:p>
          <a:p>
            <a:r>
              <a:rPr lang="en-US" altLang="zh-CN" smtClean="0"/>
              <a:t>AC</a:t>
            </a:r>
            <a:r>
              <a:rPr lang="en-US" altLang="zh-CN" baseline="-25000" smtClean="0"/>
              <a:t>min</a:t>
            </a:r>
            <a:r>
              <a:rPr lang="en-US" altLang="zh-CN" smtClean="0"/>
              <a:t> =  min(∞,10(AB,dist</a:t>
            </a:r>
            <a:r>
              <a:rPr lang="en-US" altLang="zh-CN" baseline="-25000" smtClean="0"/>
              <a:t>x</a:t>
            </a:r>
            <a:r>
              <a:rPr lang="en-US" altLang="zh-CN" smtClean="0"/>
              <a:t>)+50(BC, Arcs</a:t>
            </a:r>
            <a:r>
              <a:rPr lang="en-US" altLang="zh-CN" baseline="-25000" smtClean="0"/>
              <a:t>x,y</a:t>
            </a:r>
            <a:r>
              <a:rPr lang="en-US" altLang="zh-CN" smtClean="0"/>
              <a:t>)) = 60 </a:t>
            </a:r>
            <a:endParaRPr lang="en-US" altLang="zh-CN" smtClean="0"/>
          </a:p>
          <a:p>
            <a:r>
              <a:rPr lang="en-US" altLang="zh-CN" smtClean="0"/>
              <a:t>AD</a:t>
            </a:r>
            <a:r>
              <a:rPr lang="en-US" altLang="zh-CN" baseline="-25000" smtClean="0"/>
              <a:t>min</a:t>
            </a:r>
            <a:r>
              <a:rPr lang="en-US" altLang="zh-CN" smtClean="0"/>
              <a:t> =  min(30,10(AB,dist</a:t>
            </a:r>
            <a:r>
              <a:rPr lang="en-US" altLang="zh-CN" baseline="-25000" smtClean="0"/>
              <a:t>x</a:t>
            </a:r>
            <a:r>
              <a:rPr lang="en-US" altLang="zh-CN" smtClean="0"/>
              <a:t>)+∞ (BD,Arcs</a:t>
            </a:r>
            <a:r>
              <a:rPr lang="en-US" altLang="zh-CN" baseline="-25000" smtClean="0"/>
              <a:t>x,y</a:t>
            </a:r>
            <a:r>
              <a:rPr lang="en-US" altLang="zh-CN" smtClean="0"/>
              <a:t>)) = 30</a:t>
            </a:r>
            <a:endParaRPr lang="en-US" altLang="zh-CN" smtClean="0"/>
          </a:p>
          <a:p>
            <a:r>
              <a:rPr lang="en-US" altLang="zh-CN" smtClean="0"/>
              <a:t>AE</a:t>
            </a:r>
            <a:r>
              <a:rPr lang="en-US" altLang="zh-CN" baseline="-25000" smtClean="0"/>
              <a:t>min</a:t>
            </a:r>
            <a:r>
              <a:rPr lang="en-US" altLang="zh-CN" smtClean="0"/>
              <a:t> =  min(100,10(AB,dist</a:t>
            </a:r>
            <a:r>
              <a:rPr lang="en-US" altLang="zh-CN" baseline="-25000" smtClean="0"/>
              <a:t>x</a:t>
            </a:r>
            <a:r>
              <a:rPr lang="en-US" altLang="zh-CN" smtClean="0"/>
              <a:t>)+∞ (BE,Arcs</a:t>
            </a:r>
            <a:r>
              <a:rPr lang="en-US" altLang="zh-CN" baseline="-25000" smtClean="0"/>
              <a:t>x,y</a:t>
            </a:r>
            <a:r>
              <a:rPr lang="en-US" altLang="zh-CN" smtClean="0"/>
              <a:t>)) = 100</a:t>
            </a:r>
            <a:endParaRPr lang="en-US" altLang="zh-CN" smtClean="0"/>
          </a:p>
          <a:p>
            <a:endParaRPr lang="en-US" altLang="zh-CN" smtClean="0"/>
          </a:p>
          <a:p>
            <a:endParaRPr lang="en-US" altLang="zh-CN" smtClean="0"/>
          </a:p>
          <a:p>
            <a:endParaRPr lang="zh-CN" altLang="en-US" smtClean="0"/>
          </a:p>
        </p:txBody>
      </p:sp>
      <p:sp>
        <p:nvSpPr>
          <p:cNvPr id="192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285CE189-43C5-42DA-A0D0-22AD682CFF80}" type="slidenum">
              <a:rPr lang="zh-CN" altLang="en-US" sz="1200" i="0" u="none">
                <a:solidFill>
                  <a:prstClr val="black"/>
                </a:solidFill>
              </a:rPr>
            </a:fld>
            <a:endParaRPr lang="en-US" altLang="zh-CN" sz="1200" i="0" u="none">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xfrm>
            <a:off x="1143000" y="685800"/>
            <a:ext cx="4572000" cy="3429000"/>
          </a:xfrm>
        </p:spPr>
      </p:sp>
      <p:sp>
        <p:nvSpPr>
          <p:cNvPr id="193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图</a:t>
            </a:r>
            <a:r>
              <a:rPr lang="en-US" altLang="zh-CN" smtClean="0"/>
              <a:t>b</a:t>
            </a:r>
            <a:r>
              <a:rPr lang="zh-CN" altLang="en-US" smtClean="0"/>
              <a:t>中</a:t>
            </a:r>
            <a:endParaRPr lang="en-US" altLang="zh-CN" smtClean="0"/>
          </a:p>
          <a:p>
            <a:r>
              <a:rPr lang="en-US" altLang="zh-CN" smtClean="0"/>
              <a:t>AC</a:t>
            </a:r>
            <a:r>
              <a:rPr lang="en-US" altLang="zh-CN" baseline="-25000" smtClean="0"/>
              <a:t>min</a:t>
            </a:r>
            <a:r>
              <a:rPr lang="en-US" altLang="zh-CN" smtClean="0"/>
              <a:t> =  min(∞,10(AB,dist</a:t>
            </a:r>
            <a:r>
              <a:rPr lang="en-US" altLang="zh-CN" baseline="-25000" smtClean="0"/>
              <a:t>x</a:t>
            </a:r>
            <a:r>
              <a:rPr lang="en-US" altLang="zh-CN" smtClean="0"/>
              <a:t>)+50(BC, Arcs</a:t>
            </a:r>
            <a:r>
              <a:rPr lang="en-US" altLang="zh-CN" baseline="-25000" smtClean="0"/>
              <a:t>x,y</a:t>
            </a:r>
            <a:r>
              <a:rPr lang="en-US" altLang="zh-CN" smtClean="0"/>
              <a:t>)) = 60 </a:t>
            </a:r>
            <a:endParaRPr lang="en-US" altLang="zh-CN" smtClean="0"/>
          </a:p>
          <a:p>
            <a:r>
              <a:rPr lang="en-US" altLang="zh-CN" smtClean="0"/>
              <a:t>AD</a:t>
            </a:r>
            <a:r>
              <a:rPr lang="en-US" altLang="zh-CN" baseline="-25000" smtClean="0"/>
              <a:t>min</a:t>
            </a:r>
            <a:r>
              <a:rPr lang="en-US" altLang="zh-CN" smtClean="0"/>
              <a:t> =  min(30,10(AB,dist</a:t>
            </a:r>
            <a:r>
              <a:rPr lang="en-US" altLang="zh-CN" baseline="-25000" smtClean="0"/>
              <a:t>x</a:t>
            </a:r>
            <a:r>
              <a:rPr lang="en-US" altLang="zh-CN" smtClean="0"/>
              <a:t>)+∞ (BD,Arcs</a:t>
            </a:r>
            <a:r>
              <a:rPr lang="en-US" altLang="zh-CN" baseline="-25000" smtClean="0"/>
              <a:t>x,y</a:t>
            </a:r>
            <a:r>
              <a:rPr lang="en-US" altLang="zh-CN" smtClean="0"/>
              <a:t>)) = 30</a:t>
            </a:r>
            <a:endParaRPr lang="en-US" altLang="zh-CN" smtClean="0"/>
          </a:p>
          <a:p>
            <a:r>
              <a:rPr lang="en-US" altLang="zh-CN" smtClean="0"/>
              <a:t>AE</a:t>
            </a:r>
            <a:r>
              <a:rPr lang="en-US" altLang="zh-CN" baseline="-25000" smtClean="0"/>
              <a:t>min</a:t>
            </a:r>
            <a:r>
              <a:rPr lang="en-US" altLang="zh-CN" smtClean="0"/>
              <a:t> =  min(100,10(AB,dist</a:t>
            </a:r>
            <a:r>
              <a:rPr lang="en-US" altLang="zh-CN" baseline="-25000" smtClean="0"/>
              <a:t>x</a:t>
            </a:r>
            <a:r>
              <a:rPr lang="en-US" altLang="zh-CN" smtClean="0"/>
              <a:t>)+∞ (BE,Arcs</a:t>
            </a:r>
            <a:r>
              <a:rPr lang="en-US" altLang="zh-CN" baseline="-25000" smtClean="0"/>
              <a:t>x,y</a:t>
            </a:r>
            <a:r>
              <a:rPr lang="en-US" altLang="zh-CN" smtClean="0"/>
              <a:t>)) = 100</a:t>
            </a:r>
            <a:endParaRPr lang="en-US" altLang="zh-CN" smtClean="0"/>
          </a:p>
          <a:p>
            <a:endParaRPr lang="en-US" altLang="zh-CN" smtClean="0"/>
          </a:p>
          <a:p>
            <a:endParaRPr lang="en-US" altLang="zh-CN" smtClean="0"/>
          </a:p>
          <a:p>
            <a:endParaRPr lang="zh-CN" altLang="en-US" smtClean="0"/>
          </a:p>
        </p:txBody>
      </p:sp>
      <p:sp>
        <p:nvSpPr>
          <p:cNvPr id="1935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4010B541-E27D-4BD6-AED0-BECF2510636C}" type="slidenum">
              <a:rPr lang="zh-CN" altLang="en-US" sz="1200" i="0" u="none">
                <a:solidFill>
                  <a:prstClr val="black"/>
                </a:solidFill>
              </a:rPr>
            </a:fld>
            <a:endParaRPr lang="en-US" altLang="zh-CN" sz="1200" i="0" u="none">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7CFE72-A41A-4812-A910-A63F20480F9E}"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8EC0C4AA-454F-4A4C-BC1F-19F6279137ED}" type="slidenum">
              <a:rPr lang="zh-CN" altLang="en-US" sz="1200" i="0" u="none">
                <a:solidFill>
                  <a:prstClr val="black"/>
                </a:solidFill>
              </a:rPr>
            </a:fld>
            <a:endParaRPr lang="en-US" altLang="zh-CN" sz="1200" i="0" u="none">
              <a:solidFill>
                <a:prstClr val="black"/>
              </a:solidFill>
            </a:endParaRPr>
          </a:p>
        </p:txBody>
      </p:sp>
      <p:sp>
        <p:nvSpPr>
          <p:cNvPr id="212995" name="Rectangle 1026"/>
          <p:cNvSpPr>
            <a:spLocks noGrp="1" noRot="1" noChangeAspect="1" noChangeArrowheads="1" noTextEdit="1"/>
          </p:cNvSpPr>
          <p:nvPr>
            <p:ph type="sldImg"/>
          </p:nvPr>
        </p:nvSpPr>
        <p:spPr>
          <a:xfrm>
            <a:off x="1143000" y="685800"/>
            <a:ext cx="4572000" cy="3429000"/>
          </a:xfrm>
        </p:spPr>
      </p:sp>
      <p:sp>
        <p:nvSpPr>
          <p:cNvPr id="212996"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7CFE72-A41A-4812-A910-A63F20480F9E}"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6F9EDAFF-51DA-4C3D-AE37-8C365320A926}" type="slidenum">
              <a:rPr lang="zh-CN" altLang="en-US" sz="1200" i="0" u="none">
                <a:solidFill>
                  <a:prstClr val="black"/>
                </a:solidFill>
              </a:rPr>
            </a:fld>
            <a:endParaRPr lang="en-US" altLang="zh-CN" sz="1200" i="0" u="none">
              <a:solidFill>
                <a:prstClr val="black"/>
              </a:solidFill>
            </a:endParaRPr>
          </a:p>
        </p:txBody>
      </p:sp>
      <p:sp>
        <p:nvSpPr>
          <p:cNvPr id="214019" name="Rectangle 2"/>
          <p:cNvSpPr>
            <a:spLocks noGrp="1" noRot="1" noChangeAspect="1" noChangeArrowheads="1" noTextEdit="1"/>
          </p:cNvSpPr>
          <p:nvPr>
            <p:ph type="sldImg"/>
          </p:nvPr>
        </p:nvSpPr>
        <p:spPr>
          <a:xfrm>
            <a:off x="1143000" y="685800"/>
            <a:ext cx="4572000" cy="3429000"/>
          </a:xfrm>
        </p:spPr>
      </p:sp>
      <p:sp>
        <p:nvSpPr>
          <p:cNvPr id="214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ABC91FC6-4050-4B9B-A0B4-CB100090198B}" type="slidenum">
              <a:rPr lang="zh-CN" altLang="en-US" sz="1200" i="0" u="none">
                <a:solidFill>
                  <a:prstClr val="black"/>
                </a:solidFill>
              </a:rPr>
            </a:fld>
            <a:endParaRPr lang="en-US" altLang="zh-CN" sz="1200" i="0" u="none">
              <a:solidFill>
                <a:prstClr val="black"/>
              </a:solidFill>
            </a:endParaRPr>
          </a:p>
        </p:txBody>
      </p:sp>
      <p:sp>
        <p:nvSpPr>
          <p:cNvPr id="215043" name="Rectangle 2"/>
          <p:cNvSpPr>
            <a:spLocks noGrp="1" noRot="1" noChangeAspect="1" noChangeArrowheads="1" noTextEdit="1"/>
          </p:cNvSpPr>
          <p:nvPr>
            <p:ph type="sldImg"/>
          </p:nvPr>
        </p:nvSpPr>
        <p:spPr>
          <a:xfrm>
            <a:off x="1143000" y="685800"/>
            <a:ext cx="4572000" cy="3429000"/>
          </a:xfrm>
        </p:spPr>
      </p:sp>
      <p:sp>
        <p:nvSpPr>
          <p:cNvPr id="215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ACFF114D-BA61-4CDD-82DF-CA009BABE494}" type="slidenum">
              <a:rPr lang="zh-CN" altLang="en-US" smtClean="0"/>
            </a:fld>
            <a:endParaRPr lang="en-US" altLang="zh-CN" smtClean="0"/>
          </a:p>
        </p:txBody>
      </p:sp>
      <p:sp>
        <p:nvSpPr>
          <p:cNvPr id="129027" name="Rectangle 2"/>
          <p:cNvSpPr>
            <a:spLocks noGrp="1" noRot="1" noChangeAspect="1" noChangeArrowheads="1" noTextEdit="1"/>
          </p:cNvSpPr>
          <p:nvPr>
            <p:ph type="sldImg"/>
          </p:nvPr>
        </p:nvSpPr>
        <p:spPr>
          <a:xfrm>
            <a:off x="1143000" y="685800"/>
            <a:ext cx="4572000" cy="3429000"/>
          </a:xfrm>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5CFF4B26-D2DB-4CD1-B3E2-6D7D299F57C8}" type="slidenum">
              <a:rPr lang="zh-CN" altLang="en-US" sz="1200" i="0" u="none">
                <a:solidFill>
                  <a:prstClr val="black"/>
                </a:solidFill>
              </a:rPr>
            </a:fld>
            <a:endParaRPr lang="en-US" altLang="zh-CN" sz="1200" i="0" u="none">
              <a:solidFill>
                <a:prstClr val="black"/>
              </a:solidFill>
            </a:endParaRPr>
          </a:p>
        </p:txBody>
      </p:sp>
      <p:sp>
        <p:nvSpPr>
          <p:cNvPr id="216067" name="Rectangle 2"/>
          <p:cNvSpPr>
            <a:spLocks noGrp="1" noRot="1" noChangeAspect="1" noChangeArrowheads="1" noTextEdit="1"/>
          </p:cNvSpPr>
          <p:nvPr>
            <p:ph type="sldImg"/>
          </p:nvPr>
        </p:nvSpPr>
        <p:spPr>
          <a:xfrm>
            <a:off x="1143000" y="685800"/>
            <a:ext cx="4572000" cy="3429000"/>
          </a:xfrm>
        </p:spPr>
      </p:sp>
      <p:sp>
        <p:nvSpPr>
          <p:cNvPr id="216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D2130A6F-C1F5-49E0-99F1-3BCA3476B997}" type="slidenum">
              <a:rPr lang="zh-CN" altLang="en-US" sz="1200" i="0" u="none">
                <a:solidFill>
                  <a:prstClr val="black"/>
                </a:solidFill>
              </a:rPr>
            </a:fld>
            <a:endParaRPr lang="en-US" altLang="zh-CN" sz="1200" i="0" u="none">
              <a:solidFill>
                <a:prstClr val="black"/>
              </a:solidFill>
            </a:endParaRPr>
          </a:p>
        </p:txBody>
      </p:sp>
      <p:sp>
        <p:nvSpPr>
          <p:cNvPr id="219139" name="Rectangle 1026"/>
          <p:cNvSpPr>
            <a:spLocks noGrp="1" noRot="1" noChangeAspect="1" noChangeArrowheads="1" noTextEdit="1"/>
          </p:cNvSpPr>
          <p:nvPr>
            <p:ph type="sldImg"/>
          </p:nvPr>
        </p:nvSpPr>
        <p:spPr>
          <a:xfrm>
            <a:off x="1143000" y="685800"/>
            <a:ext cx="4572000" cy="3429000"/>
          </a:xfrm>
        </p:spPr>
      </p:sp>
      <p:sp>
        <p:nvSpPr>
          <p:cNvPr id="219140"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E4A8E309-C3E9-496F-81A6-1B2B83823662}" type="slidenum">
              <a:rPr lang="zh-CN" altLang="en-US" sz="1200" i="0" u="none">
                <a:solidFill>
                  <a:prstClr val="black"/>
                </a:solidFill>
              </a:rPr>
            </a:fld>
            <a:endParaRPr lang="en-US" altLang="zh-CN" sz="1200" i="0" u="none">
              <a:solidFill>
                <a:prstClr val="black"/>
              </a:solidFill>
            </a:endParaRPr>
          </a:p>
        </p:txBody>
      </p:sp>
      <p:sp>
        <p:nvSpPr>
          <p:cNvPr id="220163" name="Rectangle 2"/>
          <p:cNvSpPr>
            <a:spLocks noGrp="1" noRot="1" noChangeAspect="1" noChangeArrowheads="1" noTextEdit="1"/>
          </p:cNvSpPr>
          <p:nvPr>
            <p:ph type="sldImg"/>
          </p:nvPr>
        </p:nvSpPr>
        <p:spPr>
          <a:xfrm>
            <a:off x="1143000" y="685800"/>
            <a:ext cx="4572000" cy="3429000"/>
          </a:xfrm>
        </p:spPr>
      </p:sp>
      <p:sp>
        <p:nvSpPr>
          <p:cNvPr id="220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AEB7C568-2705-42BE-AAFD-D5AF04A32A4D}" type="slidenum">
              <a:rPr lang="zh-CN" altLang="en-US" sz="1200" i="0" u="none">
                <a:solidFill>
                  <a:prstClr val="black"/>
                </a:solidFill>
              </a:rPr>
            </a:fld>
            <a:endParaRPr lang="en-US" altLang="zh-CN" sz="1200" i="0" u="none">
              <a:solidFill>
                <a:prstClr val="black"/>
              </a:solidFill>
            </a:endParaRPr>
          </a:p>
        </p:txBody>
      </p:sp>
      <p:sp>
        <p:nvSpPr>
          <p:cNvPr id="221187" name="Rectangle 2050"/>
          <p:cNvSpPr>
            <a:spLocks noGrp="1" noRot="1" noChangeAspect="1" noChangeArrowheads="1" noTextEdit="1"/>
          </p:cNvSpPr>
          <p:nvPr>
            <p:ph type="sldImg"/>
          </p:nvPr>
        </p:nvSpPr>
        <p:spPr>
          <a:xfrm>
            <a:off x="1143000" y="685800"/>
            <a:ext cx="4572000" cy="3429000"/>
          </a:xfrm>
        </p:spPr>
      </p:sp>
      <p:sp>
        <p:nvSpPr>
          <p:cNvPr id="221188" name="Rectangle 20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1F64A81B-EE09-4E89-9F74-D8FD545A0BE9}" type="slidenum">
              <a:rPr lang="zh-CN" altLang="en-US" sz="1200" i="0" u="none">
                <a:solidFill>
                  <a:prstClr val="black"/>
                </a:solidFill>
              </a:rPr>
            </a:fld>
            <a:endParaRPr lang="en-US" altLang="zh-CN" sz="1200" i="0" u="none">
              <a:solidFill>
                <a:prstClr val="black"/>
              </a:solidFill>
            </a:endParaRPr>
          </a:p>
        </p:txBody>
      </p:sp>
      <p:sp>
        <p:nvSpPr>
          <p:cNvPr id="224259" name="Rectangle 2"/>
          <p:cNvSpPr>
            <a:spLocks noGrp="1" noRot="1" noChangeAspect="1" noChangeArrowheads="1" noTextEdit="1"/>
          </p:cNvSpPr>
          <p:nvPr>
            <p:ph type="sldImg"/>
          </p:nvPr>
        </p:nvSpPr>
        <p:spPr>
          <a:xfrm>
            <a:off x="1143000" y="685800"/>
            <a:ext cx="4572000" cy="3429000"/>
          </a:xfrm>
        </p:spPr>
      </p:sp>
      <p:sp>
        <p:nvSpPr>
          <p:cNvPr id="224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AAA7C6D8-94F2-4D6D-A755-7B3565ADDEAE}" type="slidenum">
              <a:rPr lang="zh-CN" altLang="en-US" sz="1200" i="0" u="none">
                <a:solidFill>
                  <a:prstClr val="black"/>
                </a:solidFill>
              </a:rPr>
            </a:fld>
            <a:endParaRPr lang="en-US" altLang="zh-CN" sz="1200" i="0" u="none">
              <a:solidFill>
                <a:prstClr val="black"/>
              </a:solidFill>
            </a:endParaRPr>
          </a:p>
        </p:txBody>
      </p:sp>
      <p:sp>
        <p:nvSpPr>
          <p:cNvPr id="225283" name="Rectangle 2"/>
          <p:cNvSpPr>
            <a:spLocks noGrp="1" noRot="1" noChangeAspect="1" noChangeArrowheads="1" noTextEdit="1"/>
          </p:cNvSpPr>
          <p:nvPr>
            <p:ph type="sldImg"/>
          </p:nvPr>
        </p:nvSpPr>
        <p:spPr>
          <a:xfrm>
            <a:off x="700653" y="685800"/>
            <a:ext cx="5456695" cy="3429000"/>
          </a:xfrm>
        </p:spPr>
      </p:sp>
      <p:sp>
        <p:nvSpPr>
          <p:cNvPr id="225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a:t>
            </a:r>
            <a:r>
              <a:rPr lang="en-US" altLang="zh-CN" smtClean="0"/>
              <a:t>b)</a:t>
            </a:r>
            <a:r>
              <a:rPr lang="zh-CN" altLang="en-US" smtClean="0"/>
              <a:t>右边为含入度信息的顶点表</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建议：</a:t>
            </a:r>
            <a:r>
              <a:rPr kumimoji="0" lang="en-US" altLang="zh-CN" sz="12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int</a:t>
            </a:r>
            <a:r>
              <a:rPr kumimoji="0" lang="en-US" altLang="zh-CN"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*arcs;</a:t>
            </a:r>
            <a:endParaRPr lang="zh-CN" altLang="en-US" dirty="0"/>
          </a:p>
        </p:txBody>
      </p:sp>
      <p:sp>
        <p:nvSpPr>
          <p:cNvPr id="4" name="灯片编号占位符 3"/>
          <p:cNvSpPr>
            <a:spLocks noGrp="1"/>
          </p:cNvSpPr>
          <p:nvPr>
            <p:ph type="sldNum" sz="quarter" idx="10"/>
          </p:nvPr>
        </p:nvSpPr>
        <p:spPr/>
        <p:txBody>
          <a:bodyPr/>
          <a:lstStyle/>
          <a:p>
            <a:pPr>
              <a:defRPr/>
            </a:pPr>
            <a:fld id="{0F7CFE72-A41A-4812-A910-A63F20480F9E}"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建议：</a:t>
            </a:r>
            <a:r>
              <a:rPr lang="en-US" altLang="zh-CN" dirty="0" smtClean="0"/>
              <a:t>arcs =</a:t>
            </a:r>
            <a:r>
              <a:rPr lang="en-US" altLang="zh-CN" baseline="0" dirty="0" smtClean="0"/>
              <a:t> </a:t>
            </a:r>
            <a:r>
              <a:rPr lang="en-US" altLang="zh-CN" b="1" baseline="0" dirty="0" smtClean="0"/>
              <a:t>new</a:t>
            </a:r>
            <a:r>
              <a:rPr lang="en-US" altLang="zh-CN" baseline="0" dirty="0" smtClean="0"/>
              <a:t> </a:t>
            </a:r>
            <a:r>
              <a:rPr lang="en-US" altLang="zh-CN" b="1" baseline="0" dirty="0" err="1" smtClean="0"/>
              <a:t>int</a:t>
            </a:r>
            <a:r>
              <a:rPr lang="en-US" altLang="zh-CN" b="1" baseline="0" dirty="0" smtClean="0"/>
              <a:t> </a:t>
            </a:r>
            <a:r>
              <a:rPr lang="en-US" altLang="zh-CN" baseline="0" dirty="0" smtClean="0"/>
              <a:t>[</a:t>
            </a:r>
            <a:r>
              <a:rPr lang="en-US" altLang="zh-CN" sz="1200" dirty="0" err="1" smtClean="0"/>
              <a:t>vexMaxNum</a:t>
            </a:r>
            <a:r>
              <a:rPr lang="en-US" altLang="zh-CN" sz="1200" dirty="0" smtClean="0"/>
              <a:t> * </a:t>
            </a:r>
            <a:r>
              <a:rPr lang="en-US" altLang="zh-CN" sz="1200" dirty="0" err="1" smtClean="0"/>
              <a:t>vexMaxNum</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pPr>
              <a:defRPr/>
            </a:pPr>
            <a:fld id="{0F7CFE72-A41A-4812-A910-A63F20480F9E}"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7CFE72-A41A-4812-A910-A63F20480F9E}"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EEF0374F-C54A-475D-B9D0-D7EC94CEC52C}" type="slidenum">
              <a:rPr lang="zh-CN" altLang="en-US" sz="1200" i="0" u="none">
                <a:solidFill>
                  <a:prstClr val="black"/>
                </a:solidFill>
              </a:rPr>
            </a:fld>
            <a:endParaRPr lang="en-US" altLang="zh-CN" sz="1200" i="0" u="none">
              <a:solidFill>
                <a:prstClr val="black"/>
              </a:solidFill>
            </a:endParaRPr>
          </a:p>
        </p:txBody>
      </p:sp>
      <p:sp>
        <p:nvSpPr>
          <p:cNvPr id="179203" name="Rectangle 2"/>
          <p:cNvSpPr>
            <a:spLocks noGrp="1" noRot="1" noChangeAspect="1" noChangeArrowheads="1" noTextEdit="1"/>
          </p:cNvSpPr>
          <p:nvPr>
            <p:ph type="sldImg"/>
          </p:nvPr>
        </p:nvSpPr>
        <p:spPr>
          <a:xfrm>
            <a:off x="1143000" y="685800"/>
            <a:ext cx="4572000" cy="3429000"/>
          </a:xfrm>
        </p:spPr>
      </p:sp>
      <p:sp>
        <p:nvSpPr>
          <p:cNvPr id="179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300A520A-0F53-46EB-802B-0AF970D3A4F3}" type="slidenum">
              <a:rPr lang="zh-CN" altLang="en-US" sz="1200" i="0" u="none">
                <a:solidFill>
                  <a:prstClr val="black"/>
                </a:solidFill>
              </a:rPr>
            </a:fld>
            <a:endParaRPr lang="en-US" altLang="zh-CN" sz="1200" i="0" u="none">
              <a:solidFill>
                <a:prstClr val="black"/>
              </a:solidFill>
            </a:endParaRPr>
          </a:p>
        </p:txBody>
      </p:sp>
      <p:sp>
        <p:nvSpPr>
          <p:cNvPr id="182275" name="Rectangle 2"/>
          <p:cNvSpPr>
            <a:spLocks noGrp="1" noRot="1" noChangeAspect="1" noChangeArrowheads="1" noTextEdit="1"/>
          </p:cNvSpPr>
          <p:nvPr>
            <p:ph type="sldImg"/>
          </p:nvPr>
        </p:nvSpPr>
        <p:spPr>
          <a:xfrm>
            <a:off x="1143000" y="685800"/>
            <a:ext cx="4572000" cy="3429000"/>
          </a:xfrm>
        </p:spPr>
      </p:sp>
      <p:sp>
        <p:nvSpPr>
          <p:cNvPr id="182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6DC82E27-4186-48F4-8AC0-42B52A4E9582}" type="slidenum">
              <a:rPr lang="zh-CN" altLang="en-US" sz="1200" i="0" u="none">
                <a:solidFill>
                  <a:prstClr val="black"/>
                </a:solidFill>
              </a:rPr>
            </a:fld>
            <a:endParaRPr lang="en-US" altLang="zh-CN" sz="1200" i="0" u="none">
              <a:solidFill>
                <a:prstClr val="black"/>
              </a:solidFill>
            </a:endParaRPr>
          </a:p>
        </p:txBody>
      </p:sp>
      <p:sp>
        <p:nvSpPr>
          <p:cNvPr id="183299" name="Rectangle 2"/>
          <p:cNvSpPr>
            <a:spLocks noGrp="1" noRot="1" noChangeAspect="1" noChangeArrowheads="1" noTextEdit="1"/>
          </p:cNvSpPr>
          <p:nvPr>
            <p:ph type="sldImg"/>
          </p:nvPr>
        </p:nvSpPr>
        <p:spPr>
          <a:xfrm>
            <a:off x="1143000" y="685800"/>
            <a:ext cx="4572000" cy="3429000"/>
          </a:xfrm>
        </p:spPr>
      </p:sp>
      <p:sp>
        <p:nvSpPr>
          <p:cNvPr id="183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fld id="{66FD8C2A-410B-4C74-8632-35B5D11F57D4}" type="slidenum">
              <a:rPr lang="zh-CN" altLang="en-US" sz="1200" i="0" u="none">
                <a:solidFill>
                  <a:prstClr val="black"/>
                </a:solidFill>
              </a:rPr>
            </a:fld>
            <a:endParaRPr lang="en-US" altLang="zh-CN" sz="1200" i="0" u="none">
              <a:solidFill>
                <a:prstClr val="black"/>
              </a:solidFill>
            </a:endParaRPr>
          </a:p>
        </p:txBody>
      </p:sp>
      <p:sp>
        <p:nvSpPr>
          <p:cNvPr id="184323" name="Rectangle 2"/>
          <p:cNvSpPr>
            <a:spLocks noGrp="1" noRot="1" noChangeAspect="1" noChangeArrowheads="1" noTextEdit="1"/>
          </p:cNvSpPr>
          <p:nvPr>
            <p:ph type="sldImg"/>
          </p:nvPr>
        </p:nvSpPr>
        <p:spPr>
          <a:xfrm>
            <a:off x="1143000" y="685800"/>
            <a:ext cx="4572000" cy="3429000"/>
          </a:xfrm>
        </p:spPr>
      </p:sp>
      <p:sp>
        <p:nvSpPr>
          <p:cNvPr id="184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举例说明具体过程</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8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51"/>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20326410">
            <a:off x="600079" y="3883025"/>
            <a:ext cx="1235075" cy="17160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endParaRPr lang="en-US" altLang="zh-CN" dirty="0"/>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endParaRPr lang="en-US" altLang="zh-CN" dirty="0"/>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A87E60C2-15B5-4F80-802A-9871E269F065}" type="slidenum">
              <a:rPr lang="zh-CN" altLang="en-US"/>
            </a:fld>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79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27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33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77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25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76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235"/>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74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215"/>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71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19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69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169"/>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66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14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64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115"/>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644007">
            <a:off x="6893054" y="3616325"/>
            <a:ext cx="1706563" cy="23685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34"/>
            <a:ext cx="7754987" cy="838245"/>
          </a:xfrm>
        </p:spPr>
        <p:txBody>
          <a:bodyPr/>
          <a:lstStyle>
            <a:lvl1pPr>
              <a:defRPr sz="3600" b="1">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3A39594-FB59-4765-88D8-7F4DF728449B}" type="slidenum">
              <a:rPr lang="zh-CN" altLang="en-US"/>
            </a:fld>
            <a:endParaRPr lang="en-US" altLang="zh-CN"/>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61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85"/>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7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5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85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4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015"/>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33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50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79"/>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6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4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290"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290"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1"/>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270"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270"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1"/>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1"/>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1"/>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1"/>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1"/>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1"/>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1"/>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6" name="Rectangle 5"/>
          <p:cNvSpPr>
            <a:spLocks noChangeArrowheads="1"/>
          </p:cNvSpPr>
          <p:nvPr/>
        </p:nvSpPr>
        <p:spPr bwMode="auto">
          <a:xfrm>
            <a:off x="-3171"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5" y="361951"/>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20326410">
            <a:off x="600079" y="3883025"/>
            <a:ext cx="1235075" cy="17160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7" y="296863"/>
            <a:ext cx="6937471" cy="1655762"/>
          </a:xfrm>
        </p:spPr>
        <p:txBody>
          <a:bodyPr/>
          <a:lstStyle>
            <a:lvl1pPr>
              <a:defRPr sz="4400"/>
            </a:lvl1pPr>
          </a:lstStyle>
          <a:p>
            <a:r>
              <a:rPr lang="en-US" altLang="zh-CN" dirty="0"/>
              <a:t>Click to edit Master title style</a:t>
            </a:r>
            <a:endParaRPr lang="en-US" altLang="zh-CN" dirty="0"/>
          </a:p>
        </p:txBody>
      </p:sp>
      <p:sp>
        <p:nvSpPr>
          <p:cNvPr id="4103" name="Rectangle 7"/>
          <p:cNvSpPr>
            <a:spLocks noGrp="1" noChangeArrowheads="1"/>
          </p:cNvSpPr>
          <p:nvPr>
            <p:ph type="subTitle" idx="1"/>
          </p:nvPr>
        </p:nvSpPr>
        <p:spPr>
          <a:xfrm>
            <a:off x="3294070" y="3100384"/>
            <a:ext cx="5659515" cy="3030578"/>
          </a:xfrm>
        </p:spPr>
        <p:txBody>
          <a:bodyPr/>
          <a:lstStyle>
            <a:lvl1pPr marL="0" indent="0">
              <a:buFontTx/>
              <a:buNone/>
              <a:defRPr>
                <a:solidFill>
                  <a:schemeClr val="tx1"/>
                </a:solidFill>
              </a:defRPr>
            </a:lvl1pPr>
          </a:lstStyle>
          <a:p>
            <a:r>
              <a:rPr lang="en-US" altLang="zh-CN" dirty="0"/>
              <a:t>Click to edit Master subtitle style</a:t>
            </a:r>
            <a:endParaRPr lang="en-US" altLang="zh-CN" dirty="0"/>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solidFill>
                <a:srgbClr val="003366"/>
              </a:solidFill>
            </a:endParaRPr>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solidFill>
                <a:srgbClr val="003366"/>
              </a:solidFill>
            </a:endParaRPr>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A87E60C2-15B5-4F80-802A-9871E269F065}" type="slidenum">
              <a:rPr lang="zh-CN" altLang="en-US">
                <a:solidFill>
                  <a:srgbClr val="003366"/>
                </a:solidFill>
              </a:rPr>
            </a:fld>
            <a:endParaRPr lang="en-US" altLang="zh-CN">
              <a:solidFill>
                <a:srgbClr val="003366"/>
              </a:solidFill>
            </a:endParaRPr>
          </a:p>
        </p:txBody>
      </p:sp>
    </p:spTree>
  </p:cSld>
  <p:clrMapOvr>
    <a:masterClrMapping/>
  </p:clrMapOvr>
  <p:transition>
    <p:wipe dir="r"/>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644007">
            <a:off x="6893054" y="3616325"/>
            <a:ext cx="1706563" cy="23685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7" y="142834"/>
            <a:ext cx="7754987" cy="838245"/>
          </a:xfrm>
        </p:spPr>
        <p:txBody>
          <a:bodyPr/>
          <a:lstStyle>
            <a:lvl1pPr>
              <a:defRPr sz="3600" b="1">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3A39594-FB59-4765-88D8-7F4DF728449B}" type="slidenum">
              <a:rPr lang="zh-CN" altLang="en-US">
                <a:solidFill>
                  <a:srgbClr val="2E4C6B"/>
                </a:solidFill>
              </a:rPr>
            </a:fld>
            <a:endParaRPr lang="en-US" altLang="zh-CN">
              <a:solidFill>
                <a:srgbClr val="2E4C6B"/>
              </a:solidFill>
            </a:endParaRPr>
          </a:p>
        </p:txBody>
      </p:sp>
    </p:spTree>
  </p:cSld>
  <p:clrMapOvr>
    <a:masterClrMapping/>
  </p:clrMapOvr>
  <p:transition>
    <p:wipe dir="r"/>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4"/>
            <a:ext cx="7521678" cy="5075307"/>
          </a:xfrm>
        </p:spPr>
        <p:txBody>
          <a:bodyPr/>
          <a:lstStyle>
            <a:lvl1pPr marL="0" indent="0">
              <a:buNone/>
              <a:defRPr sz="2400" b="1">
                <a:solidFill>
                  <a:schemeClr val="tx1">
                    <a:lumMod val="75000"/>
                  </a:schemeClr>
                </a:solidFill>
                <a:latin typeface="黑体" panose="02010609060101010101" pitchFamily="2" charset="-122"/>
                <a:ea typeface="黑体" panose="02010609060101010101"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10" name="标题 1"/>
          <p:cNvSpPr>
            <a:spLocks noGrp="1"/>
          </p:cNvSpPr>
          <p:nvPr>
            <p:ph type="title"/>
          </p:nvPr>
        </p:nvSpPr>
        <p:spPr>
          <a:xfrm>
            <a:off x="993727" y="142834"/>
            <a:ext cx="7754987" cy="838245"/>
          </a:xfrm>
        </p:spPr>
        <p:txBody>
          <a:bodyPr/>
          <a:lstStyle>
            <a:lvl1pPr>
              <a:defRPr sz="3600" b="1">
                <a:solidFill>
                  <a:schemeClr val="tx2">
                    <a:lumMod val="95000"/>
                  </a:schemeClr>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7B3208C-C840-48BE-8E25-BC115D79FCC0}" type="slidenum">
              <a:rPr lang="zh-CN" altLang="en-US">
                <a:solidFill>
                  <a:srgbClr val="2E4C6B"/>
                </a:solidFill>
              </a:rPr>
            </a:fld>
            <a:endParaRPr lang="en-US" altLang="zh-CN">
              <a:solidFill>
                <a:srgbClr val="2E4C6B"/>
              </a:solidFill>
            </a:endParaRPr>
          </a:p>
        </p:txBody>
      </p:sp>
    </p:spTree>
  </p:cSld>
  <p:clrMapOvr>
    <a:masterClrMapping/>
  </p:clrMapOvr>
  <p:transition>
    <p:wipe dir="r"/>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170372"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标题 1"/>
          <p:cNvSpPr>
            <a:spLocks noGrp="1"/>
          </p:cNvSpPr>
          <p:nvPr>
            <p:ph type="title"/>
          </p:nvPr>
        </p:nvSpPr>
        <p:spPr>
          <a:xfrm>
            <a:off x="993727" y="260350"/>
            <a:ext cx="7754987" cy="720725"/>
          </a:xfrm>
        </p:spPr>
        <p:txBody>
          <a:bodyPr/>
          <a:lstStyle>
            <a:lvl1pPr>
              <a:defRPr b="1">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FAB40410-8EA8-4DBB-8742-DD3C86EF3E2C}" type="slidenum">
              <a:rPr lang="zh-CN" altLang="en-US">
                <a:solidFill>
                  <a:srgbClr val="2E4C6B"/>
                </a:solidFill>
              </a:rPr>
            </a:fld>
            <a:endParaRPr lang="en-US" altLang="zh-CN">
              <a:solidFill>
                <a:srgbClr val="2E4C6B"/>
              </a:solidFill>
            </a:endParaRPr>
          </a:p>
        </p:txBody>
      </p:sp>
    </p:spTree>
  </p:cSld>
  <p:clrMapOvr>
    <a:masterClrMapping/>
  </p:clrMapOvr>
  <p:transition>
    <p:wipe dir="r"/>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50"/>
            <a:ext cx="7754987" cy="720725"/>
          </a:xfrm>
        </p:spPr>
        <p:txBody>
          <a:bodyPr/>
          <a:lstStyle>
            <a:lvl1pPr>
              <a:defRPr b="1">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12" name="文本占位符 2"/>
          <p:cNvSpPr>
            <a:spLocks noGrp="1"/>
          </p:cNvSpPr>
          <p:nvPr>
            <p:ph type="body" idx="13"/>
          </p:nvPr>
        </p:nvSpPr>
        <p:spPr>
          <a:xfrm>
            <a:off x="4425951"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7" name="Rectangle 4"/>
          <p:cNvSpPr>
            <a:spLocks noGrp="1" noChangeArrowheads="1"/>
          </p:cNvSpPr>
          <p:nvPr>
            <p:ph type="dt" sz="half" idx="14"/>
          </p:nvPr>
        </p:nvSpPr>
        <p:spPr/>
        <p:txBody>
          <a:bodyPr/>
          <a:lstStyle>
            <a:lvl1pPr>
              <a:defRPr/>
            </a:lvl1pPr>
          </a:lstStyle>
          <a:p>
            <a:pPr>
              <a:defRPr/>
            </a:pPr>
            <a:endParaRPr lang="en-US" altLang="zh-CN">
              <a:solidFill>
                <a:srgbClr val="2E4C6B"/>
              </a:solidFill>
            </a:endParaRPr>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solidFill>
                <a:srgbClr val="2E4C6B"/>
              </a:solidFill>
            </a:endParaRPr>
          </a:p>
        </p:txBody>
      </p:sp>
      <p:sp>
        <p:nvSpPr>
          <p:cNvPr id="11" name="Rectangle 6"/>
          <p:cNvSpPr>
            <a:spLocks noGrp="1" noChangeArrowheads="1"/>
          </p:cNvSpPr>
          <p:nvPr>
            <p:ph type="sldNum" sz="quarter" idx="16"/>
          </p:nvPr>
        </p:nvSpPr>
        <p:spPr/>
        <p:txBody>
          <a:bodyPr/>
          <a:lstStyle>
            <a:lvl1pPr>
              <a:defRPr/>
            </a:lvl1pPr>
          </a:lstStyle>
          <a:p>
            <a:pPr>
              <a:defRPr/>
            </a:pPr>
            <a:fld id="{8DEFA32B-9873-4330-B770-7DD9B9491477}" type="slidenum">
              <a:rPr lang="zh-CN" altLang="en-US">
                <a:solidFill>
                  <a:srgbClr val="2E4C6B"/>
                </a:solidFill>
              </a:rPr>
            </a:fld>
            <a:endParaRPr lang="en-US" altLang="zh-CN">
              <a:solidFill>
                <a:srgbClr val="2E4C6B"/>
              </a:solidFill>
            </a:endParaRPr>
          </a:p>
        </p:txBody>
      </p:sp>
    </p:spTree>
  </p:cSld>
  <p:clrMapOvr>
    <a:masterClrMapping/>
  </p:clrMapOvr>
  <p:transition>
    <p:wipe dir="r"/>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userDrawn="1"/>
        </p:nvSpPr>
        <p:spPr bwMode="auto">
          <a:xfrm>
            <a:off x="993781" y="260350"/>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zh-CN" altLang="en-US" sz="3600" b="1" smtClean="0">
                <a:solidFill>
                  <a:srgbClr val="FFFFFF"/>
                </a:solidFill>
                <a:latin typeface="黑体" panose="02010609060101010101" pitchFamily="2" charset="-122"/>
                <a:ea typeface="黑体" panose="02010609060101010101" pitchFamily="2" charset="-122"/>
              </a:rPr>
              <a:t>单击此处编辑母版标题样式</a:t>
            </a:r>
            <a:endParaRPr lang="zh-CN" altLang="en-US" sz="3600" b="1" smtClean="0">
              <a:solidFill>
                <a:srgbClr val="FFFFFF"/>
              </a:solidFill>
              <a:latin typeface="黑体" panose="02010609060101010101" pitchFamily="2" charset="-122"/>
              <a:ea typeface="黑体" panose="02010609060101010101" pitchFamily="2" charset="-122"/>
            </a:endParaRPr>
          </a:p>
        </p:txBody>
      </p:sp>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2E4C6B"/>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2E4C6B"/>
              </a:solidFill>
            </a:endParaRPr>
          </a:p>
        </p:txBody>
      </p:sp>
      <p:sp>
        <p:nvSpPr>
          <p:cNvPr id="9" name="Rectangle 6"/>
          <p:cNvSpPr>
            <a:spLocks noGrp="1" noChangeArrowheads="1"/>
          </p:cNvSpPr>
          <p:nvPr>
            <p:ph type="sldNum" sz="quarter" idx="12"/>
          </p:nvPr>
        </p:nvSpPr>
        <p:spPr/>
        <p:txBody>
          <a:bodyPr/>
          <a:lstStyle>
            <a:lvl1pPr>
              <a:defRPr/>
            </a:lvl1pPr>
          </a:lstStyle>
          <a:p>
            <a:pPr>
              <a:defRPr/>
            </a:pPr>
            <a:fld id="{58E7E1CE-1711-40D8-935C-36C631F272FD}" type="slidenum">
              <a:rPr lang="zh-CN" altLang="en-US">
                <a:solidFill>
                  <a:srgbClr val="2E4C6B"/>
                </a:solidFill>
              </a:rPr>
            </a:fld>
            <a:endParaRPr lang="en-US" altLang="zh-CN">
              <a:solidFill>
                <a:srgbClr val="2E4C6B"/>
              </a:solidFill>
            </a:endParaRPr>
          </a:p>
        </p:txBody>
      </p:sp>
    </p:spTree>
  </p:cSld>
  <p:clrMapOvr>
    <a:masterClrMapping/>
  </p:clrMapOvr>
  <p:transition>
    <p:wipe dir="r"/>
  </p:transition>
</p:sldLayout>
</file>

<file path=ppt/slideLayouts/slideLayout28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ipe dir="r"/>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en-US" noProof="0" smtClean="0"/>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4"/>
            <a:ext cx="7521678" cy="5075307"/>
          </a:xfrm>
        </p:spPr>
        <p:txBody>
          <a:bodyPr/>
          <a:lstStyle>
            <a:lvl1pPr marL="0" indent="0">
              <a:buNone/>
              <a:defRPr sz="2400" b="1">
                <a:solidFill>
                  <a:schemeClr val="tx1">
                    <a:lumMod val="75000"/>
                  </a:schemeClr>
                </a:solidFill>
                <a:latin typeface="黑体" panose="02010609060101010101" pitchFamily="2" charset="-122"/>
                <a:ea typeface="黑体" panose="02010609060101010101"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10" name="标题 1"/>
          <p:cNvSpPr>
            <a:spLocks noGrp="1"/>
          </p:cNvSpPr>
          <p:nvPr>
            <p:ph type="title"/>
          </p:nvPr>
        </p:nvSpPr>
        <p:spPr>
          <a:xfrm>
            <a:off x="993727" y="142834"/>
            <a:ext cx="7754987" cy="838245"/>
          </a:xfrm>
        </p:spPr>
        <p:txBody>
          <a:bodyPr/>
          <a:lstStyle>
            <a:lvl1pPr>
              <a:defRPr sz="3600" b="1">
                <a:solidFill>
                  <a:schemeClr val="tx2">
                    <a:lumMod val="95000"/>
                  </a:schemeClr>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E7B3208C-C840-48BE-8E25-BC115D79FCC0}" type="slidenum">
              <a:rPr lang="zh-CN" altLang="en-US"/>
            </a:fld>
            <a:endParaRPr lang="en-US" altLang="zh-CN"/>
          </a:p>
        </p:txBody>
      </p:sp>
    </p:spTree>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852"/>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327"/>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5"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170372"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标题 1"/>
          <p:cNvSpPr>
            <a:spLocks noGrp="1"/>
          </p:cNvSpPr>
          <p:nvPr>
            <p:ph type="title"/>
          </p:nvPr>
        </p:nvSpPr>
        <p:spPr>
          <a:xfrm>
            <a:off x="993727" y="260350"/>
            <a:ext cx="7754987" cy="720725"/>
          </a:xfrm>
        </p:spPr>
        <p:txBody>
          <a:bodyPr/>
          <a:lstStyle>
            <a:lvl1pPr>
              <a:defRPr b="1">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AB40410-8EA8-4DBB-8742-DD3C86EF3E2C}" type="slidenum">
              <a:rPr lang="zh-CN" altLang="en-US"/>
            </a:fld>
            <a:endParaRPr lang="en-US" altLang="zh-CN"/>
          </a:p>
        </p:txBody>
      </p:sp>
    </p:spTree>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84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7" y="260350"/>
            <a:ext cx="7754987" cy="720725"/>
          </a:xfrm>
        </p:spPr>
        <p:txBody>
          <a:bodyPr/>
          <a:lstStyle>
            <a:lvl1pPr>
              <a:defRPr b="1">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10" name="文本占位符 2"/>
          <p:cNvSpPr>
            <a:spLocks noGrp="1"/>
          </p:cNvSpPr>
          <p:nvPr>
            <p:ph type="body" idx="1"/>
          </p:nvPr>
        </p:nvSpPr>
        <p:spPr>
          <a:xfrm>
            <a:off x="519063"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12" name="文本占位符 2"/>
          <p:cNvSpPr>
            <a:spLocks noGrp="1"/>
          </p:cNvSpPr>
          <p:nvPr>
            <p:ph type="body" idx="13"/>
          </p:nvPr>
        </p:nvSpPr>
        <p:spPr>
          <a:xfrm>
            <a:off x="4425951" y="1384274"/>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7" name="Rectangle 4"/>
          <p:cNvSpPr>
            <a:spLocks noGrp="1" noChangeArrowheads="1"/>
          </p:cNvSpPr>
          <p:nvPr>
            <p:ph type="dt" sz="half" idx="14"/>
          </p:nvPr>
        </p:nvSpPr>
        <p:spPr/>
        <p:txBody>
          <a:bodyPr/>
          <a:lstStyle>
            <a:lvl1pPr>
              <a:defRPr/>
            </a:lvl1pPr>
          </a:lstStyle>
          <a:p>
            <a:pPr>
              <a:defRPr/>
            </a:pPr>
            <a:endParaRPr lang="en-US" altLang="zh-CN"/>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6"/>
          </p:nvPr>
        </p:nvSpPr>
        <p:spPr/>
        <p:txBody>
          <a:bodyPr/>
          <a:lstStyle>
            <a:lvl1pPr>
              <a:defRPr/>
            </a:lvl1pPr>
          </a:lstStyle>
          <a:p>
            <a:pPr>
              <a:defRPr/>
            </a:pPr>
            <a:fld id="{8DEFA32B-9873-4330-B770-7DD9B9491477}" type="slidenum">
              <a:rPr lang="zh-CN" altLang="en-US"/>
            </a:fld>
            <a:endParaRPr lang="en-US" altLang="zh-CN"/>
          </a:p>
        </p:txBody>
      </p:sp>
    </p:spTree>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321"/>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8"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userDrawn="1"/>
        </p:nvSpPr>
        <p:spPr bwMode="auto">
          <a:xfrm>
            <a:off x="993781" y="260350"/>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zh-CN" altLang="en-US" sz="3600" b="1" smtClean="0">
                <a:solidFill>
                  <a:schemeClr val="tx2"/>
                </a:solidFill>
                <a:latin typeface="黑体" panose="02010609060101010101" pitchFamily="2" charset="-122"/>
                <a:ea typeface="黑体" panose="02010609060101010101" pitchFamily="2" charset="-122"/>
              </a:rPr>
              <a:t>单击此处编辑母版标题样式</a:t>
            </a:r>
            <a:endParaRPr lang="zh-CN" altLang="en-US" sz="3600" b="1" smtClean="0">
              <a:solidFill>
                <a:schemeClr val="tx2"/>
              </a:solidFill>
              <a:latin typeface="黑体" panose="02010609060101010101" pitchFamily="2" charset="-122"/>
              <a:ea typeface="黑体" panose="02010609060101010101" pitchFamily="2" charset="-122"/>
            </a:endParaRPr>
          </a:p>
        </p:txBody>
      </p:sp>
      <p:pic>
        <p:nvPicPr>
          <p:cNvPr id="6" name="Picture 2"/>
          <p:cNvPicPr>
            <a:picLocks noChangeAspect="1" noChangeArrowheads="1"/>
          </p:cNvPicPr>
          <p:nvPr userDrawn="1"/>
        </p:nvPicPr>
        <p:blipFill>
          <a:blip r:embed="rId3"/>
          <a:srcRect/>
          <a:stretch>
            <a:fillRect/>
          </a:stretch>
        </p:blipFill>
        <p:spPr bwMode="auto">
          <a:xfrm rot="1866568">
            <a:off x="8353431" y="5732895"/>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8E7E1CE-1711-40D8-935C-36C631F272FD}" type="slidenum">
              <a:rPr lang="zh-CN" altLang="en-US"/>
            </a:fld>
            <a:endParaRPr lang="en-US" altLang="zh-CN"/>
          </a:p>
        </p:txBody>
      </p:sp>
    </p:spTree>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83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313"/>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82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299"/>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en-US" noProof="0" smtClean="0"/>
          </a:p>
        </p:txBody>
      </p:sp>
    </p:spTree>
  </p:cSld>
  <p:clrMapOvr>
    <a:masterClrMapping/>
  </p:clrMapOvr>
  <p:transition>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812"/>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7287"/>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85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2338" y="1600204"/>
            <a:ext cx="4044462"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0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306" y="1535113"/>
            <a:ext cx="404153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306" y="2174875"/>
            <a:ext cx="40415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52"/>
            <a:ext cx="511126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2"/>
            <a:ext cx="300843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166"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3"/>
            <a:ext cx="205740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7" y="533403"/>
            <a:ext cx="6031523" cy="55927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3"/>
            <a:ext cx="8229600" cy="55927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9938" y="533403"/>
            <a:ext cx="7778262" cy="9572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4"/>
            <a:ext cx="8229600" cy="4525963"/>
          </a:xfrm>
          <a:prstGeom prst="rect">
            <a:avLst/>
          </a:prstGeom>
        </p:spPr>
        <p:txBody>
          <a:bodyPr/>
          <a:lstStyle/>
          <a:p>
            <a:pPr lvl="0"/>
            <a:endParaRPr lang="zh-CN" altLang="en-US" noProof="0"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4" Type="http://schemas.openxmlformats.org/officeDocument/2006/relationships/theme" Target="../theme/theme10.xml"/><Relationship Id="rId13" Type="http://schemas.openxmlformats.org/officeDocument/2006/relationships/slideLayout" Target="../slideLayouts/slideLayout125.xml"/><Relationship Id="rId12" Type="http://schemas.openxmlformats.org/officeDocument/2006/relationships/slideLayout" Target="../slideLayouts/slideLayout124.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4.xml"/><Relationship Id="rId8" Type="http://schemas.openxmlformats.org/officeDocument/2006/relationships/slideLayout" Target="../slideLayouts/slideLayout133.xml"/><Relationship Id="rId7" Type="http://schemas.openxmlformats.org/officeDocument/2006/relationships/slideLayout" Target="../slideLayouts/slideLayout132.xml"/><Relationship Id="rId6" Type="http://schemas.openxmlformats.org/officeDocument/2006/relationships/slideLayout" Target="../slideLayouts/slideLayout131.xml"/><Relationship Id="rId5" Type="http://schemas.openxmlformats.org/officeDocument/2006/relationships/slideLayout" Target="../slideLayouts/slideLayout130.xml"/><Relationship Id="rId4" Type="http://schemas.openxmlformats.org/officeDocument/2006/relationships/slideLayout" Target="../slideLayouts/slideLayout129.xml"/><Relationship Id="rId3" Type="http://schemas.openxmlformats.org/officeDocument/2006/relationships/slideLayout" Target="../slideLayouts/slideLayout128.xml"/><Relationship Id="rId2" Type="http://schemas.openxmlformats.org/officeDocument/2006/relationships/slideLayout" Target="../slideLayouts/slideLayout127.xml"/><Relationship Id="rId14" Type="http://schemas.openxmlformats.org/officeDocument/2006/relationships/theme" Target="../theme/theme11.xml"/><Relationship Id="rId13" Type="http://schemas.openxmlformats.org/officeDocument/2006/relationships/slideLayout" Target="../slideLayouts/slideLayout138.xml"/><Relationship Id="rId12" Type="http://schemas.openxmlformats.org/officeDocument/2006/relationships/slideLayout" Target="../slideLayouts/slideLayout137.xml"/><Relationship Id="rId11" Type="http://schemas.openxmlformats.org/officeDocument/2006/relationships/slideLayout" Target="../slideLayouts/slideLayout136.xml"/><Relationship Id="rId10" Type="http://schemas.openxmlformats.org/officeDocument/2006/relationships/slideLayout" Target="../slideLayouts/slideLayout135.xml"/><Relationship Id="rId1" Type="http://schemas.openxmlformats.org/officeDocument/2006/relationships/slideLayout" Target="../slideLayouts/slideLayout126.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47.xml"/><Relationship Id="rId8" Type="http://schemas.openxmlformats.org/officeDocument/2006/relationships/slideLayout" Target="../slideLayouts/slideLayout146.xml"/><Relationship Id="rId7" Type="http://schemas.openxmlformats.org/officeDocument/2006/relationships/slideLayout" Target="../slideLayouts/slideLayout145.xml"/><Relationship Id="rId6" Type="http://schemas.openxmlformats.org/officeDocument/2006/relationships/slideLayout" Target="../slideLayouts/slideLayout144.xml"/><Relationship Id="rId5" Type="http://schemas.openxmlformats.org/officeDocument/2006/relationships/slideLayout" Target="../slideLayouts/slideLayout143.xml"/><Relationship Id="rId4" Type="http://schemas.openxmlformats.org/officeDocument/2006/relationships/slideLayout" Target="../slideLayouts/slideLayout142.xml"/><Relationship Id="rId3" Type="http://schemas.openxmlformats.org/officeDocument/2006/relationships/slideLayout" Target="../slideLayouts/slideLayout141.xml"/><Relationship Id="rId2" Type="http://schemas.openxmlformats.org/officeDocument/2006/relationships/slideLayout" Target="../slideLayouts/slideLayout140.xml"/><Relationship Id="rId14" Type="http://schemas.openxmlformats.org/officeDocument/2006/relationships/theme" Target="../theme/theme12.xml"/><Relationship Id="rId13" Type="http://schemas.openxmlformats.org/officeDocument/2006/relationships/slideLayout" Target="../slideLayouts/slideLayout151.xml"/><Relationship Id="rId12" Type="http://schemas.openxmlformats.org/officeDocument/2006/relationships/slideLayout" Target="../slideLayouts/slideLayout150.xml"/><Relationship Id="rId11" Type="http://schemas.openxmlformats.org/officeDocument/2006/relationships/slideLayout" Target="../slideLayouts/slideLayout149.xml"/><Relationship Id="rId10" Type="http://schemas.openxmlformats.org/officeDocument/2006/relationships/slideLayout" Target="../slideLayouts/slideLayout148.xml"/><Relationship Id="rId1" Type="http://schemas.openxmlformats.org/officeDocument/2006/relationships/slideLayout" Target="../slideLayouts/slideLayout139.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60.xml"/><Relationship Id="rId8" Type="http://schemas.openxmlformats.org/officeDocument/2006/relationships/slideLayout" Target="../slideLayouts/slideLayout159.xml"/><Relationship Id="rId7" Type="http://schemas.openxmlformats.org/officeDocument/2006/relationships/slideLayout" Target="../slideLayouts/slideLayout158.xml"/><Relationship Id="rId6" Type="http://schemas.openxmlformats.org/officeDocument/2006/relationships/slideLayout" Target="../slideLayouts/slideLayout157.xml"/><Relationship Id="rId5" Type="http://schemas.openxmlformats.org/officeDocument/2006/relationships/slideLayout" Target="../slideLayouts/slideLayout156.xml"/><Relationship Id="rId4" Type="http://schemas.openxmlformats.org/officeDocument/2006/relationships/slideLayout" Target="../slideLayouts/slideLayout155.xml"/><Relationship Id="rId3" Type="http://schemas.openxmlformats.org/officeDocument/2006/relationships/slideLayout" Target="../slideLayouts/slideLayout154.xml"/><Relationship Id="rId2" Type="http://schemas.openxmlformats.org/officeDocument/2006/relationships/slideLayout" Target="../slideLayouts/slideLayout153.xml"/><Relationship Id="rId14" Type="http://schemas.openxmlformats.org/officeDocument/2006/relationships/theme" Target="../theme/theme13.xml"/><Relationship Id="rId13" Type="http://schemas.openxmlformats.org/officeDocument/2006/relationships/slideLayout" Target="../slideLayouts/slideLayout164.xml"/><Relationship Id="rId12" Type="http://schemas.openxmlformats.org/officeDocument/2006/relationships/slideLayout" Target="../slideLayouts/slideLayout163.xml"/><Relationship Id="rId11" Type="http://schemas.openxmlformats.org/officeDocument/2006/relationships/slideLayout" Target="../slideLayouts/slideLayout162.xml"/><Relationship Id="rId10" Type="http://schemas.openxmlformats.org/officeDocument/2006/relationships/slideLayout" Target="../slideLayouts/slideLayout161.xml"/><Relationship Id="rId1" Type="http://schemas.openxmlformats.org/officeDocument/2006/relationships/slideLayout" Target="../slideLayouts/slideLayout152.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73.xml"/><Relationship Id="rId8" Type="http://schemas.openxmlformats.org/officeDocument/2006/relationships/slideLayout" Target="../slideLayouts/slideLayout172.xml"/><Relationship Id="rId7" Type="http://schemas.openxmlformats.org/officeDocument/2006/relationships/slideLayout" Target="../slideLayouts/slideLayout171.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4" Type="http://schemas.openxmlformats.org/officeDocument/2006/relationships/slideLayout" Target="../slideLayouts/slideLayout168.xml"/><Relationship Id="rId3" Type="http://schemas.openxmlformats.org/officeDocument/2006/relationships/slideLayout" Target="../slideLayouts/slideLayout167.xml"/><Relationship Id="rId2" Type="http://schemas.openxmlformats.org/officeDocument/2006/relationships/slideLayout" Target="../slideLayouts/slideLayout166.xml"/><Relationship Id="rId14" Type="http://schemas.openxmlformats.org/officeDocument/2006/relationships/theme" Target="../theme/theme14.xml"/><Relationship Id="rId13" Type="http://schemas.openxmlformats.org/officeDocument/2006/relationships/slideLayout" Target="../slideLayouts/slideLayout177.xml"/><Relationship Id="rId12" Type="http://schemas.openxmlformats.org/officeDocument/2006/relationships/slideLayout" Target="../slideLayouts/slideLayout176.xml"/><Relationship Id="rId11" Type="http://schemas.openxmlformats.org/officeDocument/2006/relationships/slideLayout" Target="../slideLayouts/slideLayout175.xml"/><Relationship Id="rId10" Type="http://schemas.openxmlformats.org/officeDocument/2006/relationships/slideLayout" Target="../slideLayouts/slideLayout174.xml"/><Relationship Id="rId1"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4" Type="http://schemas.openxmlformats.org/officeDocument/2006/relationships/theme" Target="../theme/theme15.xml"/><Relationship Id="rId13" Type="http://schemas.openxmlformats.org/officeDocument/2006/relationships/slideLayout" Target="../slideLayouts/slideLayout190.xml"/><Relationship Id="rId12" Type="http://schemas.openxmlformats.org/officeDocument/2006/relationships/slideLayout" Target="../slideLayouts/slideLayout189.xml"/><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99.xml"/><Relationship Id="rId8" Type="http://schemas.openxmlformats.org/officeDocument/2006/relationships/slideLayout" Target="../slideLayouts/slideLayout198.xml"/><Relationship Id="rId7" Type="http://schemas.openxmlformats.org/officeDocument/2006/relationships/slideLayout" Target="../slideLayouts/slideLayout197.xml"/><Relationship Id="rId6" Type="http://schemas.openxmlformats.org/officeDocument/2006/relationships/slideLayout" Target="../slideLayouts/slideLayout196.xml"/><Relationship Id="rId5" Type="http://schemas.openxmlformats.org/officeDocument/2006/relationships/slideLayout" Target="../slideLayouts/slideLayout195.xml"/><Relationship Id="rId4" Type="http://schemas.openxmlformats.org/officeDocument/2006/relationships/slideLayout" Target="../slideLayouts/slideLayout194.xml"/><Relationship Id="rId3" Type="http://schemas.openxmlformats.org/officeDocument/2006/relationships/slideLayout" Target="../slideLayouts/slideLayout193.xml"/><Relationship Id="rId2" Type="http://schemas.openxmlformats.org/officeDocument/2006/relationships/slideLayout" Target="../slideLayouts/slideLayout192.xml"/><Relationship Id="rId14" Type="http://schemas.openxmlformats.org/officeDocument/2006/relationships/theme" Target="../theme/theme16.xml"/><Relationship Id="rId13" Type="http://schemas.openxmlformats.org/officeDocument/2006/relationships/slideLayout" Target="../slideLayouts/slideLayout203.xml"/><Relationship Id="rId12" Type="http://schemas.openxmlformats.org/officeDocument/2006/relationships/slideLayout" Target="../slideLayouts/slideLayout202.xml"/><Relationship Id="rId11" Type="http://schemas.openxmlformats.org/officeDocument/2006/relationships/slideLayout" Target="../slideLayouts/slideLayout201.xml"/><Relationship Id="rId10" Type="http://schemas.openxmlformats.org/officeDocument/2006/relationships/slideLayout" Target="../slideLayouts/slideLayout200.xml"/><Relationship Id="rId1" Type="http://schemas.openxmlformats.org/officeDocument/2006/relationships/slideLayout" Target="../slideLayouts/slideLayout19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12.xml"/><Relationship Id="rId8" Type="http://schemas.openxmlformats.org/officeDocument/2006/relationships/slideLayout" Target="../slideLayouts/slideLayout211.xml"/><Relationship Id="rId7" Type="http://schemas.openxmlformats.org/officeDocument/2006/relationships/slideLayout" Target="../slideLayouts/slideLayout210.xml"/><Relationship Id="rId6" Type="http://schemas.openxmlformats.org/officeDocument/2006/relationships/slideLayout" Target="../slideLayouts/slideLayout209.xml"/><Relationship Id="rId5" Type="http://schemas.openxmlformats.org/officeDocument/2006/relationships/slideLayout" Target="../slideLayouts/slideLayout208.xml"/><Relationship Id="rId4" Type="http://schemas.openxmlformats.org/officeDocument/2006/relationships/slideLayout" Target="../slideLayouts/slideLayout207.xml"/><Relationship Id="rId3" Type="http://schemas.openxmlformats.org/officeDocument/2006/relationships/slideLayout" Target="../slideLayouts/slideLayout206.xml"/><Relationship Id="rId2" Type="http://schemas.openxmlformats.org/officeDocument/2006/relationships/slideLayout" Target="../slideLayouts/slideLayout205.xml"/><Relationship Id="rId14" Type="http://schemas.openxmlformats.org/officeDocument/2006/relationships/theme" Target="../theme/theme17.xml"/><Relationship Id="rId13" Type="http://schemas.openxmlformats.org/officeDocument/2006/relationships/slideLayout" Target="../slideLayouts/slideLayout216.xml"/><Relationship Id="rId12" Type="http://schemas.openxmlformats.org/officeDocument/2006/relationships/slideLayout" Target="../slideLayouts/slideLayout215.xml"/><Relationship Id="rId11" Type="http://schemas.openxmlformats.org/officeDocument/2006/relationships/slideLayout" Target="../slideLayouts/slideLayout214.xml"/><Relationship Id="rId10" Type="http://schemas.openxmlformats.org/officeDocument/2006/relationships/slideLayout" Target="../slideLayouts/slideLayout213.xml"/><Relationship Id="rId1" Type="http://schemas.openxmlformats.org/officeDocument/2006/relationships/slideLayout" Target="../slideLayouts/slideLayout204.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25.xml"/><Relationship Id="rId8" Type="http://schemas.openxmlformats.org/officeDocument/2006/relationships/slideLayout" Target="../slideLayouts/slideLayout224.xml"/><Relationship Id="rId7" Type="http://schemas.openxmlformats.org/officeDocument/2006/relationships/slideLayout" Target="../slideLayouts/slideLayout223.xml"/><Relationship Id="rId6" Type="http://schemas.openxmlformats.org/officeDocument/2006/relationships/slideLayout" Target="../slideLayouts/slideLayout222.xml"/><Relationship Id="rId5" Type="http://schemas.openxmlformats.org/officeDocument/2006/relationships/slideLayout" Target="../slideLayouts/slideLayout221.xml"/><Relationship Id="rId4" Type="http://schemas.openxmlformats.org/officeDocument/2006/relationships/slideLayout" Target="../slideLayouts/slideLayout220.xml"/><Relationship Id="rId3" Type="http://schemas.openxmlformats.org/officeDocument/2006/relationships/slideLayout" Target="../slideLayouts/slideLayout219.xml"/><Relationship Id="rId2" Type="http://schemas.openxmlformats.org/officeDocument/2006/relationships/slideLayout" Target="../slideLayouts/slideLayout218.xml"/><Relationship Id="rId14" Type="http://schemas.openxmlformats.org/officeDocument/2006/relationships/theme" Target="../theme/theme18.xml"/><Relationship Id="rId13" Type="http://schemas.openxmlformats.org/officeDocument/2006/relationships/slideLayout" Target="../slideLayouts/slideLayout229.xml"/><Relationship Id="rId12" Type="http://schemas.openxmlformats.org/officeDocument/2006/relationships/slideLayout" Target="../slideLayouts/slideLayout228.xml"/><Relationship Id="rId11" Type="http://schemas.openxmlformats.org/officeDocument/2006/relationships/slideLayout" Target="../slideLayouts/slideLayout227.xml"/><Relationship Id="rId10" Type="http://schemas.openxmlformats.org/officeDocument/2006/relationships/slideLayout" Target="../slideLayouts/slideLayout226.xml"/><Relationship Id="rId1" Type="http://schemas.openxmlformats.org/officeDocument/2006/relationships/slideLayout" Target="../slideLayouts/slideLayout217.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38.xml"/><Relationship Id="rId8" Type="http://schemas.openxmlformats.org/officeDocument/2006/relationships/slideLayout" Target="../slideLayouts/slideLayout237.xml"/><Relationship Id="rId7" Type="http://schemas.openxmlformats.org/officeDocument/2006/relationships/slideLayout" Target="../slideLayouts/slideLayout236.xml"/><Relationship Id="rId6" Type="http://schemas.openxmlformats.org/officeDocument/2006/relationships/slideLayout" Target="../slideLayouts/slideLayout235.xml"/><Relationship Id="rId5" Type="http://schemas.openxmlformats.org/officeDocument/2006/relationships/slideLayout" Target="../slideLayouts/slideLayout234.xml"/><Relationship Id="rId4" Type="http://schemas.openxmlformats.org/officeDocument/2006/relationships/slideLayout" Target="../slideLayouts/slideLayout233.xml"/><Relationship Id="rId3" Type="http://schemas.openxmlformats.org/officeDocument/2006/relationships/slideLayout" Target="../slideLayouts/slideLayout232.xml"/><Relationship Id="rId2" Type="http://schemas.openxmlformats.org/officeDocument/2006/relationships/slideLayout" Target="../slideLayouts/slideLayout231.xml"/><Relationship Id="rId14" Type="http://schemas.openxmlformats.org/officeDocument/2006/relationships/theme" Target="../theme/theme19.xml"/><Relationship Id="rId13" Type="http://schemas.openxmlformats.org/officeDocument/2006/relationships/slideLayout" Target="../slideLayouts/slideLayout242.xml"/><Relationship Id="rId12" Type="http://schemas.openxmlformats.org/officeDocument/2006/relationships/slideLayout" Target="../slideLayouts/slideLayout241.xml"/><Relationship Id="rId11" Type="http://schemas.openxmlformats.org/officeDocument/2006/relationships/slideLayout" Target="../slideLayouts/slideLayout240.xml"/><Relationship Id="rId10" Type="http://schemas.openxmlformats.org/officeDocument/2006/relationships/slideLayout" Target="../slideLayouts/slideLayout239.xml"/><Relationship Id="rId1" Type="http://schemas.openxmlformats.org/officeDocument/2006/relationships/slideLayout" Target="../slideLayouts/slideLayout23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4" Type="http://schemas.openxmlformats.org/officeDocument/2006/relationships/theme" Target="../theme/theme20.xml"/><Relationship Id="rId13" Type="http://schemas.openxmlformats.org/officeDocument/2006/relationships/slideLayout" Target="../slideLayouts/slideLayout255.xml"/><Relationship Id="rId12" Type="http://schemas.openxmlformats.org/officeDocument/2006/relationships/slideLayout" Target="../slideLayouts/slideLayout254.xml"/><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64.xml"/><Relationship Id="rId8" Type="http://schemas.openxmlformats.org/officeDocument/2006/relationships/slideLayout" Target="../slideLayouts/slideLayout263.xml"/><Relationship Id="rId7" Type="http://schemas.openxmlformats.org/officeDocument/2006/relationships/slideLayout" Target="../slideLayouts/slideLayout262.xml"/><Relationship Id="rId6" Type="http://schemas.openxmlformats.org/officeDocument/2006/relationships/slideLayout" Target="../slideLayouts/slideLayout261.xml"/><Relationship Id="rId5" Type="http://schemas.openxmlformats.org/officeDocument/2006/relationships/slideLayout" Target="../slideLayouts/slideLayout260.xml"/><Relationship Id="rId4" Type="http://schemas.openxmlformats.org/officeDocument/2006/relationships/slideLayout" Target="../slideLayouts/slideLayout259.xml"/><Relationship Id="rId3" Type="http://schemas.openxmlformats.org/officeDocument/2006/relationships/slideLayout" Target="../slideLayouts/slideLayout258.xml"/><Relationship Id="rId2" Type="http://schemas.openxmlformats.org/officeDocument/2006/relationships/slideLayout" Target="../slideLayouts/slideLayout257.xml"/><Relationship Id="rId14" Type="http://schemas.openxmlformats.org/officeDocument/2006/relationships/theme" Target="../theme/theme21.xml"/><Relationship Id="rId13" Type="http://schemas.openxmlformats.org/officeDocument/2006/relationships/slideLayout" Target="../slideLayouts/slideLayout268.xml"/><Relationship Id="rId12" Type="http://schemas.openxmlformats.org/officeDocument/2006/relationships/slideLayout" Target="../slideLayouts/slideLayout267.xml"/><Relationship Id="rId11" Type="http://schemas.openxmlformats.org/officeDocument/2006/relationships/slideLayout" Target="../slideLayouts/slideLayout266.xml"/><Relationship Id="rId10" Type="http://schemas.openxmlformats.org/officeDocument/2006/relationships/slideLayout" Target="../slideLayouts/slideLayout265.xml"/><Relationship Id="rId1" Type="http://schemas.openxmlformats.org/officeDocument/2006/relationships/slideLayout" Target="../slideLayouts/slideLayout256.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77.xml"/><Relationship Id="rId8" Type="http://schemas.openxmlformats.org/officeDocument/2006/relationships/slideLayout" Target="../slideLayouts/slideLayout276.xml"/><Relationship Id="rId7" Type="http://schemas.openxmlformats.org/officeDocument/2006/relationships/slideLayout" Target="../slideLayouts/slideLayout275.xml"/><Relationship Id="rId6" Type="http://schemas.openxmlformats.org/officeDocument/2006/relationships/slideLayout" Target="../slideLayouts/slideLayout274.xml"/><Relationship Id="rId5" Type="http://schemas.openxmlformats.org/officeDocument/2006/relationships/slideLayout" Target="../slideLayouts/slideLayout273.xml"/><Relationship Id="rId4" Type="http://schemas.openxmlformats.org/officeDocument/2006/relationships/slideLayout" Target="../slideLayouts/slideLayout272.xml"/><Relationship Id="rId3" Type="http://schemas.openxmlformats.org/officeDocument/2006/relationships/slideLayout" Target="../slideLayouts/slideLayout271.xml"/><Relationship Id="rId2" Type="http://schemas.openxmlformats.org/officeDocument/2006/relationships/slideLayout" Target="../slideLayouts/slideLayout270.xml"/><Relationship Id="rId14" Type="http://schemas.openxmlformats.org/officeDocument/2006/relationships/theme" Target="../theme/theme22.xml"/><Relationship Id="rId13" Type="http://schemas.openxmlformats.org/officeDocument/2006/relationships/slideLayout" Target="../slideLayouts/slideLayout281.xml"/><Relationship Id="rId12" Type="http://schemas.openxmlformats.org/officeDocument/2006/relationships/slideLayout" Target="../slideLayouts/slideLayout280.xml"/><Relationship Id="rId11" Type="http://schemas.openxmlformats.org/officeDocument/2006/relationships/slideLayout" Target="../slideLayouts/slideLayout279.xml"/><Relationship Id="rId10" Type="http://schemas.openxmlformats.org/officeDocument/2006/relationships/slideLayout" Target="../slideLayouts/slideLayout278.xml"/><Relationship Id="rId1" Type="http://schemas.openxmlformats.org/officeDocument/2006/relationships/slideLayout" Target="../slideLayouts/slideLayout269.xml"/></Relationships>
</file>

<file path=ppt/slideMasters/_rels/slideMaster23.xml.rels><?xml version="1.0" encoding="UTF-8" standalone="yes"?>
<Relationships xmlns="http://schemas.openxmlformats.org/package/2006/relationships"><Relationship Id="rId9" Type="http://schemas.openxmlformats.org/officeDocument/2006/relationships/theme" Target="../theme/theme23.xml"/><Relationship Id="rId8" Type="http://schemas.openxmlformats.org/officeDocument/2006/relationships/slideLayout" Target="../slideLayouts/slideLayout289.xml"/><Relationship Id="rId7" Type="http://schemas.openxmlformats.org/officeDocument/2006/relationships/slideLayout" Target="../slideLayouts/slideLayout288.xml"/><Relationship Id="rId6" Type="http://schemas.openxmlformats.org/officeDocument/2006/relationships/slideLayout" Target="../slideLayouts/slideLayout287.xml"/><Relationship Id="rId5" Type="http://schemas.openxmlformats.org/officeDocument/2006/relationships/slideLayout" Target="../slideLayouts/slideLayout286.xml"/><Relationship Id="rId4" Type="http://schemas.openxmlformats.org/officeDocument/2006/relationships/slideLayout" Target="../slideLayouts/slideLayout285.xml"/><Relationship Id="rId3" Type="http://schemas.openxmlformats.org/officeDocument/2006/relationships/slideLayout" Target="../slideLayouts/slideLayout284.xml"/><Relationship Id="rId2" Type="http://schemas.openxmlformats.org/officeDocument/2006/relationships/slideLayout" Target="../slideLayouts/slideLayout283.xml"/><Relationship Id="rId1" Type="http://schemas.openxmlformats.org/officeDocument/2006/relationships/slideLayout" Target="../slideLayouts/slideLayout28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4" Type="http://schemas.openxmlformats.org/officeDocument/2006/relationships/theme" Target="../theme/theme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4" Type="http://schemas.openxmlformats.org/officeDocument/2006/relationships/theme" Target="../theme/theme5.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4" Type="http://schemas.openxmlformats.org/officeDocument/2006/relationships/theme" Target="../theme/theme6.xml"/><Relationship Id="rId13" Type="http://schemas.openxmlformats.org/officeDocument/2006/relationships/slideLayout" Target="../slideLayouts/slideLayout73.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2.xml"/><Relationship Id="rId8" Type="http://schemas.openxmlformats.org/officeDocument/2006/relationships/slideLayout" Target="../slideLayouts/slideLayout81.xml"/><Relationship Id="rId7" Type="http://schemas.openxmlformats.org/officeDocument/2006/relationships/slideLayout" Target="../slideLayouts/slideLayout80.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 Id="rId3" Type="http://schemas.openxmlformats.org/officeDocument/2006/relationships/slideLayout" Target="../slideLayouts/slideLayout76.xml"/><Relationship Id="rId2" Type="http://schemas.openxmlformats.org/officeDocument/2006/relationships/slideLayout" Target="../slideLayouts/slideLayout75.xml"/><Relationship Id="rId14" Type="http://schemas.openxmlformats.org/officeDocument/2006/relationships/theme" Target="../theme/theme7.xml"/><Relationship Id="rId13" Type="http://schemas.openxmlformats.org/officeDocument/2006/relationships/slideLayout" Target="../slideLayouts/slideLayout86.xml"/><Relationship Id="rId12" Type="http://schemas.openxmlformats.org/officeDocument/2006/relationships/slideLayout" Target="../slideLayouts/slideLayout85.xml"/><Relationship Id="rId11" Type="http://schemas.openxmlformats.org/officeDocument/2006/relationships/slideLayout" Target="../slideLayouts/slideLayout84.xml"/><Relationship Id="rId10" Type="http://schemas.openxmlformats.org/officeDocument/2006/relationships/slideLayout" Target="../slideLayouts/slideLayout83.xml"/><Relationship Id="rId1"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5.xml"/><Relationship Id="rId8" Type="http://schemas.openxmlformats.org/officeDocument/2006/relationships/slideLayout" Target="../slideLayouts/slideLayout94.xml"/><Relationship Id="rId7" Type="http://schemas.openxmlformats.org/officeDocument/2006/relationships/slideLayout" Target="../slideLayouts/slideLayout93.xml"/><Relationship Id="rId6" Type="http://schemas.openxmlformats.org/officeDocument/2006/relationships/slideLayout" Target="../slideLayouts/slideLayout92.xml"/><Relationship Id="rId5" Type="http://schemas.openxmlformats.org/officeDocument/2006/relationships/slideLayout" Target="../slideLayouts/slideLayout91.xml"/><Relationship Id="rId4" Type="http://schemas.openxmlformats.org/officeDocument/2006/relationships/slideLayout" Target="../slideLayouts/slideLayout90.xml"/><Relationship Id="rId3" Type="http://schemas.openxmlformats.org/officeDocument/2006/relationships/slideLayout" Target="../slideLayouts/slideLayout89.xml"/><Relationship Id="rId2" Type="http://schemas.openxmlformats.org/officeDocument/2006/relationships/slideLayout" Target="../slideLayouts/slideLayout88.xml"/><Relationship Id="rId14" Type="http://schemas.openxmlformats.org/officeDocument/2006/relationships/theme" Target="../theme/theme8.xml"/><Relationship Id="rId13" Type="http://schemas.openxmlformats.org/officeDocument/2006/relationships/slideLayout" Target="../slideLayouts/slideLayout99.xml"/><Relationship Id="rId12" Type="http://schemas.openxmlformats.org/officeDocument/2006/relationships/slideLayout" Target="../slideLayouts/slideLayout98.xml"/><Relationship Id="rId11" Type="http://schemas.openxmlformats.org/officeDocument/2006/relationships/slideLayout" Target="../slideLayouts/slideLayout97.xml"/><Relationship Id="rId10" Type="http://schemas.openxmlformats.org/officeDocument/2006/relationships/slideLayout" Target="../slideLayouts/slideLayout96.xml"/><Relationship Id="rId1"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4" Type="http://schemas.openxmlformats.org/officeDocument/2006/relationships/theme" Target="../theme/theme9.xml"/><Relationship Id="rId13" Type="http://schemas.openxmlformats.org/officeDocument/2006/relationships/slideLayout" Target="../slideLayouts/slideLayout112.xml"/><Relationship Id="rId12" Type="http://schemas.openxmlformats.org/officeDocument/2006/relationships/slideLayout" Target="../slideLayouts/slideLayout111.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2"/>
          <p:cNvSpPr>
            <a:spLocks noGrp="1" noChangeArrowheads="1"/>
          </p:cNvSpPr>
          <p:nvPr>
            <p:ph type="title"/>
          </p:nvPr>
        </p:nvSpPr>
        <p:spPr bwMode="auto">
          <a:xfrm>
            <a:off x="457204"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ln>
          <a:effectLst/>
        </p:spPr>
        <p:txBody>
          <a:bodyPr vert="horz" wrap="square" lIns="91440" tIns="45720" rIns="91440" bIns="45720" numCol="1" anchor="t" anchorCtr="0" compatLnSpc="1"/>
          <a:lstStyle>
            <a:lvl1pPr>
              <a:defRPr sz="1400">
                <a:solidFill>
                  <a:schemeClr val="accent2"/>
                </a:solidFill>
                <a:latin typeface="Arial" panose="020B0604020202020204" pitchFamily="34" charset="0"/>
                <a:ea typeface="宋体" panose="02010600030101010101" pitchFamily="2" charset="-122"/>
              </a:defRPr>
            </a:lvl1pPr>
          </a:lstStyle>
          <a:p>
            <a:pPr>
              <a:defRPr/>
            </a:pPr>
            <a:endParaRPr lang="en-US" altLang="zh-CN"/>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accent2"/>
                </a:solidFill>
                <a:latin typeface="Arial" panose="020B0604020202020204" pitchFamily="34" charset="0"/>
                <a:ea typeface="宋体" panose="02010600030101010101" pitchFamily="2" charset="-122"/>
              </a:defRPr>
            </a:lvl1pPr>
          </a:lstStyle>
          <a:p>
            <a:pPr>
              <a:defRPr/>
            </a:pPr>
            <a:endParaRPr lang="en-US" altLang="zh-CN"/>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accent2"/>
                </a:solidFill>
                <a:latin typeface="Arial" panose="020B0604020202020204" pitchFamily="34" charset="0"/>
                <a:ea typeface="宋体" panose="02010600030101010101" pitchFamily="2" charset="-122"/>
              </a:defRPr>
            </a:lvl1pPr>
          </a:lstStyle>
          <a:p>
            <a:pPr>
              <a:defRPr/>
            </a:pPr>
            <a:fld id="{099600B8-006B-485E-B83A-559A1F87BE5D}"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37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360"/>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340"/>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31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294"/>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26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240"/>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210"/>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17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140"/>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45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104"/>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066"/>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1"/>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026"/>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7" name="Rectangle 10"/>
          <p:cNvSpPr>
            <a:spLocks noChangeArrowheads="1"/>
          </p:cNvSpPr>
          <p:nvPr/>
        </p:nvSpPr>
        <p:spPr bwMode="auto">
          <a:xfrm>
            <a:off x="-3171"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1028" name="Rectangle 2"/>
          <p:cNvSpPr>
            <a:spLocks noGrp="1" noChangeArrowheads="1"/>
          </p:cNvSpPr>
          <p:nvPr>
            <p:ph type="title"/>
          </p:nvPr>
        </p:nvSpPr>
        <p:spPr bwMode="auto">
          <a:xfrm>
            <a:off x="457204"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029" name="Rectangle 3"/>
          <p:cNvSpPr>
            <a:spLocks noGrp="1" noChangeArrowheads="1"/>
          </p:cNvSpPr>
          <p:nvPr>
            <p:ph type="body" idx="1"/>
          </p:nvPr>
        </p:nvSpPr>
        <p:spPr bwMode="auto">
          <a:xfrm>
            <a:off x="457204"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3366"/>
              </a:solidFill>
            </a:endParaRPr>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ln>
          <a:effectLst/>
        </p:spPr>
        <p:txBody>
          <a:bodyPr vert="horz" wrap="square" lIns="91440" tIns="45720" rIns="91440" bIns="45720" numCol="1" anchor="t" anchorCtr="0" compatLnSpc="1"/>
          <a:lstStyle>
            <a:lvl1pPr>
              <a:defRPr sz="1400">
                <a:solidFill>
                  <a:schemeClr val="accent2"/>
                </a:solidFill>
                <a:latin typeface="Arial" panose="020B0604020202020204" pitchFamily="34" charset="0"/>
                <a:ea typeface="宋体" panose="02010600030101010101" pitchFamily="2" charset="-122"/>
              </a:defRPr>
            </a:lvl1pPr>
          </a:lstStyle>
          <a:p>
            <a:pPr>
              <a:defRPr/>
            </a:pPr>
            <a:endParaRPr lang="en-US" altLang="zh-CN">
              <a:solidFill>
                <a:srgbClr val="2E4C6B"/>
              </a:solidFill>
            </a:endParaRPr>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accent2"/>
                </a:solidFill>
                <a:latin typeface="Arial" panose="020B0604020202020204" pitchFamily="34" charset="0"/>
                <a:ea typeface="宋体" panose="02010600030101010101" pitchFamily="2" charset="-122"/>
              </a:defRPr>
            </a:lvl1pPr>
          </a:lstStyle>
          <a:p>
            <a:pPr>
              <a:defRPr/>
            </a:pPr>
            <a:endParaRPr lang="en-US" altLang="zh-CN">
              <a:solidFill>
                <a:srgbClr val="2E4C6B"/>
              </a:solidFill>
            </a:endParaRPr>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accent2"/>
                </a:solidFill>
                <a:latin typeface="Arial" panose="020B0604020202020204" pitchFamily="34" charset="0"/>
                <a:ea typeface="宋体" panose="02010600030101010101" pitchFamily="2" charset="-122"/>
              </a:defRPr>
            </a:lvl1pPr>
          </a:lstStyle>
          <a:p>
            <a:pPr>
              <a:defRPr/>
            </a:pPr>
            <a:fld id="{099600B8-006B-485E-B83A-559A1F87BE5D}" type="slidenum">
              <a:rPr lang="zh-CN" altLang="en-US">
                <a:solidFill>
                  <a:srgbClr val="2E4C6B"/>
                </a:solidFill>
              </a:rPr>
            </a:fld>
            <a:endParaRPr lang="en-US" altLang="zh-CN">
              <a:solidFill>
                <a:srgbClr val="2E4C6B"/>
              </a:solidFill>
            </a:endParaRPr>
          </a:p>
        </p:txBody>
      </p:sp>
    </p:spTree>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456"/>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452"/>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446"/>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43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424"/>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412"/>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5"/>
          <p:cNvSpPr>
            <a:spLocks noChangeArrowheads="1"/>
          </p:cNvSpPr>
          <p:nvPr userDrawn="1"/>
        </p:nvSpPr>
        <p:spPr bwMode="auto">
          <a:xfrm>
            <a:off x="158262" y="255588"/>
            <a:ext cx="8667750" cy="6056312"/>
          </a:xfrm>
          <a:prstGeom prst="roundRect">
            <a:avLst>
              <a:gd name="adj" fmla="val 6384"/>
            </a:avLst>
          </a:prstGeom>
          <a:noFill/>
          <a:ln w="25400">
            <a:solidFill>
              <a:srgbClr val="00279F"/>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1027" name="Rectangle 6"/>
          <p:cNvSpPr>
            <a:spLocks noGrp="1" noChangeArrowheads="1"/>
          </p:cNvSpPr>
          <p:nvPr>
            <p:ph type="title"/>
          </p:nvPr>
        </p:nvSpPr>
        <p:spPr bwMode="auto">
          <a:xfrm>
            <a:off x="679938" y="533403"/>
            <a:ext cx="77782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12" tIns="44450" rIns="87312" bIns="44450" numCol="1" anchor="t" anchorCtr="0" compatLnSpc="1"/>
          <a:lstStyle/>
          <a:p>
            <a:pPr lvl="0"/>
            <a:r>
              <a:rPr lang="en-GB" altLang="zh-CN" smtClean="0"/>
              <a:t>Click to edit Master title style</a:t>
            </a:r>
            <a:endParaRPr lang="en-GB" altLang="zh-CN" smtClean="0"/>
          </a:p>
        </p:txBody>
      </p:sp>
      <p:sp>
        <p:nvSpPr>
          <p:cNvPr id="1028" name="Rectangle 9"/>
          <p:cNvSpPr>
            <a:spLocks noChangeArrowheads="1"/>
          </p:cNvSpPr>
          <p:nvPr/>
        </p:nvSpPr>
        <p:spPr bwMode="auto">
          <a:xfrm>
            <a:off x="347297" y="5534398"/>
            <a:ext cx="184638"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ctr" defTabSz="732155" rtl="0" eaLnBrk="0" fontAlgn="base" hangingPunct="0">
        <a:spcBef>
          <a:spcPct val="0"/>
        </a:spcBef>
        <a:spcAft>
          <a:spcPct val="0"/>
        </a:spcAft>
        <a:defRPr sz="4200" b="1">
          <a:solidFill>
            <a:srgbClr val="000080"/>
          </a:solidFill>
          <a:latin typeface="+mj-lt"/>
          <a:ea typeface="+mj-ea"/>
          <a:cs typeface="+mj-cs"/>
        </a:defRPr>
      </a:lvl1pPr>
      <a:lvl2pPr algn="ctr" defTabSz="732155" rtl="0" eaLnBrk="0" fontAlgn="base" hangingPunct="0">
        <a:spcBef>
          <a:spcPct val="0"/>
        </a:spcBef>
        <a:spcAft>
          <a:spcPct val="0"/>
        </a:spcAft>
        <a:defRPr sz="4200" b="1">
          <a:solidFill>
            <a:srgbClr val="000080"/>
          </a:solidFill>
          <a:latin typeface="Arial" panose="020B0604020202020204" pitchFamily="34" charset="0"/>
        </a:defRPr>
      </a:lvl2pPr>
      <a:lvl3pPr algn="ctr" defTabSz="732155" rtl="0" eaLnBrk="0" fontAlgn="base" hangingPunct="0">
        <a:spcBef>
          <a:spcPct val="0"/>
        </a:spcBef>
        <a:spcAft>
          <a:spcPct val="0"/>
        </a:spcAft>
        <a:defRPr sz="4200" b="1">
          <a:solidFill>
            <a:srgbClr val="000080"/>
          </a:solidFill>
          <a:latin typeface="Arial" panose="020B0604020202020204" pitchFamily="34" charset="0"/>
        </a:defRPr>
      </a:lvl3pPr>
      <a:lvl4pPr algn="ctr" defTabSz="732155" rtl="0" eaLnBrk="0" fontAlgn="base" hangingPunct="0">
        <a:spcBef>
          <a:spcPct val="0"/>
        </a:spcBef>
        <a:spcAft>
          <a:spcPct val="0"/>
        </a:spcAft>
        <a:defRPr sz="4200" b="1">
          <a:solidFill>
            <a:srgbClr val="000080"/>
          </a:solidFill>
          <a:latin typeface="Arial" panose="020B0604020202020204" pitchFamily="34" charset="0"/>
        </a:defRPr>
      </a:lvl4pPr>
      <a:lvl5pPr algn="ctr" defTabSz="732155" rtl="0" eaLnBrk="0" fontAlgn="base" hangingPunct="0">
        <a:spcBef>
          <a:spcPct val="0"/>
        </a:spcBef>
        <a:spcAft>
          <a:spcPct val="0"/>
        </a:spcAft>
        <a:defRPr sz="4200" b="1">
          <a:solidFill>
            <a:srgbClr val="000080"/>
          </a:solidFill>
          <a:latin typeface="Arial" panose="020B0604020202020204" pitchFamily="34" charset="0"/>
        </a:defRPr>
      </a:lvl5pPr>
      <a:lvl6pPr marL="457200" algn="ctr" defTabSz="732155" rtl="0" eaLnBrk="0" fontAlgn="base" hangingPunct="0">
        <a:spcBef>
          <a:spcPct val="0"/>
        </a:spcBef>
        <a:spcAft>
          <a:spcPct val="0"/>
        </a:spcAft>
        <a:defRPr sz="4200" b="1">
          <a:solidFill>
            <a:srgbClr val="000080"/>
          </a:solidFill>
          <a:latin typeface="Arial" panose="020B0604020202020204" pitchFamily="34" charset="0"/>
        </a:defRPr>
      </a:lvl6pPr>
      <a:lvl7pPr marL="914400" algn="ctr" defTabSz="732155" rtl="0" eaLnBrk="0" fontAlgn="base" hangingPunct="0">
        <a:spcBef>
          <a:spcPct val="0"/>
        </a:spcBef>
        <a:spcAft>
          <a:spcPct val="0"/>
        </a:spcAft>
        <a:defRPr sz="4200" b="1">
          <a:solidFill>
            <a:srgbClr val="000080"/>
          </a:solidFill>
          <a:latin typeface="Arial" panose="020B0604020202020204" pitchFamily="34" charset="0"/>
        </a:defRPr>
      </a:lvl7pPr>
      <a:lvl8pPr marL="1371600" algn="ctr" defTabSz="732155" rtl="0" eaLnBrk="0" fontAlgn="base" hangingPunct="0">
        <a:spcBef>
          <a:spcPct val="0"/>
        </a:spcBef>
        <a:spcAft>
          <a:spcPct val="0"/>
        </a:spcAft>
        <a:defRPr sz="4200" b="1">
          <a:solidFill>
            <a:srgbClr val="000080"/>
          </a:solidFill>
          <a:latin typeface="Arial" panose="020B0604020202020204" pitchFamily="34" charset="0"/>
        </a:defRPr>
      </a:lvl8pPr>
      <a:lvl9pPr marL="1828800" algn="ctr" defTabSz="732155" rtl="0" eaLnBrk="0" fontAlgn="base" hangingPunct="0">
        <a:spcBef>
          <a:spcPct val="0"/>
        </a:spcBef>
        <a:spcAft>
          <a:spcPct val="0"/>
        </a:spcAft>
        <a:defRPr sz="4200" b="1">
          <a:solidFill>
            <a:srgbClr val="000080"/>
          </a:solidFill>
          <a:latin typeface="Arial" panose="020B0604020202020204" pitchFamily="34" charset="0"/>
        </a:defRPr>
      </a:lvl9pPr>
    </p:titleStyle>
    <p:bodyStyle>
      <a:lvl1pPr marL="342900" indent="-342900" algn="l" defTabSz="732155" rtl="0" eaLnBrk="0" fontAlgn="base" hangingPunct="0">
        <a:spcBef>
          <a:spcPct val="20000"/>
        </a:spcBef>
        <a:spcAft>
          <a:spcPct val="0"/>
        </a:spcAft>
        <a:buChar char="•"/>
        <a:defRPr sz="3200">
          <a:solidFill>
            <a:schemeClr val="tx1"/>
          </a:solidFill>
          <a:latin typeface="+mn-lt"/>
          <a:ea typeface="+mn-ea"/>
          <a:cs typeface="+mn-cs"/>
        </a:defRPr>
      </a:lvl1pPr>
      <a:lvl2pPr marL="713105" indent="-255905" algn="l" defTabSz="732155" rtl="0" eaLnBrk="0" fontAlgn="base" hangingPunct="0">
        <a:spcBef>
          <a:spcPct val="20000"/>
        </a:spcBef>
        <a:spcAft>
          <a:spcPct val="0"/>
        </a:spcAft>
        <a:defRPr sz="2700">
          <a:solidFill>
            <a:schemeClr val="tx1"/>
          </a:solidFill>
          <a:latin typeface="+mj-lt"/>
        </a:defRPr>
      </a:lvl2pPr>
      <a:lvl3pPr marL="1143000" indent="-228600" algn="l" defTabSz="732155" rtl="0" eaLnBrk="0" fontAlgn="base" hangingPunct="0">
        <a:spcBef>
          <a:spcPct val="20000"/>
        </a:spcBef>
        <a:spcAft>
          <a:spcPct val="0"/>
        </a:spcAft>
        <a:buChar char="•"/>
        <a:defRPr sz="2400">
          <a:solidFill>
            <a:schemeClr val="tx1"/>
          </a:solidFill>
          <a:latin typeface="+mn-lt"/>
        </a:defRPr>
      </a:lvl3pPr>
      <a:lvl4pPr marL="1600200" indent="-228600" algn="l" defTabSz="732155" rtl="0" eaLnBrk="0" fontAlgn="base" hangingPunct="0">
        <a:spcBef>
          <a:spcPct val="20000"/>
        </a:spcBef>
        <a:spcAft>
          <a:spcPct val="0"/>
        </a:spcAft>
        <a:buChar char="–"/>
        <a:defRPr sz="2000">
          <a:solidFill>
            <a:schemeClr val="tx1"/>
          </a:solidFill>
          <a:latin typeface="+mn-lt"/>
        </a:defRPr>
      </a:lvl4pPr>
      <a:lvl5pPr marL="2057400" indent="-228600" algn="l" defTabSz="732155" rtl="0" eaLnBrk="0" fontAlgn="base" hangingPunct="0">
        <a:spcBef>
          <a:spcPct val="20000"/>
        </a:spcBef>
        <a:spcAft>
          <a:spcPct val="0"/>
        </a:spcAft>
        <a:buChar char="•"/>
        <a:defRPr sz="2000">
          <a:solidFill>
            <a:schemeClr val="tx1"/>
          </a:solidFill>
          <a:latin typeface="+mn-lt"/>
        </a:defRPr>
      </a:lvl5pPr>
      <a:lvl6pPr marL="2514600" indent="-228600" algn="l" defTabSz="732155" rtl="0" eaLnBrk="0" fontAlgn="base" hangingPunct="0">
        <a:spcBef>
          <a:spcPct val="20000"/>
        </a:spcBef>
        <a:spcAft>
          <a:spcPct val="0"/>
        </a:spcAft>
        <a:buChar char="•"/>
        <a:defRPr sz="2000">
          <a:solidFill>
            <a:schemeClr val="tx1"/>
          </a:solidFill>
          <a:latin typeface="+mn-lt"/>
        </a:defRPr>
      </a:lvl6pPr>
      <a:lvl7pPr marL="2971800" indent="-228600" algn="l" defTabSz="732155" rtl="0" eaLnBrk="0" fontAlgn="base" hangingPunct="0">
        <a:spcBef>
          <a:spcPct val="20000"/>
        </a:spcBef>
        <a:spcAft>
          <a:spcPct val="0"/>
        </a:spcAft>
        <a:buChar char="•"/>
        <a:defRPr sz="2000">
          <a:solidFill>
            <a:schemeClr val="tx1"/>
          </a:solidFill>
          <a:latin typeface="+mn-lt"/>
        </a:defRPr>
      </a:lvl7pPr>
      <a:lvl8pPr marL="3429000" indent="-228600" algn="l" defTabSz="732155" rtl="0" eaLnBrk="0" fontAlgn="base" hangingPunct="0">
        <a:spcBef>
          <a:spcPct val="20000"/>
        </a:spcBef>
        <a:spcAft>
          <a:spcPct val="0"/>
        </a:spcAft>
        <a:buChar char="•"/>
        <a:defRPr sz="2000">
          <a:solidFill>
            <a:schemeClr val="tx1"/>
          </a:solidFill>
          <a:latin typeface="+mn-lt"/>
        </a:defRPr>
      </a:lvl8pPr>
      <a:lvl9pPr marL="3886200" indent="-228600" algn="l" defTabSz="732155"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4.xml"/></Relationships>
</file>

<file path=ppt/slides/_rels/slide10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58.emf"/><Relationship Id="rId7" Type="http://schemas.openxmlformats.org/officeDocument/2006/relationships/oleObject" Target="../embeddings/oleObject7.bin"/><Relationship Id="rId6" Type="http://schemas.openxmlformats.org/officeDocument/2006/relationships/image" Target="../media/image57.emf"/><Relationship Id="rId5" Type="http://schemas.openxmlformats.org/officeDocument/2006/relationships/oleObject" Target="../embeddings/oleObject6.bin"/><Relationship Id="rId4" Type="http://schemas.openxmlformats.org/officeDocument/2006/relationships/image" Target="../media/image56.emf"/><Relationship Id="rId3" Type="http://schemas.openxmlformats.org/officeDocument/2006/relationships/oleObject" Target="../embeddings/oleObject5.bin"/><Relationship Id="rId2" Type="http://schemas.openxmlformats.org/officeDocument/2006/relationships/image" Target="../media/image55.emf"/><Relationship Id="rId14" Type="http://schemas.openxmlformats.org/officeDocument/2006/relationships/vmlDrawing" Target="../drawings/vmlDrawing3.vml"/><Relationship Id="rId13" Type="http://schemas.openxmlformats.org/officeDocument/2006/relationships/slideLayout" Target="../slideLayouts/slideLayout119.xml"/><Relationship Id="rId12" Type="http://schemas.openxmlformats.org/officeDocument/2006/relationships/image" Target="../media/image60.emf"/><Relationship Id="rId11" Type="http://schemas.openxmlformats.org/officeDocument/2006/relationships/oleObject" Target="../embeddings/oleObject9.bin"/><Relationship Id="rId10" Type="http://schemas.openxmlformats.org/officeDocument/2006/relationships/image" Target="../media/image59.emf"/><Relationship Id="rId1" Type="http://schemas.openxmlformats.org/officeDocument/2006/relationships/oleObject" Target="../embeddings/oleObject4.bin"/></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40.xml"/><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109.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40.xml"/><Relationship Id="rId4" Type="http://schemas.openxmlformats.org/officeDocument/2006/relationships/image" Target="../media/image64.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71.xml"/><Relationship Id="rId2" Type="http://schemas.openxmlformats.org/officeDocument/2006/relationships/image" Target="../media/image71.png"/><Relationship Id="rId1" Type="http://schemas.openxmlformats.org/officeDocument/2006/relationships/image" Target="../media/image70.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71.xml"/><Relationship Id="rId1" Type="http://schemas.openxmlformats.org/officeDocument/2006/relationships/image" Target="../media/image7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12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71.xml"/><Relationship Id="rId4" Type="http://schemas.openxmlformats.org/officeDocument/2006/relationships/image" Target="../media/image71.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12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71.xml"/><Relationship Id="rId6" Type="http://schemas.openxmlformats.org/officeDocument/2006/relationships/image" Target="../media/image78.png"/><Relationship Id="rId5" Type="http://schemas.openxmlformats.org/officeDocument/2006/relationships/image" Target="../media/image71.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4" Type="http://schemas.openxmlformats.org/officeDocument/2006/relationships/slideLayout" Target="../slideLayouts/slideLayout236.xml"/><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80.png"/></Relationships>
</file>

<file path=ppt/slides/_rels/slide131.xml.rels><?xml version="1.0" encoding="UTF-8" standalone="yes"?>
<Relationships xmlns="http://schemas.openxmlformats.org/package/2006/relationships"><Relationship Id="rId6" Type="http://schemas.openxmlformats.org/officeDocument/2006/relationships/slideLayout" Target="../slideLayouts/slideLayout236.xml"/><Relationship Id="rId5" Type="http://schemas.openxmlformats.org/officeDocument/2006/relationships/image" Target="../media/image86.png"/><Relationship Id="rId4" Type="http://schemas.openxmlformats.org/officeDocument/2006/relationships/image" Target="../media/image85.png"/><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5" Type="http://schemas.openxmlformats.org/officeDocument/2006/relationships/slideLayout" Target="../slideLayouts/slideLayout249.xml"/><Relationship Id="rId4" Type="http://schemas.openxmlformats.org/officeDocument/2006/relationships/image" Target="../media/image90.png"/><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image" Target="../media/image87.png"/></Relationships>
</file>

<file path=ppt/slides/_rels/slide137.xml.rels><?xml version="1.0" encoding="UTF-8" standalone="yes"?>
<Relationships xmlns="http://schemas.openxmlformats.org/package/2006/relationships"><Relationship Id="rId5" Type="http://schemas.openxmlformats.org/officeDocument/2006/relationships/slideLayout" Target="../slideLayouts/slideLayout249.xml"/><Relationship Id="rId4" Type="http://schemas.openxmlformats.org/officeDocument/2006/relationships/image" Target="../media/image90.png"/><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image" Target="../media/image8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3.xml"/><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93.emf"/><Relationship Id="rId1" Type="http://schemas.openxmlformats.org/officeDocument/2006/relationships/oleObject" Target="../embeddings/oleObject10.bin"/></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5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2.xml"/></Relationships>
</file>

<file path=ppt/slides/_rels/slide145.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5.vml"/><Relationship Id="rId3" Type="http://schemas.openxmlformats.org/officeDocument/2006/relationships/slideLayout" Target="../slideLayouts/slideLayout259.xml"/><Relationship Id="rId2" Type="http://schemas.openxmlformats.org/officeDocument/2006/relationships/image" Target="../media/image94.emf"/><Relationship Id="rId1" Type="http://schemas.openxmlformats.org/officeDocument/2006/relationships/oleObject" Target="../embeddings/oleObject11.bin"/></Relationships>
</file>

<file path=ppt/slides/_rels/slide146.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vmlDrawing" Target="../drawings/vmlDrawing6.vml"/><Relationship Id="rId4" Type="http://schemas.openxmlformats.org/officeDocument/2006/relationships/slideLayout" Target="../slideLayouts/slideLayout259.xml"/><Relationship Id="rId3" Type="http://schemas.openxmlformats.org/officeDocument/2006/relationships/image" Target="../media/image95.png"/><Relationship Id="rId2" Type="http://schemas.openxmlformats.org/officeDocument/2006/relationships/image" Target="../media/image94.emf"/><Relationship Id="rId1" Type="http://schemas.openxmlformats.org/officeDocument/2006/relationships/oleObject" Target="../embeddings/oleObject12.bin"/></Relationships>
</file>

<file path=ppt/slides/_rels/slide147.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vmlDrawing" Target="../drawings/vmlDrawing7.vml"/><Relationship Id="rId4" Type="http://schemas.openxmlformats.org/officeDocument/2006/relationships/slideLayout" Target="../slideLayouts/slideLayout259.xml"/><Relationship Id="rId3" Type="http://schemas.openxmlformats.org/officeDocument/2006/relationships/image" Target="../media/image96.png"/><Relationship Id="rId2" Type="http://schemas.openxmlformats.org/officeDocument/2006/relationships/image" Target="../media/image94.emf"/><Relationship Id="rId1" Type="http://schemas.openxmlformats.org/officeDocument/2006/relationships/oleObject" Target="../embeddings/oleObject13.bin"/></Relationships>
</file>

<file path=ppt/slides/_rels/slide148.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8.vml"/><Relationship Id="rId3" Type="http://schemas.openxmlformats.org/officeDocument/2006/relationships/slideLayout" Target="../slideLayouts/slideLayout259.xml"/><Relationship Id="rId2" Type="http://schemas.openxmlformats.org/officeDocument/2006/relationships/image" Target="../media/image94.emf"/><Relationship Id="rId1" Type="http://schemas.openxmlformats.org/officeDocument/2006/relationships/oleObject" Target="../embeddings/oleObject14.bin"/></Relationships>
</file>

<file path=ppt/slides/_rels/slide149.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9.vml"/><Relationship Id="rId3" Type="http://schemas.openxmlformats.org/officeDocument/2006/relationships/slideLayout" Target="../slideLayouts/slideLayout259.xml"/><Relationship Id="rId2" Type="http://schemas.openxmlformats.org/officeDocument/2006/relationships/image" Target="../media/image94.emf"/><Relationship Id="rId1"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3.xml"/><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image" Target="../media/image13.png"/></Relationships>
</file>

<file path=ppt/slides/_rels/slide150.xml.rels><?xml version="1.0" encoding="UTF-8" standalone="yes"?>
<Relationships xmlns="http://schemas.openxmlformats.org/package/2006/relationships"><Relationship Id="rId9" Type="http://schemas.openxmlformats.org/officeDocument/2006/relationships/image" Target="../media/image105.png"/><Relationship Id="rId8" Type="http://schemas.openxmlformats.org/officeDocument/2006/relationships/image" Target="../media/image104.png"/><Relationship Id="rId7" Type="http://schemas.openxmlformats.org/officeDocument/2006/relationships/image" Target="../media/image103.png"/><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 Id="rId3" Type="http://schemas.openxmlformats.org/officeDocument/2006/relationships/image" Target="../media/image99.png"/><Relationship Id="rId2" Type="http://schemas.openxmlformats.org/officeDocument/2006/relationships/image" Target="../media/image98.png"/><Relationship Id="rId11" Type="http://schemas.openxmlformats.org/officeDocument/2006/relationships/notesSlide" Target="../notesSlides/notesSlide23.xml"/><Relationship Id="rId10" Type="http://schemas.openxmlformats.org/officeDocument/2006/relationships/slideLayout" Target="../slideLayouts/slideLayout259.xml"/><Relationship Id="rId1" Type="http://schemas.openxmlformats.org/officeDocument/2006/relationships/image" Target="../media/image97.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0.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5.xml"/><Relationship Id="rId1" Type="http://schemas.openxmlformats.org/officeDocument/2006/relationships/image" Target="../media/image106.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7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275.xml"/><Relationship Id="rId2" Type="http://schemas.openxmlformats.org/officeDocument/2006/relationships/image" Target="../media/image106.png"/><Relationship Id="rId1" Type="http://schemas.openxmlformats.org/officeDocument/2006/relationships/image" Target="../media/image107.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8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81.xml"/></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242.xml"/><Relationship Id="rId2" Type="http://schemas.openxmlformats.org/officeDocument/2006/relationships/image" Target="../media/image109.png"/><Relationship Id="rId1" Type="http://schemas.openxmlformats.org/officeDocument/2006/relationships/image" Target="../media/image108.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8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jpeg"/><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3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5.xml"/></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80.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80.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3.png"/></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80.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93.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93.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0.xml.rels><?xml version="1.0" encoding="UTF-8" standalone="yes"?>
<Relationships xmlns="http://schemas.openxmlformats.org/package/2006/relationships"><Relationship Id="rId6" Type="http://schemas.openxmlformats.org/officeDocument/2006/relationships/slideLayout" Target="../slideLayouts/slideLayout93.xml"/><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2.png"/></Relationships>
</file>

<file path=ppt/slides/_rels/slide91.xml.rels><?xml version="1.0" encoding="UTF-8" standalone="yes"?>
<Relationships xmlns="http://schemas.openxmlformats.org/package/2006/relationships"><Relationship Id="rId5" Type="http://schemas.openxmlformats.org/officeDocument/2006/relationships/slideLayout" Target="../slideLayouts/slideLayout93.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2.png"/></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93.xml"/><Relationship Id="rId4" Type="http://schemas.openxmlformats.org/officeDocument/2006/relationships/image" Target="../media/image39.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42.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46088" y="296863"/>
            <a:ext cx="6937375" cy="1655762"/>
          </a:xfrm>
        </p:spPr>
        <p:txBody>
          <a:bodyPr/>
          <a:lstStyle/>
          <a:p>
            <a:pPr algn="ctr" eaLnBrk="1" hangingPunct="1"/>
            <a:r>
              <a:rPr lang="zh-CN" altLang="en-US" sz="4000" b="1" smtClean="0">
                <a:ea typeface="黑体" panose="02010609060101010101" pitchFamily="2" charset="-122"/>
              </a:rPr>
              <a:t>数据结构</a:t>
            </a:r>
            <a:r>
              <a:rPr lang="en-US" altLang="zh-CN" sz="4000" b="1" smtClean="0">
                <a:ea typeface="黑体" panose="02010609060101010101" pitchFamily="2" charset="-122"/>
              </a:rPr>
              <a:t>—C++</a:t>
            </a:r>
            <a:r>
              <a:rPr lang="zh-CN" altLang="en-US" sz="4000" b="1" smtClean="0">
                <a:ea typeface="黑体" panose="02010609060101010101" pitchFamily="2" charset="-122"/>
              </a:rPr>
              <a:t>实现</a:t>
            </a:r>
            <a:endParaRPr lang="zh-CN" altLang="en-US" sz="4000" b="1" smtClean="0">
              <a:ea typeface="黑体" panose="02010609060101010101" pitchFamily="2" charset="-122"/>
            </a:endParaRPr>
          </a:p>
        </p:txBody>
      </p:sp>
      <p:sp>
        <p:nvSpPr>
          <p:cNvPr id="10243" name="副标题 3"/>
          <p:cNvSpPr txBox="1"/>
          <p:nvPr/>
        </p:nvSpPr>
        <p:spPr bwMode="auto">
          <a:xfrm>
            <a:off x="3311525" y="3573468"/>
            <a:ext cx="55816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pPr>
            <a:r>
              <a:rPr lang="zh-CN" altLang="en-US" sz="2800" b="1" dirty="0">
                <a:latin typeface="楷体_GB2312"/>
                <a:ea typeface="楷体_GB2312"/>
                <a:cs typeface="楷体_GB2312"/>
              </a:rPr>
              <a:t>缪淮扣  沈 俊  顾训穰</a:t>
            </a:r>
            <a:endParaRPr lang="en-US" altLang="zh-CN" sz="2800" b="1" dirty="0">
              <a:latin typeface="楷体_GB2312"/>
              <a:ea typeface="楷体_GB2312"/>
              <a:cs typeface="楷体_GB2312"/>
            </a:endParaRPr>
          </a:p>
          <a:p>
            <a:pPr>
              <a:lnSpc>
                <a:spcPct val="150000"/>
              </a:lnSpc>
              <a:spcBef>
                <a:spcPct val="20000"/>
              </a:spcBef>
            </a:pPr>
            <a:r>
              <a:rPr lang="zh-CN" altLang="en-US" sz="2800" b="1" dirty="0">
                <a:latin typeface="楷体_GB2312"/>
                <a:ea typeface="楷体_GB2312"/>
                <a:cs typeface="楷体_GB2312"/>
              </a:rPr>
              <a:t>上海大学 计算机工程与科学学院</a:t>
            </a:r>
            <a:endParaRPr lang="zh-CN" altLang="en-US" sz="2800" b="1" dirty="0">
              <a:latin typeface="楷体_GB2312"/>
              <a:ea typeface="楷体_GB2312"/>
              <a:cs typeface="楷体_GB2312"/>
            </a:endParaRPr>
          </a:p>
          <a:p>
            <a:pPr>
              <a:lnSpc>
                <a:spcPct val="150000"/>
              </a:lnSpc>
              <a:spcBef>
                <a:spcPct val="20000"/>
              </a:spcBef>
            </a:pPr>
            <a:r>
              <a:rPr lang="en-GB" altLang="zh-CN" sz="2800" b="1" dirty="0">
                <a:latin typeface="楷体_GB2312"/>
                <a:ea typeface="楷体_GB2312"/>
                <a:cs typeface="楷体_GB2312"/>
              </a:rPr>
              <a:t>2014</a:t>
            </a:r>
            <a:r>
              <a:rPr lang="zh-CN" altLang="en-GB" sz="2800" b="1" dirty="0" smtClean="0">
                <a:latin typeface="楷体_GB2312"/>
                <a:ea typeface="楷体_GB2312"/>
                <a:cs typeface="楷体_GB2312"/>
              </a:rPr>
              <a:t>年</a:t>
            </a:r>
            <a:r>
              <a:rPr lang="en-GB" altLang="zh-CN" sz="2800" b="1" dirty="0" smtClean="0">
                <a:latin typeface="楷体_GB2312"/>
                <a:ea typeface="楷体_GB2312"/>
                <a:cs typeface="楷体_GB2312"/>
              </a:rPr>
              <a:t>6</a:t>
            </a:r>
            <a:r>
              <a:rPr lang="zh-CN" altLang="en-GB" sz="2800" b="1" dirty="0" smtClean="0">
                <a:latin typeface="楷体_GB2312"/>
                <a:ea typeface="楷体_GB2312"/>
                <a:cs typeface="楷体_GB2312"/>
              </a:rPr>
              <a:t>月</a:t>
            </a:r>
            <a:endParaRPr lang="zh-CN" altLang="en-GB" sz="2800" b="1" dirty="0">
              <a:latin typeface="楷体_GB2312"/>
              <a:ea typeface="楷体_GB2312"/>
              <a:cs typeface="楷体_GB2312"/>
            </a:endParaRPr>
          </a:p>
          <a:p>
            <a:pPr>
              <a:spcBef>
                <a:spcPct val="20000"/>
              </a:spcBef>
            </a:pPr>
            <a:endParaRPr lang="zh-CN" altLang="en-US" sz="3200" dirty="0"/>
          </a:p>
        </p:txBody>
      </p:sp>
    </p:spTree>
  </p:cSld>
  <p:clrMapOvr>
    <a:masterClrMapping/>
  </p:clrMapOvr>
  <p:transition spd="slow">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93781" y="142875"/>
            <a:ext cx="7754938" cy="838200"/>
          </a:xfrm>
        </p:spPr>
        <p:txBody>
          <a:bodyPr/>
          <a:lstStyle/>
          <a:p>
            <a:pPr>
              <a:defRPr/>
            </a:pPr>
            <a:r>
              <a:rPr kumimoji="1" lang="zh-CN" altLang="en-US" dirty="0">
                <a:latin typeface="Times New Roman" panose="02020603050405020304" pitchFamily="18" charset="0"/>
              </a:rPr>
              <a:t>图的术语 </a:t>
            </a:r>
            <a:endParaRPr kumimoji="1" lang="zh-CN" altLang="en-US" dirty="0">
              <a:latin typeface="Times New Roman" panose="02020603050405020304" pitchFamily="18" charset="0"/>
            </a:endParaRPr>
          </a:p>
        </p:txBody>
      </p:sp>
      <p:sp>
        <p:nvSpPr>
          <p:cNvPr id="16387" name="Text Box 3"/>
          <p:cNvSpPr txBox="1">
            <a:spLocks noChangeArrowheads="1"/>
          </p:cNvSpPr>
          <p:nvPr/>
        </p:nvSpPr>
        <p:spPr bwMode="auto">
          <a:xfrm>
            <a:off x="671513" y="1376363"/>
            <a:ext cx="822960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a:solidFill>
                  <a:srgbClr val="000000"/>
                </a:solidFill>
                <a:latin typeface="宋体" panose="02010600030101010101" pitchFamily="2" charset="-122"/>
              </a:rPr>
              <a:t>1</a:t>
            </a:r>
            <a:r>
              <a:rPr kumimoji="1" lang="zh-CN" altLang="en-US" sz="2800">
                <a:solidFill>
                  <a:srgbClr val="000000"/>
                </a:solidFill>
                <a:latin typeface="宋体" panose="02010600030101010101" pitchFamily="2" charset="-122"/>
              </a:rPr>
              <a:t>．</a:t>
            </a:r>
            <a:r>
              <a:rPr kumimoji="1" lang="zh-CN" altLang="en-US" sz="2800" b="1">
                <a:solidFill>
                  <a:srgbClr val="000000"/>
                </a:solidFill>
                <a:latin typeface="宋体" panose="02010600030101010101" pitchFamily="2" charset="-122"/>
              </a:rPr>
              <a:t>完全图</a:t>
            </a:r>
            <a:r>
              <a:rPr kumimoji="1" lang="en-US" altLang="zh-CN" sz="2800" b="1">
                <a:solidFill>
                  <a:srgbClr val="000000"/>
                </a:solidFill>
                <a:latin typeface="宋体" panose="02010600030101010101" pitchFamily="2" charset="-122"/>
              </a:rPr>
              <a:t>(comp</a:t>
            </a:r>
            <a:r>
              <a:rPr kumimoji="1" lang="en-US" altLang="zh-CN" sz="2800" b="1">
                <a:solidFill>
                  <a:srgbClr val="000000"/>
                </a:solidFill>
                <a:latin typeface="Times New Roman" panose="02020603050405020304" pitchFamily="18" charset="0"/>
                <a:cs typeface="Times New Roman" panose="02020603050405020304" pitchFamily="18" charset="0"/>
              </a:rPr>
              <a:t>l</a:t>
            </a:r>
            <a:r>
              <a:rPr kumimoji="1" lang="en-US" altLang="zh-CN" sz="2800" b="1">
                <a:solidFill>
                  <a:srgbClr val="000000"/>
                </a:solidFill>
                <a:latin typeface="宋体" panose="02010600030101010101" pitchFamily="2" charset="-122"/>
              </a:rPr>
              <a:t>ete graph)</a:t>
            </a:r>
            <a:endParaRPr kumimoji="1" lang="en-US" altLang="zh-CN" sz="2800">
              <a:solidFill>
                <a:srgbClr val="000000"/>
              </a:solidFill>
              <a:latin typeface="宋体" panose="02010600030101010101" pitchFamily="2" charset="-122"/>
            </a:endParaRPr>
          </a:p>
          <a:p>
            <a:pPr algn="just" eaLnBrk="1" hangingPunct="1">
              <a:spcBef>
                <a:spcPct val="50000"/>
              </a:spcBef>
            </a:pPr>
            <a:r>
              <a:rPr kumimoji="1" lang="en-US" altLang="zh-CN" sz="2800">
                <a:solidFill>
                  <a:srgbClr val="000000"/>
                </a:solidFill>
                <a:latin typeface="宋体" panose="02010600030101010101" pitchFamily="2" charset="-122"/>
              </a:rPr>
              <a:t>2</a:t>
            </a:r>
            <a:r>
              <a:rPr kumimoji="1" lang="zh-CN" altLang="en-US" sz="2800">
                <a:solidFill>
                  <a:srgbClr val="000000"/>
                </a:solidFill>
                <a:latin typeface="宋体" panose="02010600030101010101" pitchFamily="2" charset="-122"/>
              </a:rPr>
              <a:t>．</a:t>
            </a:r>
            <a:r>
              <a:rPr kumimoji="1" lang="zh-CN" altLang="en-US" sz="2800" b="1">
                <a:solidFill>
                  <a:srgbClr val="000000"/>
                </a:solidFill>
                <a:latin typeface="宋体" panose="02010600030101010101" pitchFamily="2" charset="-122"/>
              </a:rPr>
              <a:t>权</a:t>
            </a:r>
            <a:r>
              <a:rPr kumimoji="1" lang="en-US" altLang="zh-CN" sz="2800" b="1">
                <a:solidFill>
                  <a:srgbClr val="000000"/>
                </a:solidFill>
                <a:latin typeface="宋体" panose="02010600030101010101" pitchFamily="2" charset="-122"/>
              </a:rPr>
              <a:t>(weight)</a:t>
            </a:r>
            <a:endParaRPr kumimoji="1" lang="en-US" altLang="zh-CN" sz="2800" b="1">
              <a:solidFill>
                <a:srgbClr val="000000"/>
              </a:solidFill>
              <a:latin typeface="宋体" panose="02010600030101010101" pitchFamily="2" charset="-122"/>
            </a:endParaRPr>
          </a:p>
          <a:p>
            <a:pPr algn="just" eaLnBrk="1" hangingPunct="1">
              <a:spcBef>
                <a:spcPct val="50000"/>
              </a:spcBef>
            </a:pPr>
            <a:r>
              <a:rPr kumimoji="1" lang="en-US" altLang="zh-CN" sz="2800">
                <a:solidFill>
                  <a:srgbClr val="000000"/>
                </a:solidFill>
                <a:latin typeface="宋体" panose="02010600030101010101" pitchFamily="2" charset="-122"/>
              </a:rPr>
              <a:t>3</a:t>
            </a:r>
            <a:r>
              <a:rPr kumimoji="1" lang="zh-CN" altLang="en-US" sz="2800">
                <a:solidFill>
                  <a:srgbClr val="000000"/>
                </a:solidFill>
                <a:latin typeface="宋体" panose="02010600030101010101" pitchFamily="2" charset="-122"/>
              </a:rPr>
              <a:t>．</a:t>
            </a:r>
            <a:r>
              <a:rPr kumimoji="1" lang="zh-CN" altLang="en-US" sz="2800" b="1">
                <a:solidFill>
                  <a:srgbClr val="000000"/>
                </a:solidFill>
                <a:latin typeface="宋体" panose="02010600030101010101" pitchFamily="2" charset="-122"/>
              </a:rPr>
              <a:t>邻接点</a:t>
            </a:r>
            <a:r>
              <a:rPr kumimoji="1" lang="en-US" altLang="zh-CN" sz="2800" b="1">
                <a:solidFill>
                  <a:srgbClr val="000000"/>
                </a:solidFill>
                <a:latin typeface="宋体" panose="02010600030101010101" pitchFamily="2" charset="-122"/>
              </a:rPr>
              <a:t>(adjacent vertex)</a:t>
            </a:r>
            <a:endParaRPr kumimoji="1" lang="en-US" altLang="zh-CN" sz="2800" b="1">
              <a:solidFill>
                <a:srgbClr val="000000"/>
              </a:solidFill>
              <a:latin typeface="宋体" panose="02010600030101010101" pitchFamily="2" charset="-122"/>
            </a:endParaRPr>
          </a:p>
          <a:p>
            <a:pPr algn="just" eaLnBrk="1" hangingPunct="1">
              <a:spcBef>
                <a:spcPct val="50000"/>
              </a:spcBef>
            </a:pPr>
            <a:r>
              <a:rPr kumimoji="1" lang="en-US" altLang="zh-CN" sz="2800">
                <a:solidFill>
                  <a:srgbClr val="000000"/>
                </a:solidFill>
                <a:latin typeface="宋体" panose="02010600030101010101" pitchFamily="2" charset="-122"/>
              </a:rPr>
              <a:t>4</a:t>
            </a:r>
            <a:r>
              <a:rPr kumimoji="1" lang="zh-CN" altLang="en-US" sz="2800">
                <a:solidFill>
                  <a:srgbClr val="000000"/>
                </a:solidFill>
                <a:latin typeface="宋体" panose="02010600030101010101" pitchFamily="2" charset="-122"/>
              </a:rPr>
              <a:t>．</a:t>
            </a:r>
            <a:r>
              <a:rPr kumimoji="1" lang="zh-CN" altLang="en-US" sz="2800" b="1">
                <a:solidFill>
                  <a:srgbClr val="000000"/>
                </a:solidFill>
                <a:latin typeface="宋体" panose="02010600030101010101" pitchFamily="2" charset="-122"/>
              </a:rPr>
              <a:t>子图</a:t>
            </a:r>
            <a:r>
              <a:rPr kumimoji="1" lang="en-US" altLang="zh-CN" sz="2800" b="1">
                <a:solidFill>
                  <a:srgbClr val="000000"/>
                </a:solidFill>
                <a:latin typeface="宋体" panose="02010600030101010101" pitchFamily="2" charset="-122"/>
              </a:rPr>
              <a:t>(subgraph)</a:t>
            </a:r>
            <a:endParaRPr kumimoji="1" lang="zh-CN" altLang="en-US" sz="2800">
              <a:latin typeface="Times New Roman" panose="02020603050405020304" pitchFamily="18" charset="0"/>
            </a:endParaRPr>
          </a:p>
        </p:txBody>
      </p:sp>
      <p:pic>
        <p:nvPicPr>
          <p:cNvPr id="1638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4329" y="4221595"/>
            <a:ext cx="6264039" cy="227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wheel(1)">
                                      <p:cBhvr>
                                        <p:cTn id="7" dur="20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zh-CN" dirty="0"/>
              <a:t>克鲁斯卡尔算法</a:t>
            </a:r>
            <a:endParaRPr lang="zh-CN" altLang="en-US" dirty="0" smtClean="0">
              <a:ea typeface="宋体" panose="02010600030101010101" pitchFamily="2" charset="-122"/>
            </a:endParaRPr>
          </a:p>
        </p:txBody>
      </p:sp>
      <p:sp>
        <p:nvSpPr>
          <p:cNvPr id="81923" name="Text Box 3"/>
          <p:cNvSpPr txBox="1">
            <a:spLocks noChangeArrowheads="1"/>
          </p:cNvSpPr>
          <p:nvPr/>
        </p:nvSpPr>
        <p:spPr bwMode="auto">
          <a:xfrm>
            <a:off x="323850" y="1304930"/>
            <a:ext cx="88201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WeightType</a:t>
            </a:r>
            <a:r>
              <a:rPr lang="en-US" altLang="zh-CN" sz="2400" dirty="0"/>
              <a:t>&gt;</a:t>
            </a:r>
            <a:endParaRPr lang="en-US" altLang="zh-CN" sz="2400" dirty="0"/>
          </a:p>
          <a:p>
            <a:r>
              <a:rPr lang="en-US" altLang="zh-CN" sz="2400" b="1" dirty="0"/>
              <a:t>void</a:t>
            </a:r>
            <a:r>
              <a:rPr lang="en-US" altLang="zh-CN" sz="2400" dirty="0"/>
              <a:t> </a:t>
            </a:r>
            <a:r>
              <a:rPr lang="en-US" altLang="zh-CN" sz="2400" dirty="0" err="1"/>
              <a:t>MiniSpanTreeKruskal</a:t>
            </a:r>
            <a:endParaRPr lang="zh-CN" altLang="zh-CN" sz="2400" dirty="0"/>
          </a:p>
          <a:p>
            <a:r>
              <a:rPr lang="en-US" altLang="zh-CN" sz="2400" dirty="0"/>
              <a:t>    (</a:t>
            </a:r>
            <a:r>
              <a:rPr lang="en-US" altLang="zh-CN" sz="2400" b="1" dirty="0" err="1"/>
              <a:t>const</a:t>
            </a:r>
            <a:r>
              <a:rPr lang="en-US" altLang="zh-CN" sz="2400" dirty="0"/>
              <a:t> </a:t>
            </a:r>
            <a:r>
              <a:rPr lang="en-US" altLang="zh-CN" sz="2400" dirty="0" err="1"/>
              <a:t>AdjMatrixUndirNetwork</a:t>
            </a:r>
            <a:r>
              <a:rPr lang="en-US" altLang="zh-CN" sz="2400" dirty="0"/>
              <a:t>&lt;</a:t>
            </a:r>
            <a:r>
              <a:rPr lang="en-US" altLang="zh-CN" sz="2400" dirty="0" err="1"/>
              <a:t>ElemType</a:t>
            </a:r>
            <a:r>
              <a:rPr lang="en-US" altLang="zh-CN" sz="2400" dirty="0"/>
              <a:t>, </a:t>
            </a:r>
            <a:r>
              <a:rPr lang="en-US" altLang="zh-CN" sz="2400" dirty="0" err="1"/>
              <a:t>WeightType</a:t>
            </a:r>
            <a:r>
              <a:rPr lang="en-US" altLang="zh-CN" sz="2400" dirty="0"/>
              <a:t>&gt; &amp;g){</a:t>
            </a:r>
            <a:endParaRPr lang="zh-CN" altLang="zh-CN" sz="2400" dirty="0"/>
          </a:p>
          <a:p>
            <a:r>
              <a:rPr lang="en-US" altLang="zh-CN" sz="2400" dirty="0"/>
              <a:t>    </a:t>
            </a:r>
            <a:r>
              <a:rPr lang="en-US" altLang="zh-CN" sz="2400" b="1" dirty="0" err="1"/>
              <a:t>int</a:t>
            </a:r>
            <a:r>
              <a:rPr lang="en-US" altLang="zh-CN" sz="2400" dirty="0"/>
              <a:t> count, </a:t>
            </a:r>
            <a:r>
              <a:rPr lang="en-US" altLang="zh-CN" sz="2400" dirty="0" err="1"/>
              <a:t>VexNum</a:t>
            </a:r>
            <a:r>
              <a:rPr lang="en-US" altLang="zh-CN" sz="2400" dirty="0"/>
              <a:t>=</a:t>
            </a:r>
            <a:r>
              <a:rPr lang="en-US" altLang="zh-CN" sz="2400" dirty="0" err="1"/>
              <a:t>g.GetVexNum</a:t>
            </a:r>
            <a:r>
              <a:rPr lang="en-US" altLang="zh-CN" sz="2400" dirty="0"/>
              <a:t>();</a:t>
            </a:r>
            <a:endParaRPr lang="zh-CN" altLang="zh-CN" sz="2400" dirty="0"/>
          </a:p>
          <a:p>
            <a:r>
              <a:rPr lang="en-US" altLang="zh-CN" sz="2400" dirty="0"/>
              <a:t>    </a:t>
            </a:r>
            <a:r>
              <a:rPr lang="en-US" altLang="zh-CN" sz="2400" dirty="0" err="1"/>
              <a:t>KruskalEdge</a:t>
            </a:r>
            <a:r>
              <a:rPr lang="en-US" altLang="zh-CN" sz="2400" dirty="0"/>
              <a:t>&lt;</a:t>
            </a:r>
            <a:r>
              <a:rPr lang="en-US" altLang="zh-CN" sz="2400" dirty="0" err="1"/>
              <a:t>ElemType</a:t>
            </a:r>
            <a:r>
              <a:rPr lang="en-US" altLang="zh-CN" sz="2400" dirty="0"/>
              <a:t>, </a:t>
            </a:r>
            <a:r>
              <a:rPr lang="en-US" altLang="zh-CN" sz="2400" dirty="0" err="1"/>
              <a:t>WeightType</a:t>
            </a:r>
            <a:r>
              <a:rPr lang="en-US" altLang="zh-CN" sz="2400" dirty="0"/>
              <a:t>&gt; </a:t>
            </a:r>
            <a:r>
              <a:rPr lang="en-US" altLang="zh-CN" sz="2400" dirty="0" err="1"/>
              <a:t>KEdge</a:t>
            </a:r>
            <a:r>
              <a:rPr lang="en-US" altLang="zh-CN" sz="2400" dirty="0"/>
              <a:t>;</a:t>
            </a:r>
            <a:endParaRPr lang="zh-CN" altLang="zh-CN" sz="2400" dirty="0"/>
          </a:p>
          <a:p>
            <a:r>
              <a:rPr lang="en-US" altLang="zh-CN" sz="2400" dirty="0"/>
              <a:t>    </a:t>
            </a:r>
            <a:r>
              <a:rPr lang="en-US" altLang="zh-CN" sz="2400" dirty="0" err="1"/>
              <a:t>MinHeap</a:t>
            </a:r>
            <a:r>
              <a:rPr lang="en-US" altLang="zh-CN" sz="2400" dirty="0"/>
              <a:t>&lt;</a:t>
            </a:r>
            <a:r>
              <a:rPr lang="en-US" altLang="zh-CN" sz="2400" dirty="0" err="1"/>
              <a:t>KruskalEdge</a:t>
            </a:r>
            <a:r>
              <a:rPr lang="en-US" altLang="zh-CN" sz="2400" dirty="0"/>
              <a:t>&lt;</a:t>
            </a:r>
            <a:r>
              <a:rPr lang="en-US" altLang="zh-CN" sz="2400" dirty="0" err="1"/>
              <a:t>ElemType</a:t>
            </a:r>
            <a:r>
              <a:rPr lang="en-US" altLang="zh-CN" sz="2400" dirty="0"/>
              <a:t>, </a:t>
            </a:r>
            <a:r>
              <a:rPr lang="en-US" altLang="zh-CN" sz="2400" dirty="0" err="1"/>
              <a:t>WeightType</a:t>
            </a:r>
            <a:r>
              <a:rPr lang="en-US" altLang="zh-CN" sz="2400" dirty="0"/>
              <a:t>&gt; &gt;  </a:t>
            </a:r>
            <a:endParaRPr lang="en-US" altLang="zh-CN" sz="2400" dirty="0"/>
          </a:p>
          <a:p>
            <a:r>
              <a:rPr lang="en-US" altLang="zh-CN" sz="2400" dirty="0"/>
              <a:t>    ha(</a:t>
            </a:r>
            <a:r>
              <a:rPr lang="en-US" altLang="zh-CN" sz="2400" dirty="0" err="1"/>
              <a:t>g.GetEdgeNum</a:t>
            </a:r>
            <a:r>
              <a:rPr lang="en-US" altLang="zh-CN" sz="2400" dirty="0"/>
              <a:t>());</a:t>
            </a:r>
            <a:endParaRPr lang="zh-CN" altLang="zh-CN" sz="2400" dirty="0"/>
          </a:p>
          <a:p>
            <a:r>
              <a:rPr lang="en-US" altLang="zh-CN" sz="2400" dirty="0"/>
              <a:t>    </a:t>
            </a:r>
            <a:r>
              <a:rPr lang="en-US" altLang="zh-CN" sz="2400" dirty="0" err="1"/>
              <a:t>ElemType</a:t>
            </a:r>
            <a:r>
              <a:rPr lang="en-US" altLang="zh-CN" sz="2400" dirty="0"/>
              <a:t>  *</a:t>
            </a:r>
            <a:r>
              <a:rPr lang="en-US" altLang="zh-CN" sz="2400" dirty="0" err="1"/>
              <a:t>kVex</a:t>
            </a:r>
            <a:r>
              <a:rPr lang="en-US" altLang="zh-CN" sz="2400" dirty="0"/>
              <a:t>, v1, v2;</a:t>
            </a:r>
            <a:endParaRPr lang="zh-CN" altLang="zh-CN" sz="2400" dirty="0"/>
          </a:p>
          <a:p>
            <a:r>
              <a:rPr lang="en-US" altLang="zh-CN" sz="2400" dirty="0"/>
              <a:t>    </a:t>
            </a:r>
            <a:r>
              <a:rPr lang="en-US" altLang="zh-CN" sz="2400" dirty="0" err="1"/>
              <a:t>kVex</a:t>
            </a:r>
            <a:r>
              <a:rPr lang="en-US" altLang="zh-CN" sz="2400" dirty="0"/>
              <a:t>=</a:t>
            </a:r>
            <a:r>
              <a:rPr lang="en-US" altLang="zh-CN" sz="2400" b="1" dirty="0"/>
              <a:t>new</a:t>
            </a:r>
            <a:r>
              <a:rPr lang="en-US" altLang="zh-CN" sz="2400" dirty="0"/>
              <a:t> </a:t>
            </a:r>
            <a:r>
              <a:rPr lang="en-US" altLang="zh-CN" sz="2400" dirty="0" err="1"/>
              <a:t>ElemType</a:t>
            </a:r>
            <a:r>
              <a:rPr lang="en-US" altLang="zh-CN" sz="2400" dirty="0"/>
              <a:t>[</a:t>
            </a:r>
            <a:r>
              <a:rPr lang="en-US" altLang="zh-CN" sz="2400" dirty="0" err="1"/>
              <a:t>VexNum</a:t>
            </a:r>
            <a:r>
              <a:rPr lang="en-US" altLang="zh-CN" sz="2400" dirty="0"/>
              <a:t>];</a:t>
            </a:r>
            <a:endParaRPr lang="en-US" altLang="zh-CN" sz="2400" dirty="0"/>
          </a:p>
          <a:p>
            <a:r>
              <a:rPr lang="en-US" altLang="zh-CN" sz="2400" b="1" dirty="0"/>
              <a:t>    for</a:t>
            </a:r>
            <a:r>
              <a:rPr lang="en-US" altLang="zh-CN" sz="2400" dirty="0"/>
              <a:t> (</a:t>
            </a:r>
            <a:r>
              <a:rPr lang="en-US" altLang="zh-CN" sz="2400" b="1" dirty="0" err="1"/>
              <a:t>int</a:t>
            </a:r>
            <a:r>
              <a:rPr lang="en-US" altLang="zh-CN" sz="2400" dirty="0"/>
              <a:t> i=0; i &lt; </a:t>
            </a:r>
            <a:r>
              <a:rPr lang="en-US" altLang="zh-CN" sz="2400" dirty="0" err="1"/>
              <a:t>VexNum</a:t>
            </a:r>
            <a:r>
              <a:rPr lang="en-US" altLang="zh-CN" sz="2400" dirty="0"/>
              <a:t>; i++)</a:t>
            </a:r>
            <a:endParaRPr lang="en-US" altLang="zh-CN" sz="2400" dirty="0"/>
          </a:p>
          <a:p>
            <a:r>
              <a:rPr lang="en-US" altLang="zh-CN" sz="2400" dirty="0"/>
              <a:t>          </a:t>
            </a:r>
            <a:r>
              <a:rPr lang="en-US" altLang="zh-CN" sz="2400" dirty="0" err="1"/>
              <a:t>g.GetElem</a:t>
            </a:r>
            <a:r>
              <a:rPr lang="en-US" altLang="zh-CN" sz="2400" dirty="0"/>
              <a:t>(i, </a:t>
            </a:r>
            <a:r>
              <a:rPr lang="en-US" altLang="zh-CN" sz="2400" dirty="0" err="1"/>
              <a:t>kVex</a:t>
            </a:r>
            <a:r>
              <a:rPr lang="en-US" altLang="zh-CN" sz="2400" dirty="0"/>
              <a:t>[i]);</a:t>
            </a:r>
            <a:endParaRPr lang="en-US" altLang="zh-CN" sz="2400" dirty="0"/>
          </a:p>
          <a:p>
            <a:r>
              <a:rPr lang="en-US" altLang="zh-CN" sz="2400" dirty="0"/>
              <a:t>    </a:t>
            </a:r>
            <a:r>
              <a:rPr lang="en-US" altLang="zh-CN" sz="2400" dirty="0" err="1"/>
              <a:t>UFSets</a:t>
            </a:r>
            <a:r>
              <a:rPr lang="en-US" altLang="zh-CN" sz="2400" dirty="0"/>
              <a:t>&lt;</a:t>
            </a:r>
            <a:r>
              <a:rPr lang="en-US" altLang="zh-CN" sz="2400" dirty="0" err="1"/>
              <a:t>ElemType</a:t>
            </a:r>
            <a:r>
              <a:rPr lang="en-US" altLang="zh-CN" sz="2400" dirty="0"/>
              <a:t>&gt; f(</a:t>
            </a:r>
            <a:r>
              <a:rPr lang="en-US" altLang="zh-CN" sz="2400" dirty="0" err="1"/>
              <a:t>kVex</a:t>
            </a:r>
            <a:r>
              <a:rPr lang="en-US" altLang="zh-CN" sz="2400" dirty="0"/>
              <a:t>, </a:t>
            </a:r>
            <a:r>
              <a:rPr lang="en-US" altLang="zh-CN" sz="2400" dirty="0" err="1"/>
              <a:t>VexNum</a:t>
            </a:r>
            <a:r>
              <a:rPr lang="en-US" altLang="zh-CN" sz="2400" dirty="0"/>
              <a:t>);</a:t>
            </a:r>
            <a:endParaRPr lang="en-US" altLang="zh-CN" sz="2400" dirty="0"/>
          </a:p>
        </p:txBody>
      </p:sp>
    </p:spTree>
  </p:cSld>
  <p:clrMapOvr>
    <a:masterClrMapping/>
  </p:clrMapOvr>
  <p:transition spd="slow">
    <p:circl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zh-CN" dirty="0"/>
              <a:t>克鲁斯卡尔算法</a:t>
            </a:r>
            <a:endParaRPr lang="zh-CN" altLang="en-US" dirty="0" smtClean="0">
              <a:ea typeface="宋体" panose="02010600030101010101" pitchFamily="2" charset="-122"/>
            </a:endParaRPr>
          </a:p>
        </p:txBody>
      </p:sp>
      <p:sp>
        <p:nvSpPr>
          <p:cNvPr id="82947" name="Text Box 3"/>
          <p:cNvSpPr txBox="1">
            <a:spLocks noChangeArrowheads="1"/>
          </p:cNvSpPr>
          <p:nvPr/>
        </p:nvSpPr>
        <p:spPr bwMode="auto">
          <a:xfrm>
            <a:off x="34982" y="1196975"/>
            <a:ext cx="910907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    for</a:t>
            </a:r>
            <a:r>
              <a:rPr lang="en-US" altLang="zh-CN" sz="2400" dirty="0"/>
              <a:t> (</a:t>
            </a:r>
            <a:r>
              <a:rPr lang="en-US" altLang="zh-CN" sz="2400" b="1" dirty="0" err="1"/>
              <a:t>int</a:t>
            </a:r>
            <a:r>
              <a:rPr lang="en-US" altLang="zh-CN" sz="2400" dirty="0"/>
              <a:t> v=0; v &lt; </a:t>
            </a:r>
            <a:r>
              <a:rPr lang="en-US" altLang="zh-CN" sz="2400" dirty="0" err="1"/>
              <a:t>g.GetVexNum</a:t>
            </a:r>
            <a:r>
              <a:rPr lang="en-US" altLang="zh-CN" sz="2400" dirty="0"/>
              <a:t>(); v</a:t>
            </a:r>
            <a:r>
              <a:rPr lang="en-US" altLang="zh-CN" sz="2400" dirty="0" smtClean="0"/>
              <a:t>++) </a:t>
            </a:r>
            <a:r>
              <a:rPr lang="en-US" altLang="zh-CN" sz="2400" dirty="0" smtClean="0">
                <a:solidFill>
                  <a:srgbClr val="FF0000"/>
                </a:solidFill>
              </a:rPr>
              <a:t>//</a:t>
            </a:r>
            <a:r>
              <a:rPr lang="zh-CN" altLang="en-US" sz="2400" dirty="0" smtClean="0">
                <a:solidFill>
                  <a:srgbClr val="FF0000"/>
                </a:solidFill>
              </a:rPr>
              <a:t>将所有边插入堆</a:t>
            </a:r>
            <a:endParaRPr lang="zh-CN" altLang="zh-CN" sz="2400" dirty="0">
              <a:solidFill>
                <a:srgbClr val="FF0000"/>
              </a:solidFill>
            </a:endParaRPr>
          </a:p>
          <a:p>
            <a:r>
              <a:rPr lang="en-US" altLang="zh-CN" sz="2400" dirty="0"/>
              <a:t>       </a:t>
            </a:r>
            <a:r>
              <a:rPr lang="en-US" altLang="zh-CN" sz="2400" b="1" dirty="0"/>
              <a:t>for</a:t>
            </a:r>
            <a:r>
              <a:rPr lang="en-US" altLang="zh-CN" sz="2400" dirty="0"/>
              <a:t> (</a:t>
            </a:r>
            <a:r>
              <a:rPr lang="en-US" altLang="zh-CN" sz="2400" b="1" dirty="0" err="1"/>
              <a:t>int</a:t>
            </a:r>
            <a:r>
              <a:rPr lang="en-US" altLang="zh-CN" sz="2400" dirty="0"/>
              <a:t> u=</a:t>
            </a:r>
            <a:r>
              <a:rPr lang="en-US" altLang="zh-CN" sz="2400" dirty="0" err="1"/>
              <a:t>g.FirstAdjVex</a:t>
            </a:r>
            <a:r>
              <a:rPr lang="en-US" altLang="zh-CN" sz="2400" dirty="0"/>
              <a:t>(v); u &gt;= 0; u=</a:t>
            </a:r>
            <a:r>
              <a:rPr lang="en-US" altLang="zh-CN" sz="2400" dirty="0" err="1"/>
              <a:t>g.NextAdjVex</a:t>
            </a:r>
            <a:r>
              <a:rPr lang="en-US" altLang="zh-CN" sz="2400" dirty="0"/>
              <a:t>(v, u))</a:t>
            </a:r>
            <a:endParaRPr lang="zh-CN" altLang="zh-CN" sz="2400" dirty="0"/>
          </a:p>
          <a:p>
            <a:r>
              <a:rPr lang="en-US" altLang="zh-CN" sz="2400" dirty="0"/>
              <a:t>	</a:t>
            </a:r>
            <a:r>
              <a:rPr lang="en-US" altLang="zh-CN" sz="2400" b="1" dirty="0"/>
              <a:t>if</a:t>
            </a:r>
            <a:r>
              <a:rPr lang="en-US" altLang="zh-CN" sz="2400" dirty="0"/>
              <a:t> (v &lt; u)	{ </a:t>
            </a:r>
            <a:r>
              <a:rPr lang="en-US" altLang="zh-CN" sz="2400" dirty="0" err="1"/>
              <a:t>g.GetElem</a:t>
            </a:r>
            <a:r>
              <a:rPr lang="en-US" altLang="zh-CN" sz="2400" dirty="0"/>
              <a:t>(v, v1); </a:t>
            </a:r>
            <a:r>
              <a:rPr lang="en-US" altLang="zh-CN" sz="2400" dirty="0" err="1"/>
              <a:t>g.GetElem</a:t>
            </a:r>
            <a:r>
              <a:rPr lang="en-US" altLang="zh-CN" sz="2400" dirty="0"/>
              <a:t>(u, v2); </a:t>
            </a:r>
            <a:endParaRPr lang="en-US" altLang="zh-CN" sz="2400" dirty="0"/>
          </a:p>
          <a:p>
            <a:r>
              <a:rPr lang="en-US" altLang="zh-CN" sz="2400" dirty="0"/>
              <a:t>	    KEdge.vertex1=v1;  KEdge.vertex2=v2;</a:t>
            </a:r>
            <a:endParaRPr lang="en-US" altLang="zh-CN" sz="2400" dirty="0"/>
          </a:p>
          <a:p>
            <a:r>
              <a:rPr lang="en-US" altLang="zh-CN" sz="2400" dirty="0"/>
              <a:t>               </a:t>
            </a:r>
            <a:r>
              <a:rPr lang="en-US" altLang="zh-CN" sz="2400" dirty="0" err="1"/>
              <a:t>KEdge.weight</a:t>
            </a:r>
            <a:r>
              <a:rPr lang="en-US" altLang="zh-CN" sz="2400" dirty="0"/>
              <a:t>=</a:t>
            </a:r>
            <a:r>
              <a:rPr lang="en-US" altLang="zh-CN" sz="2400" dirty="0" err="1"/>
              <a:t>g.GetWeight</a:t>
            </a:r>
            <a:r>
              <a:rPr lang="en-US" altLang="zh-CN" sz="2400" dirty="0"/>
              <a:t>(v, u);  </a:t>
            </a:r>
            <a:r>
              <a:rPr lang="en-US" altLang="zh-CN" sz="2400" dirty="0" err="1"/>
              <a:t>ha.Insert</a:t>
            </a:r>
            <a:r>
              <a:rPr lang="en-US" altLang="zh-CN" sz="2400" dirty="0"/>
              <a:t>(</a:t>
            </a:r>
            <a:r>
              <a:rPr lang="en-US" altLang="zh-CN" sz="2400" dirty="0" err="1"/>
              <a:t>KEdge</a:t>
            </a:r>
            <a:r>
              <a:rPr lang="en-US" altLang="zh-CN" sz="2400" dirty="0"/>
              <a:t>);</a:t>
            </a:r>
            <a:endParaRPr lang="zh-CN" altLang="zh-CN" sz="2400" dirty="0"/>
          </a:p>
          <a:p>
            <a:r>
              <a:rPr lang="en-US" altLang="zh-CN" sz="2400" dirty="0"/>
              <a:t>	}</a:t>
            </a:r>
            <a:endParaRPr lang="zh-CN" altLang="zh-CN" sz="2400" dirty="0"/>
          </a:p>
          <a:p>
            <a:r>
              <a:rPr lang="en-US" altLang="zh-CN" sz="2400" dirty="0"/>
              <a:t>	count=0;</a:t>
            </a:r>
            <a:endParaRPr lang="en-US" altLang="zh-CN" sz="2400" dirty="0"/>
          </a:p>
          <a:p>
            <a:r>
              <a:rPr lang="en-US" altLang="zh-CN" sz="2400" dirty="0"/>
              <a:t>	</a:t>
            </a:r>
            <a:r>
              <a:rPr lang="en-US" altLang="zh-CN" sz="2400" b="1" dirty="0"/>
              <a:t>while</a:t>
            </a:r>
            <a:r>
              <a:rPr lang="en-US" altLang="zh-CN" sz="2400" dirty="0"/>
              <a:t> (count &lt; </a:t>
            </a:r>
            <a:r>
              <a:rPr lang="en-US" altLang="zh-CN" sz="2400" dirty="0" err="1"/>
              <a:t>VexNum</a:t>
            </a:r>
            <a:r>
              <a:rPr lang="en-US" altLang="zh-CN" sz="2400" dirty="0"/>
              <a:t> - 1)  { </a:t>
            </a:r>
            <a:r>
              <a:rPr lang="en-US" altLang="zh-CN" sz="2400" dirty="0" err="1"/>
              <a:t>ha.DeleteTop</a:t>
            </a:r>
            <a:r>
              <a:rPr lang="en-US" altLang="zh-CN" sz="2400" dirty="0"/>
              <a:t>(</a:t>
            </a:r>
            <a:r>
              <a:rPr lang="en-US" altLang="zh-CN" sz="2400" dirty="0" err="1"/>
              <a:t>KEdge</a:t>
            </a:r>
            <a:r>
              <a:rPr lang="en-US" altLang="zh-CN" sz="2400" dirty="0"/>
              <a:t>);</a:t>
            </a:r>
            <a:endParaRPr lang="en-US" altLang="zh-CN" sz="2400" dirty="0"/>
          </a:p>
          <a:p>
            <a:r>
              <a:rPr lang="en-US" altLang="zh-CN" sz="2400" dirty="0"/>
              <a:t>                v1=KEdge.vertex1;  v2=KEdge.vertex2;</a:t>
            </a:r>
            <a:endParaRPr lang="zh-CN" altLang="zh-CN" sz="2400" dirty="0"/>
          </a:p>
          <a:p>
            <a:r>
              <a:rPr lang="en-US" altLang="zh-CN" sz="2400" dirty="0"/>
              <a:t>	      </a:t>
            </a:r>
            <a:r>
              <a:rPr lang="en-US" altLang="zh-CN" sz="2400" b="1" dirty="0"/>
              <a:t>if</a:t>
            </a:r>
            <a:r>
              <a:rPr lang="en-US" altLang="zh-CN" sz="2400" dirty="0"/>
              <a:t> (</a:t>
            </a:r>
            <a:r>
              <a:rPr lang="en-US" altLang="zh-CN" sz="2400" dirty="0" err="1"/>
              <a:t>f.D</a:t>
            </a:r>
            <a:r>
              <a:rPr lang="en-US" altLang="zh-CN" sz="2400" b="1" dirty="0" err="1"/>
              <a:t>if</a:t>
            </a:r>
            <a:r>
              <a:rPr lang="en-US" altLang="zh-CN" sz="2400" dirty="0" err="1"/>
              <a:t>fer</a:t>
            </a:r>
            <a:r>
              <a:rPr lang="en-US" altLang="zh-CN" sz="2400" dirty="0"/>
              <a:t>(v1, v2))  {</a:t>
            </a:r>
            <a:r>
              <a:rPr lang="en-US" altLang="zh-CN" sz="2400" dirty="0" err="1"/>
              <a:t>cout</a:t>
            </a:r>
            <a:r>
              <a:rPr lang="en-US" altLang="zh-CN" sz="2400" dirty="0"/>
              <a:t> &lt;&lt; "</a:t>
            </a:r>
            <a:r>
              <a:rPr lang="zh-CN" altLang="zh-CN" sz="2400" dirty="0"/>
              <a:t>边</a:t>
            </a:r>
            <a:r>
              <a:rPr lang="en-US" altLang="zh-CN" sz="2400" dirty="0"/>
              <a:t>:( " &lt;&lt; v1 &lt;&lt; ", " &lt;&lt; v2</a:t>
            </a:r>
            <a:endParaRPr lang="en-US" altLang="zh-CN" sz="2400" dirty="0"/>
          </a:p>
          <a:p>
            <a:r>
              <a:rPr lang="en-US" altLang="zh-CN" sz="2400" dirty="0"/>
              <a:t>                     &lt;&lt; " ) </a:t>
            </a:r>
            <a:r>
              <a:rPr lang="zh-CN" altLang="zh-CN" sz="2400" dirty="0"/>
              <a:t>权</a:t>
            </a:r>
            <a:r>
              <a:rPr lang="en-US" altLang="zh-CN" sz="2400" dirty="0"/>
              <a:t>:"&lt;&lt; </a:t>
            </a:r>
            <a:r>
              <a:rPr lang="en-US" altLang="zh-CN" sz="2400" dirty="0" err="1"/>
              <a:t>KEdge.weight</a:t>
            </a:r>
            <a:r>
              <a:rPr lang="en-US" altLang="zh-CN" sz="2400" dirty="0"/>
              <a:t> &lt;&lt; </a:t>
            </a:r>
            <a:r>
              <a:rPr lang="en-US" altLang="zh-CN" sz="2400" dirty="0" err="1"/>
              <a:t>endl</a:t>
            </a:r>
            <a:r>
              <a:rPr lang="en-US" altLang="zh-CN" sz="2400" dirty="0"/>
              <a:t> ;</a:t>
            </a:r>
            <a:endParaRPr lang="en-US" altLang="zh-CN" sz="2400" dirty="0"/>
          </a:p>
          <a:p>
            <a:r>
              <a:rPr lang="en-US" altLang="zh-CN" sz="2400" dirty="0"/>
              <a:t>	          </a:t>
            </a:r>
            <a:r>
              <a:rPr lang="en-US" altLang="zh-CN" sz="2400" dirty="0" err="1"/>
              <a:t>f.Union</a:t>
            </a:r>
            <a:r>
              <a:rPr lang="en-US" altLang="zh-CN" sz="2400" dirty="0"/>
              <a:t>(v1, v2); count++;</a:t>
            </a:r>
            <a:endParaRPr lang="zh-CN" altLang="zh-CN" sz="2400" dirty="0"/>
          </a:p>
          <a:p>
            <a:r>
              <a:rPr lang="en-US" altLang="zh-CN" sz="2400" dirty="0"/>
              <a:t>	      }</a:t>
            </a:r>
            <a:endParaRPr lang="zh-CN" altLang="zh-CN" sz="2400" dirty="0"/>
          </a:p>
          <a:p>
            <a:r>
              <a:rPr lang="en-US" altLang="zh-CN" sz="2400" dirty="0"/>
              <a:t>           }</a:t>
            </a:r>
            <a:endParaRPr lang="zh-CN" altLang="zh-CN" sz="2400" dirty="0"/>
          </a:p>
          <a:p>
            <a:r>
              <a:rPr lang="en-US" altLang="zh-CN" sz="2400" dirty="0"/>
              <a:t>}</a:t>
            </a:r>
            <a:endParaRPr lang="zh-CN" altLang="zh-CN" sz="2400" dirty="0"/>
          </a:p>
        </p:txBody>
      </p:sp>
    </p:spTree>
  </p:cSld>
  <p:clrMapOvr>
    <a:masterClrMapping/>
  </p:clrMapOvr>
  <p:transition spd="slow">
    <p:circl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17989" y="1282703"/>
            <a:ext cx="826330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hangingPunct="0">
              <a:spcBef>
                <a:spcPct val="20000"/>
              </a:spcBef>
            </a:pPr>
            <a:r>
              <a:rPr kumimoji="1" lang="zh-CN" altLang="en-US" sz="3200" i="0" u="none" dirty="0" smtClean="0">
                <a:solidFill>
                  <a:srgbClr val="000000"/>
                </a:solidFill>
                <a:latin typeface="宋体" panose="02010600030101010101" pitchFamily="2" charset="-122"/>
                <a:ea typeface="宋体" panose="02010600030101010101" pitchFamily="2" charset="-122"/>
              </a:rPr>
              <a:t>   设连通网络由</a:t>
            </a:r>
            <a:r>
              <a:rPr kumimoji="1" lang="en-US" altLang="zh-CN" sz="3200" i="0" u="none" dirty="0" smtClean="0">
                <a:solidFill>
                  <a:srgbClr val="000000"/>
                </a:solidFill>
                <a:ea typeface="宋体" panose="02010600030101010101" pitchFamily="2" charset="-122"/>
              </a:rPr>
              <a:t>n</a:t>
            </a:r>
            <a:r>
              <a:rPr kumimoji="1" lang="zh-CN" altLang="en-US" sz="3200" i="0" u="none" dirty="0" smtClean="0">
                <a:solidFill>
                  <a:srgbClr val="000000"/>
                </a:solidFill>
                <a:latin typeface="宋体" panose="02010600030101010101" pitchFamily="2" charset="-122"/>
                <a:ea typeface="宋体" panose="02010600030101010101" pitchFamily="2" charset="-122"/>
              </a:rPr>
              <a:t>个顶点和</a:t>
            </a:r>
            <a:r>
              <a:rPr kumimoji="1" lang="en-US" altLang="zh-CN" sz="3200" i="0" u="none" dirty="0" smtClean="0">
                <a:solidFill>
                  <a:srgbClr val="000000"/>
                </a:solidFill>
                <a:ea typeface="宋体" panose="02010600030101010101" pitchFamily="2" charset="-122"/>
              </a:rPr>
              <a:t>e</a:t>
            </a:r>
            <a:r>
              <a:rPr kumimoji="1" lang="zh-CN" altLang="en-US" sz="3200" i="0" u="none" dirty="0" smtClean="0">
                <a:solidFill>
                  <a:srgbClr val="000000"/>
                </a:solidFill>
                <a:latin typeface="宋体" panose="02010600030101010101" pitchFamily="2" charset="-122"/>
                <a:ea typeface="宋体" panose="02010600030101010101" pitchFamily="2" charset="-122"/>
              </a:rPr>
              <a:t>条边组成，则算法在初始建立最小堆时需要</a:t>
            </a:r>
            <a:r>
              <a:rPr kumimoji="1" lang="en-US" altLang="zh-CN" sz="3200" i="0" u="none" dirty="0" smtClean="0">
                <a:solidFill>
                  <a:srgbClr val="000000"/>
                </a:solidFill>
                <a:ea typeface="宋体" panose="02010600030101010101" pitchFamily="2" charset="-122"/>
              </a:rPr>
              <a:t>e</a:t>
            </a:r>
            <a:r>
              <a:rPr kumimoji="1" lang="zh-CN" altLang="en-US" sz="3200" i="0" u="none" dirty="0" smtClean="0">
                <a:solidFill>
                  <a:srgbClr val="000000"/>
                </a:solidFill>
                <a:latin typeface="宋体" panose="02010600030101010101" pitchFamily="2" charset="-122"/>
                <a:ea typeface="宋体" panose="02010600030101010101" pitchFamily="2" charset="-122"/>
              </a:rPr>
              <a:t>次调用堆的插入操作，因此初始建堆的时间复杂度为　　　　</a:t>
            </a:r>
            <a:r>
              <a:rPr kumimoji="1" lang="en-US" altLang="zh-CN" sz="3200" i="0" u="none" dirty="0" smtClean="0">
                <a:solidFill>
                  <a:srgbClr val="000000"/>
                </a:solidFill>
                <a:latin typeface="宋体" panose="02010600030101010101" pitchFamily="2" charset="-122"/>
                <a:ea typeface="宋体" panose="02010600030101010101" pitchFamily="2" charset="-122"/>
              </a:rPr>
              <a:t>。</a:t>
            </a:r>
            <a:r>
              <a:rPr kumimoji="1" lang="zh-CN" altLang="en-US" sz="3200" i="0" u="none" dirty="0" smtClean="0">
                <a:solidFill>
                  <a:srgbClr val="000000"/>
                </a:solidFill>
                <a:latin typeface="宋体" panose="02010600030101010101" pitchFamily="2" charset="-122"/>
                <a:ea typeface="宋体" panose="02010600030101010101" pitchFamily="2" charset="-122"/>
              </a:rPr>
              <a:t>在构造最小生成树时，最多调用</a:t>
            </a:r>
            <a:r>
              <a:rPr kumimoji="1" lang="en-US" altLang="zh-CN" sz="3200" i="0" u="none" dirty="0" smtClean="0">
                <a:solidFill>
                  <a:srgbClr val="000000"/>
                </a:solidFill>
                <a:ea typeface="宋体" panose="02010600030101010101" pitchFamily="2" charset="-122"/>
              </a:rPr>
              <a:t>e</a:t>
            </a:r>
            <a:r>
              <a:rPr kumimoji="1" lang="zh-CN" altLang="en-US" sz="3200" i="0" u="none" dirty="0" smtClean="0">
                <a:solidFill>
                  <a:srgbClr val="000000"/>
                </a:solidFill>
                <a:latin typeface="宋体" panose="02010600030101010101" pitchFamily="2" charset="-122"/>
                <a:ea typeface="宋体" panose="02010600030101010101" pitchFamily="2" charset="-122"/>
              </a:rPr>
              <a:t>次堆的</a:t>
            </a:r>
            <a:r>
              <a:rPr kumimoji="1" lang="zh-CN" altLang="en-US" sz="3200" i="0" u="none" smtClean="0">
                <a:solidFill>
                  <a:srgbClr val="000000"/>
                </a:solidFill>
                <a:latin typeface="宋体" panose="02010600030101010101" pitchFamily="2" charset="-122"/>
                <a:ea typeface="宋体" panose="02010600030101010101" pitchFamily="2" charset="-122"/>
              </a:rPr>
              <a:t>删除操作、</a:t>
            </a:r>
            <a:r>
              <a:rPr kumimoji="1" lang="zh-CN" altLang="en-US" sz="3200" i="0" u="none" smtClean="0">
                <a:solidFill>
                  <a:srgbClr val="000000"/>
                </a:solidFill>
                <a:ea typeface="宋体" panose="02010600030101010101" pitchFamily="2" charset="-122"/>
              </a:rPr>
              <a:t>2</a:t>
            </a:r>
            <a:r>
              <a:rPr kumimoji="1" lang="en-US" altLang="zh-CN" sz="3200" i="0" u="none" dirty="0" smtClean="0">
                <a:solidFill>
                  <a:srgbClr val="000000"/>
                </a:solidFill>
                <a:ea typeface="宋体" panose="02010600030101010101" pitchFamily="2" charset="-122"/>
              </a:rPr>
              <a:t>e</a:t>
            </a:r>
            <a:r>
              <a:rPr kumimoji="1" lang="zh-CN" altLang="en-US" sz="3200" i="0" u="none" dirty="0" smtClean="0">
                <a:solidFill>
                  <a:srgbClr val="000000"/>
                </a:solidFill>
                <a:latin typeface="宋体" panose="02010600030101010101" pitchFamily="2" charset="-122"/>
                <a:ea typeface="宋体" panose="02010600030101010101" pitchFamily="2" charset="-122"/>
              </a:rPr>
              <a:t>次并查集的查找操作和</a:t>
            </a:r>
            <a:r>
              <a:rPr kumimoji="1" lang="en-US" altLang="zh-CN" sz="3200" i="0" u="none" dirty="0" smtClean="0">
                <a:solidFill>
                  <a:srgbClr val="000000"/>
                </a:solidFill>
                <a:ea typeface="宋体" panose="02010600030101010101" pitchFamily="2" charset="-122"/>
              </a:rPr>
              <a:t>n-1</a:t>
            </a:r>
            <a:r>
              <a:rPr kumimoji="1" lang="zh-CN" altLang="en-US" sz="3200" i="0" u="none" dirty="0" smtClean="0">
                <a:solidFill>
                  <a:srgbClr val="000000"/>
                </a:solidFill>
                <a:latin typeface="宋体" panose="02010600030101010101" pitchFamily="2" charset="-122"/>
                <a:ea typeface="宋体" panose="02010600030101010101" pitchFamily="2" charset="-122"/>
              </a:rPr>
              <a:t>次并查集的合并操作，计算时间分别为                        </a:t>
            </a:r>
            <a:r>
              <a:rPr kumimoji="1" lang="en-US" altLang="zh-CN" sz="3200" i="0" u="none" dirty="0" smtClean="0">
                <a:solidFill>
                  <a:srgbClr val="000000"/>
                </a:solidFill>
                <a:latin typeface="宋体" panose="02010600030101010101" pitchFamily="2" charset="-122"/>
                <a:ea typeface="宋体" panose="02010600030101010101" pitchFamily="2" charset="-122"/>
              </a:rPr>
              <a:t>。</a:t>
            </a:r>
            <a:r>
              <a:rPr kumimoji="1" lang="zh-CN" altLang="en-US" sz="3200" i="0" u="none" dirty="0" smtClean="0">
                <a:solidFill>
                  <a:srgbClr val="000000"/>
                </a:solidFill>
                <a:latin typeface="宋体" panose="02010600030101010101" pitchFamily="2" charset="-122"/>
                <a:ea typeface="宋体" panose="02010600030101010101" pitchFamily="2" charset="-122"/>
              </a:rPr>
              <a:t>由于</a:t>
            </a:r>
            <a:r>
              <a:rPr kumimoji="1" lang="en-US" altLang="zh-CN" sz="3200" i="0" u="none" dirty="0" smtClean="0">
                <a:solidFill>
                  <a:srgbClr val="000000"/>
                </a:solidFill>
                <a:ea typeface="宋体" panose="02010600030101010101" pitchFamily="2" charset="-122"/>
              </a:rPr>
              <a:t>n</a:t>
            </a:r>
            <a:r>
              <a:rPr kumimoji="1" lang="zh-CN" altLang="en-US" sz="3200" i="0" u="none" dirty="0" smtClean="0">
                <a:solidFill>
                  <a:srgbClr val="000000"/>
                </a:solidFill>
                <a:latin typeface="宋体" panose="02010600030101010101" pitchFamily="2" charset="-122"/>
                <a:ea typeface="宋体" panose="02010600030101010101" pitchFamily="2" charset="-122"/>
              </a:rPr>
              <a:t>小于</a:t>
            </a:r>
            <a:r>
              <a:rPr kumimoji="1" lang="en-US" altLang="zh-CN" sz="3200" i="0" u="none" dirty="0" smtClean="0">
                <a:solidFill>
                  <a:srgbClr val="000000"/>
                </a:solidFill>
                <a:ea typeface="宋体" panose="02010600030101010101" pitchFamily="2" charset="-122"/>
              </a:rPr>
              <a:t>e</a:t>
            </a:r>
            <a:r>
              <a:rPr kumimoji="1" lang="en-US" altLang="zh-CN" sz="3200" i="0" u="none" dirty="0" smtClean="0">
                <a:solidFill>
                  <a:srgbClr val="000000"/>
                </a:solidFill>
                <a:latin typeface="宋体" panose="02010600030101010101" pitchFamily="2" charset="-122"/>
                <a:ea typeface="宋体" panose="02010600030101010101" pitchFamily="2" charset="-122"/>
              </a:rPr>
              <a:t>，</a:t>
            </a:r>
            <a:r>
              <a:rPr kumimoji="1" lang="zh-CN" altLang="en-US" sz="3200" i="0" u="none" dirty="0" smtClean="0">
                <a:solidFill>
                  <a:srgbClr val="000000"/>
                </a:solidFill>
                <a:latin typeface="宋体" panose="02010600030101010101" pitchFamily="2" charset="-122"/>
                <a:ea typeface="宋体" panose="02010600030101010101" pitchFamily="2" charset="-122"/>
              </a:rPr>
              <a:t>所以总的时间复杂度为       </a:t>
            </a:r>
            <a:r>
              <a:rPr kumimoji="1" lang="en-US" altLang="zh-CN" sz="3200" i="0" u="none" dirty="0" smtClean="0">
                <a:solidFill>
                  <a:srgbClr val="000000"/>
                </a:solidFill>
                <a:latin typeface="宋体" panose="02010600030101010101" pitchFamily="2" charset="-122"/>
                <a:ea typeface="宋体" panose="02010600030101010101" pitchFamily="2" charset="-122"/>
              </a:rPr>
              <a:t>。</a:t>
            </a:r>
            <a:r>
              <a:rPr kumimoji="1" lang="zh-CN" altLang="en-US" sz="3200" i="0" u="none" dirty="0" smtClean="0">
                <a:solidFill>
                  <a:srgbClr val="000000"/>
                </a:solidFill>
                <a:latin typeface="宋体" panose="02010600030101010101" pitchFamily="2" charset="-122"/>
                <a:ea typeface="宋体" panose="02010600030101010101" pitchFamily="2" charset="-122"/>
              </a:rPr>
              <a:t>由此可见，克鲁斯卡尔算法适用于稀疏的（顶点个数较多而边数较少）连通网络。</a:t>
            </a:r>
            <a:r>
              <a:rPr kumimoji="1" lang="zh-CN" altLang="en-US" sz="3200" i="0" u="none" dirty="0" smtClean="0">
                <a:solidFill>
                  <a:srgbClr val="000000"/>
                </a:solidFill>
                <a:ea typeface="宋体" panose="02010600030101010101" pitchFamily="2" charset="-122"/>
              </a:rPr>
              <a:t>  </a:t>
            </a:r>
            <a:endParaRPr kumimoji="1" lang="zh-CN" altLang="en-US" sz="3200" i="0" u="none" dirty="0" smtClean="0">
              <a:solidFill>
                <a:srgbClr val="000000"/>
              </a:solidFill>
              <a:ea typeface="宋体" panose="02010600030101010101" pitchFamily="2" charset="-122"/>
            </a:endParaRPr>
          </a:p>
        </p:txBody>
      </p:sp>
      <p:sp>
        <p:nvSpPr>
          <p:cNvPr id="106499" name="Rectangle 3"/>
          <p:cNvSpPr>
            <a:spLocks noChangeArrowheads="1"/>
          </p:cNvSpPr>
          <p:nvPr/>
        </p:nvSpPr>
        <p:spPr bwMode="auto">
          <a:xfrm>
            <a:off x="246117" y="381001"/>
            <a:ext cx="5531963"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zh-CN" altLang="en-US" sz="3200" b="1" smtClean="0">
                <a:solidFill>
                  <a:srgbClr val="000000"/>
                </a:solidFill>
                <a:latin typeface="宋体" panose="02010600030101010101" pitchFamily="2" charset="-122"/>
                <a:ea typeface="宋体" panose="02010600030101010101" pitchFamily="2" charset="-122"/>
              </a:rPr>
              <a:t>克鲁斯卡尔算法的时间复杂度</a:t>
            </a:r>
            <a:endParaRPr kumimoji="1" lang="zh-CN" altLang="en-US" sz="3200" b="1" smtClean="0">
              <a:solidFill>
                <a:srgbClr val="000000"/>
              </a:solidFill>
              <a:latin typeface="宋体" panose="02010600030101010101" pitchFamily="2" charset="-122"/>
              <a:ea typeface="宋体" panose="02010600030101010101" pitchFamily="2" charset="-122"/>
            </a:endParaRPr>
          </a:p>
        </p:txBody>
      </p:sp>
      <p:sp>
        <p:nvSpPr>
          <p:cNvPr id="1376260" name="Rectangle 4"/>
          <p:cNvSpPr>
            <a:spLocks noChangeArrowheads="1"/>
          </p:cNvSpPr>
          <p:nvPr/>
        </p:nvSpPr>
        <p:spPr bwMode="auto">
          <a:xfrm>
            <a:off x="899592" y="2781300"/>
            <a:ext cx="1771318"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en-US" altLang="zh-CN" sz="3200" dirty="0" smtClean="0">
                <a:solidFill>
                  <a:srgbClr val="FF3300"/>
                </a:solidFill>
                <a:latin typeface="Times New Roman" panose="02020603050405020304" pitchFamily="18" charset="0"/>
                <a:ea typeface="宋体" panose="02010600030101010101" pitchFamily="2" charset="-122"/>
              </a:rPr>
              <a:t>O(elog</a:t>
            </a:r>
            <a:r>
              <a:rPr kumimoji="1" lang="en-US" altLang="zh-CN" sz="3200" baseline="-30000" dirty="0" smtClean="0">
                <a:solidFill>
                  <a:srgbClr val="FF3300"/>
                </a:solidFill>
                <a:latin typeface="Times New Roman" panose="02020603050405020304" pitchFamily="18" charset="0"/>
                <a:ea typeface="宋体" panose="02010600030101010101" pitchFamily="2" charset="-122"/>
              </a:rPr>
              <a:t>2</a:t>
            </a:r>
            <a:r>
              <a:rPr kumimoji="1" lang="en-US" altLang="zh-CN" sz="3200" dirty="0" smtClean="0">
                <a:solidFill>
                  <a:srgbClr val="FF3300"/>
                </a:solidFill>
                <a:latin typeface="Times New Roman" panose="02020603050405020304" pitchFamily="18" charset="0"/>
                <a:ea typeface="宋体" panose="02010600030101010101" pitchFamily="2" charset="-122"/>
              </a:rPr>
              <a:t>e)</a:t>
            </a:r>
            <a:endParaRPr kumimoji="1" lang="zh-CN" altLang="en-US" sz="3200" dirty="0" smtClean="0">
              <a:solidFill>
                <a:srgbClr val="FF3300"/>
              </a:solidFill>
              <a:latin typeface="Times New Roman" panose="02020603050405020304" pitchFamily="18" charset="0"/>
              <a:ea typeface="宋体" panose="02010600030101010101" pitchFamily="2" charset="-122"/>
            </a:endParaRPr>
          </a:p>
        </p:txBody>
      </p:sp>
      <p:sp>
        <p:nvSpPr>
          <p:cNvPr id="1376261" name="Rectangle 5"/>
          <p:cNvSpPr>
            <a:spLocks noChangeArrowheads="1"/>
          </p:cNvSpPr>
          <p:nvPr/>
        </p:nvSpPr>
        <p:spPr bwMode="auto">
          <a:xfrm>
            <a:off x="1079633" y="4270268"/>
            <a:ext cx="4961294"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en-US" altLang="zh-CN" sz="3200" smtClean="0">
                <a:solidFill>
                  <a:srgbClr val="FF3300"/>
                </a:solidFill>
                <a:latin typeface="Times New Roman" panose="02020603050405020304" pitchFamily="18" charset="0"/>
                <a:ea typeface="宋体" panose="02010600030101010101" pitchFamily="2" charset="-122"/>
              </a:rPr>
              <a:t>O(elog</a:t>
            </a:r>
            <a:r>
              <a:rPr kumimoji="1" lang="en-US" altLang="zh-CN" sz="3200" baseline="-30000" smtClean="0">
                <a:solidFill>
                  <a:srgbClr val="FF3300"/>
                </a:solidFill>
                <a:latin typeface="Times New Roman" panose="02020603050405020304" pitchFamily="18" charset="0"/>
                <a:ea typeface="宋体" panose="02010600030101010101" pitchFamily="2" charset="-122"/>
              </a:rPr>
              <a:t>2</a:t>
            </a:r>
            <a:r>
              <a:rPr kumimoji="1" lang="en-US" altLang="zh-CN" sz="3200" smtClean="0">
                <a:solidFill>
                  <a:srgbClr val="FF3300"/>
                </a:solidFill>
                <a:latin typeface="Times New Roman" panose="02020603050405020304" pitchFamily="18" charset="0"/>
                <a:ea typeface="宋体" panose="02010600030101010101" pitchFamily="2" charset="-122"/>
              </a:rPr>
              <a:t>e)</a:t>
            </a:r>
            <a:r>
              <a:rPr kumimoji="1" lang="en-US" altLang="zh-CN" sz="3200" smtClean="0">
                <a:solidFill>
                  <a:srgbClr val="FF3300"/>
                </a:solidFill>
                <a:latin typeface="宋体" panose="02010600030101010101" pitchFamily="2" charset="-122"/>
                <a:ea typeface="宋体" panose="02010600030101010101" pitchFamily="2" charset="-122"/>
              </a:rPr>
              <a:t>、</a:t>
            </a:r>
            <a:r>
              <a:rPr kumimoji="1" lang="en-US" altLang="zh-CN" sz="3200" smtClean="0">
                <a:solidFill>
                  <a:srgbClr val="FF3300"/>
                </a:solidFill>
                <a:latin typeface="Times New Roman" panose="02020603050405020304" pitchFamily="18" charset="0"/>
                <a:ea typeface="宋体" panose="02010600030101010101" pitchFamily="2" charset="-122"/>
              </a:rPr>
              <a:t>O(elog</a:t>
            </a:r>
            <a:r>
              <a:rPr kumimoji="1" lang="en-US" altLang="zh-CN" sz="3200" baseline="-30000" smtClean="0">
                <a:solidFill>
                  <a:srgbClr val="FF3300"/>
                </a:solidFill>
                <a:latin typeface="Times New Roman" panose="02020603050405020304" pitchFamily="18" charset="0"/>
                <a:ea typeface="宋体" panose="02010600030101010101" pitchFamily="2" charset="-122"/>
              </a:rPr>
              <a:t>2</a:t>
            </a:r>
            <a:r>
              <a:rPr kumimoji="1" lang="en-US" altLang="zh-CN" sz="3200" smtClean="0">
                <a:solidFill>
                  <a:srgbClr val="FF3300"/>
                </a:solidFill>
                <a:latin typeface="Times New Roman" panose="02020603050405020304" pitchFamily="18" charset="0"/>
                <a:ea typeface="宋体" panose="02010600030101010101" pitchFamily="2" charset="-122"/>
              </a:rPr>
              <a:t>e</a:t>
            </a:r>
            <a:r>
              <a:rPr kumimoji="1" lang="en-US" altLang="zh-CN" sz="3200" dirty="0" smtClean="0">
                <a:solidFill>
                  <a:srgbClr val="FF3300"/>
                </a:solidFill>
                <a:latin typeface="Times New Roman" panose="02020603050405020304" pitchFamily="18" charset="0"/>
                <a:ea typeface="宋体" panose="02010600030101010101" pitchFamily="2" charset="-122"/>
              </a:rPr>
              <a:t>)</a:t>
            </a:r>
            <a:r>
              <a:rPr kumimoji="1" lang="zh-CN" altLang="en-US" sz="3200" dirty="0" smtClean="0">
                <a:solidFill>
                  <a:srgbClr val="FF3300"/>
                </a:solidFill>
                <a:latin typeface="宋体" panose="02010600030101010101" pitchFamily="2" charset="-122"/>
                <a:ea typeface="宋体" panose="02010600030101010101" pitchFamily="2" charset="-122"/>
              </a:rPr>
              <a:t>和</a:t>
            </a:r>
            <a:r>
              <a:rPr kumimoji="1" lang="en-US" altLang="zh-CN" sz="3200" dirty="0" smtClean="0">
                <a:solidFill>
                  <a:srgbClr val="FF3300"/>
                </a:solidFill>
                <a:latin typeface="Times New Roman" panose="02020603050405020304" pitchFamily="18" charset="0"/>
                <a:ea typeface="宋体" panose="02010600030101010101" pitchFamily="2" charset="-122"/>
              </a:rPr>
              <a:t>O(n)</a:t>
            </a:r>
            <a:endParaRPr kumimoji="1" lang="zh-CN" altLang="en-US" sz="3200" dirty="0" smtClean="0">
              <a:solidFill>
                <a:srgbClr val="FF3300"/>
              </a:solidFill>
              <a:latin typeface="Times New Roman" panose="02020603050405020304" pitchFamily="18" charset="0"/>
              <a:ea typeface="宋体" panose="02010600030101010101" pitchFamily="2" charset="-122"/>
            </a:endParaRPr>
          </a:p>
        </p:txBody>
      </p:sp>
      <p:sp>
        <p:nvSpPr>
          <p:cNvPr id="1376262" name="Rectangle 6"/>
          <p:cNvSpPr>
            <a:spLocks noChangeArrowheads="1"/>
          </p:cNvSpPr>
          <p:nvPr/>
        </p:nvSpPr>
        <p:spPr bwMode="auto">
          <a:xfrm>
            <a:off x="5265944" y="4689512"/>
            <a:ext cx="1771318"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kumimoji="1" lang="en-US" altLang="zh-CN" sz="3200" dirty="0" smtClean="0">
                <a:solidFill>
                  <a:srgbClr val="FF3300"/>
                </a:solidFill>
                <a:latin typeface="Times New Roman" panose="02020603050405020304" pitchFamily="18" charset="0"/>
                <a:ea typeface="宋体" panose="02010600030101010101" pitchFamily="2" charset="-122"/>
              </a:rPr>
              <a:t>O(elog</a:t>
            </a:r>
            <a:r>
              <a:rPr kumimoji="1" lang="en-US" altLang="zh-CN" sz="3200" baseline="-30000" dirty="0" smtClean="0">
                <a:solidFill>
                  <a:srgbClr val="FF3300"/>
                </a:solidFill>
                <a:latin typeface="Times New Roman" panose="02020603050405020304" pitchFamily="18" charset="0"/>
                <a:ea typeface="宋体" panose="02010600030101010101" pitchFamily="2" charset="-122"/>
              </a:rPr>
              <a:t>2</a:t>
            </a:r>
            <a:r>
              <a:rPr kumimoji="1" lang="en-US" altLang="zh-CN" sz="3200" dirty="0" smtClean="0">
                <a:solidFill>
                  <a:srgbClr val="FF3300"/>
                </a:solidFill>
                <a:latin typeface="Times New Roman" panose="02020603050405020304" pitchFamily="18" charset="0"/>
                <a:ea typeface="宋体" panose="02010600030101010101" pitchFamily="2" charset="-122"/>
              </a:rPr>
              <a:t>e)</a:t>
            </a:r>
            <a:endParaRPr kumimoji="1" lang="zh-CN" altLang="en-US" sz="3200" dirty="0" smtClean="0">
              <a:solidFill>
                <a:srgbClr val="FF33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76260"/>
                                        </p:tgtEl>
                                        <p:attrNameLst>
                                          <p:attrName>style.visibility</p:attrName>
                                        </p:attrNameLst>
                                      </p:cBhvr>
                                      <p:to>
                                        <p:strVal val="visible"/>
                                      </p:to>
                                    </p:set>
                                    <p:anim calcmode="lin" valueType="num">
                                      <p:cBhvr additive="base">
                                        <p:cTn id="7" dur="500" fill="hold"/>
                                        <p:tgtEl>
                                          <p:spTgt spid="1376260"/>
                                        </p:tgtEl>
                                        <p:attrNameLst>
                                          <p:attrName>ppt_x</p:attrName>
                                        </p:attrNameLst>
                                      </p:cBhvr>
                                      <p:tavLst>
                                        <p:tav tm="0">
                                          <p:val>
                                            <p:strVal val="#ppt_x"/>
                                          </p:val>
                                        </p:tav>
                                        <p:tav tm="100000">
                                          <p:val>
                                            <p:strVal val="#ppt_x"/>
                                          </p:val>
                                        </p:tav>
                                      </p:tavLst>
                                    </p:anim>
                                    <p:anim calcmode="lin" valueType="num">
                                      <p:cBhvr additive="base">
                                        <p:cTn id="8" dur="500" fill="hold"/>
                                        <p:tgtEl>
                                          <p:spTgt spid="13762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6261"/>
                                        </p:tgtEl>
                                        <p:attrNameLst>
                                          <p:attrName>style.visibility</p:attrName>
                                        </p:attrNameLst>
                                      </p:cBhvr>
                                      <p:to>
                                        <p:strVal val="visible"/>
                                      </p:to>
                                    </p:set>
                                    <p:anim calcmode="lin" valueType="num">
                                      <p:cBhvr additive="base">
                                        <p:cTn id="13" dur="500" fill="hold"/>
                                        <p:tgtEl>
                                          <p:spTgt spid="1376261"/>
                                        </p:tgtEl>
                                        <p:attrNameLst>
                                          <p:attrName>ppt_x</p:attrName>
                                        </p:attrNameLst>
                                      </p:cBhvr>
                                      <p:tavLst>
                                        <p:tav tm="0">
                                          <p:val>
                                            <p:strVal val="0-#ppt_w/2"/>
                                          </p:val>
                                        </p:tav>
                                        <p:tav tm="100000">
                                          <p:val>
                                            <p:strVal val="#ppt_x"/>
                                          </p:val>
                                        </p:tav>
                                      </p:tavLst>
                                    </p:anim>
                                    <p:anim calcmode="lin" valueType="num">
                                      <p:cBhvr additive="base">
                                        <p:cTn id="14" dur="500" fill="hold"/>
                                        <p:tgtEl>
                                          <p:spTgt spid="13762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376262"/>
                                        </p:tgtEl>
                                        <p:attrNameLst>
                                          <p:attrName>style.visibility</p:attrName>
                                        </p:attrNameLst>
                                      </p:cBhvr>
                                      <p:to>
                                        <p:strVal val="visible"/>
                                      </p:to>
                                    </p:set>
                                    <p:animEffect transition="in" filter="blinds(horizontal)">
                                      <p:cBhvr>
                                        <p:cTn id="19" dur="500"/>
                                        <p:tgtEl>
                                          <p:spTgt spid="137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60" grpId="0" autoUpdateAnimBg="0"/>
      <p:bldP spid="1376261" grpId="0" autoUpdateAnimBg="0"/>
      <p:bldP spid="1376262"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517285" y="404813"/>
            <a:ext cx="7910146" cy="647700"/>
          </a:xfrm>
        </p:spPr>
        <p:txBody>
          <a:bodyPr/>
          <a:lstStyle/>
          <a:p>
            <a:r>
              <a:rPr lang="en-US" altLang="zh-CN" smtClean="0">
                <a:ea typeface="宋体" panose="02010600030101010101" pitchFamily="2" charset="-122"/>
              </a:rPr>
              <a:t>7.4.2</a:t>
            </a:r>
            <a:r>
              <a:rPr lang="zh-CN" altLang="en-US" smtClean="0">
                <a:ea typeface="宋体" panose="02010600030101010101" pitchFamily="2" charset="-122"/>
              </a:rPr>
              <a:t>  普 里 姆 算 法</a:t>
            </a:r>
            <a:endParaRPr lang="en-US" altLang="zh-CN" smtClean="0">
              <a:ea typeface="宋体" panose="02010600030101010101" pitchFamily="2" charset="-122"/>
            </a:endParaRPr>
          </a:p>
        </p:txBody>
      </p:sp>
      <p:sp>
        <p:nvSpPr>
          <p:cNvPr id="107523" name="Text Box 5"/>
          <p:cNvSpPr txBox="1">
            <a:spLocks noChangeArrowheads="1"/>
          </p:cNvSpPr>
          <p:nvPr/>
        </p:nvSpPr>
        <p:spPr bwMode="auto">
          <a:xfrm>
            <a:off x="252046" y="1247776"/>
            <a:ext cx="8458200"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30000"/>
              </a:lnSpc>
              <a:spcBef>
                <a:spcPct val="50000"/>
              </a:spcBef>
            </a:pPr>
            <a:r>
              <a:rPr kumimoji="1" lang="zh-CN" altLang="en-US" sz="2400" i="0" u="none" dirty="0" smtClean="0">
                <a:solidFill>
                  <a:srgbClr val="000000"/>
                </a:solidFill>
                <a:ea typeface="宋体" panose="02010600030101010101" pitchFamily="2" charset="-122"/>
              </a:rPr>
              <a:t>       假设</a:t>
            </a:r>
            <a:r>
              <a:rPr kumimoji="1" lang="en-US" altLang="zh-CN" sz="2400" i="0" u="none" dirty="0" smtClean="0">
                <a:solidFill>
                  <a:srgbClr val="000000"/>
                </a:solidFill>
                <a:ea typeface="宋体" panose="02010600030101010101" pitchFamily="2" charset="-122"/>
              </a:rPr>
              <a:t>G=(V, E)</a:t>
            </a:r>
            <a:r>
              <a:rPr kumimoji="1" lang="zh-CN" altLang="en-US" sz="2400" i="0" u="none" dirty="0" smtClean="0">
                <a:solidFill>
                  <a:srgbClr val="000000"/>
                </a:solidFill>
                <a:ea typeface="宋体" panose="02010600030101010101" pitchFamily="2" charset="-122"/>
              </a:rPr>
              <a:t>是连通图，</a:t>
            </a:r>
            <a:r>
              <a:rPr kumimoji="1" lang="en-US" altLang="zh-CN" sz="2400" i="0" u="none" dirty="0" smtClean="0">
                <a:solidFill>
                  <a:srgbClr val="000000"/>
                </a:solidFill>
                <a:ea typeface="宋体" panose="02010600030101010101" pitchFamily="2" charset="-122"/>
              </a:rPr>
              <a:t>TE</a:t>
            </a:r>
            <a:r>
              <a:rPr kumimoji="1" lang="zh-CN" altLang="en-US" sz="2400" i="0" u="none" dirty="0" smtClean="0">
                <a:solidFill>
                  <a:srgbClr val="000000"/>
                </a:solidFill>
                <a:ea typeface="宋体" panose="02010600030101010101" pitchFamily="2" charset="-122"/>
              </a:rPr>
              <a:t>为最小生成树中边的集合。</a:t>
            </a:r>
            <a:endParaRPr kumimoji="1" lang="zh-CN" altLang="en-US" sz="2400" i="0" u="none" dirty="0" smtClean="0">
              <a:solidFill>
                <a:srgbClr val="000000"/>
              </a:solidFill>
              <a:ea typeface="宋体" panose="02010600030101010101" pitchFamily="2" charset="-122"/>
            </a:endParaRPr>
          </a:p>
          <a:p>
            <a:pPr algn="just">
              <a:lnSpc>
                <a:spcPct val="130000"/>
              </a:lnSpc>
              <a:spcBef>
                <a:spcPct val="50000"/>
              </a:spcBef>
            </a:pPr>
            <a:r>
              <a:rPr kumimoji="1" lang="zh-CN" altLang="en-US" sz="2400" i="0" u="none" dirty="0" smtClean="0">
                <a:solidFill>
                  <a:srgbClr val="000000"/>
                </a:solidFill>
                <a:ea typeface="宋体" panose="02010600030101010101" pitchFamily="2" charset="-122"/>
              </a:rPr>
              <a:t>      </a:t>
            </a:r>
            <a:r>
              <a:rPr kumimoji="1" lang="en-US" altLang="zh-CN" sz="2400" i="0" u="none" dirty="0" smtClean="0">
                <a:solidFill>
                  <a:srgbClr val="FF0000"/>
                </a:solidFill>
                <a:ea typeface="宋体" panose="02010600030101010101" pitchFamily="2" charset="-122"/>
              </a:rPr>
              <a:t>Step1</a:t>
            </a:r>
            <a:r>
              <a:rPr kumimoji="1" lang="zh-CN" altLang="en-US" sz="2400" i="0" u="none" dirty="0" smtClean="0">
                <a:solidFill>
                  <a:srgbClr val="000000"/>
                </a:solidFill>
                <a:ea typeface="宋体" panose="02010600030101010101" pitchFamily="2" charset="-122"/>
              </a:rPr>
              <a:t> 初始</a:t>
            </a:r>
            <a:r>
              <a:rPr kumimoji="1" lang="en-US" altLang="zh-CN" sz="2400" i="0" u="none" dirty="0" smtClean="0">
                <a:solidFill>
                  <a:srgbClr val="000000"/>
                </a:solidFill>
                <a:ea typeface="宋体" panose="02010600030101010101" pitchFamily="2" charset="-122"/>
              </a:rPr>
              <a:t>U={u</a:t>
            </a:r>
            <a:r>
              <a:rPr kumimoji="1" lang="en-US" altLang="zh-CN" sz="2400" i="0" u="none" baseline="-25000" dirty="0" smtClean="0">
                <a:solidFill>
                  <a:srgbClr val="000000"/>
                </a:solidFill>
                <a:ea typeface="宋体" panose="02010600030101010101" pitchFamily="2" charset="-122"/>
              </a:rPr>
              <a:t>0</a:t>
            </a:r>
            <a:r>
              <a:rPr kumimoji="1" lang="en-US" altLang="zh-CN" sz="2400" i="0" u="none" dirty="0" smtClean="0">
                <a:solidFill>
                  <a:srgbClr val="000000"/>
                </a:solidFill>
                <a:ea typeface="宋体" panose="02010600030101010101" pitchFamily="2" charset="-122"/>
              </a:rPr>
              <a:t>}(u</a:t>
            </a:r>
            <a:r>
              <a:rPr kumimoji="1" lang="en-US" altLang="zh-CN" sz="2400" i="0" u="none" baseline="-25000" dirty="0" smtClean="0">
                <a:solidFill>
                  <a:srgbClr val="000000"/>
                </a:solidFill>
                <a:ea typeface="宋体" panose="02010600030101010101" pitchFamily="2" charset="-122"/>
              </a:rPr>
              <a:t>0</a:t>
            </a:r>
            <a:r>
              <a:rPr kumimoji="1" lang="en-US" altLang="zh-CN" sz="2400" i="0" u="none" dirty="0" smtClean="0">
                <a:solidFill>
                  <a:srgbClr val="000000"/>
                </a:solidFill>
                <a:ea typeface="宋体" panose="02010600030101010101" pitchFamily="2" charset="-122"/>
              </a:rPr>
              <a:t>∈V), TE=</a:t>
            </a:r>
            <a:r>
              <a:rPr kumimoji="1" lang="el-GR" altLang="zh-CN" sz="2400" i="0" u="none" dirty="0" smtClean="0">
                <a:solidFill>
                  <a:srgbClr val="000000"/>
                </a:solidFill>
                <a:ea typeface="宋体" panose="02010600030101010101" pitchFamily="2" charset="-122"/>
              </a:rPr>
              <a:t>ϕ</a:t>
            </a:r>
            <a:r>
              <a:rPr kumimoji="1" lang="zh-CN" altLang="en-US" sz="2400" i="0" u="none" dirty="0" smtClean="0">
                <a:solidFill>
                  <a:srgbClr val="000000"/>
                </a:solidFill>
                <a:ea typeface="宋体" panose="02010600030101010101" pitchFamily="2" charset="-122"/>
              </a:rPr>
              <a:t>； </a:t>
            </a:r>
            <a:endParaRPr kumimoji="1" lang="zh-CN" altLang="en-US" sz="2400" i="0" u="none" dirty="0" smtClean="0">
              <a:solidFill>
                <a:srgbClr val="000000"/>
              </a:solidFill>
              <a:ea typeface="宋体" panose="02010600030101010101" pitchFamily="2" charset="-122"/>
            </a:endParaRPr>
          </a:p>
          <a:p>
            <a:pPr algn="just">
              <a:lnSpc>
                <a:spcPct val="130000"/>
              </a:lnSpc>
              <a:spcBef>
                <a:spcPct val="50000"/>
              </a:spcBef>
            </a:pPr>
            <a:r>
              <a:rPr kumimoji="1" lang="zh-CN" altLang="en-US" sz="2400" i="0" u="none" dirty="0" smtClean="0">
                <a:solidFill>
                  <a:srgbClr val="000000"/>
                </a:solidFill>
                <a:ea typeface="宋体" panose="02010600030101010101" pitchFamily="2" charset="-122"/>
              </a:rPr>
              <a:t>      </a:t>
            </a:r>
            <a:r>
              <a:rPr kumimoji="1" lang="en-US" altLang="zh-CN" sz="2400" i="0" u="none" dirty="0" smtClean="0">
                <a:solidFill>
                  <a:srgbClr val="FF0000"/>
                </a:solidFill>
                <a:ea typeface="宋体" panose="02010600030101010101" pitchFamily="2" charset="-122"/>
              </a:rPr>
              <a:t>Step2</a:t>
            </a:r>
            <a:r>
              <a:rPr kumimoji="1" lang="zh-CN" altLang="en-US" sz="2400" i="0" u="none" dirty="0" smtClean="0">
                <a:solidFill>
                  <a:srgbClr val="000000"/>
                </a:solidFill>
                <a:ea typeface="宋体" panose="02010600030101010101" pitchFamily="2" charset="-122"/>
              </a:rPr>
              <a:t> 在所有</a:t>
            </a:r>
            <a:r>
              <a:rPr kumimoji="1" lang="en-US" altLang="zh-CN" sz="2400" i="0" u="none" dirty="0" err="1" smtClean="0">
                <a:solidFill>
                  <a:srgbClr val="000000"/>
                </a:solidFill>
                <a:ea typeface="宋体" panose="02010600030101010101" pitchFamily="2" charset="-122"/>
              </a:rPr>
              <a:t>u∈U</a:t>
            </a:r>
            <a:r>
              <a:rPr kumimoji="1" lang="en-US" altLang="zh-CN" sz="2400" i="0" u="none" dirty="0" smtClean="0">
                <a:solidFill>
                  <a:srgbClr val="000000"/>
                </a:solidFill>
                <a:ea typeface="宋体" panose="02010600030101010101" pitchFamily="2" charset="-122"/>
              </a:rPr>
              <a:t>,  </a:t>
            </a:r>
            <a:r>
              <a:rPr kumimoji="1" lang="en-US" altLang="zh-CN" sz="2400" i="0" u="none" dirty="0" err="1" smtClean="0">
                <a:solidFill>
                  <a:srgbClr val="000000"/>
                </a:solidFill>
                <a:ea typeface="宋体" panose="02010600030101010101" pitchFamily="2" charset="-122"/>
              </a:rPr>
              <a:t>v∈V-U</a:t>
            </a:r>
            <a:r>
              <a:rPr kumimoji="1" lang="zh-CN" altLang="en-US" sz="2400" i="0" u="none" dirty="0" smtClean="0">
                <a:solidFill>
                  <a:srgbClr val="000000"/>
                </a:solidFill>
                <a:ea typeface="宋体" panose="02010600030101010101" pitchFamily="2" charset="-122"/>
              </a:rPr>
              <a:t>的边中选一条代价最小的边（</a:t>
            </a:r>
            <a:r>
              <a:rPr kumimoji="1" lang="en-US" altLang="zh-CN" sz="2400" i="0" u="none" dirty="0" smtClean="0">
                <a:solidFill>
                  <a:srgbClr val="000000"/>
                </a:solidFill>
                <a:ea typeface="宋体" panose="02010600030101010101" pitchFamily="2" charset="-122"/>
              </a:rPr>
              <a:t>u</a:t>
            </a:r>
            <a:r>
              <a:rPr kumimoji="1" lang="en-US" altLang="zh-CN" sz="2400" i="0" u="none" baseline="-25000" dirty="0" smtClean="0">
                <a:solidFill>
                  <a:srgbClr val="000000"/>
                </a:solidFill>
                <a:ea typeface="宋体" panose="02010600030101010101" pitchFamily="2" charset="-122"/>
              </a:rPr>
              <a:t>0</a:t>
            </a:r>
            <a:r>
              <a:rPr kumimoji="1" lang="en-US" altLang="zh-CN" sz="2400" i="0" u="none" dirty="0" smtClean="0">
                <a:solidFill>
                  <a:srgbClr val="000000"/>
                </a:solidFill>
                <a:ea typeface="宋体" panose="02010600030101010101" pitchFamily="2" charset="-122"/>
              </a:rPr>
              <a:t>, v</a:t>
            </a:r>
            <a:r>
              <a:rPr kumimoji="1" lang="en-US" altLang="zh-CN" sz="2400" i="0" u="none" baseline="-25000" dirty="0" smtClean="0">
                <a:solidFill>
                  <a:srgbClr val="000000"/>
                </a:solidFill>
                <a:ea typeface="宋体" panose="02010600030101010101" pitchFamily="2" charset="-122"/>
              </a:rPr>
              <a:t>0</a:t>
            </a:r>
            <a:r>
              <a:rPr kumimoji="1" lang="zh-CN" altLang="en-US" sz="2400" i="0" u="none" dirty="0" smtClean="0">
                <a:solidFill>
                  <a:srgbClr val="000000"/>
                </a:solidFill>
                <a:ea typeface="宋体" panose="02010600030101010101" pitchFamily="2" charset="-122"/>
              </a:rPr>
              <a:t>）并入集合</a:t>
            </a:r>
            <a:r>
              <a:rPr kumimoji="1" lang="en-US" altLang="zh-CN" sz="2400" i="0" u="none" dirty="0" smtClean="0">
                <a:solidFill>
                  <a:srgbClr val="000000"/>
                </a:solidFill>
                <a:ea typeface="宋体" panose="02010600030101010101" pitchFamily="2" charset="-122"/>
              </a:rPr>
              <a:t>TE</a:t>
            </a:r>
            <a:r>
              <a:rPr kumimoji="1" lang="zh-CN" altLang="en-US" sz="2400" i="0" u="none" dirty="0" smtClean="0">
                <a:solidFill>
                  <a:srgbClr val="000000"/>
                </a:solidFill>
                <a:ea typeface="宋体" panose="02010600030101010101" pitchFamily="2" charset="-122"/>
              </a:rPr>
              <a:t>，同时将</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0</a:t>
            </a:r>
            <a:r>
              <a:rPr kumimoji="1" lang="zh-CN" altLang="en-US" sz="2400" i="0" u="none" dirty="0" smtClean="0">
                <a:solidFill>
                  <a:srgbClr val="000000"/>
                </a:solidFill>
                <a:ea typeface="宋体" panose="02010600030101010101" pitchFamily="2" charset="-122"/>
              </a:rPr>
              <a:t>并入</a:t>
            </a:r>
            <a:r>
              <a:rPr kumimoji="1" lang="en-US" altLang="zh-CN" sz="2400" i="0" u="none" dirty="0" smtClean="0">
                <a:solidFill>
                  <a:srgbClr val="000000"/>
                </a:solidFill>
                <a:ea typeface="宋体" panose="02010600030101010101" pitchFamily="2" charset="-122"/>
              </a:rPr>
              <a:t>U</a:t>
            </a:r>
            <a:r>
              <a:rPr kumimoji="1" lang="zh-CN" altLang="en-US" sz="2400" i="0" u="none" dirty="0" smtClean="0">
                <a:solidFill>
                  <a:srgbClr val="000000"/>
                </a:solidFill>
                <a:ea typeface="宋体" panose="02010600030101010101" pitchFamily="2" charset="-122"/>
              </a:rPr>
              <a:t>； </a:t>
            </a:r>
            <a:endParaRPr kumimoji="1" lang="zh-CN" altLang="en-US" sz="2400" i="0" u="none" dirty="0" smtClean="0">
              <a:solidFill>
                <a:srgbClr val="000000"/>
              </a:solidFill>
              <a:ea typeface="宋体" panose="02010600030101010101" pitchFamily="2" charset="-122"/>
            </a:endParaRPr>
          </a:p>
          <a:p>
            <a:pPr algn="just">
              <a:lnSpc>
                <a:spcPct val="130000"/>
              </a:lnSpc>
              <a:spcBef>
                <a:spcPct val="50000"/>
              </a:spcBef>
            </a:pPr>
            <a:r>
              <a:rPr kumimoji="1" lang="zh-CN" altLang="en-US" sz="2400" i="0" u="none" dirty="0" smtClean="0">
                <a:solidFill>
                  <a:srgbClr val="000000"/>
                </a:solidFill>
                <a:ea typeface="宋体" panose="02010600030101010101" pitchFamily="2" charset="-122"/>
              </a:rPr>
              <a:t>      </a:t>
            </a:r>
            <a:r>
              <a:rPr kumimoji="1" lang="en-US" altLang="zh-CN" sz="2400" i="0" u="none" dirty="0" smtClean="0">
                <a:solidFill>
                  <a:srgbClr val="FF0000"/>
                </a:solidFill>
                <a:ea typeface="宋体" panose="02010600030101010101" pitchFamily="2" charset="-122"/>
              </a:rPr>
              <a:t>Step3</a:t>
            </a:r>
            <a:r>
              <a:rPr kumimoji="1" lang="zh-CN" altLang="en-US" sz="2400" i="0" u="none" dirty="0" smtClean="0">
                <a:solidFill>
                  <a:srgbClr val="000000"/>
                </a:solidFill>
                <a:ea typeface="宋体" panose="02010600030101010101" pitchFamily="2" charset="-122"/>
              </a:rPr>
              <a:t> 重复</a:t>
            </a:r>
            <a:r>
              <a:rPr kumimoji="1" lang="en-US" altLang="zh-CN" sz="2400" i="0" u="none" dirty="0" smtClean="0">
                <a:solidFill>
                  <a:srgbClr val="000000"/>
                </a:solidFill>
                <a:ea typeface="宋体" panose="02010600030101010101" pitchFamily="2" charset="-122"/>
              </a:rPr>
              <a:t>Step2</a:t>
            </a:r>
            <a:r>
              <a:rPr kumimoji="1" lang="zh-CN" altLang="en-US" sz="2400" i="0" u="none" dirty="0" smtClean="0">
                <a:solidFill>
                  <a:srgbClr val="000000"/>
                </a:solidFill>
                <a:ea typeface="宋体" panose="02010600030101010101" pitchFamily="2" charset="-122"/>
              </a:rPr>
              <a:t>， 直到</a:t>
            </a:r>
            <a:r>
              <a:rPr kumimoji="1" lang="en-US" altLang="zh-CN" sz="2400" i="0" u="none" dirty="0" smtClean="0">
                <a:solidFill>
                  <a:srgbClr val="000000"/>
                </a:solidFill>
                <a:ea typeface="宋体" panose="02010600030101010101" pitchFamily="2" charset="-122"/>
              </a:rPr>
              <a:t>U=V</a:t>
            </a:r>
            <a:r>
              <a:rPr kumimoji="1" lang="zh-CN" altLang="en-US" sz="2400" i="0" u="none" dirty="0" smtClean="0">
                <a:solidFill>
                  <a:srgbClr val="000000"/>
                </a:solidFill>
                <a:ea typeface="宋体" panose="02010600030101010101" pitchFamily="2" charset="-122"/>
              </a:rPr>
              <a:t>为止。 </a:t>
            </a:r>
            <a:endParaRPr kumimoji="1" lang="zh-CN" altLang="en-US" sz="2400" i="0" u="none" dirty="0" smtClean="0">
              <a:solidFill>
                <a:srgbClr val="000000"/>
              </a:solidFill>
              <a:ea typeface="宋体" panose="02010600030101010101" pitchFamily="2" charset="-122"/>
            </a:endParaRPr>
          </a:p>
          <a:p>
            <a:pPr algn="just">
              <a:lnSpc>
                <a:spcPct val="130000"/>
              </a:lnSpc>
              <a:spcBef>
                <a:spcPct val="50000"/>
              </a:spcBef>
            </a:pPr>
            <a:r>
              <a:rPr kumimoji="1" lang="zh-CN" altLang="en-US" sz="2400" i="0" u="none" dirty="0" smtClean="0">
                <a:solidFill>
                  <a:srgbClr val="000000"/>
                </a:solidFill>
                <a:ea typeface="宋体" panose="02010600030101010101" pitchFamily="2" charset="-122"/>
              </a:rPr>
              <a:t>        此时，</a:t>
            </a:r>
            <a:r>
              <a:rPr kumimoji="1" lang="en-US" altLang="zh-CN" sz="2400" i="0" u="none" dirty="0" smtClean="0">
                <a:solidFill>
                  <a:srgbClr val="000000"/>
                </a:solidFill>
                <a:ea typeface="宋体" panose="02010600030101010101" pitchFamily="2" charset="-122"/>
              </a:rPr>
              <a:t>TE</a:t>
            </a:r>
            <a:r>
              <a:rPr kumimoji="1" lang="zh-CN" altLang="en-US" sz="2400" i="0" u="none" dirty="0" smtClean="0">
                <a:solidFill>
                  <a:srgbClr val="000000"/>
                </a:solidFill>
                <a:ea typeface="宋体" panose="02010600030101010101" pitchFamily="2" charset="-122"/>
              </a:rPr>
              <a:t>中必含有</a:t>
            </a:r>
            <a:r>
              <a:rPr kumimoji="1" lang="en-US" altLang="zh-CN" sz="2400" i="0" u="none" dirty="0" smtClean="0">
                <a:solidFill>
                  <a:srgbClr val="000000"/>
                </a:solidFill>
                <a:ea typeface="宋体" panose="02010600030101010101" pitchFamily="2" charset="-122"/>
              </a:rPr>
              <a:t>n-1</a:t>
            </a:r>
            <a:r>
              <a:rPr kumimoji="1" lang="zh-CN" altLang="en-US" sz="2400" i="0" u="none" dirty="0" smtClean="0">
                <a:solidFill>
                  <a:srgbClr val="000000"/>
                </a:solidFill>
                <a:ea typeface="宋体" panose="02010600030101010101" pitchFamily="2" charset="-122"/>
              </a:rPr>
              <a:t>条边，则</a:t>
            </a:r>
            <a:r>
              <a:rPr kumimoji="1" lang="en-US" altLang="zh-CN" sz="2400" i="0" u="none" dirty="0" smtClean="0">
                <a:solidFill>
                  <a:srgbClr val="000000"/>
                </a:solidFill>
                <a:ea typeface="宋体" panose="02010600030101010101" pitchFamily="2" charset="-122"/>
              </a:rPr>
              <a:t>T=</a:t>
            </a:r>
            <a:r>
              <a:rPr kumimoji="1" lang="zh-CN" altLang="en-US" sz="2400" i="0" u="none" dirty="0" smtClean="0">
                <a:solidFill>
                  <a:srgbClr val="000000"/>
                </a:solidFill>
                <a:ea typeface="宋体" panose="02010600030101010101" pitchFamily="2" charset="-122"/>
              </a:rPr>
              <a:t>（</a:t>
            </a:r>
            <a:r>
              <a:rPr kumimoji="1" lang="en-US" altLang="zh-CN" sz="2400" i="0" u="none" dirty="0" smtClean="0">
                <a:solidFill>
                  <a:srgbClr val="000000"/>
                </a:solidFill>
                <a:ea typeface="宋体" panose="02010600030101010101" pitchFamily="2" charset="-122"/>
              </a:rPr>
              <a:t>V</a:t>
            </a:r>
            <a:r>
              <a:rPr kumimoji="1" lang="zh-CN" altLang="en-US" sz="2400" i="0" u="none" dirty="0" smtClean="0">
                <a:solidFill>
                  <a:srgbClr val="000000"/>
                </a:solidFill>
                <a:ea typeface="宋体" panose="02010600030101010101" pitchFamily="2" charset="-122"/>
              </a:rPr>
              <a:t>，</a:t>
            </a:r>
            <a:r>
              <a:rPr kumimoji="1" lang="en-US" altLang="zh-CN" sz="2400" i="0" u="none" dirty="0" smtClean="0">
                <a:solidFill>
                  <a:srgbClr val="000000"/>
                </a:solidFill>
                <a:ea typeface="宋体" panose="02010600030101010101" pitchFamily="2" charset="-122"/>
              </a:rPr>
              <a:t>TE</a:t>
            </a:r>
            <a:r>
              <a:rPr kumimoji="1" lang="zh-CN" altLang="en-US" sz="2400" i="0" u="none" dirty="0" smtClean="0">
                <a:solidFill>
                  <a:srgbClr val="000000"/>
                </a:solidFill>
                <a:ea typeface="宋体" panose="02010600030101010101" pitchFamily="2" charset="-122"/>
              </a:rPr>
              <a:t>）为</a:t>
            </a:r>
            <a:r>
              <a:rPr kumimoji="1" lang="en-US" altLang="zh-CN" sz="2400" i="0" u="none" dirty="0" smtClean="0">
                <a:solidFill>
                  <a:srgbClr val="000000"/>
                </a:solidFill>
                <a:ea typeface="宋体" panose="02010600030101010101" pitchFamily="2" charset="-122"/>
              </a:rPr>
              <a:t>G</a:t>
            </a:r>
            <a:r>
              <a:rPr kumimoji="1" lang="zh-CN" altLang="en-US" sz="2400" i="0" u="none" dirty="0" smtClean="0">
                <a:solidFill>
                  <a:srgbClr val="000000"/>
                </a:solidFill>
                <a:ea typeface="宋体" panose="02010600030101010101" pitchFamily="2" charset="-122"/>
              </a:rPr>
              <a:t>的最小生成树。   可以看出， 普利姆算法逐步增加</a:t>
            </a:r>
            <a:r>
              <a:rPr kumimoji="1" lang="en-US" altLang="zh-CN" sz="2400" i="0" u="none" dirty="0" smtClean="0">
                <a:solidFill>
                  <a:srgbClr val="000000"/>
                </a:solidFill>
                <a:ea typeface="宋体" panose="02010600030101010101" pitchFamily="2" charset="-122"/>
              </a:rPr>
              <a:t>U</a:t>
            </a:r>
            <a:r>
              <a:rPr kumimoji="1" lang="zh-CN" altLang="en-US" sz="2400" i="0" u="none" dirty="0" smtClean="0">
                <a:solidFill>
                  <a:srgbClr val="000000"/>
                </a:solidFill>
                <a:ea typeface="宋体" panose="02010600030101010101" pitchFamily="2" charset="-122"/>
              </a:rPr>
              <a:t>中的顶点，与克鲁斯卡尔算法相比，可称为“加点法”。 </a:t>
            </a:r>
            <a:endParaRPr kumimoji="1" lang="zh-CN" altLang="en-US" sz="2400" i="0" u="none" dirty="0" smtClean="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050"/>
          <p:cNvSpPr txBox="1">
            <a:spLocks noChangeArrowheads="1"/>
          </p:cNvSpPr>
          <p:nvPr/>
        </p:nvSpPr>
        <p:spPr bwMode="auto">
          <a:xfrm>
            <a:off x="1913834" y="6309079"/>
            <a:ext cx="48782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sz="2400" i="0" u="none" smtClean="0">
                <a:solidFill>
                  <a:srgbClr val="000000"/>
                </a:solidFill>
                <a:ea typeface="宋体" panose="02010600030101010101" pitchFamily="2" charset="-122"/>
              </a:rPr>
              <a:t>普里姆算法构造最小生成树的过程 </a:t>
            </a:r>
            <a:endParaRPr kumimoji="1" lang="zh-CN" altLang="en-US" sz="2400" i="0" u="none" smtClean="0">
              <a:solidFill>
                <a:srgbClr val="000000"/>
              </a:solidFill>
              <a:ea typeface="宋体" panose="02010600030101010101" pitchFamily="2" charset="-122"/>
            </a:endParaRPr>
          </a:p>
        </p:txBody>
      </p:sp>
      <p:graphicFrame>
        <p:nvGraphicFramePr>
          <p:cNvPr id="108547" name="Object 2048"/>
          <p:cNvGraphicFramePr>
            <a:graphicFrameLocks noChangeAspect="1"/>
          </p:cNvGraphicFramePr>
          <p:nvPr/>
        </p:nvGraphicFramePr>
        <p:xfrm>
          <a:off x="983278" y="692150"/>
          <a:ext cx="1642696" cy="2232025"/>
        </p:xfrm>
        <a:graphic>
          <a:graphicData uri="http://schemas.openxmlformats.org/presentationml/2006/ole">
            <mc:AlternateContent xmlns:mc="http://schemas.openxmlformats.org/markup-compatibility/2006">
              <mc:Choice xmlns:v="urn:schemas-microsoft-com:vml" Requires="v">
                <p:oleObj spid="_x0000_s22860" name="Visio" r:id="rId1" imgW="794385" imgH="1002665" progId="Visio.Drawing.11">
                  <p:embed/>
                </p:oleObj>
              </mc:Choice>
              <mc:Fallback>
                <p:oleObj name="Visio" r:id="rId1" imgW="794385" imgH="1002665" progId="Visio.Drawing.11">
                  <p:embed/>
                  <p:pic>
                    <p:nvPicPr>
                      <p:cNvPr id="0" name="图片 228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78" y="692150"/>
                        <a:ext cx="1642696"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3777" name="Object 2049"/>
          <p:cNvGraphicFramePr>
            <a:graphicFrameLocks noChangeAspect="1"/>
          </p:cNvGraphicFramePr>
          <p:nvPr/>
        </p:nvGraphicFramePr>
        <p:xfrm>
          <a:off x="3575543" y="620713"/>
          <a:ext cx="1691054" cy="2303462"/>
        </p:xfrm>
        <a:graphic>
          <a:graphicData uri="http://schemas.openxmlformats.org/presentationml/2006/ole">
            <mc:AlternateContent xmlns:mc="http://schemas.openxmlformats.org/markup-compatibility/2006">
              <mc:Choice xmlns:v="urn:schemas-microsoft-com:vml" Requires="v">
                <p:oleObj spid="_x0000_s22861" name="Visio" r:id="rId3" imgW="794385" imgH="1002665" progId="Visio.Drawing.11">
                  <p:embed/>
                </p:oleObj>
              </mc:Choice>
              <mc:Fallback>
                <p:oleObj name="Visio" r:id="rId3" imgW="794385" imgH="1002665" progId="Visio.Drawing.11">
                  <p:embed/>
                  <p:pic>
                    <p:nvPicPr>
                      <p:cNvPr id="0" name="图片 228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543" y="620713"/>
                        <a:ext cx="1691054" cy="230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3778" name="Object 2050"/>
          <p:cNvGraphicFramePr>
            <a:graphicFrameLocks noChangeAspect="1"/>
          </p:cNvGraphicFramePr>
          <p:nvPr/>
        </p:nvGraphicFramePr>
        <p:xfrm>
          <a:off x="6167804" y="620716"/>
          <a:ext cx="1745273" cy="2376487"/>
        </p:xfrm>
        <a:graphic>
          <a:graphicData uri="http://schemas.openxmlformats.org/presentationml/2006/ole">
            <mc:AlternateContent xmlns:mc="http://schemas.openxmlformats.org/markup-compatibility/2006">
              <mc:Choice xmlns:v="urn:schemas-microsoft-com:vml" Requires="v">
                <p:oleObj spid="_x0000_s22862" name="Visio" r:id="rId5" imgW="794385" imgH="1002665" progId="Visio.Drawing.11">
                  <p:embed/>
                </p:oleObj>
              </mc:Choice>
              <mc:Fallback>
                <p:oleObj name="Visio" r:id="rId5" imgW="794385" imgH="1002665" progId="Visio.Drawing.11">
                  <p:embed/>
                  <p:pic>
                    <p:nvPicPr>
                      <p:cNvPr id="0" name="图片 228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804" y="620716"/>
                        <a:ext cx="1745273" cy="237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3779" name="Object 2051"/>
          <p:cNvGraphicFramePr>
            <a:graphicFrameLocks noChangeAspect="1"/>
          </p:cNvGraphicFramePr>
          <p:nvPr/>
        </p:nvGraphicFramePr>
        <p:xfrm>
          <a:off x="783981" y="3500438"/>
          <a:ext cx="1798026" cy="2449512"/>
        </p:xfrm>
        <a:graphic>
          <a:graphicData uri="http://schemas.openxmlformats.org/presentationml/2006/ole">
            <mc:AlternateContent xmlns:mc="http://schemas.openxmlformats.org/markup-compatibility/2006">
              <mc:Choice xmlns:v="urn:schemas-microsoft-com:vml" Requires="v">
                <p:oleObj spid="_x0000_s22863" name="Visio" r:id="rId7" imgW="794385" imgH="1002665" progId="Visio.Drawing.11">
                  <p:embed/>
                </p:oleObj>
              </mc:Choice>
              <mc:Fallback>
                <p:oleObj name="Visio" r:id="rId7" imgW="794385" imgH="1002665" progId="Visio.Drawing.11">
                  <p:embed/>
                  <p:pic>
                    <p:nvPicPr>
                      <p:cNvPr id="0" name="图片 228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3981" y="3500438"/>
                        <a:ext cx="1798026" cy="2449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3780" name="Object 2052"/>
          <p:cNvGraphicFramePr>
            <a:graphicFrameLocks noChangeAspect="1"/>
          </p:cNvGraphicFramePr>
          <p:nvPr/>
        </p:nvGraphicFramePr>
        <p:xfrm>
          <a:off x="3442191" y="3284540"/>
          <a:ext cx="2114550" cy="2879725"/>
        </p:xfrm>
        <a:graphic>
          <a:graphicData uri="http://schemas.openxmlformats.org/presentationml/2006/ole">
            <mc:AlternateContent xmlns:mc="http://schemas.openxmlformats.org/markup-compatibility/2006">
              <mc:Choice xmlns:v="urn:schemas-microsoft-com:vml" Requires="v">
                <p:oleObj spid="_x0000_s22864" name="Visio" r:id="rId9" imgW="794385" imgH="1002665" progId="Visio.Drawing.11">
                  <p:embed/>
                </p:oleObj>
              </mc:Choice>
              <mc:Fallback>
                <p:oleObj name="Visio" r:id="rId9" imgW="794385" imgH="1002665" progId="Visio.Drawing.11">
                  <p:embed/>
                  <p:pic>
                    <p:nvPicPr>
                      <p:cNvPr id="0" name="图片 228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2191" y="3284540"/>
                        <a:ext cx="2114550" cy="287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3781" name="Object 2053"/>
          <p:cNvGraphicFramePr>
            <a:graphicFrameLocks noChangeAspect="1"/>
          </p:cNvGraphicFramePr>
          <p:nvPr/>
        </p:nvGraphicFramePr>
        <p:xfrm>
          <a:off x="6167804" y="3357563"/>
          <a:ext cx="1903534" cy="2592387"/>
        </p:xfrm>
        <a:graphic>
          <a:graphicData uri="http://schemas.openxmlformats.org/presentationml/2006/ole">
            <mc:AlternateContent xmlns:mc="http://schemas.openxmlformats.org/markup-compatibility/2006">
              <mc:Choice xmlns:v="urn:schemas-microsoft-com:vml" Requires="v">
                <p:oleObj spid="_x0000_s22865" name="Visio" r:id="rId11" imgW="794385" imgH="1002665" progId="Visio.Drawing.11">
                  <p:embed/>
                </p:oleObj>
              </mc:Choice>
              <mc:Fallback>
                <p:oleObj name="Visio" r:id="rId11" imgW="794385" imgH="1002665" progId="Visio.Drawing.11">
                  <p:embed/>
                  <p:pic>
                    <p:nvPicPr>
                      <p:cNvPr id="0" name="图片 228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7804" y="3357563"/>
                        <a:ext cx="1903534" cy="2592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3777"/>
                                        </p:tgtEl>
                                        <p:attrNameLst>
                                          <p:attrName>style.visibility</p:attrName>
                                        </p:attrNameLst>
                                      </p:cBhvr>
                                      <p:to>
                                        <p:strVal val="visible"/>
                                      </p:to>
                                    </p:set>
                                    <p:animEffect transition="in" filter="blinds(horizontal)">
                                      <p:cBhvr>
                                        <p:cTn id="7" dur="500"/>
                                        <p:tgtEl>
                                          <p:spTgt spid="14837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83778"/>
                                        </p:tgtEl>
                                        <p:attrNameLst>
                                          <p:attrName>style.visibility</p:attrName>
                                        </p:attrNameLst>
                                      </p:cBhvr>
                                      <p:to>
                                        <p:strVal val="visible"/>
                                      </p:to>
                                    </p:set>
                                    <p:animEffect transition="in" filter="blinds(horizontal)">
                                      <p:cBhvr>
                                        <p:cTn id="12" dur="500"/>
                                        <p:tgtEl>
                                          <p:spTgt spid="14837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83779"/>
                                        </p:tgtEl>
                                        <p:attrNameLst>
                                          <p:attrName>style.visibility</p:attrName>
                                        </p:attrNameLst>
                                      </p:cBhvr>
                                      <p:to>
                                        <p:strVal val="visible"/>
                                      </p:to>
                                    </p:set>
                                    <p:animEffect transition="in" filter="blinds(horizontal)">
                                      <p:cBhvr>
                                        <p:cTn id="17" dur="500"/>
                                        <p:tgtEl>
                                          <p:spTgt spid="14837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83780"/>
                                        </p:tgtEl>
                                        <p:attrNameLst>
                                          <p:attrName>style.visibility</p:attrName>
                                        </p:attrNameLst>
                                      </p:cBhvr>
                                      <p:to>
                                        <p:strVal val="visible"/>
                                      </p:to>
                                    </p:set>
                                    <p:animEffect transition="in" filter="dissolve">
                                      <p:cBhvr>
                                        <p:cTn id="22" dur="500"/>
                                        <p:tgtEl>
                                          <p:spTgt spid="148378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83781"/>
                                        </p:tgtEl>
                                        <p:attrNameLst>
                                          <p:attrName>style.visibility</p:attrName>
                                        </p:attrNameLst>
                                      </p:cBhvr>
                                      <p:to>
                                        <p:strVal val="visible"/>
                                      </p:to>
                                    </p:set>
                                    <p:animEffect transition="in" filter="randombar(horizontal)">
                                      <p:cBhvr>
                                        <p:cTn id="27" dur="500"/>
                                        <p:tgtEl>
                                          <p:spTgt spid="148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ChangeArrowheads="1"/>
          </p:cNvSpPr>
          <p:nvPr/>
        </p:nvSpPr>
        <p:spPr bwMode="auto">
          <a:xfrm>
            <a:off x="2233613" y="211931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83971" name="Group 6"/>
          <p:cNvGrpSpPr/>
          <p:nvPr/>
        </p:nvGrpSpPr>
        <p:grpSpPr bwMode="auto">
          <a:xfrm>
            <a:off x="990600" y="1420380"/>
            <a:ext cx="7397824" cy="4680421"/>
            <a:chOff x="768" y="1296"/>
            <a:chExt cx="4272" cy="2496"/>
          </a:xfrm>
        </p:grpSpPr>
        <p:sp>
          <p:nvSpPr>
            <p:cNvPr id="82949" name="Rectangle 5"/>
            <p:cNvSpPr>
              <a:spLocks noChangeArrowheads="1"/>
            </p:cNvSpPr>
            <p:nvPr/>
          </p:nvSpPr>
          <p:spPr bwMode="auto">
            <a:xfrm>
              <a:off x="768" y="1296"/>
              <a:ext cx="4272" cy="2496"/>
            </a:xfrm>
            <a:prstGeom prst="rect">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a:defRPr/>
              </a:pPr>
              <a:endParaRPr lang="zh-CN" altLang="en-US"/>
            </a:p>
          </p:txBody>
        </p:sp>
        <p:pic>
          <p:nvPicPr>
            <p:cNvPr id="83974" name="Picture 2" descr="7-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9" y="1358"/>
              <a:ext cx="4169" cy="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ea typeface="宋体" panose="02010600030101010101" pitchFamily="2" charset="-122"/>
              </a:rPr>
              <a:t>普里姆算法 </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281354" y="700091"/>
            <a:ext cx="830580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30000"/>
              </a:lnSpc>
              <a:spcBef>
                <a:spcPct val="50000"/>
              </a:spcBef>
              <a:buFont typeface="Wingdings" panose="05000000000000000000" pitchFamily="2" charset="2"/>
              <a:buNone/>
            </a:pPr>
            <a:r>
              <a:rPr kumimoji="1" lang="zh-CN" altLang="en-US" sz="2400" i="0" u="none" dirty="0" smtClean="0">
                <a:solidFill>
                  <a:srgbClr val="000000"/>
                </a:solidFill>
                <a:latin typeface="宋体" panose="02010600030101010101" pitchFamily="2" charset="-122"/>
                <a:ea typeface="宋体" panose="02010600030101010101" pitchFamily="2" charset="-122"/>
              </a:rPr>
              <a:t>   辅助数组</a:t>
            </a:r>
            <a:r>
              <a:rPr kumimoji="1" lang="en-US" altLang="zh-CN" sz="2400" i="0" u="none" dirty="0" err="1" smtClean="0">
                <a:solidFill>
                  <a:srgbClr val="000000"/>
                </a:solidFill>
                <a:ea typeface="宋体" panose="02010600030101010101" pitchFamily="2" charset="-122"/>
              </a:rPr>
              <a:t>closearc</a:t>
            </a:r>
            <a:r>
              <a:rPr kumimoji="1" lang="en-US" altLang="zh-CN" sz="2400" i="0" u="none" dirty="0" smtClean="0">
                <a:solidFill>
                  <a:srgbClr val="000000"/>
                </a:solidFill>
                <a:ea typeface="宋体" panose="02010600030101010101" pitchFamily="2" charset="-122"/>
              </a:rPr>
              <a:t>[ ]</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latin typeface="宋体" panose="02010600030101010101" pitchFamily="2" charset="-122"/>
                <a:ea typeface="宋体" panose="02010600030101010101" pitchFamily="2" charset="-122"/>
              </a:rPr>
              <a:t>以记录从</a:t>
            </a:r>
            <a:r>
              <a:rPr kumimoji="1" lang="en-US" altLang="zh-CN" sz="2400" i="0" u="none" dirty="0" smtClean="0">
                <a:solidFill>
                  <a:srgbClr val="000000"/>
                </a:solidFill>
                <a:ea typeface="宋体" panose="02010600030101010101" pitchFamily="2" charset="-122"/>
              </a:rPr>
              <a:t>V-U</a:t>
            </a:r>
            <a:r>
              <a:rPr kumimoji="1" lang="zh-CN" altLang="en-US" sz="2400" i="0" u="none" dirty="0" smtClean="0">
                <a:solidFill>
                  <a:srgbClr val="000000"/>
                </a:solidFill>
                <a:latin typeface="宋体" panose="02010600030101010101" pitchFamily="2" charset="-122"/>
                <a:ea typeface="宋体" panose="02010600030101010101" pitchFamily="2" charset="-122"/>
              </a:rPr>
              <a:t>中顶点到</a:t>
            </a:r>
            <a:r>
              <a:rPr kumimoji="1" lang="en-US" altLang="zh-CN" sz="2400" i="0" u="none" dirty="0" smtClean="0">
                <a:solidFill>
                  <a:srgbClr val="000000"/>
                </a:solidFill>
                <a:ea typeface="宋体" panose="02010600030101010101" pitchFamily="2" charset="-122"/>
              </a:rPr>
              <a:t>U</a:t>
            </a:r>
            <a:r>
              <a:rPr kumimoji="1" lang="zh-CN" altLang="en-US" sz="2400" i="0" u="none" dirty="0" smtClean="0">
                <a:solidFill>
                  <a:srgbClr val="000000"/>
                </a:solidFill>
                <a:latin typeface="宋体" panose="02010600030101010101" pitchFamily="2" charset="-122"/>
                <a:ea typeface="宋体" panose="02010600030101010101" pitchFamily="2" charset="-122"/>
              </a:rPr>
              <a:t>中顶点具有最小权值的边。对每一个顶点</a:t>
            </a:r>
            <a:r>
              <a:rPr kumimoji="1" lang="en-US" altLang="zh-CN" sz="2400" i="0" u="none" dirty="0" err="1" smtClean="0">
                <a:solidFill>
                  <a:srgbClr val="000000"/>
                </a:solidFill>
                <a:ea typeface="宋体" panose="02010600030101010101" pitchFamily="2" charset="-122"/>
              </a:rPr>
              <a:t>v</a:t>
            </a:r>
            <a:r>
              <a:rPr kumimoji="1" lang="en-US" altLang="zh-CN" sz="2400" i="0" u="none" dirty="0" err="1" smtClean="0">
                <a:solidFill>
                  <a:srgbClr val="000000"/>
                </a:solidFill>
                <a:ea typeface="宋体" panose="02010600030101010101" pitchFamily="2" charset="-122"/>
                <a:sym typeface="Symbol" panose="05050102010706020507" pitchFamily="18" charset="2"/>
              </a:rPr>
              <a:t></a:t>
            </a:r>
            <a:r>
              <a:rPr kumimoji="1" lang="en-US" altLang="zh-CN" sz="2400" i="0" u="none" dirty="0" err="1" smtClean="0">
                <a:solidFill>
                  <a:srgbClr val="000000"/>
                </a:solidFill>
                <a:ea typeface="宋体" panose="02010600030101010101" pitchFamily="2" charset="-122"/>
              </a:rPr>
              <a:t>V-U</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latin typeface="宋体" panose="02010600030101010101" pitchFamily="2" charset="-122"/>
                <a:ea typeface="宋体" panose="02010600030101010101" pitchFamily="2" charset="-122"/>
              </a:rPr>
              <a:t>在辅助数组中有一个分量</a:t>
            </a:r>
            <a:r>
              <a:rPr kumimoji="1" lang="en-US" altLang="zh-CN" sz="2400" i="0" u="none" dirty="0" err="1" smtClean="0">
                <a:solidFill>
                  <a:srgbClr val="000000"/>
                </a:solidFill>
                <a:ea typeface="宋体" panose="02010600030101010101" pitchFamily="2" charset="-122"/>
              </a:rPr>
              <a:t>closearc</a:t>
            </a:r>
            <a:r>
              <a:rPr kumimoji="1" lang="en-US" altLang="zh-CN" sz="2400" i="0" u="none" dirty="0" smtClean="0">
                <a:solidFill>
                  <a:srgbClr val="000000"/>
                </a:solidFill>
                <a:ea typeface="宋体" panose="02010600030101010101" pitchFamily="2" charset="-122"/>
              </a:rPr>
              <a:t>[v]</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latin typeface="宋体" panose="02010600030101010101" pitchFamily="2" charset="-122"/>
                <a:ea typeface="宋体" panose="02010600030101010101" pitchFamily="2" charset="-122"/>
              </a:rPr>
              <a:t>它包括两个域：</a:t>
            </a:r>
            <a:r>
              <a:rPr kumimoji="1" lang="en-US" altLang="zh-CN" sz="2400" i="0" u="none" dirty="0" err="1" smtClean="0">
                <a:solidFill>
                  <a:srgbClr val="000000"/>
                </a:solidFill>
                <a:ea typeface="宋体" panose="02010600030101010101" pitchFamily="2" charset="-122"/>
              </a:rPr>
              <a:t>lowweight</a:t>
            </a:r>
            <a:r>
              <a:rPr kumimoji="1" lang="zh-CN" altLang="en-US" sz="2400" i="0" u="none" dirty="0" smtClean="0">
                <a:solidFill>
                  <a:srgbClr val="000000"/>
                </a:solidFill>
                <a:latin typeface="宋体" panose="02010600030101010101" pitchFamily="2" charset="-122"/>
                <a:ea typeface="宋体" panose="02010600030101010101" pitchFamily="2" charset="-122"/>
              </a:rPr>
              <a:t>和</a:t>
            </a:r>
            <a:r>
              <a:rPr kumimoji="1" lang="en-US" altLang="zh-CN" sz="2400" i="0" u="none" dirty="0" err="1" smtClean="0">
                <a:solidFill>
                  <a:srgbClr val="000000"/>
                </a:solidFill>
                <a:ea typeface="宋体" panose="02010600030101010101" pitchFamily="2" charset="-122"/>
              </a:rPr>
              <a:t>nearvertex</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latin typeface="宋体" panose="02010600030101010101" pitchFamily="2" charset="-122"/>
                <a:ea typeface="宋体" panose="02010600030101010101" pitchFamily="2" charset="-122"/>
              </a:rPr>
              <a:t>其中，</a:t>
            </a:r>
            <a:r>
              <a:rPr kumimoji="1" lang="en-US" altLang="zh-CN" sz="2400" i="0" u="none" dirty="0" err="1" smtClean="0">
                <a:solidFill>
                  <a:srgbClr val="000000"/>
                </a:solidFill>
                <a:ea typeface="宋体" panose="02010600030101010101" pitchFamily="2" charset="-122"/>
              </a:rPr>
              <a:t>lowweight</a:t>
            </a:r>
            <a:r>
              <a:rPr kumimoji="1" lang="zh-CN" altLang="en-US" sz="2400" i="0" u="none" dirty="0" smtClean="0">
                <a:solidFill>
                  <a:srgbClr val="000000"/>
                </a:solidFill>
                <a:latin typeface="宋体" panose="02010600030101010101" pitchFamily="2" charset="-122"/>
                <a:ea typeface="宋体" panose="02010600030101010101" pitchFamily="2" charset="-122"/>
              </a:rPr>
              <a:t>中存放顶点</a:t>
            </a:r>
            <a:r>
              <a:rPr kumimoji="1" lang="en-US" altLang="zh-CN" sz="2400" i="0" u="none" dirty="0" smtClean="0">
                <a:solidFill>
                  <a:srgbClr val="000000"/>
                </a:solidFill>
                <a:ea typeface="宋体" panose="02010600030101010101" pitchFamily="2" charset="-122"/>
              </a:rPr>
              <a:t>v</a:t>
            </a:r>
            <a:r>
              <a:rPr kumimoji="1" lang="zh-CN" altLang="en-US" sz="2400" i="0" u="none" dirty="0" smtClean="0">
                <a:solidFill>
                  <a:srgbClr val="000000"/>
                </a:solidFill>
                <a:latin typeface="宋体" panose="02010600030101010101" pitchFamily="2" charset="-122"/>
                <a:ea typeface="宋体" panose="02010600030101010101" pitchFamily="2" charset="-122"/>
              </a:rPr>
              <a:t>到</a:t>
            </a:r>
            <a:r>
              <a:rPr kumimoji="1" lang="en-US" altLang="zh-CN" sz="2400" i="0" u="none" dirty="0" smtClean="0">
                <a:solidFill>
                  <a:srgbClr val="000000"/>
                </a:solidFill>
                <a:ea typeface="宋体" panose="02010600030101010101" pitchFamily="2" charset="-122"/>
              </a:rPr>
              <a:t>U</a:t>
            </a:r>
            <a:r>
              <a:rPr kumimoji="1" lang="zh-CN" altLang="en-US" sz="2400" i="0" u="none" dirty="0" smtClean="0">
                <a:solidFill>
                  <a:srgbClr val="000000"/>
                </a:solidFill>
                <a:latin typeface="宋体" panose="02010600030101010101" pitchFamily="2" charset="-122"/>
                <a:ea typeface="宋体" panose="02010600030101010101" pitchFamily="2" charset="-122"/>
              </a:rPr>
              <a:t>中的各顶点的边上的当前最小权值</a:t>
            </a:r>
            <a:r>
              <a:rPr kumimoji="1" lang="zh-CN" altLang="en-US" sz="2400" i="0" u="none" dirty="0" smtClean="0">
                <a:solidFill>
                  <a:srgbClr val="000000"/>
                </a:solidFill>
                <a:ea typeface="宋体" panose="02010600030101010101" pitchFamily="2" charset="-122"/>
              </a:rPr>
              <a:t>(</a:t>
            </a:r>
            <a:r>
              <a:rPr kumimoji="1" lang="en-US" altLang="zh-CN" sz="2400" i="0" u="none" dirty="0" err="1" smtClean="0">
                <a:solidFill>
                  <a:srgbClr val="000000"/>
                </a:solidFill>
                <a:ea typeface="宋体" panose="02010600030101010101" pitchFamily="2" charset="-122"/>
              </a:rPr>
              <a:t>lowweight</a:t>
            </a:r>
            <a:r>
              <a:rPr kumimoji="1" lang="en-US" altLang="zh-CN" sz="2400" i="0" u="none" dirty="0" smtClean="0">
                <a:solidFill>
                  <a:srgbClr val="000000"/>
                </a:solidFill>
                <a:ea typeface="宋体" panose="02010600030101010101" pitchFamily="2" charset="-122"/>
              </a:rPr>
              <a:t>=0</a:t>
            </a:r>
            <a:r>
              <a:rPr kumimoji="1" lang="zh-CN" altLang="en-US" sz="2400" i="0" u="none" dirty="0" smtClean="0">
                <a:solidFill>
                  <a:srgbClr val="000000"/>
                </a:solidFill>
                <a:latin typeface="宋体" panose="02010600030101010101" pitchFamily="2" charset="-122"/>
                <a:ea typeface="宋体" panose="02010600030101010101" pitchFamily="2" charset="-122"/>
              </a:rPr>
              <a:t>表示</a:t>
            </a:r>
            <a:r>
              <a:rPr kumimoji="1" lang="en-US" altLang="zh-CN" sz="2400" i="0" u="none" dirty="0" err="1" smtClean="0">
                <a:solidFill>
                  <a:srgbClr val="000000"/>
                </a:solidFill>
                <a:ea typeface="宋体" panose="02010600030101010101" pitchFamily="2" charset="-122"/>
              </a:rPr>
              <a:t>v</a:t>
            </a:r>
            <a:r>
              <a:rPr kumimoji="1" lang="en-US" altLang="zh-CN" sz="2400" i="0" u="none" dirty="0" err="1" smtClean="0">
                <a:solidFill>
                  <a:srgbClr val="000000"/>
                </a:solidFill>
                <a:ea typeface="宋体" panose="02010600030101010101" pitchFamily="2" charset="-122"/>
                <a:sym typeface="Symbol" panose="05050102010706020507" pitchFamily="18" charset="2"/>
              </a:rPr>
              <a:t></a:t>
            </a:r>
            <a:r>
              <a:rPr kumimoji="1" lang="en-US" altLang="zh-CN" sz="2400" i="0" u="none" dirty="0" err="1" smtClean="0">
                <a:solidFill>
                  <a:srgbClr val="000000"/>
                </a:solidFill>
                <a:ea typeface="宋体" panose="02010600030101010101" pitchFamily="2" charset="-122"/>
              </a:rPr>
              <a:t>U</a:t>
            </a:r>
            <a:r>
              <a:rPr kumimoji="1" lang="en-US" altLang="zh-CN" sz="2400" i="0" u="none" dirty="0" smtClean="0">
                <a:solidFill>
                  <a:srgbClr val="000000"/>
                </a:solidFill>
                <a:ea typeface="宋体" panose="02010600030101010101" pitchFamily="2" charset="-122"/>
              </a:rPr>
              <a:t>)</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en-US" altLang="zh-CN" sz="2400" i="0" u="none" dirty="0" err="1" smtClean="0">
                <a:solidFill>
                  <a:srgbClr val="000000"/>
                </a:solidFill>
                <a:ea typeface="宋体" panose="02010600030101010101" pitchFamily="2" charset="-122"/>
              </a:rPr>
              <a:t>nearvertex</a:t>
            </a:r>
            <a:r>
              <a:rPr kumimoji="1" lang="zh-CN" altLang="en-US" sz="2400" i="0" u="none" dirty="0" smtClean="0">
                <a:solidFill>
                  <a:srgbClr val="000000"/>
                </a:solidFill>
                <a:latin typeface="宋体" panose="02010600030101010101" pitchFamily="2" charset="-122"/>
                <a:ea typeface="宋体" panose="02010600030101010101" pitchFamily="2" charset="-122"/>
              </a:rPr>
              <a:t>记录顶点</a:t>
            </a:r>
            <a:r>
              <a:rPr kumimoji="1" lang="en-US" altLang="zh-CN" sz="2400" i="0" u="none" dirty="0" smtClean="0">
                <a:solidFill>
                  <a:srgbClr val="000000"/>
                </a:solidFill>
                <a:ea typeface="宋体" panose="02010600030101010101" pitchFamily="2" charset="-122"/>
              </a:rPr>
              <a:t>v</a:t>
            </a:r>
            <a:r>
              <a:rPr kumimoji="1" lang="zh-CN" altLang="en-US" sz="2400" i="0" u="none" dirty="0" smtClean="0">
                <a:solidFill>
                  <a:srgbClr val="000000"/>
                </a:solidFill>
                <a:latin typeface="宋体" panose="02010600030101010101" pitchFamily="2" charset="-122"/>
                <a:ea typeface="宋体" panose="02010600030101010101" pitchFamily="2" charset="-122"/>
              </a:rPr>
              <a:t>到</a:t>
            </a:r>
            <a:r>
              <a:rPr kumimoji="1" lang="en-US" altLang="zh-CN" sz="2400" i="0" u="none" dirty="0" smtClean="0">
                <a:solidFill>
                  <a:srgbClr val="000000"/>
                </a:solidFill>
                <a:ea typeface="宋体" panose="02010600030101010101" pitchFamily="2" charset="-122"/>
              </a:rPr>
              <a:t>U</a:t>
            </a:r>
            <a:r>
              <a:rPr kumimoji="1" lang="zh-CN" altLang="en-US" sz="2400" i="0" u="none" dirty="0" smtClean="0">
                <a:solidFill>
                  <a:srgbClr val="000000"/>
                </a:solidFill>
                <a:latin typeface="宋体" panose="02010600030101010101" pitchFamily="2" charset="-122"/>
                <a:ea typeface="宋体" panose="02010600030101010101" pitchFamily="2" charset="-122"/>
              </a:rPr>
              <a:t>中具有最小权值的那条边的另一个邻接顶点</a:t>
            </a:r>
            <a:r>
              <a:rPr kumimoji="1" lang="en-US" altLang="zh-CN" sz="2400" i="0" u="none" dirty="0" err="1" smtClean="0">
                <a:solidFill>
                  <a:srgbClr val="000000"/>
                </a:solidFill>
                <a:ea typeface="宋体" panose="02010600030101010101" pitchFamily="2" charset="-122"/>
              </a:rPr>
              <a:t>u</a:t>
            </a:r>
            <a:r>
              <a:rPr kumimoji="1" lang="en-US" altLang="zh-CN" sz="2400" i="0" u="none" dirty="0" err="1" smtClean="0">
                <a:solidFill>
                  <a:srgbClr val="000000"/>
                </a:solidFill>
                <a:latin typeface="宋体" panose="02010600030101010101" pitchFamily="2" charset="-122"/>
                <a:ea typeface="宋体" panose="02010600030101010101" pitchFamily="2" charset="-122"/>
              </a:rPr>
              <a:t>（</a:t>
            </a:r>
            <a:r>
              <a:rPr kumimoji="1" lang="en-US" altLang="zh-CN" sz="2400" i="0" u="none" dirty="0" err="1" smtClean="0">
                <a:solidFill>
                  <a:srgbClr val="000000"/>
                </a:solidFill>
                <a:ea typeface="宋体" panose="02010600030101010101" pitchFamily="2" charset="-122"/>
              </a:rPr>
              <a:t>nearvertex</a:t>
            </a:r>
            <a:r>
              <a:rPr kumimoji="1" lang="en-US" altLang="zh-CN" sz="2400" i="0" u="none" dirty="0" smtClean="0">
                <a:solidFill>
                  <a:srgbClr val="000000"/>
                </a:solidFill>
                <a:ea typeface="宋体" panose="02010600030101010101" pitchFamily="2" charset="-122"/>
              </a:rPr>
              <a:t>=-1</a:t>
            </a:r>
            <a:r>
              <a:rPr kumimoji="1" lang="zh-CN" altLang="en-US" sz="2400" i="0" u="none" dirty="0" smtClean="0">
                <a:solidFill>
                  <a:srgbClr val="000000"/>
                </a:solidFill>
                <a:latin typeface="宋体" panose="02010600030101010101" pitchFamily="2" charset="-122"/>
                <a:ea typeface="宋体" panose="02010600030101010101" pitchFamily="2" charset="-122"/>
              </a:rPr>
              <a:t>表示该顶点</a:t>
            </a:r>
            <a:r>
              <a:rPr kumimoji="1" lang="en-US" altLang="zh-CN" sz="2400" i="0" u="none" dirty="0" smtClean="0">
                <a:solidFill>
                  <a:srgbClr val="000000"/>
                </a:solidFill>
                <a:ea typeface="宋体" panose="02010600030101010101" pitchFamily="2" charset="-122"/>
              </a:rPr>
              <a:t>v</a:t>
            </a:r>
            <a:r>
              <a:rPr kumimoji="1" lang="zh-CN" altLang="en-US" sz="2400" i="0" u="none" dirty="0" smtClean="0">
                <a:solidFill>
                  <a:srgbClr val="000000"/>
                </a:solidFill>
                <a:latin typeface="宋体" panose="02010600030101010101" pitchFamily="2" charset="-122"/>
                <a:ea typeface="宋体" panose="02010600030101010101" pitchFamily="2" charset="-122"/>
              </a:rPr>
              <a:t>为开始顶点）。</a:t>
            </a:r>
            <a:r>
              <a:rPr kumimoji="1" lang="zh-CN" altLang="en-US" sz="2400" i="0" u="none" dirty="0" smtClean="0">
                <a:solidFill>
                  <a:srgbClr val="000000"/>
                </a:solidFill>
                <a:ea typeface="宋体" panose="02010600030101010101" pitchFamily="2" charset="-122"/>
              </a:rPr>
              <a:t> </a:t>
            </a:r>
            <a:endParaRPr kumimoji="1" lang="en-US" altLang="zh-CN" sz="2400" i="0" u="none" dirty="0" smtClean="0">
              <a:solidFill>
                <a:srgbClr val="000000"/>
              </a:solidFill>
              <a:ea typeface="宋体" panose="02010600030101010101" pitchFamily="2" charset="-122"/>
            </a:endParaRPr>
          </a:p>
        </p:txBody>
      </p:sp>
      <p:sp>
        <p:nvSpPr>
          <p:cNvPr id="110595" name="Text Box 4"/>
          <p:cNvSpPr txBox="1">
            <a:spLocks noChangeArrowheads="1"/>
          </p:cNvSpPr>
          <p:nvPr/>
        </p:nvSpPr>
        <p:spPr bwMode="auto">
          <a:xfrm>
            <a:off x="317989" y="152400"/>
            <a:ext cx="8305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30000"/>
              </a:lnSpc>
              <a:spcBef>
                <a:spcPct val="50000"/>
              </a:spcBef>
              <a:buFont typeface="Wingdings" panose="05000000000000000000" pitchFamily="2" charset="2"/>
              <a:buNone/>
            </a:pPr>
            <a:r>
              <a:rPr kumimoji="1" lang="zh-CN" altLang="en-US" b="1" i="0" u="none" smtClean="0">
                <a:solidFill>
                  <a:srgbClr val="000000"/>
                </a:solidFill>
                <a:ea typeface="宋体" panose="02010600030101010101" pitchFamily="2" charset="-122"/>
              </a:rPr>
              <a:t>算法预备：</a:t>
            </a:r>
            <a:endParaRPr kumimoji="1" lang="en-US" altLang="zh-CN" sz="3200" b="1" i="0" u="none" smtClean="0">
              <a:solidFill>
                <a:srgbClr val="000000"/>
              </a:solidFill>
              <a:ea typeface="宋体" panose="02010600030101010101" pitchFamily="2" charset="-122"/>
            </a:endParaRPr>
          </a:p>
        </p:txBody>
      </p:sp>
      <p:sp>
        <p:nvSpPr>
          <p:cNvPr id="1057797" name="Text Box 5"/>
          <p:cNvSpPr txBox="1">
            <a:spLocks noChangeArrowheads="1"/>
          </p:cNvSpPr>
          <p:nvPr/>
        </p:nvSpPr>
        <p:spPr bwMode="auto">
          <a:xfrm>
            <a:off x="383931" y="4437397"/>
            <a:ext cx="8376138" cy="185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lvl="0"/>
            <a:r>
              <a:rPr lang="en-US" altLang="zh-CN" sz="2200" b="1" i="0" u="none" dirty="0">
                <a:solidFill>
                  <a:srgbClr val="003366"/>
                </a:solidFill>
                <a:latin typeface="Arial" panose="020B0604020202020204" pitchFamily="34" charset="0"/>
                <a:cs typeface="Arial" panose="020B0604020202020204"/>
              </a:rPr>
              <a:t>template</a:t>
            </a:r>
            <a:r>
              <a:rPr lang="en-US" altLang="zh-CN" sz="2200" i="0" u="none" dirty="0">
                <a:solidFill>
                  <a:srgbClr val="003366"/>
                </a:solidFill>
                <a:latin typeface="Arial" panose="020B0604020202020204" pitchFamily="34" charset="0"/>
                <a:cs typeface="Arial" panose="020B0604020202020204"/>
              </a:rPr>
              <a:t> &lt;</a:t>
            </a:r>
            <a:r>
              <a:rPr lang="en-US" altLang="zh-CN" sz="2200" b="1" i="0" u="none" dirty="0">
                <a:solidFill>
                  <a:srgbClr val="003366"/>
                </a:solidFill>
                <a:latin typeface="Arial" panose="020B0604020202020204" pitchFamily="34" charset="0"/>
                <a:cs typeface="Arial" panose="020B0604020202020204"/>
              </a:rPr>
              <a:t>class</a:t>
            </a:r>
            <a:r>
              <a:rPr lang="en-US" altLang="zh-CN" sz="2200" i="0" u="none" dirty="0">
                <a:solidFill>
                  <a:srgbClr val="003366"/>
                </a:solidFill>
                <a:latin typeface="Arial" panose="020B0604020202020204" pitchFamily="34" charset="0"/>
                <a:cs typeface="Arial" panose="020B0604020202020204"/>
              </a:rPr>
              <a:t> </a:t>
            </a:r>
            <a:r>
              <a:rPr lang="en-US" altLang="zh-CN" sz="2200" i="0" u="none" dirty="0" err="1">
                <a:solidFill>
                  <a:srgbClr val="003366"/>
                </a:solidFill>
                <a:latin typeface="Arial" panose="020B0604020202020204" pitchFamily="34" charset="0"/>
                <a:cs typeface="Arial" panose="020B0604020202020204"/>
              </a:rPr>
              <a:t>ElemType</a:t>
            </a:r>
            <a:r>
              <a:rPr lang="en-US" altLang="zh-CN" sz="2200" i="0" u="none" dirty="0">
                <a:solidFill>
                  <a:srgbClr val="003366"/>
                </a:solidFill>
                <a:latin typeface="Arial" panose="020B0604020202020204" pitchFamily="34" charset="0"/>
                <a:cs typeface="Arial" panose="020B0604020202020204"/>
              </a:rPr>
              <a:t>, </a:t>
            </a:r>
            <a:r>
              <a:rPr lang="en-US" altLang="zh-CN" sz="2200" b="1" i="0" u="none" dirty="0">
                <a:solidFill>
                  <a:srgbClr val="003366"/>
                </a:solidFill>
                <a:latin typeface="Arial" panose="020B0604020202020204" pitchFamily="34" charset="0"/>
                <a:cs typeface="Arial" panose="020B0604020202020204"/>
              </a:rPr>
              <a:t>class</a:t>
            </a:r>
            <a:r>
              <a:rPr lang="en-US" altLang="zh-CN" sz="2200" i="0" u="none" dirty="0">
                <a:solidFill>
                  <a:srgbClr val="003366"/>
                </a:solidFill>
                <a:latin typeface="Arial" panose="020B0604020202020204" pitchFamily="34" charset="0"/>
                <a:cs typeface="Arial" panose="020B0604020202020204"/>
              </a:rPr>
              <a:t> </a:t>
            </a:r>
            <a:r>
              <a:rPr lang="en-US" altLang="zh-CN" sz="2200" i="0" u="none" dirty="0" err="1">
                <a:solidFill>
                  <a:srgbClr val="003366"/>
                </a:solidFill>
                <a:latin typeface="Arial" panose="020B0604020202020204" pitchFamily="34" charset="0"/>
                <a:cs typeface="Arial" panose="020B0604020202020204"/>
              </a:rPr>
              <a:t>WeightType</a:t>
            </a:r>
            <a:r>
              <a:rPr lang="en-US" altLang="zh-CN" sz="2200" i="0" u="none" dirty="0">
                <a:solidFill>
                  <a:srgbClr val="003366"/>
                </a:solidFill>
                <a:latin typeface="Arial" panose="020B0604020202020204" pitchFamily="34" charset="0"/>
                <a:cs typeface="Arial" panose="020B0604020202020204"/>
              </a:rPr>
              <a:t>&gt;</a:t>
            </a:r>
            <a:endParaRPr lang="zh-CN" altLang="zh-CN" sz="2200" i="0" u="none" dirty="0">
              <a:solidFill>
                <a:srgbClr val="003366"/>
              </a:solidFill>
              <a:latin typeface="Arial" panose="020B0604020202020204" pitchFamily="34" charset="0"/>
              <a:cs typeface="Arial" panose="020B0604020202020204"/>
            </a:endParaRPr>
          </a:p>
          <a:p>
            <a:pPr lvl="0"/>
            <a:r>
              <a:rPr lang="en-US" altLang="zh-CN" sz="2200" i="0" u="none" dirty="0" err="1">
                <a:solidFill>
                  <a:srgbClr val="003366"/>
                </a:solidFill>
                <a:latin typeface="Arial" panose="020B0604020202020204" pitchFamily="34" charset="0"/>
                <a:cs typeface="Arial" panose="020B0604020202020204"/>
              </a:rPr>
              <a:t>struct</a:t>
            </a:r>
            <a:r>
              <a:rPr lang="en-US" altLang="zh-CN" sz="2200" i="0" u="none" dirty="0">
                <a:solidFill>
                  <a:srgbClr val="003366"/>
                </a:solidFill>
                <a:latin typeface="Arial" panose="020B0604020202020204" pitchFamily="34" charset="0"/>
                <a:cs typeface="Arial" panose="020B0604020202020204"/>
              </a:rPr>
              <a:t> </a:t>
            </a:r>
            <a:r>
              <a:rPr lang="en-US" altLang="zh-CN" sz="2200" i="0" u="none" dirty="0" err="1">
                <a:solidFill>
                  <a:srgbClr val="003366"/>
                </a:solidFill>
                <a:latin typeface="Arial" panose="020B0604020202020204" pitchFamily="34" charset="0"/>
                <a:cs typeface="Arial" panose="020B0604020202020204"/>
              </a:rPr>
              <a:t>CloseArcType</a:t>
            </a:r>
            <a:r>
              <a:rPr lang="en-US" altLang="zh-CN" sz="2200" i="0" u="none" dirty="0">
                <a:solidFill>
                  <a:srgbClr val="003366"/>
                </a:solidFill>
                <a:latin typeface="Arial" panose="020B0604020202020204" pitchFamily="34" charset="0"/>
                <a:cs typeface="Arial" panose="020B0604020202020204"/>
              </a:rPr>
              <a:t> </a:t>
            </a:r>
            <a:r>
              <a:rPr lang="en-US" altLang="zh-CN" sz="2200" i="0" u="none" dirty="0" smtClean="0">
                <a:solidFill>
                  <a:srgbClr val="003366"/>
                </a:solidFill>
                <a:latin typeface="Arial" panose="020B0604020202020204" pitchFamily="34" charset="0"/>
                <a:cs typeface="Arial" panose="020B0604020202020204"/>
              </a:rPr>
              <a:t>{      </a:t>
            </a:r>
            <a:r>
              <a:rPr lang="en-US" altLang="zh-CN" sz="2200" i="0" u="none" dirty="0">
                <a:solidFill>
                  <a:srgbClr val="003366"/>
                </a:solidFill>
                <a:latin typeface="Arial" panose="020B0604020202020204" pitchFamily="34" charset="0"/>
                <a:cs typeface="Arial" panose="020B0604020202020204"/>
              </a:rPr>
              <a:t>//</a:t>
            </a:r>
            <a:r>
              <a:rPr lang="zh-CN" altLang="en-US" sz="2200" i="0" u="none" dirty="0">
                <a:solidFill>
                  <a:srgbClr val="003366"/>
                </a:solidFill>
                <a:latin typeface="Arial" panose="020B0604020202020204" pitchFamily="34" charset="0"/>
                <a:cs typeface="Arial" panose="020B0604020202020204"/>
              </a:rPr>
              <a:t>辅助数组</a:t>
            </a:r>
            <a:r>
              <a:rPr lang="en-US" altLang="zh-CN" sz="2200" i="0" u="none" dirty="0" err="1">
                <a:solidFill>
                  <a:srgbClr val="003366"/>
                </a:solidFill>
                <a:latin typeface="Arial" panose="020B0604020202020204" pitchFamily="34" charset="0"/>
                <a:cs typeface="Arial" panose="020B0604020202020204"/>
              </a:rPr>
              <a:t>closearc</a:t>
            </a:r>
            <a:r>
              <a:rPr lang="en-US" altLang="zh-CN" sz="2200" i="0" u="none" dirty="0">
                <a:solidFill>
                  <a:srgbClr val="003366"/>
                </a:solidFill>
                <a:latin typeface="Arial" panose="020B0604020202020204" pitchFamily="34" charset="0"/>
                <a:cs typeface="Arial" panose="020B0604020202020204"/>
              </a:rPr>
              <a:t>[ ]</a:t>
            </a:r>
            <a:r>
              <a:rPr lang="zh-CN" altLang="en-US" sz="2200" i="0" u="none" dirty="0">
                <a:solidFill>
                  <a:srgbClr val="003366"/>
                </a:solidFill>
                <a:latin typeface="Arial" panose="020B0604020202020204" pitchFamily="34" charset="0"/>
                <a:cs typeface="Arial" panose="020B0604020202020204"/>
              </a:rPr>
              <a:t>的结构定义</a:t>
            </a:r>
            <a:endParaRPr lang="zh-CN" altLang="zh-CN" sz="2200" i="0" u="none" dirty="0">
              <a:solidFill>
                <a:srgbClr val="003366"/>
              </a:solidFill>
              <a:latin typeface="Arial" panose="020B0604020202020204" pitchFamily="34" charset="0"/>
              <a:cs typeface="Arial" panose="020B0604020202020204"/>
            </a:endParaRPr>
          </a:p>
          <a:p>
            <a:r>
              <a:rPr lang="en-US" altLang="zh-CN" sz="2200" i="0" u="none" dirty="0">
                <a:solidFill>
                  <a:srgbClr val="003366"/>
                </a:solidFill>
                <a:latin typeface="Arial" panose="020B0604020202020204" pitchFamily="34" charset="0"/>
                <a:cs typeface="Arial" panose="020B0604020202020204"/>
              </a:rPr>
              <a:t>   </a:t>
            </a:r>
            <a:r>
              <a:rPr lang="en-US" altLang="zh-CN" sz="2200" i="0" u="none" dirty="0" err="1">
                <a:solidFill>
                  <a:srgbClr val="003366"/>
                </a:solidFill>
                <a:latin typeface="Arial" panose="020B0604020202020204" pitchFamily="34" charset="0"/>
                <a:cs typeface="Arial" panose="020B0604020202020204"/>
              </a:rPr>
              <a:t>WeightType</a:t>
            </a:r>
            <a:r>
              <a:rPr lang="en-US" altLang="zh-CN" sz="2200" i="0" u="none" dirty="0">
                <a:solidFill>
                  <a:srgbClr val="003366"/>
                </a:solidFill>
                <a:latin typeface="Arial" panose="020B0604020202020204" pitchFamily="34" charset="0"/>
                <a:cs typeface="Arial" panose="020B0604020202020204"/>
              </a:rPr>
              <a:t> </a:t>
            </a:r>
            <a:r>
              <a:rPr lang="en-US" altLang="zh-CN" sz="2200" i="0" u="none" dirty="0" err="1">
                <a:solidFill>
                  <a:srgbClr val="003366"/>
                </a:solidFill>
                <a:latin typeface="Arial" panose="020B0604020202020204" pitchFamily="34" charset="0"/>
                <a:cs typeface="Arial" panose="020B0604020202020204"/>
              </a:rPr>
              <a:t>lowweight</a:t>
            </a:r>
            <a:r>
              <a:rPr lang="en-US" altLang="zh-CN" sz="2200" i="0" u="none" dirty="0">
                <a:solidFill>
                  <a:srgbClr val="003366"/>
                </a:solidFill>
                <a:latin typeface="Arial" panose="020B0604020202020204" pitchFamily="34" charset="0"/>
                <a:cs typeface="Arial" panose="020B0604020202020204"/>
              </a:rPr>
              <a:t>;    //</a:t>
            </a:r>
            <a:r>
              <a:rPr lang="zh-CN" altLang="en-US" sz="2200" i="0" u="none" dirty="0">
                <a:solidFill>
                  <a:srgbClr val="003366"/>
                </a:solidFill>
                <a:latin typeface="Arial" panose="020B0604020202020204" pitchFamily="34" charset="0"/>
                <a:cs typeface="Arial" panose="020B0604020202020204"/>
              </a:rPr>
              <a:t>边的代价（权值）</a:t>
            </a:r>
            <a:endParaRPr lang="zh-CN" altLang="zh-CN" sz="2200" i="0" u="none" dirty="0">
              <a:solidFill>
                <a:srgbClr val="003366"/>
              </a:solidFill>
              <a:latin typeface="Arial" panose="020B0604020202020204" pitchFamily="34" charset="0"/>
              <a:cs typeface="Arial" panose="020B0604020202020204"/>
            </a:endParaRPr>
          </a:p>
          <a:p>
            <a:pPr algn="just" eaLnBrk="0" hangingPunct="0">
              <a:spcBef>
                <a:spcPct val="20000"/>
              </a:spcBef>
            </a:pPr>
            <a:r>
              <a:rPr lang="en-US" altLang="zh-CN" sz="2200" i="0" u="none" dirty="0">
                <a:solidFill>
                  <a:srgbClr val="003366"/>
                </a:solidFill>
                <a:latin typeface="Arial" panose="020B0604020202020204" pitchFamily="34" charset="0"/>
                <a:cs typeface="Arial" panose="020B0604020202020204"/>
              </a:rPr>
              <a:t>   </a:t>
            </a:r>
            <a:r>
              <a:rPr lang="en-US" altLang="zh-CN" sz="2200" i="0" u="none" dirty="0" err="1">
                <a:solidFill>
                  <a:srgbClr val="003366"/>
                </a:solidFill>
                <a:latin typeface="Arial" panose="020B0604020202020204" pitchFamily="34" charset="0"/>
                <a:cs typeface="Arial" panose="020B0604020202020204"/>
              </a:rPr>
              <a:t>int</a:t>
            </a:r>
            <a:r>
              <a:rPr lang="en-US" altLang="zh-CN" sz="2200" i="0" u="none" dirty="0">
                <a:solidFill>
                  <a:srgbClr val="003366"/>
                </a:solidFill>
                <a:latin typeface="Arial" panose="020B0604020202020204" pitchFamily="34" charset="0"/>
                <a:cs typeface="Arial" panose="020B0604020202020204"/>
              </a:rPr>
              <a:t> </a:t>
            </a:r>
            <a:r>
              <a:rPr lang="en-US" altLang="zh-CN" sz="2200" i="0" u="none" dirty="0" err="1">
                <a:solidFill>
                  <a:srgbClr val="003366"/>
                </a:solidFill>
                <a:latin typeface="Arial" panose="020B0604020202020204" pitchFamily="34" charset="0"/>
                <a:cs typeface="Arial" panose="020B0604020202020204"/>
              </a:rPr>
              <a:t>nearvertex</a:t>
            </a:r>
            <a:r>
              <a:rPr lang="en-US" altLang="zh-CN" sz="2200" i="0" u="none" dirty="0">
                <a:solidFill>
                  <a:srgbClr val="003366"/>
                </a:solidFill>
                <a:latin typeface="Arial" panose="020B0604020202020204" pitchFamily="34" charset="0"/>
                <a:cs typeface="Arial" panose="020B0604020202020204"/>
              </a:rPr>
              <a:t>;  	</a:t>
            </a:r>
            <a:r>
              <a:rPr lang="en-US" altLang="zh-CN" sz="2200" i="0" u="none" dirty="0" smtClean="0">
                <a:solidFill>
                  <a:srgbClr val="003366"/>
                </a:solidFill>
                <a:latin typeface="Arial" panose="020B0604020202020204" pitchFamily="34" charset="0"/>
                <a:cs typeface="Arial" panose="020B0604020202020204"/>
              </a:rPr>
              <a:t>//</a:t>
            </a:r>
            <a:r>
              <a:rPr lang="en-US" altLang="zh-CN" sz="2200" i="0" u="none" dirty="0">
                <a:solidFill>
                  <a:srgbClr val="003366"/>
                </a:solidFill>
                <a:latin typeface="Arial" panose="020B0604020202020204" pitchFamily="34" charset="0"/>
                <a:cs typeface="Arial" panose="020B0604020202020204"/>
              </a:rPr>
              <a:t>U</a:t>
            </a:r>
            <a:r>
              <a:rPr lang="zh-CN" altLang="en-US" sz="2200" i="0" u="none" dirty="0">
                <a:solidFill>
                  <a:srgbClr val="003366"/>
                </a:solidFill>
                <a:latin typeface="Arial" panose="020B0604020202020204" pitchFamily="34" charset="0"/>
                <a:cs typeface="Arial" panose="020B0604020202020204"/>
              </a:rPr>
              <a:t>中的顶点</a:t>
            </a:r>
            <a:endParaRPr lang="zh-CN" altLang="zh-CN" sz="2200" i="0" u="none" dirty="0">
              <a:solidFill>
                <a:srgbClr val="003366"/>
              </a:solidFill>
              <a:latin typeface="Arial" panose="020B0604020202020204" pitchFamily="34" charset="0"/>
              <a:cs typeface="Arial" panose="020B0604020202020204"/>
            </a:endParaRPr>
          </a:p>
          <a:p>
            <a:pPr lvl="0"/>
            <a:r>
              <a:rPr lang="en-US" altLang="zh-CN" sz="2200" i="0" u="none" dirty="0" smtClean="0">
                <a:solidFill>
                  <a:srgbClr val="003366"/>
                </a:solidFill>
                <a:latin typeface="Arial" panose="020B0604020202020204" pitchFamily="34" charset="0"/>
                <a:cs typeface="Arial" panose="020B0604020202020204"/>
              </a:rPr>
              <a:t>};</a:t>
            </a:r>
            <a:endParaRPr lang="zh-CN" altLang="zh-CN" sz="2200" i="0" u="none" dirty="0">
              <a:solidFill>
                <a:srgbClr val="003366"/>
              </a:solidFill>
              <a:latin typeface="Arial" panose="020B0604020202020204" pitchFamily="34" charset="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7797"/>
                                        </p:tgtEl>
                                        <p:attrNameLst>
                                          <p:attrName>style.visibility</p:attrName>
                                        </p:attrNameLst>
                                      </p:cBhvr>
                                      <p:to>
                                        <p:strVal val="visible"/>
                                      </p:to>
                                    </p:set>
                                    <p:anim calcmode="lin" valueType="num">
                                      <p:cBhvr additive="base">
                                        <p:cTn id="7" dur="500" fill="hold"/>
                                        <p:tgtEl>
                                          <p:spTgt spid="1057797"/>
                                        </p:tgtEl>
                                        <p:attrNameLst>
                                          <p:attrName>ppt_x</p:attrName>
                                        </p:attrNameLst>
                                      </p:cBhvr>
                                      <p:tavLst>
                                        <p:tav tm="0">
                                          <p:val>
                                            <p:strVal val="#ppt_x"/>
                                          </p:val>
                                        </p:tav>
                                        <p:tav tm="100000">
                                          <p:val>
                                            <p:strVal val="#ppt_x"/>
                                          </p:val>
                                        </p:tav>
                                      </p:tavLst>
                                    </p:anim>
                                    <p:anim calcmode="lin" valueType="num">
                                      <p:cBhvr additive="base">
                                        <p:cTn id="8" dur="500" fill="hold"/>
                                        <p:tgtEl>
                                          <p:spTgt spid="1057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7"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666750" y="1341441"/>
            <a:ext cx="782968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200" dirty="0" smtClean="0">
                <a:solidFill>
                  <a:srgbClr val="FF0000"/>
                </a:solidFill>
                <a:latin typeface="Times New Roman" panose="02020603050405020304" pitchFamily="18" charset="0"/>
              </a:rPr>
              <a:t>Step1</a:t>
            </a:r>
            <a:r>
              <a:rPr lang="en-US" altLang="zh-CN" sz="2200" dirty="0" smtClean="0">
                <a:solidFill>
                  <a:srgbClr val="000000"/>
                </a:solidFill>
                <a:latin typeface="Times New Roman" panose="02020603050405020304" pitchFamily="18" charset="0"/>
              </a:rPr>
              <a:t>: </a:t>
            </a:r>
            <a:r>
              <a:rPr lang="zh-CN" altLang="en-US" sz="2200" dirty="0" smtClean="0">
                <a:solidFill>
                  <a:srgbClr val="000000"/>
                </a:solidFill>
                <a:latin typeface="Times New Roman" panose="02020603050405020304" pitchFamily="18" charset="0"/>
              </a:rPr>
              <a:t>初始化</a:t>
            </a:r>
            <a:r>
              <a:rPr lang="zh-CN" altLang="en-US" sz="2200" dirty="0">
                <a:solidFill>
                  <a:srgbClr val="000000"/>
                </a:solidFill>
                <a:latin typeface="Times New Roman" panose="02020603050405020304" pitchFamily="18" charset="0"/>
              </a:rPr>
              <a:t>辅助数组</a:t>
            </a:r>
            <a:r>
              <a:rPr lang="en-US" altLang="zh-CN" sz="2200" dirty="0" err="1">
                <a:solidFill>
                  <a:srgbClr val="000000"/>
                </a:solidFill>
                <a:latin typeface="Times New Roman" panose="02020603050405020304" pitchFamily="18" charset="0"/>
              </a:rPr>
              <a:t>c</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osearc</a:t>
            </a:r>
            <a:r>
              <a:rPr lang="en-US" altLang="zh-CN" sz="2200" dirty="0">
                <a:solidFill>
                  <a:srgbClr val="000000"/>
                </a:solidFill>
                <a:latin typeface="Times New Roman" panose="02020603050405020304" pitchFamily="18" charset="0"/>
              </a:rPr>
              <a:t>[]</a:t>
            </a:r>
            <a:r>
              <a:rPr lang="zh-CN" altLang="en-US" sz="2200" dirty="0">
                <a:solidFill>
                  <a:srgbClr val="000000"/>
                </a:solidFill>
                <a:latin typeface="Times New Roman" panose="02020603050405020304" pitchFamily="18" charset="0"/>
              </a:rPr>
              <a:t>；</a:t>
            </a:r>
            <a:endParaRPr lang="zh-CN" altLang="en-US" sz="2200" dirty="0">
              <a:solidFill>
                <a:srgbClr val="000000"/>
              </a:solidFill>
              <a:latin typeface="Times New Roman" panose="02020603050405020304" pitchFamily="18" charset="0"/>
            </a:endParaRPr>
          </a:p>
          <a:p>
            <a:pPr algn="just" eaLnBrk="1" hangingPunct="1">
              <a:spcBef>
                <a:spcPct val="50000"/>
              </a:spcBef>
            </a:pPr>
            <a:r>
              <a:rPr lang="en-US" altLang="zh-CN" sz="2200" dirty="0" smtClean="0">
                <a:solidFill>
                  <a:srgbClr val="FF0000"/>
                </a:solidFill>
                <a:latin typeface="Times New Roman" panose="02020603050405020304" pitchFamily="18" charset="0"/>
              </a:rPr>
              <a:t>Step2: </a:t>
            </a:r>
            <a:r>
              <a:rPr lang="zh-CN" altLang="en-US" sz="2200" dirty="0" smtClean="0">
                <a:solidFill>
                  <a:srgbClr val="000000"/>
                </a:solidFill>
                <a:latin typeface="Times New Roman" panose="02020603050405020304" pitchFamily="18" charset="0"/>
              </a:rPr>
              <a:t>重复</a:t>
            </a:r>
            <a:r>
              <a:rPr lang="zh-CN" altLang="en-US" sz="2200" dirty="0">
                <a:solidFill>
                  <a:srgbClr val="000000"/>
                </a:solidFill>
                <a:latin typeface="Times New Roman" panose="02020603050405020304" pitchFamily="18" charset="0"/>
              </a:rPr>
              <a:t>下列</a:t>
            </a:r>
            <a:r>
              <a:rPr lang="zh-CN" altLang="en-US" sz="2200" dirty="0" smtClean="0">
                <a:solidFill>
                  <a:srgbClr val="000000"/>
                </a:solidFill>
                <a:latin typeface="Times New Roman" panose="02020603050405020304" pitchFamily="18" charset="0"/>
              </a:rPr>
              <a:t>步骤</a:t>
            </a:r>
            <a:r>
              <a:rPr lang="en-US" altLang="zh-CN" sz="2200" dirty="0" smtClean="0">
                <a:solidFill>
                  <a:srgbClr val="FF0000"/>
                </a:solidFill>
                <a:latin typeface="Times New Roman" panose="02020603050405020304" pitchFamily="18" charset="0"/>
              </a:rPr>
              <a:t>Step3</a:t>
            </a:r>
            <a:r>
              <a:rPr lang="zh-CN" altLang="en-US" sz="2200" dirty="0" smtClean="0">
                <a:solidFill>
                  <a:srgbClr val="000000"/>
                </a:solidFill>
                <a:latin typeface="Times New Roman" panose="02020603050405020304" pitchFamily="18" charset="0"/>
              </a:rPr>
              <a:t>和</a:t>
            </a:r>
            <a:r>
              <a:rPr lang="en-US" altLang="zh-CN" sz="2200" dirty="0" smtClean="0">
                <a:solidFill>
                  <a:srgbClr val="FF0000"/>
                </a:solidFill>
                <a:latin typeface="Times New Roman" panose="02020603050405020304" pitchFamily="18" charset="0"/>
              </a:rPr>
              <a:t>Step4 </a:t>
            </a:r>
            <a:r>
              <a:rPr lang="en-US" altLang="zh-CN" sz="2200" dirty="0" smtClean="0">
                <a:solidFill>
                  <a:srgbClr val="000000"/>
                </a:solidFill>
                <a:latin typeface="Times New Roman" panose="02020603050405020304" pitchFamily="18" charset="0"/>
              </a:rPr>
              <a:t>n-1</a:t>
            </a:r>
            <a:r>
              <a:rPr lang="zh-CN" altLang="en-US" sz="2200" dirty="0">
                <a:solidFill>
                  <a:srgbClr val="000000"/>
                </a:solidFill>
                <a:latin typeface="Times New Roman" panose="02020603050405020304" pitchFamily="18" charset="0"/>
              </a:rPr>
              <a:t>次</a:t>
            </a:r>
            <a:endParaRPr lang="zh-CN" altLang="en-US" sz="2200" dirty="0">
              <a:solidFill>
                <a:srgbClr val="000000"/>
              </a:solidFill>
              <a:latin typeface="Times New Roman" panose="02020603050405020304" pitchFamily="18" charset="0"/>
            </a:endParaRPr>
          </a:p>
          <a:p>
            <a:pPr algn="just" eaLnBrk="1" hangingPunct="1">
              <a:spcBef>
                <a:spcPct val="50000"/>
              </a:spcBef>
            </a:pPr>
            <a:r>
              <a:rPr lang="en-US" altLang="zh-CN" sz="2200" dirty="0" smtClean="0">
                <a:solidFill>
                  <a:srgbClr val="FF0000"/>
                </a:solidFill>
                <a:latin typeface="Times New Roman" panose="02020603050405020304" pitchFamily="18" charset="0"/>
              </a:rPr>
              <a:t>Step3: </a:t>
            </a:r>
            <a:r>
              <a:rPr lang="zh-CN" altLang="en-US" sz="2200" dirty="0" smtClean="0">
                <a:solidFill>
                  <a:srgbClr val="000000"/>
                </a:solidFill>
                <a:latin typeface="Times New Roman" panose="02020603050405020304" pitchFamily="18" charset="0"/>
              </a:rPr>
              <a:t>在</a:t>
            </a:r>
            <a:r>
              <a:rPr lang="en-US" altLang="zh-CN" sz="2200" dirty="0" err="1">
                <a:solidFill>
                  <a:srgbClr val="000000"/>
                </a:solidFill>
                <a:latin typeface="Times New Roman" panose="02020603050405020304" pitchFamily="18" charset="0"/>
              </a:rPr>
              <a:t>c</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osearc</a:t>
            </a:r>
            <a:r>
              <a:rPr lang="en-US" altLang="zh-CN" sz="2200" dirty="0">
                <a:solidFill>
                  <a:srgbClr val="000000"/>
                </a:solidFill>
                <a:latin typeface="Times New Roman" panose="02020603050405020304" pitchFamily="18" charset="0"/>
              </a:rPr>
              <a:t>[]</a:t>
            </a:r>
            <a:r>
              <a:rPr lang="zh-CN" altLang="en-US" sz="2200" dirty="0">
                <a:solidFill>
                  <a:srgbClr val="000000"/>
                </a:solidFill>
                <a:latin typeface="Times New Roman" panose="02020603050405020304" pitchFamily="18" charset="0"/>
              </a:rPr>
              <a:t>中选择</a:t>
            </a:r>
            <a:r>
              <a:rPr lang="en-US" altLang="zh-CN" sz="2200" dirty="0">
                <a:solidFill>
                  <a:srgbClr val="000000"/>
                </a:solidFill>
                <a:latin typeface="Times New Roman" panose="02020603050405020304" pitchFamily="18" charset="0"/>
                <a:cs typeface="Times New Roman" panose="02020603050405020304" pitchFamily="18" charset="0"/>
              </a:rPr>
              <a:t>l</a:t>
            </a:r>
            <a:r>
              <a:rPr lang="en-US" altLang="zh-CN" sz="2200" dirty="0">
                <a:solidFill>
                  <a:srgbClr val="000000"/>
                </a:solidFill>
                <a:latin typeface="Times New Roman" panose="02020603050405020304" pitchFamily="18" charset="0"/>
              </a:rPr>
              <a:t>owweight</a:t>
            </a:r>
            <a:r>
              <a:rPr lang="en-US" altLang="zh-CN" sz="2200" dirty="0">
                <a:solidFill>
                  <a:srgbClr val="000000"/>
                </a:solidFill>
                <a:latin typeface="宋体" panose="02010600030101010101" pitchFamily="2" charset="-122"/>
                <a:sym typeface="Symbol" panose="05050102010706020507" pitchFamily="18" charset="2"/>
              </a:rPr>
              <a:t></a:t>
            </a:r>
            <a:r>
              <a:rPr lang="en-US" altLang="zh-CN" sz="2200" dirty="0">
                <a:solidFill>
                  <a:srgbClr val="000000"/>
                </a:solidFill>
                <a:latin typeface="Times New Roman" panose="02020603050405020304" pitchFamily="18" charset="0"/>
              </a:rPr>
              <a:t>0 &amp;&amp; </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owweight</a:t>
            </a:r>
            <a:r>
              <a:rPr lang="zh-CN" altLang="en-US" sz="2200" dirty="0">
                <a:solidFill>
                  <a:srgbClr val="000000"/>
                </a:solidFill>
                <a:latin typeface="Times New Roman" panose="02020603050405020304" pitchFamily="18" charset="0"/>
              </a:rPr>
              <a:t>最小的顶点</a:t>
            </a:r>
            <a:r>
              <a:rPr lang="en-US" altLang="zh-CN" sz="2200" dirty="0">
                <a:solidFill>
                  <a:srgbClr val="000000"/>
                </a:solidFill>
                <a:latin typeface="Times New Roman" panose="02020603050405020304" pitchFamily="18" charset="0"/>
              </a:rPr>
              <a:t>v</a:t>
            </a:r>
            <a:r>
              <a:rPr lang="zh-CN" altLang="en-US" sz="2200" dirty="0">
                <a:solidFill>
                  <a:srgbClr val="000000"/>
                </a:solidFill>
                <a:latin typeface="Times New Roman" panose="02020603050405020304" pitchFamily="18" charset="0"/>
              </a:rPr>
              <a:t>，即选中的权值最小的边为</a:t>
            </a:r>
            <a:r>
              <a:rPr lang="en-US" altLang="zh-CN" sz="2200" dirty="0">
                <a:solidFill>
                  <a:srgbClr val="000000"/>
                </a:solidFill>
                <a:latin typeface="Times New Roman" panose="02020603050405020304" pitchFamily="18" charset="0"/>
              </a:rPr>
              <a:t>(</a:t>
            </a:r>
            <a:r>
              <a:rPr lang="en-US" altLang="zh-CN" sz="2200" dirty="0" err="1">
                <a:solidFill>
                  <a:srgbClr val="000000"/>
                </a:solidFill>
                <a:latin typeface="Times New Roman" panose="02020603050405020304" pitchFamily="18" charset="0"/>
              </a:rPr>
              <a:t>c</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osearc</a:t>
            </a:r>
            <a:r>
              <a:rPr lang="en-US" altLang="zh-CN" sz="2200" dirty="0">
                <a:solidFill>
                  <a:srgbClr val="000000"/>
                </a:solidFill>
                <a:latin typeface="Times New Roman" panose="02020603050405020304" pitchFamily="18" charset="0"/>
              </a:rPr>
              <a:t>[v].</a:t>
            </a:r>
            <a:r>
              <a:rPr lang="en-US" altLang="zh-CN" sz="2200" dirty="0" err="1" smtClean="0">
                <a:solidFill>
                  <a:srgbClr val="000000"/>
                </a:solidFill>
                <a:latin typeface="Times New Roman" panose="02020603050405020304" pitchFamily="18" charset="0"/>
              </a:rPr>
              <a:t>nearvertex,index</a:t>
            </a:r>
            <a:r>
              <a:rPr lang="en-US" altLang="zh-CN" sz="2200" dirty="0" smtClean="0">
                <a:solidFill>
                  <a:srgbClr val="000000"/>
                </a:solidFill>
                <a:latin typeface="Times New Roman" panose="02020603050405020304" pitchFamily="18" charset="0"/>
              </a:rPr>
              <a:t>)</a:t>
            </a:r>
            <a:r>
              <a:rPr lang="zh-CN" altLang="en-US" sz="2200" dirty="0">
                <a:solidFill>
                  <a:srgbClr val="000000"/>
                </a:solidFill>
                <a:latin typeface="Times New Roman" panose="02020603050405020304" pitchFamily="18" charset="0"/>
              </a:rPr>
              <a:t>。</a:t>
            </a:r>
            <a:endParaRPr lang="zh-CN" altLang="en-US" sz="2200" dirty="0">
              <a:solidFill>
                <a:srgbClr val="000000"/>
              </a:solidFill>
              <a:latin typeface="Times New Roman" panose="02020603050405020304" pitchFamily="18" charset="0"/>
            </a:endParaRPr>
          </a:p>
          <a:p>
            <a:pPr algn="just" eaLnBrk="1" hangingPunct="1">
              <a:spcBef>
                <a:spcPct val="50000"/>
              </a:spcBef>
            </a:pPr>
            <a:r>
              <a:rPr lang="zh-CN" altLang="en-US" sz="2200" dirty="0">
                <a:solidFill>
                  <a:srgbClr val="000000"/>
                </a:solidFill>
                <a:latin typeface="Times New Roman" panose="02020603050405020304" pitchFamily="18" charset="0"/>
              </a:rPr>
              <a:t> </a:t>
            </a:r>
            <a:r>
              <a:rPr lang="zh-CN" altLang="en-US" sz="2200" dirty="0" smtClean="0">
                <a:solidFill>
                  <a:srgbClr val="000000"/>
                </a:solidFill>
                <a:latin typeface="Times New Roman" panose="02020603050405020304" pitchFamily="18" charset="0"/>
              </a:rPr>
              <a:t>    将</a:t>
            </a:r>
            <a:r>
              <a:rPr lang="en-US" altLang="zh-CN" sz="2200" dirty="0" err="1">
                <a:solidFill>
                  <a:srgbClr val="000000"/>
                </a:solidFill>
                <a:latin typeface="Times New Roman" panose="02020603050405020304" pitchFamily="18" charset="0"/>
              </a:rPr>
              <a:t>c</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osearc</a:t>
            </a:r>
            <a:r>
              <a:rPr lang="en-US" altLang="zh-CN" sz="2200" dirty="0">
                <a:solidFill>
                  <a:srgbClr val="000000"/>
                </a:solidFill>
                <a:latin typeface="Times New Roman" panose="02020603050405020304" pitchFamily="18" charset="0"/>
              </a:rPr>
              <a:t>[v].</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owweight</a:t>
            </a:r>
            <a:r>
              <a:rPr lang="zh-CN" altLang="en-US" sz="2200" dirty="0">
                <a:solidFill>
                  <a:srgbClr val="000000"/>
                </a:solidFill>
                <a:latin typeface="Times New Roman" panose="02020603050405020304" pitchFamily="18" charset="0"/>
              </a:rPr>
              <a:t>改为</a:t>
            </a:r>
            <a:r>
              <a:rPr lang="en-US" altLang="zh-CN" sz="2200" dirty="0">
                <a:solidFill>
                  <a:srgbClr val="000000"/>
                </a:solidFill>
                <a:latin typeface="Times New Roman" panose="02020603050405020304" pitchFamily="18" charset="0"/>
              </a:rPr>
              <a:t>0</a:t>
            </a:r>
            <a:r>
              <a:rPr lang="zh-CN" altLang="en-US" sz="2200" dirty="0">
                <a:solidFill>
                  <a:srgbClr val="000000"/>
                </a:solidFill>
                <a:latin typeface="Times New Roman" panose="02020603050405020304" pitchFamily="18" charset="0"/>
              </a:rPr>
              <a:t>，</a:t>
            </a:r>
            <a:r>
              <a:rPr lang="zh-CN" altLang="en-US" sz="2200" dirty="0" smtClean="0">
                <a:solidFill>
                  <a:srgbClr val="000000"/>
                </a:solidFill>
                <a:latin typeface="Times New Roman" panose="02020603050405020304" pitchFamily="18" charset="0"/>
              </a:rPr>
              <a:t>表示</a:t>
            </a:r>
            <a:r>
              <a:rPr lang="en-US" altLang="zh-CN" sz="2200" dirty="0" smtClean="0">
                <a:solidFill>
                  <a:srgbClr val="000000"/>
                </a:solidFill>
                <a:latin typeface="Times New Roman" panose="02020603050405020304" pitchFamily="18" charset="0"/>
              </a:rPr>
              <a:t>v</a:t>
            </a:r>
            <a:r>
              <a:rPr lang="zh-CN" altLang="en-US" sz="2200" dirty="0" smtClean="0">
                <a:solidFill>
                  <a:srgbClr val="000000"/>
                </a:solidFill>
                <a:latin typeface="Times New Roman" panose="02020603050405020304" pitchFamily="18" charset="0"/>
              </a:rPr>
              <a:t>加入</a:t>
            </a:r>
            <a:r>
              <a:rPr lang="en-US" altLang="zh-CN" sz="2200" dirty="0" smtClean="0">
                <a:solidFill>
                  <a:srgbClr val="000000"/>
                </a:solidFill>
                <a:latin typeface="Times New Roman" panose="02020603050405020304" pitchFamily="18" charset="0"/>
              </a:rPr>
              <a:t>U</a:t>
            </a:r>
            <a:r>
              <a:rPr lang="zh-CN" altLang="en-US" sz="2200" dirty="0">
                <a:solidFill>
                  <a:srgbClr val="000000"/>
                </a:solidFill>
                <a:latin typeface="Times New Roman" panose="02020603050405020304" pitchFamily="18" charset="0"/>
              </a:rPr>
              <a:t>中。并将边</a:t>
            </a:r>
            <a:r>
              <a:rPr lang="en-US" altLang="zh-CN" sz="2200" dirty="0">
                <a:solidFill>
                  <a:srgbClr val="000000"/>
                </a:solidFill>
                <a:latin typeface="Times New Roman" panose="02020603050405020304" pitchFamily="18" charset="0"/>
              </a:rPr>
              <a:t>(</a:t>
            </a:r>
            <a:r>
              <a:rPr lang="en-US" altLang="zh-CN" sz="2200" dirty="0" err="1">
                <a:solidFill>
                  <a:srgbClr val="000000"/>
                </a:solidFill>
                <a:latin typeface="Times New Roman" panose="02020603050405020304" pitchFamily="18" charset="0"/>
              </a:rPr>
              <a:t>c</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osearc</a:t>
            </a:r>
            <a:r>
              <a:rPr lang="en-US" altLang="zh-CN" sz="2200" dirty="0">
                <a:solidFill>
                  <a:srgbClr val="000000"/>
                </a:solidFill>
                <a:latin typeface="Times New Roman" panose="02020603050405020304" pitchFamily="18" charset="0"/>
              </a:rPr>
              <a:t>[v]. </a:t>
            </a:r>
            <a:r>
              <a:rPr lang="en-US" altLang="zh-CN" sz="2200" dirty="0" err="1" smtClean="0">
                <a:solidFill>
                  <a:srgbClr val="000000"/>
                </a:solidFill>
                <a:latin typeface="Times New Roman" panose="02020603050405020304" pitchFamily="18" charset="0"/>
              </a:rPr>
              <a:t>nearvertex</a:t>
            </a:r>
            <a:r>
              <a:rPr lang="en-US" altLang="zh-CN" dirty="0" smtClean="0"/>
              <a:t>, </a:t>
            </a:r>
            <a:r>
              <a:rPr lang="en-US" altLang="zh-CN" sz="2200" dirty="0" smtClean="0">
                <a:solidFill>
                  <a:srgbClr val="000000"/>
                </a:solidFill>
                <a:latin typeface="Times New Roman" panose="02020603050405020304" pitchFamily="18" charset="0"/>
              </a:rPr>
              <a:t>v</a:t>
            </a:r>
            <a:r>
              <a:rPr lang="en-US" altLang="zh-CN" sz="2200" dirty="0">
                <a:solidFill>
                  <a:srgbClr val="000000"/>
                </a:solidFill>
                <a:latin typeface="Times New Roman" panose="02020603050405020304" pitchFamily="18" charset="0"/>
              </a:rPr>
              <a:t>)</a:t>
            </a:r>
            <a:r>
              <a:rPr lang="zh-CN" altLang="en-US" sz="2200" dirty="0">
                <a:solidFill>
                  <a:srgbClr val="000000"/>
                </a:solidFill>
                <a:latin typeface="Times New Roman" panose="02020603050405020304" pitchFamily="18" charset="0"/>
              </a:rPr>
              <a:t>加入生成树</a:t>
            </a:r>
            <a:r>
              <a:rPr lang="en-US" altLang="zh-CN" sz="2200" dirty="0">
                <a:solidFill>
                  <a:srgbClr val="000000"/>
                </a:solidFill>
                <a:latin typeface="Times New Roman" panose="02020603050405020304" pitchFamily="18" charset="0"/>
              </a:rPr>
              <a:t>T</a:t>
            </a:r>
            <a:r>
              <a:rPr lang="zh-CN" altLang="en-US" sz="2200" dirty="0">
                <a:solidFill>
                  <a:srgbClr val="000000"/>
                </a:solidFill>
                <a:latin typeface="Times New Roman" panose="02020603050405020304" pitchFamily="18" charset="0"/>
              </a:rPr>
              <a:t>的边集合。</a:t>
            </a:r>
            <a:endParaRPr lang="zh-CN" altLang="en-US" sz="2200" dirty="0">
              <a:solidFill>
                <a:srgbClr val="000000"/>
              </a:solidFill>
              <a:latin typeface="Times New Roman" panose="02020603050405020304" pitchFamily="18" charset="0"/>
            </a:endParaRPr>
          </a:p>
          <a:p>
            <a:pPr algn="just" eaLnBrk="1" hangingPunct="1">
              <a:spcBef>
                <a:spcPct val="50000"/>
              </a:spcBef>
            </a:pPr>
            <a:r>
              <a:rPr lang="en-US" altLang="zh-CN" sz="2200" dirty="0" smtClean="0">
                <a:solidFill>
                  <a:srgbClr val="FF0000"/>
                </a:solidFill>
                <a:latin typeface="Times New Roman" panose="02020603050405020304" pitchFamily="18" charset="0"/>
              </a:rPr>
              <a:t>Step4: </a:t>
            </a:r>
            <a:r>
              <a:rPr lang="zh-CN" altLang="en-US" sz="2200" dirty="0" smtClean="0">
                <a:solidFill>
                  <a:srgbClr val="000000"/>
                </a:solidFill>
                <a:latin typeface="Times New Roman" panose="02020603050405020304" pitchFamily="18" charset="0"/>
              </a:rPr>
              <a:t>对</a:t>
            </a:r>
            <a:r>
              <a:rPr lang="en-US" altLang="zh-CN" sz="2200" dirty="0">
                <a:solidFill>
                  <a:srgbClr val="000000"/>
                </a:solidFill>
                <a:latin typeface="Times New Roman" panose="02020603050405020304" pitchFamily="18" charset="0"/>
              </a:rPr>
              <a:t>V-U</a:t>
            </a:r>
            <a:r>
              <a:rPr lang="zh-CN" altLang="en-US" sz="2200" dirty="0">
                <a:solidFill>
                  <a:srgbClr val="000000"/>
                </a:solidFill>
                <a:latin typeface="Times New Roman" panose="02020603050405020304" pitchFamily="18" charset="0"/>
              </a:rPr>
              <a:t>中的每一个顶点</a:t>
            </a:r>
            <a:r>
              <a:rPr lang="en-US" altLang="zh-CN" sz="2200" dirty="0">
                <a:solidFill>
                  <a:srgbClr val="000000"/>
                </a:solidFill>
                <a:latin typeface="Times New Roman" panose="02020603050405020304" pitchFamily="18" charset="0"/>
              </a:rPr>
              <a:t>j</a:t>
            </a:r>
            <a:r>
              <a:rPr lang="zh-CN" altLang="en-US" sz="2200" dirty="0">
                <a:solidFill>
                  <a:srgbClr val="000000"/>
                </a:solidFill>
                <a:latin typeface="Times New Roman" panose="02020603050405020304" pitchFamily="18" charset="0"/>
              </a:rPr>
              <a:t>，如果依附于顶点</a:t>
            </a:r>
            <a:r>
              <a:rPr lang="en-US" altLang="zh-CN" sz="2200" dirty="0">
                <a:solidFill>
                  <a:srgbClr val="000000"/>
                </a:solidFill>
                <a:latin typeface="Times New Roman" panose="02020603050405020304" pitchFamily="18" charset="0"/>
              </a:rPr>
              <a:t>j</a:t>
            </a:r>
            <a:r>
              <a:rPr lang="zh-CN" altLang="en-US" sz="2200" dirty="0">
                <a:solidFill>
                  <a:srgbClr val="000000"/>
                </a:solidFill>
                <a:latin typeface="Times New Roman" panose="02020603050405020304" pitchFamily="18" charset="0"/>
              </a:rPr>
              <a:t>和刚加入</a:t>
            </a:r>
            <a:r>
              <a:rPr lang="en-US" altLang="zh-CN" sz="2200" dirty="0">
                <a:solidFill>
                  <a:srgbClr val="000000"/>
                </a:solidFill>
                <a:latin typeface="Times New Roman" panose="02020603050405020304" pitchFamily="18" charset="0"/>
              </a:rPr>
              <a:t>U</a:t>
            </a:r>
            <a:r>
              <a:rPr lang="zh-CN" altLang="en-US" sz="2200" dirty="0">
                <a:solidFill>
                  <a:srgbClr val="000000"/>
                </a:solidFill>
                <a:latin typeface="Times New Roman" panose="02020603050405020304" pitchFamily="18" charset="0"/>
              </a:rPr>
              <a:t>集合的新顶点</a:t>
            </a:r>
            <a:r>
              <a:rPr lang="en-US" altLang="zh-CN" sz="2200" dirty="0">
                <a:solidFill>
                  <a:srgbClr val="000000"/>
                </a:solidFill>
                <a:latin typeface="Times New Roman" panose="02020603050405020304" pitchFamily="18" charset="0"/>
              </a:rPr>
              <a:t>v</a:t>
            </a:r>
            <a:r>
              <a:rPr lang="zh-CN" altLang="en-US" sz="2200" dirty="0">
                <a:solidFill>
                  <a:srgbClr val="000000"/>
                </a:solidFill>
                <a:latin typeface="Times New Roman" panose="02020603050405020304" pitchFamily="18" charset="0"/>
              </a:rPr>
              <a:t>的边的权</a:t>
            </a:r>
            <a:r>
              <a:rPr lang="zh-CN" altLang="en-US" sz="2200" dirty="0" smtClean="0">
                <a:solidFill>
                  <a:srgbClr val="000000"/>
                </a:solidFill>
                <a:latin typeface="Times New Roman" panose="02020603050405020304" pitchFamily="18" charset="0"/>
              </a:rPr>
              <a:t>值</a:t>
            </a:r>
            <a:r>
              <a:rPr lang="en-US" altLang="zh-CN" sz="2200" dirty="0" smtClean="0">
                <a:solidFill>
                  <a:srgbClr val="000000"/>
                </a:solidFill>
                <a:latin typeface="Times New Roman" panose="02020603050405020304" pitchFamily="18" charset="0"/>
              </a:rPr>
              <a:t>|(v, j)|</a:t>
            </a:r>
            <a:r>
              <a:rPr lang="zh-CN" altLang="en-US" sz="2200" dirty="0" smtClean="0">
                <a:solidFill>
                  <a:srgbClr val="000000"/>
                </a:solidFill>
                <a:latin typeface="Times New Roman" panose="02020603050405020304" pitchFamily="18" charset="0"/>
              </a:rPr>
              <a:t>小于</a:t>
            </a:r>
            <a:r>
              <a:rPr lang="zh-CN" altLang="en-US" sz="2200" dirty="0">
                <a:solidFill>
                  <a:srgbClr val="000000"/>
                </a:solidFill>
                <a:latin typeface="Times New Roman" panose="02020603050405020304" pitchFamily="18" charset="0"/>
              </a:rPr>
              <a:t>原来依附于</a:t>
            </a:r>
            <a:r>
              <a:rPr lang="en-US" altLang="zh-CN" sz="2200" dirty="0">
                <a:solidFill>
                  <a:srgbClr val="000000"/>
                </a:solidFill>
                <a:latin typeface="Times New Roman" panose="02020603050405020304" pitchFamily="18" charset="0"/>
              </a:rPr>
              <a:t>j</a:t>
            </a:r>
            <a:r>
              <a:rPr lang="zh-CN" altLang="en-US" sz="2200" dirty="0">
                <a:solidFill>
                  <a:srgbClr val="000000"/>
                </a:solidFill>
                <a:latin typeface="Times New Roman" panose="02020603050405020304" pitchFamily="18" charset="0"/>
              </a:rPr>
              <a:t>和生成树顶点集合中顶点的</a:t>
            </a:r>
            <a:r>
              <a:rPr lang="zh-CN" altLang="en-US" sz="2200" dirty="0" smtClean="0">
                <a:solidFill>
                  <a:srgbClr val="000000"/>
                </a:solidFill>
                <a:latin typeface="Times New Roman" panose="02020603050405020304" pitchFamily="18" charset="0"/>
              </a:rPr>
              <a:t>边上的</a:t>
            </a:r>
            <a:r>
              <a:rPr lang="zh-CN" altLang="en-US" sz="2200" dirty="0">
                <a:solidFill>
                  <a:srgbClr val="000000"/>
                </a:solidFill>
                <a:latin typeface="Times New Roman" panose="02020603050405020304" pitchFamily="18" charset="0"/>
              </a:rPr>
              <a:t>最短距离</a:t>
            </a:r>
            <a:r>
              <a:rPr lang="en-US" altLang="zh-CN" sz="2200" dirty="0" err="1">
                <a:solidFill>
                  <a:srgbClr val="000000"/>
                </a:solidFill>
                <a:latin typeface="Times New Roman" panose="02020603050405020304" pitchFamily="18" charset="0"/>
              </a:rPr>
              <a:t>c</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osearc</a:t>
            </a:r>
            <a:r>
              <a:rPr lang="en-US" altLang="zh-CN" sz="2200" dirty="0">
                <a:solidFill>
                  <a:srgbClr val="000000"/>
                </a:solidFill>
                <a:latin typeface="Times New Roman" panose="02020603050405020304" pitchFamily="18" charset="0"/>
              </a:rPr>
              <a:t>[j].</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owweight</a:t>
            </a:r>
            <a:r>
              <a:rPr lang="zh-CN" altLang="en-US" sz="2200" dirty="0">
                <a:solidFill>
                  <a:srgbClr val="000000"/>
                </a:solidFill>
                <a:latin typeface="Times New Roman" panose="02020603050405020304" pitchFamily="18" charset="0"/>
              </a:rPr>
              <a:t>，则修改</a:t>
            </a:r>
            <a:r>
              <a:rPr lang="en-US" altLang="zh-CN" sz="2200" dirty="0" err="1">
                <a:solidFill>
                  <a:srgbClr val="000000"/>
                </a:solidFill>
                <a:latin typeface="Times New Roman" panose="02020603050405020304" pitchFamily="18" charset="0"/>
              </a:rPr>
              <a:t>c</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osearc</a:t>
            </a:r>
            <a:r>
              <a:rPr lang="en-US" altLang="zh-CN" sz="2200" dirty="0">
                <a:solidFill>
                  <a:srgbClr val="000000"/>
                </a:solidFill>
                <a:latin typeface="Times New Roman" panose="02020603050405020304" pitchFamily="18" charset="0"/>
              </a:rPr>
              <a:t>[j]</a:t>
            </a:r>
            <a:r>
              <a:rPr lang="zh-CN" altLang="en-US" sz="2200" dirty="0">
                <a:solidFill>
                  <a:srgbClr val="000000"/>
                </a:solidFill>
                <a:latin typeface="Times New Roman" panose="02020603050405020304" pitchFamily="18" charset="0"/>
              </a:rPr>
              <a:t>，使其</a:t>
            </a:r>
            <a:r>
              <a:rPr lang="en-US" altLang="zh-CN" sz="2200" dirty="0" err="1">
                <a:solidFill>
                  <a:srgbClr val="000000"/>
                </a:solidFill>
                <a:latin typeface="Times New Roman" panose="02020603050405020304" pitchFamily="18" charset="0"/>
                <a:cs typeface="Times New Roman" panose="02020603050405020304" pitchFamily="18" charset="0"/>
              </a:rPr>
              <a:t>l</a:t>
            </a:r>
            <a:r>
              <a:rPr lang="en-US" altLang="zh-CN" sz="2200" dirty="0" err="1">
                <a:solidFill>
                  <a:srgbClr val="000000"/>
                </a:solidFill>
                <a:latin typeface="Times New Roman" panose="02020603050405020304" pitchFamily="18" charset="0"/>
              </a:rPr>
              <a:t>owweight</a:t>
            </a:r>
            <a:r>
              <a:rPr lang="en-US" altLang="zh-CN" sz="2200" dirty="0">
                <a:solidFill>
                  <a:srgbClr val="000000"/>
                </a:solidFill>
                <a:latin typeface="Times New Roman" panose="02020603050405020304" pitchFamily="18" charset="0"/>
              </a:rPr>
              <a:t> = |(v, j</a:t>
            </a:r>
            <a:r>
              <a:rPr lang="en-US" altLang="zh-CN" sz="2200" dirty="0" smtClean="0">
                <a:solidFill>
                  <a:srgbClr val="000000"/>
                </a:solidFill>
                <a:latin typeface="Times New Roman" panose="02020603050405020304" pitchFamily="18" charset="0"/>
              </a:rPr>
              <a:t>)|</a:t>
            </a:r>
            <a:r>
              <a:rPr lang="zh-CN" altLang="en-US" sz="2200" dirty="0" smtClean="0">
                <a:solidFill>
                  <a:srgbClr val="000000"/>
                </a:solidFill>
                <a:latin typeface="Times New Roman" panose="02020603050405020304" pitchFamily="18" charset="0"/>
              </a:rPr>
              <a:t>，</a:t>
            </a:r>
            <a:r>
              <a:rPr lang="en-US" altLang="zh-CN" sz="2200" dirty="0" err="1">
                <a:solidFill>
                  <a:srgbClr val="000000"/>
                </a:solidFill>
                <a:latin typeface="Times New Roman" panose="02020603050405020304" pitchFamily="18" charset="0"/>
              </a:rPr>
              <a:t>nearvertex</a:t>
            </a:r>
            <a:r>
              <a:rPr lang="en-US" altLang="zh-CN" sz="2200" dirty="0">
                <a:solidFill>
                  <a:srgbClr val="000000"/>
                </a:solidFill>
                <a:latin typeface="Times New Roman" panose="02020603050405020304" pitchFamily="18" charset="0"/>
              </a:rPr>
              <a:t> = v</a:t>
            </a:r>
            <a:r>
              <a:rPr lang="zh-CN" altLang="en-US" sz="2200" dirty="0">
                <a:solidFill>
                  <a:srgbClr val="000000"/>
                </a:solidFill>
                <a:latin typeface="Times New Roman" panose="02020603050405020304" pitchFamily="18" charset="0"/>
              </a:rPr>
              <a:t>。</a:t>
            </a:r>
            <a:endParaRPr lang="zh-CN" altLang="en-US" sz="2200" dirty="0">
              <a:latin typeface="Times New Roman" panose="02020603050405020304"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ea typeface="宋体" panose="02010600030101010101" pitchFamily="2" charset="-122"/>
              </a:rPr>
              <a:t>普里姆</a:t>
            </a:r>
            <a:r>
              <a:rPr lang="zh-CN" altLang="en-US" dirty="0" smtClean="0">
                <a:solidFill>
                  <a:schemeClr val="tx2"/>
                </a:solidFill>
                <a:ea typeface="宋体" panose="02010600030101010101" pitchFamily="2" charset="-122"/>
              </a:rPr>
              <a:t>算法</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4009292"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059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 y="2209800"/>
            <a:ext cx="4079631"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12644" name="Text Box 10"/>
          <p:cNvSpPr txBox="1">
            <a:spLocks noChangeArrowheads="1"/>
          </p:cNvSpPr>
          <p:nvPr/>
        </p:nvSpPr>
        <p:spPr bwMode="auto">
          <a:xfrm>
            <a:off x="1758466" y="6427788"/>
            <a:ext cx="677300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zh-CN" altLang="en-US" sz="2000" b="1" i="0" u="none" smtClean="0">
                <a:solidFill>
                  <a:srgbClr val="000000"/>
                </a:solidFill>
                <a:ea typeface="宋体" panose="02010600030101010101" pitchFamily="2" charset="-122"/>
              </a:rPr>
              <a:t>图</a:t>
            </a:r>
            <a:r>
              <a:rPr lang="en-US" altLang="zh-CN" sz="2000" b="1" i="0" u="none" smtClean="0">
                <a:solidFill>
                  <a:srgbClr val="000000"/>
                </a:solidFill>
                <a:ea typeface="宋体" panose="02010600030101010101" pitchFamily="2" charset="-122"/>
              </a:rPr>
              <a:t>7-18 </a:t>
            </a:r>
            <a:r>
              <a:rPr lang="zh-CN" altLang="en-US" sz="2000" b="1" i="0" u="none" smtClean="0">
                <a:solidFill>
                  <a:srgbClr val="000000"/>
                </a:solidFill>
                <a:ea typeface="宋体" panose="02010600030101010101" pitchFamily="2" charset="-122"/>
              </a:rPr>
              <a:t>构造最小生成树时辅助数组</a:t>
            </a:r>
            <a:r>
              <a:rPr lang="en-US" altLang="zh-CN" sz="2000" b="1" i="0" u="none" smtClean="0">
                <a:solidFill>
                  <a:srgbClr val="000000"/>
                </a:solidFill>
                <a:ea typeface="宋体" panose="02010600030101010101" pitchFamily="2" charset="-122"/>
              </a:rPr>
              <a:t>closearc[ ]</a:t>
            </a:r>
            <a:r>
              <a:rPr lang="zh-CN" altLang="en-US" sz="2000" b="1" i="0" u="none" smtClean="0">
                <a:solidFill>
                  <a:srgbClr val="000000"/>
                </a:solidFill>
                <a:ea typeface="宋体" panose="02010600030101010101" pitchFamily="2" charset="-122"/>
              </a:rPr>
              <a:t>的变化情况</a:t>
            </a:r>
            <a:endParaRPr lang="zh-CN" altLang="en-US" sz="2000" b="1" smtClean="0">
              <a:solidFill>
                <a:srgbClr val="000000"/>
              </a:solidFill>
              <a:ea typeface="宋体" panose="02010600030101010101" pitchFamily="2" charset="-122"/>
            </a:endParaRPr>
          </a:p>
        </p:txBody>
      </p:sp>
      <p:pic>
        <p:nvPicPr>
          <p:cNvPr id="112645" name="Picture 2"/>
          <p:cNvPicPr>
            <a:picLocks noChangeAspect="1" noChangeArrowheads="1"/>
          </p:cNvPicPr>
          <p:nvPr/>
        </p:nvPicPr>
        <p:blipFill>
          <a:blip r:embed="rId3">
            <a:extLst>
              <a:ext uri="{28A0092B-C50C-407E-A947-70E740481C1C}">
                <a14:useLocalDpi xmlns:a14="http://schemas.microsoft.com/office/drawing/2010/main" val="0"/>
              </a:ext>
            </a:extLst>
          </a:blip>
          <a:srcRect b="17636"/>
          <a:stretch>
            <a:fillRect/>
          </a:stretch>
        </p:blipFill>
        <p:spPr bwMode="auto">
          <a:xfrm>
            <a:off x="0" y="5108892"/>
            <a:ext cx="2233246"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433603" name="Text Box 3"/>
          <p:cNvSpPr txBox="1">
            <a:spLocks noChangeArrowheads="1"/>
          </p:cNvSpPr>
          <p:nvPr/>
        </p:nvSpPr>
        <p:spPr bwMode="auto">
          <a:xfrm>
            <a:off x="4318810" y="254732"/>
            <a:ext cx="45016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33CC"/>
                </a:solidFill>
                <a:ea typeface="宋体" panose="02010600030101010101" pitchFamily="2" charset="-122"/>
              </a:rPr>
              <a:t>C</a:t>
            </a:r>
            <a:r>
              <a:rPr lang="en-US" altLang="zh-CN" sz="2000" b="1" i="0" u="none" dirty="0" smtClean="0">
                <a:solidFill>
                  <a:srgbClr val="FF3300"/>
                </a:solidFill>
                <a:ea typeface="宋体" panose="02010600030101010101" pitchFamily="2" charset="-122"/>
              </a:rPr>
              <a:t>F</a:t>
            </a:r>
            <a:r>
              <a:rPr lang="en-US" altLang="zh-CN" sz="2000" b="1" i="0" u="none" dirty="0" smtClean="0">
                <a:solidFill>
                  <a:srgbClr val="000000"/>
                </a:solidFill>
                <a:ea typeface="宋体" panose="02010600030101010101" pitchFamily="2" charset="-122"/>
              </a:rPr>
              <a:t>|&lt;|CA| </a:t>
            </a:r>
            <a:r>
              <a:rPr lang="en-US" altLang="zh-CN" sz="2000" b="1" i="0" u="none" dirty="0" smtClean="0">
                <a:solidFill>
                  <a:srgbClr val="000000"/>
                </a:solidFill>
                <a:ea typeface="宋体" panose="02010600030101010101" pitchFamily="2" charset="-122"/>
                <a:sym typeface="Wingdings" panose="05000000000000000000" pitchFamily="2" charset="2"/>
              </a:rPr>
              <a:t></a:t>
            </a:r>
            <a:r>
              <a:rPr lang="en-US" altLang="zh-CN" sz="2000" b="1" i="0" u="none" dirty="0" err="1" smtClean="0">
                <a:solidFill>
                  <a:srgbClr val="000000"/>
                </a:solidFill>
                <a:ea typeface="宋体" panose="02010600030101010101" pitchFamily="2" charset="-122"/>
                <a:sym typeface="Wingdings" panose="05000000000000000000" pitchFamily="2" charset="2"/>
              </a:rPr>
              <a:t>lowwieight</a:t>
            </a:r>
            <a:r>
              <a:rPr lang="en-US" altLang="zh-CN" sz="2000" b="1" i="0" u="none" dirty="0" smtClean="0">
                <a:solidFill>
                  <a:srgbClr val="000000"/>
                </a:solidFill>
                <a:ea typeface="宋体" panose="02010600030101010101" pitchFamily="2" charset="-122"/>
                <a:sym typeface="Wingdings" panose="05000000000000000000" pitchFamily="2" charset="2"/>
              </a:rPr>
              <a:t>[C=2]=</a:t>
            </a: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0000"/>
                </a:solidFill>
                <a:ea typeface="宋体" panose="02010600030101010101" pitchFamily="2" charset="-122"/>
                <a:sym typeface="Wingdings" panose="05000000000000000000" pitchFamily="2" charset="2"/>
              </a:rPr>
              <a:t>CF</a:t>
            </a: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0000"/>
                </a:solidFill>
                <a:ea typeface="宋体" panose="02010600030101010101" pitchFamily="2" charset="-122"/>
                <a:sym typeface="Wingdings" panose="05000000000000000000" pitchFamily="2" charset="2"/>
              </a:rPr>
              <a:t>=25,</a:t>
            </a:r>
            <a:endParaRPr lang="en-US" altLang="zh-CN" sz="2000" b="1" i="0" u="none" dirty="0" smtClean="0">
              <a:solidFill>
                <a:srgbClr val="000000"/>
              </a:solidFill>
              <a:ea typeface="宋体" panose="02010600030101010101" pitchFamily="2" charset="-122"/>
              <a:sym typeface="Wingdings" panose="05000000000000000000" pitchFamily="2" charset="2"/>
            </a:endParaRPr>
          </a:p>
          <a:p>
            <a:pPr algn="ctr" eaLnBrk="0" hangingPunct="0">
              <a:spcBef>
                <a:spcPct val="20000"/>
              </a:spcBef>
            </a:pPr>
            <a:r>
              <a:rPr lang="en-US" altLang="zh-CN" sz="2000" b="1" i="0" u="none" dirty="0" smtClean="0">
                <a:solidFill>
                  <a:srgbClr val="000000"/>
                </a:solidFill>
                <a:ea typeface="宋体" panose="02010600030101010101" pitchFamily="2" charset="-122"/>
                <a:sym typeface="Wingdings" panose="05000000000000000000" pitchFamily="2" charset="2"/>
              </a:rPr>
              <a:t>　　　 </a:t>
            </a:r>
            <a:r>
              <a:rPr lang="en-US" altLang="zh-CN" sz="2000" b="1" i="0" u="none" dirty="0" err="1" smtClean="0">
                <a:solidFill>
                  <a:srgbClr val="000000"/>
                </a:solidFill>
                <a:ea typeface="宋体" panose="02010600030101010101" pitchFamily="2" charset="-122"/>
                <a:sym typeface="Wingdings" panose="05000000000000000000" pitchFamily="2" charset="2"/>
              </a:rPr>
              <a:t>nearvex</a:t>
            </a:r>
            <a:r>
              <a:rPr lang="en-US" altLang="zh-CN" sz="2000" b="1" i="0" u="none" dirty="0" smtClean="0">
                <a:solidFill>
                  <a:srgbClr val="000000"/>
                </a:solidFill>
                <a:ea typeface="宋体" panose="02010600030101010101" pitchFamily="2" charset="-122"/>
                <a:sym typeface="Wingdings" panose="05000000000000000000" pitchFamily="2" charset="2"/>
              </a:rPr>
              <a:t>[2] = F = 5</a:t>
            </a:r>
            <a:endParaRPr lang="en-US" altLang="zh-CN" sz="2000" b="1" i="0" u="none" dirty="0" smtClean="0">
              <a:solidFill>
                <a:srgbClr val="000000"/>
              </a:solidFill>
              <a:ea typeface="宋体" panose="02010600030101010101" pitchFamily="2" charset="-122"/>
              <a:sym typeface="Wingdings" panose="05000000000000000000" pitchFamily="2" charset="2"/>
            </a:endParaRPr>
          </a:p>
        </p:txBody>
      </p:sp>
      <p:sp>
        <p:nvSpPr>
          <p:cNvPr id="1433604" name="Text Box 4"/>
          <p:cNvSpPr txBox="1">
            <a:spLocks noChangeArrowheads="1"/>
          </p:cNvSpPr>
          <p:nvPr/>
        </p:nvSpPr>
        <p:spPr bwMode="auto">
          <a:xfrm>
            <a:off x="4437612" y="1082824"/>
            <a:ext cx="445486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33CC"/>
                </a:solidFill>
                <a:ea typeface="宋体" panose="02010600030101010101" pitchFamily="2" charset="-122"/>
              </a:rPr>
              <a:t>D</a:t>
            </a:r>
            <a:r>
              <a:rPr lang="en-US" altLang="zh-CN" sz="2000" b="1" i="0" u="none" dirty="0" smtClean="0">
                <a:solidFill>
                  <a:srgbClr val="FF3300"/>
                </a:solidFill>
                <a:ea typeface="宋体" panose="02010600030101010101" pitchFamily="2" charset="-122"/>
              </a:rPr>
              <a:t>F</a:t>
            </a:r>
            <a:r>
              <a:rPr lang="en-US" altLang="zh-CN" sz="2000" b="1" i="0" u="none" dirty="0" smtClean="0">
                <a:solidFill>
                  <a:srgbClr val="000000"/>
                </a:solidFill>
                <a:ea typeface="宋体" panose="02010600030101010101" pitchFamily="2" charset="-122"/>
              </a:rPr>
              <a:t>|&lt;|DA| </a:t>
            </a:r>
            <a:r>
              <a:rPr lang="en-US" altLang="zh-CN" sz="2000" b="1" i="0" u="none" dirty="0" smtClean="0">
                <a:solidFill>
                  <a:srgbClr val="000000"/>
                </a:solidFill>
                <a:ea typeface="宋体" panose="02010600030101010101" pitchFamily="2" charset="-122"/>
                <a:sym typeface="Wingdings" panose="05000000000000000000" pitchFamily="2" charset="2"/>
              </a:rPr>
              <a:t></a:t>
            </a:r>
            <a:r>
              <a:rPr lang="en-US" altLang="zh-CN" sz="2000" b="1" i="0" u="none" dirty="0" err="1" smtClean="0">
                <a:solidFill>
                  <a:srgbClr val="000000"/>
                </a:solidFill>
                <a:ea typeface="宋体" panose="02010600030101010101" pitchFamily="2" charset="-122"/>
                <a:sym typeface="Wingdings" panose="05000000000000000000" pitchFamily="2" charset="2"/>
              </a:rPr>
              <a:t>lowwieight</a:t>
            </a:r>
            <a:r>
              <a:rPr lang="en-US" altLang="zh-CN" sz="2000" b="1" i="0" u="none" dirty="0" smtClean="0">
                <a:solidFill>
                  <a:srgbClr val="000000"/>
                </a:solidFill>
                <a:ea typeface="宋体" panose="02010600030101010101" pitchFamily="2" charset="-122"/>
                <a:sym typeface="Wingdings" panose="05000000000000000000" pitchFamily="2" charset="2"/>
              </a:rPr>
              <a:t>[D=3]=</a:t>
            </a: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0000"/>
                </a:solidFill>
                <a:ea typeface="宋体" panose="02010600030101010101" pitchFamily="2" charset="-122"/>
                <a:sym typeface="Wingdings" panose="05000000000000000000" pitchFamily="2" charset="2"/>
              </a:rPr>
              <a:t>DF</a:t>
            </a: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0000"/>
                </a:solidFill>
                <a:ea typeface="宋体" panose="02010600030101010101" pitchFamily="2" charset="-122"/>
                <a:sym typeface="Wingdings" panose="05000000000000000000" pitchFamily="2" charset="2"/>
              </a:rPr>
              <a:t>=25,</a:t>
            </a:r>
            <a:endParaRPr lang="en-US" altLang="zh-CN" sz="2000" b="1" i="0" u="none" dirty="0" smtClean="0">
              <a:solidFill>
                <a:srgbClr val="000000"/>
              </a:solidFill>
              <a:ea typeface="宋体" panose="02010600030101010101" pitchFamily="2" charset="-122"/>
              <a:sym typeface="Wingdings" panose="05000000000000000000" pitchFamily="2" charset="2"/>
            </a:endParaRPr>
          </a:p>
          <a:p>
            <a:pPr algn="ctr" eaLnBrk="0" hangingPunct="0">
              <a:spcBef>
                <a:spcPct val="20000"/>
              </a:spcBef>
            </a:pPr>
            <a:r>
              <a:rPr lang="en-US" altLang="zh-CN" sz="2000" b="1" i="0" u="none" dirty="0" smtClean="0">
                <a:solidFill>
                  <a:srgbClr val="000000"/>
                </a:solidFill>
                <a:ea typeface="宋体" panose="02010600030101010101" pitchFamily="2" charset="-122"/>
                <a:sym typeface="Wingdings" panose="05000000000000000000" pitchFamily="2" charset="2"/>
              </a:rPr>
              <a:t>　　　 </a:t>
            </a:r>
            <a:r>
              <a:rPr lang="en-US" altLang="zh-CN" sz="2000" b="1" i="0" u="none" dirty="0" err="1" smtClean="0">
                <a:solidFill>
                  <a:srgbClr val="000000"/>
                </a:solidFill>
                <a:ea typeface="宋体" panose="02010600030101010101" pitchFamily="2" charset="-122"/>
                <a:sym typeface="Wingdings" panose="05000000000000000000" pitchFamily="2" charset="2"/>
              </a:rPr>
              <a:t>nearvex</a:t>
            </a:r>
            <a:r>
              <a:rPr lang="en-US" altLang="zh-CN" sz="2000" b="1" i="0" u="none" dirty="0" smtClean="0">
                <a:solidFill>
                  <a:srgbClr val="000000"/>
                </a:solidFill>
                <a:ea typeface="宋体" panose="02010600030101010101" pitchFamily="2" charset="-122"/>
                <a:sym typeface="Wingdings" panose="05000000000000000000" pitchFamily="2" charset="2"/>
              </a:rPr>
              <a:t>[3] = F = 5</a:t>
            </a:r>
            <a:endParaRPr lang="en-US" altLang="zh-CN" sz="2000" b="1" i="0" u="none" dirty="0" smtClean="0">
              <a:solidFill>
                <a:srgbClr val="000000"/>
              </a:solidFill>
              <a:ea typeface="宋体" panose="02010600030101010101" pitchFamily="2" charset="-122"/>
              <a:sym typeface="Wingdings" panose="05000000000000000000" pitchFamily="2" charset="2"/>
            </a:endParaRPr>
          </a:p>
        </p:txBody>
      </p:sp>
      <p:sp>
        <p:nvSpPr>
          <p:cNvPr id="1433605" name="Text Box 5"/>
          <p:cNvSpPr txBox="1">
            <a:spLocks noChangeArrowheads="1"/>
          </p:cNvSpPr>
          <p:nvPr/>
        </p:nvSpPr>
        <p:spPr bwMode="auto">
          <a:xfrm>
            <a:off x="4431322" y="2090936"/>
            <a:ext cx="446115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33CC"/>
                </a:solidFill>
                <a:ea typeface="宋体" panose="02010600030101010101" pitchFamily="2" charset="-122"/>
              </a:rPr>
              <a:t>E</a:t>
            </a:r>
            <a:r>
              <a:rPr lang="en-US" altLang="zh-CN" sz="2000" b="1" i="0" u="none" dirty="0" smtClean="0">
                <a:solidFill>
                  <a:srgbClr val="FF3300"/>
                </a:solidFill>
                <a:ea typeface="宋体" panose="02010600030101010101" pitchFamily="2" charset="-122"/>
              </a:rPr>
              <a:t>F</a:t>
            </a:r>
            <a:r>
              <a:rPr lang="en-US" altLang="zh-CN" sz="2000" b="1" i="0" u="none" dirty="0" smtClean="0">
                <a:solidFill>
                  <a:srgbClr val="000000"/>
                </a:solidFill>
                <a:ea typeface="宋体" panose="02010600030101010101" pitchFamily="2" charset="-122"/>
              </a:rPr>
              <a:t>|&lt;|EA| </a:t>
            </a:r>
            <a:r>
              <a:rPr lang="en-US" altLang="zh-CN" sz="2000" b="1" i="0" u="none" dirty="0" smtClean="0">
                <a:solidFill>
                  <a:srgbClr val="000000"/>
                </a:solidFill>
                <a:ea typeface="宋体" panose="02010600030101010101" pitchFamily="2" charset="-122"/>
                <a:sym typeface="Wingdings" panose="05000000000000000000" pitchFamily="2" charset="2"/>
              </a:rPr>
              <a:t></a:t>
            </a:r>
            <a:r>
              <a:rPr lang="en-US" altLang="zh-CN" sz="2000" b="1" i="0" u="none" dirty="0" err="1" smtClean="0">
                <a:solidFill>
                  <a:srgbClr val="000000"/>
                </a:solidFill>
                <a:ea typeface="宋体" panose="02010600030101010101" pitchFamily="2" charset="-122"/>
                <a:sym typeface="Wingdings" panose="05000000000000000000" pitchFamily="2" charset="2"/>
              </a:rPr>
              <a:t>lowwieight</a:t>
            </a:r>
            <a:r>
              <a:rPr lang="en-US" altLang="zh-CN" sz="2000" b="1" i="0" u="none" dirty="0" smtClean="0">
                <a:solidFill>
                  <a:srgbClr val="000000"/>
                </a:solidFill>
                <a:ea typeface="宋体" panose="02010600030101010101" pitchFamily="2" charset="-122"/>
                <a:sym typeface="Wingdings" panose="05000000000000000000" pitchFamily="2" charset="2"/>
              </a:rPr>
              <a:t>[D=4]=</a:t>
            </a: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0000"/>
                </a:solidFill>
                <a:ea typeface="宋体" panose="02010600030101010101" pitchFamily="2" charset="-122"/>
                <a:sym typeface="Wingdings" panose="05000000000000000000" pitchFamily="2" charset="2"/>
              </a:rPr>
              <a:t>DF</a:t>
            </a: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0000"/>
                </a:solidFill>
                <a:ea typeface="宋体" panose="02010600030101010101" pitchFamily="2" charset="-122"/>
                <a:sym typeface="Wingdings" panose="05000000000000000000" pitchFamily="2" charset="2"/>
              </a:rPr>
              <a:t>=26,</a:t>
            </a:r>
            <a:endParaRPr lang="en-US" altLang="zh-CN" sz="2000" b="1" i="0" u="none" dirty="0" smtClean="0">
              <a:solidFill>
                <a:srgbClr val="000000"/>
              </a:solidFill>
              <a:ea typeface="宋体" panose="02010600030101010101" pitchFamily="2" charset="-122"/>
              <a:sym typeface="Wingdings" panose="05000000000000000000" pitchFamily="2" charset="2"/>
            </a:endParaRPr>
          </a:p>
          <a:p>
            <a:pPr algn="ctr" eaLnBrk="0" hangingPunct="0">
              <a:spcBef>
                <a:spcPct val="20000"/>
              </a:spcBef>
            </a:pPr>
            <a:r>
              <a:rPr lang="en-US" altLang="zh-CN" sz="2000" b="1" i="0" u="none" dirty="0" smtClean="0">
                <a:solidFill>
                  <a:srgbClr val="000000"/>
                </a:solidFill>
                <a:ea typeface="宋体" panose="02010600030101010101" pitchFamily="2" charset="-122"/>
                <a:sym typeface="Wingdings" panose="05000000000000000000" pitchFamily="2" charset="2"/>
              </a:rPr>
              <a:t>　　　 </a:t>
            </a:r>
            <a:r>
              <a:rPr lang="en-US" altLang="zh-CN" sz="2000" b="1" i="0" u="none" dirty="0" err="1" smtClean="0">
                <a:solidFill>
                  <a:srgbClr val="000000"/>
                </a:solidFill>
                <a:ea typeface="宋体" panose="02010600030101010101" pitchFamily="2" charset="-122"/>
                <a:sym typeface="Wingdings" panose="05000000000000000000" pitchFamily="2" charset="2"/>
              </a:rPr>
              <a:t>nearvex</a:t>
            </a:r>
            <a:r>
              <a:rPr lang="en-US" altLang="zh-CN" sz="2000" b="1" i="0" u="none" dirty="0" smtClean="0">
                <a:solidFill>
                  <a:srgbClr val="000000"/>
                </a:solidFill>
                <a:ea typeface="宋体" panose="02010600030101010101" pitchFamily="2" charset="-122"/>
                <a:sym typeface="Wingdings" panose="05000000000000000000" pitchFamily="2" charset="2"/>
              </a:rPr>
              <a:t>[4] = F = 5</a:t>
            </a:r>
            <a:endParaRPr lang="en-US" altLang="zh-CN" sz="2000" b="1" i="0" u="none" dirty="0" smtClean="0">
              <a:solidFill>
                <a:srgbClr val="000000"/>
              </a:solidFill>
              <a:ea typeface="宋体" panose="02010600030101010101" pitchFamily="2" charset="-122"/>
              <a:sym typeface="Wingdings" panose="05000000000000000000" pitchFamily="2" charset="2"/>
            </a:endParaRPr>
          </a:p>
        </p:txBody>
      </p:sp>
      <p:sp>
        <p:nvSpPr>
          <p:cNvPr id="1433606" name="Text Box 6"/>
          <p:cNvSpPr txBox="1">
            <a:spLocks noChangeArrowheads="1"/>
          </p:cNvSpPr>
          <p:nvPr/>
        </p:nvSpPr>
        <p:spPr bwMode="auto">
          <a:xfrm>
            <a:off x="4354814" y="3090480"/>
            <a:ext cx="45016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000" b="1" i="0" u="none" dirty="0" smtClean="0">
                <a:solidFill>
                  <a:srgbClr val="000000"/>
                </a:solidFill>
                <a:ea typeface="宋体" panose="02010600030101010101" pitchFamily="2" charset="-122"/>
              </a:rPr>
              <a:t>|</a:t>
            </a:r>
            <a:r>
              <a:rPr lang="en-US" altLang="zh-CN" sz="2000" b="1" i="0" u="none" dirty="0" smtClean="0">
                <a:solidFill>
                  <a:srgbClr val="FF3300"/>
                </a:solidFill>
                <a:ea typeface="宋体" panose="02010600030101010101" pitchFamily="2" charset="-122"/>
              </a:rPr>
              <a:t>C</a:t>
            </a:r>
            <a:r>
              <a:rPr lang="en-US" altLang="zh-CN" sz="2000" b="1" i="0" u="none" dirty="0" smtClean="0">
                <a:solidFill>
                  <a:srgbClr val="0033CC"/>
                </a:solidFill>
                <a:ea typeface="宋体" panose="02010600030101010101" pitchFamily="2" charset="-122"/>
              </a:rPr>
              <a:t>D</a:t>
            </a:r>
            <a:r>
              <a:rPr lang="en-US" altLang="zh-CN" sz="2000" b="1" i="0" u="none" dirty="0" smtClean="0">
                <a:solidFill>
                  <a:srgbClr val="000000"/>
                </a:solidFill>
                <a:ea typeface="宋体" panose="02010600030101010101" pitchFamily="2" charset="-122"/>
              </a:rPr>
              <a:t>|&lt;|</a:t>
            </a:r>
            <a:r>
              <a:rPr lang="en-US" altLang="zh-CN" sz="2000" b="1" i="0" u="none" dirty="0" smtClean="0">
                <a:solidFill>
                  <a:srgbClr val="FF3300"/>
                </a:solidFill>
                <a:ea typeface="宋体" panose="02010600030101010101" pitchFamily="2" charset="-122"/>
              </a:rPr>
              <a:t>C</a:t>
            </a:r>
            <a:r>
              <a:rPr lang="en-US" altLang="zh-CN" sz="2000" b="1" i="0" u="none" dirty="0" smtClean="0">
                <a:solidFill>
                  <a:srgbClr val="000000"/>
                </a:solidFill>
                <a:ea typeface="宋体" panose="02010600030101010101" pitchFamily="2" charset="-122"/>
              </a:rPr>
              <a:t>F| </a:t>
            </a:r>
            <a:r>
              <a:rPr lang="en-US" altLang="zh-CN" sz="2000" b="1" i="0" u="none" dirty="0" smtClean="0">
                <a:solidFill>
                  <a:srgbClr val="000000"/>
                </a:solidFill>
                <a:ea typeface="宋体" panose="02010600030101010101" pitchFamily="2" charset="-122"/>
                <a:sym typeface="Wingdings" panose="05000000000000000000" pitchFamily="2" charset="2"/>
              </a:rPr>
              <a:t></a:t>
            </a:r>
            <a:r>
              <a:rPr lang="en-US" altLang="zh-CN" sz="2000" b="1" i="0" u="none" dirty="0" err="1" smtClean="0">
                <a:solidFill>
                  <a:srgbClr val="000000"/>
                </a:solidFill>
                <a:ea typeface="宋体" panose="02010600030101010101" pitchFamily="2" charset="-122"/>
                <a:sym typeface="Wingdings" panose="05000000000000000000" pitchFamily="2" charset="2"/>
              </a:rPr>
              <a:t>lowwieight</a:t>
            </a:r>
            <a:r>
              <a:rPr lang="en-US" altLang="zh-CN" sz="2000" b="1" i="0" u="none" dirty="0" smtClean="0">
                <a:solidFill>
                  <a:srgbClr val="000000"/>
                </a:solidFill>
                <a:ea typeface="宋体" panose="02010600030101010101" pitchFamily="2" charset="-122"/>
                <a:sym typeface="Wingdings" panose="05000000000000000000" pitchFamily="2" charset="2"/>
              </a:rPr>
              <a:t>[D=3]=</a:t>
            </a: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0000"/>
                </a:solidFill>
                <a:ea typeface="宋体" panose="02010600030101010101" pitchFamily="2" charset="-122"/>
                <a:sym typeface="Wingdings" panose="05000000000000000000" pitchFamily="2" charset="2"/>
              </a:rPr>
              <a:t>CD</a:t>
            </a:r>
            <a:r>
              <a:rPr lang="en-US" altLang="zh-CN" sz="2000" b="1" i="0" u="none" dirty="0" smtClean="0">
                <a:solidFill>
                  <a:srgbClr val="000000"/>
                </a:solidFill>
                <a:ea typeface="宋体" panose="02010600030101010101" pitchFamily="2" charset="-122"/>
              </a:rPr>
              <a:t>|</a:t>
            </a:r>
            <a:r>
              <a:rPr lang="en-US" altLang="zh-CN" sz="2000" b="1" i="0" u="none" dirty="0" smtClean="0">
                <a:solidFill>
                  <a:srgbClr val="000000"/>
                </a:solidFill>
                <a:ea typeface="宋体" panose="02010600030101010101" pitchFamily="2" charset="-122"/>
                <a:sym typeface="Wingdings" panose="05000000000000000000" pitchFamily="2" charset="2"/>
              </a:rPr>
              <a:t>=17,</a:t>
            </a:r>
            <a:endParaRPr lang="en-US" altLang="zh-CN" sz="2000" b="1" i="0" u="none" dirty="0" smtClean="0">
              <a:solidFill>
                <a:srgbClr val="000000"/>
              </a:solidFill>
              <a:ea typeface="宋体" panose="02010600030101010101" pitchFamily="2" charset="-122"/>
              <a:sym typeface="Wingdings" panose="05000000000000000000" pitchFamily="2" charset="2"/>
            </a:endParaRPr>
          </a:p>
          <a:p>
            <a:pPr algn="ctr" eaLnBrk="0" hangingPunct="0">
              <a:spcBef>
                <a:spcPct val="20000"/>
              </a:spcBef>
            </a:pPr>
            <a:r>
              <a:rPr lang="en-US" altLang="zh-CN" sz="2000" b="1" i="0" u="none" dirty="0" smtClean="0">
                <a:solidFill>
                  <a:srgbClr val="000000"/>
                </a:solidFill>
                <a:ea typeface="宋体" panose="02010600030101010101" pitchFamily="2" charset="-122"/>
                <a:sym typeface="Wingdings" panose="05000000000000000000" pitchFamily="2" charset="2"/>
              </a:rPr>
              <a:t>　　　 </a:t>
            </a:r>
            <a:r>
              <a:rPr lang="en-US" altLang="zh-CN" sz="2000" b="1" i="0" u="none" dirty="0" err="1" smtClean="0">
                <a:solidFill>
                  <a:srgbClr val="000000"/>
                </a:solidFill>
                <a:ea typeface="宋体" panose="02010600030101010101" pitchFamily="2" charset="-122"/>
                <a:sym typeface="Wingdings" panose="05000000000000000000" pitchFamily="2" charset="2"/>
              </a:rPr>
              <a:t>nearvex</a:t>
            </a:r>
            <a:r>
              <a:rPr lang="en-US" altLang="zh-CN" sz="2000" b="1" i="0" u="none" dirty="0" smtClean="0">
                <a:solidFill>
                  <a:srgbClr val="000000"/>
                </a:solidFill>
                <a:ea typeface="宋体" panose="02010600030101010101" pitchFamily="2" charset="-122"/>
                <a:sym typeface="Wingdings" panose="05000000000000000000" pitchFamily="2" charset="2"/>
              </a:rPr>
              <a:t>[3] = C = 2</a:t>
            </a:r>
            <a:endParaRPr lang="en-US" altLang="zh-CN" sz="2000" b="1" i="0" u="none" dirty="0" smtClean="0">
              <a:solidFill>
                <a:srgbClr val="000000"/>
              </a:solidFill>
              <a:ea typeface="宋体" panose="02010600030101010101" pitchFamily="2" charset="-122"/>
              <a:sym typeface="Wingdings" panose="05000000000000000000" pitchFamily="2" charset="2"/>
            </a:endParaRPr>
          </a:p>
        </p:txBody>
      </p:sp>
      <p:pic>
        <p:nvPicPr>
          <p:cNvPr id="14336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683" y="4648200"/>
            <a:ext cx="392283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9846"/>
                                        </p:tgtEl>
                                        <p:attrNameLst>
                                          <p:attrName>style.visibility</p:attrName>
                                        </p:attrNameLst>
                                      </p:cBhvr>
                                      <p:to>
                                        <p:strVal val="visible"/>
                                      </p:to>
                                    </p:set>
                                    <p:anim calcmode="lin" valueType="num">
                                      <p:cBhvr additive="base">
                                        <p:cTn id="7" dur="500" fill="hold"/>
                                        <p:tgtEl>
                                          <p:spTgt spid="1059846"/>
                                        </p:tgtEl>
                                        <p:attrNameLst>
                                          <p:attrName>ppt_x</p:attrName>
                                        </p:attrNameLst>
                                      </p:cBhvr>
                                      <p:tavLst>
                                        <p:tav tm="0">
                                          <p:val>
                                            <p:strVal val="0-#ppt_w/2"/>
                                          </p:val>
                                        </p:tav>
                                        <p:tav tm="100000">
                                          <p:val>
                                            <p:strVal val="#ppt_x"/>
                                          </p:val>
                                        </p:tav>
                                      </p:tavLst>
                                    </p:anim>
                                    <p:anim calcmode="lin" valueType="num">
                                      <p:cBhvr additive="base">
                                        <p:cTn id="8" dur="500" fill="hold"/>
                                        <p:tgtEl>
                                          <p:spTgt spid="10598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433603"/>
                                        </p:tgtEl>
                                        <p:attrNameLst>
                                          <p:attrName>style.visibility</p:attrName>
                                        </p:attrNameLst>
                                      </p:cBhvr>
                                      <p:to>
                                        <p:strVal val="visible"/>
                                      </p:to>
                                    </p:set>
                                    <p:anim calcmode="lin" valueType="num">
                                      <p:cBhvr additive="base">
                                        <p:cTn id="13" dur="500" fill="hold"/>
                                        <p:tgtEl>
                                          <p:spTgt spid="1433603"/>
                                        </p:tgtEl>
                                        <p:attrNameLst>
                                          <p:attrName>ppt_x</p:attrName>
                                        </p:attrNameLst>
                                      </p:cBhvr>
                                      <p:tavLst>
                                        <p:tav tm="0">
                                          <p:val>
                                            <p:strVal val="#ppt_x"/>
                                          </p:val>
                                        </p:tav>
                                        <p:tav tm="100000">
                                          <p:val>
                                            <p:strVal val="#ppt_x"/>
                                          </p:val>
                                        </p:tav>
                                      </p:tavLst>
                                    </p:anim>
                                    <p:anim calcmode="lin" valueType="num">
                                      <p:cBhvr additive="base">
                                        <p:cTn id="14" dur="500" fill="hold"/>
                                        <p:tgtEl>
                                          <p:spTgt spid="143360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33604"/>
                                        </p:tgtEl>
                                        <p:attrNameLst>
                                          <p:attrName>style.visibility</p:attrName>
                                        </p:attrNameLst>
                                      </p:cBhvr>
                                      <p:to>
                                        <p:strVal val="visible"/>
                                      </p:to>
                                    </p:set>
                                    <p:anim calcmode="lin" valueType="num">
                                      <p:cBhvr additive="base">
                                        <p:cTn id="19" dur="500" fill="hold"/>
                                        <p:tgtEl>
                                          <p:spTgt spid="1433604"/>
                                        </p:tgtEl>
                                        <p:attrNameLst>
                                          <p:attrName>ppt_x</p:attrName>
                                        </p:attrNameLst>
                                      </p:cBhvr>
                                      <p:tavLst>
                                        <p:tav tm="0">
                                          <p:val>
                                            <p:strVal val="1+#ppt_w/2"/>
                                          </p:val>
                                        </p:tav>
                                        <p:tav tm="100000">
                                          <p:val>
                                            <p:strVal val="#ppt_x"/>
                                          </p:val>
                                        </p:tav>
                                      </p:tavLst>
                                    </p:anim>
                                    <p:anim calcmode="lin" valueType="num">
                                      <p:cBhvr additive="base">
                                        <p:cTn id="20" dur="500" fill="hold"/>
                                        <p:tgtEl>
                                          <p:spTgt spid="14336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33605"/>
                                        </p:tgtEl>
                                        <p:attrNameLst>
                                          <p:attrName>style.visibility</p:attrName>
                                        </p:attrNameLst>
                                      </p:cBhvr>
                                      <p:to>
                                        <p:strVal val="visible"/>
                                      </p:to>
                                    </p:set>
                                    <p:anim calcmode="lin" valueType="num">
                                      <p:cBhvr additive="base">
                                        <p:cTn id="25" dur="500" fill="hold"/>
                                        <p:tgtEl>
                                          <p:spTgt spid="1433605"/>
                                        </p:tgtEl>
                                        <p:attrNameLst>
                                          <p:attrName>ppt_x</p:attrName>
                                        </p:attrNameLst>
                                      </p:cBhvr>
                                      <p:tavLst>
                                        <p:tav tm="0">
                                          <p:val>
                                            <p:strVal val="1+#ppt_w/2"/>
                                          </p:val>
                                        </p:tav>
                                        <p:tav tm="100000">
                                          <p:val>
                                            <p:strVal val="#ppt_x"/>
                                          </p:val>
                                        </p:tav>
                                      </p:tavLst>
                                    </p:anim>
                                    <p:anim calcmode="lin" valueType="num">
                                      <p:cBhvr additive="base">
                                        <p:cTn id="26" dur="500" fill="hold"/>
                                        <p:tgtEl>
                                          <p:spTgt spid="14336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33606"/>
                                        </p:tgtEl>
                                        <p:attrNameLst>
                                          <p:attrName>style.visibility</p:attrName>
                                        </p:attrNameLst>
                                      </p:cBhvr>
                                      <p:to>
                                        <p:strVal val="visible"/>
                                      </p:to>
                                    </p:set>
                                    <p:animEffect transition="in" filter="dissolve">
                                      <p:cBhvr>
                                        <p:cTn id="31" dur="500"/>
                                        <p:tgtEl>
                                          <p:spTgt spid="143360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433609"/>
                                        </p:tgtEl>
                                        <p:attrNameLst>
                                          <p:attrName>style.visibility</p:attrName>
                                        </p:attrNameLst>
                                      </p:cBhvr>
                                      <p:to>
                                        <p:strVal val="visible"/>
                                      </p:to>
                                    </p:set>
                                    <p:animEffect transition="in" filter="randombar(horizontal)">
                                      <p:cBhvr>
                                        <p:cTn id="36" dur="500"/>
                                        <p:tgtEl>
                                          <p:spTgt spid="1433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utoUpdateAnimBg="0"/>
      <p:bldP spid="1433604" grpId="0" autoUpdateAnimBg="0"/>
      <p:bldP spid="1433605" grpId="0" autoUpdateAnimBg="0"/>
      <p:bldP spid="1433606"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55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000" y="765175"/>
            <a:ext cx="3987311"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755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0" y="620715"/>
            <a:ext cx="4220308"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755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64" y="3501008"/>
            <a:ext cx="3938954"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13669" name="Text Box 8"/>
          <p:cNvSpPr txBox="1">
            <a:spLocks noChangeArrowheads="1"/>
          </p:cNvSpPr>
          <p:nvPr/>
        </p:nvSpPr>
        <p:spPr bwMode="auto">
          <a:xfrm>
            <a:off x="1115158" y="6427788"/>
            <a:ext cx="677300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zh-CN" altLang="en-US" sz="2000" b="1" i="0" u="none" smtClean="0">
                <a:solidFill>
                  <a:srgbClr val="000000"/>
                </a:solidFill>
                <a:ea typeface="宋体" panose="02010600030101010101" pitchFamily="2" charset="-122"/>
              </a:rPr>
              <a:t>图</a:t>
            </a:r>
            <a:r>
              <a:rPr lang="en-US" altLang="zh-CN" sz="2000" b="1" i="0" u="none" smtClean="0">
                <a:solidFill>
                  <a:srgbClr val="000000"/>
                </a:solidFill>
                <a:ea typeface="宋体" panose="02010600030101010101" pitchFamily="2" charset="-122"/>
              </a:rPr>
              <a:t>7-18 </a:t>
            </a:r>
            <a:r>
              <a:rPr lang="zh-CN" altLang="en-US" sz="2000" b="1" i="0" u="none" smtClean="0">
                <a:solidFill>
                  <a:srgbClr val="000000"/>
                </a:solidFill>
                <a:ea typeface="宋体" panose="02010600030101010101" pitchFamily="2" charset="-122"/>
              </a:rPr>
              <a:t>构造最小生成树时辅助数组</a:t>
            </a:r>
            <a:r>
              <a:rPr lang="en-US" altLang="zh-CN" sz="2000" b="1" i="0" u="none" smtClean="0">
                <a:solidFill>
                  <a:srgbClr val="000000"/>
                </a:solidFill>
                <a:ea typeface="宋体" panose="02010600030101010101" pitchFamily="2" charset="-122"/>
              </a:rPr>
              <a:t>closearc[ ]</a:t>
            </a:r>
            <a:r>
              <a:rPr lang="zh-CN" altLang="en-US" sz="2000" b="1" i="0" u="none" smtClean="0">
                <a:solidFill>
                  <a:srgbClr val="000000"/>
                </a:solidFill>
                <a:ea typeface="宋体" panose="02010600030101010101" pitchFamily="2" charset="-122"/>
              </a:rPr>
              <a:t>的变化情况</a:t>
            </a:r>
            <a:endParaRPr lang="zh-CN" altLang="en-US" sz="2000" b="1" smtClean="0">
              <a:solidFill>
                <a:srgbClr val="000000"/>
              </a:solidFill>
              <a:ea typeface="宋体" panose="02010600030101010101" pitchFamily="2" charset="-122"/>
            </a:endParaRPr>
          </a:p>
        </p:txBody>
      </p:sp>
      <p:pic>
        <p:nvPicPr>
          <p:cNvPr id="113670" name="Picture 10"/>
          <p:cNvPicPr>
            <a:picLocks noChangeAspect="1" noChangeArrowheads="1"/>
          </p:cNvPicPr>
          <p:nvPr/>
        </p:nvPicPr>
        <p:blipFill>
          <a:blip r:embed="rId4">
            <a:extLst>
              <a:ext uri="{28A0092B-C50C-407E-A947-70E740481C1C}">
                <a14:useLocalDpi xmlns:a14="http://schemas.microsoft.com/office/drawing/2010/main" val="0"/>
              </a:ext>
            </a:extLst>
          </a:blip>
          <a:srcRect b="17636"/>
          <a:stretch>
            <a:fillRect/>
          </a:stretch>
        </p:blipFill>
        <p:spPr bwMode="auto">
          <a:xfrm>
            <a:off x="6156176" y="3753037"/>
            <a:ext cx="2233246"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475587"/>
                                        </p:tgtEl>
                                        <p:attrNameLst>
                                          <p:attrName>style.visibility</p:attrName>
                                        </p:attrNameLst>
                                      </p:cBhvr>
                                      <p:to>
                                        <p:strVal val="visible"/>
                                      </p:to>
                                    </p:set>
                                    <p:anim calcmode="lin" valueType="num">
                                      <p:cBhvr>
                                        <p:cTn id="7" dur="1000" fill="hold"/>
                                        <p:tgtEl>
                                          <p:spTgt spid="1475587"/>
                                        </p:tgtEl>
                                        <p:attrNameLst>
                                          <p:attrName>ppt_w</p:attrName>
                                        </p:attrNameLst>
                                      </p:cBhvr>
                                      <p:tavLst>
                                        <p:tav tm="0">
                                          <p:val>
                                            <p:fltVal val="0"/>
                                          </p:val>
                                        </p:tav>
                                        <p:tav tm="100000">
                                          <p:val>
                                            <p:strVal val="#ppt_w"/>
                                          </p:val>
                                        </p:tav>
                                      </p:tavLst>
                                    </p:anim>
                                    <p:anim calcmode="lin" valueType="num">
                                      <p:cBhvr>
                                        <p:cTn id="8" dur="1000" fill="hold"/>
                                        <p:tgtEl>
                                          <p:spTgt spid="1475587"/>
                                        </p:tgtEl>
                                        <p:attrNameLst>
                                          <p:attrName>ppt_h</p:attrName>
                                        </p:attrNameLst>
                                      </p:cBhvr>
                                      <p:tavLst>
                                        <p:tav tm="0">
                                          <p:val>
                                            <p:fltVal val="0"/>
                                          </p:val>
                                        </p:tav>
                                        <p:tav tm="100000">
                                          <p:val>
                                            <p:strVal val="#ppt_h"/>
                                          </p:val>
                                        </p:tav>
                                      </p:tavLst>
                                    </p:anim>
                                    <p:anim calcmode="lin" valueType="num">
                                      <p:cBhvr>
                                        <p:cTn id="9" dur="1000" fill="hold"/>
                                        <p:tgtEl>
                                          <p:spTgt spid="147558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755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75589"/>
                                        </p:tgtEl>
                                        <p:attrNameLst>
                                          <p:attrName>style.visibility</p:attrName>
                                        </p:attrNameLst>
                                      </p:cBhvr>
                                      <p:to>
                                        <p:strVal val="visible"/>
                                      </p:to>
                                    </p:set>
                                    <p:animEffect transition="in" filter="dissolve">
                                      <p:cBhvr>
                                        <p:cTn id="15" dur="500"/>
                                        <p:tgtEl>
                                          <p:spTgt spid="147558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475591"/>
                                        </p:tgtEl>
                                        <p:attrNameLst>
                                          <p:attrName>style.visibility</p:attrName>
                                        </p:attrNameLst>
                                      </p:cBhvr>
                                      <p:to>
                                        <p:strVal val="visible"/>
                                      </p:to>
                                    </p:set>
                                    <p:animEffect transition="in" filter="wipe(up)">
                                      <p:cBhvr>
                                        <p:cTn id="20" dur="500"/>
                                        <p:tgtEl>
                                          <p:spTgt spid="1475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233613" y="25908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411" name="Text Box 7"/>
          <p:cNvSpPr txBox="1">
            <a:spLocks noChangeArrowheads="1"/>
          </p:cNvSpPr>
          <p:nvPr/>
        </p:nvSpPr>
        <p:spPr bwMode="auto">
          <a:xfrm>
            <a:off x="719145" y="1341438"/>
            <a:ext cx="4814887"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800">
                <a:solidFill>
                  <a:srgbClr val="000000"/>
                </a:solidFill>
                <a:latin typeface="宋体" panose="02010600030101010101" pitchFamily="2" charset="-122"/>
              </a:rPr>
              <a:t>5</a:t>
            </a:r>
            <a:r>
              <a:rPr kumimoji="1" lang="zh-CN" altLang="en-US" sz="2800">
                <a:solidFill>
                  <a:srgbClr val="000000"/>
                </a:solidFill>
                <a:latin typeface="宋体" panose="02010600030101010101" pitchFamily="2" charset="-122"/>
              </a:rPr>
              <a:t>．</a:t>
            </a:r>
            <a:r>
              <a:rPr kumimoji="1" lang="zh-CN" altLang="en-US" sz="2800" b="1">
                <a:solidFill>
                  <a:srgbClr val="000000"/>
                </a:solidFill>
                <a:latin typeface="宋体" panose="02010600030101010101" pitchFamily="2" charset="-122"/>
              </a:rPr>
              <a:t>顶点的度</a:t>
            </a:r>
            <a:endParaRPr kumimoji="1" lang="en-US" altLang="zh-CN" sz="2800" b="1">
              <a:solidFill>
                <a:srgbClr val="000000"/>
              </a:solidFill>
              <a:latin typeface="宋体" panose="02010600030101010101" pitchFamily="2" charset="-122"/>
            </a:endParaRPr>
          </a:p>
          <a:p>
            <a:pPr algn="just" eaLnBrk="1" hangingPunct="1">
              <a:spcBef>
                <a:spcPct val="50000"/>
              </a:spcBef>
            </a:pPr>
            <a:r>
              <a:rPr kumimoji="1" lang="en-US" altLang="zh-CN" sz="2800" b="1">
                <a:solidFill>
                  <a:srgbClr val="000000"/>
                </a:solidFill>
                <a:latin typeface="宋体" panose="02010600030101010101" pitchFamily="2" charset="-122"/>
              </a:rPr>
              <a:t>6</a:t>
            </a:r>
            <a:r>
              <a:rPr kumimoji="1" lang="zh-CN" altLang="en-US" sz="2800" b="1">
                <a:solidFill>
                  <a:srgbClr val="000000"/>
                </a:solidFill>
                <a:latin typeface="宋体" panose="02010600030101010101" pitchFamily="2" charset="-122"/>
              </a:rPr>
              <a:t>．路径</a:t>
            </a:r>
            <a:endParaRPr kumimoji="1" lang="en-US" altLang="zh-CN" sz="2800" b="1">
              <a:solidFill>
                <a:srgbClr val="000000"/>
              </a:solidFill>
              <a:latin typeface="宋体" panose="02010600030101010101" pitchFamily="2" charset="-122"/>
            </a:endParaRPr>
          </a:p>
          <a:p>
            <a:pPr algn="just">
              <a:lnSpc>
                <a:spcPct val="120000"/>
              </a:lnSpc>
              <a:spcBef>
                <a:spcPct val="50000"/>
              </a:spcBef>
            </a:pPr>
            <a:r>
              <a:rPr kumimoji="1" lang="en-US" altLang="zh-CN" sz="2800" b="1">
                <a:solidFill>
                  <a:srgbClr val="000000"/>
                </a:solidFill>
                <a:latin typeface="宋体" panose="02010600030101010101" pitchFamily="2" charset="-122"/>
              </a:rPr>
              <a:t>7</a:t>
            </a:r>
            <a:r>
              <a:rPr kumimoji="1" lang="zh-CN" altLang="en-US" sz="2800" b="1">
                <a:solidFill>
                  <a:srgbClr val="000000"/>
                </a:solidFill>
                <a:latin typeface="宋体" panose="02010600030101010101" pitchFamily="2" charset="-122"/>
              </a:rPr>
              <a:t>．路径长度</a:t>
            </a:r>
            <a:endParaRPr kumimoji="1" lang="en-US" altLang="zh-CN" sz="2800" b="1">
              <a:solidFill>
                <a:srgbClr val="000000"/>
              </a:solidFill>
              <a:latin typeface="宋体" panose="02010600030101010101" pitchFamily="2" charset="-122"/>
            </a:endParaRPr>
          </a:p>
          <a:p>
            <a:pPr algn="just">
              <a:lnSpc>
                <a:spcPct val="120000"/>
              </a:lnSpc>
              <a:spcBef>
                <a:spcPct val="50000"/>
              </a:spcBef>
            </a:pPr>
            <a:r>
              <a:rPr kumimoji="1" lang="en-US" altLang="zh-CN" sz="2800" b="1">
                <a:solidFill>
                  <a:srgbClr val="000000"/>
                </a:solidFill>
                <a:latin typeface="宋体" panose="02010600030101010101" pitchFamily="2" charset="-122"/>
              </a:rPr>
              <a:t>8</a:t>
            </a:r>
            <a:r>
              <a:rPr kumimoji="1" lang="zh-CN" altLang="en-US" sz="2800" b="1">
                <a:solidFill>
                  <a:srgbClr val="000000"/>
                </a:solidFill>
                <a:latin typeface="宋体" panose="02010600030101010101" pitchFamily="2" charset="-122"/>
              </a:rPr>
              <a:t>．简单路径与回路</a:t>
            </a:r>
            <a:endParaRPr kumimoji="1" lang="en-US" altLang="zh-CN" sz="2800" b="1">
              <a:solidFill>
                <a:srgbClr val="000000"/>
              </a:solidFill>
              <a:latin typeface="宋体" panose="02010600030101010101" pitchFamily="2" charset="-122"/>
            </a:endParaRPr>
          </a:p>
          <a:p>
            <a:pPr algn="just">
              <a:lnSpc>
                <a:spcPct val="120000"/>
              </a:lnSpc>
              <a:spcBef>
                <a:spcPct val="50000"/>
              </a:spcBef>
            </a:pPr>
            <a:r>
              <a:rPr kumimoji="1" lang="en-US" altLang="zh-CN" sz="2800">
                <a:solidFill>
                  <a:srgbClr val="000000"/>
                </a:solidFill>
                <a:latin typeface="宋体" panose="02010600030101010101" pitchFamily="2" charset="-122"/>
              </a:rPr>
              <a:t>9</a:t>
            </a:r>
            <a:r>
              <a:rPr kumimoji="1" lang="zh-CN" altLang="en-US" sz="2800">
                <a:solidFill>
                  <a:srgbClr val="000000"/>
                </a:solidFill>
                <a:latin typeface="宋体" panose="02010600030101010101" pitchFamily="2" charset="-122"/>
              </a:rPr>
              <a:t>．</a:t>
            </a:r>
            <a:r>
              <a:rPr kumimoji="1" lang="zh-CN" altLang="en-US" sz="2800" b="1">
                <a:solidFill>
                  <a:srgbClr val="000000"/>
                </a:solidFill>
                <a:latin typeface="宋体" panose="02010600030101010101" pitchFamily="2" charset="-122"/>
              </a:rPr>
              <a:t>连通图与连通分量</a:t>
            </a:r>
            <a:endParaRPr kumimoji="1" lang="en-US" altLang="zh-CN" sz="2800" b="1">
              <a:solidFill>
                <a:srgbClr val="000000"/>
              </a:solidFill>
              <a:latin typeface="宋体" panose="02010600030101010101" pitchFamily="2" charset="-122"/>
            </a:endParaRPr>
          </a:p>
          <a:p>
            <a:pPr algn="just" eaLnBrk="1" hangingPunct="1">
              <a:spcBef>
                <a:spcPct val="50000"/>
              </a:spcBef>
            </a:pPr>
            <a:r>
              <a:rPr kumimoji="1" lang="en-US" altLang="zh-CN" sz="2800">
                <a:solidFill>
                  <a:srgbClr val="000000"/>
                </a:solidFill>
                <a:latin typeface="宋体" panose="02010600030101010101" pitchFamily="2" charset="-122"/>
              </a:rPr>
              <a:t>10</a:t>
            </a:r>
            <a:r>
              <a:rPr kumimoji="1" lang="zh-CN" altLang="en-US" sz="2800">
                <a:solidFill>
                  <a:srgbClr val="000000"/>
                </a:solidFill>
                <a:latin typeface="宋体" panose="02010600030101010101" pitchFamily="2" charset="-122"/>
              </a:rPr>
              <a:t>．</a:t>
            </a:r>
            <a:r>
              <a:rPr kumimoji="1" lang="zh-CN" altLang="en-US" sz="2800" b="1">
                <a:solidFill>
                  <a:srgbClr val="000000"/>
                </a:solidFill>
                <a:latin typeface="宋体" panose="02010600030101010101" pitchFamily="2" charset="-122"/>
              </a:rPr>
              <a:t>强连通图与强连通分量</a:t>
            </a:r>
            <a:endParaRPr kumimoji="1" lang="en-US" altLang="zh-CN" sz="2800" b="1">
              <a:solidFill>
                <a:srgbClr val="000000"/>
              </a:solidFill>
              <a:latin typeface="宋体" panose="02010600030101010101" pitchFamily="2" charset="-122"/>
            </a:endParaRPr>
          </a:p>
          <a:p>
            <a:pPr algn="just" eaLnBrk="1" hangingPunct="1">
              <a:spcBef>
                <a:spcPct val="50000"/>
              </a:spcBef>
            </a:pPr>
            <a:r>
              <a:rPr kumimoji="1" lang="en-US" altLang="zh-CN" sz="2800">
                <a:solidFill>
                  <a:srgbClr val="000000"/>
                </a:solidFill>
                <a:latin typeface="宋体" panose="02010600030101010101" pitchFamily="2" charset="-122"/>
              </a:rPr>
              <a:t>11</a:t>
            </a:r>
            <a:r>
              <a:rPr kumimoji="1" lang="zh-CN" altLang="en-US" sz="2800">
                <a:solidFill>
                  <a:srgbClr val="000000"/>
                </a:solidFill>
                <a:latin typeface="宋体" panose="02010600030101010101" pitchFamily="2" charset="-122"/>
              </a:rPr>
              <a:t>．</a:t>
            </a:r>
            <a:r>
              <a:rPr kumimoji="1" lang="zh-CN" altLang="en-US" sz="2800" b="1">
                <a:solidFill>
                  <a:srgbClr val="000000"/>
                </a:solidFill>
                <a:latin typeface="宋体" panose="02010600030101010101" pitchFamily="2" charset="-122"/>
              </a:rPr>
              <a:t>生成树</a:t>
            </a:r>
            <a:endParaRPr kumimoji="1" lang="en-US" altLang="zh-CN" sz="2800" b="1">
              <a:solidFill>
                <a:srgbClr val="000000"/>
              </a:solidFill>
              <a:latin typeface="宋体" panose="02010600030101010101" pitchFamily="2" charset="-122"/>
            </a:endParaRPr>
          </a:p>
        </p:txBody>
      </p:sp>
      <p:sp>
        <p:nvSpPr>
          <p:cNvPr id="10" name="Rectangle 2"/>
          <p:cNvSpPr>
            <a:spLocks noGrp="1" noChangeArrowheads="1"/>
          </p:cNvSpPr>
          <p:nvPr>
            <p:ph type="title"/>
          </p:nvPr>
        </p:nvSpPr>
        <p:spPr>
          <a:xfrm>
            <a:off x="993781" y="142875"/>
            <a:ext cx="7754938" cy="838200"/>
          </a:xfrm>
        </p:spPr>
        <p:txBody>
          <a:bodyPr/>
          <a:lstStyle/>
          <a:p>
            <a:pPr>
              <a:defRPr/>
            </a:pPr>
            <a:r>
              <a:rPr kumimoji="1" lang="zh-CN" altLang="en-US" dirty="0">
                <a:latin typeface="Times New Roman" panose="02020603050405020304" pitchFamily="18" charset="0"/>
              </a:rPr>
              <a:t>图的术语 </a:t>
            </a:r>
            <a:endParaRPr kumimoji="1" lang="zh-CN" altLang="en-US" dirty="0">
              <a:latin typeface="Times New Roman" panose="02020603050405020304" pitchFamily="18" charset="0"/>
            </a:endParaRPr>
          </a:p>
        </p:txBody>
      </p:sp>
      <p:pic>
        <p:nvPicPr>
          <p:cNvPr id="17418" name="Picture 10"/>
          <p:cNvPicPr>
            <a:picLocks noChangeAspect="1" noChangeArrowheads="1"/>
          </p:cNvPicPr>
          <p:nvPr/>
        </p:nvPicPr>
        <p:blipFill rotWithShape="1">
          <a:blip r:embed="rId1">
            <a:extLst>
              <a:ext uri="{28A0092B-C50C-407E-A947-70E740481C1C}">
                <a14:useLocalDpi xmlns:a14="http://schemas.microsoft.com/office/drawing/2010/main" val="0"/>
              </a:ext>
            </a:extLst>
          </a:blip>
          <a:srcRect l="2369" t="14099" r="36460" b="14659"/>
          <a:stretch>
            <a:fillRect/>
          </a:stretch>
        </p:blipFill>
        <p:spPr bwMode="auto">
          <a:xfrm>
            <a:off x="3743940" y="1094874"/>
            <a:ext cx="2779295" cy="238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rotWithShape="1">
          <a:blip r:embed="rId1">
            <a:extLst>
              <a:ext uri="{28A0092B-C50C-407E-A947-70E740481C1C}">
                <a14:useLocalDpi xmlns:a14="http://schemas.microsoft.com/office/drawing/2010/main" val="0"/>
              </a:ext>
            </a:extLst>
          </a:blip>
          <a:srcRect l="68307"/>
          <a:stretch>
            <a:fillRect/>
          </a:stretch>
        </p:blipFill>
        <p:spPr bwMode="auto">
          <a:xfrm>
            <a:off x="6408204" y="3222558"/>
            <a:ext cx="2520280" cy="319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7418"/>
                                        </p:tgtEl>
                                        <p:attrNameLst>
                                          <p:attrName>style.visibility</p:attrName>
                                        </p:attrNameLst>
                                      </p:cBhvr>
                                      <p:to>
                                        <p:strVal val="visible"/>
                                      </p:to>
                                    </p:set>
                                    <p:animEffect transition="in" filter="wheel(1)">
                                      <p:cBhvr>
                                        <p:cTn id="7" dur="2000"/>
                                        <p:tgtEl>
                                          <p:spTgt spid="174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en-US" dirty="0">
                <a:solidFill>
                  <a:schemeClr val="tx2"/>
                </a:solidFill>
                <a:ea typeface="宋体" panose="02010600030101010101" pitchFamily="2" charset="-122"/>
              </a:rPr>
              <a:t>普里姆算法 </a:t>
            </a:r>
            <a:endParaRPr lang="zh-CN" altLang="en-US" dirty="0" smtClean="0">
              <a:solidFill>
                <a:srgbClr val="FF3300"/>
              </a:solidFill>
              <a:effectLst>
                <a:outerShdw blurRad="38100" dist="38100" dir="2700000" algn="tl">
                  <a:srgbClr val="C0C0C0"/>
                </a:outerShdw>
              </a:effectLst>
              <a:ea typeface="宋体" panose="02010600030101010101" pitchFamily="2" charset="-122"/>
            </a:endParaRPr>
          </a:p>
        </p:txBody>
      </p:sp>
      <p:sp>
        <p:nvSpPr>
          <p:cNvPr id="87043" name="Text Box 3"/>
          <p:cNvSpPr txBox="1">
            <a:spLocks noChangeArrowheads="1"/>
          </p:cNvSpPr>
          <p:nvPr/>
        </p:nvSpPr>
        <p:spPr bwMode="auto">
          <a:xfrm>
            <a:off x="0" y="1268413"/>
            <a:ext cx="95758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endParaRPr lang="en-US" altLang="zh-CN" sz="2400"/>
          </a:p>
          <a:p>
            <a:r>
              <a:rPr lang="en-US" altLang="zh-CN" sz="2400" b="1"/>
              <a:t>void</a:t>
            </a:r>
            <a:r>
              <a:rPr lang="en-US" altLang="zh-CN" sz="2400"/>
              <a:t> MiniSpanTreePrim(</a:t>
            </a:r>
            <a:r>
              <a:rPr lang="en-US" altLang="zh-CN" sz="2400" b="1"/>
              <a:t>const</a:t>
            </a:r>
            <a:r>
              <a:rPr lang="en-US" altLang="zh-CN" sz="2400"/>
              <a:t> AdjMatrixUndirNetwork&lt;ElemType,</a:t>
            </a:r>
            <a:endParaRPr lang="en-US" altLang="zh-CN" sz="2400"/>
          </a:p>
          <a:p>
            <a:r>
              <a:rPr lang="en-US" altLang="zh-CN" sz="2400"/>
              <a:t> WeightType&gt; &amp;g, </a:t>
            </a:r>
            <a:r>
              <a:rPr lang="en-US" altLang="zh-CN" sz="2400" b="1"/>
              <a:t>int</a:t>
            </a:r>
            <a:r>
              <a:rPr lang="en-US" altLang="zh-CN" sz="2400"/>
              <a:t> u0) {</a:t>
            </a:r>
            <a:endParaRPr lang="zh-CN" altLang="zh-CN" sz="2400"/>
          </a:p>
          <a:p>
            <a:r>
              <a:rPr lang="en-US" altLang="zh-CN" sz="2400"/>
              <a:t>     WeightType min;</a:t>
            </a:r>
            <a:endParaRPr lang="zh-CN" altLang="zh-CN" sz="2400"/>
          </a:p>
          <a:p>
            <a:r>
              <a:rPr lang="en-US" altLang="zh-CN" sz="2400"/>
              <a:t>     ElemType v1, v2;</a:t>
            </a:r>
            <a:endParaRPr lang="zh-CN" altLang="zh-CN" sz="2400"/>
          </a:p>
          <a:p>
            <a:r>
              <a:rPr lang="en-US" altLang="zh-CN" sz="2400"/>
              <a:t>     </a:t>
            </a:r>
            <a:r>
              <a:rPr lang="en-US" altLang="zh-CN" sz="2400" b="1"/>
              <a:t>int</a:t>
            </a:r>
            <a:r>
              <a:rPr lang="en-US" altLang="zh-CN" sz="2400"/>
              <a:t> vexnum=g.GetVexNum();</a:t>
            </a:r>
            <a:endParaRPr lang="zh-CN" altLang="zh-CN" sz="2400"/>
          </a:p>
          <a:p>
            <a:r>
              <a:rPr lang="en-US" altLang="zh-CN" sz="2400"/>
              <a:t>     CloseArcType&lt;ElemType, WeightType&gt; * closearc;</a:t>
            </a:r>
            <a:endParaRPr lang="zh-CN" altLang="zh-CN" sz="2400"/>
          </a:p>
          <a:p>
            <a:r>
              <a:rPr lang="en-US" altLang="zh-CN" sz="2400"/>
              <a:t>     </a:t>
            </a:r>
            <a:r>
              <a:rPr lang="en-US" altLang="zh-CN" sz="2400" b="1"/>
              <a:t>if</a:t>
            </a:r>
            <a:r>
              <a:rPr lang="en-US" altLang="zh-CN" sz="2400"/>
              <a:t> (u0 &lt; 0 || u0 &gt;= vexnum)   </a:t>
            </a:r>
            <a:r>
              <a:rPr lang="en-US" altLang="zh-CN" sz="2400" b="1"/>
              <a:t>throw</a:t>
            </a:r>
            <a:r>
              <a:rPr lang="en-US" altLang="zh-CN" sz="2400"/>
              <a:t> Error("</a:t>
            </a:r>
            <a:r>
              <a:rPr lang="zh-CN" altLang="zh-CN" sz="2400"/>
              <a:t>顶点</a:t>
            </a:r>
            <a:r>
              <a:rPr lang="en-US" altLang="zh-CN" sz="2400"/>
              <a:t>u0</a:t>
            </a:r>
            <a:r>
              <a:rPr lang="zh-CN" altLang="zh-CN" sz="2400"/>
              <a:t>不存在</a:t>
            </a:r>
            <a:r>
              <a:rPr lang="en-US" altLang="zh-CN" sz="2400"/>
              <a:t>!"); </a:t>
            </a:r>
            <a:endParaRPr lang="en-US" altLang="zh-CN" sz="2400"/>
          </a:p>
          <a:p>
            <a:r>
              <a:rPr lang="en-US" altLang="zh-CN" sz="2400" b="1"/>
              <a:t>     int</a:t>
            </a:r>
            <a:r>
              <a:rPr lang="en-US" altLang="zh-CN" sz="2400"/>
              <a:t> u, v, k;</a:t>
            </a:r>
            <a:endParaRPr lang="en-US" altLang="zh-CN" sz="2400"/>
          </a:p>
          <a:p>
            <a:r>
              <a:rPr lang="en-US" altLang="zh-CN" sz="2400"/>
              <a:t>     closearc=</a:t>
            </a:r>
            <a:r>
              <a:rPr lang="en-US" altLang="zh-CN" sz="2400" b="1"/>
              <a:t>new</a:t>
            </a:r>
            <a:r>
              <a:rPr lang="en-US" altLang="zh-CN" sz="2400"/>
              <a:t> CloseArcType&lt;ElemType, WeightType&gt;[vexnum];</a:t>
            </a:r>
            <a:endParaRPr lang="zh-CN" altLang="zh-CN" sz="2400"/>
          </a:p>
          <a:p>
            <a:r>
              <a:rPr lang="en-US" altLang="zh-CN" sz="2400" b="1"/>
              <a:t>     for</a:t>
            </a:r>
            <a:r>
              <a:rPr lang="en-US" altLang="zh-CN" sz="2400"/>
              <a:t> (v=0; v &lt; vexnum; v++)	{</a:t>
            </a:r>
            <a:endParaRPr lang="en-US" altLang="zh-CN" sz="2400"/>
          </a:p>
          <a:p>
            <a:r>
              <a:rPr lang="en-US" altLang="zh-CN" sz="2400"/>
              <a:t>	closearc[v].nearvertex=u0;</a:t>
            </a:r>
            <a:endParaRPr lang="zh-CN" altLang="zh-CN" sz="2400"/>
          </a:p>
          <a:p>
            <a:r>
              <a:rPr lang="en-US" altLang="zh-CN" sz="2400"/>
              <a:t>	closearc[v].lowweight=g.GetWeight(u0, v);</a:t>
            </a:r>
            <a:endParaRPr lang="zh-CN" altLang="zh-CN" sz="2400"/>
          </a:p>
          <a:p>
            <a:r>
              <a:rPr lang="en-US" altLang="zh-CN" sz="2400"/>
              <a:t>     }</a:t>
            </a:r>
            <a:endParaRPr lang="zh-CN" altLang="zh-CN" sz="2400"/>
          </a:p>
        </p:txBody>
      </p:sp>
    </p:spTree>
  </p:cSld>
  <p:clrMapOvr>
    <a:masterClrMapping/>
  </p:clrMapOvr>
  <p:transition spd="slow">
    <p:circl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en-US" dirty="0">
                <a:solidFill>
                  <a:schemeClr val="tx2"/>
                </a:solidFill>
                <a:ea typeface="宋体" panose="02010600030101010101" pitchFamily="2" charset="-122"/>
              </a:rPr>
              <a:t>普里姆算法 </a:t>
            </a:r>
            <a:endParaRPr lang="zh-CN" altLang="en-US" dirty="0" smtClean="0">
              <a:solidFill>
                <a:srgbClr val="FF3300"/>
              </a:solidFill>
              <a:effectLst>
                <a:outerShdw blurRad="38100" dist="38100" dir="2700000" algn="tl">
                  <a:srgbClr val="C0C0C0"/>
                </a:outerShdw>
              </a:effectLst>
              <a:ea typeface="宋体" panose="02010600030101010101" pitchFamily="2" charset="-122"/>
            </a:endParaRPr>
          </a:p>
        </p:txBody>
      </p:sp>
      <p:sp>
        <p:nvSpPr>
          <p:cNvPr id="88067" name="Text Box 3"/>
          <p:cNvSpPr txBox="1">
            <a:spLocks noChangeArrowheads="1"/>
          </p:cNvSpPr>
          <p:nvPr/>
        </p:nvSpPr>
        <p:spPr bwMode="auto">
          <a:xfrm>
            <a:off x="6" y="1268413"/>
            <a:ext cx="75596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     closearc[u0].nearvertex=-1;</a:t>
            </a:r>
            <a:endParaRPr lang="en-US" altLang="zh-CN" sz="2400"/>
          </a:p>
          <a:p>
            <a:r>
              <a:rPr lang="en-US" altLang="zh-CN" sz="2400"/>
              <a:t>     closearc[u0].lowweight=0;</a:t>
            </a:r>
            <a:endParaRPr lang="zh-CN" altLang="zh-CN" sz="2400"/>
          </a:p>
          <a:p>
            <a:r>
              <a:rPr lang="en-US" altLang="zh-CN" sz="2400" b="1"/>
              <a:t>     for</a:t>
            </a:r>
            <a:r>
              <a:rPr lang="en-US" altLang="zh-CN" sz="2400"/>
              <a:t> (k=1; k &lt; vexnum; k++) {</a:t>
            </a:r>
            <a:endParaRPr lang="en-US" altLang="zh-CN" sz="2400"/>
          </a:p>
          <a:p>
            <a:r>
              <a:rPr lang="en-US" altLang="zh-CN" sz="2400"/>
              <a:t>         min=g.GetInfinity();  v=u0;</a:t>
            </a:r>
            <a:endParaRPr lang="en-US" altLang="zh-CN" sz="2400"/>
          </a:p>
          <a:p>
            <a:r>
              <a:rPr lang="en-US" altLang="zh-CN" sz="2400"/>
              <a:t>         </a:t>
            </a:r>
            <a:r>
              <a:rPr lang="en-US" altLang="zh-CN" sz="2400" b="1"/>
              <a:t>for</a:t>
            </a:r>
            <a:r>
              <a:rPr lang="en-US" altLang="zh-CN" sz="2400"/>
              <a:t> (u=0; u &lt; vexnum; u++)</a:t>
            </a:r>
            <a:endParaRPr lang="zh-CN" altLang="zh-CN" sz="2400"/>
          </a:p>
          <a:p>
            <a:r>
              <a:rPr lang="en-US" altLang="zh-CN" sz="2400"/>
              <a:t>           </a:t>
            </a:r>
            <a:r>
              <a:rPr lang="en-US" altLang="zh-CN" sz="2400" b="1"/>
              <a:t>if</a:t>
            </a:r>
            <a:r>
              <a:rPr lang="en-US" altLang="zh-CN" sz="2400"/>
              <a:t> (closearc[u].lowweight!=0</a:t>
            </a:r>
            <a:endParaRPr lang="en-US" altLang="zh-CN" sz="2400"/>
          </a:p>
          <a:p>
            <a:r>
              <a:rPr lang="en-US" altLang="zh-CN" sz="2400"/>
              <a:t>                         &amp;&amp;closearc[u].lowweight&lt;min){</a:t>
            </a:r>
            <a:endParaRPr lang="zh-CN" altLang="zh-CN" sz="2400"/>
          </a:p>
          <a:p>
            <a:r>
              <a:rPr lang="en-US" altLang="zh-CN" sz="2400"/>
              <a:t>	       v=u;</a:t>
            </a:r>
            <a:endParaRPr lang="en-US" altLang="zh-CN" sz="2400"/>
          </a:p>
          <a:p>
            <a:r>
              <a:rPr lang="en-US" altLang="zh-CN" sz="2400"/>
              <a:t>                  min=closearc[u].lowweight;</a:t>
            </a:r>
            <a:endParaRPr lang="zh-CN" altLang="zh-CN" sz="2400"/>
          </a:p>
          <a:p>
            <a:r>
              <a:rPr lang="en-US" altLang="zh-CN" sz="2400"/>
              <a:t>	    }</a:t>
            </a:r>
            <a:endParaRPr lang="zh-CN" altLang="zh-CN" sz="2400"/>
          </a:p>
        </p:txBody>
      </p:sp>
    </p:spTree>
  </p:cSld>
  <p:clrMapOvr>
    <a:masterClrMapping/>
  </p:clrMapOvr>
  <p:transition spd="slow">
    <p:circl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en-US" dirty="0">
                <a:solidFill>
                  <a:schemeClr val="tx2"/>
                </a:solidFill>
                <a:ea typeface="宋体" panose="02010600030101010101" pitchFamily="2" charset="-122"/>
              </a:rPr>
              <a:t>普里姆算法 </a:t>
            </a:r>
            <a:endParaRPr lang="zh-CN" altLang="en-US" dirty="0" smtClean="0">
              <a:solidFill>
                <a:srgbClr val="FF3300"/>
              </a:solidFill>
              <a:effectLst>
                <a:outerShdw blurRad="38100" dist="38100" dir="2700000" algn="tl">
                  <a:srgbClr val="C0C0C0"/>
                </a:outerShdw>
              </a:effectLst>
              <a:ea typeface="宋体" panose="02010600030101010101" pitchFamily="2" charset="-122"/>
            </a:endParaRPr>
          </a:p>
        </p:txBody>
      </p:sp>
      <p:sp>
        <p:nvSpPr>
          <p:cNvPr id="89091" name="Text Box 3"/>
          <p:cNvSpPr txBox="1">
            <a:spLocks noChangeArrowheads="1"/>
          </p:cNvSpPr>
          <p:nvPr/>
        </p:nvSpPr>
        <p:spPr bwMode="auto">
          <a:xfrm>
            <a:off x="0" y="1268413"/>
            <a:ext cx="9793288"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       if</a:t>
            </a:r>
            <a:r>
              <a:rPr lang="en-US" altLang="zh-CN" sz="2400"/>
              <a:t> (v != u0) {</a:t>
            </a:r>
            <a:endParaRPr lang="en-US" altLang="zh-CN" sz="2400"/>
          </a:p>
          <a:p>
            <a:r>
              <a:rPr lang="en-US" altLang="zh-CN" sz="2400"/>
              <a:t>           g.GetElem(closearc[v].nearvertex, v1); g.GetElem(v, v2);     </a:t>
            </a:r>
            <a:endParaRPr lang="zh-CN" altLang="zh-CN" sz="2400"/>
          </a:p>
          <a:p>
            <a:r>
              <a:rPr lang="en-US" altLang="zh-CN" sz="2400"/>
              <a:t>	cout &lt;&lt; "</a:t>
            </a:r>
            <a:r>
              <a:rPr lang="zh-CN" altLang="zh-CN" sz="2400"/>
              <a:t>边</a:t>
            </a:r>
            <a:r>
              <a:rPr lang="en-US" altLang="zh-CN" sz="2400"/>
              <a:t>:( " &lt;&lt; v1 &lt;&lt; ", " &lt;&lt;  v2 &lt;&lt; " ) </a:t>
            </a:r>
            <a:r>
              <a:rPr lang="zh-CN" altLang="zh-CN" sz="2400"/>
              <a:t>权</a:t>
            </a:r>
            <a:r>
              <a:rPr lang="en-US" altLang="zh-CN" sz="2400"/>
              <a:t>:"&lt;&lt; min &lt;&lt; endl;</a:t>
            </a:r>
            <a:endParaRPr lang="zh-CN" altLang="zh-CN" sz="2400"/>
          </a:p>
          <a:p>
            <a:r>
              <a:rPr lang="en-US" altLang="zh-CN" sz="2400"/>
              <a:t>	closearc[v].lowweight=0;</a:t>
            </a:r>
            <a:endParaRPr lang="en-US" altLang="zh-CN" sz="2400"/>
          </a:p>
          <a:p>
            <a:r>
              <a:rPr lang="en-US" altLang="zh-CN" sz="2400"/>
              <a:t>	</a:t>
            </a:r>
            <a:r>
              <a:rPr lang="en-US" altLang="zh-CN" sz="2400" b="1"/>
              <a:t>for</a:t>
            </a:r>
            <a:r>
              <a:rPr lang="en-US" altLang="zh-CN" sz="2400"/>
              <a:t> (u=g.FirstAdjVex(v); u != -1 ; u=g.NextAdjVex(v, u))</a:t>
            </a:r>
            <a:endParaRPr lang="en-US" altLang="zh-CN" sz="2400"/>
          </a:p>
          <a:p>
            <a:r>
              <a:rPr lang="en-US" altLang="zh-CN" sz="2400"/>
              <a:t> 	  </a:t>
            </a:r>
            <a:r>
              <a:rPr lang="en-US" altLang="zh-CN" sz="2400" b="1"/>
              <a:t>if</a:t>
            </a:r>
            <a:r>
              <a:rPr lang="en-US" altLang="zh-CN" sz="2400"/>
              <a:t> (closearc[u].lowweight != 0 &amp;&amp; </a:t>
            </a:r>
            <a:endParaRPr lang="zh-CN" altLang="zh-CN" sz="2400"/>
          </a:p>
          <a:p>
            <a:r>
              <a:rPr lang="en-US" altLang="zh-CN" sz="2400"/>
              <a:t>		(g.GetWeight(v, u) &lt; closearc[u].lowweight))	{</a:t>
            </a:r>
            <a:endParaRPr lang="zh-CN" altLang="zh-CN" sz="2400"/>
          </a:p>
          <a:p>
            <a:r>
              <a:rPr lang="en-US" altLang="zh-CN" sz="2400"/>
              <a:t>	     closearc[u].lowweight=g.GetWeight(v, u);</a:t>
            </a:r>
            <a:endParaRPr lang="zh-CN" altLang="zh-CN" sz="2400"/>
          </a:p>
          <a:p>
            <a:r>
              <a:rPr lang="en-US" altLang="zh-CN" sz="2400"/>
              <a:t>	     closearc[u].nearvertex=v;</a:t>
            </a:r>
            <a:endParaRPr lang="zh-CN" altLang="zh-CN" sz="2400"/>
          </a:p>
          <a:p>
            <a:r>
              <a:rPr lang="en-US" altLang="zh-CN" sz="2400"/>
              <a:t>	  }</a:t>
            </a:r>
            <a:endParaRPr lang="zh-CN" altLang="zh-CN" sz="2400"/>
          </a:p>
          <a:p>
            <a:r>
              <a:rPr lang="en-US" altLang="zh-CN" sz="2400"/>
              <a:t>       }</a:t>
            </a:r>
            <a:endParaRPr lang="zh-CN" altLang="zh-CN" sz="2400"/>
          </a:p>
          <a:p>
            <a:r>
              <a:rPr lang="en-US" altLang="zh-CN" sz="2400"/>
              <a:t>   }</a:t>
            </a:r>
            <a:endParaRPr lang="zh-CN" altLang="zh-CN" sz="2400"/>
          </a:p>
          <a:p>
            <a:r>
              <a:rPr lang="en-US" altLang="zh-CN" sz="2400"/>
              <a:t>  </a:t>
            </a:r>
            <a:r>
              <a:rPr lang="en-US" altLang="zh-CN" sz="2400" b="1"/>
              <a:t>delete</a:t>
            </a:r>
            <a:r>
              <a:rPr lang="en-US" altLang="zh-CN" sz="2400"/>
              <a:t> []closearc; </a:t>
            </a:r>
            <a:endParaRPr lang="zh-CN" altLang="zh-CN" sz="2400"/>
          </a:p>
          <a:p>
            <a:r>
              <a:rPr lang="en-US" altLang="zh-CN" sz="2400"/>
              <a:t>}</a:t>
            </a:r>
            <a:endParaRPr lang="zh-CN" altLang="zh-CN" sz="2400"/>
          </a:p>
        </p:txBody>
      </p:sp>
    </p:spTree>
  </p:cSld>
  <p:clrMapOvr>
    <a:masterClrMapping/>
  </p:clrMapOvr>
  <p:transition spd="slow">
    <p:circl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50631" y="333378"/>
            <a:ext cx="7778262" cy="957263"/>
          </a:xfrm>
        </p:spPr>
        <p:txBody>
          <a:bodyPr/>
          <a:lstStyle/>
          <a:p>
            <a:r>
              <a:rPr lang="zh-CN" altLang="en-US" sz="4600" dirty="0" smtClean="0">
                <a:ea typeface="宋体" panose="02010600030101010101" pitchFamily="2" charset="-122"/>
              </a:rPr>
              <a:t>最 短 路 径</a:t>
            </a:r>
            <a:endParaRPr lang="zh-CN" altLang="en-US" sz="4600" dirty="0" smtClean="0">
              <a:ea typeface="宋体" panose="02010600030101010101" pitchFamily="2" charset="-122"/>
            </a:endParaRPr>
          </a:p>
        </p:txBody>
      </p:sp>
      <p:sp>
        <p:nvSpPr>
          <p:cNvPr id="1389572" name="Text Box 4"/>
          <p:cNvSpPr txBox="1">
            <a:spLocks noChangeArrowheads="1"/>
          </p:cNvSpPr>
          <p:nvPr/>
        </p:nvSpPr>
        <p:spPr bwMode="auto">
          <a:xfrm>
            <a:off x="252046" y="1125538"/>
            <a:ext cx="8458200" cy="2973122"/>
          </a:xfrm>
          <a:prstGeom prst="rect">
            <a:avLst/>
          </a:prstGeom>
          <a:noFill/>
          <a:ln w="9525">
            <a:noFill/>
            <a:miter lim="800000"/>
          </a:ln>
          <a:effectLst/>
        </p:spPr>
        <p:txBody>
          <a:bodyPr>
            <a:spAutoFit/>
          </a:bodyPr>
          <a:lstStyle/>
          <a:p>
            <a:pPr algn="just">
              <a:lnSpc>
                <a:spcPct val="130000"/>
              </a:lnSpc>
              <a:spcBef>
                <a:spcPct val="50000"/>
              </a:spcBef>
              <a:defRPr/>
            </a:pPr>
            <a:r>
              <a:rPr kumimoji="1" lang="zh-CN" altLang="en-US" sz="2400">
                <a:solidFill>
                  <a:srgbClr val="000000"/>
                </a:solidFill>
                <a:latin typeface="Times New Roman" panose="02020603050405020304" pitchFamily="18" charset="0"/>
              </a:rPr>
              <a:t>      对于一个无权图，若从一个顶点到另一个顶点存在着一条路径，则</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路径长度</a:t>
            </a:r>
            <a:r>
              <a:rPr kumimoji="1" lang="zh-CN" altLang="en-US" sz="2400">
                <a:solidFill>
                  <a:srgbClr val="000000"/>
                </a:solidFill>
                <a:latin typeface="Times New Roman" panose="02020603050405020304" pitchFamily="18" charset="0"/>
              </a:rPr>
              <a:t>为该路径上的边数，它等于该路径上顶点数减</a:t>
            </a:r>
            <a:r>
              <a:rPr kumimoji="1" lang="en-US" altLang="zh-CN" sz="2400">
                <a:solidFill>
                  <a:srgbClr val="000000"/>
                </a:solidFill>
                <a:latin typeface="Times New Roman" panose="02020603050405020304" pitchFamily="18" charset="0"/>
              </a:rPr>
              <a:t>1</a:t>
            </a:r>
            <a:r>
              <a:rPr kumimoji="1" lang="zh-CN" altLang="en-US" sz="2400">
                <a:solidFill>
                  <a:srgbClr val="000000"/>
                </a:solidFill>
                <a:latin typeface="Times New Roman" panose="02020603050405020304" pitchFamily="18" charset="0"/>
              </a:rPr>
              <a:t>。由于从一个顶点到另一个顶点可能存在多条路径，每条路径所经过的边数可能不同，即路径长度不同，我们把路径长度最短的那条路径称为</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最短路径</a:t>
            </a:r>
            <a:r>
              <a:rPr kumimoji="1" lang="zh-CN" altLang="en-US" sz="2400">
                <a:solidFill>
                  <a:srgbClr val="000000"/>
                </a:solidFill>
                <a:latin typeface="Times New Roman" panose="02020603050405020304" pitchFamily="18" charset="0"/>
              </a:rPr>
              <a:t>，其路径长度称为</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最短路径长度</a:t>
            </a:r>
            <a:r>
              <a:rPr kumimoji="1" lang="zh-CN" altLang="en-US" sz="2400">
                <a:solidFill>
                  <a:srgbClr val="000000"/>
                </a:solidFill>
                <a:latin typeface="Times New Roman" panose="02020603050405020304" pitchFamily="18" charset="0"/>
              </a:rPr>
              <a:t>或</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最短距离</a:t>
            </a:r>
            <a:r>
              <a:rPr kumimoji="1" lang="zh-CN" altLang="en-US" sz="2400">
                <a:solidFill>
                  <a:srgbClr val="000000"/>
                </a:solidFill>
                <a:latin typeface="Times New Roman" panose="02020603050405020304" pitchFamily="18" charset="0"/>
              </a:rPr>
              <a:t>。</a:t>
            </a:r>
            <a:endParaRPr kumimoji="1" lang="zh-CN" altLang="en-US" sz="2400">
              <a:solidFill>
                <a:srgbClr val="000000"/>
              </a:solidFill>
              <a:latin typeface="Times New Roman" panose="02020603050405020304" pitchFamily="18" charset="0"/>
            </a:endParaRPr>
          </a:p>
        </p:txBody>
      </p:sp>
      <p:sp>
        <p:nvSpPr>
          <p:cNvPr id="1389573" name="Text Box 5"/>
          <p:cNvSpPr txBox="1">
            <a:spLocks noChangeArrowheads="1"/>
          </p:cNvSpPr>
          <p:nvPr/>
        </p:nvSpPr>
        <p:spPr bwMode="auto">
          <a:xfrm>
            <a:off x="301869" y="3852334"/>
            <a:ext cx="8458200" cy="2492990"/>
          </a:xfrm>
          <a:prstGeom prst="rect">
            <a:avLst/>
          </a:prstGeom>
          <a:noFill/>
          <a:ln w="9525">
            <a:noFill/>
            <a:miter lim="800000"/>
          </a:ln>
          <a:effectLst/>
        </p:spPr>
        <p:txBody>
          <a:bodyPr>
            <a:spAutoFit/>
          </a:bodyPr>
          <a:lstStyle/>
          <a:p>
            <a:pPr algn="just">
              <a:lnSpc>
                <a:spcPct val="130000"/>
              </a:lnSpc>
              <a:spcBef>
                <a:spcPct val="50000"/>
              </a:spcBef>
              <a:defRPr/>
            </a:pPr>
            <a:r>
              <a:rPr kumimoji="1" lang="zh-CN" altLang="en-US" sz="2400" dirty="0">
                <a:solidFill>
                  <a:srgbClr val="000000"/>
                </a:solidFill>
                <a:latin typeface="Times New Roman" panose="02020603050405020304" pitchFamily="18" charset="0"/>
              </a:rPr>
              <a:t>      对于一个带权图，通常把从顶点</a:t>
            </a:r>
            <a:r>
              <a:rPr kumimoji="1" lang="en-US" altLang="zh-CN" sz="2400" dirty="0">
                <a:solidFill>
                  <a:srgbClr val="000000"/>
                </a:solidFill>
                <a:latin typeface="Times New Roman" panose="02020603050405020304" pitchFamily="18" charset="0"/>
              </a:rPr>
              <a:t>i</a:t>
            </a:r>
            <a:r>
              <a:rPr kumimoji="1" lang="zh-CN" altLang="en-US" sz="2400" dirty="0">
                <a:solidFill>
                  <a:srgbClr val="000000"/>
                </a:solidFill>
                <a:latin typeface="Times New Roman" panose="02020603050405020304" pitchFamily="18" charset="0"/>
              </a:rPr>
              <a:t>到其余顶点</a:t>
            </a:r>
            <a:r>
              <a:rPr kumimoji="1" lang="en-US" altLang="zh-CN" sz="2400" dirty="0">
                <a:solidFill>
                  <a:srgbClr val="000000"/>
                </a:solidFill>
                <a:latin typeface="Times New Roman" panose="02020603050405020304" pitchFamily="18" charset="0"/>
              </a:rPr>
              <a:t>j</a:t>
            </a:r>
            <a:r>
              <a:rPr kumimoji="1" lang="zh-CN" altLang="en-US" sz="2400" dirty="0">
                <a:solidFill>
                  <a:srgbClr val="000000"/>
                </a:solidFill>
                <a:latin typeface="Times New Roman" panose="02020603050405020304" pitchFamily="18" charset="0"/>
              </a:rPr>
              <a:t>的一条路径上所经过的边的权值之和称为该路径的</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带权路径长度</a:t>
            </a:r>
            <a:r>
              <a:rPr kumimoji="1" lang="zh-CN" altLang="en-US" sz="2400" dirty="0">
                <a:solidFill>
                  <a:srgbClr val="000000"/>
                </a:solidFill>
                <a:latin typeface="Times New Roman" panose="02020603050405020304" pitchFamily="18" charset="0"/>
              </a:rPr>
              <a:t>。由于从顶点</a:t>
            </a:r>
            <a:r>
              <a:rPr kumimoji="1" lang="en-US" altLang="zh-CN" sz="2400" dirty="0">
                <a:solidFill>
                  <a:srgbClr val="000000"/>
                </a:solidFill>
                <a:latin typeface="Times New Roman" panose="02020603050405020304" pitchFamily="18" charset="0"/>
              </a:rPr>
              <a:t>i</a:t>
            </a:r>
            <a:r>
              <a:rPr kumimoji="1" lang="zh-CN" altLang="en-US" sz="2400" dirty="0">
                <a:solidFill>
                  <a:srgbClr val="000000"/>
                </a:solidFill>
                <a:latin typeface="Times New Roman" panose="02020603050405020304" pitchFamily="18" charset="0"/>
              </a:rPr>
              <a:t>到顶点</a:t>
            </a:r>
            <a:r>
              <a:rPr kumimoji="1" lang="en-US" altLang="zh-CN" sz="2400" dirty="0">
                <a:solidFill>
                  <a:srgbClr val="000000"/>
                </a:solidFill>
                <a:latin typeface="Times New Roman" panose="02020603050405020304" pitchFamily="18" charset="0"/>
              </a:rPr>
              <a:t>j</a:t>
            </a:r>
            <a:r>
              <a:rPr kumimoji="1" lang="zh-CN" altLang="en-US" sz="2400" dirty="0">
                <a:solidFill>
                  <a:srgbClr val="000000"/>
                </a:solidFill>
                <a:latin typeface="Times New Roman" panose="02020603050405020304" pitchFamily="18" charset="0"/>
              </a:rPr>
              <a:t>可能不止一条路径，把带权路径最短的那条路径称为</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最短路径长度</a:t>
            </a:r>
            <a:r>
              <a:rPr kumimoji="1" lang="zh-CN" altLang="en-US" sz="2400" dirty="0">
                <a:solidFill>
                  <a:srgbClr val="000000"/>
                </a:solidFill>
                <a:latin typeface="Times New Roman" panose="02020603050405020304" pitchFamily="18" charset="0"/>
              </a:rPr>
              <a:t>或</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最短距离</a:t>
            </a:r>
            <a:r>
              <a:rPr kumimoji="1" lang="zh-CN" altLang="en-US" sz="2400" dirty="0">
                <a:solidFill>
                  <a:srgbClr val="000000"/>
                </a:solidFill>
                <a:latin typeface="Times New Roman" panose="02020603050405020304" pitchFamily="18" charset="0"/>
              </a:rPr>
              <a:t>。通常，将路径的开始顶点称为</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源点</a:t>
            </a:r>
            <a:r>
              <a:rPr kumimoji="1" lang="zh-CN" altLang="en-US" sz="2400" dirty="0">
                <a:solidFill>
                  <a:srgbClr val="000000"/>
                </a:solidFill>
                <a:latin typeface="Times New Roman" panose="02020603050405020304" pitchFamily="18" charset="0"/>
              </a:rPr>
              <a:t>，路径的最后一个顶点称为</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终点</a:t>
            </a:r>
            <a:r>
              <a:rPr kumimoji="1" lang="zh-CN" altLang="en-US" sz="2400" dirty="0">
                <a:solidFill>
                  <a:srgbClr val="000000"/>
                </a:solidFill>
                <a:latin typeface="Times New Roman" panose="02020603050405020304" pitchFamily="18" charset="0"/>
              </a:rPr>
              <a:t>。 </a:t>
            </a:r>
            <a:endParaRPr kumimoji="1" lang="zh-CN" altLang="en-US" sz="24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93781" y="142875"/>
            <a:ext cx="7754938" cy="838200"/>
          </a:xfrm>
        </p:spPr>
        <p:txBody>
          <a:bodyPr>
            <a:normAutofit/>
          </a:bodyPr>
          <a:lstStyle/>
          <a:p>
            <a:pPr eaLnBrk="1" hangingPunct="1">
              <a:defRPr/>
            </a:pPr>
            <a:r>
              <a:rPr lang="en-US" altLang="zh-CN" dirty="0" smtClean="0"/>
              <a:t>7.5 </a:t>
            </a:r>
            <a:r>
              <a:rPr lang="zh-CN" altLang="en-US" dirty="0"/>
              <a:t>最短路径 </a:t>
            </a:r>
            <a:endParaRPr lang="zh-CN" altLang="en-US" dirty="0"/>
          </a:p>
        </p:txBody>
      </p:sp>
      <p:sp>
        <p:nvSpPr>
          <p:cNvPr id="90115" name="Text Box 3"/>
          <p:cNvSpPr txBox="1">
            <a:spLocks noChangeArrowheads="1"/>
          </p:cNvSpPr>
          <p:nvPr/>
        </p:nvSpPr>
        <p:spPr bwMode="auto">
          <a:xfrm>
            <a:off x="685800" y="1520825"/>
            <a:ext cx="7848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pPr>
            <a:r>
              <a:rPr lang="en-US" altLang="zh-CN" sz="2800" smtClean="0"/>
              <a:t>1</a:t>
            </a:r>
            <a:r>
              <a:rPr lang="zh-CN" altLang="en-US" sz="2800" smtClean="0"/>
              <a:t>、</a:t>
            </a:r>
            <a:r>
              <a:rPr lang="zh-CN" altLang="zh-CN" sz="2800" smtClean="0"/>
              <a:t>弧</a:t>
            </a:r>
            <a:r>
              <a:rPr lang="zh-CN" altLang="zh-CN" sz="2800" dirty="0"/>
              <a:t>上权值为非负情形的单源点最短路径问题</a:t>
            </a:r>
            <a:endParaRPr lang="en-US" altLang="zh-CN" sz="2800" dirty="0"/>
          </a:p>
          <a:p>
            <a:pPr algn="just" eaLnBrk="1" hangingPunct="1">
              <a:lnSpc>
                <a:spcPct val="110000"/>
              </a:lnSpc>
              <a:spcBef>
                <a:spcPct val="50000"/>
              </a:spcBef>
            </a:pPr>
            <a:r>
              <a:rPr kumimoji="1" lang="en-US" altLang="zh-CN" sz="2800" smtClean="0">
                <a:latin typeface="Times New Roman" panose="02020603050405020304" pitchFamily="18" charset="0"/>
              </a:rPr>
              <a:t>2</a:t>
            </a:r>
            <a:r>
              <a:rPr kumimoji="1" lang="zh-CN" altLang="en-US" sz="2800" smtClean="0">
                <a:latin typeface="Times New Roman" panose="02020603050405020304" pitchFamily="18" charset="0"/>
              </a:rPr>
              <a:t>、</a:t>
            </a:r>
            <a:r>
              <a:rPr lang="zh-CN" altLang="zh-CN" sz="2800" smtClean="0"/>
              <a:t>弧</a:t>
            </a:r>
            <a:r>
              <a:rPr lang="zh-CN" altLang="zh-CN" sz="2800" dirty="0"/>
              <a:t>上权值为负情形的单源点最短路径问题</a:t>
            </a:r>
            <a:endParaRPr lang="en-US" altLang="zh-CN" sz="2800" dirty="0"/>
          </a:p>
          <a:p>
            <a:pPr algn="just" eaLnBrk="1" hangingPunct="1">
              <a:lnSpc>
                <a:spcPct val="110000"/>
              </a:lnSpc>
              <a:spcBef>
                <a:spcPct val="50000"/>
              </a:spcBef>
            </a:pPr>
            <a:r>
              <a:rPr kumimoji="1" lang="en-US" altLang="zh-CN" sz="2800" smtClean="0">
                <a:latin typeface="Times New Roman" panose="02020603050405020304" pitchFamily="18" charset="0"/>
              </a:rPr>
              <a:t>3</a:t>
            </a:r>
            <a:r>
              <a:rPr lang="zh-CN" altLang="en-US" sz="2800" smtClean="0"/>
              <a:t>、所有</a:t>
            </a:r>
            <a:r>
              <a:rPr lang="zh-CN" altLang="en-US" sz="2800" dirty="0"/>
              <a:t>顶点之间的最短路径 </a:t>
            </a:r>
            <a:endParaRPr lang="en-US" altLang="zh-CN" sz="2800" dirty="0"/>
          </a:p>
        </p:txBody>
      </p:sp>
    </p:spTree>
  </p:cSld>
  <p:clrMapOvr>
    <a:masterClrMapping/>
  </p:clrMapOvr>
  <p:transition spd="slow">
    <p:circl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93781" y="142875"/>
            <a:ext cx="7754938" cy="838200"/>
          </a:xfrm>
        </p:spPr>
        <p:txBody>
          <a:bodyPr>
            <a:normAutofit/>
          </a:bodyPr>
          <a:lstStyle/>
          <a:p>
            <a:pPr eaLnBrk="1" hangingPunct="1">
              <a:defRPr/>
            </a:pPr>
            <a:r>
              <a:rPr lang="en-US" altLang="zh-CN" dirty="0" smtClean="0"/>
              <a:t>7.5 </a:t>
            </a:r>
            <a:r>
              <a:rPr lang="zh-CN" altLang="en-US" dirty="0"/>
              <a:t>最短路径 </a:t>
            </a:r>
            <a:endParaRPr lang="zh-CN" altLang="en-US" dirty="0"/>
          </a:p>
        </p:txBody>
      </p:sp>
      <p:sp>
        <p:nvSpPr>
          <p:cNvPr id="90115" name="Text Box 3"/>
          <p:cNvSpPr txBox="1">
            <a:spLocks noChangeArrowheads="1"/>
          </p:cNvSpPr>
          <p:nvPr/>
        </p:nvSpPr>
        <p:spPr bwMode="auto">
          <a:xfrm>
            <a:off x="323528" y="1412776"/>
            <a:ext cx="78486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pPr>
            <a:r>
              <a:rPr lang="zh-CN" altLang="zh-CN" sz="3600" dirty="0" smtClean="0"/>
              <a:t>弧</a:t>
            </a:r>
            <a:r>
              <a:rPr lang="zh-CN" altLang="zh-CN" sz="3600" dirty="0"/>
              <a:t>上权值为非负情形的单源点</a:t>
            </a:r>
            <a:r>
              <a:rPr lang="zh-CN" altLang="zh-CN" sz="3600" dirty="0" smtClean="0"/>
              <a:t>最短路径问题</a:t>
            </a:r>
            <a:endParaRPr lang="en-US" altLang="zh-CN" sz="3600" dirty="0"/>
          </a:p>
        </p:txBody>
      </p:sp>
      <p:sp>
        <p:nvSpPr>
          <p:cNvPr id="4" name="Text Box 3"/>
          <p:cNvSpPr txBox="1">
            <a:spLocks noChangeArrowheads="1"/>
          </p:cNvSpPr>
          <p:nvPr/>
        </p:nvSpPr>
        <p:spPr bwMode="auto">
          <a:xfrm>
            <a:off x="99827" y="2960950"/>
            <a:ext cx="899795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1" hangingPunct="1">
              <a:lnSpc>
                <a:spcPct val="135000"/>
              </a:lnSpc>
              <a:spcBef>
                <a:spcPct val="50000"/>
              </a:spcBef>
              <a:buFontTx/>
              <a:buNone/>
            </a:pPr>
            <a:r>
              <a:rPr kumimoji="1" lang="zh-CN" altLang="en-US" sz="3600" i="0" u="none" dirty="0">
                <a:solidFill>
                  <a:srgbClr val="000000"/>
                </a:solidFill>
                <a:ea typeface="宋体" panose="02010600030101010101" pitchFamily="2" charset="-122"/>
              </a:rPr>
              <a:t>       对于给定一个带权有向图</a:t>
            </a:r>
            <a:r>
              <a:rPr kumimoji="1" lang="en-US" altLang="zh-CN" sz="3600" i="0" u="none" dirty="0">
                <a:solidFill>
                  <a:srgbClr val="000000"/>
                </a:solidFill>
                <a:ea typeface="宋体" panose="02010600030101010101" pitchFamily="2" charset="-122"/>
              </a:rPr>
              <a:t>G</a:t>
            </a:r>
            <a:r>
              <a:rPr kumimoji="1" lang="zh-CN" altLang="en-US" sz="3600" i="0" u="none" dirty="0">
                <a:solidFill>
                  <a:srgbClr val="000000"/>
                </a:solidFill>
                <a:ea typeface="宋体" panose="02010600030101010101" pitchFamily="2" charset="-122"/>
              </a:rPr>
              <a:t>（</a:t>
            </a:r>
            <a:r>
              <a:rPr kumimoji="1" lang="en-US" altLang="zh-CN" sz="3600" i="0" u="none" dirty="0">
                <a:solidFill>
                  <a:srgbClr val="000000"/>
                </a:solidFill>
                <a:ea typeface="宋体" panose="02010600030101010101" pitchFamily="2" charset="-122"/>
              </a:rPr>
              <a:t>G</a:t>
            </a:r>
            <a:r>
              <a:rPr kumimoji="1" lang="zh-CN" altLang="en-US" sz="3600" i="0" u="none" dirty="0">
                <a:solidFill>
                  <a:srgbClr val="000000"/>
                </a:solidFill>
                <a:ea typeface="宋体" panose="02010600030101010101" pitchFamily="2" charset="-122"/>
              </a:rPr>
              <a:t>中所有弧上的权均为非负值）与源点</a:t>
            </a:r>
            <a:r>
              <a:rPr kumimoji="1" lang="en-US" altLang="zh-CN" sz="3600" i="0" u="none" dirty="0">
                <a:solidFill>
                  <a:srgbClr val="000000"/>
                </a:solidFill>
                <a:ea typeface="宋体" panose="02010600030101010101" pitchFamily="2" charset="-122"/>
              </a:rPr>
              <a:t>v</a:t>
            </a:r>
            <a:r>
              <a:rPr kumimoji="1" lang="zh-CN" altLang="en-US" sz="3600" i="0" u="none" dirty="0">
                <a:solidFill>
                  <a:srgbClr val="000000"/>
                </a:solidFill>
                <a:ea typeface="宋体" panose="02010600030101010101" pitchFamily="2" charset="-122"/>
              </a:rPr>
              <a:t>，求从</a:t>
            </a:r>
            <a:r>
              <a:rPr kumimoji="1" lang="en-US" altLang="zh-CN" sz="3600" i="0" u="none" dirty="0">
                <a:solidFill>
                  <a:srgbClr val="000000"/>
                </a:solidFill>
                <a:ea typeface="宋体" panose="02010600030101010101" pitchFamily="2" charset="-122"/>
              </a:rPr>
              <a:t>v</a:t>
            </a:r>
            <a:r>
              <a:rPr kumimoji="1" lang="zh-CN" altLang="en-US" sz="3600" i="0" u="none" dirty="0">
                <a:solidFill>
                  <a:srgbClr val="000000"/>
                </a:solidFill>
                <a:ea typeface="宋体" panose="02010600030101010101" pitchFamily="2" charset="-122"/>
              </a:rPr>
              <a:t>到</a:t>
            </a:r>
            <a:r>
              <a:rPr kumimoji="1" lang="en-US" altLang="zh-CN" sz="3600" i="0" u="none" dirty="0">
                <a:solidFill>
                  <a:srgbClr val="000000"/>
                </a:solidFill>
                <a:ea typeface="宋体" panose="02010600030101010101" pitchFamily="2" charset="-122"/>
              </a:rPr>
              <a:t>G</a:t>
            </a:r>
            <a:r>
              <a:rPr kumimoji="1" lang="zh-CN" altLang="en-US" sz="3600" i="0" u="none" dirty="0">
                <a:solidFill>
                  <a:srgbClr val="000000"/>
                </a:solidFill>
                <a:ea typeface="宋体" panose="02010600030101010101" pitchFamily="2" charset="-122"/>
              </a:rPr>
              <a:t>中其余各顶点的最短路径。</a:t>
            </a:r>
            <a:endParaRPr kumimoji="1" lang="zh-CN" altLang="en-US" sz="3200" i="0" u="none" dirty="0">
              <a:solidFill>
                <a:srgbClr val="000000"/>
              </a:solidFill>
              <a:ea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00119" y="-26988"/>
            <a:ext cx="8388350" cy="1123951"/>
          </a:xfrm>
        </p:spPr>
        <p:txBody>
          <a:bodyPr/>
          <a:lstStyle/>
          <a:p>
            <a:pPr eaLnBrk="1" hangingPunct="1"/>
            <a:r>
              <a:rPr lang="zh-CN" altLang="en-US" sz="3200" smtClean="0">
                <a:solidFill>
                  <a:schemeClr val="tx2"/>
                </a:solidFill>
                <a:latin typeface="黑体" panose="02010609060101010101" pitchFamily="2" charset="-122"/>
                <a:ea typeface="宋体" panose="02010600030101010101" pitchFamily="2" charset="-122"/>
              </a:rPr>
              <a:t>弧上权值为非负情形的单源点最短路径问题 </a:t>
            </a:r>
            <a:endParaRPr lang="zh-CN" altLang="en-US" sz="3200" smtClean="0">
              <a:solidFill>
                <a:schemeClr val="tx2"/>
              </a:solidFill>
              <a:latin typeface="黑体" panose="02010609060101010101" pitchFamily="2" charset="-122"/>
              <a:ea typeface="宋体" panose="02010600030101010101" pitchFamily="2" charset="-122"/>
            </a:endParaRPr>
          </a:p>
        </p:txBody>
      </p:sp>
      <p:sp>
        <p:nvSpPr>
          <p:cNvPr id="91139" name="Rectangle 5"/>
          <p:cNvSpPr>
            <a:spLocks noChangeArrowheads="1"/>
          </p:cNvSpPr>
          <p:nvPr/>
        </p:nvSpPr>
        <p:spPr bwMode="auto">
          <a:xfrm>
            <a:off x="2447925" y="27051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82950" name="Group 7"/>
          <p:cNvGrpSpPr/>
          <p:nvPr/>
        </p:nvGrpSpPr>
        <p:grpSpPr bwMode="auto">
          <a:xfrm>
            <a:off x="1008065" y="1449388"/>
            <a:ext cx="7272349" cy="3923828"/>
            <a:chOff x="1968" y="2832"/>
            <a:chExt cx="2976" cy="1200"/>
          </a:xfrm>
        </p:grpSpPr>
        <p:sp>
          <p:nvSpPr>
            <p:cNvPr id="92166" name="Rectangle 6"/>
            <p:cNvSpPr>
              <a:spLocks noChangeArrowheads="1"/>
            </p:cNvSpPr>
            <p:nvPr/>
          </p:nvSpPr>
          <p:spPr bwMode="auto">
            <a:xfrm>
              <a:off x="1968" y="2832"/>
              <a:ext cx="2976" cy="1200"/>
            </a:xfrm>
            <a:prstGeom prst="rect">
              <a:avLst/>
            </a:prstGeom>
            <a:solidFill>
              <a:schemeClr val="accent1"/>
            </a:solidFill>
            <a:ln w="9525">
              <a:noFill/>
              <a:miter lim="800000"/>
            </a:ln>
            <a:effectLst>
              <a:prstShdw prst="shdw18" dist="17961" dir="13500000">
                <a:schemeClr val="accent1">
                  <a:gamma/>
                  <a:shade val="60000"/>
                  <a:invGamma/>
                </a:schemeClr>
              </a:prstShdw>
            </a:effectLst>
          </p:spPr>
          <p:txBody>
            <a:bodyPr wrap="none" anchor="ctr"/>
            <a:lstStyle/>
            <a:p>
              <a:pPr>
                <a:defRPr/>
              </a:pPr>
              <a:endParaRPr lang="zh-CN" altLang="en-US"/>
            </a:p>
          </p:txBody>
        </p:sp>
        <p:pic>
          <p:nvPicPr>
            <p:cNvPr id="91142" name="Picture 4" descr="7-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6" y="2870"/>
              <a:ext cx="2870" cy="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 calcmode="lin" valueType="num">
                                      <p:cBhvr>
                                        <p:cTn id="7" dur="1000" fill="hold"/>
                                        <p:tgtEl>
                                          <p:spTgt spid="82950"/>
                                        </p:tgtEl>
                                        <p:attrNameLst>
                                          <p:attrName>ppt_w</p:attrName>
                                        </p:attrNameLst>
                                      </p:cBhvr>
                                      <p:tavLst>
                                        <p:tav tm="0">
                                          <p:val>
                                            <p:fltVal val="0"/>
                                          </p:val>
                                        </p:tav>
                                        <p:tav tm="100000">
                                          <p:val>
                                            <p:strVal val="#ppt_w"/>
                                          </p:val>
                                        </p:tav>
                                      </p:tavLst>
                                    </p:anim>
                                    <p:anim calcmode="lin" valueType="num">
                                      <p:cBhvr>
                                        <p:cTn id="8" dur="1000" fill="hold"/>
                                        <p:tgtEl>
                                          <p:spTgt spid="82950"/>
                                        </p:tgtEl>
                                        <p:attrNameLst>
                                          <p:attrName>ppt_h</p:attrName>
                                        </p:attrNameLst>
                                      </p:cBhvr>
                                      <p:tavLst>
                                        <p:tav tm="0">
                                          <p:val>
                                            <p:fltVal val="0"/>
                                          </p:val>
                                        </p:tav>
                                        <p:tav tm="100000">
                                          <p:val>
                                            <p:strVal val="#ppt_h"/>
                                          </p:val>
                                        </p:tav>
                                      </p:tavLst>
                                    </p:anim>
                                    <p:anim calcmode="lin" valueType="num">
                                      <p:cBhvr>
                                        <p:cTn id="9" dur="1000" fill="hold"/>
                                        <p:tgtEl>
                                          <p:spTgt spid="82950"/>
                                        </p:tgtEl>
                                        <p:attrNameLst>
                                          <p:attrName>style.rotation</p:attrName>
                                        </p:attrNameLst>
                                      </p:cBhvr>
                                      <p:tavLst>
                                        <p:tav tm="0">
                                          <p:val>
                                            <p:fltVal val="90"/>
                                          </p:val>
                                        </p:tav>
                                        <p:tav tm="100000">
                                          <p:val>
                                            <p:fltVal val="0"/>
                                          </p:val>
                                        </p:tav>
                                      </p:tavLst>
                                    </p:anim>
                                    <p:animEffect transition="in" filter="fade">
                                      <p:cBhvr>
                                        <p:cTn id="10" dur="10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379032" y="152636"/>
            <a:ext cx="8382000" cy="620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30000"/>
              </a:lnSpc>
              <a:spcBef>
                <a:spcPct val="50000"/>
              </a:spcBef>
            </a:pPr>
            <a:r>
              <a:rPr kumimoji="1" lang="zh-CN" altLang="en-US" sz="3200" b="1" i="0" u="none" dirty="0" smtClean="0">
                <a:solidFill>
                  <a:srgbClr val="000000"/>
                </a:solidFill>
                <a:ea typeface="宋体" panose="02010600030101010101" pitchFamily="2" charset="-122"/>
                <a:cs typeface="Times New Roman" panose="02020603050405020304" pitchFamily="18" charset="0"/>
              </a:rPr>
              <a:t>迪杰斯特拉</a:t>
            </a:r>
            <a:r>
              <a:rPr kumimoji="1" lang="en-US" altLang="zh-CN" sz="3200" b="1" i="0" u="none" dirty="0" smtClean="0">
                <a:solidFill>
                  <a:srgbClr val="000000"/>
                </a:solidFill>
                <a:ea typeface="宋体" panose="02010600030101010101" pitchFamily="2" charset="-122"/>
                <a:cs typeface="Times New Roman" panose="02020603050405020304" pitchFamily="18" charset="0"/>
              </a:rPr>
              <a:t>(</a:t>
            </a:r>
            <a:r>
              <a:rPr kumimoji="1" lang="en-US" altLang="zh-CN" sz="3200" b="1" i="0" u="none" dirty="0" err="1" smtClean="0">
                <a:solidFill>
                  <a:srgbClr val="000000"/>
                </a:solidFill>
                <a:ea typeface="宋体" panose="02010600030101010101" pitchFamily="2" charset="-122"/>
                <a:cs typeface="Times New Roman" panose="02020603050405020304" pitchFamily="18" charset="0"/>
              </a:rPr>
              <a:t>Dijkstra</a:t>
            </a:r>
            <a:r>
              <a:rPr kumimoji="1" lang="en-US" altLang="zh-CN" sz="3200" b="1" i="0" u="none" dirty="0" smtClean="0">
                <a:solidFill>
                  <a:srgbClr val="000000"/>
                </a:solidFill>
                <a:ea typeface="宋体" panose="02010600030101010101" pitchFamily="2" charset="-122"/>
                <a:cs typeface="Times New Roman" panose="02020603050405020304" pitchFamily="18" charset="0"/>
              </a:rPr>
              <a:t>)</a:t>
            </a:r>
            <a:r>
              <a:rPr kumimoji="1" lang="zh-CN" altLang="en-US" sz="3200" b="1" i="0" u="none" dirty="0" smtClean="0">
                <a:solidFill>
                  <a:srgbClr val="000000"/>
                </a:solidFill>
                <a:ea typeface="宋体" panose="02010600030101010101" pitchFamily="2" charset="-122"/>
                <a:cs typeface="Times New Roman" panose="02020603050405020304" pitchFamily="18" charset="0"/>
              </a:rPr>
              <a:t>方法</a:t>
            </a:r>
            <a:endParaRPr kumimoji="1" lang="zh-CN" altLang="en-US" sz="3200" b="1" i="0" u="none" dirty="0" smtClean="0">
              <a:solidFill>
                <a:srgbClr val="000000"/>
              </a:solidFill>
              <a:ea typeface="宋体" panose="02010600030101010101" pitchFamily="2" charset="-122"/>
              <a:cs typeface="Times New Roman" panose="02020603050405020304" pitchFamily="18" charset="0"/>
            </a:endParaRPr>
          </a:p>
          <a:p>
            <a:pPr algn="just">
              <a:lnSpc>
                <a:spcPct val="130000"/>
              </a:lnSpc>
              <a:spcBef>
                <a:spcPct val="50000"/>
              </a:spcBef>
            </a:pPr>
            <a:r>
              <a:rPr kumimoji="1" lang="zh-CN" altLang="en-US" i="0" u="none" dirty="0" smtClean="0">
                <a:solidFill>
                  <a:srgbClr val="000000"/>
                </a:solidFill>
                <a:ea typeface="宋体" panose="02010600030101010101" pitchFamily="2" charset="-122"/>
                <a:cs typeface="Times New Roman" panose="02020603050405020304" pitchFamily="18" charset="0"/>
              </a:rPr>
              <a:t>　　按路径长度的递增次序，逐条产生最短路径的方法。首先求出从源点</a:t>
            </a:r>
            <a:r>
              <a:rPr kumimoji="1" lang="en-US" altLang="zh-CN" i="0" u="none" dirty="0" smtClean="0">
                <a:solidFill>
                  <a:srgbClr val="000000"/>
                </a:solidFill>
                <a:ea typeface="宋体" panose="02010600030101010101" pitchFamily="2" charset="-122"/>
                <a:cs typeface="Times New Roman" panose="02020603050405020304" pitchFamily="18" charset="0"/>
              </a:rPr>
              <a:t>v</a:t>
            </a:r>
            <a:r>
              <a:rPr kumimoji="1" lang="en-US" altLang="zh-CN" i="0" u="none" baseline="-30000" dirty="0" smtClean="0">
                <a:solidFill>
                  <a:srgbClr val="000000"/>
                </a:solidFill>
                <a:ea typeface="宋体" panose="02010600030101010101" pitchFamily="2" charset="-122"/>
                <a:cs typeface="Times New Roman" panose="02020603050405020304" pitchFamily="18" charset="0"/>
              </a:rPr>
              <a:t>0</a:t>
            </a:r>
            <a:r>
              <a:rPr kumimoji="1" lang="zh-CN" altLang="en-US" i="0" u="none" dirty="0" smtClean="0">
                <a:solidFill>
                  <a:srgbClr val="000000"/>
                </a:solidFill>
                <a:ea typeface="宋体" panose="02010600030101010101" pitchFamily="2" charset="-122"/>
                <a:cs typeface="Times New Roman" panose="02020603050405020304" pitchFamily="18" charset="0"/>
              </a:rPr>
              <a:t>到其余各顶点中长度最短的一条，然后参照它求出长度次短的一条最短路径，依次类推，直到从源点</a:t>
            </a:r>
            <a:r>
              <a:rPr kumimoji="1" lang="en-US" altLang="zh-CN" i="0" u="none" dirty="0" smtClean="0">
                <a:solidFill>
                  <a:srgbClr val="000000"/>
                </a:solidFill>
                <a:ea typeface="宋体" panose="02010600030101010101" pitchFamily="2" charset="-122"/>
                <a:cs typeface="Times New Roman" panose="02020603050405020304" pitchFamily="18" charset="0"/>
              </a:rPr>
              <a:t>v</a:t>
            </a:r>
            <a:r>
              <a:rPr kumimoji="1" lang="en-US" altLang="zh-CN" i="0" u="none" baseline="-30000" dirty="0" smtClean="0">
                <a:solidFill>
                  <a:srgbClr val="000000"/>
                </a:solidFill>
                <a:ea typeface="宋体" panose="02010600030101010101" pitchFamily="2" charset="-122"/>
                <a:cs typeface="Times New Roman" panose="02020603050405020304" pitchFamily="18" charset="0"/>
              </a:rPr>
              <a:t>0</a:t>
            </a:r>
            <a:r>
              <a:rPr kumimoji="1" lang="zh-CN" altLang="en-US" i="0" u="none" dirty="0" smtClean="0">
                <a:solidFill>
                  <a:srgbClr val="000000"/>
                </a:solidFill>
                <a:ea typeface="宋体" panose="02010600030101010101" pitchFamily="2" charset="-122"/>
                <a:cs typeface="Times New Roman" panose="02020603050405020304" pitchFamily="18" charset="0"/>
              </a:rPr>
              <a:t>到其余各顶点的最短路径全部求出为止。</a:t>
            </a:r>
            <a:endParaRPr kumimoji="1" lang="zh-CN" altLang="en-US" i="0" u="none" dirty="0" smtClean="0">
              <a:solidFill>
                <a:srgbClr val="000000"/>
              </a:solidFill>
              <a:ea typeface="宋体" panose="02010600030101010101" pitchFamily="2" charset="-122"/>
              <a:cs typeface="Times New Roman" panose="02020603050405020304" pitchFamily="18" charset="0"/>
            </a:endParaRPr>
          </a:p>
          <a:p>
            <a:pPr algn="just">
              <a:lnSpc>
                <a:spcPct val="130000"/>
              </a:lnSpc>
              <a:spcBef>
                <a:spcPct val="50000"/>
              </a:spcBef>
            </a:pPr>
            <a:r>
              <a:rPr kumimoji="1" lang="zh-CN" altLang="en-US" i="0" u="none" dirty="0" smtClean="0">
                <a:solidFill>
                  <a:srgbClr val="000000"/>
                </a:solidFill>
                <a:ea typeface="宋体" panose="02010600030101010101" pitchFamily="2" charset="-122"/>
                <a:cs typeface="Times New Roman" panose="02020603050405020304" pitchFamily="18" charset="0"/>
              </a:rPr>
              <a:t>       具体做法：设集合</a:t>
            </a:r>
            <a:r>
              <a:rPr kumimoji="1" lang="en-US" altLang="zh-CN" i="0" u="none" dirty="0" smtClean="0">
                <a:solidFill>
                  <a:srgbClr val="000000"/>
                </a:solidFill>
                <a:ea typeface="宋体" panose="02010600030101010101" pitchFamily="2" charset="-122"/>
                <a:cs typeface="Times New Roman" panose="02020603050405020304" pitchFamily="18" charset="0"/>
              </a:rPr>
              <a:t>S</a:t>
            </a:r>
            <a:r>
              <a:rPr kumimoji="1" lang="zh-CN" altLang="en-US" i="0" u="none" dirty="0" smtClean="0">
                <a:solidFill>
                  <a:srgbClr val="000000"/>
                </a:solidFill>
                <a:ea typeface="宋体" panose="02010600030101010101" pitchFamily="2" charset="-122"/>
                <a:cs typeface="Times New Roman" panose="02020603050405020304" pitchFamily="18" charset="0"/>
              </a:rPr>
              <a:t>存放已经求出的最短路径的终点，初始状态时，集合</a:t>
            </a:r>
            <a:r>
              <a:rPr kumimoji="1" lang="en-US" altLang="zh-CN" i="0" u="none" dirty="0" smtClean="0">
                <a:solidFill>
                  <a:srgbClr val="000000"/>
                </a:solidFill>
                <a:ea typeface="宋体" panose="02010600030101010101" pitchFamily="2" charset="-122"/>
                <a:cs typeface="Times New Roman" panose="02020603050405020304" pitchFamily="18" charset="0"/>
              </a:rPr>
              <a:t>S</a:t>
            </a:r>
            <a:r>
              <a:rPr kumimoji="1" lang="zh-CN" altLang="en-US" i="0" u="none" dirty="0" smtClean="0">
                <a:solidFill>
                  <a:srgbClr val="000000"/>
                </a:solidFill>
                <a:ea typeface="宋体" panose="02010600030101010101" pitchFamily="2" charset="-122"/>
                <a:cs typeface="Times New Roman" panose="02020603050405020304" pitchFamily="18" charset="0"/>
              </a:rPr>
              <a:t>中只有一个源点</a:t>
            </a:r>
            <a:r>
              <a:rPr kumimoji="1" lang="en-US" altLang="zh-CN" i="0" u="none" dirty="0" smtClean="0">
                <a:solidFill>
                  <a:srgbClr val="000000"/>
                </a:solidFill>
                <a:ea typeface="宋体" panose="02010600030101010101" pitchFamily="2" charset="-122"/>
                <a:cs typeface="Times New Roman" panose="02020603050405020304" pitchFamily="18" charset="0"/>
              </a:rPr>
              <a:t>v</a:t>
            </a:r>
            <a:r>
              <a:rPr kumimoji="1" lang="en-US" altLang="zh-CN" i="0" u="none" baseline="-30000" dirty="0" smtClean="0">
                <a:solidFill>
                  <a:srgbClr val="000000"/>
                </a:solidFill>
                <a:ea typeface="宋体" panose="02010600030101010101" pitchFamily="2" charset="-122"/>
                <a:cs typeface="Times New Roman" panose="02020603050405020304" pitchFamily="18" charset="0"/>
              </a:rPr>
              <a:t>0</a:t>
            </a:r>
            <a:r>
              <a:rPr kumimoji="1" lang="zh-CN" altLang="en-US" i="0" u="none" dirty="0" smtClean="0">
                <a:solidFill>
                  <a:srgbClr val="000000"/>
                </a:solidFill>
                <a:ea typeface="宋体" panose="02010600030101010101" pitchFamily="2" charset="-122"/>
                <a:cs typeface="Times New Roman" panose="02020603050405020304" pitchFamily="18" charset="0"/>
              </a:rPr>
              <a:t>（</a:t>
            </a:r>
            <a:r>
              <a:rPr kumimoji="1" lang="en-US" altLang="zh-CN" i="0" u="none" dirty="0" smtClean="0">
                <a:solidFill>
                  <a:srgbClr val="000000"/>
                </a:solidFill>
                <a:ea typeface="宋体" panose="02010600030101010101" pitchFamily="2" charset="-122"/>
                <a:cs typeface="Times New Roman" panose="02020603050405020304" pitchFamily="18" charset="0"/>
              </a:rPr>
              <a:t>S={v</a:t>
            </a:r>
            <a:r>
              <a:rPr kumimoji="1" lang="en-US" altLang="zh-CN" i="0" u="none" baseline="-30000" dirty="0" smtClean="0">
                <a:solidFill>
                  <a:srgbClr val="000000"/>
                </a:solidFill>
                <a:ea typeface="宋体" panose="02010600030101010101" pitchFamily="2" charset="-122"/>
                <a:cs typeface="Times New Roman" panose="02020603050405020304" pitchFamily="18" charset="0"/>
              </a:rPr>
              <a:t>0</a:t>
            </a:r>
            <a:r>
              <a:rPr kumimoji="1" lang="en-US" altLang="zh-CN" i="0" u="none" dirty="0" smtClean="0">
                <a:solidFill>
                  <a:srgbClr val="000000"/>
                </a:solidFill>
                <a:ea typeface="宋体" panose="02010600030101010101" pitchFamily="2" charset="-122"/>
                <a:cs typeface="Times New Roman" panose="02020603050405020304" pitchFamily="18" charset="0"/>
              </a:rPr>
              <a:t>}</a:t>
            </a:r>
            <a:r>
              <a:rPr kumimoji="1" lang="zh-CN" altLang="en-US" i="0" u="none" dirty="0" smtClean="0">
                <a:solidFill>
                  <a:srgbClr val="000000"/>
                </a:solidFill>
                <a:ea typeface="宋体" panose="02010600030101010101" pitchFamily="2" charset="-122"/>
                <a:cs typeface="Times New Roman" panose="02020603050405020304" pitchFamily="18" charset="0"/>
              </a:rPr>
              <a:t>）。每求得一条最短路径</a:t>
            </a:r>
            <a:r>
              <a:rPr kumimoji="1" lang="en-US" altLang="zh-CN" i="0" u="none" dirty="0" smtClean="0">
                <a:solidFill>
                  <a:srgbClr val="000000"/>
                </a:solidFill>
                <a:ea typeface="宋体" panose="02010600030101010101" pitchFamily="2" charset="-122"/>
                <a:cs typeface="Times New Roman" panose="02020603050405020304" pitchFamily="18" charset="0"/>
              </a:rPr>
              <a:t>(v</a:t>
            </a:r>
            <a:r>
              <a:rPr kumimoji="1" lang="en-US" altLang="zh-CN" i="0" u="none" baseline="-30000" dirty="0" smtClean="0">
                <a:solidFill>
                  <a:srgbClr val="000000"/>
                </a:solidFill>
                <a:ea typeface="宋体" panose="02010600030101010101" pitchFamily="2" charset="-122"/>
                <a:cs typeface="Times New Roman" panose="02020603050405020304" pitchFamily="18" charset="0"/>
              </a:rPr>
              <a:t>0</a:t>
            </a:r>
            <a:r>
              <a:rPr kumimoji="1" lang="zh-CN" altLang="en-US" i="0" u="none" dirty="0" smtClean="0">
                <a:solidFill>
                  <a:srgbClr val="000000"/>
                </a:solidFill>
                <a:ea typeface="宋体" panose="02010600030101010101" pitchFamily="2" charset="-122"/>
                <a:cs typeface="Times New Roman" panose="02020603050405020304" pitchFamily="18" charset="0"/>
              </a:rPr>
              <a:t>，</a:t>
            </a:r>
            <a:r>
              <a:rPr kumimoji="1" lang="en-US" altLang="zh-CN" i="0" u="none" dirty="0" smtClean="0">
                <a:solidFill>
                  <a:srgbClr val="000000"/>
                </a:solidFill>
                <a:ea typeface="宋体" panose="02010600030101010101" pitchFamily="2" charset="-122"/>
                <a:cs typeface="Times New Roman" panose="02020603050405020304" pitchFamily="18" charset="0"/>
              </a:rPr>
              <a:t>…</a:t>
            </a:r>
            <a:r>
              <a:rPr kumimoji="1" lang="zh-CN" altLang="en-US" i="0" u="none" dirty="0" smtClean="0">
                <a:solidFill>
                  <a:srgbClr val="000000"/>
                </a:solidFill>
                <a:ea typeface="宋体" panose="02010600030101010101" pitchFamily="2" charset="-122"/>
                <a:cs typeface="Times New Roman" panose="02020603050405020304" pitchFamily="18" charset="0"/>
              </a:rPr>
              <a:t>，</a:t>
            </a:r>
            <a:r>
              <a:rPr kumimoji="1" lang="en-US" altLang="zh-CN" i="0" u="none" dirty="0" err="1" smtClean="0">
                <a:solidFill>
                  <a:srgbClr val="000000"/>
                </a:solidFill>
                <a:ea typeface="宋体" panose="02010600030101010101" pitchFamily="2" charset="-122"/>
                <a:cs typeface="Times New Roman" panose="02020603050405020304" pitchFamily="18" charset="0"/>
              </a:rPr>
              <a:t>v</a:t>
            </a:r>
            <a:r>
              <a:rPr kumimoji="1" lang="en-US" altLang="zh-CN" i="0" u="none" baseline="-30000" dirty="0" err="1" smtClean="0">
                <a:solidFill>
                  <a:srgbClr val="000000"/>
                </a:solidFill>
                <a:ea typeface="宋体" panose="02010600030101010101" pitchFamily="2" charset="-122"/>
                <a:cs typeface="Times New Roman" panose="02020603050405020304" pitchFamily="18" charset="0"/>
              </a:rPr>
              <a:t>k</a:t>
            </a:r>
            <a:r>
              <a:rPr kumimoji="1" lang="en-US" altLang="zh-CN" i="0" u="none" dirty="0" smtClean="0">
                <a:solidFill>
                  <a:srgbClr val="000000"/>
                </a:solidFill>
                <a:ea typeface="宋体" panose="02010600030101010101" pitchFamily="2" charset="-122"/>
                <a:cs typeface="Times New Roman" panose="02020603050405020304" pitchFamily="18" charset="0"/>
              </a:rPr>
              <a:t>)</a:t>
            </a:r>
            <a:r>
              <a:rPr kumimoji="1" lang="zh-CN" altLang="en-US" i="0" u="none" dirty="0" smtClean="0">
                <a:solidFill>
                  <a:srgbClr val="000000"/>
                </a:solidFill>
                <a:ea typeface="宋体" panose="02010600030101010101" pitchFamily="2" charset="-122"/>
                <a:cs typeface="Times New Roman" panose="02020603050405020304" pitchFamily="18" charset="0"/>
              </a:rPr>
              <a:t>，将</a:t>
            </a:r>
            <a:r>
              <a:rPr kumimoji="1" lang="en-US" altLang="zh-CN" i="0" u="none" dirty="0" err="1" smtClean="0">
                <a:solidFill>
                  <a:srgbClr val="000000"/>
                </a:solidFill>
                <a:ea typeface="宋体" panose="02010600030101010101" pitchFamily="2" charset="-122"/>
                <a:cs typeface="Times New Roman" panose="02020603050405020304" pitchFamily="18" charset="0"/>
              </a:rPr>
              <a:t>v</a:t>
            </a:r>
            <a:r>
              <a:rPr kumimoji="1" lang="en-US" altLang="zh-CN" i="0" u="none" baseline="-30000" dirty="0" err="1" smtClean="0">
                <a:solidFill>
                  <a:srgbClr val="000000"/>
                </a:solidFill>
                <a:ea typeface="宋体" panose="02010600030101010101" pitchFamily="2" charset="-122"/>
                <a:cs typeface="Times New Roman" panose="02020603050405020304" pitchFamily="18" charset="0"/>
              </a:rPr>
              <a:t>k</a:t>
            </a:r>
            <a:r>
              <a:rPr kumimoji="1" lang="zh-CN" altLang="en-US" i="0" u="none" dirty="0" smtClean="0">
                <a:solidFill>
                  <a:srgbClr val="000000"/>
                </a:solidFill>
                <a:ea typeface="宋体" panose="02010600030101010101" pitchFamily="2" charset="-122"/>
                <a:cs typeface="Times New Roman" panose="02020603050405020304" pitchFamily="18" charset="0"/>
              </a:rPr>
              <a:t>加入到集合</a:t>
            </a:r>
            <a:r>
              <a:rPr kumimoji="1" lang="en-US" altLang="zh-CN" i="0" u="none" dirty="0" smtClean="0">
                <a:solidFill>
                  <a:srgbClr val="000000"/>
                </a:solidFill>
                <a:ea typeface="宋体" panose="02010600030101010101" pitchFamily="2" charset="-122"/>
                <a:cs typeface="Times New Roman" panose="02020603050405020304" pitchFamily="18" charset="0"/>
              </a:rPr>
              <a:t>S</a:t>
            </a:r>
            <a:r>
              <a:rPr kumimoji="1" lang="zh-CN" altLang="en-US" i="0" u="none" dirty="0" smtClean="0">
                <a:solidFill>
                  <a:srgbClr val="000000"/>
                </a:solidFill>
                <a:ea typeface="宋体" panose="02010600030101010101" pitchFamily="2" charset="-122"/>
                <a:cs typeface="Times New Roman" panose="02020603050405020304" pitchFamily="18" charset="0"/>
              </a:rPr>
              <a:t>中，直到全部顶点都加入到集合</a:t>
            </a:r>
            <a:r>
              <a:rPr kumimoji="1" lang="en-US" altLang="zh-CN" i="0" u="none" dirty="0" smtClean="0">
                <a:solidFill>
                  <a:srgbClr val="000000"/>
                </a:solidFill>
                <a:ea typeface="宋体" panose="02010600030101010101" pitchFamily="2" charset="-122"/>
                <a:cs typeface="Times New Roman" panose="02020603050405020304" pitchFamily="18" charset="0"/>
              </a:rPr>
              <a:t>S</a:t>
            </a:r>
            <a:r>
              <a:rPr kumimoji="1" lang="zh-CN" altLang="en-US" i="0" u="none" dirty="0" smtClean="0">
                <a:solidFill>
                  <a:srgbClr val="000000"/>
                </a:solidFill>
                <a:ea typeface="宋体" panose="02010600030101010101" pitchFamily="2" charset="-122"/>
                <a:cs typeface="Times New Roman" panose="02020603050405020304" pitchFamily="18" charset="0"/>
              </a:rPr>
              <a:t>中。 </a:t>
            </a:r>
            <a:endParaRPr kumimoji="1" lang="zh-CN" altLang="en-US" i="0" u="none" dirty="0" smtClean="0">
              <a:solidFill>
                <a:srgbClr val="000000"/>
              </a:solidFill>
              <a:ea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3"/>
          <p:cNvSpPr txBox="1">
            <a:spLocks noChangeArrowheads="1"/>
          </p:cNvSpPr>
          <p:nvPr/>
        </p:nvSpPr>
        <p:spPr bwMode="auto">
          <a:xfrm>
            <a:off x="915873" y="4752976"/>
            <a:ext cx="53351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sz="2000" i="0" u="none" smtClean="0">
                <a:solidFill>
                  <a:srgbClr val="000000"/>
                </a:solidFill>
                <a:ea typeface="宋体" panose="02010600030101010101" pitchFamily="2" charset="-122"/>
              </a:rPr>
              <a:t>图</a:t>
            </a:r>
            <a:r>
              <a:rPr kumimoji="1" lang="en-US" altLang="zh-CN" sz="2000" i="0" u="none" smtClean="0">
                <a:solidFill>
                  <a:srgbClr val="000000"/>
                </a:solidFill>
                <a:ea typeface="宋体" panose="02010600030101010101" pitchFamily="2" charset="-122"/>
              </a:rPr>
              <a:t>7-20 </a:t>
            </a:r>
            <a:r>
              <a:rPr kumimoji="1" lang="zh-CN" altLang="en-US" sz="2000" i="0" u="none" smtClean="0">
                <a:solidFill>
                  <a:srgbClr val="000000"/>
                </a:solidFill>
                <a:ea typeface="宋体" panose="02010600030101010101" pitchFamily="2" charset="-122"/>
              </a:rPr>
              <a:t>迪杰斯特拉算法逐步求最短路径的过程</a:t>
            </a:r>
            <a:endParaRPr kumimoji="1" lang="zh-CN" altLang="en-US" sz="1800" i="0" u="none" smtClean="0">
              <a:solidFill>
                <a:srgbClr val="000000"/>
              </a:solidFill>
              <a:ea typeface="宋体" panose="02010600030101010101" pitchFamily="2" charset="-122"/>
            </a:endParaRPr>
          </a:p>
        </p:txBody>
      </p:sp>
      <p:pic>
        <p:nvPicPr>
          <p:cNvPr id="122883" name="Picture 5" descr="7-20"/>
          <p:cNvPicPr>
            <a:picLocks noChangeAspect="1" noChangeArrowheads="1"/>
          </p:cNvPicPr>
          <p:nvPr/>
        </p:nvPicPr>
        <p:blipFill>
          <a:blip r:embed="rId1">
            <a:extLst>
              <a:ext uri="{28A0092B-C50C-407E-A947-70E740481C1C}">
                <a14:useLocalDpi xmlns:a14="http://schemas.microsoft.com/office/drawing/2010/main" val="0"/>
              </a:ext>
            </a:extLst>
          </a:blip>
          <a:srcRect r="79330"/>
          <a:stretch>
            <a:fillRect/>
          </a:stretch>
        </p:blipFill>
        <p:spPr bwMode="auto">
          <a:xfrm>
            <a:off x="281355" y="685803"/>
            <a:ext cx="1758462"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6" descr="7-19"/>
          <p:cNvPicPr>
            <a:picLocks noChangeAspect="1" noChangeArrowheads="1"/>
          </p:cNvPicPr>
          <p:nvPr/>
        </p:nvPicPr>
        <p:blipFill>
          <a:blip r:embed="rId2">
            <a:extLst>
              <a:ext uri="{28A0092B-C50C-407E-A947-70E740481C1C}">
                <a14:useLocalDpi xmlns:a14="http://schemas.microsoft.com/office/drawing/2010/main" val="0"/>
              </a:ext>
            </a:extLst>
          </a:blip>
          <a:srcRect t="4178" r="61958" b="20845"/>
          <a:stretch>
            <a:fillRect/>
          </a:stretch>
        </p:blipFill>
        <p:spPr bwMode="auto">
          <a:xfrm>
            <a:off x="6367099" y="4221163"/>
            <a:ext cx="2526323"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3914" name="Picture 2058" descr="7-20"/>
          <p:cNvPicPr>
            <a:picLocks noChangeAspect="1" noChangeArrowheads="1"/>
          </p:cNvPicPr>
          <p:nvPr/>
        </p:nvPicPr>
        <p:blipFill>
          <a:blip r:embed="rId1">
            <a:extLst>
              <a:ext uri="{28A0092B-C50C-407E-A947-70E740481C1C}">
                <a14:useLocalDpi xmlns:a14="http://schemas.microsoft.com/office/drawing/2010/main" val="0"/>
              </a:ext>
            </a:extLst>
          </a:blip>
          <a:srcRect l="57043" r="24768"/>
          <a:stretch>
            <a:fillRect/>
          </a:stretch>
        </p:blipFill>
        <p:spPr bwMode="auto">
          <a:xfrm>
            <a:off x="5134708" y="685803"/>
            <a:ext cx="1547446"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3915" name="Picture 2059" descr="7-20"/>
          <p:cNvPicPr>
            <a:picLocks noChangeAspect="1" noChangeArrowheads="1"/>
          </p:cNvPicPr>
          <p:nvPr/>
        </p:nvPicPr>
        <p:blipFill>
          <a:blip r:embed="rId1">
            <a:extLst>
              <a:ext uri="{28A0092B-C50C-407E-A947-70E740481C1C}">
                <a14:useLocalDpi xmlns:a14="http://schemas.microsoft.com/office/drawing/2010/main" val="0"/>
              </a:ext>
            </a:extLst>
          </a:blip>
          <a:srcRect l="75232"/>
          <a:stretch>
            <a:fillRect/>
          </a:stretch>
        </p:blipFill>
        <p:spPr bwMode="auto">
          <a:xfrm>
            <a:off x="6682176" y="685803"/>
            <a:ext cx="2107223"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3916" name="Picture 2060" descr="7-20"/>
          <p:cNvPicPr>
            <a:picLocks noChangeAspect="1" noChangeArrowheads="1"/>
          </p:cNvPicPr>
          <p:nvPr/>
        </p:nvPicPr>
        <p:blipFill>
          <a:blip r:embed="rId1">
            <a:extLst>
              <a:ext uri="{28A0092B-C50C-407E-A947-70E740481C1C}">
                <a14:useLocalDpi xmlns:a14="http://schemas.microsoft.com/office/drawing/2010/main" val="0"/>
              </a:ext>
            </a:extLst>
          </a:blip>
          <a:srcRect l="21494" r="60318"/>
          <a:stretch>
            <a:fillRect/>
          </a:stretch>
        </p:blipFill>
        <p:spPr bwMode="auto">
          <a:xfrm>
            <a:off x="2039815" y="685803"/>
            <a:ext cx="1547446"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3917" name="Picture 2061" descr="7-20"/>
          <p:cNvPicPr>
            <a:picLocks noChangeAspect="1" noChangeArrowheads="1"/>
          </p:cNvPicPr>
          <p:nvPr/>
        </p:nvPicPr>
        <p:blipFill>
          <a:blip r:embed="rId1">
            <a:extLst>
              <a:ext uri="{28A0092B-C50C-407E-A947-70E740481C1C}">
                <a14:useLocalDpi xmlns:a14="http://schemas.microsoft.com/office/drawing/2010/main" val="0"/>
              </a:ext>
            </a:extLst>
          </a:blip>
          <a:srcRect l="39682" r="42130"/>
          <a:stretch>
            <a:fillRect/>
          </a:stretch>
        </p:blipFill>
        <p:spPr bwMode="auto">
          <a:xfrm>
            <a:off x="3587262" y="685803"/>
            <a:ext cx="1547446"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403916"/>
                                        </p:tgtEl>
                                        <p:attrNameLst>
                                          <p:attrName>style.visibility</p:attrName>
                                        </p:attrNameLst>
                                      </p:cBhvr>
                                      <p:to>
                                        <p:strVal val="visible"/>
                                      </p:to>
                                    </p:set>
                                    <p:animEffect transition="in" filter="randombar(vertical)">
                                      <p:cBhvr>
                                        <p:cTn id="7" dur="500"/>
                                        <p:tgtEl>
                                          <p:spTgt spid="1403916"/>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1403917"/>
                                        </p:tgtEl>
                                        <p:attrNameLst>
                                          <p:attrName>style.visibility</p:attrName>
                                        </p:attrNameLst>
                                      </p:cBhvr>
                                      <p:to>
                                        <p:strVal val="visible"/>
                                      </p:to>
                                    </p:set>
                                    <p:anim to="" calcmode="lin" valueType="num">
                                      <p:cBhvr>
                                        <p:cTn id="12" dur="1" fill="hold"/>
                                        <p:tgtEl>
                                          <p:spTgt spid="1403917"/>
                                        </p:tgtEl>
                                      </p:cBhvr>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03914"/>
                                        </p:tgtEl>
                                        <p:attrNameLst>
                                          <p:attrName>style.visibility</p:attrName>
                                        </p:attrNameLst>
                                      </p:cBhvr>
                                      <p:to>
                                        <p:strVal val="visible"/>
                                      </p:to>
                                    </p:set>
                                    <p:animEffect transition="in" filter="blinds(horizontal)">
                                      <p:cBhvr>
                                        <p:cTn id="17" dur="500"/>
                                        <p:tgtEl>
                                          <p:spTgt spid="14039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03915"/>
                                        </p:tgtEl>
                                        <p:attrNameLst>
                                          <p:attrName>style.visibility</p:attrName>
                                        </p:attrNameLst>
                                      </p:cBhvr>
                                      <p:to>
                                        <p:strVal val="visible"/>
                                      </p:to>
                                    </p:set>
                                    <p:animEffect transition="in" filter="wipe(up)">
                                      <p:cBhvr>
                                        <p:cTn id="22" dur="500"/>
                                        <p:tgtEl>
                                          <p:spTgt spid="1403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1026"/>
          <p:cNvSpPr txBox="1">
            <a:spLocks noChangeArrowheads="1"/>
          </p:cNvSpPr>
          <p:nvPr/>
        </p:nvSpPr>
        <p:spPr bwMode="auto">
          <a:xfrm>
            <a:off x="451338" y="404813"/>
            <a:ext cx="3078774"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b="1" i="0" u="none" smtClean="0">
                <a:solidFill>
                  <a:srgbClr val="000000"/>
                </a:solidFill>
                <a:ea typeface="宋体" panose="02010600030101010101" pitchFamily="2" charset="-122"/>
              </a:rPr>
              <a:t>算法预备：</a:t>
            </a:r>
            <a:endParaRPr kumimoji="1" lang="zh-CN" altLang="en-US" b="1" i="0" u="none" smtClean="0">
              <a:solidFill>
                <a:srgbClr val="000000"/>
              </a:solidFill>
              <a:ea typeface="宋体" panose="02010600030101010101" pitchFamily="2" charset="-122"/>
            </a:endParaRPr>
          </a:p>
        </p:txBody>
      </p:sp>
      <p:sp>
        <p:nvSpPr>
          <p:cNvPr id="123907" name="Text Box 1027"/>
          <p:cNvSpPr txBox="1">
            <a:spLocks noChangeArrowheads="1"/>
          </p:cNvSpPr>
          <p:nvPr/>
        </p:nvSpPr>
        <p:spPr bwMode="auto">
          <a:xfrm>
            <a:off x="317991" y="1088740"/>
            <a:ext cx="41206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r>
              <a:rPr kumimoji="1" lang="zh-CN" altLang="en-US" i="0" u="none" dirty="0" smtClean="0">
                <a:solidFill>
                  <a:srgbClr val="000000"/>
                </a:solidFill>
                <a:ea typeface="宋体" panose="02010600030101010101" pitchFamily="2" charset="-122"/>
              </a:rPr>
              <a:t>         引入辅助数组</a:t>
            </a:r>
            <a:r>
              <a:rPr kumimoji="1" lang="en-US" altLang="zh-CN" i="0" u="none" dirty="0" err="1" smtClean="0">
                <a:solidFill>
                  <a:srgbClr val="000000"/>
                </a:solidFill>
                <a:ea typeface="宋体" panose="02010600030101010101" pitchFamily="2" charset="-122"/>
              </a:rPr>
              <a:t>dist</a:t>
            </a:r>
            <a:r>
              <a:rPr kumimoji="1" lang="en-US" altLang="zh-CN" i="0" u="none" dirty="0" smtClean="0">
                <a:solidFill>
                  <a:srgbClr val="000000"/>
                </a:solidFill>
                <a:ea typeface="宋体" panose="02010600030101010101" pitchFamily="2" charset="-122"/>
              </a:rPr>
              <a:t>[]</a:t>
            </a:r>
            <a:r>
              <a:rPr kumimoji="1" lang="zh-CN" altLang="en-US" i="0" u="none" dirty="0" smtClean="0">
                <a:solidFill>
                  <a:srgbClr val="000000"/>
                </a:solidFill>
                <a:ea typeface="宋体" panose="02010600030101010101" pitchFamily="2" charset="-122"/>
              </a:rPr>
              <a:t>。</a:t>
            </a:r>
            <a:r>
              <a:rPr kumimoji="1" lang="en-US" altLang="zh-CN" i="0" u="none" dirty="0" err="1" smtClean="0">
                <a:solidFill>
                  <a:srgbClr val="FC0128"/>
                </a:solidFill>
                <a:ea typeface="宋体" panose="02010600030101010101" pitchFamily="2" charset="-122"/>
              </a:rPr>
              <a:t>dist</a:t>
            </a:r>
            <a:r>
              <a:rPr kumimoji="1" lang="en-US" altLang="zh-CN" i="0" u="none" dirty="0" smtClean="0">
                <a:solidFill>
                  <a:srgbClr val="FC0128"/>
                </a:solidFill>
                <a:ea typeface="宋体" panose="02010600030101010101" pitchFamily="2" charset="-122"/>
              </a:rPr>
              <a:t>[i]</a:t>
            </a:r>
            <a:r>
              <a:rPr kumimoji="1" lang="zh-CN" altLang="en-US" i="0" u="none" dirty="0" smtClean="0">
                <a:solidFill>
                  <a:srgbClr val="FC0128"/>
                </a:solidFill>
                <a:ea typeface="宋体" panose="02010600030101010101" pitchFamily="2" charset="-122"/>
              </a:rPr>
              <a:t>表示当前找到的从源点</a:t>
            </a:r>
            <a:r>
              <a:rPr kumimoji="1" lang="en-US" altLang="zh-CN" i="0" u="none" dirty="0" smtClean="0">
                <a:solidFill>
                  <a:srgbClr val="FC0128"/>
                </a:solidFill>
                <a:ea typeface="宋体" panose="02010600030101010101" pitchFamily="2" charset="-122"/>
              </a:rPr>
              <a:t>v</a:t>
            </a:r>
            <a:r>
              <a:rPr kumimoji="1" lang="en-US" altLang="zh-CN" i="0" u="none" baseline="-25000" dirty="0" smtClean="0">
                <a:solidFill>
                  <a:srgbClr val="FC0128"/>
                </a:solidFill>
                <a:ea typeface="宋体" panose="02010600030101010101" pitchFamily="2" charset="-122"/>
              </a:rPr>
              <a:t>0</a:t>
            </a:r>
            <a:r>
              <a:rPr kumimoji="1" lang="zh-CN" altLang="en-US" i="0" u="none" dirty="0" smtClean="0">
                <a:solidFill>
                  <a:srgbClr val="FC0128"/>
                </a:solidFill>
                <a:ea typeface="宋体" panose="02010600030101010101" pitchFamily="2" charset="-122"/>
              </a:rPr>
              <a:t>到</a:t>
            </a:r>
            <a:r>
              <a:rPr kumimoji="1" lang="en-US" altLang="zh-CN" i="0" u="none" dirty="0" smtClean="0">
                <a:solidFill>
                  <a:srgbClr val="FC0128"/>
                </a:solidFill>
                <a:ea typeface="宋体" panose="02010600030101010101" pitchFamily="2" charset="-122"/>
              </a:rPr>
              <a:t>v</a:t>
            </a:r>
            <a:r>
              <a:rPr kumimoji="1" lang="en-US" altLang="zh-CN" i="0" u="none" baseline="-25000" dirty="0" smtClean="0">
                <a:solidFill>
                  <a:srgbClr val="FC0128"/>
                </a:solidFill>
                <a:ea typeface="宋体" panose="02010600030101010101" pitchFamily="2" charset="-122"/>
              </a:rPr>
              <a:t>i</a:t>
            </a:r>
            <a:r>
              <a:rPr kumimoji="1" lang="zh-CN" altLang="en-US" i="0" u="none" dirty="0" smtClean="0">
                <a:solidFill>
                  <a:srgbClr val="FC0128"/>
                </a:solidFill>
                <a:ea typeface="宋体" panose="02010600030101010101" pitchFamily="2" charset="-122"/>
              </a:rPr>
              <a:t>的相对最短路径长度</a:t>
            </a:r>
            <a:r>
              <a:rPr kumimoji="1" lang="zh-CN" altLang="en-US" i="0" u="none" dirty="0" smtClean="0">
                <a:solidFill>
                  <a:srgbClr val="000000"/>
                </a:solidFill>
                <a:ea typeface="宋体" panose="02010600030101010101" pitchFamily="2" charset="-122"/>
              </a:rPr>
              <a:t>。</a:t>
            </a:r>
            <a:endParaRPr kumimoji="1" lang="zh-CN" altLang="en-US" i="0" u="none" dirty="0" smtClean="0">
              <a:solidFill>
                <a:srgbClr val="000000"/>
              </a:solidFill>
              <a:ea typeface="宋体" panose="02010600030101010101" pitchFamily="2" charset="-122"/>
            </a:endParaRPr>
          </a:p>
        </p:txBody>
      </p:sp>
      <p:sp>
        <p:nvSpPr>
          <p:cNvPr id="1238023" name="Rectangle 1031"/>
          <p:cNvSpPr>
            <a:spLocks noChangeArrowheads="1"/>
          </p:cNvSpPr>
          <p:nvPr/>
        </p:nvSpPr>
        <p:spPr bwMode="auto">
          <a:xfrm>
            <a:off x="4970686" y="2797016"/>
            <a:ext cx="3885891" cy="335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nchor="ctr">
            <a:spAutoFit/>
          </a:bodyPr>
          <a:lstStyle/>
          <a:p>
            <a:pPr algn="just" eaLnBrk="0" hangingPunct="0">
              <a:spcBef>
                <a:spcPct val="20000"/>
              </a:spcBef>
            </a:pPr>
            <a:r>
              <a:rPr lang="en-US" altLang="zh-CN" sz="2000" b="1" dirty="0" smtClean="0">
                <a:solidFill>
                  <a:srgbClr val="000000"/>
                </a:solidFill>
                <a:latin typeface="Times New Roman" panose="02020603050405020304" pitchFamily="18" charset="0"/>
                <a:ea typeface="宋体" panose="02010600030101010101" pitchFamily="2" charset="-122"/>
              </a:rPr>
              <a:t>class</a:t>
            </a:r>
            <a:r>
              <a:rPr lang="en-US" altLang="zh-CN" sz="2000" dirty="0" smtClean="0">
                <a:solidFill>
                  <a:srgbClr val="000000"/>
                </a:solidFill>
                <a:latin typeface="Times New Roman" panose="02020603050405020304" pitchFamily="18" charset="0"/>
                <a:ea typeface="宋体" panose="02010600030101010101" pitchFamily="2" charset="-122"/>
              </a:rPr>
              <a:t> Graph {  //</a:t>
            </a:r>
            <a:r>
              <a:rPr lang="zh-CN" altLang="en-US" sz="2000" dirty="0" smtClean="0">
                <a:solidFill>
                  <a:srgbClr val="000000"/>
                </a:solidFill>
                <a:latin typeface="Times New Roman" panose="02020603050405020304" pitchFamily="18" charset="0"/>
                <a:ea typeface="宋体" panose="02010600030101010101" pitchFamily="2" charset="-122"/>
              </a:rPr>
              <a:t>图的类定义  </a:t>
            </a:r>
            <a:endParaRPr lang="zh-CN" altLang="en-US" sz="2000" dirty="0" smtClean="0">
              <a:solidFill>
                <a:srgbClr val="000000"/>
              </a:solidFill>
              <a:latin typeface="Times New Roman" panose="02020603050405020304" pitchFamily="18" charset="0"/>
              <a:ea typeface="宋体" panose="02010600030101010101" pitchFamily="2" charset="-122"/>
            </a:endParaRPr>
          </a:p>
          <a:p>
            <a:pPr algn="just" eaLnBrk="0" hangingPunct="0">
              <a:spcBef>
                <a:spcPct val="20000"/>
              </a:spcBef>
            </a:pPr>
            <a:r>
              <a:rPr lang="en-US" altLang="zh-CN" sz="2000" b="1" dirty="0" smtClean="0">
                <a:solidFill>
                  <a:srgbClr val="000000"/>
                </a:solidFill>
                <a:latin typeface="Times New Roman" panose="02020603050405020304" pitchFamily="18" charset="0"/>
                <a:ea typeface="宋体" panose="02010600030101010101" pitchFamily="2" charset="-122"/>
              </a:rPr>
              <a:t>private: </a:t>
            </a:r>
            <a:endParaRPr lang="en-US" altLang="zh-CN" sz="2000" b="1" dirty="0" smtClean="0">
              <a:solidFill>
                <a:srgbClr val="000000"/>
              </a:solidFill>
              <a:latin typeface="Times New Roman" panose="02020603050405020304" pitchFamily="18" charset="0"/>
              <a:ea typeface="宋体" panose="02010600030101010101" pitchFamily="2" charset="-122"/>
            </a:endParaRPr>
          </a:p>
          <a:p>
            <a:pPr algn="just" eaLnBrk="0" hangingPunct="0">
              <a:spcBef>
                <a:spcPct val="20000"/>
              </a:spcBef>
            </a:pPr>
            <a:r>
              <a:rPr lang="en-US" altLang="zh-CN" sz="2000" b="1" dirty="0">
                <a:solidFill>
                  <a:srgbClr val="000000"/>
                </a:solidFill>
                <a:latin typeface="Times New Roman" panose="02020603050405020304" pitchFamily="18" charset="0"/>
                <a:ea typeface="宋体" panose="02010600030101010101" pitchFamily="2" charset="-122"/>
              </a:rPr>
              <a:t> </a:t>
            </a:r>
            <a:r>
              <a:rPr lang="en-US" altLang="zh-CN" sz="2000" b="1" dirty="0" smtClean="0">
                <a:solidFill>
                  <a:srgbClr val="000000"/>
                </a:solidFill>
                <a:latin typeface="Times New Roman" panose="02020603050405020304" pitchFamily="18" charset="0"/>
                <a:ea typeface="宋体" panose="02010600030101010101" pitchFamily="2" charset="-122"/>
              </a:rPr>
              <a:t>   ……</a:t>
            </a:r>
            <a:endParaRPr lang="en-US" altLang="zh-CN" sz="2000" dirty="0" smtClean="0">
              <a:solidFill>
                <a:srgbClr val="000000"/>
              </a:solidFill>
              <a:latin typeface="Times New Roman" panose="02020603050405020304" pitchFamily="18" charset="0"/>
              <a:ea typeface="宋体" panose="02010600030101010101" pitchFamily="2" charset="-122"/>
            </a:endParaRPr>
          </a:p>
          <a:p>
            <a:pPr algn="just" eaLnBrk="0" hangingPunct="0">
              <a:spcBef>
                <a:spcPct val="20000"/>
              </a:spcBef>
            </a:pPr>
            <a:r>
              <a:rPr lang="en-US" altLang="zh-CN" sz="2000" dirty="0" smtClean="0">
                <a:solidFill>
                  <a:srgbClr val="000000"/>
                </a:solidFill>
                <a:latin typeface="Times New Roman" panose="02020603050405020304" pitchFamily="18" charset="0"/>
                <a:ea typeface="宋体" panose="02010600030101010101" pitchFamily="2" charset="-122"/>
              </a:rPr>
              <a:t>    </a:t>
            </a:r>
            <a:r>
              <a:rPr lang="en-US" altLang="zh-CN" sz="2000" b="1" dirty="0" smtClean="0">
                <a:solidFill>
                  <a:srgbClr val="000000"/>
                </a:solidFill>
                <a:latin typeface="Times New Roman" panose="02020603050405020304" pitchFamily="18" charset="0"/>
                <a:ea typeface="宋体" panose="02010600030101010101" pitchFamily="2" charset="-122"/>
              </a:rPr>
              <a:t>float</a:t>
            </a:r>
            <a:r>
              <a:rPr lang="en-US" altLang="zh-CN" sz="2000" dirty="0" smtClean="0">
                <a:solidFill>
                  <a:srgbClr val="000000"/>
                </a:solidFill>
                <a:latin typeface="Times New Roman" panose="02020603050405020304" pitchFamily="18" charset="0"/>
                <a:ea typeface="宋体" panose="02010600030101010101" pitchFamily="2" charset="-122"/>
              </a:rPr>
              <a:t> * </a:t>
            </a:r>
            <a:r>
              <a:rPr lang="en-US" altLang="zh-CN" sz="2000" dirty="0" err="1" smtClean="0">
                <a:solidFill>
                  <a:srgbClr val="000000"/>
                </a:solidFill>
                <a:latin typeface="Times New Roman" panose="02020603050405020304" pitchFamily="18" charset="0"/>
                <a:ea typeface="宋体" panose="02010600030101010101" pitchFamily="2" charset="-122"/>
              </a:rPr>
              <a:t>dist</a:t>
            </a:r>
            <a:r>
              <a:rPr lang="en-US" altLang="zh-CN" sz="2000" dirty="0" smtClean="0">
                <a:solidFill>
                  <a:srgbClr val="000000"/>
                </a:solidFill>
                <a:latin typeface="Times New Roman" panose="02020603050405020304" pitchFamily="18" charset="0"/>
                <a:ea typeface="宋体" panose="02010600030101010101" pitchFamily="2" charset="-122"/>
              </a:rPr>
              <a:t>; //</a:t>
            </a:r>
            <a:r>
              <a:rPr lang="zh-CN" altLang="en-US" sz="2000" dirty="0" smtClean="0">
                <a:solidFill>
                  <a:srgbClr val="000000"/>
                </a:solidFill>
                <a:latin typeface="Times New Roman" panose="02020603050405020304" pitchFamily="18" charset="0"/>
                <a:ea typeface="宋体" panose="02010600030101010101" pitchFamily="2" charset="-122"/>
              </a:rPr>
              <a:t>最短路径长度数组</a:t>
            </a:r>
            <a:endParaRPr lang="zh-CN" altLang="en-US" sz="2000" dirty="0" smtClean="0">
              <a:solidFill>
                <a:srgbClr val="000000"/>
              </a:solidFill>
              <a:latin typeface="Times New Roman" panose="02020603050405020304" pitchFamily="18" charset="0"/>
              <a:ea typeface="宋体" panose="02010600030101010101" pitchFamily="2" charset="-122"/>
            </a:endParaRPr>
          </a:p>
          <a:p>
            <a:pPr algn="just" eaLnBrk="0" hangingPunct="0">
              <a:spcBef>
                <a:spcPct val="20000"/>
              </a:spcBef>
            </a:pPr>
            <a:r>
              <a:rPr lang="zh-CN" altLang="en-US" sz="2000" dirty="0" smtClean="0">
                <a:solidFill>
                  <a:srgbClr val="000000"/>
                </a:solidFill>
                <a:latin typeface="Times New Roman" panose="02020603050405020304" pitchFamily="18" charset="0"/>
                <a:ea typeface="宋体" panose="02010600030101010101" pitchFamily="2" charset="-122"/>
              </a:rPr>
              <a:t>    </a:t>
            </a:r>
            <a:r>
              <a:rPr lang="en-US" altLang="zh-CN" sz="2000" b="1" dirty="0" err="1" smtClean="0">
                <a:solidFill>
                  <a:srgbClr val="000000"/>
                </a:solidFill>
                <a:latin typeface="Times New Roman" panose="02020603050405020304" pitchFamily="18" charset="0"/>
                <a:ea typeface="宋体" panose="02010600030101010101" pitchFamily="2" charset="-122"/>
              </a:rPr>
              <a:t>int</a:t>
            </a:r>
            <a:r>
              <a:rPr lang="en-US" altLang="zh-CN" sz="2000" dirty="0" smtClean="0">
                <a:solidFill>
                  <a:srgbClr val="000000"/>
                </a:solidFill>
                <a:latin typeface="Times New Roman" panose="02020603050405020304" pitchFamily="18" charset="0"/>
                <a:ea typeface="宋体" panose="02010600030101010101" pitchFamily="2" charset="-122"/>
              </a:rPr>
              <a:t> *path;	 //</a:t>
            </a:r>
            <a:r>
              <a:rPr lang="zh-CN" altLang="en-US" sz="2000" dirty="0" smtClean="0">
                <a:solidFill>
                  <a:srgbClr val="000000"/>
                </a:solidFill>
                <a:latin typeface="Times New Roman" panose="02020603050405020304" pitchFamily="18" charset="0"/>
                <a:ea typeface="宋体" panose="02010600030101010101" pitchFamily="2" charset="-122"/>
              </a:rPr>
              <a:t>最短路径数组</a:t>
            </a:r>
            <a:endParaRPr lang="zh-CN" altLang="en-US" sz="2000" dirty="0" smtClean="0">
              <a:solidFill>
                <a:srgbClr val="000000"/>
              </a:solidFill>
              <a:latin typeface="Times New Roman" panose="02020603050405020304" pitchFamily="18" charset="0"/>
              <a:ea typeface="宋体" panose="02010600030101010101" pitchFamily="2" charset="-122"/>
            </a:endParaRPr>
          </a:p>
          <a:p>
            <a:pPr algn="just" eaLnBrk="0" hangingPunct="0">
              <a:spcBef>
                <a:spcPct val="20000"/>
              </a:spcBef>
            </a:pPr>
            <a:r>
              <a:rPr lang="zh-CN" altLang="en-US" sz="2000" dirty="0" smtClean="0">
                <a:solidFill>
                  <a:srgbClr val="000000"/>
                </a:solidFill>
                <a:latin typeface="Times New Roman" panose="02020603050405020304" pitchFamily="18" charset="0"/>
                <a:ea typeface="宋体" panose="02010600030101010101" pitchFamily="2" charset="-122"/>
              </a:rPr>
              <a:t>    </a:t>
            </a:r>
            <a:r>
              <a:rPr lang="en-US" altLang="zh-CN" sz="2000" b="1" dirty="0" err="1" smtClean="0">
                <a:solidFill>
                  <a:srgbClr val="000000"/>
                </a:solidFill>
                <a:latin typeface="Times New Roman" panose="02020603050405020304" pitchFamily="18" charset="0"/>
                <a:ea typeface="宋体" panose="02010600030101010101" pitchFamily="2" charset="-122"/>
              </a:rPr>
              <a:t>int</a:t>
            </a:r>
            <a:r>
              <a:rPr lang="en-US" altLang="zh-CN" sz="2000" dirty="0" smtClean="0">
                <a:solidFill>
                  <a:srgbClr val="000000"/>
                </a:solidFill>
                <a:latin typeface="Times New Roman" panose="02020603050405020304" pitchFamily="18" charset="0"/>
                <a:ea typeface="宋体" panose="02010600030101010101" pitchFamily="2" charset="-122"/>
              </a:rPr>
              <a:t> *s; //</a:t>
            </a:r>
            <a:r>
              <a:rPr lang="zh-CN" altLang="en-US" sz="2000" dirty="0" smtClean="0">
                <a:solidFill>
                  <a:srgbClr val="000000"/>
                </a:solidFill>
                <a:latin typeface="Times New Roman" panose="02020603050405020304" pitchFamily="18" charset="0"/>
                <a:ea typeface="宋体" panose="02010600030101010101" pitchFamily="2" charset="-122"/>
              </a:rPr>
              <a:t>最短路径顶点集	</a:t>
            </a:r>
            <a:endParaRPr lang="zh-CN" altLang="en-US" sz="2000" dirty="0" smtClean="0">
              <a:solidFill>
                <a:srgbClr val="000000"/>
              </a:solidFill>
              <a:latin typeface="Times New Roman" panose="02020603050405020304" pitchFamily="18" charset="0"/>
              <a:ea typeface="宋体" panose="02010600030101010101" pitchFamily="2" charset="-122"/>
            </a:endParaRPr>
          </a:p>
          <a:p>
            <a:pPr algn="just" eaLnBrk="0" hangingPunct="0">
              <a:spcBef>
                <a:spcPct val="20000"/>
              </a:spcBef>
            </a:pPr>
            <a:r>
              <a:rPr lang="en-US" altLang="zh-CN" sz="2000" b="1" dirty="0" smtClean="0">
                <a:solidFill>
                  <a:srgbClr val="000000"/>
                </a:solidFill>
                <a:latin typeface="Times New Roman" panose="02020603050405020304" pitchFamily="18" charset="0"/>
                <a:ea typeface="宋体" panose="02010600030101010101" pitchFamily="2" charset="-122"/>
              </a:rPr>
              <a:t>public:</a:t>
            </a:r>
            <a:endParaRPr lang="en-US" altLang="zh-CN" sz="2000" dirty="0" smtClean="0">
              <a:solidFill>
                <a:srgbClr val="000000"/>
              </a:solidFill>
              <a:latin typeface="Times New Roman" panose="02020603050405020304" pitchFamily="18" charset="0"/>
              <a:ea typeface="宋体" panose="02010600030101010101" pitchFamily="2" charset="-122"/>
            </a:endParaRPr>
          </a:p>
          <a:p>
            <a:pPr algn="just" eaLnBrk="0" hangingPunct="0">
              <a:spcBef>
                <a:spcPct val="20000"/>
              </a:spcBef>
            </a:pPr>
            <a:r>
              <a:rPr lang="en-US" altLang="zh-CN" sz="2000" dirty="0" smtClean="0">
                <a:solidFill>
                  <a:srgbClr val="000000"/>
                </a:solidFill>
                <a:latin typeface="Times New Roman" panose="02020603050405020304" pitchFamily="18" charset="0"/>
                <a:ea typeface="宋体" panose="02010600030101010101" pitchFamily="2" charset="-122"/>
              </a:rPr>
              <a:t>    </a:t>
            </a:r>
            <a:r>
              <a:rPr lang="en-US" altLang="zh-CN" sz="2000" b="1" dirty="0" smtClean="0">
                <a:solidFill>
                  <a:srgbClr val="000000"/>
                </a:solidFill>
                <a:latin typeface="Times New Roman" panose="02020603050405020304" pitchFamily="18" charset="0"/>
                <a:ea typeface="宋体" panose="02010600030101010101" pitchFamily="2" charset="-122"/>
              </a:rPr>
              <a:t>void</a:t>
            </a:r>
            <a:r>
              <a:rPr lang="en-US" altLang="zh-CN" sz="2000" dirty="0" smtClean="0">
                <a:solidFill>
                  <a:srgbClr val="000000"/>
                </a:solidFill>
                <a:latin typeface="Times New Roman" panose="02020603050405020304" pitchFamily="18" charset="0"/>
                <a:ea typeface="宋体" panose="02010600030101010101" pitchFamily="2" charset="-122"/>
              </a:rPr>
              <a:t> </a:t>
            </a:r>
            <a:r>
              <a:rPr lang="en-US" altLang="zh-CN" sz="2000" dirty="0" err="1" smtClean="0">
                <a:solidFill>
                  <a:srgbClr val="000000"/>
                </a:solidFill>
                <a:latin typeface="Times New Roman" panose="02020603050405020304" pitchFamily="18" charset="0"/>
                <a:ea typeface="宋体" panose="02010600030101010101" pitchFamily="2" charset="-122"/>
              </a:rPr>
              <a:t>ShortestPath</a:t>
            </a:r>
            <a:r>
              <a:rPr lang="en-US" altLang="zh-CN" sz="2000" dirty="0" smtClean="0">
                <a:solidFill>
                  <a:srgbClr val="000000"/>
                </a:solidFill>
                <a:latin typeface="Times New Roman" panose="02020603050405020304" pitchFamily="18" charset="0"/>
                <a:ea typeface="宋体" panose="02010600030101010101" pitchFamily="2" charset="-122"/>
              </a:rPr>
              <a:t> (</a:t>
            </a:r>
            <a:r>
              <a:rPr lang="en-US" altLang="zh-CN" sz="2000" b="1" dirty="0" smtClean="0">
                <a:solidFill>
                  <a:srgbClr val="000000"/>
                </a:solidFill>
                <a:latin typeface="Times New Roman" panose="02020603050405020304" pitchFamily="18" charset="0"/>
                <a:ea typeface="宋体" panose="02010600030101010101" pitchFamily="2" charset="-122"/>
              </a:rPr>
              <a:t> </a:t>
            </a:r>
            <a:r>
              <a:rPr lang="en-US" altLang="zh-CN" sz="2000" b="1" dirty="0" err="1" smtClean="0">
                <a:solidFill>
                  <a:srgbClr val="000000"/>
                </a:solidFill>
                <a:latin typeface="Times New Roman" panose="02020603050405020304" pitchFamily="18" charset="0"/>
                <a:ea typeface="宋体" panose="02010600030101010101" pitchFamily="2" charset="-122"/>
              </a:rPr>
              <a:t>int</a:t>
            </a:r>
            <a:r>
              <a:rPr lang="en-US" altLang="zh-CN" sz="2000" dirty="0" smtClean="0">
                <a:solidFill>
                  <a:srgbClr val="000000"/>
                </a:solidFill>
                <a:latin typeface="Times New Roman" panose="02020603050405020304" pitchFamily="18" charset="0"/>
                <a:ea typeface="宋体" panose="02010600030101010101" pitchFamily="2" charset="-122"/>
              </a:rPr>
              <a:t> n, </a:t>
            </a:r>
            <a:r>
              <a:rPr lang="en-US" altLang="zh-CN" sz="2000" b="1" dirty="0" err="1" smtClean="0">
                <a:solidFill>
                  <a:srgbClr val="000000"/>
                </a:solidFill>
                <a:latin typeface="Times New Roman" panose="02020603050405020304" pitchFamily="18" charset="0"/>
                <a:ea typeface="宋体" panose="02010600030101010101" pitchFamily="2" charset="-122"/>
              </a:rPr>
              <a:t>int</a:t>
            </a:r>
            <a:r>
              <a:rPr lang="en-US" altLang="zh-CN" sz="2000" dirty="0" smtClean="0">
                <a:solidFill>
                  <a:srgbClr val="000000"/>
                </a:solidFill>
                <a:latin typeface="Times New Roman" panose="02020603050405020304" pitchFamily="18" charset="0"/>
                <a:ea typeface="宋体" panose="02010600030101010101" pitchFamily="2" charset="-122"/>
              </a:rPr>
              <a:t> v);</a:t>
            </a:r>
            <a:endParaRPr lang="en-US" altLang="zh-CN" sz="2000" dirty="0" smtClean="0">
              <a:solidFill>
                <a:srgbClr val="000000"/>
              </a:solidFill>
              <a:latin typeface="Times New Roman" panose="02020603050405020304" pitchFamily="18" charset="0"/>
              <a:ea typeface="宋体" panose="02010600030101010101" pitchFamily="2" charset="-122"/>
            </a:endParaRPr>
          </a:p>
          <a:p>
            <a:pPr algn="just" eaLnBrk="0" hangingPunct="0">
              <a:spcBef>
                <a:spcPct val="20000"/>
              </a:spcBef>
            </a:pPr>
            <a:r>
              <a:rPr lang="en-US" altLang="zh-CN" sz="2000" dirty="0" smtClean="0">
                <a:solidFill>
                  <a:srgbClr val="000000"/>
                </a:solidFill>
                <a:latin typeface="Times New Roman" panose="02020603050405020304" pitchFamily="18" charset="0"/>
                <a:ea typeface="宋体" panose="02010600030101010101" pitchFamily="2" charset="-122"/>
              </a:rPr>
              <a:t>}</a:t>
            </a:r>
            <a:r>
              <a:rPr lang="en-US" altLang="zh-CN" sz="2000" i="1" u="sng" dirty="0" smtClean="0">
                <a:solidFill>
                  <a:srgbClr val="000000"/>
                </a:solidFill>
                <a:latin typeface="Times New Roman" panose="02020603050405020304" pitchFamily="18" charset="0"/>
                <a:ea typeface="宋体" panose="02010600030101010101" pitchFamily="2" charset="-122"/>
              </a:rPr>
              <a:t> </a:t>
            </a:r>
            <a:endParaRPr lang="en-US" altLang="zh-CN" sz="2000" i="1" u="sng" dirty="0" smtClean="0">
              <a:solidFill>
                <a:srgbClr val="000000"/>
              </a:solidFill>
              <a:latin typeface="Times New Roman" panose="02020603050405020304" pitchFamily="18" charset="0"/>
              <a:ea typeface="宋体" panose="02010600030101010101" pitchFamily="2" charset="-122"/>
            </a:endParaRPr>
          </a:p>
        </p:txBody>
      </p:sp>
      <p:sp>
        <p:nvSpPr>
          <p:cNvPr id="2" name="左大括号 1"/>
          <p:cNvSpPr/>
          <p:nvPr/>
        </p:nvSpPr>
        <p:spPr bwMode="auto">
          <a:xfrm>
            <a:off x="5796139" y="1088740"/>
            <a:ext cx="277019" cy="936104"/>
          </a:xfrm>
          <a:prstGeom prst="leftBrace">
            <a:avLst/>
          </a:prstGeom>
          <a:noFill/>
          <a:ln w="22225" cap="flat" cmpd="sng" algn="ctr">
            <a:solidFill>
              <a:schemeClr val="tx1"/>
            </a:solidFill>
            <a:prstDash val="solid"/>
            <a:round/>
            <a:headEnd type="none" w="med" len="med"/>
            <a:tailEnd type="none" w="med" len="med"/>
          </a:ln>
          <a:effectLst/>
        </p:spPr>
        <p:txBody>
          <a:bodyPr vert="horz" wrap="none" lIns="87312" tIns="44450" rIns="87312" bIns="44450" numCol="1" rtlCol="0" anchor="ctr" anchorCtr="0" compatLnSpc="1"/>
          <a:lstStyle/>
          <a:p>
            <a:pPr marL="0" marR="0" indent="0" algn="ctr" defTabSz="914400" rtl="0" eaLnBrk="0" fontAlgn="base" latinLnBrk="0" hangingPunct="0">
              <a:lnSpc>
                <a:spcPct val="100000"/>
              </a:lnSpc>
              <a:spcBef>
                <a:spcPct val="20000"/>
              </a:spcBef>
              <a:spcAft>
                <a:spcPct val="0"/>
              </a:spcAft>
              <a:buClrTx/>
              <a:buSzTx/>
              <a:buFontTx/>
              <a:buChar char="•"/>
            </a:pPr>
            <a:endParaRPr kumimoji="0" lang="zh-CN" altLang="en-US" sz="2800" b="0" i="1" u="sng" strike="noStrike" cap="none" normalizeH="0" baseline="0" dirty="0" smtClean="0">
              <a:ln>
                <a:noFill/>
              </a:ln>
              <a:solidFill>
                <a:schemeClr val="bg1">
                  <a:lumMod val="50000"/>
                </a:schemeClr>
              </a:solidFill>
              <a:effectLst/>
              <a:latin typeface="Times New Roman" panose="02020603050405020304" pitchFamily="18" charset="0"/>
            </a:endParaRPr>
          </a:p>
        </p:txBody>
      </p:sp>
      <p:sp>
        <p:nvSpPr>
          <p:cNvPr id="3" name="矩形 2"/>
          <p:cNvSpPr/>
          <p:nvPr/>
        </p:nvSpPr>
        <p:spPr>
          <a:xfrm>
            <a:off x="4572000" y="854713"/>
            <a:ext cx="1431802" cy="954107"/>
          </a:xfrm>
          <a:prstGeom prst="rect">
            <a:avLst/>
          </a:prstGeom>
        </p:spPr>
        <p:txBody>
          <a:bodyPr wrap="none">
            <a:spAutoFit/>
          </a:bodyPr>
          <a:lstStyle/>
          <a:p>
            <a:r>
              <a:rPr kumimoji="1" lang="zh-CN" altLang="en-US" sz="2800" dirty="0" smtClean="0">
                <a:solidFill>
                  <a:srgbClr val="002060"/>
                </a:solidFill>
                <a:ea typeface="宋体" panose="02010600030101010101" pitchFamily="2" charset="-122"/>
              </a:rPr>
              <a:t>初态：</a:t>
            </a:r>
            <a:endParaRPr kumimoji="1" lang="en-US" altLang="zh-CN" sz="2800" dirty="0" smtClean="0">
              <a:solidFill>
                <a:srgbClr val="002060"/>
              </a:solidFill>
              <a:ea typeface="宋体" panose="02010600030101010101" pitchFamily="2" charset="-122"/>
            </a:endParaRPr>
          </a:p>
          <a:p>
            <a:r>
              <a:rPr kumimoji="1" lang="en-US" altLang="zh-CN" sz="2800" dirty="0" err="1" smtClean="0">
                <a:solidFill>
                  <a:srgbClr val="002060"/>
                </a:solidFill>
                <a:ea typeface="宋体" panose="02010600030101010101" pitchFamily="2" charset="-122"/>
              </a:rPr>
              <a:t>dist</a:t>
            </a:r>
            <a:r>
              <a:rPr kumimoji="1" lang="en-US" altLang="zh-CN" sz="2800" dirty="0" smtClean="0">
                <a:solidFill>
                  <a:srgbClr val="002060"/>
                </a:solidFill>
                <a:ea typeface="宋体" panose="02010600030101010101" pitchFamily="2" charset="-122"/>
              </a:rPr>
              <a:t>[i</a:t>
            </a:r>
            <a:r>
              <a:rPr kumimoji="1" lang="en-US" altLang="zh-CN" sz="2800" dirty="0">
                <a:solidFill>
                  <a:srgbClr val="002060"/>
                </a:solidFill>
                <a:ea typeface="宋体" panose="02010600030101010101" pitchFamily="2" charset="-122"/>
              </a:rPr>
              <a:t>] = </a:t>
            </a:r>
            <a:endParaRPr lang="zh-CN" altLang="en-US" sz="2800" dirty="0">
              <a:solidFill>
                <a:srgbClr val="002060"/>
              </a:solidFill>
            </a:endParaRPr>
          </a:p>
        </p:txBody>
      </p:sp>
      <p:sp>
        <p:nvSpPr>
          <p:cNvPr id="4" name="矩形 3"/>
          <p:cNvSpPr/>
          <p:nvPr/>
        </p:nvSpPr>
        <p:spPr>
          <a:xfrm>
            <a:off x="6084168" y="764707"/>
            <a:ext cx="2754280" cy="954107"/>
          </a:xfrm>
          <a:prstGeom prst="rect">
            <a:avLst/>
          </a:prstGeom>
        </p:spPr>
        <p:txBody>
          <a:bodyPr wrap="none">
            <a:spAutoFit/>
          </a:bodyPr>
          <a:lstStyle/>
          <a:p>
            <a:r>
              <a:rPr kumimoji="1" lang="en-US" altLang="zh-CN" sz="2800" dirty="0" smtClean="0">
                <a:solidFill>
                  <a:schemeClr val="bg1">
                    <a:lumMod val="50000"/>
                  </a:schemeClr>
                </a:solidFill>
                <a:ea typeface="宋体" panose="02010600030101010101" pitchFamily="2" charset="-122"/>
              </a:rPr>
              <a:t>&lt;v</a:t>
            </a:r>
            <a:r>
              <a:rPr kumimoji="1" lang="en-US" altLang="zh-CN" sz="2800" baseline="-25000" dirty="0" smtClean="0">
                <a:solidFill>
                  <a:schemeClr val="bg1">
                    <a:lumMod val="50000"/>
                  </a:schemeClr>
                </a:solidFill>
                <a:ea typeface="宋体" panose="02010600030101010101" pitchFamily="2" charset="-122"/>
              </a:rPr>
              <a:t>0</a:t>
            </a:r>
            <a:r>
              <a:rPr kumimoji="1" lang="en-US" altLang="zh-CN" sz="2800" dirty="0" smtClean="0">
                <a:solidFill>
                  <a:schemeClr val="bg1">
                    <a:lumMod val="50000"/>
                  </a:schemeClr>
                </a:solidFill>
                <a:ea typeface="宋体" panose="02010600030101010101" pitchFamily="2" charset="-122"/>
              </a:rPr>
              <a:t>,v</a:t>
            </a:r>
            <a:r>
              <a:rPr kumimoji="1" lang="en-US" altLang="zh-CN" sz="2800" baseline="-25000" dirty="0" smtClean="0">
                <a:solidFill>
                  <a:schemeClr val="bg1">
                    <a:lumMod val="50000"/>
                  </a:schemeClr>
                </a:solidFill>
                <a:ea typeface="宋体" panose="02010600030101010101" pitchFamily="2" charset="-122"/>
              </a:rPr>
              <a:t>i</a:t>
            </a:r>
            <a:r>
              <a:rPr kumimoji="1" lang="en-US" altLang="zh-CN" sz="2800" dirty="0" smtClean="0">
                <a:solidFill>
                  <a:schemeClr val="bg1">
                    <a:lumMod val="50000"/>
                  </a:schemeClr>
                </a:solidFill>
                <a:ea typeface="宋体" panose="02010600030101010101" pitchFamily="2" charset="-122"/>
              </a:rPr>
              <a:t>&gt;</a:t>
            </a:r>
            <a:r>
              <a:rPr kumimoji="1" lang="zh-CN" altLang="en-US" sz="2800" dirty="0" smtClean="0">
                <a:solidFill>
                  <a:schemeClr val="bg1">
                    <a:lumMod val="50000"/>
                  </a:schemeClr>
                </a:solidFill>
                <a:ea typeface="宋体" panose="02010600030101010101" pitchFamily="2" charset="-122"/>
              </a:rPr>
              <a:t>的权，</a:t>
            </a:r>
            <a:endParaRPr kumimoji="1" lang="en-US" altLang="zh-CN" sz="2800" dirty="0" smtClean="0">
              <a:solidFill>
                <a:schemeClr val="bg1">
                  <a:lumMod val="50000"/>
                </a:schemeClr>
              </a:solidFill>
              <a:ea typeface="宋体" panose="02010600030101010101" pitchFamily="2" charset="-122"/>
            </a:endParaRPr>
          </a:p>
          <a:p>
            <a:r>
              <a:rPr kumimoji="1" lang="en-US" altLang="zh-CN" sz="2800" dirty="0" smtClean="0">
                <a:solidFill>
                  <a:schemeClr val="bg1">
                    <a:lumMod val="50000"/>
                  </a:schemeClr>
                </a:solidFill>
                <a:ea typeface="宋体" panose="02010600030101010101" pitchFamily="2" charset="-122"/>
              </a:rPr>
              <a:t>      </a:t>
            </a:r>
            <a:r>
              <a:rPr kumimoji="1" lang="zh-CN" altLang="en-US" sz="2800" dirty="0" smtClean="0">
                <a:solidFill>
                  <a:schemeClr val="bg1">
                    <a:lumMod val="50000"/>
                  </a:schemeClr>
                </a:solidFill>
                <a:ea typeface="宋体" panose="02010600030101010101" pitchFamily="2" charset="-122"/>
              </a:rPr>
              <a:t>若</a:t>
            </a:r>
            <a:r>
              <a:rPr kumimoji="1" lang="en-US" altLang="zh-CN" sz="2800" dirty="0" smtClean="0">
                <a:solidFill>
                  <a:schemeClr val="bg1">
                    <a:lumMod val="50000"/>
                  </a:schemeClr>
                </a:solidFill>
                <a:ea typeface="宋体" panose="02010600030101010101" pitchFamily="2" charset="-122"/>
              </a:rPr>
              <a:t>v</a:t>
            </a:r>
            <a:r>
              <a:rPr kumimoji="1" lang="en-US" altLang="zh-CN" sz="2800" baseline="-25000" dirty="0" smtClean="0">
                <a:solidFill>
                  <a:schemeClr val="bg1">
                    <a:lumMod val="50000"/>
                  </a:schemeClr>
                </a:solidFill>
                <a:ea typeface="宋体" panose="02010600030101010101" pitchFamily="2" charset="-122"/>
              </a:rPr>
              <a:t>0</a:t>
            </a:r>
            <a:r>
              <a:rPr kumimoji="1" lang="en-US" altLang="zh-CN" sz="2800" dirty="0" smtClean="0">
                <a:solidFill>
                  <a:schemeClr val="bg1">
                    <a:lumMod val="50000"/>
                  </a:schemeClr>
                </a:solidFill>
                <a:ea typeface="宋体" panose="02010600030101010101" pitchFamily="2" charset="-122"/>
                <a:sym typeface="Wingdings" panose="05000000000000000000" pitchFamily="2" charset="2"/>
              </a:rPr>
              <a:t></a:t>
            </a:r>
            <a:r>
              <a:rPr kumimoji="1" lang="en-US" altLang="zh-CN" sz="2800" dirty="0" smtClean="0">
                <a:solidFill>
                  <a:schemeClr val="bg1">
                    <a:lumMod val="50000"/>
                  </a:schemeClr>
                </a:solidFill>
                <a:ea typeface="宋体" panose="02010600030101010101" pitchFamily="2" charset="-122"/>
              </a:rPr>
              <a:t>v</a:t>
            </a:r>
            <a:r>
              <a:rPr kumimoji="1" lang="en-US" altLang="zh-CN" sz="2800" baseline="-25000" dirty="0" smtClean="0">
                <a:solidFill>
                  <a:schemeClr val="bg1">
                    <a:lumMod val="50000"/>
                  </a:schemeClr>
                </a:solidFill>
                <a:ea typeface="宋体" panose="02010600030101010101" pitchFamily="2" charset="-122"/>
              </a:rPr>
              <a:t>i</a:t>
            </a:r>
            <a:r>
              <a:rPr kumimoji="1" lang="zh-CN" altLang="en-US" sz="2800" dirty="0" smtClean="0">
                <a:solidFill>
                  <a:schemeClr val="bg1">
                    <a:lumMod val="50000"/>
                  </a:schemeClr>
                </a:solidFill>
                <a:ea typeface="宋体" panose="02010600030101010101" pitchFamily="2" charset="-122"/>
              </a:rPr>
              <a:t>为弧</a:t>
            </a:r>
            <a:endParaRPr lang="zh-CN" altLang="en-US" sz="2800" dirty="0">
              <a:solidFill>
                <a:schemeClr val="bg1">
                  <a:lumMod val="50000"/>
                </a:schemeClr>
              </a:solidFill>
            </a:endParaRPr>
          </a:p>
        </p:txBody>
      </p:sp>
      <p:sp>
        <p:nvSpPr>
          <p:cNvPr id="8" name="矩形 7"/>
          <p:cNvSpPr/>
          <p:nvPr/>
        </p:nvSpPr>
        <p:spPr>
          <a:xfrm>
            <a:off x="6073154" y="1825660"/>
            <a:ext cx="1518364" cy="523220"/>
          </a:xfrm>
          <a:prstGeom prst="rect">
            <a:avLst/>
          </a:prstGeom>
        </p:spPr>
        <p:txBody>
          <a:bodyPr wrap="none">
            <a:spAutoFit/>
          </a:bodyPr>
          <a:lstStyle/>
          <a:p>
            <a:r>
              <a:rPr kumimoji="1" lang="zh-CN" altLang="en-US" sz="2800" dirty="0" smtClean="0">
                <a:solidFill>
                  <a:schemeClr val="bg1">
                    <a:lumMod val="50000"/>
                  </a:schemeClr>
                </a:solidFill>
                <a:ea typeface="宋体" panose="02010600030101010101" pitchFamily="2" charset="-122"/>
                <a:sym typeface="Symbol" panose="05050102010706020507" pitchFamily="18" charset="2"/>
              </a:rPr>
              <a:t></a:t>
            </a:r>
            <a:r>
              <a:rPr kumimoji="1" lang="zh-CN" altLang="en-US" sz="2800" dirty="0" smtClean="0">
                <a:solidFill>
                  <a:schemeClr val="bg1">
                    <a:lumMod val="50000"/>
                  </a:schemeClr>
                </a:solidFill>
                <a:ea typeface="宋体" panose="02010600030101010101" pitchFamily="2" charset="-122"/>
              </a:rPr>
              <a:t>，否则</a:t>
            </a:r>
            <a:endParaRPr lang="zh-CN" altLang="en-US" sz="2800" dirty="0">
              <a:solidFill>
                <a:schemeClr val="bg1">
                  <a:lumMod val="50000"/>
                </a:schemeClr>
              </a:solidFill>
            </a:endParaRPr>
          </a:p>
        </p:txBody>
      </p:sp>
      <p:sp>
        <p:nvSpPr>
          <p:cNvPr id="9" name="Text Box 1027"/>
          <p:cNvSpPr txBox="1">
            <a:spLocks noChangeArrowheads="1"/>
          </p:cNvSpPr>
          <p:nvPr/>
        </p:nvSpPr>
        <p:spPr bwMode="auto">
          <a:xfrm>
            <a:off x="317991" y="3134295"/>
            <a:ext cx="412066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r>
              <a:rPr kumimoji="1" lang="zh-CN" altLang="en-US" i="0" u="none" dirty="0" smtClean="0">
                <a:solidFill>
                  <a:srgbClr val="000000"/>
                </a:solidFill>
                <a:ea typeface="宋体" panose="02010600030101010101" pitchFamily="2" charset="-122"/>
              </a:rPr>
              <a:t>     </a:t>
            </a:r>
            <a:r>
              <a:rPr kumimoji="1" lang="en-US" altLang="zh-CN" i="0" u="none" dirty="0" smtClean="0">
                <a:solidFill>
                  <a:srgbClr val="000000"/>
                </a:solidFill>
                <a:ea typeface="宋体" panose="02010600030101010101" pitchFamily="2" charset="-122"/>
              </a:rPr>
              <a:t>path[]</a:t>
            </a:r>
            <a:r>
              <a:rPr kumimoji="1" lang="zh-CN" altLang="en-US" i="0" u="none" dirty="0" smtClean="0">
                <a:solidFill>
                  <a:srgbClr val="000000"/>
                </a:solidFill>
                <a:ea typeface="宋体" panose="02010600030101010101" pitchFamily="2" charset="-122"/>
              </a:rPr>
              <a:t>：从</a:t>
            </a:r>
            <a:r>
              <a:rPr kumimoji="1" lang="en-US" altLang="zh-CN" i="0" u="none" dirty="0" smtClean="0">
                <a:solidFill>
                  <a:srgbClr val="000000"/>
                </a:solidFill>
                <a:ea typeface="宋体" panose="02010600030101010101" pitchFamily="2" charset="-122"/>
              </a:rPr>
              <a:t>v</a:t>
            </a:r>
            <a:r>
              <a:rPr kumimoji="1" lang="en-US" altLang="zh-CN" i="0" u="none" baseline="-25000" dirty="0" smtClean="0">
                <a:solidFill>
                  <a:srgbClr val="000000"/>
                </a:solidFill>
                <a:ea typeface="宋体" panose="02010600030101010101" pitchFamily="2" charset="-122"/>
              </a:rPr>
              <a:t>0</a:t>
            </a:r>
            <a:r>
              <a:rPr kumimoji="1" lang="zh-CN" altLang="en-US" i="0" u="none" dirty="0" smtClean="0">
                <a:solidFill>
                  <a:srgbClr val="000000"/>
                </a:solidFill>
                <a:ea typeface="宋体" panose="02010600030101010101" pitchFamily="2" charset="-122"/>
              </a:rPr>
              <a:t>到</a:t>
            </a:r>
            <a:r>
              <a:rPr kumimoji="1" lang="en-US" altLang="zh-CN" i="0" u="none" dirty="0">
                <a:ea typeface="宋体" panose="02010600030101010101" pitchFamily="2" charset="-122"/>
              </a:rPr>
              <a:t>v</a:t>
            </a:r>
            <a:r>
              <a:rPr kumimoji="1" lang="en-US" altLang="zh-CN" i="0" u="none" baseline="-25000" dirty="0">
                <a:ea typeface="宋体" panose="02010600030101010101" pitchFamily="2" charset="-122"/>
              </a:rPr>
              <a:t>i</a:t>
            </a:r>
            <a:r>
              <a:rPr kumimoji="1" lang="zh-CN" altLang="en-US" i="0" u="none" dirty="0" smtClean="0">
                <a:ea typeface="宋体" panose="02010600030101010101" pitchFamily="2" charset="-122"/>
              </a:rPr>
              <a:t>的</a:t>
            </a:r>
            <a:r>
              <a:rPr kumimoji="1" lang="zh-CN" altLang="en-US" i="0" u="none" dirty="0" smtClean="0">
                <a:solidFill>
                  <a:srgbClr val="000000"/>
                </a:solidFill>
                <a:ea typeface="宋体" panose="02010600030101010101" pitchFamily="2" charset="-122"/>
              </a:rPr>
              <a:t>最短路径。</a:t>
            </a:r>
            <a:endParaRPr kumimoji="1" lang="en-US" altLang="zh-CN" i="0" u="none" dirty="0" smtClean="0">
              <a:solidFill>
                <a:srgbClr val="000000"/>
              </a:solidFill>
              <a:ea typeface="宋体" panose="02010600030101010101" pitchFamily="2" charset="-122"/>
            </a:endParaRPr>
          </a:p>
          <a:p>
            <a:pPr algn="just"/>
            <a:r>
              <a:rPr kumimoji="1" lang="en-US" altLang="zh-CN" i="0" u="none" dirty="0">
                <a:solidFill>
                  <a:srgbClr val="000000"/>
                </a:solidFill>
                <a:ea typeface="宋体" panose="02010600030101010101" pitchFamily="2" charset="-122"/>
              </a:rPr>
              <a:t> </a:t>
            </a:r>
            <a:r>
              <a:rPr kumimoji="1" lang="en-US" altLang="zh-CN" i="0" u="none" dirty="0" smtClean="0">
                <a:solidFill>
                  <a:srgbClr val="000000"/>
                </a:solidFill>
                <a:ea typeface="宋体" panose="02010600030101010101" pitchFamily="2" charset="-122"/>
              </a:rPr>
              <a:t>    </a:t>
            </a:r>
            <a:r>
              <a:rPr kumimoji="1" lang="en-US" altLang="zh-CN" i="0" u="none" dirty="0" smtClean="0">
                <a:solidFill>
                  <a:srgbClr val="FC0128"/>
                </a:solidFill>
                <a:ea typeface="宋体" panose="02010600030101010101" pitchFamily="2" charset="-122"/>
              </a:rPr>
              <a:t>path[i]</a:t>
            </a:r>
            <a:r>
              <a:rPr kumimoji="1" lang="zh-CN" altLang="en-US" i="0" u="none" dirty="0" smtClean="0">
                <a:solidFill>
                  <a:srgbClr val="FC0128"/>
                </a:solidFill>
                <a:ea typeface="宋体" panose="02010600030101010101" pitchFamily="2" charset="-122"/>
              </a:rPr>
              <a:t>表示从</a:t>
            </a:r>
            <a:r>
              <a:rPr kumimoji="1" lang="en-US" altLang="zh-CN" i="0" u="none" dirty="0" smtClean="0">
                <a:solidFill>
                  <a:srgbClr val="FC0128"/>
                </a:solidFill>
                <a:ea typeface="宋体" panose="02010600030101010101" pitchFamily="2" charset="-122"/>
              </a:rPr>
              <a:t>v</a:t>
            </a:r>
            <a:r>
              <a:rPr kumimoji="1" lang="en-US" altLang="zh-CN" i="0" u="none" baseline="-25000" dirty="0" smtClean="0">
                <a:solidFill>
                  <a:srgbClr val="FC0128"/>
                </a:solidFill>
                <a:ea typeface="宋体" panose="02010600030101010101" pitchFamily="2" charset="-122"/>
              </a:rPr>
              <a:t>0</a:t>
            </a:r>
            <a:r>
              <a:rPr kumimoji="1" lang="zh-CN" altLang="en-US" i="0" u="none" dirty="0" smtClean="0">
                <a:solidFill>
                  <a:srgbClr val="FC0128"/>
                </a:solidFill>
                <a:ea typeface="宋体" panose="02010600030101010101" pitchFamily="2" charset="-122"/>
              </a:rPr>
              <a:t>到</a:t>
            </a:r>
            <a:r>
              <a:rPr kumimoji="1" lang="en-US" altLang="zh-CN" i="0" u="none" dirty="0" smtClean="0">
                <a:solidFill>
                  <a:srgbClr val="FC0128"/>
                </a:solidFill>
                <a:ea typeface="宋体" panose="02010600030101010101" pitchFamily="2" charset="-122"/>
              </a:rPr>
              <a:t>v</a:t>
            </a:r>
            <a:r>
              <a:rPr kumimoji="1" lang="en-US" altLang="zh-CN" i="0" u="none" baseline="-25000" dirty="0" smtClean="0">
                <a:solidFill>
                  <a:srgbClr val="FC0128"/>
                </a:solidFill>
                <a:ea typeface="宋体" panose="02010600030101010101" pitchFamily="2" charset="-122"/>
              </a:rPr>
              <a:t>i</a:t>
            </a:r>
            <a:r>
              <a:rPr kumimoji="1" lang="zh-CN" altLang="en-US" i="0" u="none" dirty="0" smtClean="0">
                <a:solidFill>
                  <a:srgbClr val="FC0128"/>
                </a:solidFill>
                <a:ea typeface="宋体" panose="02010600030101010101" pitchFamily="2" charset="-122"/>
              </a:rPr>
              <a:t>的最短路径上的</a:t>
            </a:r>
            <a:r>
              <a:rPr kumimoji="1" lang="en-US" altLang="zh-CN" i="0" u="none" dirty="0" smtClean="0">
                <a:solidFill>
                  <a:srgbClr val="FC0128"/>
                </a:solidFill>
                <a:ea typeface="宋体" panose="02010600030101010101" pitchFamily="2" charset="-122"/>
              </a:rPr>
              <a:t>v</a:t>
            </a:r>
            <a:r>
              <a:rPr kumimoji="1" lang="en-US" altLang="zh-CN" i="0" u="none" baseline="-25000" dirty="0" smtClean="0">
                <a:solidFill>
                  <a:srgbClr val="FC0128"/>
                </a:solidFill>
                <a:ea typeface="宋体" panose="02010600030101010101" pitchFamily="2" charset="-122"/>
              </a:rPr>
              <a:t>i</a:t>
            </a:r>
            <a:r>
              <a:rPr kumimoji="1" lang="zh-CN" altLang="en-US" i="0" u="none" dirty="0" smtClean="0">
                <a:solidFill>
                  <a:srgbClr val="FC0128"/>
                </a:solidFill>
                <a:ea typeface="宋体" panose="02010600030101010101" pitchFamily="2" charset="-122"/>
              </a:rPr>
              <a:t>的直接前驱顶点</a:t>
            </a:r>
            <a:r>
              <a:rPr kumimoji="1" lang="zh-CN" altLang="en-US" i="0" u="none" dirty="0" smtClean="0">
                <a:solidFill>
                  <a:srgbClr val="000000"/>
                </a:solidFill>
                <a:ea typeface="宋体" panose="02010600030101010101" pitchFamily="2" charset="-122"/>
              </a:rPr>
              <a:t>。</a:t>
            </a:r>
            <a:r>
              <a:rPr kumimoji="1" lang="zh-CN" altLang="en-US" dirty="0" smtClean="0">
                <a:solidFill>
                  <a:srgbClr val="000000"/>
                </a:solidFill>
                <a:ea typeface="宋体" panose="02010600030101010101" pitchFamily="2" charset="-122"/>
              </a:rPr>
              <a:t> </a:t>
            </a:r>
            <a:r>
              <a:rPr kumimoji="1" lang="zh-CN" altLang="en-US" i="0" u="none" dirty="0" smtClean="0">
                <a:solidFill>
                  <a:srgbClr val="000000"/>
                </a:solidFill>
                <a:ea typeface="宋体" panose="02010600030101010101" pitchFamily="2" charset="-122"/>
              </a:rPr>
              <a:t> </a:t>
            </a:r>
            <a:endParaRPr kumimoji="1" lang="zh-CN" altLang="en-US" i="0" u="none" dirty="0"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38023"/>
                                        </p:tgtEl>
                                        <p:attrNameLst>
                                          <p:attrName>style.visibility</p:attrName>
                                        </p:attrNameLst>
                                      </p:cBhvr>
                                      <p:to>
                                        <p:strVal val="visible"/>
                                      </p:to>
                                    </p:set>
                                    <p:animEffect transition="in" filter="blinds(horizontal)">
                                      <p:cBhvr>
                                        <p:cTn id="30" dur="500"/>
                                        <p:tgtEl>
                                          <p:spTgt spid="1238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p:bldP spid="1238023" grpId="0"/>
      <p:bldP spid="2" grpId="0" animBg="1"/>
      <p:bldP spid="3" grpId="0"/>
      <p:bldP spid="4"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993781" y="142875"/>
            <a:ext cx="7754938" cy="838200"/>
          </a:xfrm>
        </p:spPr>
        <p:txBody>
          <a:bodyPr>
            <a:normAutofit/>
          </a:bodyPr>
          <a:lstStyle/>
          <a:p>
            <a:pPr eaLnBrk="1" hangingPunct="1">
              <a:defRPr/>
            </a:pPr>
            <a:r>
              <a:rPr kumimoji="1" lang="zh-CN" altLang="en-US" dirty="0">
                <a:latin typeface="Times New Roman" panose="02020603050405020304" pitchFamily="18" charset="0"/>
              </a:rPr>
              <a:t>图的基本操作</a:t>
            </a:r>
            <a:endParaRPr kumimoji="1" lang="zh-CN" altLang="en-US" dirty="0">
              <a:latin typeface="Times New Roman" panose="02020603050405020304" pitchFamily="18" charset="0"/>
            </a:endParaRPr>
          </a:p>
        </p:txBody>
      </p:sp>
      <p:sp>
        <p:nvSpPr>
          <p:cNvPr id="18435" name="Text Box 1027"/>
          <p:cNvSpPr txBox="1">
            <a:spLocks noChangeArrowheads="1"/>
          </p:cNvSpPr>
          <p:nvPr/>
        </p:nvSpPr>
        <p:spPr bwMode="auto">
          <a:xfrm>
            <a:off x="533400" y="1520827"/>
            <a:ext cx="8153400"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pPr>
            <a:r>
              <a:rPr lang="zh-CN" altLang="zh-CN" sz="2800" dirty="0"/>
              <a:t>（</a:t>
            </a:r>
            <a:r>
              <a:rPr lang="en-US" altLang="zh-CN" sz="2800" dirty="0"/>
              <a:t>1</a:t>
            </a:r>
            <a:r>
              <a:rPr lang="zh-CN" altLang="zh-CN" sz="2800" dirty="0"/>
              <a:t>）</a:t>
            </a:r>
            <a:r>
              <a:rPr lang="en-US" altLang="zh-CN" sz="2800" dirty="0" err="1" smtClean="0"/>
              <a:t>InsertVertex</a:t>
            </a:r>
            <a:r>
              <a:rPr lang="en-US" altLang="zh-CN" sz="2800" dirty="0" smtClean="0"/>
              <a:t>(d</a:t>
            </a:r>
            <a:r>
              <a:rPr lang="en-US" altLang="zh-CN" sz="2800" dirty="0"/>
              <a:t>)</a:t>
            </a:r>
            <a:endParaRPr lang="en-US" altLang="zh-CN" sz="2800" dirty="0"/>
          </a:p>
          <a:p>
            <a:pPr>
              <a:spcBef>
                <a:spcPts val="600"/>
              </a:spcBef>
            </a:pPr>
            <a:r>
              <a:rPr lang="zh-CN" altLang="zh-CN" sz="2800" dirty="0" smtClean="0"/>
              <a:t>（</a:t>
            </a:r>
            <a:r>
              <a:rPr lang="en-US" altLang="zh-CN" sz="2800" dirty="0"/>
              <a:t>2</a:t>
            </a:r>
            <a:r>
              <a:rPr lang="zh-CN" altLang="zh-CN" sz="2800" dirty="0"/>
              <a:t>）</a:t>
            </a:r>
            <a:r>
              <a:rPr lang="en-US" altLang="zh-CN" sz="2800" dirty="0" err="1"/>
              <a:t>InsertEdge</a:t>
            </a:r>
            <a:r>
              <a:rPr lang="en-US" altLang="zh-CN" sz="2800" dirty="0"/>
              <a:t>(v1</a:t>
            </a:r>
            <a:r>
              <a:rPr lang="zh-CN" altLang="zh-CN" sz="2800" dirty="0"/>
              <a:t>，</a:t>
            </a:r>
            <a:r>
              <a:rPr lang="en-US" altLang="zh-CN" sz="2800" dirty="0"/>
              <a:t>v2</a:t>
            </a:r>
            <a:r>
              <a:rPr lang="en-US" altLang="zh-CN" sz="2800" dirty="0" smtClean="0"/>
              <a:t>)</a:t>
            </a:r>
            <a:endParaRPr lang="en-US" altLang="zh-CN" sz="2800" dirty="0"/>
          </a:p>
          <a:p>
            <a:pPr>
              <a:spcBef>
                <a:spcPts val="600"/>
              </a:spcBef>
            </a:pPr>
            <a:r>
              <a:rPr lang="zh-CN" altLang="zh-CN" sz="2800" dirty="0"/>
              <a:t>（</a:t>
            </a:r>
            <a:r>
              <a:rPr lang="en-US" altLang="zh-CN" sz="2800" dirty="0"/>
              <a:t>3</a:t>
            </a:r>
            <a:r>
              <a:rPr lang="zh-CN" altLang="zh-CN" sz="2800" dirty="0"/>
              <a:t>）</a:t>
            </a:r>
            <a:r>
              <a:rPr lang="en-US" altLang="zh-CN" sz="2800" dirty="0" err="1" smtClean="0"/>
              <a:t>DeleteVertex</a:t>
            </a:r>
            <a:r>
              <a:rPr lang="en-US" altLang="zh-CN" sz="2800" dirty="0" smtClean="0"/>
              <a:t>(</a:t>
            </a:r>
            <a:r>
              <a:rPr lang="en-US" altLang="zh-CN" sz="2800" dirty="0"/>
              <a:t>d)</a:t>
            </a:r>
            <a:endParaRPr lang="en-US" altLang="zh-CN" sz="2800" dirty="0"/>
          </a:p>
          <a:p>
            <a:pPr>
              <a:spcBef>
                <a:spcPts val="600"/>
              </a:spcBef>
            </a:pPr>
            <a:r>
              <a:rPr lang="zh-CN" altLang="zh-CN" sz="2800" dirty="0"/>
              <a:t>（</a:t>
            </a:r>
            <a:r>
              <a:rPr lang="en-US" altLang="zh-CN" sz="2800" dirty="0"/>
              <a:t>4</a:t>
            </a:r>
            <a:r>
              <a:rPr lang="zh-CN" altLang="zh-CN" sz="2800" dirty="0"/>
              <a:t>）</a:t>
            </a:r>
            <a:r>
              <a:rPr lang="en-US" altLang="zh-CN" sz="2800" dirty="0" err="1"/>
              <a:t>DeleteEdge</a:t>
            </a:r>
            <a:r>
              <a:rPr lang="en-US" altLang="zh-CN" sz="2800" dirty="0"/>
              <a:t>(v1</a:t>
            </a:r>
            <a:r>
              <a:rPr lang="zh-CN" altLang="zh-CN" sz="2800" dirty="0"/>
              <a:t>，</a:t>
            </a:r>
            <a:r>
              <a:rPr lang="en-US" altLang="zh-CN" sz="2800" dirty="0"/>
              <a:t>v2)</a:t>
            </a:r>
            <a:endParaRPr lang="en-US" altLang="zh-CN" sz="2800" dirty="0"/>
          </a:p>
          <a:p>
            <a:pPr>
              <a:spcBef>
                <a:spcPts val="600"/>
              </a:spcBef>
            </a:pPr>
            <a:r>
              <a:rPr lang="zh-CN" altLang="zh-CN" sz="2800" dirty="0"/>
              <a:t>（</a:t>
            </a:r>
            <a:r>
              <a:rPr lang="en-US" altLang="zh-CN" sz="2800" dirty="0"/>
              <a:t>5</a:t>
            </a:r>
            <a:r>
              <a:rPr lang="zh-CN" altLang="zh-CN" sz="2800" dirty="0"/>
              <a:t>）</a:t>
            </a:r>
            <a:r>
              <a:rPr lang="en-US" altLang="zh-CN" sz="2800" dirty="0" err="1"/>
              <a:t>GetWeight</a:t>
            </a:r>
            <a:r>
              <a:rPr lang="en-US" altLang="zh-CN" sz="2800" dirty="0"/>
              <a:t>(v1</a:t>
            </a:r>
            <a:r>
              <a:rPr lang="zh-CN" altLang="zh-CN" sz="2800" dirty="0"/>
              <a:t>，</a:t>
            </a:r>
            <a:r>
              <a:rPr lang="en-US" altLang="zh-CN" sz="2800" dirty="0"/>
              <a:t>v2)</a:t>
            </a:r>
            <a:endParaRPr lang="en-US" altLang="zh-CN" sz="2800" dirty="0"/>
          </a:p>
          <a:p>
            <a:pPr>
              <a:spcBef>
                <a:spcPts val="600"/>
              </a:spcBef>
            </a:pPr>
            <a:r>
              <a:rPr lang="zh-CN" altLang="zh-CN" sz="2800" dirty="0"/>
              <a:t>（</a:t>
            </a:r>
            <a:r>
              <a:rPr lang="en-US" altLang="zh-CN" sz="2800" dirty="0"/>
              <a:t>6</a:t>
            </a:r>
            <a:r>
              <a:rPr lang="zh-CN" altLang="zh-CN" sz="2800" dirty="0"/>
              <a:t>）</a:t>
            </a:r>
            <a:r>
              <a:rPr lang="en-US" altLang="zh-CN" sz="2800" dirty="0" err="1" smtClean="0"/>
              <a:t>GetFirstNeighbor</a:t>
            </a:r>
            <a:r>
              <a:rPr lang="en-US" altLang="zh-CN" sz="2800" dirty="0" smtClean="0"/>
              <a:t>(</a:t>
            </a:r>
            <a:r>
              <a:rPr lang="en-US" altLang="zh-CN" sz="2800" b="1" dirty="0" err="1" smtClean="0"/>
              <a:t>int</a:t>
            </a:r>
            <a:r>
              <a:rPr lang="en-US" altLang="zh-CN" sz="2800" dirty="0"/>
              <a:t> v</a:t>
            </a:r>
            <a:r>
              <a:rPr lang="en-US" altLang="zh-CN" sz="2800" dirty="0" smtClean="0"/>
              <a:t>)</a:t>
            </a:r>
            <a:endParaRPr lang="en-US" altLang="zh-CN" sz="2800" dirty="0"/>
          </a:p>
          <a:p>
            <a:pPr>
              <a:spcBef>
                <a:spcPts val="600"/>
              </a:spcBef>
            </a:pPr>
            <a:r>
              <a:rPr lang="zh-CN" altLang="zh-CN" sz="2800" dirty="0"/>
              <a:t>（</a:t>
            </a:r>
            <a:r>
              <a:rPr lang="en-US" altLang="zh-CN" sz="2800" dirty="0"/>
              <a:t>7</a:t>
            </a:r>
            <a:r>
              <a:rPr lang="zh-CN" altLang="zh-CN" sz="2800" dirty="0"/>
              <a:t>）</a:t>
            </a:r>
            <a:r>
              <a:rPr lang="en-US" altLang="zh-CN" sz="2800" dirty="0" err="1" smtClean="0"/>
              <a:t>GetNextNeighbor</a:t>
            </a:r>
            <a:r>
              <a:rPr lang="en-US" altLang="zh-CN" sz="2800" dirty="0" smtClean="0"/>
              <a:t>(</a:t>
            </a:r>
            <a:r>
              <a:rPr lang="en-US" altLang="zh-CN" sz="2800" b="1" dirty="0" err="1" smtClean="0"/>
              <a:t>int</a:t>
            </a:r>
            <a:r>
              <a:rPr lang="en-US" altLang="zh-CN" sz="2800" dirty="0" smtClean="0"/>
              <a:t> </a:t>
            </a:r>
            <a:r>
              <a:rPr lang="en-US" altLang="zh-CN" sz="2800" dirty="0"/>
              <a:t>v1</a:t>
            </a:r>
            <a:r>
              <a:rPr lang="zh-CN" altLang="zh-CN" sz="2800" dirty="0"/>
              <a:t>，</a:t>
            </a:r>
            <a:r>
              <a:rPr lang="en-US" altLang="zh-CN" sz="2800" b="1" dirty="0" err="1"/>
              <a:t>int</a:t>
            </a:r>
            <a:r>
              <a:rPr lang="en-US" altLang="zh-CN" sz="2800" dirty="0"/>
              <a:t> v2 )</a:t>
            </a:r>
            <a:endParaRPr lang="en-US" altLang="zh-CN" sz="2800" dirty="0"/>
          </a:p>
          <a:p>
            <a:pPr>
              <a:spcBef>
                <a:spcPts val="600"/>
              </a:spcBef>
            </a:pPr>
            <a:r>
              <a:rPr lang="zh-CN" altLang="zh-CN" sz="2800" dirty="0"/>
              <a:t>（</a:t>
            </a:r>
            <a:r>
              <a:rPr lang="en-US" altLang="zh-CN" sz="2800" dirty="0"/>
              <a:t>8</a:t>
            </a:r>
            <a:r>
              <a:rPr lang="zh-CN" altLang="zh-CN" sz="2800" dirty="0"/>
              <a:t>）</a:t>
            </a:r>
            <a:r>
              <a:rPr lang="en-US" altLang="zh-CN" sz="2800" dirty="0"/>
              <a:t>Travers()</a:t>
            </a:r>
            <a:endParaRPr lang="en-US" altLang="zh-CN" sz="2800" dirty="0"/>
          </a:p>
          <a:p>
            <a:pPr>
              <a:spcBef>
                <a:spcPts val="600"/>
              </a:spcBef>
            </a:pPr>
            <a:r>
              <a:rPr lang="zh-CN" altLang="zh-CN" sz="2800" dirty="0"/>
              <a:t>（</a:t>
            </a:r>
            <a:r>
              <a:rPr lang="en-US" altLang="zh-CN" sz="2800" dirty="0"/>
              <a:t>9</a:t>
            </a:r>
            <a:r>
              <a:rPr lang="zh-CN" altLang="zh-CN" sz="2800" dirty="0"/>
              <a:t>）</a:t>
            </a:r>
            <a:r>
              <a:rPr lang="en-US" altLang="zh-CN" sz="2800" dirty="0" err="1"/>
              <a:t>IsEmpty</a:t>
            </a:r>
            <a:r>
              <a:rPr lang="en-US" altLang="zh-CN" sz="2800" dirty="0"/>
              <a:t>()</a:t>
            </a:r>
            <a:endParaRPr lang="zh-CN" altLang="zh-CN" sz="2800" dirty="0"/>
          </a:p>
        </p:txBody>
      </p:sp>
    </p:spTree>
  </p:cSld>
  <p:clrMapOvr>
    <a:masterClrMapping/>
  </p:clrMapOvr>
  <p:transition spd="slow">
    <p:circl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3"/>
          <p:cNvSpPr txBox="1">
            <a:spLocks noChangeArrowheads="1"/>
          </p:cNvSpPr>
          <p:nvPr/>
        </p:nvSpPr>
        <p:spPr bwMode="auto">
          <a:xfrm>
            <a:off x="317989" y="692151"/>
            <a:ext cx="78427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en-US" altLang="zh-CN" sz="3200" i="0" u="none" smtClean="0">
                <a:solidFill>
                  <a:srgbClr val="000000"/>
                </a:solidFill>
                <a:ea typeface="宋体" panose="02010600030101010101" pitchFamily="2" charset="-122"/>
              </a:rPr>
              <a:t> Q:   </a:t>
            </a:r>
            <a:r>
              <a:rPr kumimoji="1" lang="zh-CN" altLang="en-US" sz="3200" i="0" u="none" smtClean="0">
                <a:solidFill>
                  <a:srgbClr val="000000"/>
                </a:solidFill>
                <a:ea typeface="宋体" panose="02010600030101010101" pitchFamily="2" charset="-122"/>
              </a:rPr>
              <a:t>设第一条最短路径为</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0</a:t>
            </a:r>
            <a:r>
              <a:rPr kumimoji="1" lang="zh-CN" altLang="en-US" sz="3200" i="0" u="none" smtClean="0">
                <a:solidFill>
                  <a:srgbClr val="000000"/>
                </a:solidFill>
                <a:ea typeface="宋体" panose="02010600030101010101" pitchFamily="2" charset="-122"/>
              </a:rPr>
              <a:t>，</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i</a:t>
            </a:r>
            <a:r>
              <a:rPr kumimoji="1" lang="en-US" altLang="zh-CN" sz="3200" i="0" u="none" smtClean="0">
                <a:solidFill>
                  <a:srgbClr val="000000"/>
                </a:solidFill>
                <a:ea typeface="宋体" panose="02010600030101010101" pitchFamily="2" charset="-122"/>
              </a:rPr>
              <a:t>)</a:t>
            </a:r>
            <a:r>
              <a:rPr kumimoji="1" lang="zh-CN" altLang="en-US" sz="3200" i="0" u="none" smtClean="0">
                <a:solidFill>
                  <a:srgbClr val="000000"/>
                </a:solidFill>
                <a:ea typeface="宋体" panose="02010600030101010101" pitchFamily="2" charset="-122"/>
              </a:rPr>
              <a:t>，则有：</a:t>
            </a:r>
            <a:endParaRPr kumimoji="1" lang="zh-CN" altLang="en-US" sz="3200" i="0" u="none" smtClean="0">
              <a:solidFill>
                <a:srgbClr val="000000"/>
              </a:solidFill>
              <a:ea typeface="宋体" panose="02010600030101010101" pitchFamily="2" charset="-122"/>
            </a:endParaRPr>
          </a:p>
          <a:p>
            <a:pPr algn="just"/>
            <a:r>
              <a:rPr kumimoji="1" lang="en-US" altLang="zh-CN" sz="3200" i="0" u="none" smtClean="0">
                <a:solidFill>
                  <a:srgbClr val="000000"/>
                </a:solidFill>
                <a:ea typeface="宋体" panose="02010600030101010101" pitchFamily="2" charset="-122"/>
              </a:rPr>
              <a:t>  　　dist[i]</a:t>
            </a:r>
            <a:r>
              <a:rPr kumimoji="1" lang="zh-CN" altLang="en-US" sz="3200" i="0" u="none" smtClean="0">
                <a:solidFill>
                  <a:srgbClr val="000000"/>
                </a:solidFill>
                <a:ea typeface="宋体" panose="02010600030101010101" pitchFamily="2" charset="-122"/>
              </a:rPr>
              <a:t>＝</a:t>
            </a:r>
            <a:r>
              <a:rPr kumimoji="1" lang="en-US" altLang="zh-CN" sz="3200" i="0" u="none" smtClean="0">
                <a:solidFill>
                  <a:srgbClr val="000000"/>
                </a:solidFill>
                <a:ea typeface="宋体" panose="02010600030101010101" pitchFamily="2" charset="-122"/>
              </a:rPr>
              <a:t>Min{dist[j] | v</a:t>
            </a:r>
            <a:r>
              <a:rPr kumimoji="1" lang="en-US" altLang="zh-CN" sz="3200" i="0" u="none" baseline="-25000" smtClean="0">
                <a:solidFill>
                  <a:srgbClr val="000000"/>
                </a:solidFill>
                <a:ea typeface="宋体" panose="02010600030101010101" pitchFamily="2" charset="-122"/>
              </a:rPr>
              <a:t>j</a:t>
            </a:r>
            <a:r>
              <a:rPr kumimoji="1" lang="en-US" altLang="zh-CN" sz="3200" i="0" u="none" smtClean="0">
                <a:solidFill>
                  <a:srgbClr val="000000"/>
                </a:solidFill>
                <a:ea typeface="宋体" panose="02010600030101010101" pitchFamily="2" charset="-122"/>
                <a:sym typeface="Symbol" panose="05050102010706020507" pitchFamily="18" charset="2"/>
              </a:rPr>
              <a:t></a:t>
            </a:r>
            <a:r>
              <a:rPr kumimoji="1" lang="en-US" altLang="zh-CN" sz="3200" i="0" u="none" smtClean="0">
                <a:solidFill>
                  <a:srgbClr val="000000"/>
                </a:solidFill>
                <a:ea typeface="宋体" panose="02010600030101010101" pitchFamily="2" charset="-122"/>
              </a:rPr>
              <a:t>V-S}</a:t>
            </a:r>
            <a:endParaRPr kumimoji="1" lang="en-US" altLang="zh-CN" sz="3200" i="0" u="none" smtClean="0">
              <a:solidFill>
                <a:srgbClr val="000000"/>
              </a:solidFill>
              <a:ea typeface="宋体" panose="02010600030101010101" pitchFamily="2" charset="-122"/>
            </a:endParaRPr>
          </a:p>
          <a:p>
            <a:pPr algn="just"/>
            <a:r>
              <a:rPr kumimoji="1" lang="zh-CN" altLang="en-US" sz="3200" i="0" u="none" smtClean="0">
                <a:solidFill>
                  <a:srgbClr val="000000"/>
                </a:solidFill>
                <a:ea typeface="宋体" panose="02010600030101010101" pitchFamily="2" charset="-122"/>
              </a:rPr>
              <a:t>　　那么下一条最短路径是哪一条呢？</a:t>
            </a:r>
            <a:endParaRPr kumimoji="1" lang="zh-CN" altLang="en-US" sz="3200" smtClean="0">
              <a:solidFill>
                <a:srgbClr val="000000"/>
              </a:solidFill>
              <a:ea typeface="宋体" panose="02010600030101010101" pitchFamily="2" charset="-122"/>
            </a:endParaRPr>
          </a:p>
        </p:txBody>
      </p:sp>
      <p:sp>
        <p:nvSpPr>
          <p:cNvPr id="1239045" name="Text Box 5"/>
          <p:cNvSpPr txBox="1">
            <a:spLocks noChangeArrowheads="1"/>
          </p:cNvSpPr>
          <p:nvPr/>
        </p:nvSpPr>
        <p:spPr bwMode="auto">
          <a:xfrm>
            <a:off x="252047" y="3141663"/>
            <a:ext cx="8573966"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sz="3200" i="0" u="none" smtClean="0">
                <a:solidFill>
                  <a:srgbClr val="000000"/>
                </a:solidFill>
                <a:ea typeface="宋体" panose="02010600030101010101" pitchFamily="2" charset="-122"/>
              </a:rPr>
              <a:t>   </a:t>
            </a:r>
            <a:r>
              <a:rPr kumimoji="1" lang="en-US" altLang="zh-CN" sz="3200" i="0" u="none" smtClean="0">
                <a:solidFill>
                  <a:srgbClr val="000000"/>
                </a:solidFill>
                <a:ea typeface="宋体" panose="02010600030101010101" pitchFamily="2" charset="-122"/>
              </a:rPr>
              <a:t>A: </a:t>
            </a:r>
            <a:r>
              <a:rPr kumimoji="1" lang="zh-CN" altLang="en-US" sz="3200" i="0" u="none" smtClean="0">
                <a:solidFill>
                  <a:srgbClr val="000000"/>
                </a:solidFill>
                <a:ea typeface="宋体" panose="02010600030101010101" pitchFamily="2" charset="-122"/>
              </a:rPr>
              <a:t>假设下一条最短路径的终点是</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k</a:t>
            </a:r>
            <a:r>
              <a:rPr kumimoji="1" lang="zh-CN" altLang="en-US" sz="3200" i="0" u="none" smtClean="0">
                <a:solidFill>
                  <a:srgbClr val="000000"/>
                </a:solidFill>
                <a:ea typeface="宋体" panose="02010600030101010101" pitchFamily="2" charset="-122"/>
              </a:rPr>
              <a:t>，则，它或者是</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0</a:t>
            </a:r>
            <a:r>
              <a:rPr kumimoji="1" lang="zh-CN" altLang="en-US" sz="3200" i="0" u="none" smtClean="0">
                <a:solidFill>
                  <a:srgbClr val="000000"/>
                </a:solidFill>
                <a:ea typeface="宋体" panose="02010600030101010101" pitchFamily="2" charset="-122"/>
              </a:rPr>
              <a:t>，</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k</a:t>
            </a:r>
            <a:r>
              <a:rPr kumimoji="1" lang="en-US" altLang="zh-CN" sz="3200" i="0" u="none" smtClean="0">
                <a:solidFill>
                  <a:srgbClr val="000000"/>
                </a:solidFill>
                <a:ea typeface="宋体" panose="02010600030101010101" pitchFamily="2" charset="-122"/>
              </a:rPr>
              <a:t>)</a:t>
            </a:r>
            <a:r>
              <a:rPr kumimoji="1" lang="zh-CN" altLang="en-US" sz="3200" i="0" u="none" smtClean="0">
                <a:solidFill>
                  <a:srgbClr val="000000"/>
                </a:solidFill>
                <a:ea typeface="宋体" panose="02010600030101010101" pitchFamily="2" charset="-122"/>
              </a:rPr>
              <a:t>，或者是</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0</a:t>
            </a:r>
            <a:r>
              <a:rPr kumimoji="1" lang="zh-CN" altLang="en-US" sz="3200" i="0" u="none" smtClean="0">
                <a:solidFill>
                  <a:srgbClr val="000000"/>
                </a:solidFill>
                <a:ea typeface="宋体" panose="02010600030101010101" pitchFamily="2" charset="-122"/>
              </a:rPr>
              <a:t>，</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i</a:t>
            </a:r>
            <a:r>
              <a:rPr kumimoji="1" lang="zh-CN" altLang="en-US" sz="3200" i="0" u="none" smtClean="0">
                <a:solidFill>
                  <a:srgbClr val="000000"/>
                </a:solidFill>
                <a:ea typeface="宋体" panose="02010600030101010101" pitchFamily="2" charset="-122"/>
              </a:rPr>
              <a:t>，</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k</a:t>
            </a:r>
            <a:r>
              <a:rPr kumimoji="1" lang="en-US" altLang="zh-CN" sz="3200" i="0" u="none" smtClean="0">
                <a:solidFill>
                  <a:srgbClr val="000000"/>
                </a:solidFill>
                <a:ea typeface="宋体" panose="02010600030101010101" pitchFamily="2" charset="-122"/>
              </a:rPr>
              <a:t>)</a:t>
            </a:r>
            <a:r>
              <a:rPr kumimoji="1" lang="zh-CN" altLang="en-US" sz="3200" i="0" u="none" smtClean="0">
                <a:solidFill>
                  <a:srgbClr val="000000"/>
                </a:solidFill>
                <a:ea typeface="宋体" panose="02010600030101010101" pitchFamily="2" charset="-122"/>
              </a:rPr>
              <a:t>。其长度或者是弧</a:t>
            </a:r>
            <a:r>
              <a:rPr kumimoji="1" lang="en-US" altLang="zh-CN" sz="3200" i="0" u="none" smtClean="0">
                <a:solidFill>
                  <a:srgbClr val="000000"/>
                </a:solidFill>
                <a:ea typeface="宋体" panose="02010600030101010101" pitchFamily="2" charset="-122"/>
              </a:rPr>
              <a:t>&lt;v</a:t>
            </a:r>
            <a:r>
              <a:rPr kumimoji="1" lang="en-US" altLang="zh-CN" sz="3200" i="0" u="none" baseline="-25000" smtClean="0">
                <a:solidFill>
                  <a:srgbClr val="000000"/>
                </a:solidFill>
                <a:ea typeface="宋体" panose="02010600030101010101" pitchFamily="2" charset="-122"/>
              </a:rPr>
              <a:t>0</a:t>
            </a:r>
            <a:r>
              <a:rPr kumimoji="1" lang="zh-CN" altLang="en-US" sz="3200" i="0" u="none" smtClean="0">
                <a:solidFill>
                  <a:srgbClr val="000000"/>
                </a:solidFill>
                <a:ea typeface="宋体" panose="02010600030101010101" pitchFamily="2" charset="-122"/>
              </a:rPr>
              <a:t>，</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k</a:t>
            </a:r>
            <a:r>
              <a:rPr kumimoji="1" lang="en-US" altLang="zh-CN" sz="3200" i="0" u="none" smtClean="0">
                <a:solidFill>
                  <a:srgbClr val="000000"/>
                </a:solidFill>
                <a:ea typeface="宋体" panose="02010600030101010101" pitchFamily="2" charset="-122"/>
              </a:rPr>
              <a:t>&gt;</a:t>
            </a:r>
            <a:r>
              <a:rPr kumimoji="1" lang="zh-CN" altLang="en-US" sz="3200" i="0" u="none" smtClean="0">
                <a:solidFill>
                  <a:srgbClr val="000000"/>
                </a:solidFill>
                <a:ea typeface="宋体" panose="02010600030101010101" pitchFamily="2" charset="-122"/>
              </a:rPr>
              <a:t>上的权值，或者是</a:t>
            </a:r>
            <a:r>
              <a:rPr kumimoji="1" lang="en-US" altLang="zh-CN" sz="3200" i="0" u="none" smtClean="0">
                <a:solidFill>
                  <a:srgbClr val="000000"/>
                </a:solidFill>
                <a:ea typeface="宋体" panose="02010600030101010101" pitchFamily="2" charset="-122"/>
              </a:rPr>
              <a:t>dist[i]</a:t>
            </a:r>
            <a:r>
              <a:rPr kumimoji="1" lang="zh-CN" altLang="en-US" sz="3200" i="0" u="none" smtClean="0">
                <a:solidFill>
                  <a:srgbClr val="000000"/>
                </a:solidFill>
                <a:ea typeface="宋体" panose="02010600030101010101" pitchFamily="2" charset="-122"/>
              </a:rPr>
              <a:t>与弧</a:t>
            </a:r>
            <a:r>
              <a:rPr kumimoji="1" lang="en-US" altLang="zh-CN" sz="3200" i="0" u="none" smtClean="0">
                <a:solidFill>
                  <a:srgbClr val="000000"/>
                </a:solidFill>
                <a:ea typeface="宋体" panose="02010600030101010101" pitchFamily="2" charset="-122"/>
              </a:rPr>
              <a:t>&lt;v</a:t>
            </a:r>
            <a:r>
              <a:rPr kumimoji="1" lang="en-US" altLang="zh-CN" sz="3200" i="0" u="none" baseline="-25000" smtClean="0">
                <a:solidFill>
                  <a:srgbClr val="000000"/>
                </a:solidFill>
                <a:ea typeface="宋体" panose="02010600030101010101" pitchFamily="2" charset="-122"/>
              </a:rPr>
              <a:t>i</a:t>
            </a:r>
            <a:r>
              <a:rPr kumimoji="1" lang="zh-CN" altLang="en-US" sz="3200" i="0" u="none" smtClean="0">
                <a:solidFill>
                  <a:srgbClr val="000000"/>
                </a:solidFill>
                <a:ea typeface="宋体" panose="02010600030101010101" pitchFamily="2" charset="-122"/>
              </a:rPr>
              <a:t>，</a:t>
            </a:r>
            <a:r>
              <a:rPr kumimoji="1" lang="en-US" altLang="zh-CN" sz="3200" i="0" u="none" smtClean="0">
                <a:solidFill>
                  <a:srgbClr val="000000"/>
                </a:solidFill>
                <a:ea typeface="宋体" panose="02010600030101010101" pitchFamily="2" charset="-122"/>
              </a:rPr>
              <a:t>v</a:t>
            </a:r>
            <a:r>
              <a:rPr kumimoji="1" lang="en-US" altLang="zh-CN" sz="3200" i="0" u="none" baseline="-25000" smtClean="0">
                <a:solidFill>
                  <a:srgbClr val="000000"/>
                </a:solidFill>
                <a:ea typeface="宋体" panose="02010600030101010101" pitchFamily="2" charset="-122"/>
              </a:rPr>
              <a:t>k</a:t>
            </a:r>
            <a:r>
              <a:rPr kumimoji="1" lang="en-US" altLang="zh-CN" sz="3200" i="0" u="none" smtClean="0">
                <a:solidFill>
                  <a:srgbClr val="000000"/>
                </a:solidFill>
                <a:ea typeface="宋体" panose="02010600030101010101" pitchFamily="2" charset="-122"/>
              </a:rPr>
              <a:t>&gt;</a:t>
            </a:r>
            <a:r>
              <a:rPr kumimoji="1" lang="zh-CN" altLang="en-US" sz="3200" i="0" u="none" smtClean="0">
                <a:solidFill>
                  <a:srgbClr val="000000"/>
                </a:solidFill>
                <a:ea typeface="宋体" panose="02010600030101010101" pitchFamily="2" charset="-122"/>
              </a:rPr>
              <a:t>上的权值之和。</a:t>
            </a:r>
            <a:r>
              <a:rPr kumimoji="1" lang="zh-CN" altLang="en-US" sz="3200" smtClean="0">
                <a:solidFill>
                  <a:srgbClr val="000000"/>
                </a:solidFill>
                <a:ea typeface="宋体" panose="02010600030101010101" pitchFamily="2" charset="-122"/>
              </a:rPr>
              <a:t> </a:t>
            </a:r>
            <a:endParaRPr kumimoji="1" lang="zh-CN" altLang="en-US" sz="3200"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239045"/>
                                        </p:tgtEl>
                                        <p:attrNameLst>
                                          <p:attrName>style.visibility</p:attrName>
                                        </p:attrNameLst>
                                      </p:cBhvr>
                                      <p:to>
                                        <p:strVal val="visible"/>
                                      </p:to>
                                    </p:set>
                                    <p:anim calcmode="lin" valueType="num">
                                      <p:cBhvr additive="base">
                                        <p:cTn id="7" dur="5000" fill="hold"/>
                                        <p:tgtEl>
                                          <p:spTgt spid="1239045"/>
                                        </p:tgtEl>
                                        <p:attrNameLst>
                                          <p:attrName>ppt_x</p:attrName>
                                        </p:attrNameLst>
                                      </p:cBhvr>
                                      <p:tavLst>
                                        <p:tav tm="0">
                                          <p:val>
                                            <p:strVal val="#ppt_x"/>
                                          </p:val>
                                        </p:tav>
                                        <p:tav tm="100000">
                                          <p:val>
                                            <p:strVal val="#ppt_x"/>
                                          </p:val>
                                        </p:tav>
                                      </p:tavLst>
                                    </p:anim>
                                    <p:anim calcmode="lin" valueType="num">
                                      <p:cBhvr additive="base">
                                        <p:cTn id="8" dur="5000" fill="hold"/>
                                        <p:tgtEl>
                                          <p:spTgt spid="1239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45"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17989" y="404816"/>
            <a:ext cx="7842738"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r>
              <a:rPr kumimoji="1" lang="zh-CN" altLang="en-US" sz="2600" i="0" u="none" dirty="0" smtClean="0">
                <a:solidFill>
                  <a:srgbClr val="000000"/>
                </a:solidFill>
                <a:ea typeface="宋体" panose="02010600030101010101" pitchFamily="2" charset="-122"/>
              </a:rPr>
              <a:t>      假设</a:t>
            </a:r>
            <a:r>
              <a:rPr kumimoji="1" lang="en-US" altLang="zh-CN" sz="2600" i="0" u="none" dirty="0" smtClean="0">
                <a:solidFill>
                  <a:srgbClr val="000000"/>
                </a:solidFill>
                <a:ea typeface="宋体" panose="02010600030101010101" pitchFamily="2" charset="-122"/>
              </a:rPr>
              <a:t>S</a:t>
            </a:r>
            <a:r>
              <a:rPr kumimoji="1" lang="zh-CN" altLang="en-US" sz="2600" i="0" u="none" dirty="0" smtClean="0">
                <a:solidFill>
                  <a:srgbClr val="000000"/>
                </a:solidFill>
                <a:ea typeface="宋体" panose="02010600030101010101" pitchFamily="2" charset="-122"/>
              </a:rPr>
              <a:t>是已求得的最短路径的终点的集合，</a:t>
            </a:r>
            <a:r>
              <a:rPr kumimoji="1" lang="en-US" altLang="zh-CN" sz="2600" i="0" u="none" dirty="0" err="1" smtClean="0">
                <a:solidFill>
                  <a:srgbClr val="000000"/>
                </a:solidFill>
                <a:ea typeface="宋体" panose="02010600030101010101" pitchFamily="2" charset="-122"/>
              </a:rPr>
              <a:t>v</a:t>
            </a:r>
            <a:r>
              <a:rPr kumimoji="1" lang="en-US" altLang="zh-CN" sz="2600" i="0" u="none" baseline="-25000" dirty="0" err="1" smtClean="0">
                <a:solidFill>
                  <a:srgbClr val="000000"/>
                </a:solidFill>
                <a:ea typeface="宋体" panose="02010600030101010101" pitchFamily="2" charset="-122"/>
              </a:rPr>
              <a:t>x</a:t>
            </a:r>
            <a:r>
              <a:rPr kumimoji="1" lang="en-US" altLang="zh-CN" sz="2600" i="0" u="none" dirty="0" smtClean="0">
                <a:solidFill>
                  <a:srgbClr val="000000"/>
                </a:solidFill>
                <a:ea typeface="宋体" panose="02010600030101010101" pitchFamily="2" charset="-122"/>
              </a:rPr>
              <a:t>(</a:t>
            </a:r>
            <a:r>
              <a:rPr kumimoji="1" lang="en-US" altLang="zh-CN" sz="2600" i="0" u="none" dirty="0" err="1" smtClean="0">
                <a:solidFill>
                  <a:srgbClr val="000000"/>
                </a:solidFill>
                <a:ea typeface="宋体" panose="02010600030101010101" pitchFamily="2" charset="-122"/>
              </a:rPr>
              <a:t>v</a:t>
            </a:r>
            <a:r>
              <a:rPr kumimoji="1" lang="en-US" altLang="zh-CN" sz="2600" i="0" u="none" baseline="-25000" dirty="0" err="1" smtClean="0">
                <a:solidFill>
                  <a:srgbClr val="000000"/>
                </a:solidFill>
                <a:ea typeface="宋体" panose="02010600030101010101" pitchFamily="2" charset="-122"/>
              </a:rPr>
              <a:t>x</a:t>
            </a:r>
            <a:r>
              <a:rPr kumimoji="1" lang="en-US" altLang="zh-CN" sz="2600" i="0" u="none" dirty="0" err="1" smtClean="0">
                <a:solidFill>
                  <a:srgbClr val="000000"/>
                </a:solidFill>
                <a:ea typeface="宋体" panose="02010600030101010101" pitchFamily="2" charset="-122"/>
                <a:sym typeface="Symbol" panose="05050102010706020507" pitchFamily="18" charset="2"/>
              </a:rPr>
              <a:t></a:t>
            </a:r>
            <a:r>
              <a:rPr kumimoji="1" lang="en-US" altLang="zh-CN" sz="2600" i="0" u="none" dirty="0" err="1" smtClean="0">
                <a:solidFill>
                  <a:srgbClr val="000000"/>
                </a:solidFill>
                <a:ea typeface="宋体" panose="02010600030101010101" pitchFamily="2" charset="-122"/>
              </a:rPr>
              <a:t>V-S</a:t>
            </a:r>
            <a:r>
              <a:rPr kumimoji="1" lang="en-US" altLang="zh-CN" sz="2600" i="0" u="none" dirty="0" smtClean="0">
                <a:solidFill>
                  <a:srgbClr val="000000"/>
                </a:solidFill>
                <a:ea typeface="宋体" panose="02010600030101010101" pitchFamily="2" charset="-122"/>
              </a:rPr>
              <a:t>)</a:t>
            </a:r>
            <a:r>
              <a:rPr kumimoji="1" lang="zh-CN" altLang="en-US" sz="2600" i="0" u="none" dirty="0" smtClean="0">
                <a:solidFill>
                  <a:srgbClr val="000000"/>
                </a:solidFill>
                <a:ea typeface="宋体" panose="02010600030101010101" pitchFamily="2" charset="-122"/>
              </a:rPr>
              <a:t>为下一条最短路径的终点，则：该路径必然从</a:t>
            </a:r>
            <a:r>
              <a:rPr kumimoji="1" lang="en-US" altLang="zh-CN" sz="2600" i="0" u="none" dirty="0" smtClean="0">
                <a:solidFill>
                  <a:srgbClr val="000000"/>
                </a:solidFill>
                <a:ea typeface="宋体" panose="02010600030101010101" pitchFamily="2" charset="-122"/>
              </a:rPr>
              <a:t>v</a:t>
            </a:r>
            <a:r>
              <a:rPr kumimoji="1" lang="en-US" altLang="zh-CN" sz="2600" i="0" u="none" baseline="-25000" dirty="0" smtClean="0">
                <a:solidFill>
                  <a:srgbClr val="000000"/>
                </a:solidFill>
                <a:ea typeface="宋体" panose="02010600030101010101" pitchFamily="2" charset="-122"/>
              </a:rPr>
              <a:t>0</a:t>
            </a:r>
            <a:r>
              <a:rPr kumimoji="1" lang="zh-CN" altLang="en-US" sz="2600" i="0" u="none" dirty="0" smtClean="0">
                <a:solidFill>
                  <a:srgbClr val="000000"/>
                </a:solidFill>
                <a:ea typeface="宋体" panose="02010600030101010101" pitchFamily="2" charset="-122"/>
              </a:rPr>
              <a:t>出发，或者直接到达顶点</a:t>
            </a:r>
            <a:r>
              <a:rPr kumimoji="1" lang="en-US" altLang="zh-CN" sz="2600" i="0" u="none" dirty="0" err="1" smtClean="0">
                <a:solidFill>
                  <a:srgbClr val="000000"/>
                </a:solidFill>
                <a:ea typeface="宋体" panose="02010600030101010101" pitchFamily="2" charset="-122"/>
              </a:rPr>
              <a:t>v</a:t>
            </a:r>
            <a:r>
              <a:rPr kumimoji="1" lang="en-US" altLang="zh-CN" sz="2600" i="0" u="none" baseline="-25000" dirty="0" err="1" smtClean="0">
                <a:solidFill>
                  <a:srgbClr val="000000"/>
                </a:solidFill>
                <a:ea typeface="宋体" panose="02010600030101010101" pitchFamily="2" charset="-122"/>
              </a:rPr>
              <a:t>x</a:t>
            </a:r>
            <a:r>
              <a:rPr kumimoji="1" lang="zh-CN" altLang="en-US" sz="2600" i="0" u="none" dirty="0" smtClean="0">
                <a:solidFill>
                  <a:srgbClr val="000000"/>
                </a:solidFill>
                <a:ea typeface="宋体" panose="02010600030101010101" pitchFamily="2" charset="-122"/>
              </a:rPr>
              <a:t>，或者中间只经过</a:t>
            </a:r>
            <a:r>
              <a:rPr kumimoji="1" lang="en-US" altLang="zh-CN" sz="2600" i="0" u="none" dirty="0" smtClean="0">
                <a:solidFill>
                  <a:srgbClr val="000000"/>
                </a:solidFill>
                <a:ea typeface="宋体" panose="02010600030101010101" pitchFamily="2" charset="-122"/>
              </a:rPr>
              <a:t>S</a:t>
            </a:r>
            <a:r>
              <a:rPr kumimoji="1" lang="zh-CN" altLang="en-US" sz="2600" i="0" u="none" dirty="0" smtClean="0">
                <a:solidFill>
                  <a:srgbClr val="000000"/>
                </a:solidFill>
                <a:ea typeface="宋体" panose="02010600030101010101" pitchFamily="2" charset="-122"/>
              </a:rPr>
              <a:t>中的顶点便可到达顶点</a:t>
            </a:r>
            <a:r>
              <a:rPr kumimoji="1" lang="en-US" altLang="zh-CN" sz="2600" i="0" u="none" dirty="0" err="1" smtClean="0">
                <a:solidFill>
                  <a:srgbClr val="000000"/>
                </a:solidFill>
                <a:ea typeface="宋体" panose="02010600030101010101" pitchFamily="2" charset="-122"/>
              </a:rPr>
              <a:t>v</a:t>
            </a:r>
            <a:r>
              <a:rPr kumimoji="1" lang="en-US" altLang="zh-CN" sz="2600" i="0" u="none" baseline="-25000" dirty="0" err="1" smtClean="0">
                <a:solidFill>
                  <a:srgbClr val="000000"/>
                </a:solidFill>
                <a:ea typeface="宋体" panose="02010600030101010101" pitchFamily="2" charset="-122"/>
              </a:rPr>
              <a:t>x</a:t>
            </a:r>
            <a:r>
              <a:rPr kumimoji="1" lang="zh-CN" altLang="en-US" sz="2600" i="0" u="none" dirty="0" smtClean="0">
                <a:solidFill>
                  <a:srgbClr val="000000"/>
                </a:solidFill>
                <a:ea typeface="宋体" panose="02010600030101010101" pitchFamily="2" charset="-122"/>
              </a:rPr>
              <a:t>的路径中的一条。</a:t>
            </a:r>
            <a:endParaRPr kumimoji="1" lang="zh-CN" altLang="en-US" sz="2600" i="0" u="none" dirty="0" smtClean="0">
              <a:solidFill>
                <a:srgbClr val="000000"/>
              </a:solidFill>
              <a:ea typeface="宋体" panose="02010600030101010101" pitchFamily="2" charset="-122"/>
            </a:endParaRPr>
          </a:p>
        </p:txBody>
      </p:sp>
      <p:pic>
        <p:nvPicPr>
          <p:cNvPr id="1390596" name="Picture 4" descr="7-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99818" y="2042344"/>
            <a:ext cx="2060331"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0597" name="Text Box 5"/>
          <p:cNvSpPr txBox="1">
            <a:spLocks noChangeArrowheads="1"/>
          </p:cNvSpPr>
          <p:nvPr/>
        </p:nvSpPr>
        <p:spPr bwMode="auto">
          <a:xfrm>
            <a:off x="179512" y="2220669"/>
            <a:ext cx="545281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r>
              <a:rPr kumimoji="1" lang="zh-CN" altLang="en-US" sz="2400" i="0" u="none" dirty="0" smtClean="0">
                <a:solidFill>
                  <a:srgbClr val="000000"/>
                </a:solidFill>
                <a:ea typeface="宋体" panose="02010600030101010101" pitchFamily="2" charset="-122"/>
              </a:rPr>
              <a:t>    反证法：在此路径上存在</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y</a:t>
            </a:r>
            <a:r>
              <a:rPr kumimoji="1" lang="en-US" altLang="zh-CN" sz="2400" i="0" u="none" dirty="0" smtClean="0">
                <a:solidFill>
                  <a:srgbClr val="000000"/>
                </a:solidFill>
                <a:ea typeface="宋体" panose="02010600030101010101" pitchFamily="2" charset="-122"/>
              </a:rPr>
              <a:t>(</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y</a:t>
            </a:r>
            <a:r>
              <a:rPr kumimoji="1" lang="en-US" altLang="zh-CN" sz="2400" i="0" u="none" dirty="0" err="1" smtClean="0">
                <a:solidFill>
                  <a:srgbClr val="000000"/>
                </a:solidFill>
                <a:ea typeface="宋体" panose="02010600030101010101" pitchFamily="2" charset="-122"/>
                <a:sym typeface="Symbol" panose="05050102010706020507" pitchFamily="18" charset="2"/>
              </a:rPr>
              <a:t></a:t>
            </a:r>
            <a:r>
              <a:rPr kumimoji="1" lang="en-US" altLang="zh-CN" sz="2400" i="0" u="none" dirty="0" err="1" smtClean="0">
                <a:solidFill>
                  <a:srgbClr val="000000"/>
                </a:solidFill>
                <a:ea typeface="宋体" panose="02010600030101010101" pitchFamily="2" charset="-122"/>
              </a:rPr>
              <a:t>V-S</a:t>
            </a:r>
            <a:r>
              <a:rPr kumimoji="1" lang="en-US" altLang="zh-CN" sz="2400" i="0" u="none" dirty="0" smtClean="0">
                <a:solidFill>
                  <a:srgbClr val="000000"/>
                </a:solidFill>
                <a:ea typeface="宋体" panose="02010600030101010101" pitchFamily="2" charset="-122"/>
              </a:rPr>
              <a:t>)</a:t>
            </a:r>
            <a:r>
              <a:rPr kumimoji="1" lang="zh-CN" altLang="en-US" sz="2400" i="0" u="none" dirty="0" smtClean="0">
                <a:solidFill>
                  <a:srgbClr val="000000"/>
                </a:solidFill>
                <a:ea typeface="宋体" panose="02010600030101010101" pitchFamily="2" charset="-122"/>
              </a:rPr>
              <a:t>，说明存在一条从</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0</a:t>
            </a:r>
            <a:r>
              <a:rPr kumimoji="1" lang="zh-CN" altLang="en-US" sz="2400" i="0" u="none" dirty="0" smtClean="0">
                <a:solidFill>
                  <a:srgbClr val="000000"/>
                </a:solidFill>
                <a:ea typeface="宋体" panose="02010600030101010101" pitchFamily="2" charset="-122"/>
              </a:rPr>
              <a:t>到终点不在</a:t>
            </a:r>
            <a:r>
              <a:rPr kumimoji="1" lang="en-US" altLang="zh-CN" sz="2400" i="0" u="none" dirty="0" smtClean="0">
                <a:solidFill>
                  <a:srgbClr val="000000"/>
                </a:solidFill>
                <a:ea typeface="宋体" panose="02010600030101010101" pitchFamily="2" charset="-122"/>
              </a:rPr>
              <a:t>S</a:t>
            </a:r>
            <a:r>
              <a:rPr kumimoji="1" lang="zh-CN" altLang="en-US" sz="2400" i="0" u="none" dirty="0" smtClean="0">
                <a:solidFill>
                  <a:srgbClr val="000000"/>
                </a:solidFill>
                <a:ea typeface="宋体" panose="02010600030101010101" pitchFamily="2" charset="-122"/>
              </a:rPr>
              <a:t>的顶点</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y</a:t>
            </a:r>
            <a:r>
              <a:rPr kumimoji="1" lang="zh-CN" altLang="en-US" sz="2400" i="0" u="none" dirty="0" smtClean="0">
                <a:solidFill>
                  <a:srgbClr val="000000"/>
                </a:solidFill>
                <a:ea typeface="宋体" panose="02010600030101010101" pitchFamily="2" charset="-122"/>
              </a:rPr>
              <a:t>，其路径长度比从</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0 </a:t>
            </a:r>
            <a:r>
              <a:rPr kumimoji="1" lang="zh-CN" altLang="en-US" sz="2400" i="0" u="none" dirty="0" smtClean="0">
                <a:solidFill>
                  <a:srgbClr val="000000"/>
                </a:solidFill>
                <a:ea typeface="宋体" panose="02010600030101010101" pitchFamily="2" charset="-122"/>
              </a:rPr>
              <a:t>到</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x</a:t>
            </a:r>
            <a:r>
              <a:rPr kumimoji="1" lang="zh-CN" altLang="en-US" sz="2400" i="0" u="none" dirty="0" smtClean="0">
                <a:solidFill>
                  <a:srgbClr val="000000"/>
                </a:solidFill>
                <a:ea typeface="宋体" panose="02010600030101010101" pitchFamily="2" charset="-122"/>
              </a:rPr>
              <a:t>的路径长度要短，参看图</a:t>
            </a:r>
            <a:r>
              <a:rPr kumimoji="1" lang="en-US" altLang="zh-CN" sz="2400" i="0" u="none" dirty="0" smtClean="0">
                <a:solidFill>
                  <a:srgbClr val="000000"/>
                </a:solidFill>
                <a:ea typeface="宋体" panose="02010600030101010101" pitchFamily="2" charset="-122"/>
              </a:rPr>
              <a:t>7-21</a:t>
            </a:r>
            <a:r>
              <a:rPr kumimoji="1" lang="zh-CN" altLang="en-US" sz="2400" i="0" u="none" dirty="0" smtClean="0">
                <a:solidFill>
                  <a:srgbClr val="000000"/>
                </a:solidFill>
                <a:ea typeface="宋体" panose="02010600030101010101" pitchFamily="2" charset="-122"/>
              </a:rPr>
              <a:t>（因为</a:t>
            </a:r>
            <a:r>
              <a:rPr kumimoji="1" lang="en-US" altLang="zh-CN" sz="2400" i="0" u="none" dirty="0" err="1" smtClean="0">
                <a:solidFill>
                  <a:srgbClr val="000000"/>
                </a:solidFill>
                <a:ea typeface="宋体" panose="02010600030101010101" pitchFamily="2" charset="-122"/>
              </a:rPr>
              <a:t>a+b</a:t>
            </a:r>
            <a:r>
              <a:rPr kumimoji="1" lang="en-US" altLang="zh-CN" sz="2400" i="0" u="none" dirty="0" smtClean="0">
                <a:solidFill>
                  <a:srgbClr val="000000"/>
                </a:solidFill>
                <a:ea typeface="宋体" panose="02010600030101010101" pitchFamily="2" charset="-122"/>
              </a:rPr>
              <a:t>&lt;c</a:t>
            </a:r>
            <a:r>
              <a:rPr kumimoji="1" lang="zh-CN" altLang="en-US" sz="2400" i="0" u="none" smtClean="0">
                <a:solidFill>
                  <a:srgbClr val="000000"/>
                </a:solidFill>
                <a:ea typeface="宋体" panose="02010600030101010101" pitchFamily="2" charset="-122"/>
              </a:rPr>
              <a:t>且</a:t>
            </a:r>
            <a:r>
              <a:rPr kumimoji="1" lang="en-US" altLang="zh-CN" sz="2400" i="0" u="none" smtClean="0">
                <a:solidFill>
                  <a:srgbClr val="000000"/>
                </a:solidFill>
                <a:ea typeface="宋体" panose="02010600030101010101" pitchFamily="2" charset="-122"/>
              </a:rPr>
              <a:t>a</a:t>
            </a:r>
            <a:r>
              <a:rPr kumimoji="1" lang="zh-CN" altLang="en-US" sz="2400" i="0" u="none" smtClean="0">
                <a:solidFill>
                  <a:srgbClr val="000000"/>
                </a:solidFill>
                <a:ea typeface="宋体" panose="02010600030101010101" pitchFamily="2" charset="-122"/>
              </a:rPr>
              <a:t>、</a:t>
            </a:r>
            <a:r>
              <a:rPr kumimoji="1" lang="en-US" altLang="zh-CN" sz="2400" i="0" u="none" smtClean="0">
                <a:solidFill>
                  <a:srgbClr val="000000"/>
                </a:solidFill>
                <a:ea typeface="宋体" panose="02010600030101010101" pitchFamily="2" charset="-122"/>
              </a:rPr>
              <a:t>b</a:t>
            </a:r>
            <a:r>
              <a:rPr kumimoji="1" lang="zh-CN" altLang="en-US" sz="2400" i="0" u="none" smtClean="0">
                <a:solidFill>
                  <a:srgbClr val="000000"/>
                </a:solidFill>
                <a:ea typeface="宋体" panose="02010600030101010101" pitchFamily="2" charset="-122"/>
              </a:rPr>
              <a:t>、</a:t>
            </a:r>
            <a:r>
              <a:rPr kumimoji="1" lang="en-US" altLang="zh-CN" sz="2400" i="0" u="none" smtClean="0">
                <a:solidFill>
                  <a:srgbClr val="000000"/>
                </a:solidFill>
                <a:ea typeface="宋体" panose="02010600030101010101" pitchFamily="2" charset="-122"/>
              </a:rPr>
              <a:t>c</a:t>
            </a:r>
            <a:r>
              <a:rPr kumimoji="1" lang="zh-CN" altLang="en-US" sz="2400" i="0" u="none" dirty="0" smtClean="0">
                <a:solidFill>
                  <a:srgbClr val="000000"/>
                </a:solidFill>
                <a:ea typeface="宋体" panose="02010600030101010101" pitchFamily="2" charset="-122"/>
              </a:rPr>
              <a:t>都大于</a:t>
            </a:r>
            <a:r>
              <a:rPr kumimoji="1" lang="en-US" altLang="zh-CN" sz="2400" i="0" u="none" dirty="0" smtClean="0">
                <a:solidFill>
                  <a:srgbClr val="000000"/>
                </a:solidFill>
                <a:ea typeface="宋体" panose="02010600030101010101" pitchFamily="2" charset="-122"/>
              </a:rPr>
              <a:t>0</a:t>
            </a:r>
            <a:r>
              <a:rPr kumimoji="1" lang="zh-CN" altLang="en-US" sz="2400" i="0" u="none" dirty="0" smtClean="0">
                <a:solidFill>
                  <a:srgbClr val="000000"/>
                </a:solidFill>
                <a:ea typeface="宋体" panose="02010600030101010101" pitchFamily="2" charset="-122"/>
              </a:rPr>
              <a:t>，所以</a:t>
            </a:r>
            <a:r>
              <a:rPr kumimoji="1" lang="en-US" altLang="zh-CN" sz="2400" i="0" u="none" dirty="0" smtClean="0">
                <a:solidFill>
                  <a:srgbClr val="000000"/>
                </a:solidFill>
                <a:ea typeface="宋体" panose="02010600030101010101" pitchFamily="2" charset="-122"/>
              </a:rPr>
              <a:t>a&lt;c, </a:t>
            </a:r>
            <a:r>
              <a:rPr kumimoji="1" lang="zh-CN" altLang="en-US" sz="2400" i="0" u="none" dirty="0" smtClean="0">
                <a:solidFill>
                  <a:srgbClr val="000000"/>
                </a:solidFill>
                <a:ea typeface="宋体" panose="02010600030101010101" pitchFamily="2" charset="-122"/>
              </a:rPr>
              <a:t>即</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0</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y</a:t>
            </a:r>
            <a:r>
              <a:rPr kumimoji="1" lang="en-US" altLang="zh-CN" sz="2400" i="0" u="none" dirty="0" smtClean="0">
                <a:solidFill>
                  <a:srgbClr val="000000"/>
                </a:solidFill>
                <a:ea typeface="宋体" panose="02010600030101010101" pitchFamily="2" charset="-122"/>
              </a:rPr>
              <a:t>|&lt;| v</a:t>
            </a:r>
            <a:r>
              <a:rPr kumimoji="1" lang="en-US" altLang="zh-CN" sz="2400" i="0" u="none" baseline="-25000" dirty="0" smtClean="0">
                <a:solidFill>
                  <a:srgbClr val="000000"/>
                </a:solidFill>
                <a:ea typeface="宋体" panose="02010600030101010101" pitchFamily="2" charset="-122"/>
              </a:rPr>
              <a:t>0</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x </a:t>
            </a:r>
            <a:r>
              <a:rPr kumimoji="1" lang="en-US" altLang="zh-CN" sz="2400" i="0" u="none" dirty="0" smtClean="0">
                <a:solidFill>
                  <a:srgbClr val="000000"/>
                </a:solidFill>
                <a:ea typeface="宋体" panose="02010600030101010101" pitchFamily="2" charset="-122"/>
              </a:rPr>
              <a:t>|</a:t>
            </a:r>
            <a:r>
              <a:rPr kumimoji="1" lang="zh-CN" altLang="en-US" sz="2400" i="0" u="none" dirty="0" smtClean="0">
                <a:solidFill>
                  <a:srgbClr val="000000"/>
                </a:solidFill>
                <a:ea typeface="宋体" panose="02010600030101010101" pitchFamily="2" charset="-122"/>
              </a:rPr>
              <a:t>）。</a:t>
            </a:r>
            <a:endParaRPr kumimoji="1" lang="zh-CN" altLang="en-US" sz="2400" i="0" u="none" dirty="0" smtClean="0">
              <a:solidFill>
                <a:srgbClr val="000000"/>
              </a:solidFill>
              <a:ea typeface="宋体" panose="02010600030101010101" pitchFamily="2" charset="-122"/>
            </a:endParaRPr>
          </a:p>
        </p:txBody>
      </p:sp>
      <p:sp>
        <p:nvSpPr>
          <p:cNvPr id="1390598" name="Text Box 6"/>
          <p:cNvSpPr txBox="1">
            <a:spLocks noChangeArrowheads="1"/>
          </p:cNvSpPr>
          <p:nvPr/>
        </p:nvSpPr>
        <p:spPr bwMode="auto">
          <a:xfrm>
            <a:off x="6765681" y="3861048"/>
            <a:ext cx="117670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2000" i="0" u="none" dirty="0" smtClean="0">
                <a:solidFill>
                  <a:srgbClr val="000000"/>
                </a:solidFill>
                <a:latin typeface="宋体" panose="02010600030101010101" pitchFamily="2" charset="-122"/>
                <a:ea typeface="宋体" panose="02010600030101010101" pitchFamily="2" charset="-122"/>
              </a:rPr>
              <a:t>图</a:t>
            </a:r>
            <a:r>
              <a:rPr lang="en-US" altLang="zh-CN" sz="2000" i="0" u="none" dirty="0" smtClean="0">
                <a:solidFill>
                  <a:srgbClr val="000000"/>
                </a:solidFill>
                <a:latin typeface="宋体" panose="02010600030101010101" pitchFamily="2" charset="-122"/>
                <a:ea typeface="宋体" panose="02010600030101010101" pitchFamily="2" charset="-122"/>
              </a:rPr>
              <a:t>7-21</a:t>
            </a:r>
            <a:endParaRPr lang="en-US" altLang="zh-CN" sz="4800" dirty="0" smtClean="0">
              <a:solidFill>
                <a:srgbClr val="000000"/>
              </a:solidFill>
              <a:ea typeface="宋体" panose="02010600030101010101" pitchFamily="2" charset="-122"/>
            </a:endParaRPr>
          </a:p>
        </p:txBody>
      </p:sp>
      <p:sp>
        <p:nvSpPr>
          <p:cNvPr id="1390599" name="Text Box 7"/>
          <p:cNvSpPr txBox="1">
            <a:spLocks noChangeArrowheads="1"/>
          </p:cNvSpPr>
          <p:nvPr/>
        </p:nvSpPr>
        <p:spPr bwMode="auto">
          <a:xfrm>
            <a:off x="179519" y="4292600"/>
            <a:ext cx="844720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r>
              <a:rPr kumimoji="1" lang="zh-CN" altLang="en-US" sz="2400" i="0" u="none" dirty="0" smtClean="0">
                <a:solidFill>
                  <a:srgbClr val="FF0000"/>
                </a:solidFill>
                <a:ea typeface="宋体" panose="02010600030101010101" pitchFamily="2" charset="-122"/>
              </a:rPr>
              <a:t>     不可能！</a:t>
            </a:r>
            <a:r>
              <a:rPr kumimoji="1" lang="zh-CN" altLang="en-US" sz="2400" i="0" u="none" dirty="0" smtClean="0">
                <a:solidFill>
                  <a:srgbClr val="000000"/>
                </a:solidFill>
                <a:ea typeface="宋体" panose="02010600030101010101" pitchFamily="2" charset="-122"/>
              </a:rPr>
              <a:t>因为最短路径的长度是按递增次序来逐条产生的，因此，长度比从</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0 </a:t>
            </a:r>
            <a:r>
              <a:rPr kumimoji="1" lang="zh-CN" altLang="en-US" sz="2400" i="0" u="none" dirty="0" smtClean="0">
                <a:solidFill>
                  <a:srgbClr val="000000"/>
                </a:solidFill>
                <a:ea typeface="宋体" panose="02010600030101010101" pitchFamily="2" charset="-122"/>
              </a:rPr>
              <a:t>到</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x</a:t>
            </a:r>
            <a:r>
              <a:rPr kumimoji="1" lang="zh-CN" altLang="en-US" sz="2400" i="0" u="none" dirty="0" smtClean="0">
                <a:solidFill>
                  <a:srgbClr val="000000"/>
                </a:solidFill>
                <a:ea typeface="宋体" panose="02010600030101010101" pitchFamily="2" charset="-122"/>
              </a:rPr>
              <a:t>的路径长度要短的所有路径均已产生，即它们的终点已在集合</a:t>
            </a:r>
            <a:r>
              <a:rPr kumimoji="1" lang="en-US" altLang="zh-CN" sz="2400" i="0" u="none" dirty="0" smtClean="0">
                <a:solidFill>
                  <a:srgbClr val="000000"/>
                </a:solidFill>
                <a:ea typeface="宋体" panose="02010600030101010101" pitchFamily="2" charset="-122"/>
              </a:rPr>
              <a:t>S</a:t>
            </a:r>
            <a:r>
              <a:rPr kumimoji="1" lang="zh-CN" altLang="en-US" sz="2400" i="0" u="none" dirty="0" smtClean="0">
                <a:solidFill>
                  <a:srgbClr val="000000"/>
                </a:solidFill>
                <a:ea typeface="宋体" panose="02010600030101010101" pitchFamily="2" charset="-122"/>
              </a:rPr>
              <a:t>中，故与假设矛盾。因此，下一条长度次短的最短路径的长度必是：  </a:t>
            </a:r>
            <a:endParaRPr kumimoji="1" lang="en-US" altLang="zh-CN" sz="2400" i="0" u="none" dirty="0" smtClean="0">
              <a:solidFill>
                <a:srgbClr val="000000"/>
              </a:solidFill>
              <a:ea typeface="宋体" panose="02010600030101010101" pitchFamily="2" charset="-122"/>
            </a:endParaRPr>
          </a:p>
          <a:p>
            <a:pPr algn="just"/>
            <a:r>
              <a:rPr kumimoji="1" lang="en-US" altLang="zh-CN" sz="2400" i="0" u="none" dirty="0">
                <a:solidFill>
                  <a:srgbClr val="000000"/>
                </a:solidFill>
                <a:ea typeface="宋体" panose="02010600030101010101" pitchFamily="2" charset="-122"/>
              </a:rPr>
              <a:t> </a:t>
            </a:r>
            <a:r>
              <a:rPr kumimoji="1" lang="en-US" altLang="zh-CN" sz="2400" i="0" u="none" dirty="0" smtClean="0">
                <a:solidFill>
                  <a:srgbClr val="000000"/>
                </a:solidFill>
                <a:ea typeface="宋体" panose="02010600030101010101" pitchFamily="2" charset="-122"/>
              </a:rPr>
              <a:t>        </a:t>
            </a:r>
            <a:r>
              <a:rPr kumimoji="1" lang="en-US" altLang="zh-CN" sz="2400" i="0" u="none" dirty="0" err="1" smtClean="0">
                <a:solidFill>
                  <a:srgbClr val="000000"/>
                </a:solidFill>
                <a:ea typeface="宋体" panose="02010600030101010101" pitchFamily="2" charset="-122"/>
              </a:rPr>
              <a:t>dist</a:t>
            </a:r>
            <a:r>
              <a:rPr kumimoji="1" lang="en-US" altLang="zh-CN" sz="2400" i="0" u="none" dirty="0" smtClean="0">
                <a:solidFill>
                  <a:srgbClr val="000000"/>
                </a:solidFill>
                <a:ea typeface="宋体" panose="02010600030101010101" pitchFamily="2" charset="-122"/>
              </a:rPr>
              <a:t>[x]</a:t>
            </a:r>
            <a:r>
              <a:rPr kumimoji="1" lang="zh-CN" altLang="en-US" sz="2400" i="0" u="none" dirty="0" smtClean="0">
                <a:solidFill>
                  <a:srgbClr val="000000"/>
                </a:solidFill>
                <a:ea typeface="宋体" panose="02010600030101010101" pitchFamily="2" charset="-122"/>
              </a:rPr>
              <a:t>＝</a:t>
            </a:r>
            <a:r>
              <a:rPr kumimoji="1" lang="en-US" altLang="zh-CN" sz="2400" i="0" u="none" dirty="0" smtClean="0">
                <a:solidFill>
                  <a:srgbClr val="000000"/>
                </a:solidFill>
                <a:ea typeface="宋体" panose="02010600030101010101" pitchFamily="2" charset="-122"/>
              </a:rPr>
              <a:t>Min{</a:t>
            </a:r>
            <a:r>
              <a:rPr kumimoji="1" lang="en-US" altLang="zh-CN" sz="2400" i="0" u="none" dirty="0" err="1" smtClean="0">
                <a:solidFill>
                  <a:srgbClr val="000000"/>
                </a:solidFill>
                <a:ea typeface="宋体" panose="02010600030101010101" pitchFamily="2" charset="-122"/>
              </a:rPr>
              <a:t>dist</a:t>
            </a:r>
            <a:r>
              <a:rPr kumimoji="1" lang="en-US" altLang="zh-CN" sz="2400" i="0" u="none" dirty="0" smtClean="0">
                <a:solidFill>
                  <a:srgbClr val="000000"/>
                </a:solidFill>
                <a:ea typeface="宋体" panose="02010600030101010101" pitchFamily="2" charset="-122"/>
              </a:rPr>
              <a:t>[y] | </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y</a:t>
            </a:r>
            <a:r>
              <a:rPr kumimoji="1" lang="en-US" altLang="zh-CN" sz="2400" i="0" u="none" dirty="0" err="1" smtClean="0">
                <a:solidFill>
                  <a:srgbClr val="000000"/>
                </a:solidFill>
                <a:ea typeface="宋体" panose="02010600030101010101" pitchFamily="2" charset="-122"/>
                <a:sym typeface="Symbol" panose="05050102010706020507" pitchFamily="18" charset="2"/>
              </a:rPr>
              <a:t></a:t>
            </a:r>
            <a:r>
              <a:rPr kumimoji="1" lang="en-US" altLang="zh-CN" sz="2400" i="0" u="none" dirty="0" err="1" smtClean="0">
                <a:solidFill>
                  <a:srgbClr val="000000"/>
                </a:solidFill>
                <a:ea typeface="宋体" panose="02010600030101010101" pitchFamily="2" charset="-122"/>
              </a:rPr>
              <a:t>V-S</a:t>
            </a:r>
            <a:r>
              <a:rPr kumimoji="1" lang="en-US" altLang="zh-CN" sz="2400" i="0" u="none" dirty="0" smtClean="0">
                <a:solidFill>
                  <a:srgbClr val="000000"/>
                </a:solidFill>
                <a:ea typeface="宋体" panose="02010600030101010101" pitchFamily="2" charset="-122"/>
              </a:rPr>
              <a:t>}</a:t>
            </a:r>
            <a:endParaRPr kumimoji="1" lang="zh-CN" altLang="en-US" sz="2400" i="0" u="none" dirty="0"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0596"/>
                                        </p:tgtEl>
                                        <p:attrNameLst>
                                          <p:attrName>style.visibility</p:attrName>
                                        </p:attrNameLst>
                                      </p:cBhvr>
                                      <p:to>
                                        <p:strVal val="visible"/>
                                      </p:to>
                                    </p:set>
                                    <p:animEffect transition="in" filter="blinds(horizontal)">
                                      <p:cBhvr>
                                        <p:cTn id="7" dur="500"/>
                                        <p:tgtEl>
                                          <p:spTgt spid="139059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90598"/>
                                        </p:tgtEl>
                                        <p:attrNameLst>
                                          <p:attrName>style.visibility</p:attrName>
                                        </p:attrNameLst>
                                      </p:cBhvr>
                                      <p:to>
                                        <p:strVal val="visible"/>
                                      </p:to>
                                    </p:set>
                                    <p:animEffect transition="in" filter="blinds(horizontal)">
                                      <p:cBhvr>
                                        <p:cTn id="10" dur="500"/>
                                        <p:tgtEl>
                                          <p:spTgt spid="139059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390597"/>
                                        </p:tgtEl>
                                        <p:attrNameLst>
                                          <p:attrName>style.visibility</p:attrName>
                                        </p:attrNameLst>
                                      </p:cBhvr>
                                      <p:to>
                                        <p:strVal val="visible"/>
                                      </p:to>
                                    </p:set>
                                    <p:animEffect transition="in" filter="randombar(horizontal)">
                                      <p:cBhvr>
                                        <p:cTn id="15" dur="500"/>
                                        <p:tgtEl>
                                          <p:spTgt spid="139059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90599"/>
                                        </p:tgtEl>
                                        <p:attrNameLst>
                                          <p:attrName>style.visibility</p:attrName>
                                        </p:attrNameLst>
                                      </p:cBhvr>
                                      <p:to>
                                        <p:strVal val="visible"/>
                                      </p:to>
                                    </p:set>
                                    <p:animEffect transition="in" filter="dissolve">
                                      <p:cBhvr>
                                        <p:cTn id="20" dur="500"/>
                                        <p:tgtEl>
                                          <p:spTgt spid="139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597" grpId="0"/>
      <p:bldP spid="1390598" grpId="0"/>
      <p:bldP spid="1390599"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72516" y="692696"/>
            <a:ext cx="893298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spcBef>
                <a:spcPts val="600"/>
              </a:spcBef>
              <a:spcAft>
                <a:spcPts val="600"/>
              </a:spcAft>
            </a:pPr>
            <a:r>
              <a:rPr kumimoji="1" lang="zh-CN" altLang="en-US" sz="3000" b="1" i="0" u="none" smtClean="0">
                <a:solidFill>
                  <a:srgbClr val="000000"/>
                </a:solidFill>
                <a:ea typeface="宋体" panose="02010600030101010101" pitchFamily="2" charset="-122"/>
              </a:rPr>
              <a:t>  算法</a:t>
            </a:r>
            <a:r>
              <a:rPr kumimoji="1" lang="zh-CN" altLang="en-US" sz="3000" b="1" i="0" u="none" dirty="0" smtClean="0">
                <a:solidFill>
                  <a:srgbClr val="000000"/>
                </a:solidFill>
                <a:ea typeface="宋体" panose="02010600030101010101" pitchFamily="2" charset="-122"/>
              </a:rPr>
              <a:t>过程：</a:t>
            </a:r>
            <a:endParaRPr kumimoji="1" lang="en-US" altLang="zh-CN" sz="3000" b="1" i="0" u="none" dirty="0" smtClean="0">
              <a:solidFill>
                <a:srgbClr val="000000"/>
              </a:solidFill>
              <a:ea typeface="宋体" panose="02010600030101010101" pitchFamily="2" charset="-122"/>
            </a:endParaRPr>
          </a:p>
          <a:p>
            <a:pPr>
              <a:spcBef>
                <a:spcPts val="600"/>
              </a:spcBef>
              <a:spcAft>
                <a:spcPts val="600"/>
              </a:spcAft>
            </a:pPr>
            <a:endParaRPr kumimoji="1" lang="zh-CN" altLang="en-US" sz="3000" b="1" i="0" u="none" dirty="0" smtClean="0">
              <a:solidFill>
                <a:srgbClr val="000000"/>
              </a:solidFill>
              <a:ea typeface="宋体" panose="02010600030101010101" pitchFamily="2" charset="-122"/>
            </a:endParaRPr>
          </a:p>
          <a:p>
            <a:pPr>
              <a:spcBef>
                <a:spcPts val="600"/>
              </a:spcBef>
              <a:spcAft>
                <a:spcPts val="600"/>
              </a:spcAft>
            </a:pPr>
            <a:r>
              <a:rPr kumimoji="1" lang="en-US" altLang="zh-CN" sz="3000" i="0" u="none" dirty="0" smtClean="0">
                <a:solidFill>
                  <a:srgbClr val="000000"/>
                </a:solidFill>
                <a:ea typeface="宋体" panose="02010600030101010101" pitchFamily="2" charset="-122"/>
              </a:rPr>
              <a:t>   (1) </a:t>
            </a:r>
            <a:r>
              <a:rPr kumimoji="1" lang="zh-CN" altLang="en-US" sz="3000" i="0" u="none" dirty="0" smtClean="0">
                <a:solidFill>
                  <a:srgbClr val="000000"/>
                </a:solidFill>
                <a:ea typeface="宋体" panose="02010600030101010101" pitchFamily="2" charset="-122"/>
              </a:rPr>
              <a:t>辅助变量</a:t>
            </a:r>
            <a:r>
              <a:rPr kumimoji="1" lang="en-US" altLang="zh-CN" sz="3000" i="0" u="none" dirty="0" err="1" smtClean="0">
                <a:solidFill>
                  <a:srgbClr val="000000"/>
                </a:solidFill>
                <a:ea typeface="宋体" panose="02010600030101010101" pitchFamily="2" charset="-122"/>
              </a:rPr>
              <a:t>dist</a:t>
            </a:r>
            <a:r>
              <a:rPr kumimoji="1" lang="en-US" altLang="zh-CN" sz="3000" i="0" u="none" dirty="0" smtClean="0">
                <a:solidFill>
                  <a:srgbClr val="000000"/>
                </a:solidFill>
                <a:ea typeface="宋体" panose="02010600030101010101" pitchFamily="2" charset="-122"/>
              </a:rPr>
              <a:t>, </a:t>
            </a:r>
            <a:r>
              <a:rPr kumimoji="1" lang="en-US" altLang="zh-CN" sz="3000" i="0" u="none" dirty="0" err="1" smtClean="0">
                <a:solidFill>
                  <a:srgbClr val="000000"/>
                </a:solidFill>
                <a:ea typeface="宋体" panose="02010600030101010101" pitchFamily="2" charset="-122"/>
              </a:rPr>
              <a:t>path,S</a:t>
            </a:r>
            <a:r>
              <a:rPr kumimoji="1" lang="zh-CN" altLang="en-US" sz="3000" i="0" u="none" dirty="0" smtClean="0">
                <a:solidFill>
                  <a:srgbClr val="000000"/>
                </a:solidFill>
                <a:ea typeface="宋体" panose="02010600030101010101" pitchFamily="2" charset="-122"/>
              </a:rPr>
              <a:t>初始化</a:t>
            </a:r>
            <a:r>
              <a:rPr kumimoji="1" lang="en-US" altLang="zh-CN" sz="3000" i="0" u="none" dirty="0" smtClean="0">
                <a:solidFill>
                  <a:srgbClr val="000000"/>
                </a:solidFill>
                <a:ea typeface="宋体" panose="02010600030101010101" pitchFamily="2" charset="-122"/>
              </a:rPr>
              <a:t>.</a:t>
            </a:r>
            <a:endParaRPr kumimoji="1" lang="en-US" altLang="zh-CN" sz="3000" i="0" u="none" dirty="0" smtClean="0">
              <a:solidFill>
                <a:srgbClr val="000000"/>
              </a:solidFill>
              <a:ea typeface="宋体" panose="02010600030101010101" pitchFamily="2" charset="-122"/>
            </a:endParaRPr>
          </a:p>
          <a:p>
            <a:pPr>
              <a:spcBef>
                <a:spcPts val="600"/>
              </a:spcBef>
              <a:spcAft>
                <a:spcPts val="600"/>
              </a:spcAft>
            </a:pPr>
            <a:r>
              <a:rPr kumimoji="1" lang="en-US" altLang="zh-CN" sz="3000" i="0" u="none" dirty="0" smtClean="0">
                <a:solidFill>
                  <a:srgbClr val="000000"/>
                </a:solidFill>
                <a:ea typeface="宋体" panose="02010600030101010101" pitchFamily="2" charset="-122"/>
              </a:rPr>
              <a:t>   (2) </a:t>
            </a:r>
            <a:r>
              <a:rPr kumimoji="1" lang="zh-CN" altLang="en-US" sz="3000" i="0" u="none" dirty="0" smtClean="0">
                <a:solidFill>
                  <a:srgbClr val="000000"/>
                </a:solidFill>
                <a:ea typeface="宋体" panose="02010600030101010101" pitchFamily="2" charset="-122"/>
              </a:rPr>
              <a:t>求得一条最短路径并将终点</a:t>
            </a:r>
            <a:r>
              <a:rPr kumimoji="1" lang="en-US" altLang="zh-CN" sz="3000" i="0" u="none" dirty="0" err="1" smtClean="0">
                <a:solidFill>
                  <a:srgbClr val="000000"/>
                </a:solidFill>
                <a:ea typeface="宋体" panose="02010600030101010101" pitchFamily="2" charset="-122"/>
              </a:rPr>
              <a:t>v</a:t>
            </a:r>
            <a:r>
              <a:rPr kumimoji="1" lang="en-US" altLang="zh-CN" sz="3000" i="0" u="none" baseline="-25000" dirty="0" err="1" smtClean="0">
                <a:solidFill>
                  <a:srgbClr val="000000"/>
                </a:solidFill>
                <a:ea typeface="宋体" panose="02010600030101010101" pitchFamily="2" charset="-122"/>
              </a:rPr>
              <a:t>x</a:t>
            </a:r>
            <a:r>
              <a:rPr kumimoji="1" lang="zh-CN" altLang="en-US" sz="3000" i="0" u="none" dirty="0" smtClean="0">
                <a:solidFill>
                  <a:srgbClr val="000000"/>
                </a:solidFill>
                <a:ea typeface="宋体" panose="02010600030101010101" pitchFamily="2" charset="-122"/>
              </a:rPr>
              <a:t>加入到顶点集合</a:t>
            </a:r>
            <a:r>
              <a:rPr kumimoji="1" lang="en-US" altLang="zh-CN" sz="3000" i="0" u="none" dirty="0" smtClean="0">
                <a:solidFill>
                  <a:srgbClr val="000000"/>
                </a:solidFill>
                <a:ea typeface="宋体" panose="02010600030101010101" pitchFamily="2" charset="-122"/>
              </a:rPr>
              <a:t>S</a:t>
            </a:r>
            <a:r>
              <a:rPr kumimoji="1" lang="zh-CN" altLang="en-US" sz="3000" i="0" u="none" dirty="0" smtClean="0">
                <a:solidFill>
                  <a:srgbClr val="000000"/>
                </a:solidFill>
                <a:ea typeface="宋体" panose="02010600030101010101" pitchFamily="2" charset="-122"/>
              </a:rPr>
              <a:t>，</a:t>
            </a:r>
            <a:endParaRPr kumimoji="1" lang="zh-CN" altLang="en-US" sz="3000" i="0" u="none" dirty="0" smtClean="0">
              <a:solidFill>
                <a:srgbClr val="000000"/>
              </a:solidFill>
              <a:ea typeface="宋体" panose="02010600030101010101" pitchFamily="2" charset="-122"/>
            </a:endParaRPr>
          </a:p>
          <a:p>
            <a:pPr>
              <a:spcBef>
                <a:spcPts val="600"/>
              </a:spcBef>
              <a:spcAft>
                <a:spcPts val="600"/>
              </a:spcAft>
            </a:pPr>
            <a:r>
              <a:rPr kumimoji="1" lang="zh-CN" altLang="en-US" sz="3000" i="0" u="none" dirty="0" smtClean="0">
                <a:solidFill>
                  <a:srgbClr val="000000"/>
                </a:solidFill>
                <a:ea typeface="宋体" panose="02010600030101010101" pitchFamily="2" charset="-122"/>
              </a:rPr>
              <a:t>   </a:t>
            </a:r>
            <a:r>
              <a:rPr kumimoji="1" lang="en-US" altLang="zh-CN" sz="3000" i="0" u="none" dirty="0" smtClean="0">
                <a:solidFill>
                  <a:srgbClr val="000000"/>
                </a:solidFill>
                <a:ea typeface="宋体" panose="02010600030101010101" pitchFamily="2" charset="-122"/>
              </a:rPr>
              <a:t>(3) </a:t>
            </a:r>
            <a:r>
              <a:rPr kumimoji="1" lang="zh-CN" altLang="en-US" sz="3000" i="0" u="none" dirty="0" smtClean="0">
                <a:solidFill>
                  <a:srgbClr val="000000"/>
                </a:solidFill>
                <a:ea typeface="宋体" panose="02010600030101010101" pitchFamily="2" charset="-122"/>
              </a:rPr>
              <a:t>对</a:t>
            </a:r>
            <a:r>
              <a:rPr kumimoji="1" lang="en-US" altLang="zh-CN" sz="3000" i="0" u="none" dirty="0" smtClean="0">
                <a:solidFill>
                  <a:srgbClr val="000000"/>
                </a:solidFill>
                <a:ea typeface="宋体" panose="02010600030101010101" pitchFamily="2" charset="-122"/>
              </a:rPr>
              <a:t>V-S</a:t>
            </a:r>
            <a:r>
              <a:rPr kumimoji="1" lang="zh-CN" altLang="en-US" sz="3000" i="0" u="none" dirty="0" smtClean="0">
                <a:solidFill>
                  <a:srgbClr val="000000"/>
                </a:solidFill>
                <a:ea typeface="宋体" panose="02010600030101010101" pitchFamily="2" charset="-122"/>
              </a:rPr>
              <a:t>中的其余各顶点</a:t>
            </a:r>
            <a:r>
              <a:rPr kumimoji="1" lang="en-US" altLang="zh-CN" sz="3000" i="0" u="none" dirty="0" err="1" smtClean="0">
                <a:solidFill>
                  <a:srgbClr val="000000"/>
                </a:solidFill>
                <a:ea typeface="宋体" panose="02010600030101010101" pitchFamily="2" charset="-122"/>
              </a:rPr>
              <a:t>v</a:t>
            </a:r>
            <a:r>
              <a:rPr kumimoji="1" lang="en-US" altLang="zh-CN" sz="3000" i="0" u="none" baseline="-25000" dirty="0" err="1" smtClean="0">
                <a:solidFill>
                  <a:srgbClr val="000000"/>
                </a:solidFill>
                <a:ea typeface="宋体" panose="02010600030101010101" pitchFamily="2" charset="-122"/>
              </a:rPr>
              <a:t>y</a:t>
            </a:r>
            <a:r>
              <a:rPr kumimoji="1" lang="en-US" altLang="zh-CN" sz="3000" i="0" u="none" dirty="0" smtClean="0">
                <a:solidFill>
                  <a:srgbClr val="000000"/>
                </a:solidFill>
                <a:ea typeface="宋体" panose="02010600030101010101" pitchFamily="2" charset="-122"/>
              </a:rPr>
              <a:t>(</a:t>
            </a:r>
            <a:r>
              <a:rPr kumimoji="1" lang="en-US" altLang="zh-CN" sz="3000" i="0" u="none" dirty="0" err="1" smtClean="0">
                <a:solidFill>
                  <a:srgbClr val="000000"/>
                </a:solidFill>
                <a:ea typeface="宋体" panose="02010600030101010101" pitchFamily="2" charset="-122"/>
              </a:rPr>
              <a:t>v</a:t>
            </a:r>
            <a:r>
              <a:rPr kumimoji="1" lang="en-US" altLang="zh-CN" sz="3000" i="0" u="none" baseline="-25000" dirty="0" err="1" smtClean="0">
                <a:solidFill>
                  <a:srgbClr val="000000"/>
                </a:solidFill>
                <a:ea typeface="宋体" panose="02010600030101010101" pitchFamily="2" charset="-122"/>
              </a:rPr>
              <a:t>y</a:t>
            </a:r>
            <a:r>
              <a:rPr kumimoji="1" lang="en-US" altLang="zh-CN" sz="3000" i="0" u="none" dirty="0" err="1" smtClean="0">
                <a:solidFill>
                  <a:srgbClr val="000000"/>
                </a:solidFill>
                <a:ea typeface="宋体" panose="02010600030101010101" pitchFamily="2" charset="-122"/>
                <a:sym typeface="Symbol" panose="05050102010706020507" pitchFamily="18" charset="2"/>
              </a:rPr>
              <a:t></a:t>
            </a:r>
            <a:r>
              <a:rPr kumimoji="1" lang="en-US" altLang="zh-CN" sz="3000" i="0" u="none" dirty="0" err="1" smtClean="0">
                <a:solidFill>
                  <a:srgbClr val="000000"/>
                </a:solidFill>
                <a:ea typeface="宋体" panose="02010600030101010101" pitchFamily="2" charset="-122"/>
              </a:rPr>
              <a:t>V-S</a:t>
            </a:r>
            <a:r>
              <a:rPr kumimoji="1" lang="en-US" altLang="zh-CN" sz="3000" i="0" u="none" dirty="0" smtClean="0">
                <a:solidFill>
                  <a:srgbClr val="000000"/>
                </a:solidFill>
                <a:ea typeface="宋体" panose="02010600030101010101" pitchFamily="2" charset="-122"/>
              </a:rPr>
              <a:t>)</a:t>
            </a:r>
            <a:r>
              <a:rPr kumimoji="1" lang="zh-CN" altLang="en-US" sz="3000" i="0" u="none" dirty="0" smtClean="0">
                <a:solidFill>
                  <a:srgbClr val="000000"/>
                </a:solidFill>
                <a:ea typeface="宋体" panose="02010600030101010101" pitchFamily="2" charset="-122"/>
              </a:rPr>
              <a:t>修改其</a:t>
            </a:r>
            <a:r>
              <a:rPr kumimoji="1" lang="en-US" altLang="zh-CN" sz="3000" i="0" u="none" dirty="0" err="1" smtClean="0">
                <a:solidFill>
                  <a:srgbClr val="000000"/>
                </a:solidFill>
                <a:ea typeface="宋体" panose="02010600030101010101" pitchFamily="2" charset="-122"/>
              </a:rPr>
              <a:t>dist</a:t>
            </a:r>
            <a:r>
              <a:rPr kumimoji="1" lang="en-US" altLang="zh-CN" sz="3000" i="0" u="none" dirty="0" smtClean="0">
                <a:solidFill>
                  <a:srgbClr val="000000"/>
                </a:solidFill>
                <a:ea typeface="宋体" panose="02010600030101010101" pitchFamily="2" charset="-122"/>
              </a:rPr>
              <a:t>[y]</a:t>
            </a:r>
            <a:r>
              <a:rPr kumimoji="1" lang="zh-CN" altLang="en-US" sz="3000" i="0" u="none" dirty="0" smtClean="0">
                <a:solidFill>
                  <a:srgbClr val="000000"/>
                </a:solidFill>
                <a:ea typeface="宋体" panose="02010600030101010101" pitchFamily="2" charset="-122"/>
              </a:rPr>
              <a:t>：</a:t>
            </a:r>
            <a:endParaRPr kumimoji="1" lang="zh-CN" altLang="en-US" sz="3000" i="0" u="none" dirty="0" smtClean="0">
              <a:solidFill>
                <a:srgbClr val="000000"/>
              </a:solidFill>
              <a:ea typeface="宋体" panose="02010600030101010101" pitchFamily="2" charset="-122"/>
            </a:endParaRPr>
          </a:p>
          <a:p>
            <a:pPr>
              <a:spcBef>
                <a:spcPts val="600"/>
              </a:spcBef>
              <a:spcAft>
                <a:spcPts val="600"/>
              </a:spcAft>
            </a:pPr>
            <a:r>
              <a:rPr kumimoji="1" lang="en-US" altLang="zh-CN" sz="3000" i="0" u="none" dirty="0" smtClean="0">
                <a:solidFill>
                  <a:srgbClr val="000000"/>
                </a:solidFill>
                <a:ea typeface="宋体" panose="02010600030101010101" pitchFamily="2" charset="-122"/>
              </a:rPr>
              <a:t>       </a:t>
            </a:r>
            <a:r>
              <a:rPr kumimoji="1" lang="en-US" altLang="zh-CN" sz="3000" i="0" u="none" dirty="0" err="1" smtClean="0">
                <a:solidFill>
                  <a:srgbClr val="000000"/>
                </a:solidFill>
                <a:ea typeface="宋体" panose="02010600030101010101" pitchFamily="2" charset="-122"/>
              </a:rPr>
              <a:t>dist</a:t>
            </a:r>
            <a:r>
              <a:rPr kumimoji="1" lang="en-US" altLang="zh-CN" sz="3000" i="0" u="none" dirty="0" smtClean="0">
                <a:solidFill>
                  <a:srgbClr val="000000"/>
                </a:solidFill>
                <a:ea typeface="宋体" panose="02010600030101010101" pitchFamily="2" charset="-122"/>
              </a:rPr>
              <a:t>[y]</a:t>
            </a:r>
            <a:r>
              <a:rPr kumimoji="1" lang="zh-CN" altLang="en-US" sz="3000" i="0" u="none" dirty="0" smtClean="0">
                <a:solidFill>
                  <a:srgbClr val="000000"/>
                </a:solidFill>
                <a:ea typeface="宋体" panose="02010600030101010101" pitchFamily="2" charset="-122"/>
              </a:rPr>
              <a:t>＝</a:t>
            </a:r>
            <a:r>
              <a:rPr kumimoji="1" lang="en-US" altLang="zh-CN" sz="3000" i="0" u="none" dirty="0" smtClean="0">
                <a:solidFill>
                  <a:srgbClr val="000000"/>
                </a:solidFill>
                <a:ea typeface="宋体" panose="02010600030101010101" pitchFamily="2" charset="-122"/>
              </a:rPr>
              <a:t>Min{</a:t>
            </a:r>
            <a:r>
              <a:rPr kumimoji="1" lang="en-US" altLang="zh-CN" sz="3000" i="0" u="none" dirty="0" err="1" smtClean="0">
                <a:solidFill>
                  <a:srgbClr val="000000"/>
                </a:solidFill>
                <a:ea typeface="宋体" panose="02010600030101010101" pitchFamily="2" charset="-122"/>
              </a:rPr>
              <a:t>dist</a:t>
            </a:r>
            <a:r>
              <a:rPr kumimoji="1" lang="en-US" altLang="zh-CN" sz="3000" i="0" u="none" dirty="0" smtClean="0">
                <a:solidFill>
                  <a:srgbClr val="000000"/>
                </a:solidFill>
                <a:ea typeface="宋体" panose="02010600030101010101" pitchFamily="2" charset="-122"/>
              </a:rPr>
              <a:t>[y],</a:t>
            </a:r>
            <a:r>
              <a:rPr kumimoji="1" lang="en-US" altLang="zh-CN" sz="3000" i="0" u="none" dirty="0" err="1" smtClean="0">
                <a:solidFill>
                  <a:srgbClr val="000000"/>
                </a:solidFill>
                <a:ea typeface="宋体" panose="02010600030101010101" pitchFamily="2" charset="-122"/>
              </a:rPr>
              <a:t>dist</a:t>
            </a:r>
            <a:r>
              <a:rPr kumimoji="1" lang="en-US" altLang="zh-CN" sz="3000" i="0" u="none" dirty="0" smtClean="0">
                <a:solidFill>
                  <a:srgbClr val="000000"/>
                </a:solidFill>
                <a:ea typeface="宋体" panose="02010600030101010101" pitchFamily="2" charset="-122"/>
              </a:rPr>
              <a:t>[x]+Arcs[x][y]}</a:t>
            </a:r>
            <a:br>
              <a:rPr kumimoji="1" lang="en-US" altLang="zh-CN" sz="3000" i="0" u="none" dirty="0" smtClean="0">
                <a:solidFill>
                  <a:srgbClr val="000000"/>
                </a:solidFill>
                <a:ea typeface="宋体" panose="02010600030101010101" pitchFamily="2" charset="-122"/>
              </a:rPr>
            </a:br>
            <a:r>
              <a:rPr kumimoji="1" lang="en-US" altLang="zh-CN" sz="3000" i="0" u="none" dirty="0" smtClean="0">
                <a:solidFill>
                  <a:srgbClr val="000000"/>
                </a:solidFill>
                <a:ea typeface="宋体" panose="02010600030101010101" pitchFamily="2" charset="-122"/>
              </a:rPr>
              <a:t>            </a:t>
            </a:r>
            <a:r>
              <a:rPr kumimoji="1" lang="zh-CN" altLang="en-US" sz="3000" i="0" u="none" dirty="0" smtClean="0">
                <a:solidFill>
                  <a:srgbClr val="000000"/>
                </a:solidFill>
                <a:ea typeface="宋体" panose="02010600030101010101" pitchFamily="2" charset="-122"/>
              </a:rPr>
              <a:t>其中，</a:t>
            </a:r>
            <a:r>
              <a:rPr kumimoji="1" lang="en-US" altLang="zh-CN" sz="3000" i="0" u="none" dirty="0" smtClean="0">
                <a:solidFill>
                  <a:srgbClr val="000000"/>
                </a:solidFill>
                <a:ea typeface="宋体" panose="02010600030101010101" pitchFamily="2" charset="-122"/>
              </a:rPr>
              <a:t>Arcs[x][y]</a:t>
            </a:r>
            <a:r>
              <a:rPr kumimoji="1" lang="zh-CN" altLang="en-US" sz="3000" i="0" u="none" dirty="0" smtClean="0">
                <a:solidFill>
                  <a:srgbClr val="000000"/>
                </a:solidFill>
                <a:ea typeface="宋体" panose="02010600030101010101" pitchFamily="2" charset="-122"/>
              </a:rPr>
              <a:t>是弧</a:t>
            </a:r>
            <a:r>
              <a:rPr kumimoji="1" lang="en-US" altLang="zh-CN" sz="3000" i="0" u="none" dirty="0" smtClean="0">
                <a:solidFill>
                  <a:srgbClr val="000000"/>
                </a:solidFill>
                <a:ea typeface="宋体" panose="02010600030101010101" pitchFamily="2" charset="-122"/>
              </a:rPr>
              <a:t>&lt;x</a:t>
            </a:r>
            <a:r>
              <a:rPr kumimoji="1" lang="zh-CN" altLang="en-US" sz="3000" i="0" u="none" dirty="0" smtClean="0">
                <a:solidFill>
                  <a:srgbClr val="000000"/>
                </a:solidFill>
                <a:ea typeface="宋体" panose="02010600030101010101" pitchFamily="2" charset="-122"/>
              </a:rPr>
              <a:t>，</a:t>
            </a:r>
            <a:r>
              <a:rPr kumimoji="1" lang="en-US" altLang="zh-CN" sz="3000" i="0" u="none" dirty="0" smtClean="0">
                <a:solidFill>
                  <a:srgbClr val="000000"/>
                </a:solidFill>
                <a:ea typeface="宋体" panose="02010600030101010101" pitchFamily="2" charset="-122"/>
              </a:rPr>
              <a:t>y&gt;</a:t>
            </a:r>
            <a:r>
              <a:rPr kumimoji="1" lang="zh-CN" altLang="en-US" sz="3000" i="0" u="none" dirty="0" smtClean="0">
                <a:solidFill>
                  <a:srgbClr val="000000"/>
                </a:solidFill>
                <a:ea typeface="宋体" panose="02010600030101010101" pitchFamily="2" charset="-122"/>
              </a:rPr>
              <a:t>上的权值。</a:t>
            </a:r>
            <a:endParaRPr kumimoji="1" lang="zh-CN" altLang="en-US" sz="3000" i="0" u="none" dirty="0" smtClean="0">
              <a:solidFill>
                <a:srgbClr val="000000"/>
              </a:solidFill>
              <a:ea typeface="宋体" panose="02010600030101010101" pitchFamily="2" charset="-122"/>
            </a:endParaRPr>
          </a:p>
          <a:p>
            <a:pPr algn="just">
              <a:spcBef>
                <a:spcPts val="600"/>
              </a:spcBef>
              <a:spcAft>
                <a:spcPts val="600"/>
              </a:spcAft>
            </a:pPr>
            <a:r>
              <a:rPr kumimoji="1" lang="zh-CN" altLang="en-US" sz="3000" i="0" u="none" dirty="0" smtClean="0">
                <a:solidFill>
                  <a:srgbClr val="000000"/>
                </a:solidFill>
                <a:ea typeface="宋体" panose="02010600030101010101" pitchFamily="2" charset="-122"/>
              </a:rPr>
              <a:t>   </a:t>
            </a:r>
            <a:r>
              <a:rPr kumimoji="1" lang="en-US" altLang="zh-CN" sz="3000" i="0" u="none" dirty="0" smtClean="0">
                <a:solidFill>
                  <a:srgbClr val="000000"/>
                </a:solidFill>
                <a:ea typeface="宋体" panose="02010600030101010101" pitchFamily="2" charset="-122"/>
              </a:rPr>
              <a:t>(4) </a:t>
            </a:r>
            <a:r>
              <a:rPr kumimoji="1" lang="zh-CN" altLang="en-US" sz="3000" i="0" u="none" dirty="0" smtClean="0">
                <a:solidFill>
                  <a:srgbClr val="000000"/>
                </a:solidFill>
                <a:ea typeface="宋体" panose="02010600030101010101" pitchFamily="2" charset="-122"/>
              </a:rPr>
              <a:t>重复步骤</a:t>
            </a:r>
            <a:r>
              <a:rPr kumimoji="1" lang="en-US" altLang="zh-CN" sz="3000" i="0" u="none" dirty="0" smtClean="0">
                <a:solidFill>
                  <a:srgbClr val="000000"/>
                </a:solidFill>
                <a:ea typeface="宋体" panose="02010600030101010101" pitchFamily="2" charset="-122"/>
              </a:rPr>
              <a:t>(2)</a:t>
            </a:r>
            <a:r>
              <a:rPr kumimoji="1" lang="zh-CN" altLang="en-US" sz="3000" i="0" u="none" dirty="0" smtClean="0">
                <a:solidFill>
                  <a:srgbClr val="000000"/>
                </a:solidFill>
                <a:ea typeface="宋体" panose="02010600030101010101" pitchFamily="2" charset="-122"/>
              </a:rPr>
              <a:t>和</a:t>
            </a:r>
            <a:r>
              <a:rPr kumimoji="1" lang="en-US" altLang="zh-CN" sz="3000" i="0" u="none" dirty="0" smtClean="0">
                <a:solidFill>
                  <a:srgbClr val="000000"/>
                </a:solidFill>
                <a:ea typeface="宋体" panose="02010600030101010101" pitchFamily="2" charset="-122"/>
              </a:rPr>
              <a:t>(3)n-1</a:t>
            </a:r>
            <a:r>
              <a:rPr kumimoji="1" lang="zh-CN" altLang="en-US" sz="3000" i="0" u="none" dirty="0" smtClean="0">
                <a:solidFill>
                  <a:srgbClr val="000000"/>
                </a:solidFill>
                <a:ea typeface="宋体" panose="02010600030101010101" pitchFamily="2" charset="-122"/>
              </a:rPr>
              <a:t>次，使</a:t>
            </a:r>
            <a:r>
              <a:rPr kumimoji="1" lang="en-US" altLang="zh-CN" sz="3000" i="0" u="none" dirty="0" smtClean="0">
                <a:solidFill>
                  <a:srgbClr val="000000"/>
                </a:solidFill>
                <a:ea typeface="宋体" panose="02010600030101010101" pitchFamily="2" charset="-122"/>
              </a:rPr>
              <a:t>|S|=n</a:t>
            </a:r>
            <a:r>
              <a:rPr kumimoji="1" lang="zh-CN" altLang="en-US" sz="3000" i="0" u="none" dirty="0" smtClean="0">
                <a:solidFill>
                  <a:srgbClr val="000000"/>
                </a:solidFill>
                <a:ea typeface="宋体" panose="02010600030101010101" pitchFamily="2" charset="-122"/>
              </a:rPr>
              <a:t>。</a:t>
            </a:r>
            <a:endParaRPr kumimoji="1" lang="zh-CN" altLang="en-US" sz="3000" dirty="0"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10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875" y="500065"/>
            <a:ext cx="2592265"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92644"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618" y="428625"/>
            <a:ext cx="265820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92645"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385" y="357190"/>
            <a:ext cx="2882412"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28005" name="Picture 1036" descr="7-19"/>
          <p:cNvPicPr>
            <a:picLocks noChangeAspect="1" noChangeArrowheads="1"/>
          </p:cNvPicPr>
          <p:nvPr/>
        </p:nvPicPr>
        <p:blipFill>
          <a:blip r:embed="rId4">
            <a:extLst>
              <a:ext uri="{28A0092B-C50C-407E-A947-70E740481C1C}">
                <a14:useLocalDpi xmlns:a14="http://schemas.microsoft.com/office/drawing/2010/main" val="0"/>
              </a:ext>
            </a:extLst>
          </a:blip>
          <a:srcRect t="4178" r="61958" b="20845"/>
          <a:stretch>
            <a:fillRect/>
          </a:stretch>
        </p:blipFill>
        <p:spPr bwMode="auto">
          <a:xfrm>
            <a:off x="7104189" y="5007246"/>
            <a:ext cx="203981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6" name="Rectangle 1034"/>
          <p:cNvSpPr>
            <a:spLocks noChangeArrowheads="1"/>
          </p:cNvSpPr>
          <p:nvPr/>
        </p:nvSpPr>
        <p:spPr bwMode="auto">
          <a:xfrm>
            <a:off x="650635" y="6464300"/>
            <a:ext cx="735183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pPr>
            <a:r>
              <a:rPr lang="zh-CN" altLang="en-US" sz="2000" smtClean="0">
                <a:solidFill>
                  <a:srgbClr val="000000"/>
                </a:solidFill>
                <a:latin typeface="Times New Roman" panose="02020603050405020304" pitchFamily="18" charset="0"/>
                <a:ea typeface="宋体" panose="02010600030101010101" pitchFamily="2" charset="-122"/>
              </a:rPr>
              <a:t>图</a:t>
            </a:r>
            <a:r>
              <a:rPr lang="en-US" altLang="zh-CN" sz="2000" smtClean="0">
                <a:solidFill>
                  <a:srgbClr val="000000"/>
                </a:solidFill>
                <a:latin typeface="Times New Roman" panose="02020603050405020304" pitchFamily="18" charset="0"/>
                <a:ea typeface="宋体" panose="02010600030101010101" pitchFamily="2" charset="-122"/>
              </a:rPr>
              <a:t>7-22 </a:t>
            </a:r>
            <a:r>
              <a:rPr lang="zh-CN" altLang="en-US" sz="2000" smtClean="0">
                <a:solidFill>
                  <a:srgbClr val="000000"/>
                </a:solidFill>
                <a:latin typeface="Times New Roman" panose="02020603050405020304" pitchFamily="18" charset="0"/>
                <a:ea typeface="宋体" panose="02010600030101010101" pitchFamily="2" charset="-122"/>
              </a:rPr>
              <a:t>迪杰斯特拉算法求最短路径的过程中辅助数组的变化</a:t>
            </a:r>
            <a:endParaRPr lang="zh-CN" altLang="en-US" sz="2000" smtClean="0">
              <a:solidFill>
                <a:srgbClr val="000000"/>
              </a:solidFill>
              <a:latin typeface="Times New Roman" panose="02020603050405020304" pitchFamily="18" charset="0"/>
              <a:ea typeface="宋体" panose="02010600030101010101" pitchFamily="2" charset="-122"/>
            </a:endParaRPr>
          </a:p>
        </p:txBody>
      </p:sp>
      <p:sp>
        <p:nvSpPr>
          <p:cNvPr id="10" name="矩形 9"/>
          <p:cNvSpPr>
            <a:spLocks noChangeArrowheads="1"/>
          </p:cNvSpPr>
          <p:nvPr/>
        </p:nvSpPr>
        <p:spPr bwMode="auto">
          <a:xfrm>
            <a:off x="287530" y="2928939"/>
            <a:ext cx="8285248"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spcBef>
                <a:spcPct val="20000"/>
              </a:spcBef>
            </a:pPr>
            <a:r>
              <a:rPr lang="en-US" altLang="zh-CN" sz="2800" dirty="0" err="1" smtClean="0">
                <a:solidFill>
                  <a:srgbClr val="000000"/>
                </a:solidFill>
                <a:latin typeface="Times New Roman" panose="02020603050405020304" pitchFamily="18" charset="0"/>
                <a:ea typeface="宋体" panose="02010600030101010101" pitchFamily="2" charset="-122"/>
              </a:rPr>
              <a:t>AC</a:t>
            </a:r>
            <a:r>
              <a:rPr lang="en-US" altLang="zh-CN" sz="2800" baseline="-25000" dirty="0" err="1" smtClean="0">
                <a:solidFill>
                  <a:srgbClr val="000000"/>
                </a:solidFill>
                <a:latin typeface="Times New Roman" panose="02020603050405020304" pitchFamily="18" charset="0"/>
                <a:ea typeface="宋体" panose="02010600030101010101" pitchFamily="2" charset="-122"/>
              </a:rPr>
              <a:t>min</a:t>
            </a:r>
            <a:r>
              <a:rPr lang="en-US" altLang="zh-CN" sz="2800" dirty="0" smtClean="0">
                <a:solidFill>
                  <a:srgbClr val="000000"/>
                </a:solidFill>
                <a:latin typeface="Times New Roman" panose="02020603050405020304" pitchFamily="18" charset="0"/>
                <a:ea typeface="宋体" panose="02010600030101010101" pitchFamily="2" charset="-122"/>
              </a:rPr>
              <a:t> =  min(∞,10(</a:t>
            </a:r>
            <a:r>
              <a:rPr lang="en-US" altLang="zh-CN" sz="2800" dirty="0" err="1" smtClean="0">
                <a:solidFill>
                  <a:srgbClr val="000000"/>
                </a:solidFill>
                <a:latin typeface="Times New Roman" panose="02020603050405020304" pitchFamily="18" charset="0"/>
                <a:ea typeface="宋体" panose="02010600030101010101" pitchFamily="2" charset="-122"/>
              </a:rPr>
              <a:t>AB,dist</a:t>
            </a:r>
            <a:r>
              <a:rPr lang="en-US" altLang="zh-CN" sz="2800" baseline="-25000" dirty="0" err="1" smtClean="0">
                <a:solidFill>
                  <a:srgbClr val="000000"/>
                </a:solidFill>
                <a:latin typeface="Times New Roman" panose="02020603050405020304" pitchFamily="18" charset="0"/>
                <a:ea typeface="宋体" panose="02010600030101010101" pitchFamily="2" charset="-122"/>
              </a:rPr>
              <a:t>x</a:t>
            </a:r>
            <a:r>
              <a:rPr lang="en-US" altLang="zh-CN" sz="2800" dirty="0" smtClean="0">
                <a:solidFill>
                  <a:srgbClr val="000000"/>
                </a:solidFill>
                <a:latin typeface="Times New Roman" panose="02020603050405020304" pitchFamily="18" charset="0"/>
                <a:ea typeface="宋体" panose="02010600030101010101" pitchFamily="2" charset="-122"/>
              </a:rPr>
              <a:t>)+50(BC, </a:t>
            </a:r>
            <a:r>
              <a:rPr lang="en-US" altLang="zh-CN" sz="2800" dirty="0" err="1" smtClean="0">
                <a:solidFill>
                  <a:srgbClr val="000000"/>
                </a:solidFill>
                <a:latin typeface="Times New Roman" panose="02020603050405020304" pitchFamily="18" charset="0"/>
                <a:ea typeface="宋体" panose="02010600030101010101" pitchFamily="2" charset="-122"/>
              </a:rPr>
              <a:t>Arcs</a:t>
            </a:r>
            <a:r>
              <a:rPr lang="en-US" altLang="zh-CN" sz="2800" baseline="-25000" dirty="0" err="1" smtClean="0">
                <a:solidFill>
                  <a:srgbClr val="000000"/>
                </a:solidFill>
                <a:latin typeface="Times New Roman" panose="02020603050405020304" pitchFamily="18" charset="0"/>
                <a:ea typeface="宋体" panose="02010600030101010101" pitchFamily="2" charset="-122"/>
              </a:rPr>
              <a:t>x,y</a:t>
            </a:r>
            <a:r>
              <a:rPr lang="en-US" altLang="zh-CN" sz="2800" dirty="0" smtClean="0">
                <a:solidFill>
                  <a:srgbClr val="000000"/>
                </a:solidFill>
                <a:latin typeface="Times New Roman" panose="02020603050405020304" pitchFamily="18" charset="0"/>
                <a:ea typeface="宋体" panose="02010600030101010101" pitchFamily="2" charset="-122"/>
              </a:rPr>
              <a:t>)) = 60 </a:t>
            </a:r>
            <a:endParaRPr lang="en-US" altLang="zh-CN" sz="2800" dirty="0" smtClean="0">
              <a:solidFill>
                <a:srgbClr val="000000"/>
              </a:solidFill>
              <a:latin typeface="Times New Roman" panose="02020603050405020304" pitchFamily="18" charset="0"/>
              <a:ea typeface="宋体" panose="02010600030101010101" pitchFamily="2" charset="-122"/>
            </a:endParaRPr>
          </a:p>
          <a:p>
            <a:pPr eaLnBrk="0" hangingPunct="0">
              <a:spcBef>
                <a:spcPct val="30000"/>
              </a:spcBef>
            </a:pPr>
            <a:r>
              <a:rPr lang="en-US" altLang="zh-CN" sz="2800" dirty="0" smtClean="0">
                <a:solidFill>
                  <a:srgbClr val="000000"/>
                </a:solidFill>
                <a:latin typeface="Times New Roman" panose="02020603050405020304" pitchFamily="18" charset="0"/>
                <a:ea typeface="宋体" panose="02010600030101010101" pitchFamily="2" charset="-122"/>
              </a:rPr>
              <a:t>    </a:t>
            </a:r>
            <a:r>
              <a:rPr lang="en-US" altLang="zh-CN" sz="2800" dirty="0" err="1" smtClean="0">
                <a:solidFill>
                  <a:srgbClr val="000000"/>
                </a:solidFill>
                <a:latin typeface="Times New Roman" panose="02020603050405020304" pitchFamily="18" charset="0"/>
                <a:ea typeface="宋体" panose="02010600030101010101" pitchFamily="2" charset="-122"/>
              </a:rPr>
              <a:t>AD</a:t>
            </a:r>
            <a:r>
              <a:rPr lang="en-US" altLang="zh-CN" sz="2800" baseline="-25000" dirty="0" err="1" smtClean="0">
                <a:solidFill>
                  <a:srgbClr val="000000"/>
                </a:solidFill>
                <a:latin typeface="Times New Roman" panose="02020603050405020304" pitchFamily="18" charset="0"/>
                <a:ea typeface="宋体" panose="02010600030101010101" pitchFamily="2" charset="-122"/>
              </a:rPr>
              <a:t>min</a:t>
            </a:r>
            <a:r>
              <a:rPr lang="en-US" altLang="zh-CN" sz="2800" dirty="0" smtClean="0">
                <a:solidFill>
                  <a:srgbClr val="000000"/>
                </a:solidFill>
                <a:latin typeface="Times New Roman" panose="02020603050405020304" pitchFamily="18" charset="0"/>
                <a:ea typeface="宋体" panose="02010600030101010101" pitchFamily="2" charset="-122"/>
              </a:rPr>
              <a:t> =  min(30,10(</a:t>
            </a:r>
            <a:r>
              <a:rPr lang="en-US" altLang="zh-CN" sz="2800" dirty="0" err="1" smtClean="0">
                <a:solidFill>
                  <a:srgbClr val="000000"/>
                </a:solidFill>
                <a:latin typeface="Times New Roman" panose="02020603050405020304" pitchFamily="18" charset="0"/>
                <a:ea typeface="宋体" panose="02010600030101010101" pitchFamily="2" charset="-122"/>
              </a:rPr>
              <a:t>AB,dist</a:t>
            </a:r>
            <a:r>
              <a:rPr lang="en-US" altLang="zh-CN" sz="2800" baseline="-25000" dirty="0" err="1" smtClean="0">
                <a:solidFill>
                  <a:srgbClr val="000000"/>
                </a:solidFill>
                <a:latin typeface="Times New Roman" panose="02020603050405020304" pitchFamily="18" charset="0"/>
                <a:ea typeface="宋体" panose="02010600030101010101" pitchFamily="2" charset="-122"/>
              </a:rPr>
              <a:t>x</a:t>
            </a:r>
            <a:r>
              <a:rPr lang="en-US" altLang="zh-CN" sz="2800" dirty="0" smtClean="0">
                <a:solidFill>
                  <a:srgbClr val="000000"/>
                </a:solidFill>
                <a:latin typeface="Times New Roman" panose="02020603050405020304" pitchFamily="18" charset="0"/>
                <a:ea typeface="宋体" panose="02010600030101010101" pitchFamily="2" charset="-122"/>
              </a:rPr>
              <a:t>)+∞ (</a:t>
            </a:r>
            <a:r>
              <a:rPr lang="en-US" altLang="zh-CN" sz="2800" dirty="0" err="1" smtClean="0">
                <a:solidFill>
                  <a:srgbClr val="000000"/>
                </a:solidFill>
                <a:latin typeface="Times New Roman" panose="02020603050405020304" pitchFamily="18" charset="0"/>
                <a:ea typeface="宋体" panose="02010600030101010101" pitchFamily="2" charset="-122"/>
              </a:rPr>
              <a:t>BD,Arcs</a:t>
            </a:r>
            <a:r>
              <a:rPr lang="en-US" altLang="zh-CN" sz="2800" baseline="-25000" dirty="0" err="1" smtClean="0">
                <a:solidFill>
                  <a:srgbClr val="000000"/>
                </a:solidFill>
                <a:latin typeface="Times New Roman" panose="02020603050405020304" pitchFamily="18" charset="0"/>
                <a:ea typeface="宋体" panose="02010600030101010101" pitchFamily="2" charset="-122"/>
              </a:rPr>
              <a:t>x,y</a:t>
            </a:r>
            <a:r>
              <a:rPr lang="en-US" altLang="zh-CN" sz="2800" dirty="0" smtClean="0">
                <a:solidFill>
                  <a:srgbClr val="000000"/>
                </a:solidFill>
                <a:latin typeface="Times New Roman" panose="02020603050405020304" pitchFamily="18" charset="0"/>
                <a:ea typeface="宋体" panose="02010600030101010101" pitchFamily="2" charset="-122"/>
              </a:rPr>
              <a:t>)) = 30</a:t>
            </a:r>
            <a:endParaRPr lang="en-US" altLang="zh-CN" sz="2800" dirty="0" smtClean="0">
              <a:solidFill>
                <a:srgbClr val="000000"/>
              </a:solidFill>
              <a:latin typeface="Times New Roman" panose="02020603050405020304" pitchFamily="18" charset="0"/>
              <a:ea typeface="宋体" panose="02010600030101010101" pitchFamily="2" charset="-122"/>
            </a:endParaRPr>
          </a:p>
          <a:p>
            <a:pPr eaLnBrk="0" hangingPunct="0">
              <a:spcBef>
                <a:spcPct val="30000"/>
              </a:spcBef>
            </a:pPr>
            <a:r>
              <a:rPr lang="en-US" altLang="zh-CN" sz="2800" dirty="0" smtClean="0">
                <a:solidFill>
                  <a:srgbClr val="000000"/>
                </a:solidFill>
                <a:latin typeface="Times New Roman" panose="02020603050405020304" pitchFamily="18" charset="0"/>
                <a:ea typeface="宋体" panose="02010600030101010101" pitchFamily="2" charset="-122"/>
              </a:rPr>
              <a:t>    </a:t>
            </a:r>
            <a:r>
              <a:rPr lang="en-US" altLang="zh-CN" sz="2800" dirty="0" err="1" smtClean="0">
                <a:solidFill>
                  <a:srgbClr val="000000"/>
                </a:solidFill>
                <a:latin typeface="Times New Roman" panose="02020603050405020304" pitchFamily="18" charset="0"/>
                <a:ea typeface="宋体" panose="02010600030101010101" pitchFamily="2" charset="-122"/>
              </a:rPr>
              <a:t>AE</a:t>
            </a:r>
            <a:r>
              <a:rPr lang="en-US" altLang="zh-CN" sz="2800" baseline="-25000" dirty="0" err="1" smtClean="0">
                <a:solidFill>
                  <a:srgbClr val="000000"/>
                </a:solidFill>
                <a:latin typeface="Times New Roman" panose="02020603050405020304" pitchFamily="18" charset="0"/>
                <a:ea typeface="宋体" panose="02010600030101010101" pitchFamily="2" charset="-122"/>
              </a:rPr>
              <a:t>min</a:t>
            </a:r>
            <a:r>
              <a:rPr lang="en-US" altLang="zh-CN" sz="2800" dirty="0" smtClean="0">
                <a:solidFill>
                  <a:srgbClr val="000000"/>
                </a:solidFill>
                <a:latin typeface="Times New Roman" panose="02020603050405020304" pitchFamily="18" charset="0"/>
                <a:ea typeface="宋体" panose="02010600030101010101" pitchFamily="2" charset="-122"/>
              </a:rPr>
              <a:t> =  min(100,10(</a:t>
            </a:r>
            <a:r>
              <a:rPr lang="en-US" altLang="zh-CN" sz="2800" dirty="0" err="1" smtClean="0">
                <a:solidFill>
                  <a:srgbClr val="000000"/>
                </a:solidFill>
                <a:latin typeface="Times New Roman" panose="02020603050405020304" pitchFamily="18" charset="0"/>
                <a:ea typeface="宋体" panose="02010600030101010101" pitchFamily="2" charset="-122"/>
              </a:rPr>
              <a:t>AB,dist</a:t>
            </a:r>
            <a:r>
              <a:rPr lang="en-US" altLang="zh-CN" sz="2800" baseline="-25000" dirty="0" err="1" smtClean="0">
                <a:solidFill>
                  <a:srgbClr val="000000"/>
                </a:solidFill>
                <a:latin typeface="Times New Roman" panose="02020603050405020304" pitchFamily="18" charset="0"/>
                <a:ea typeface="宋体" panose="02010600030101010101" pitchFamily="2" charset="-122"/>
              </a:rPr>
              <a:t>x</a:t>
            </a:r>
            <a:r>
              <a:rPr lang="en-US" altLang="zh-CN" sz="2800" dirty="0" smtClean="0">
                <a:solidFill>
                  <a:srgbClr val="000000"/>
                </a:solidFill>
                <a:latin typeface="Times New Roman" panose="02020603050405020304" pitchFamily="18" charset="0"/>
                <a:ea typeface="宋体" panose="02010600030101010101" pitchFamily="2" charset="-122"/>
              </a:rPr>
              <a:t>)+∞ (</a:t>
            </a:r>
            <a:r>
              <a:rPr lang="en-US" altLang="zh-CN" sz="2800" dirty="0" err="1" smtClean="0">
                <a:solidFill>
                  <a:srgbClr val="000000"/>
                </a:solidFill>
                <a:latin typeface="Times New Roman" panose="02020603050405020304" pitchFamily="18" charset="0"/>
                <a:ea typeface="宋体" panose="02010600030101010101" pitchFamily="2" charset="-122"/>
              </a:rPr>
              <a:t>BE,Arcs</a:t>
            </a:r>
            <a:r>
              <a:rPr lang="en-US" altLang="zh-CN" sz="2800" baseline="-25000" dirty="0" err="1" smtClean="0">
                <a:solidFill>
                  <a:srgbClr val="000000"/>
                </a:solidFill>
                <a:latin typeface="Times New Roman" panose="02020603050405020304" pitchFamily="18" charset="0"/>
                <a:ea typeface="宋体" panose="02010600030101010101" pitchFamily="2" charset="-122"/>
              </a:rPr>
              <a:t>x,y</a:t>
            </a:r>
            <a:r>
              <a:rPr lang="en-US" altLang="zh-CN" sz="2800" dirty="0" smtClean="0">
                <a:solidFill>
                  <a:srgbClr val="000000"/>
                </a:solidFill>
                <a:latin typeface="Times New Roman" panose="02020603050405020304" pitchFamily="18" charset="0"/>
                <a:ea typeface="宋体" panose="02010600030101010101" pitchFamily="2" charset="-122"/>
              </a:rPr>
              <a:t>)) = 100</a:t>
            </a:r>
            <a:endParaRPr lang="en-US" altLang="zh-CN" sz="2800" dirty="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45"/>
                                        </p:tgtEl>
                                        <p:attrNameLst>
                                          <p:attrName>style.visibility</p:attrName>
                                        </p:attrNameLst>
                                      </p:cBhvr>
                                      <p:to>
                                        <p:strVal val="visible"/>
                                      </p:to>
                                    </p:set>
                                    <p:animEffect transition="in" filter="blinds(horizontal)">
                                      <p:cBhvr>
                                        <p:cTn id="7" dur="500"/>
                                        <p:tgtEl>
                                          <p:spTgt spid="13926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92644"/>
                                        </p:tgtEl>
                                        <p:attrNameLst>
                                          <p:attrName>style.visibility</p:attrName>
                                        </p:attrNameLst>
                                      </p:cBhvr>
                                      <p:to>
                                        <p:strVal val="visible"/>
                                      </p:to>
                                    </p:set>
                                    <p:animEffect transition="in" filter="blinds(horizontal)">
                                      <p:cBhvr>
                                        <p:cTn id="17" dur="500"/>
                                        <p:tgtEl>
                                          <p:spTgt spid="139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44" name="Picture 10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6194" y="88900"/>
            <a:ext cx="3758711"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29027"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12" y="0"/>
            <a:ext cx="4022481"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92646"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08" y="2214834"/>
            <a:ext cx="4154366" cy="22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92648" name="Picture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769" y="2071691"/>
            <a:ext cx="34290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29030" name="Picture 1036" descr="7-19"/>
          <p:cNvPicPr>
            <a:picLocks noChangeAspect="1" noChangeArrowheads="1"/>
          </p:cNvPicPr>
          <p:nvPr/>
        </p:nvPicPr>
        <p:blipFill>
          <a:blip r:embed="rId5">
            <a:extLst>
              <a:ext uri="{28A0092B-C50C-407E-A947-70E740481C1C}">
                <a14:useLocalDpi xmlns:a14="http://schemas.microsoft.com/office/drawing/2010/main" val="0"/>
              </a:ext>
            </a:extLst>
          </a:blip>
          <a:srcRect t="4178" r="61958" b="20845"/>
          <a:stretch>
            <a:fillRect/>
          </a:stretch>
        </p:blipFill>
        <p:spPr bwMode="auto">
          <a:xfrm>
            <a:off x="6945923" y="4715146"/>
            <a:ext cx="203981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649" name="Picture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695" y="4429125"/>
            <a:ext cx="3824654"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29032" name="Rectangle 1034"/>
          <p:cNvSpPr>
            <a:spLocks noChangeArrowheads="1"/>
          </p:cNvSpPr>
          <p:nvPr/>
        </p:nvSpPr>
        <p:spPr bwMode="auto">
          <a:xfrm>
            <a:off x="650635" y="6464300"/>
            <a:ext cx="735183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pPr>
            <a:r>
              <a:rPr lang="zh-CN" altLang="en-US" sz="2000" smtClean="0">
                <a:solidFill>
                  <a:srgbClr val="000000"/>
                </a:solidFill>
                <a:latin typeface="Times New Roman" panose="02020603050405020304" pitchFamily="18" charset="0"/>
                <a:ea typeface="宋体" panose="02010600030101010101" pitchFamily="2" charset="-122"/>
              </a:rPr>
              <a:t>图</a:t>
            </a:r>
            <a:r>
              <a:rPr lang="en-US" altLang="zh-CN" sz="2000" smtClean="0">
                <a:solidFill>
                  <a:srgbClr val="000000"/>
                </a:solidFill>
                <a:latin typeface="Times New Roman" panose="02020603050405020304" pitchFamily="18" charset="0"/>
                <a:ea typeface="宋体" panose="02010600030101010101" pitchFamily="2" charset="-122"/>
              </a:rPr>
              <a:t>7-22 </a:t>
            </a:r>
            <a:r>
              <a:rPr lang="zh-CN" altLang="en-US" sz="2000" smtClean="0">
                <a:solidFill>
                  <a:srgbClr val="000000"/>
                </a:solidFill>
                <a:latin typeface="Times New Roman" panose="02020603050405020304" pitchFamily="18" charset="0"/>
                <a:ea typeface="宋体" panose="02010600030101010101" pitchFamily="2" charset="-122"/>
              </a:rPr>
              <a:t>迪杰斯特拉算法求最短路径的过程中辅助数组的变化</a:t>
            </a:r>
            <a:endParaRPr lang="zh-CN" altLang="en-US" sz="200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44"/>
                                        </p:tgtEl>
                                        <p:attrNameLst>
                                          <p:attrName>style.visibility</p:attrName>
                                        </p:attrNameLst>
                                      </p:cBhvr>
                                      <p:to>
                                        <p:strVal val="visible"/>
                                      </p:to>
                                    </p:set>
                                    <p:animEffect transition="in" filter="blinds(horizontal)">
                                      <p:cBhvr>
                                        <p:cTn id="7" dur="500"/>
                                        <p:tgtEl>
                                          <p:spTgt spid="1392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92646"/>
                                        </p:tgtEl>
                                        <p:attrNameLst>
                                          <p:attrName>style.visibility</p:attrName>
                                        </p:attrNameLst>
                                      </p:cBhvr>
                                      <p:to>
                                        <p:strVal val="visible"/>
                                      </p:to>
                                    </p:set>
                                    <p:animEffect transition="in" filter="blinds(horizontal)">
                                      <p:cBhvr>
                                        <p:cTn id="12" dur="500"/>
                                        <p:tgtEl>
                                          <p:spTgt spid="13926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92648"/>
                                        </p:tgtEl>
                                        <p:attrNameLst>
                                          <p:attrName>style.visibility</p:attrName>
                                        </p:attrNameLst>
                                      </p:cBhvr>
                                      <p:to>
                                        <p:strVal val="visible"/>
                                      </p:to>
                                    </p:set>
                                    <p:animEffect transition="in" filter="dissolve">
                                      <p:cBhvr>
                                        <p:cTn id="17" dur="500"/>
                                        <p:tgtEl>
                                          <p:spTgt spid="139264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92649"/>
                                        </p:tgtEl>
                                        <p:attrNameLst>
                                          <p:attrName>style.visibility</p:attrName>
                                        </p:attrNameLst>
                                      </p:cBhvr>
                                      <p:to>
                                        <p:strVal val="visible"/>
                                      </p:to>
                                    </p:set>
                                    <p:animEffect transition="in" filter="randombar(horizontal)">
                                      <p:cBhvr>
                                        <p:cTn id="22" dur="500"/>
                                        <p:tgtEl>
                                          <p:spTgt spid="1392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93781" y="142875"/>
            <a:ext cx="7754938" cy="838200"/>
          </a:xfrm>
        </p:spPr>
        <p:txBody>
          <a:bodyPr>
            <a:normAutofit/>
          </a:bodyPr>
          <a:lstStyle/>
          <a:p>
            <a:pPr eaLnBrk="1" hangingPunct="1">
              <a:defRPr/>
            </a:pPr>
            <a:r>
              <a:rPr kumimoji="1" lang="zh-CN" altLang="en-US" sz="3200" dirty="0">
                <a:solidFill>
                  <a:schemeClr val="tx2"/>
                </a:solidFill>
                <a:latin typeface="Times New Roman" panose="02020603050405020304" pitchFamily="18" charset="0"/>
              </a:rPr>
              <a:t>迪杰斯特拉算法</a:t>
            </a:r>
            <a:endParaRPr lang="zh-CN" altLang="en-US" sz="3200" dirty="0" smtClean="0">
              <a:ea typeface="宋体" panose="02010600030101010101" pitchFamily="2" charset="-122"/>
            </a:endParaRPr>
          </a:p>
        </p:txBody>
      </p:sp>
      <p:sp>
        <p:nvSpPr>
          <p:cNvPr id="94211" name="Text Box 3"/>
          <p:cNvSpPr txBox="1">
            <a:spLocks noChangeArrowheads="1"/>
          </p:cNvSpPr>
          <p:nvPr/>
        </p:nvSpPr>
        <p:spPr bwMode="auto">
          <a:xfrm>
            <a:off x="0" y="1304930"/>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WeightType</a:t>
            </a:r>
            <a:r>
              <a:rPr lang="en-US" altLang="zh-CN" sz="2400" dirty="0"/>
              <a:t>&gt;  </a:t>
            </a:r>
            <a:r>
              <a:rPr lang="en-US" altLang="zh-CN" sz="2400" b="1" dirty="0"/>
              <a:t>void</a:t>
            </a:r>
            <a:r>
              <a:rPr lang="en-US" altLang="zh-CN" sz="2400" dirty="0"/>
              <a:t> </a:t>
            </a:r>
            <a:endParaRPr lang="en-US" altLang="zh-CN" sz="2400" dirty="0"/>
          </a:p>
          <a:p>
            <a:r>
              <a:rPr lang="en-US" altLang="zh-CN" sz="2400" dirty="0" err="1"/>
              <a:t>ShortestPathDij</a:t>
            </a:r>
            <a:r>
              <a:rPr lang="en-US" altLang="zh-CN" sz="2400" dirty="0"/>
              <a:t>(</a:t>
            </a:r>
            <a:r>
              <a:rPr lang="en-US" altLang="zh-CN" sz="2400" b="1" dirty="0" err="1"/>
              <a:t>const</a:t>
            </a:r>
            <a:r>
              <a:rPr lang="en-US" altLang="zh-CN" sz="2400" dirty="0"/>
              <a:t> </a:t>
            </a:r>
            <a:r>
              <a:rPr lang="en-US" altLang="zh-CN" sz="2400" dirty="0" err="1"/>
              <a:t>AdjListDirNetwork</a:t>
            </a:r>
            <a:r>
              <a:rPr lang="en-US" altLang="zh-CN" sz="2400" dirty="0"/>
              <a:t>&lt;</a:t>
            </a:r>
            <a:r>
              <a:rPr lang="en-US" altLang="zh-CN" sz="2400" dirty="0" err="1"/>
              <a:t>ElemType</a:t>
            </a:r>
            <a:r>
              <a:rPr lang="en-US" altLang="zh-CN" sz="2400" dirty="0"/>
              <a:t>, </a:t>
            </a:r>
            <a:r>
              <a:rPr lang="en-US" altLang="zh-CN" sz="2400" dirty="0" err="1"/>
              <a:t>WeightType</a:t>
            </a:r>
            <a:r>
              <a:rPr lang="en-US" altLang="zh-CN" sz="2400" dirty="0"/>
              <a:t>&gt; &amp;g, </a:t>
            </a:r>
            <a:r>
              <a:rPr lang="en-US" altLang="zh-CN" sz="2400" b="1" dirty="0" err="1"/>
              <a:t>int</a:t>
            </a:r>
            <a:r>
              <a:rPr lang="en-US" altLang="zh-CN" sz="2400" dirty="0"/>
              <a:t> v0, </a:t>
            </a:r>
            <a:r>
              <a:rPr lang="en-US" altLang="zh-CN" sz="2400" b="1" dirty="0" err="1"/>
              <a:t>int</a:t>
            </a:r>
            <a:r>
              <a:rPr lang="en-US" altLang="zh-CN" sz="2400" dirty="0"/>
              <a:t> *path, </a:t>
            </a:r>
            <a:r>
              <a:rPr lang="en-US" altLang="zh-CN" sz="2400" dirty="0" err="1"/>
              <a:t>WeightType</a:t>
            </a:r>
            <a:r>
              <a:rPr lang="en-US" altLang="zh-CN" sz="2400" dirty="0"/>
              <a:t> *</a:t>
            </a:r>
            <a:r>
              <a:rPr lang="en-US" altLang="zh-CN" sz="2400" dirty="0" err="1"/>
              <a:t>dist</a:t>
            </a:r>
            <a:r>
              <a:rPr lang="en-US" altLang="zh-CN" sz="2400" dirty="0"/>
              <a:t>) {</a:t>
            </a:r>
            <a:endParaRPr lang="zh-CN" altLang="zh-CN" sz="2400" dirty="0"/>
          </a:p>
          <a:p>
            <a:r>
              <a:rPr lang="en-US" altLang="zh-CN" sz="2400" dirty="0"/>
              <a:t>    </a:t>
            </a:r>
            <a:r>
              <a:rPr lang="en-US" altLang="zh-CN" sz="2400" dirty="0" err="1"/>
              <a:t>WeightType</a:t>
            </a:r>
            <a:r>
              <a:rPr lang="en-US" altLang="zh-CN" sz="2400" dirty="0"/>
              <a:t> </a:t>
            </a:r>
            <a:r>
              <a:rPr lang="en-US" altLang="zh-CN" sz="2400" dirty="0" err="1"/>
              <a:t>minVal</a:t>
            </a:r>
            <a:r>
              <a:rPr lang="en-US" altLang="zh-CN" sz="2400" dirty="0"/>
              <a:t>, infinity=</a:t>
            </a:r>
            <a:r>
              <a:rPr lang="en-US" altLang="zh-CN" sz="2400" dirty="0" err="1"/>
              <a:t>g.GetInfinity</a:t>
            </a:r>
            <a:r>
              <a:rPr lang="en-US" altLang="zh-CN" sz="2400" dirty="0"/>
              <a:t>();</a:t>
            </a:r>
            <a:endParaRPr lang="zh-CN" altLang="zh-CN" sz="2400" dirty="0"/>
          </a:p>
          <a:p>
            <a:r>
              <a:rPr lang="en-US" altLang="zh-CN" sz="2400" dirty="0"/>
              <a:t>    </a:t>
            </a:r>
            <a:r>
              <a:rPr lang="en-US" altLang="zh-CN" sz="2400" b="1" dirty="0" err="1"/>
              <a:t>int</a:t>
            </a:r>
            <a:r>
              <a:rPr lang="en-US" altLang="zh-CN" sz="2400" dirty="0"/>
              <a:t> v, u;</a:t>
            </a:r>
            <a:endParaRPr lang="zh-CN" altLang="zh-CN" sz="2400" dirty="0"/>
          </a:p>
          <a:p>
            <a:r>
              <a:rPr lang="en-US" altLang="zh-CN" sz="2400" b="1" dirty="0"/>
              <a:t>    for</a:t>
            </a:r>
            <a:r>
              <a:rPr lang="en-US" altLang="zh-CN" sz="2400" dirty="0"/>
              <a:t> (v=0; v &lt; </a:t>
            </a:r>
            <a:r>
              <a:rPr lang="en-US" altLang="zh-CN" sz="2400" dirty="0" err="1"/>
              <a:t>g.GetVexNum</a:t>
            </a:r>
            <a:r>
              <a:rPr lang="en-US" altLang="zh-CN" sz="2400" dirty="0"/>
              <a:t>(); v++)  {</a:t>
            </a:r>
            <a:endParaRPr lang="en-US" altLang="zh-CN" sz="2400" dirty="0"/>
          </a:p>
          <a:p>
            <a:r>
              <a:rPr lang="en-US" altLang="zh-CN" sz="2400" dirty="0"/>
              <a:t>        </a:t>
            </a:r>
            <a:r>
              <a:rPr lang="en-US" altLang="zh-CN" sz="2400" dirty="0" err="1"/>
              <a:t>dist</a:t>
            </a:r>
            <a:r>
              <a:rPr lang="en-US" altLang="zh-CN" sz="2400" dirty="0"/>
              <a:t>[v]=</a:t>
            </a:r>
            <a:r>
              <a:rPr lang="en-US" altLang="zh-CN" sz="2400" dirty="0" err="1"/>
              <a:t>g.GetWeight</a:t>
            </a:r>
            <a:r>
              <a:rPr lang="en-US" altLang="zh-CN" sz="2400" dirty="0"/>
              <a:t>(v0, v);</a:t>
            </a:r>
            <a:endParaRPr lang="zh-CN" altLang="zh-CN" sz="2400" dirty="0"/>
          </a:p>
          <a:p>
            <a:r>
              <a:rPr lang="en-US" altLang="zh-CN" sz="2400" dirty="0"/>
              <a:t>        </a:t>
            </a:r>
            <a:r>
              <a:rPr lang="en-US" altLang="zh-CN" sz="2400" b="1" dirty="0"/>
              <a:t>if</a:t>
            </a:r>
            <a:r>
              <a:rPr lang="en-US" altLang="zh-CN" sz="2400" dirty="0"/>
              <a:t> (</a:t>
            </a:r>
            <a:r>
              <a:rPr lang="en-US" altLang="zh-CN" sz="2400" dirty="0" err="1"/>
              <a:t>dist</a:t>
            </a:r>
            <a:r>
              <a:rPr lang="en-US" altLang="zh-CN" sz="2400" dirty="0"/>
              <a:t>[v] == infinity)   path[v]=-1;</a:t>
            </a:r>
            <a:endParaRPr lang="zh-CN" altLang="zh-CN" sz="2400" dirty="0"/>
          </a:p>
          <a:p>
            <a:r>
              <a:rPr lang="en-US" altLang="zh-CN" sz="2400" dirty="0"/>
              <a:t>        </a:t>
            </a:r>
            <a:r>
              <a:rPr lang="en-US" altLang="zh-CN" sz="2400" b="1" dirty="0"/>
              <a:t>else</a:t>
            </a:r>
            <a:r>
              <a:rPr lang="en-US" altLang="zh-CN" sz="2400" dirty="0"/>
              <a:t> path[v]=v0;</a:t>
            </a:r>
            <a:endParaRPr lang="zh-CN" altLang="zh-CN" sz="2400" dirty="0"/>
          </a:p>
          <a:p>
            <a:r>
              <a:rPr lang="en-US" altLang="zh-CN" sz="2400" dirty="0"/>
              <a:t>        </a:t>
            </a:r>
            <a:r>
              <a:rPr lang="en-US" altLang="zh-CN" sz="2400" dirty="0" err="1"/>
              <a:t>g.SetTag</a:t>
            </a:r>
            <a:r>
              <a:rPr lang="en-US" altLang="zh-CN" sz="2400" dirty="0"/>
              <a:t>(v, UNVISITED);</a:t>
            </a:r>
            <a:endParaRPr lang="en-US" altLang="zh-CN" sz="2400" dirty="0"/>
          </a:p>
          <a:p>
            <a:r>
              <a:rPr lang="en-US" altLang="zh-CN" sz="2400" dirty="0"/>
              <a:t>    }</a:t>
            </a:r>
            <a:endParaRPr lang="zh-CN" altLang="zh-CN" sz="2400" dirty="0"/>
          </a:p>
          <a:p>
            <a:r>
              <a:rPr lang="en-US" altLang="zh-CN" sz="2400" dirty="0"/>
              <a:t>    </a:t>
            </a:r>
            <a:r>
              <a:rPr lang="en-US" altLang="zh-CN" sz="2400" dirty="0" err="1"/>
              <a:t>g.SetTag</a:t>
            </a:r>
            <a:r>
              <a:rPr lang="en-US" altLang="zh-CN" sz="2400" dirty="0"/>
              <a:t>(v0, VISITED);</a:t>
            </a:r>
            <a:endParaRPr lang="en-US" altLang="zh-CN" sz="2400" dirty="0"/>
          </a:p>
        </p:txBody>
      </p:sp>
      <p:sp>
        <p:nvSpPr>
          <p:cNvPr id="94212" name="Rectangle 5"/>
          <p:cNvSpPr>
            <a:spLocks noChangeArrowheads="1"/>
          </p:cNvSpPr>
          <p:nvPr/>
        </p:nvSpPr>
        <p:spPr bwMode="auto">
          <a:xfrm>
            <a:off x="2662238" y="2366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spd="slow">
    <p:circl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93781" y="142875"/>
            <a:ext cx="7754938" cy="838200"/>
          </a:xfrm>
        </p:spPr>
        <p:txBody>
          <a:bodyPr/>
          <a:lstStyle/>
          <a:p>
            <a:pPr eaLnBrk="1" hangingPunct="1"/>
            <a:r>
              <a:rPr kumimoji="1" lang="zh-CN" altLang="en-US" sz="4000" smtClean="0">
                <a:solidFill>
                  <a:schemeClr val="tx2"/>
                </a:solidFill>
                <a:latin typeface="Times New Roman" panose="02020603050405020304" pitchFamily="18" charset="0"/>
                <a:ea typeface="黑体" panose="02010609060101010101" pitchFamily="2" charset="-122"/>
              </a:rPr>
              <a:t>迪杰斯特拉算法</a:t>
            </a:r>
            <a:endParaRPr kumimoji="1" lang="zh-CN" altLang="en-US" sz="4000" smtClean="0">
              <a:solidFill>
                <a:schemeClr val="tx2"/>
              </a:solidFill>
              <a:latin typeface="Times New Roman" panose="02020603050405020304" pitchFamily="18" charset="0"/>
              <a:ea typeface="黑体" panose="02010609060101010101" pitchFamily="2" charset="-122"/>
            </a:endParaRPr>
          </a:p>
        </p:txBody>
      </p:sp>
      <p:sp>
        <p:nvSpPr>
          <p:cNvPr id="95235" name="Text Box 3"/>
          <p:cNvSpPr txBox="1">
            <a:spLocks noChangeArrowheads="1"/>
          </p:cNvSpPr>
          <p:nvPr/>
        </p:nvSpPr>
        <p:spPr bwMode="auto">
          <a:xfrm>
            <a:off x="0" y="1233488"/>
            <a:ext cx="9144000"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    for</a:t>
            </a:r>
            <a:r>
              <a:rPr lang="en-US" altLang="zh-CN" sz="2400" dirty="0"/>
              <a:t> (</a:t>
            </a:r>
            <a:r>
              <a:rPr lang="en-US" altLang="zh-CN" sz="2400" b="1" dirty="0" err="1"/>
              <a:t>int</a:t>
            </a:r>
            <a:r>
              <a:rPr lang="en-US" altLang="zh-CN" sz="2400" dirty="0"/>
              <a:t> i=1; i &lt; </a:t>
            </a:r>
            <a:r>
              <a:rPr lang="en-US" altLang="zh-CN" sz="2400" dirty="0" err="1"/>
              <a:t>g.GetVexNum</a:t>
            </a:r>
            <a:r>
              <a:rPr lang="en-US" altLang="zh-CN" sz="2400" dirty="0"/>
              <a:t>(); i++){	</a:t>
            </a:r>
            <a:endParaRPr lang="zh-CN" altLang="zh-CN" sz="2400" dirty="0"/>
          </a:p>
          <a:p>
            <a:r>
              <a:rPr lang="en-US" altLang="zh-CN" sz="2400" dirty="0"/>
              <a:t>        </a:t>
            </a:r>
            <a:r>
              <a:rPr lang="en-US" altLang="zh-CN" sz="2400" dirty="0" err="1"/>
              <a:t>minVal</a:t>
            </a:r>
            <a:r>
              <a:rPr lang="en-US" altLang="zh-CN" sz="2400" dirty="0"/>
              <a:t>=infinity;      u=v0;</a:t>
            </a:r>
            <a:endParaRPr lang="zh-CN" altLang="zh-CN" sz="2400" dirty="0"/>
          </a:p>
          <a:p>
            <a:r>
              <a:rPr lang="en-US" altLang="zh-CN" sz="2400" dirty="0"/>
              <a:t>        </a:t>
            </a:r>
            <a:r>
              <a:rPr lang="en-US" altLang="zh-CN" sz="2400" b="1" dirty="0"/>
              <a:t>for</a:t>
            </a:r>
            <a:r>
              <a:rPr lang="en-US" altLang="zh-CN" sz="2400" dirty="0"/>
              <a:t> (v=0; v &lt; </a:t>
            </a:r>
            <a:r>
              <a:rPr lang="en-US" altLang="zh-CN" sz="2400" dirty="0" err="1"/>
              <a:t>g.GetVexNum</a:t>
            </a:r>
            <a:r>
              <a:rPr lang="en-US" altLang="zh-CN" sz="2400" dirty="0"/>
              <a:t>(); v++) </a:t>
            </a:r>
            <a:endParaRPr lang="en-US" altLang="zh-CN" sz="2400" dirty="0"/>
          </a:p>
          <a:p>
            <a:r>
              <a:rPr lang="en-US" altLang="zh-CN" sz="2400" dirty="0"/>
              <a:t>	</a:t>
            </a:r>
            <a:r>
              <a:rPr lang="en-US" altLang="zh-CN" sz="2400" b="1" dirty="0"/>
              <a:t>if</a:t>
            </a:r>
            <a:r>
              <a:rPr lang="en-US" altLang="zh-CN" sz="2400" dirty="0"/>
              <a:t> (</a:t>
            </a:r>
            <a:r>
              <a:rPr lang="en-US" altLang="zh-CN" sz="2400" dirty="0" err="1"/>
              <a:t>g.GetTag</a:t>
            </a:r>
            <a:r>
              <a:rPr lang="en-US" altLang="zh-CN" sz="2400" dirty="0"/>
              <a:t>(v) == UNVISITED &amp;&amp; </a:t>
            </a:r>
            <a:r>
              <a:rPr lang="en-US" altLang="zh-CN" sz="2400" dirty="0" err="1"/>
              <a:t>dist</a:t>
            </a:r>
            <a:r>
              <a:rPr lang="en-US" altLang="zh-CN" sz="2400" dirty="0"/>
              <a:t>[v] &lt; </a:t>
            </a:r>
            <a:r>
              <a:rPr lang="en-US" altLang="zh-CN" sz="2400" dirty="0" err="1"/>
              <a:t>minVal</a:t>
            </a:r>
            <a:r>
              <a:rPr lang="en-US" altLang="zh-CN" sz="2400" dirty="0"/>
              <a:t>)  {</a:t>
            </a:r>
            <a:endParaRPr lang="zh-CN" altLang="zh-CN" sz="2400" dirty="0"/>
          </a:p>
          <a:p>
            <a:r>
              <a:rPr lang="en-US" altLang="zh-CN" sz="2400" dirty="0"/>
              <a:t>	   u=v; 	</a:t>
            </a:r>
            <a:r>
              <a:rPr lang="en-US" altLang="zh-CN" sz="2400" dirty="0" err="1"/>
              <a:t>minVal</a:t>
            </a:r>
            <a:r>
              <a:rPr lang="en-US" altLang="zh-CN" sz="2400" dirty="0"/>
              <a:t>=</a:t>
            </a:r>
            <a:r>
              <a:rPr lang="en-US" altLang="zh-CN" sz="2400" dirty="0" err="1"/>
              <a:t>dist</a:t>
            </a:r>
            <a:r>
              <a:rPr lang="en-US" altLang="zh-CN" sz="2400" dirty="0"/>
              <a:t>[v];</a:t>
            </a:r>
            <a:endParaRPr lang="zh-CN" altLang="zh-CN" sz="2400" dirty="0"/>
          </a:p>
          <a:p>
            <a:r>
              <a:rPr lang="en-US" altLang="zh-CN" sz="2400" dirty="0"/>
              <a:t>	}</a:t>
            </a:r>
            <a:endParaRPr lang="zh-CN" altLang="zh-CN" sz="2400" dirty="0"/>
          </a:p>
          <a:p>
            <a:r>
              <a:rPr lang="en-US" altLang="zh-CN" sz="2400" dirty="0"/>
              <a:t>        </a:t>
            </a:r>
            <a:r>
              <a:rPr lang="en-US" altLang="zh-CN" sz="2400" dirty="0" err="1"/>
              <a:t>g.SetTag</a:t>
            </a:r>
            <a:r>
              <a:rPr lang="en-US" altLang="zh-CN" sz="2400" dirty="0"/>
              <a:t>(u, VISITED);</a:t>
            </a:r>
            <a:endParaRPr lang="en-US" altLang="zh-CN" sz="2400" dirty="0"/>
          </a:p>
          <a:p>
            <a:r>
              <a:rPr lang="en-US" altLang="zh-CN" sz="2400" b="1" dirty="0"/>
              <a:t>        for</a:t>
            </a:r>
            <a:r>
              <a:rPr lang="en-US" altLang="zh-CN" sz="2400" dirty="0"/>
              <a:t> (v=</a:t>
            </a:r>
            <a:r>
              <a:rPr lang="en-US" altLang="zh-CN" sz="2400" dirty="0" err="1"/>
              <a:t>g.FirstAdjVex</a:t>
            </a:r>
            <a:r>
              <a:rPr lang="en-US" altLang="zh-CN" sz="2400" dirty="0"/>
              <a:t>(u); v != -1; v=</a:t>
            </a:r>
            <a:r>
              <a:rPr lang="en-US" altLang="zh-CN" sz="2400" dirty="0" err="1"/>
              <a:t>g.NextAdjVex</a:t>
            </a:r>
            <a:r>
              <a:rPr lang="en-US" altLang="zh-CN" sz="2400" dirty="0"/>
              <a:t>(u, v))</a:t>
            </a:r>
            <a:endParaRPr lang="zh-CN" altLang="zh-CN" sz="2400" dirty="0"/>
          </a:p>
          <a:p>
            <a:r>
              <a:rPr lang="en-US" altLang="zh-CN" sz="2400" dirty="0"/>
              <a:t>	</a:t>
            </a:r>
            <a:r>
              <a:rPr lang="en-US" altLang="zh-CN" sz="2400" b="1" dirty="0"/>
              <a:t>if</a:t>
            </a:r>
            <a:r>
              <a:rPr lang="en-US" altLang="zh-CN" sz="2400" dirty="0"/>
              <a:t> (</a:t>
            </a:r>
            <a:r>
              <a:rPr lang="en-US" altLang="zh-CN" sz="2400" dirty="0" err="1"/>
              <a:t>g.GetTag</a:t>
            </a:r>
            <a:r>
              <a:rPr lang="en-US" altLang="zh-CN" sz="2400" dirty="0"/>
              <a:t>(v) == UNVISITED &amp;&amp;</a:t>
            </a:r>
            <a:endParaRPr lang="zh-CN" altLang="zh-CN" sz="2400" dirty="0"/>
          </a:p>
          <a:p>
            <a:r>
              <a:rPr lang="en-US" altLang="zh-CN" sz="2400" dirty="0"/>
              <a:t>		</a:t>
            </a:r>
            <a:r>
              <a:rPr lang="en-US" altLang="zh-CN" sz="2400" dirty="0" err="1"/>
              <a:t>minVal</a:t>
            </a:r>
            <a:r>
              <a:rPr lang="en-US" altLang="zh-CN" sz="2400" dirty="0"/>
              <a:t> + </a:t>
            </a:r>
            <a:r>
              <a:rPr lang="en-US" altLang="zh-CN" sz="2400" dirty="0" err="1"/>
              <a:t>g.GetWeight</a:t>
            </a:r>
            <a:r>
              <a:rPr lang="en-US" altLang="zh-CN" sz="2400" dirty="0"/>
              <a:t>(u, v) &lt; </a:t>
            </a:r>
            <a:r>
              <a:rPr lang="en-US" altLang="zh-CN" sz="2400" dirty="0" err="1"/>
              <a:t>dist</a:t>
            </a:r>
            <a:r>
              <a:rPr lang="en-US" altLang="zh-CN" sz="2400" dirty="0"/>
              <a:t>[v])	{</a:t>
            </a:r>
            <a:endParaRPr lang="zh-CN" altLang="zh-CN" sz="2400" dirty="0"/>
          </a:p>
          <a:p>
            <a:r>
              <a:rPr lang="en-US" altLang="zh-CN" sz="2400" dirty="0"/>
              <a:t>               </a:t>
            </a:r>
            <a:r>
              <a:rPr lang="en-US" altLang="zh-CN" sz="2400" dirty="0" err="1"/>
              <a:t>dist</a:t>
            </a:r>
            <a:r>
              <a:rPr lang="en-US" altLang="zh-CN" sz="2400" dirty="0"/>
              <a:t>[v]=</a:t>
            </a:r>
            <a:r>
              <a:rPr lang="en-US" altLang="zh-CN" sz="2400" dirty="0" err="1"/>
              <a:t>minVal</a:t>
            </a:r>
            <a:r>
              <a:rPr lang="en-US" altLang="zh-CN" sz="2400" dirty="0"/>
              <a:t> + </a:t>
            </a:r>
            <a:r>
              <a:rPr lang="en-US" altLang="zh-CN" sz="2400" dirty="0" err="1"/>
              <a:t>g.GetWeight</a:t>
            </a:r>
            <a:r>
              <a:rPr lang="en-US" altLang="zh-CN" sz="2400" dirty="0"/>
              <a:t>(u, v);</a:t>
            </a:r>
            <a:endParaRPr lang="zh-CN" altLang="zh-CN" sz="2400" dirty="0"/>
          </a:p>
          <a:p>
            <a:r>
              <a:rPr lang="en-US" altLang="zh-CN" sz="2400" dirty="0"/>
              <a:t>	    path[v]=u;</a:t>
            </a:r>
            <a:endParaRPr lang="zh-CN" altLang="zh-CN" sz="2400" dirty="0"/>
          </a:p>
          <a:p>
            <a:r>
              <a:rPr lang="en-US" altLang="zh-CN" sz="2400" dirty="0"/>
              <a:t>	}</a:t>
            </a:r>
            <a:endParaRPr lang="zh-CN" altLang="zh-CN" sz="2400" dirty="0"/>
          </a:p>
          <a:p>
            <a:r>
              <a:rPr lang="en-US" altLang="zh-CN" sz="2400" dirty="0"/>
              <a:t>    }</a:t>
            </a:r>
            <a:endParaRPr lang="zh-CN" altLang="zh-CN" sz="2400" dirty="0"/>
          </a:p>
          <a:p>
            <a:r>
              <a:rPr lang="en-US" altLang="zh-CN" sz="2400" dirty="0"/>
              <a:t>}</a:t>
            </a:r>
            <a:endParaRPr lang="zh-CN" altLang="zh-CN" sz="2400" dirty="0"/>
          </a:p>
        </p:txBody>
      </p:sp>
      <p:sp>
        <p:nvSpPr>
          <p:cNvPr id="95236" name="Rectangle 5"/>
          <p:cNvSpPr>
            <a:spLocks noChangeArrowheads="1"/>
          </p:cNvSpPr>
          <p:nvPr/>
        </p:nvSpPr>
        <p:spPr bwMode="auto">
          <a:xfrm>
            <a:off x="2662238" y="2366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spd="slow">
    <p:circl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93781" y="142875"/>
            <a:ext cx="7754938" cy="838200"/>
          </a:xfrm>
        </p:spPr>
        <p:txBody>
          <a:bodyPr/>
          <a:lstStyle/>
          <a:p>
            <a:pPr eaLnBrk="1" hangingPunct="1"/>
            <a:r>
              <a:rPr kumimoji="1" lang="zh-CN" altLang="en-US" sz="4000" dirty="0" smtClean="0">
                <a:solidFill>
                  <a:schemeClr val="tx2"/>
                </a:solidFill>
                <a:latin typeface="Times New Roman" panose="02020603050405020304" pitchFamily="18" charset="0"/>
                <a:ea typeface="黑体" panose="02010609060101010101" pitchFamily="2" charset="-122"/>
              </a:rPr>
              <a:t>迪杰斯特拉</a:t>
            </a:r>
            <a:r>
              <a:rPr kumimoji="1" lang="zh-CN" altLang="en-US" sz="4000" dirty="0">
                <a:solidFill>
                  <a:schemeClr val="tx2"/>
                </a:solidFill>
                <a:latin typeface="Times New Roman" panose="02020603050405020304" pitchFamily="18" charset="0"/>
                <a:ea typeface="黑体" panose="02010609060101010101" pitchFamily="2" charset="-122"/>
              </a:rPr>
              <a:t>算法的分析</a:t>
            </a:r>
            <a:endParaRPr kumimoji="1" lang="zh-CN" altLang="en-US" sz="4000" dirty="0">
              <a:solidFill>
                <a:schemeClr val="tx2"/>
              </a:solidFill>
              <a:latin typeface="Times New Roman" panose="02020603050405020304" pitchFamily="18" charset="0"/>
              <a:ea typeface="黑体" panose="02010609060101010101" pitchFamily="2" charset="-122"/>
            </a:endParaRPr>
          </a:p>
        </p:txBody>
      </p:sp>
      <p:sp>
        <p:nvSpPr>
          <p:cNvPr id="95236" name="Rectangle 5"/>
          <p:cNvSpPr>
            <a:spLocks noChangeArrowheads="1"/>
          </p:cNvSpPr>
          <p:nvPr/>
        </p:nvSpPr>
        <p:spPr bwMode="auto">
          <a:xfrm>
            <a:off x="2662238" y="2366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 name="Text Box 3"/>
          <p:cNvSpPr txBox="1">
            <a:spLocks noChangeArrowheads="1"/>
          </p:cNvSpPr>
          <p:nvPr/>
        </p:nvSpPr>
        <p:spPr bwMode="auto">
          <a:xfrm>
            <a:off x="268288" y="1700809"/>
            <a:ext cx="858818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buFontTx/>
              <a:buNone/>
            </a:pPr>
            <a:r>
              <a:rPr kumimoji="1" lang="zh-CN" altLang="en-US" sz="3200" i="0" u="none" dirty="0">
                <a:solidFill>
                  <a:srgbClr val="000000"/>
                </a:solidFill>
                <a:ea typeface="宋体" panose="02010600030101010101" pitchFamily="2" charset="-122"/>
              </a:rPr>
              <a:t>     该算法</a:t>
            </a:r>
            <a:r>
              <a:rPr kumimoji="1" lang="zh-CN" altLang="en-US" sz="3200" i="0" u="none" dirty="0" smtClean="0">
                <a:solidFill>
                  <a:srgbClr val="000000"/>
                </a:solidFill>
                <a:ea typeface="宋体" panose="02010600030101010101" pitchFamily="2" charset="-122"/>
              </a:rPr>
              <a:t>包括两</a:t>
            </a:r>
            <a:r>
              <a:rPr kumimoji="1" lang="zh-CN" altLang="en-US" sz="3200" i="0" u="none" dirty="0">
                <a:solidFill>
                  <a:srgbClr val="000000"/>
                </a:solidFill>
                <a:ea typeface="宋体" panose="02010600030101010101" pitchFamily="2" charset="-122"/>
              </a:rPr>
              <a:t>个并列的</a:t>
            </a:r>
            <a:r>
              <a:rPr kumimoji="1" lang="en-US" altLang="zh-CN" sz="3200" b="1" i="0" u="none" dirty="0">
                <a:solidFill>
                  <a:srgbClr val="000000"/>
                </a:solidFill>
                <a:ea typeface="宋体" panose="02010600030101010101" pitchFamily="2" charset="-122"/>
              </a:rPr>
              <a:t>for</a:t>
            </a:r>
            <a:r>
              <a:rPr kumimoji="1" lang="zh-CN" altLang="en-US" sz="3200" i="0" u="none" dirty="0">
                <a:solidFill>
                  <a:srgbClr val="000000"/>
                </a:solidFill>
                <a:ea typeface="宋体" panose="02010600030101010101" pitchFamily="2" charset="-122"/>
              </a:rPr>
              <a:t>循环，第一个</a:t>
            </a:r>
            <a:r>
              <a:rPr kumimoji="1" lang="en-US" altLang="zh-CN" sz="3200" b="1" i="0" u="none" dirty="0">
                <a:solidFill>
                  <a:srgbClr val="000000"/>
                </a:solidFill>
                <a:ea typeface="宋体" panose="02010600030101010101" pitchFamily="2" charset="-122"/>
              </a:rPr>
              <a:t>for</a:t>
            </a:r>
            <a:r>
              <a:rPr kumimoji="1" lang="zh-CN" altLang="en-US" sz="3200" i="0" u="none" dirty="0">
                <a:solidFill>
                  <a:srgbClr val="000000"/>
                </a:solidFill>
                <a:ea typeface="宋体" panose="02010600030101010101" pitchFamily="2" charset="-122"/>
              </a:rPr>
              <a:t>循环是做辅助数组的初始化工作，时间复杂度为</a:t>
            </a:r>
            <a:r>
              <a:rPr kumimoji="1" lang="en-US" altLang="zh-CN" sz="3200" i="0" u="none" dirty="0">
                <a:solidFill>
                  <a:srgbClr val="000000"/>
                </a:solidFill>
                <a:ea typeface="宋体" panose="02010600030101010101" pitchFamily="2" charset="-122"/>
              </a:rPr>
              <a:t>O(n)</a:t>
            </a:r>
            <a:r>
              <a:rPr kumimoji="1" lang="zh-CN" altLang="en-US" sz="3200" i="0" u="none" dirty="0">
                <a:solidFill>
                  <a:srgbClr val="000000"/>
                </a:solidFill>
                <a:ea typeface="宋体" panose="02010600030101010101" pitchFamily="2" charset="-122"/>
              </a:rPr>
              <a:t>，其中的</a:t>
            </a:r>
            <a:r>
              <a:rPr kumimoji="1" lang="en-US" altLang="zh-CN" sz="3200" i="0" u="none" dirty="0">
                <a:solidFill>
                  <a:srgbClr val="000000"/>
                </a:solidFill>
                <a:ea typeface="宋体" panose="02010600030101010101" pitchFamily="2" charset="-122"/>
              </a:rPr>
              <a:t>n</a:t>
            </a:r>
            <a:r>
              <a:rPr kumimoji="1" lang="zh-CN" altLang="en-US" sz="3200" i="0" u="none" dirty="0">
                <a:solidFill>
                  <a:srgbClr val="000000"/>
                </a:solidFill>
                <a:ea typeface="宋体" panose="02010600030101010101" pitchFamily="2" charset="-122"/>
              </a:rPr>
              <a:t>是图中的顶点个数。第二个</a:t>
            </a:r>
            <a:r>
              <a:rPr kumimoji="1" lang="en-US" altLang="zh-CN" sz="3200" b="1" i="0" u="none" dirty="0">
                <a:solidFill>
                  <a:srgbClr val="000000"/>
                </a:solidFill>
                <a:ea typeface="宋体" panose="02010600030101010101" pitchFamily="2" charset="-122"/>
              </a:rPr>
              <a:t>for</a:t>
            </a:r>
            <a:r>
              <a:rPr kumimoji="1" lang="zh-CN" altLang="en-US" sz="3200" i="0" u="none" dirty="0">
                <a:solidFill>
                  <a:srgbClr val="000000"/>
                </a:solidFill>
                <a:ea typeface="宋体" panose="02010600030101010101" pitchFamily="2" charset="-122"/>
              </a:rPr>
              <a:t>循环是二重嵌套循环，进行最短路径的求解工作：对在辅助数组</a:t>
            </a:r>
            <a:r>
              <a:rPr kumimoji="1" lang="en-US" altLang="zh-CN" sz="3200" i="0" u="none" dirty="0" err="1">
                <a:solidFill>
                  <a:srgbClr val="000000"/>
                </a:solidFill>
                <a:ea typeface="宋体" panose="02010600030101010101" pitchFamily="2" charset="-122"/>
              </a:rPr>
              <a:t>dist</a:t>
            </a:r>
            <a:r>
              <a:rPr kumimoji="1" lang="en-US" altLang="zh-CN" sz="3200" i="0" u="none" dirty="0">
                <a:solidFill>
                  <a:srgbClr val="000000"/>
                </a:solidFill>
                <a:ea typeface="宋体" panose="02010600030101010101" pitchFamily="2" charset="-122"/>
              </a:rPr>
              <a:t>[]</a:t>
            </a:r>
            <a:r>
              <a:rPr kumimoji="1" lang="zh-CN" altLang="en-US" sz="3200" i="0" u="none" dirty="0">
                <a:solidFill>
                  <a:srgbClr val="000000"/>
                </a:solidFill>
                <a:ea typeface="宋体" panose="02010600030101010101" pitchFamily="2" charset="-122"/>
              </a:rPr>
              <a:t>中进行查找最小值和对辅助数组</a:t>
            </a:r>
            <a:r>
              <a:rPr kumimoji="1" lang="en-US" altLang="zh-CN" sz="3200" i="0" u="none" err="1">
                <a:solidFill>
                  <a:srgbClr val="000000"/>
                </a:solidFill>
                <a:ea typeface="宋体" panose="02010600030101010101" pitchFamily="2" charset="-122"/>
              </a:rPr>
              <a:t>dist</a:t>
            </a:r>
            <a:r>
              <a:rPr kumimoji="1" lang="en-US" altLang="zh-CN" sz="3200" i="0" u="none" smtClean="0">
                <a:solidFill>
                  <a:srgbClr val="000000"/>
                </a:solidFill>
                <a:ea typeface="宋体" panose="02010600030101010101" pitchFamily="2" charset="-122"/>
              </a:rPr>
              <a:t>[]</a:t>
            </a:r>
            <a:r>
              <a:rPr kumimoji="1" lang="zh-CN" altLang="en-US" sz="3200" i="0" u="none" smtClean="0">
                <a:solidFill>
                  <a:srgbClr val="000000"/>
                </a:solidFill>
                <a:ea typeface="宋体" panose="02010600030101010101" pitchFamily="2" charset="-122"/>
              </a:rPr>
              <a:t>、</a:t>
            </a:r>
            <a:r>
              <a:rPr kumimoji="1" lang="en-US" altLang="zh-CN" sz="3200" i="0" u="none" smtClean="0">
                <a:solidFill>
                  <a:srgbClr val="000000"/>
                </a:solidFill>
                <a:ea typeface="宋体" panose="02010600030101010101" pitchFamily="2" charset="-122"/>
              </a:rPr>
              <a:t>path</a:t>
            </a:r>
            <a:r>
              <a:rPr kumimoji="1" lang="en-US" altLang="zh-CN" sz="3200" i="0" u="none" dirty="0">
                <a:solidFill>
                  <a:srgbClr val="000000"/>
                </a:solidFill>
                <a:ea typeface="宋体" panose="02010600030101010101" pitchFamily="2" charset="-122"/>
              </a:rPr>
              <a:t>[]</a:t>
            </a:r>
            <a:r>
              <a:rPr kumimoji="1" lang="zh-CN" altLang="en-US" sz="3200" i="0" u="none" dirty="0">
                <a:solidFill>
                  <a:srgbClr val="000000"/>
                </a:solidFill>
                <a:ea typeface="宋体" panose="02010600030101010101" pitchFamily="2" charset="-122"/>
              </a:rPr>
              <a:t>进行修改，所以运算时间复杂度为</a:t>
            </a:r>
            <a:r>
              <a:rPr kumimoji="1" lang="en-US" altLang="zh-CN" sz="3200" i="0" u="none" dirty="0">
                <a:solidFill>
                  <a:srgbClr val="000000"/>
                </a:solidFill>
                <a:ea typeface="宋体" panose="02010600030101010101" pitchFamily="2" charset="-122"/>
              </a:rPr>
              <a:t>O(n</a:t>
            </a:r>
            <a:r>
              <a:rPr kumimoji="1" lang="en-US" altLang="zh-CN" sz="3200" i="0" u="none" baseline="30000" dirty="0">
                <a:solidFill>
                  <a:srgbClr val="000000"/>
                </a:solidFill>
                <a:ea typeface="宋体" panose="02010600030101010101" pitchFamily="2" charset="-122"/>
              </a:rPr>
              <a:t>2</a:t>
            </a:r>
            <a:r>
              <a:rPr kumimoji="1" lang="en-US" altLang="zh-CN" sz="3200" i="0" u="none" dirty="0">
                <a:solidFill>
                  <a:srgbClr val="000000"/>
                </a:solidFill>
                <a:ea typeface="宋体" panose="02010600030101010101" pitchFamily="2" charset="-122"/>
              </a:rPr>
              <a:t>)</a:t>
            </a:r>
            <a:r>
              <a:rPr kumimoji="1" lang="zh-CN" altLang="en-US" sz="3200" i="0" u="none" dirty="0">
                <a:solidFill>
                  <a:srgbClr val="000000"/>
                </a:solidFill>
                <a:ea typeface="宋体" panose="02010600030101010101" pitchFamily="2" charset="-122"/>
              </a:rPr>
              <a:t>。因此算法总的时间复杂度为</a:t>
            </a:r>
            <a:r>
              <a:rPr kumimoji="1" lang="en-US" altLang="zh-CN" sz="3200" i="0" u="none" dirty="0">
                <a:solidFill>
                  <a:srgbClr val="000000"/>
                </a:solidFill>
                <a:ea typeface="宋体" panose="02010600030101010101" pitchFamily="2" charset="-122"/>
              </a:rPr>
              <a:t>O(n</a:t>
            </a:r>
            <a:r>
              <a:rPr kumimoji="1" lang="en-US" altLang="zh-CN" sz="3200" i="0" u="none" baseline="30000" dirty="0">
                <a:solidFill>
                  <a:srgbClr val="000000"/>
                </a:solidFill>
                <a:ea typeface="宋体" panose="02010600030101010101" pitchFamily="2" charset="-122"/>
              </a:rPr>
              <a:t>2</a:t>
            </a:r>
            <a:r>
              <a:rPr kumimoji="1" lang="en-US" altLang="zh-CN" sz="3200" i="0" u="none" dirty="0">
                <a:solidFill>
                  <a:srgbClr val="000000"/>
                </a:solidFill>
                <a:ea typeface="宋体" panose="02010600030101010101" pitchFamily="2" charset="-122"/>
              </a:rPr>
              <a:t>)</a:t>
            </a:r>
            <a:r>
              <a:rPr kumimoji="1" lang="zh-CN" altLang="en-US" sz="3200" i="0" u="none" dirty="0">
                <a:solidFill>
                  <a:srgbClr val="000000"/>
                </a:solidFill>
                <a:latin typeface="宋体" panose="02010600030101010101" pitchFamily="2" charset="-122"/>
                <a:ea typeface="宋体" panose="02010600030101010101" pitchFamily="2" charset="-122"/>
              </a:rPr>
              <a:t>。</a:t>
            </a:r>
            <a:endParaRPr kumimoji="1" lang="en-US" altLang="zh-CN" sz="3200" i="0" u="none" dirty="0">
              <a:ea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993781" y="142875"/>
            <a:ext cx="7754938" cy="838200"/>
          </a:xfrm>
        </p:spPr>
        <p:txBody>
          <a:bodyPr/>
          <a:lstStyle/>
          <a:p>
            <a:pPr eaLnBrk="1" hangingPunct="1"/>
            <a:r>
              <a:rPr lang="zh-CN" altLang="en-US" sz="3200" smtClean="0">
                <a:solidFill>
                  <a:schemeClr val="tx2"/>
                </a:solidFill>
                <a:latin typeface="黑体" panose="02010609060101010101" pitchFamily="2" charset="-122"/>
                <a:ea typeface="宋体" panose="02010600030101010101" pitchFamily="2" charset="-122"/>
              </a:rPr>
              <a:t>弧上权值为任意值的单源点最短路径问题 </a:t>
            </a:r>
            <a:endParaRPr lang="zh-CN" altLang="en-US" sz="3200" smtClean="0">
              <a:solidFill>
                <a:schemeClr val="tx2"/>
              </a:solidFill>
              <a:latin typeface="黑体" panose="02010609060101010101" pitchFamily="2" charset="-122"/>
              <a:ea typeface="宋体" panose="02010600030101010101" pitchFamily="2" charset="-122"/>
            </a:endParaRPr>
          </a:p>
        </p:txBody>
      </p:sp>
      <p:sp>
        <p:nvSpPr>
          <p:cNvPr id="96259" name="Rectangle 5"/>
          <p:cNvSpPr>
            <a:spLocks noChangeArrowheads="1"/>
          </p:cNvSpPr>
          <p:nvPr/>
        </p:nvSpPr>
        <p:spPr bwMode="auto">
          <a:xfrm>
            <a:off x="2662238" y="2366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96260" name="Group 8"/>
          <p:cNvGrpSpPr/>
          <p:nvPr/>
        </p:nvGrpSpPr>
        <p:grpSpPr bwMode="auto">
          <a:xfrm>
            <a:off x="1116034" y="1628780"/>
            <a:ext cx="6408315" cy="4464521"/>
            <a:chOff x="2640" y="2016"/>
            <a:chExt cx="2592" cy="1632"/>
          </a:xfrm>
        </p:grpSpPr>
        <p:sp>
          <p:nvSpPr>
            <p:cNvPr id="100359" name="Rectangle 7"/>
            <p:cNvSpPr>
              <a:spLocks noChangeArrowheads="1"/>
            </p:cNvSpPr>
            <p:nvPr/>
          </p:nvSpPr>
          <p:spPr bwMode="auto">
            <a:xfrm>
              <a:off x="2640" y="2016"/>
              <a:ext cx="2592" cy="1632"/>
            </a:xfrm>
            <a:prstGeom prst="rect">
              <a:avLst/>
            </a:prstGeom>
            <a:solidFill>
              <a:schemeClr val="accent1"/>
            </a:solidFill>
            <a:ln w="9525">
              <a:noFill/>
              <a:miter lim="800000"/>
            </a:ln>
            <a:effectLst>
              <a:prstShdw prst="shdw18" dist="17961" dir="13500000">
                <a:schemeClr val="accent1">
                  <a:gamma/>
                  <a:shade val="60000"/>
                  <a:invGamma/>
                </a:schemeClr>
              </a:prstShdw>
            </a:effectLst>
          </p:spPr>
          <p:txBody>
            <a:bodyPr wrap="none" anchor="ctr"/>
            <a:lstStyle/>
            <a:p>
              <a:pPr>
                <a:defRPr/>
              </a:pPr>
              <a:endParaRPr lang="zh-CN" altLang="en-US"/>
            </a:p>
          </p:txBody>
        </p:sp>
        <p:pic>
          <p:nvPicPr>
            <p:cNvPr id="96262" name="Picture 4" descr="7-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3" y="2140"/>
              <a:ext cx="2486" cy="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circl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492370" y="327030"/>
            <a:ext cx="47163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lang="zh-CN" altLang="en-US" sz="3200" b="1" i="0" u="none" dirty="0" smtClean="0">
                <a:solidFill>
                  <a:srgbClr val="000000"/>
                </a:solidFill>
                <a:ea typeface="宋体" panose="02010600030101010101" pitchFamily="2" charset="-122"/>
              </a:rPr>
              <a:t>贝尔曼和福特算法描述：</a:t>
            </a:r>
            <a:endParaRPr lang="zh-CN" altLang="en-US" sz="3200" b="1" i="0" u="none" dirty="0" smtClean="0">
              <a:solidFill>
                <a:srgbClr val="000000"/>
              </a:solidFill>
              <a:ea typeface="宋体" panose="02010600030101010101" pitchFamily="2" charset="-122"/>
            </a:endParaRPr>
          </a:p>
        </p:txBody>
      </p:sp>
      <p:sp>
        <p:nvSpPr>
          <p:cNvPr id="138243" name="Rectangle 5"/>
          <p:cNvSpPr>
            <a:spLocks noChangeArrowheads="1"/>
          </p:cNvSpPr>
          <p:nvPr/>
        </p:nvSpPr>
        <p:spPr bwMode="auto">
          <a:xfrm>
            <a:off x="281356" y="1174481"/>
            <a:ext cx="8359097" cy="359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algn="just" hangingPunct="0"/>
            <a:r>
              <a:rPr lang="zh-CN" altLang="en-US" sz="2800" dirty="0" smtClean="0">
                <a:solidFill>
                  <a:srgbClr val="000000"/>
                </a:solidFill>
                <a:latin typeface="宋体" panose="02010600030101010101" pitchFamily="2" charset="-122"/>
                <a:ea typeface="宋体" panose="02010600030101010101" pitchFamily="2" charset="-122"/>
              </a:rPr>
              <a:t>  构造最短路径长度的数组序列：</a:t>
            </a:r>
            <a:r>
              <a:rPr lang="en-US" altLang="zh-CN" sz="2800" smtClean="0">
                <a:solidFill>
                  <a:srgbClr val="000000"/>
                </a:solidFill>
                <a:latin typeface="Times New Roman" panose="02020603050405020304" pitchFamily="18" charset="0"/>
                <a:ea typeface="宋体" panose="02010600030101010101" pitchFamily="2" charset="-122"/>
              </a:rPr>
              <a:t>dist</a:t>
            </a:r>
            <a:r>
              <a:rPr lang="en-US" altLang="zh-CN" sz="2800" baseline="30000" smtClean="0">
                <a:solidFill>
                  <a:srgbClr val="000000"/>
                </a:solidFill>
                <a:latin typeface="Times New Roman" panose="02020603050405020304" pitchFamily="18" charset="0"/>
                <a:ea typeface="宋体" panose="02010600030101010101" pitchFamily="2" charset="-122"/>
              </a:rPr>
              <a:t>1</a:t>
            </a:r>
            <a:r>
              <a:rPr lang="en-US" altLang="zh-CN" sz="2800" smtClean="0">
                <a:solidFill>
                  <a:srgbClr val="000000"/>
                </a:solidFill>
                <a:latin typeface="Times New Roman" panose="02020603050405020304" pitchFamily="18" charset="0"/>
                <a:ea typeface="宋体" panose="02010600030101010101" pitchFamily="2" charset="-122"/>
              </a:rPr>
              <a:t>[]</a:t>
            </a:r>
            <a:r>
              <a:rPr lang="en-US" altLang="zh-CN" sz="2800" smtClean="0">
                <a:solidFill>
                  <a:srgbClr val="000000"/>
                </a:solidFill>
                <a:latin typeface="宋体" panose="02010600030101010101" pitchFamily="2" charset="-122"/>
                <a:ea typeface="宋体" panose="02010600030101010101" pitchFamily="2" charset="-122"/>
              </a:rPr>
              <a:t>、</a:t>
            </a:r>
            <a:r>
              <a:rPr lang="en-US" altLang="zh-CN" sz="2800" smtClean="0">
                <a:solidFill>
                  <a:srgbClr val="000000"/>
                </a:solidFill>
                <a:latin typeface="Times New Roman" panose="02020603050405020304" pitchFamily="18" charset="0"/>
                <a:ea typeface="宋体" panose="02010600030101010101" pitchFamily="2" charset="-122"/>
              </a:rPr>
              <a:t>dist</a:t>
            </a:r>
            <a:r>
              <a:rPr lang="en-US" altLang="zh-CN" sz="2800" baseline="30000" smtClean="0">
                <a:solidFill>
                  <a:srgbClr val="000000"/>
                </a:solidFill>
                <a:latin typeface="Times New Roman" panose="02020603050405020304" pitchFamily="18" charset="0"/>
                <a:ea typeface="宋体" panose="02010600030101010101" pitchFamily="2" charset="-122"/>
              </a:rPr>
              <a:t>2</a:t>
            </a:r>
            <a:r>
              <a:rPr lang="en-US" altLang="zh-CN" sz="2800" smtClean="0">
                <a:solidFill>
                  <a:srgbClr val="000000"/>
                </a:solidFill>
                <a:latin typeface="Times New Roman" panose="02020603050405020304" pitchFamily="18" charset="0"/>
                <a:ea typeface="宋体" panose="02010600030101010101" pitchFamily="2" charset="-122"/>
              </a:rPr>
              <a:t>[]</a:t>
            </a:r>
            <a:r>
              <a:rPr lang="en-US" altLang="zh-CN" sz="2800" smtClean="0">
                <a:solidFill>
                  <a:srgbClr val="000000"/>
                </a:solidFill>
                <a:latin typeface="宋体" panose="02010600030101010101" pitchFamily="2" charset="-122"/>
                <a:ea typeface="宋体" panose="02010600030101010101" pitchFamily="2" charset="-122"/>
              </a:rPr>
              <a:t>、</a:t>
            </a:r>
            <a:r>
              <a:rPr lang="en-US" altLang="zh-CN" sz="2800" smtClean="0">
                <a:solidFill>
                  <a:srgbClr val="000000"/>
                </a:solidFill>
                <a:latin typeface="Times New Roman" panose="02020603050405020304" pitchFamily="18" charset="0"/>
                <a:ea typeface="宋体" panose="02010600030101010101" pitchFamily="2" charset="-122"/>
              </a:rPr>
              <a:t>…</a:t>
            </a:r>
            <a:r>
              <a:rPr lang="en-US" altLang="zh-CN" sz="2800" smtClean="0">
                <a:solidFill>
                  <a:srgbClr val="000000"/>
                </a:solidFill>
                <a:latin typeface="宋体" panose="02010600030101010101" pitchFamily="2" charset="-122"/>
                <a:ea typeface="宋体" panose="02010600030101010101" pitchFamily="2" charset="-122"/>
              </a:rPr>
              <a:t>、</a:t>
            </a:r>
            <a:r>
              <a:rPr lang="en-US" altLang="zh-CN" sz="2800" smtClean="0">
                <a:solidFill>
                  <a:srgbClr val="000000"/>
                </a:solidFill>
                <a:latin typeface="Times New Roman" panose="02020603050405020304" pitchFamily="18" charset="0"/>
                <a:ea typeface="宋体" panose="02010600030101010101" pitchFamily="2" charset="-122"/>
              </a:rPr>
              <a:t>dist</a:t>
            </a:r>
            <a:r>
              <a:rPr lang="en-US" altLang="zh-CN" sz="2800" baseline="30000" smtClean="0">
                <a:solidFill>
                  <a:srgbClr val="000000"/>
                </a:solidFill>
                <a:latin typeface="Times New Roman" panose="02020603050405020304" pitchFamily="18" charset="0"/>
                <a:ea typeface="宋体" panose="02010600030101010101" pitchFamily="2" charset="-122"/>
              </a:rPr>
              <a:t>n-1</a:t>
            </a:r>
            <a:r>
              <a:rPr lang="en-US" altLang="zh-CN" sz="2800" dirty="0" smtClean="0">
                <a:solidFill>
                  <a:srgbClr val="000000"/>
                </a:solidFill>
                <a:latin typeface="Times New Roman" panose="02020603050405020304" pitchFamily="18" charset="0"/>
                <a:ea typeface="宋体" panose="02010600030101010101" pitchFamily="2" charset="-122"/>
              </a:rPr>
              <a:t>[]</a:t>
            </a:r>
            <a:r>
              <a:rPr lang="en-US" altLang="zh-CN" sz="2800" dirty="0" smtClean="0">
                <a:solidFill>
                  <a:srgbClr val="000000"/>
                </a:solidFill>
                <a:latin typeface="宋体" panose="02010600030101010101" pitchFamily="2" charset="-122"/>
                <a:ea typeface="宋体" panose="02010600030101010101" pitchFamily="2" charset="-122"/>
              </a:rPr>
              <a:t>。</a:t>
            </a:r>
            <a:r>
              <a:rPr lang="zh-CN" altLang="en-US" sz="2800" dirty="0" smtClean="0">
                <a:solidFill>
                  <a:srgbClr val="000000"/>
                </a:solidFill>
                <a:latin typeface="宋体" panose="02010600030101010101" pitchFamily="2" charset="-122"/>
                <a:ea typeface="宋体" panose="02010600030101010101" pitchFamily="2" charset="-122"/>
              </a:rPr>
              <a:t>其中，</a:t>
            </a:r>
            <a:r>
              <a:rPr lang="en-US" altLang="zh-CN" sz="2800" dirty="0" smtClean="0">
                <a:solidFill>
                  <a:srgbClr val="000000"/>
                </a:solidFill>
                <a:latin typeface="Times New Roman" panose="02020603050405020304" pitchFamily="18" charset="0"/>
                <a:ea typeface="宋体" panose="02010600030101010101" pitchFamily="2" charset="-122"/>
              </a:rPr>
              <a:t>dist</a:t>
            </a:r>
            <a:r>
              <a:rPr lang="en-US" altLang="zh-CN" sz="2800" baseline="30000" dirty="0" smtClean="0">
                <a:solidFill>
                  <a:srgbClr val="000000"/>
                </a:solidFill>
                <a:latin typeface="Times New Roman" panose="02020603050405020304" pitchFamily="18" charset="0"/>
                <a:ea typeface="宋体" panose="02010600030101010101" pitchFamily="2" charset="-122"/>
              </a:rPr>
              <a:t>1</a:t>
            </a:r>
            <a:r>
              <a:rPr lang="en-US" altLang="zh-CN" sz="2800" dirty="0" smtClean="0">
                <a:solidFill>
                  <a:srgbClr val="000000"/>
                </a:solidFill>
                <a:latin typeface="Times New Roman" panose="02020603050405020304" pitchFamily="18" charset="0"/>
                <a:ea typeface="宋体" panose="02010600030101010101" pitchFamily="2" charset="-122"/>
              </a:rPr>
              <a:t>[u]</a:t>
            </a:r>
            <a:r>
              <a:rPr lang="zh-CN" altLang="en-US" sz="2800" dirty="0" smtClean="0">
                <a:solidFill>
                  <a:srgbClr val="000000"/>
                </a:solidFill>
                <a:latin typeface="宋体" panose="02010600030101010101" pitchFamily="2" charset="-122"/>
                <a:ea typeface="宋体" panose="02010600030101010101" pitchFamily="2" charset="-122"/>
              </a:rPr>
              <a:t>表示从源点</a:t>
            </a:r>
            <a:r>
              <a:rPr lang="en-US" altLang="zh-CN" sz="2800" dirty="0" smtClean="0">
                <a:solidFill>
                  <a:srgbClr val="000000"/>
                </a:solidFill>
                <a:latin typeface="Times New Roman" panose="02020603050405020304" pitchFamily="18" charset="0"/>
                <a:ea typeface="宋体" panose="02010600030101010101" pitchFamily="2" charset="-122"/>
              </a:rPr>
              <a:t>v</a:t>
            </a:r>
            <a:r>
              <a:rPr lang="en-US" altLang="zh-CN" sz="2800" baseline="-30000" dirty="0" smtClean="0">
                <a:solidFill>
                  <a:srgbClr val="000000"/>
                </a:solidFill>
                <a:latin typeface="Times New Roman" panose="02020603050405020304" pitchFamily="18" charset="0"/>
                <a:ea typeface="宋体" panose="02010600030101010101" pitchFamily="2" charset="-122"/>
              </a:rPr>
              <a:t>0</a:t>
            </a:r>
            <a:r>
              <a:rPr lang="zh-CN" altLang="en-US" sz="2800" dirty="0" smtClean="0">
                <a:solidFill>
                  <a:srgbClr val="000000"/>
                </a:solidFill>
                <a:latin typeface="宋体" panose="02010600030101010101" pitchFamily="2" charset="-122"/>
                <a:ea typeface="宋体" panose="02010600030101010101" pitchFamily="2" charset="-122"/>
              </a:rPr>
              <a:t>直接到终点</a:t>
            </a:r>
            <a:r>
              <a:rPr lang="en-US" altLang="zh-CN" sz="2800" dirty="0" smtClean="0">
                <a:solidFill>
                  <a:srgbClr val="000000"/>
                </a:solidFill>
                <a:latin typeface="Times New Roman" panose="02020603050405020304" pitchFamily="18" charset="0"/>
                <a:ea typeface="宋体" panose="02010600030101010101" pitchFamily="2" charset="-122"/>
              </a:rPr>
              <a:t>u</a:t>
            </a:r>
            <a:r>
              <a:rPr lang="zh-CN" altLang="en-US" sz="2800" dirty="0" smtClean="0">
                <a:solidFill>
                  <a:srgbClr val="000000"/>
                </a:solidFill>
                <a:latin typeface="宋体" panose="02010600030101010101" pitchFamily="2" charset="-122"/>
                <a:ea typeface="宋体" panose="02010600030101010101" pitchFamily="2" charset="-122"/>
              </a:rPr>
              <a:t>的最短路径的长度，即</a:t>
            </a:r>
            <a:r>
              <a:rPr lang="en-US" altLang="zh-CN" sz="2800" dirty="0" smtClean="0">
                <a:solidFill>
                  <a:srgbClr val="000000"/>
                </a:solidFill>
                <a:latin typeface="Times New Roman" panose="02020603050405020304" pitchFamily="18" charset="0"/>
                <a:ea typeface="宋体" panose="02010600030101010101" pitchFamily="2" charset="-122"/>
              </a:rPr>
              <a:t>dist</a:t>
            </a:r>
            <a:r>
              <a:rPr lang="en-US" altLang="zh-CN" sz="2800" baseline="30000" dirty="0" smtClean="0">
                <a:solidFill>
                  <a:srgbClr val="000000"/>
                </a:solidFill>
                <a:latin typeface="Times New Roman" panose="02020603050405020304" pitchFamily="18" charset="0"/>
                <a:ea typeface="宋体" panose="02010600030101010101" pitchFamily="2" charset="-122"/>
              </a:rPr>
              <a:t>1</a:t>
            </a:r>
            <a:r>
              <a:rPr lang="en-US" altLang="zh-CN" sz="2800" dirty="0" smtClean="0">
                <a:solidFill>
                  <a:srgbClr val="000000"/>
                </a:solidFill>
                <a:latin typeface="Times New Roman" panose="02020603050405020304" pitchFamily="18" charset="0"/>
                <a:ea typeface="宋体" panose="02010600030101010101" pitchFamily="2" charset="-122"/>
              </a:rPr>
              <a:t>[u]</a:t>
            </a:r>
            <a:r>
              <a:rPr lang="en-US" altLang="zh-CN" sz="2800" dirty="0" smtClean="0">
                <a:solidFill>
                  <a:srgbClr val="000000"/>
                </a:solidFill>
                <a:latin typeface="宋体" panose="02010600030101010101" pitchFamily="2" charset="-122"/>
                <a:ea typeface="宋体" panose="02010600030101010101" pitchFamily="2" charset="-122"/>
              </a:rPr>
              <a:t>＝</a:t>
            </a:r>
            <a:r>
              <a:rPr lang="en-US" altLang="zh-CN" sz="2800" dirty="0" smtClean="0">
                <a:solidFill>
                  <a:srgbClr val="000000"/>
                </a:solidFill>
                <a:latin typeface="Times New Roman" panose="02020603050405020304" pitchFamily="18" charset="0"/>
                <a:ea typeface="宋体" panose="02010600030101010101" pitchFamily="2" charset="-122"/>
              </a:rPr>
              <a:t>Arcs[v</a:t>
            </a:r>
            <a:r>
              <a:rPr lang="en-US" altLang="zh-CN" sz="2800" baseline="-30000" dirty="0" smtClean="0">
                <a:solidFill>
                  <a:srgbClr val="000000"/>
                </a:solidFill>
                <a:latin typeface="Times New Roman" panose="02020603050405020304" pitchFamily="18" charset="0"/>
                <a:ea typeface="宋体" panose="02010600030101010101" pitchFamily="2" charset="-122"/>
              </a:rPr>
              <a:t>0</a:t>
            </a:r>
            <a:r>
              <a:rPr lang="en-US" altLang="zh-CN" sz="2800" dirty="0" smtClean="0">
                <a:solidFill>
                  <a:srgbClr val="000000"/>
                </a:solidFill>
                <a:latin typeface="Times New Roman" panose="02020603050405020304" pitchFamily="18" charset="0"/>
                <a:ea typeface="宋体" panose="02010600030101010101" pitchFamily="2" charset="-122"/>
              </a:rPr>
              <a:t>][u]</a:t>
            </a:r>
            <a:r>
              <a:rPr lang="en-US" altLang="zh-CN" sz="2800" dirty="0" smtClean="0">
                <a:solidFill>
                  <a:srgbClr val="000000"/>
                </a:solidFill>
                <a:latin typeface="宋体" panose="02010600030101010101" pitchFamily="2" charset="-122"/>
                <a:ea typeface="宋体" panose="02010600030101010101" pitchFamily="2" charset="-122"/>
              </a:rPr>
              <a:t>；</a:t>
            </a:r>
            <a:r>
              <a:rPr lang="zh-CN" altLang="en-US" sz="2800" dirty="0" smtClean="0">
                <a:solidFill>
                  <a:srgbClr val="000000"/>
                </a:solidFill>
                <a:latin typeface="宋体" panose="02010600030101010101" pitchFamily="2" charset="-122"/>
                <a:ea typeface="宋体" panose="02010600030101010101" pitchFamily="2" charset="-122"/>
              </a:rPr>
              <a:t>而</a:t>
            </a:r>
            <a:r>
              <a:rPr lang="en-US" altLang="zh-CN" sz="2800" dirty="0" smtClean="0">
                <a:solidFill>
                  <a:srgbClr val="000000"/>
                </a:solidFill>
                <a:latin typeface="Times New Roman" panose="02020603050405020304" pitchFamily="18" charset="0"/>
                <a:ea typeface="宋体" panose="02010600030101010101" pitchFamily="2" charset="-122"/>
              </a:rPr>
              <a:t>dist</a:t>
            </a:r>
            <a:r>
              <a:rPr lang="en-US" altLang="zh-CN" sz="2800" baseline="30000" dirty="0" smtClean="0">
                <a:solidFill>
                  <a:srgbClr val="000000"/>
                </a:solidFill>
                <a:latin typeface="Times New Roman" panose="02020603050405020304" pitchFamily="18" charset="0"/>
                <a:ea typeface="宋体" panose="02010600030101010101" pitchFamily="2" charset="-122"/>
              </a:rPr>
              <a:t>2</a:t>
            </a:r>
            <a:r>
              <a:rPr lang="en-US" altLang="zh-CN" sz="2800" dirty="0" smtClean="0">
                <a:solidFill>
                  <a:srgbClr val="000000"/>
                </a:solidFill>
                <a:latin typeface="Times New Roman" panose="02020603050405020304" pitchFamily="18" charset="0"/>
                <a:ea typeface="宋体" panose="02010600030101010101" pitchFamily="2" charset="-122"/>
              </a:rPr>
              <a:t>[u]</a:t>
            </a:r>
            <a:r>
              <a:rPr lang="zh-CN" altLang="en-US" sz="2800" dirty="0" smtClean="0">
                <a:solidFill>
                  <a:srgbClr val="000000"/>
                </a:solidFill>
                <a:latin typeface="宋体" panose="02010600030101010101" pitchFamily="2" charset="-122"/>
                <a:ea typeface="宋体" panose="02010600030101010101" pitchFamily="2" charset="-122"/>
              </a:rPr>
              <a:t>表示从源点</a:t>
            </a:r>
            <a:r>
              <a:rPr lang="en-US" altLang="zh-CN" sz="2800" dirty="0" smtClean="0">
                <a:solidFill>
                  <a:srgbClr val="000000"/>
                </a:solidFill>
                <a:latin typeface="Times New Roman" panose="02020603050405020304" pitchFamily="18" charset="0"/>
                <a:ea typeface="宋体" panose="02010600030101010101" pitchFamily="2" charset="-122"/>
              </a:rPr>
              <a:t>v</a:t>
            </a:r>
            <a:r>
              <a:rPr lang="en-US" altLang="zh-CN" sz="2800" baseline="-30000" dirty="0" smtClean="0">
                <a:solidFill>
                  <a:srgbClr val="000000"/>
                </a:solidFill>
                <a:latin typeface="Times New Roman" panose="02020603050405020304" pitchFamily="18" charset="0"/>
                <a:ea typeface="宋体" panose="02010600030101010101" pitchFamily="2" charset="-122"/>
              </a:rPr>
              <a:t>0</a:t>
            </a:r>
            <a:r>
              <a:rPr lang="zh-CN" altLang="en-US" sz="2800" dirty="0" smtClean="0">
                <a:solidFill>
                  <a:srgbClr val="000000"/>
                </a:solidFill>
                <a:latin typeface="宋体" panose="02010600030101010101" pitchFamily="2" charset="-122"/>
                <a:ea typeface="宋体" panose="02010600030101010101" pitchFamily="2" charset="-122"/>
              </a:rPr>
              <a:t>出发最多经过两条弧（一个中间顶点）到达终点</a:t>
            </a:r>
            <a:r>
              <a:rPr lang="en-US" altLang="zh-CN" sz="2800" dirty="0" smtClean="0">
                <a:solidFill>
                  <a:srgbClr val="000000"/>
                </a:solidFill>
                <a:latin typeface="Times New Roman" panose="02020603050405020304" pitchFamily="18" charset="0"/>
                <a:ea typeface="宋体" panose="02010600030101010101" pitchFamily="2" charset="-122"/>
              </a:rPr>
              <a:t>u</a:t>
            </a:r>
            <a:r>
              <a:rPr lang="zh-CN" altLang="en-US" sz="2800" dirty="0" smtClean="0">
                <a:solidFill>
                  <a:srgbClr val="000000"/>
                </a:solidFill>
                <a:latin typeface="宋体" panose="02010600030101010101" pitchFamily="2" charset="-122"/>
                <a:ea typeface="宋体" panose="02010600030101010101" pitchFamily="2" charset="-122"/>
              </a:rPr>
              <a:t>的最短路径的长度，</a:t>
            </a:r>
            <a:r>
              <a:rPr lang="zh-CN" altLang="en-US" sz="2800" dirty="0" smtClean="0">
                <a:solidFill>
                  <a:srgbClr val="000000"/>
                </a:solidFill>
                <a:latin typeface="Times New Roman" panose="02020603050405020304" pitchFamily="18" charset="0"/>
                <a:ea typeface="宋体" panose="02010600030101010101" pitchFamily="2" charset="-122"/>
              </a:rPr>
              <a:t>…</a:t>
            </a:r>
            <a:r>
              <a:rPr lang="zh-CN" altLang="en-US" sz="2800" dirty="0" smtClean="0">
                <a:solidFill>
                  <a:srgbClr val="000000"/>
                </a:solidFill>
                <a:latin typeface="宋体" panose="02010600030101010101" pitchFamily="2" charset="-122"/>
                <a:ea typeface="宋体" panose="02010600030101010101" pitchFamily="2" charset="-122"/>
              </a:rPr>
              <a:t>，</a:t>
            </a:r>
            <a:r>
              <a:rPr lang="en-US" altLang="zh-CN" sz="2800" dirty="0" err="1" smtClean="0">
                <a:solidFill>
                  <a:srgbClr val="000000"/>
                </a:solidFill>
                <a:latin typeface="Times New Roman" panose="02020603050405020304" pitchFamily="18" charset="0"/>
                <a:ea typeface="宋体" panose="02010600030101010101" pitchFamily="2" charset="-122"/>
              </a:rPr>
              <a:t>dist</a:t>
            </a:r>
            <a:r>
              <a:rPr lang="en-US" altLang="zh-CN" sz="2800" baseline="30000" dirty="0" err="1" smtClean="0">
                <a:solidFill>
                  <a:srgbClr val="000000"/>
                </a:solidFill>
                <a:latin typeface="Times New Roman" panose="02020603050405020304" pitchFamily="18" charset="0"/>
                <a:ea typeface="宋体" panose="02010600030101010101" pitchFamily="2" charset="-122"/>
              </a:rPr>
              <a:t>k</a:t>
            </a:r>
            <a:r>
              <a:rPr lang="en-US" altLang="zh-CN" sz="2800" dirty="0" smtClean="0">
                <a:solidFill>
                  <a:srgbClr val="000000"/>
                </a:solidFill>
                <a:latin typeface="Times New Roman" panose="02020603050405020304" pitchFamily="18" charset="0"/>
                <a:ea typeface="宋体" panose="02010600030101010101" pitchFamily="2" charset="-122"/>
              </a:rPr>
              <a:t>[u]</a:t>
            </a:r>
            <a:r>
              <a:rPr lang="zh-CN" altLang="en-US" sz="2800" dirty="0" smtClean="0">
                <a:solidFill>
                  <a:srgbClr val="000000"/>
                </a:solidFill>
                <a:latin typeface="宋体" panose="02010600030101010101" pitchFamily="2" charset="-122"/>
                <a:ea typeface="宋体" panose="02010600030101010101" pitchFamily="2" charset="-122"/>
              </a:rPr>
              <a:t>是从源点</a:t>
            </a:r>
            <a:r>
              <a:rPr lang="en-US" altLang="zh-CN" sz="2800" dirty="0" smtClean="0">
                <a:solidFill>
                  <a:srgbClr val="000000"/>
                </a:solidFill>
                <a:latin typeface="Times New Roman" panose="02020603050405020304" pitchFamily="18" charset="0"/>
                <a:ea typeface="宋体" panose="02010600030101010101" pitchFamily="2" charset="-122"/>
              </a:rPr>
              <a:t>v</a:t>
            </a:r>
            <a:r>
              <a:rPr lang="en-US" altLang="zh-CN" sz="2800" baseline="-30000" dirty="0" smtClean="0">
                <a:solidFill>
                  <a:srgbClr val="000000"/>
                </a:solidFill>
                <a:latin typeface="Times New Roman" panose="02020603050405020304" pitchFamily="18" charset="0"/>
                <a:ea typeface="宋体" panose="02010600030101010101" pitchFamily="2" charset="-122"/>
              </a:rPr>
              <a:t>0</a:t>
            </a:r>
            <a:r>
              <a:rPr lang="zh-CN" altLang="en-US" sz="2800" dirty="0" smtClean="0">
                <a:solidFill>
                  <a:srgbClr val="000000"/>
                </a:solidFill>
                <a:latin typeface="宋体" panose="02010600030101010101" pitchFamily="2" charset="-122"/>
                <a:ea typeface="宋体" panose="02010600030101010101" pitchFamily="2" charset="-122"/>
              </a:rPr>
              <a:t>出发最多经过不构成带负长度回路的</a:t>
            </a:r>
            <a:r>
              <a:rPr lang="en-US" altLang="zh-CN" sz="2800" dirty="0" smtClean="0">
                <a:solidFill>
                  <a:srgbClr val="000000"/>
                </a:solidFill>
                <a:latin typeface="Times New Roman" panose="02020603050405020304" pitchFamily="18" charset="0"/>
                <a:ea typeface="宋体" panose="02010600030101010101" pitchFamily="2" charset="-122"/>
              </a:rPr>
              <a:t>k</a:t>
            </a:r>
            <a:r>
              <a:rPr lang="zh-CN" altLang="en-US" sz="2800" dirty="0" smtClean="0">
                <a:solidFill>
                  <a:srgbClr val="000000"/>
                </a:solidFill>
                <a:latin typeface="宋体" panose="02010600030101010101" pitchFamily="2" charset="-122"/>
                <a:ea typeface="宋体" panose="02010600030101010101" pitchFamily="2" charset="-122"/>
              </a:rPr>
              <a:t>条弧（</a:t>
            </a:r>
            <a:r>
              <a:rPr lang="en-US" altLang="zh-CN" sz="2800" dirty="0" smtClean="0">
                <a:solidFill>
                  <a:srgbClr val="000000"/>
                </a:solidFill>
                <a:latin typeface="Times New Roman" panose="02020603050405020304" pitchFamily="18" charset="0"/>
                <a:ea typeface="宋体" panose="02010600030101010101" pitchFamily="2" charset="-122"/>
              </a:rPr>
              <a:t>k-1</a:t>
            </a:r>
            <a:r>
              <a:rPr lang="zh-CN" altLang="en-US" sz="2800" dirty="0" smtClean="0">
                <a:solidFill>
                  <a:srgbClr val="000000"/>
                </a:solidFill>
                <a:latin typeface="宋体" panose="02010600030101010101" pitchFamily="2" charset="-122"/>
                <a:ea typeface="宋体" panose="02010600030101010101" pitchFamily="2" charset="-122"/>
              </a:rPr>
              <a:t>个中间顶点）到达终点</a:t>
            </a:r>
            <a:r>
              <a:rPr lang="en-US" altLang="zh-CN" sz="2800" dirty="0" smtClean="0">
                <a:solidFill>
                  <a:srgbClr val="000000"/>
                </a:solidFill>
                <a:latin typeface="Times New Roman" panose="02020603050405020304" pitchFamily="18" charset="0"/>
                <a:ea typeface="宋体" panose="02010600030101010101" pitchFamily="2" charset="-122"/>
              </a:rPr>
              <a:t>u</a:t>
            </a:r>
            <a:r>
              <a:rPr lang="zh-CN" altLang="en-US" sz="2800" dirty="0" smtClean="0">
                <a:solidFill>
                  <a:srgbClr val="000000"/>
                </a:solidFill>
                <a:latin typeface="宋体" panose="02010600030101010101" pitchFamily="2" charset="-122"/>
                <a:ea typeface="宋体" panose="02010600030101010101" pitchFamily="2" charset="-122"/>
              </a:rPr>
              <a:t>的最短路径的长度。结果为</a:t>
            </a:r>
            <a:r>
              <a:rPr lang="en-US" altLang="zh-CN" sz="2800" dirty="0" smtClean="0">
                <a:solidFill>
                  <a:srgbClr val="000000"/>
                </a:solidFill>
                <a:latin typeface="Times New Roman" panose="02020603050405020304" pitchFamily="18" charset="0"/>
                <a:ea typeface="宋体" panose="02010600030101010101" pitchFamily="2" charset="-122"/>
              </a:rPr>
              <a:t>dist</a:t>
            </a:r>
            <a:r>
              <a:rPr lang="en-US" altLang="zh-CN" sz="2800" baseline="30000" dirty="0" smtClean="0">
                <a:solidFill>
                  <a:srgbClr val="000000"/>
                </a:solidFill>
                <a:latin typeface="Times New Roman" panose="02020603050405020304" pitchFamily="18" charset="0"/>
                <a:ea typeface="宋体" panose="02010600030101010101" pitchFamily="2" charset="-122"/>
              </a:rPr>
              <a:t>n-1</a:t>
            </a:r>
            <a:r>
              <a:rPr lang="en-US" altLang="zh-CN" sz="2800" dirty="0" smtClean="0">
                <a:solidFill>
                  <a:srgbClr val="000000"/>
                </a:solidFill>
                <a:latin typeface="Times New Roman" panose="02020603050405020304" pitchFamily="18" charset="0"/>
                <a:ea typeface="宋体" panose="02010600030101010101" pitchFamily="2" charset="-122"/>
              </a:rPr>
              <a:t>[u]</a:t>
            </a:r>
            <a:r>
              <a:rPr lang="en-US" altLang="zh-CN" sz="2800" dirty="0" smtClean="0">
                <a:solidFill>
                  <a:srgbClr val="000000"/>
                </a:solidFill>
                <a:latin typeface="宋体" panose="02010600030101010101" pitchFamily="2" charset="-122"/>
                <a:ea typeface="宋体" panose="02010600030101010101" pitchFamily="2" charset="-122"/>
              </a:rPr>
              <a:t>。</a:t>
            </a:r>
            <a:r>
              <a:rPr lang="en-US" altLang="zh-CN" sz="3200" dirty="0" smtClean="0">
                <a:solidFill>
                  <a:srgbClr val="000000"/>
                </a:solidFill>
                <a:latin typeface="Times New Roman" panose="02020603050405020304" pitchFamily="18" charset="0"/>
                <a:ea typeface="宋体" panose="02010600030101010101" pitchFamily="2" charset="-122"/>
              </a:rPr>
              <a:t> </a:t>
            </a:r>
            <a:endParaRPr lang="en-US" altLang="zh-CN" sz="5400" dirty="0" smtClean="0">
              <a:solidFill>
                <a:srgbClr val="000000"/>
              </a:solidFill>
              <a:latin typeface="Times New Roman" panose="02020603050405020304" pitchFamily="18" charset="0"/>
              <a:ea typeface="宋体" panose="02010600030101010101" pitchFamily="2" charset="-122"/>
            </a:endParaRPr>
          </a:p>
        </p:txBody>
      </p:sp>
      <p:sp>
        <p:nvSpPr>
          <p:cNvPr id="1218566" name="Rectangle 6"/>
          <p:cNvSpPr>
            <a:spLocks noChangeArrowheads="1"/>
          </p:cNvSpPr>
          <p:nvPr/>
        </p:nvSpPr>
        <p:spPr bwMode="auto">
          <a:xfrm>
            <a:off x="351692" y="5181600"/>
            <a:ext cx="7948246"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eaLnBrk="0" hangingPunct="0"/>
            <a:r>
              <a:rPr lang="en-US" altLang="zh-CN" sz="2800" smtClean="0">
                <a:solidFill>
                  <a:srgbClr val="000000"/>
                </a:solidFill>
                <a:latin typeface="Times New Roman" panose="02020603050405020304" pitchFamily="18" charset="0"/>
                <a:ea typeface="宋体" panose="02010600030101010101" pitchFamily="2" charset="-122"/>
              </a:rPr>
              <a:t>dist</a:t>
            </a:r>
            <a:r>
              <a:rPr lang="en-US" altLang="zh-CN" sz="2800" baseline="30000" smtClean="0">
                <a:solidFill>
                  <a:srgbClr val="000000"/>
                </a:solidFill>
                <a:latin typeface="Times New Roman" panose="02020603050405020304" pitchFamily="18" charset="0"/>
                <a:ea typeface="宋体" panose="02010600030101010101" pitchFamily="2" charset="-122"/>
              </a:rPr>
              <a:t>1</a:t>
            </a:r>
            <a:r>
              <a:rPr lang="en-US" altLang="zh-CN" sz="2800" smtClean="0">
                <a:solidFill>
                  <a:srgbClr val="000000"/>
                </a:solidFill>
                <a:latin typeface="Times New Roman" panose="02020603050405020304" pitchFamily="18" charset="0"/>
                <a:ea typeface="宋体" panose="02010600030101010101" pitchFamily="2" charset="-122"/>
              </a:rPr>
              <a:t>[u]＝Arcs[v</a:t>
            </a:r>
            <a:r>
              <a:rPr lang="en-US" altLang="zh-CN" sz="2800" baseline="-30000" smtClean="0">
                <a:solidFill>
                  <a:srgbClr val="000000"/>
                </a:solidFill>
                <a:latin typeface="Times New Roman" panose="02020603050405020304" pitchFamily="18" charset="0"/>
                <a:ea typeface="宋体" panose="02010600030101010101" pitchFamily="2" charset="-122"/>
              </a:rPr>
              <a:t>0</a:t>
            </a:r>
            <a:r>
              <a:rPr lang="en-US" altLang="zh-CN" sz="2800" smtClean="0">
                <a:solidFill>
                  <a:srgbClr val="000000"/>
                </a:solidFill>
                <a:latin typeface="Times New Roman" panose="02020603050405020304" pitchFamily="18" charset="0"/>
                <a:ea typeface="宋体" panose="02010600030101010101" pitchFamily="2" charset="-122"/>
              </a:rPr>
              <a:t>][u]；</a:t>
            </a:r>
            <a:endParaRPr lang="en-US" altLang="zh-CN" sz="2800" smtClean="0">
              <a:solidFill>
                <a:srgbClr val="000000"/>
              </a:solidFill>
              <a:latin typeface="Times New Roman" panose="02020603050405020304" pitchFamily="18" charset="0"/>
              <a:ea typeface="宋体" panose="02010600030101010101" pitchFamily="2" charset="-122"/>
            </a:endParaRPr>
          </a:p>
          <a:p>
            <a:pPr eaLnBrk="0" hangingPunct="0"/>
            <a:r>
              <a:rPr lang="en-US" altLang="zh-CN" sz="2800" smtClean="0">
                <a:solidFill>
                  <a:srgbClr val="000000"/>
                </a:solidFill>
                <a:latin typeface="Times New Roman" panose="02020603050405020304" pitchFamily="18" charset="0"/>
                <a:ea typeface="宋体" panose="02010600030101010101" pitchFamily="2" charset="-122"/>
              </a:rPr>
              <a:t>dist</a:t>
            </a:r>
            <a:r>
              <a:rPr lang="en-US" altLang="zh-CN" sz="2800" baseline="30000" smtClean="0">
                <a:solidFill>
                  <a:srgbClr val="000000"/>
                </a:solidFill>
                <a:latin typeface="Times New Roman" panose="02020603050405020304" pitchFamily="18" charset="0"/>
                <a:ea typeface="宋体" panose="02010600030101010101" pitchFamily="2" charset="-122"/>
              </a:rPr>
              <a:t>k</a:t>
            </a:r>
            <a:r>
              <a:rPr lang="en-US" altLang="zh-CN" sz="2800" smtClean="0">
                <a:solidFill>
                  <a:srgbClr val="000000"/>
                </a:solidFill>
                <a:latin typeface="Times New Roman" panose="02020603050405020304" pitchFamily="18" charset="0"/>
                <a:ea typeface="宋体" panose="02010600030101010101" pitchFamily="2" charset="-122"/>
              </a:rPr>
              <a:t>[u]=min{dist</a:t>
            </a:r>
            <a:r>
              <a:rPr lang="en-US" altLang="zh-CN" sz="2800" baseline="30000" smtClean="0">
                <a:solidFill>
                  <a:srgbClr val="000000"/>
                </a:solidFill>
                <a:latin typeface="Times New Roman" panose="02020603050405020304" pitchFamily="18" charset="0"/>
                <a:ea typeface="宋体" panose="02010600030101010101" pitchFamily="2" charset="-122"/>
              </a:rPr>
              <a:t>k-1</a:t>
            </a:r>
            <a:r>
              <a:rPr lang="en-US" altLang="zh-CN" sz="2800" smtClean="0">
                <a:solidFill>
                  <a:srgbClr val="000000"/>
                </a:solidFill>
                <a:latin typeface="Times New Roman" panose="02020603050405020304" pitchFamily="18" charset="0"/>
                <a:ea typeface="宋体" panose="02010600030101010101" pitchFamily="2" charset="-122"/>
              </a:rPr>
              <a:t>[u]，min{dist</a:t>
            </a:r>
            <a:r>
              <a:rPr lang="en-US" altLang="zh-CN" sz="2800" baseline="30000" smtClean="0">
                <a:solidFill>
                  <a:srgbClr val="000000"/>
                </a:solidFill>
                <a:latin typeface="Times New Roman" panose="02020603050405020304" pitchFamily="18" charset="0"/>
                <a:ea typeface="宋体" panose="02010600030101010101" pitchFamily="2" charset="-122"/>
              </a:rPr>
              <a:t>k-1</a:t>
            </a:r>
            <a:r>
              <a:rPr lang="en-US" altLang="zh-CN" sz="2800" smtClean="0">
                <a:solidFill>
                  <a:srgbClr val="000000"/>
                </a:solidFill>
                <a:latin typeface="Times New Roman" panose="02020603050405020304" pitchFamily="18" charset="0"/>
                <a:ea typeface="宋体" panose="02010600030101010101" pitchFamily="2" charset="-122"/>
              </a:rPr>
              <a:t>[i]+ Arcs[i][u]}}</a:t>
            </a:r>
            <a:r>
              <a:rPr lang="en-US" altLang="zh-CN" sz="3200" smtClean="0">
                <a:solidFill>
                  <a:srgbClr val="000000"/>
                </a:solidFill>
                <a:latin typeface="Times New Roman" panose="02020603050405020304" pitchFamily="18" charset="0"/>
                <a:ea typeface="宋体" panose="02010600030101010101" pitchFamily="2" charset="-122"/>
              </a:rPr>
              <a:t> </a:t>
            </a:r>
            <a:endParaRPr lang="en-US" altLang="zh-CN" sz="540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66"/>
                                        </p:tgtEl>
                                        <p:attrNameLst>
                                          <p:attrName>style.visibility</p:attrName>
                                        </p:attrNameLst>
                                      </p:cBhvr>
                                      <p:to>
                                        <p:strVal val="visible"/>
                                      </p:to>
                                    </p:set>
                                    <p:anim calcmode="lin" valueType="num">
                                      <p:cBhvr additive="base">
                                        <p:cTn id="7" dur="500" fill="hold"/>
                                        <p:tgtEl>
                                          <p:spTgt spid="1218566"/>
                                        </p:tgtEl>
                                        <p:attrNameLst>
                                          <p:attrName>ppt_x</p:attrName>
                                        </p:attrNameLst>
                                      </p:cBhvr>
                                      <p:tavLst>
                                        <p:tav tm="0">
                                          <p:val>
                                            <p:strVal val="0-#ppt_w/2"/>
                                          </p:val>
                                        </p:tav>
                                        <p:tav tm="100000">
                                          <p:val>
                                            <p:strVal val="#ppt_x"/>
                                          </p:val>
                                        </p:tav>
                                      </p:tavLst>
                                    </p:anim>
                                    <p:anim calcmode="lin" valueType="num">
                                      <p:cBhvr additive="base">
                                        <p:cTn id="8" dur="500" fill="hold"/>
                                        <p:tgtEl>
                                          <p:spTgt spid="12185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6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898525" y="1377950"/>
            <a:ext cx="7467600" cy="3816350"/>
          </a:xfrm>
          <a:prstGeom prst="rect">
            <a:avLst/>
          </a:prstGeom>
          <a:noFill/>
          <a:ln w="9525">
            <a:noFill/>
            <a:miter lim="800000"/>
          </a:ln>
          <a:effectLst/>
        </p:spPr>
        <p:txBody>
          <a:bodyPr>
            <a:spAutoFit/>
          </a:bodyPr>
          <a:lstStyle/>
          <a:p>
            <a:pPr algn="just">
              <a:spcBef>
                <a:spcPct val="50000"/>
              </a:spcBef>
              <a:defRPr/>
            </a:pPr>
            <a:r>
              <a:rPr lang="en-US" altLang="zh-CN" sz="4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1</a:t>
            </a:r>
            <a:r>
              <a:rPr lang="zh-CN" altLang="en-US" sz="4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、邻接矩阵</a:t>
            </a:r>
            <a:endParaRPr lang="en-US" altLang="zh-CN" sz="4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endParaRPr>
          </a:p>
          <a:p>
            <a:pPr algn="just">
              <a:spcBef>
                <a:spcPct val="50000"/>
              </a:spcBef>
              <a:defRPr/>
            </a:pPr>
            <a:r>
              <a:rPr lang="en-US" altLang="zh-CN" sz="4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2</a:t>
            </a:r>
            <a:r>
              <a:rPr lang="zh-CN" altLang="en-US" sz="4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、邻接</a:t>
            </a:r>
            <a:r>
              <a:rPr lang="zh-CN" altLang="en-US" sz="4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表</a:t>
            </a:r>
            <a:endParaRPr lang="en-US" altLang="zh-CN" sz="4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endParaRPr>
          </a:p>
          <a:p>
            <a:pPr algn="just">
              <a:spcBef>
                <a:spcPct val="50000"/>
              </a:spcBef>
              <a:defRPr/>
            </a:pPr>
            <a:r>
              <a:rPr lang="en-US" altLang="zh-CN" sz="4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3</a:t>
            </a:r>
            <a:r>
              <a:rPr lang="zh-CN" altLang="en-US" sz="4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、邻接</a:t>
            </a:r>
            <a:r>
              <a:rPr lang="zh-CN" altLang="en-US" sz="4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多重表</a:t>
            </a:r>
            <a:endParaRPr lang="en-US" altLang="zh-CN" sz="4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endParaRPr>
          </a:p>
          <a:p>
            <a:pPr algn="just">
              <a:spcBef>
                <a:spcPct val="50000"/>
              </a:spcBef>
              <a:defRPr/>
            </a:pPr>
            <a:r>
              <a:rPr lang="en-US" altLang="zh-CN" sz="4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4</a:t>
            </a:r>
            <a:r>
              <a:rPr lang="zh-CN" altLang="en-US" sz="4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、十字</a:t>
            </a:r>
            <a:r>
              <a:rPr lang="zh-CN" altLang="en-US" sz="4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链表</a:t>
            </a:r>
            <a:endParaRPr lang="zh-CN" altLang="en-US" sz="4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endParaRPr>
          </a:p>
        </p:txBody>
      </p:sp>
      <p:sp>
        <p:nvSpPr>
          <p:cNvPr id="12291" name="Rectangle 3"/>
          <p:cNvSpPr>
            <a:spLocks noGrp="1" noChangeArrowheads="1"/>
          </p:cNvSpPr>
          <p:nvPr>
            <p:ph type="title"/>
          </p:nvPr>
        </p:nvSpPr>
        <p:spPr>
          <a:xfrm>
            <a:off x="993781" y="142875"/>
            <a:ext cx="7754938" cy="838200"/>
          </a:xfrm>
        </p:spPr>
        <p:txBody>
          <a:bodyPr>
            <a:normAutofit/>
          </a:bodyPr>
          <a:lstStyle/>
          <a:p>
            <a:pPr eaLnBrk="1" hangingPunct="1">
              <a:defRPr/>
            </a:pPr>
            <a:r>
              <a:rPr kumimoji="1" lang="en-US" altLang="zh-CN" sz="4800" dirty="0" smtClean="0">
                <a:latin typeface="Times New Roman" panose="02020603050405020304" pitchFamily="18" charset="0"/>
              </a:rPr>
              <a:t>7.2 </a:t>
            </a:r>
            <a:r>
              <a:rPr kumimoji="1" lang="zh-CN" altLang="en-US" sz="4800" dirty="0">
                <a:latin typeface="Times New Roman" panose="02020603050405020304" pitchFamily="18" charset="0"/>
              </a:rPr>
              <a:t>图的存储结构 </a:t>
            </a:r>
            <a:endParaRPr kumimoji="1" lang="zh-CN" altLang="en-US" sz="4800" dirty="0">
              <a:latin typeface="Times New Roman" panose="02020603050405020304" pitchFamily="18" charset="0"/>
            </a:endParaRPr>
          </a:p>
        </p:txBody>
      </p:sp>
      <p:sp>
        <p:nvSpPr>
          <p:cNvPr id="19460" name="Rectangle 5"/>
          <p:cNvSpPr>
            <a:spLocks noChangeArrowheads="1"/>
          </p:cNvSpPr>
          <p:nvPr/>
        </p:nvSpPr>
        <p:spPr bwMode="auto">
          <a:xfrm>
            <a:off x="2800350" y="32861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spd="slow">
    <p:circl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703443" y="6400916"/>
            <a:ext cx="893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sz="2400" i="0" u="none" smtClean="0">
                <a:solidFill>
                  <a:srgbClr val="000000"/>
                </a:solidFill>
                <a:latin typeface="宋体" panose="02010600030101010101" pitchFamily="2" charset="-122"/>
                <a:ea typeface="宋体" panose="02010600030101010101" pitchFamily="2" charset="-122"/>
              </a:rPr>
              <a:t>图</a:t>
            </a:r>
            <a:r>
              <a:rPr kumimoji="1" lang="zh-CN" altLang="en-US" sz="2400" i="0" u="none" smtClean="0">
                <a:solidFill>
                  <a:srgbClr val="000000"/>
                </a:solidFill>
                <a:ea typeface="宋体" panose="02010600030101010101" pitchFamily="2" charset="-122"/>
              </a:rPr>
              <a:t>7-24 </a:t>
            </a:r>
            <a:r>
              <a:rPr kumimoji="1" lang="zh-CN" altLang="en-US" sz="2400" i="0" u="none" smtClean="0">
                <a:solidFill>
                  <a:srgbClr val="000000"/>
                </a:solidFill>
                <a:latin typeface="宋体" panose="02010600030101010101" pitchFamily="2" charset="-122"/>
                <a:ea typeface="宋体" panose="02010600030101010101" pitchFamily="2" charset="-122"/>
              </a:rPr>
              <a:t>利用贝尔曼</a:t>
            </a:r>
            <a:r>
              <a:rPr kumimoji="1" lang="zh-CN" altLang="en-US" sz="2400" i="0" u="none" smtClean="0">
                <a:solidFill>
                  <a:srgbClr val="000000"/>
                </a:solidFill>
                <a:ea typeface="宋体" panose="02010600030101010101" pitchFamily="2" charset="-122"/>
              </a:rPr>
              <a:t>—</a:t>
            </a:r>
            <a:r>
              <a:rPr kumimoji="1" lang="zh-CN" altLang="en-US" sz="2400" i="0" u="none" smtClean="0">
                <a:solidFill>
                  <a:srgbClr val="000000"/>
                </a:solidFill>
                <a:latin typeface="宋体" panose="02010600030101010101" pitchFamily="2" charset="-122"/>
                <a:ea typeface="宋体" panose="02010600030101010101" pitchFamily="2" charset="-122"/>
              </a:rPr>
              <a:t>福特算法求最短路径过程中的</a:t>
            </a:r>
            <a:r>
              <a:rPr kumimoji="1" lang="en-US" altLang="zh-CN" sz="2400" i="0" u="none" smtClean="0">
                <a:solidFill>
                  <a:srgbClr val="000000"/>
                </a:solidFill>
                <a:ea typeface="宋体" panose="02010600030101010101" pitchFamily="2" charset="-122"/>
              </a:rPr>
              <a:t>dist[]</a:t>
            </a:r>
            <a:r>
              <a:rPr kumimoji="1" lang="zh-CN" altLang="en-US" sz="2400" i="0" u="none" smtClean="0">
                <a:solidFill>
                  <a:srgbClr val="000000"/>
                </a:solidFill>
                <a:latin typeface="宋体" panose="02010600030101010101" pitchFamily="2" charset="-122"/>
                <a:ea typeface="宋体" panose="02010600030101010101" pitchFamily="2" charset="-122"/>
              </a:rPr>
              <a:t>数组序列</a:t>
            </a:r>
            <a:r>
              <a:rPr kumimoji="1" lang="zh-CN" altLang="en-US" sz="2400" i="0" u="none" smtClean="0">
                <a:solidFill>
                  <a:srgbClr val="000000"/>
                </a:solidFill>
                <a:ea typeface="宋体" panose="02010600030101010101" pitchFamily="2" charset="-122"/>
              </a:rPr>
              <a:t> </a:t>
            </a:r>
            <a:endParaRPr kumimoji="1" lang="zh-CN" altLang="en-US" sz="2400" i="0" u="none" smtClean="0">
              <a:solidFill>
                <a:srgbClr val="000000"/>
              </a:solidFill>
              <a:ea typeface="宋体" panose="02010600030101010101" pitchFamily="2" charset="-122"/>
            </a:endParaRPr>
          </a:p>
        </p:txBody>
      </p:sp>
      <p:pic>
        <p:nvPicPr>
          <p:cNvPr id="13926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6434" y="0"/>
            <a:ext cx="6541477"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926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35" y="2500313"/>
            <a:ext cx="364880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2206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001" y="2500313"/>
            <a:ext cx="3631223"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39270" name="Rectangle 15"/>
          <p:cNvSpPr>
            <a:spLocks noChangeArrowheads="1"/>
          </p:cNvSpPr>
          <p:nvPr/>
        </p:nvSpPr>
        <p:spPr bwMode="auto">
          <a:xfrm>
            <a:off x="422031" y="5791317"/>
            <a:ext cx="794824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eaLnBrk="0" hangingPunct="0"/>
            <a:r>
              <a:rPr lang="en-US" altLang="zh-CN" sz="2800" dirty="0" err="1" smtClean="0">
                <a:solidFill>
                  <a:srgbClr val="000000"/>
                </a:solidFill>
                <a:latin typeface="Times New Roman" panose="02020603050405020304" pitchFamily="18" charset="0"/>
                <a:ea typeface="宋体" panose="02010600030101010101" pitchFamily="2" charset="-122"/>
              </a:rPr>
              <a:t>dist</a:t>
            </a:r>
            <a:r>
              <a:rPr lang="en-US" altLang="zh-CN" sz="2800" baseline="30000" dirty="0" err="1" smtClean="0">
                <a:solidFill>
                  <a:srgbClr val="000000"/>
                </a:solidFill>
                <a:latin typeface="Times New Roman" panose="02020603050405020304" pitchFamily="18" charset="0"/>
                <a:ea typeface="宋体" panose="02010600030101010101" pitchFamily="2" charset="-122"/>
              </a:rPr>
              <a:t>k</a:t>
            </a:r>
            <a:r>
              <a:rPr lang="en-US" altLang="zh-CN" sz="2800" dirty="0" smtClean="0">
                <a:solidFill>
                  <a:srgbClr val="000000"/>
                </a:solidFill>
                <a:latin typeface="Times New Roman" panose="02020603050405020304" pitchFamily="18" charset="0"/>
                <a:ea typeface="宋体" panose="02010600030101010101" pitchFamily="2" charset="-122"/>
              </a:rPr>
              <a:t>[u]=min{dist</a:t>
            </a:r>
            <a:r>
              <a:rPr lang="en-US" altLang="zh-CN" sz="2800" baseline="30000" dirty="0" smtClean="0">
                <a:solidFill>
                  <a:srgbClr val="000000"/>
                </a:solidFill>
                <a:latin typeface="Times New Roman" panose="02020603050405020304" pitchFamily="18" charset="0"/>
                <a:ea typeface="宋体" panose="02010600030101010101" pitchFamily="2" charset="-122"/>
              </a:rPr>
              <a:t>k-1</a:t>
            </a:r>
            <a:r>
              <a:rPr lang="en-US" altLang="zh-CN" sz="2800" dirty="0" smtClean="0">
                <a:solidFill>
                  <a:srgbClr val="000000"/>
                </a:solidFill>
                <a:latin typeface="Times New Roman" panose="02020603050405020304" pitchFamily="18" charset="0"/>
                <a:ea typeface="宋体" panose="02010600030101010101" pitchFamily="2" charset="-122"/>
              </a:rPr>
              <a:t>[u]，min{dist</a:t>
            </a:r>
            <a:r>
              <a:rPr lang="en-US" altLang="zh-CN" sz="2800" baseline="30000" dirty="0" smtClean="0">
                <a:solidFill>
                  <a:srgbClr val="000000"/>
                </a:solidFill>
                <a:latin typeface="Times New Roman" panose="02020603050405020304" pitchFamily="18" charset="0"/>
                <a:ea typeface="宋体" panose="02010600030101010101" pitchFamily="2" charset="-122"/>
              </a:rPr>
              <a:t>k-1</a:t>
            </a:r>
            <a:r>
              <a:rPr lang="en-US" altLang="zh-CN" sz="2800" dirty="0" smtClean="0">
                <a:solidFill>
                  <a:srgbClr val="000000"/>
                </a:solidFill>
                <a:latin typeface="Times New Roman" panose="02020603050405020304" pitchFamily="18" charset="0"/>
                <a:ea typeface="宋体" panose="02010600030101010101" pitchFamily="2" charset="-122"/>
              </a:rPr>
              <a:t>[i]+ Arcs[i][u]}}</a:t>
            </a:r>
            <a:r>
              <a:rPr lang="en-US" altLang="zh-CN" sz="3200" dirty="0" smtClean="0">
                <a:solidFill>
                  <a:srgbClr val="000000"/>
                </a:solidFill>
                <a:latin typeface="Times New Roman" panose="02020603050405020304" pitchFamily="18" charset="0"/>
                <a:ea typeface="宋体" panose="02010600030101010101" pitchFamily="2" charset="-122"/>
              </a:rPr>
              <a:t> </a:t>
            </a:r>
            <a:endParaRPr lang="en-US" altLang="zh-CN" sz="5400" dirty="0" smtClean="0">
              <a:solidFill>
                <a:srgbClr val="000000"/>
              </a:solidFill>
              <a:latin typeface="Times New Roman" panose="02020603050405020304" pitchFamily="18" charset="0"/>
              <a:ea typeface="宋体" panose="02010600030101010101" pitchFamily="2" charset="-122"/>
            </a:endParaRPr>
          </a:p>
        </p:txBody>
      </p:sp>
      <p:sp>
        <p:nvSpPr>
          <p:cNvPr id="9" name="Rectangle 15"/>
          <p:cNvSpPr>
            <a:spLocks noChangeArrowheads="1"/>
          </p:cNvSpPr>
          <p:nvPr/>
        </p:nvSpPr>
        <p:spPr bwMode="auto">
          <a:xfrm>
            <a:off x="417691" y="3929064"/>
            <a:ext cx="8308733"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algn="just" eaLnBrk="0" hangingPunct="0"/>
            <a:r>
              <a:rPr lang="en-US" altLang="zh-CN" sz="2400" dirty="0" smtClean="0">
                <a:solidFill>
                  <a:srgbClr val="000000"/>
                </a:solidFill>
                <a:latin typeface="Times New Roman" panose="02020603050405020304" pitchFamily="18" charset="0"/>
                <a:ea typeface="宋体" panose="02010600030101010101" pitchFamily="2" charset="-122"/>
              </a:rPr>
              <a:t>dist</a:t>
            </a:r>
            <a:r>
              <a:rPr lang="en-US" altLang="zh-CN" sz="2400" baseline="30000" dirty="0" smtClean="0">
                <a:solidFill>
                  <a:srgbClr val="000000"/>
                </a:solidFill>
                <a:latin typeface="Times New Roman" panose="02020603050405020304" pitchFamily="18" charset="0"/>
                <a:ea typeface="宋体" panose="02010600030101010101" pitchFamily="2" charset="-122"/>
              </a:rPr>
              <a:t>2</a:t>
            </a:r>
            <a:r>
              <a:rPr lang="en-US" altLang="zh-CN" sz="2400" dirty="0" smtClean="0">
                <a:solidFill>
                  <a:srgbClr val="000000"/>
                </a:solidFill>
                <a:latin typeface="Times New Roman" panose="02020603050405020304" pitchFamily="18" charset="0"/>
                <a:ea typeface="宋体" panose="02010600030101010101" pitchFamily="2" charset="-122"/>
              </a:rPr>
              <a:t>[B]=min{dist</a:t>
            </a:r>
            <a:r>
              <a:rPr lang="en-US" altLang="zh-CN" sz="2400" baseline="30000" dirty="0" smtClean="0">
                <a:solidFill>
                  <a:srgbClr val="000000"/>
                </a:solidFill>
                <a:latin typeface="Times New Roman" panose="02020603050405020304" pitchFamily="18" charset="0"/>
                <a:ea typeface="宋体" panose="02010600030101010101" pitchFamily="2" charset="-122"/>
              </a:rPr>
              <a:t>1</a:t>
            </a:r>
            <a:r>
              <a:rPr lang="en-US" altLang="zh-CN" sz="2400" dirty="0" smtClean="0">
                <a:solidFill>
                  <a:srgbClr val="000000"/>
                </a:solidFill>
                <a:latin typeface="Times New Roman" panose="02020603050405020304" pitchFamily="18" charset="0"/>
                <a:ea typeface="宋体" panose="02010600030101010101" pitchFamily="2" charset="-122"/>
              </a:rPr>
              <a:t>[B]，min{dist</a:t>
            </a:r>
            <a:r>
              <a:rPr lang="en-US" altLang="zh-CN" sz="2400" baseline="30000" dirty="0" smtClean="0">
                <a:solidFill>
                  <a:srgbClr val="000000"/>
                </a:solidFill>
                <a:latin typeface="Times New Roman" panose="02020603050405020304" pitchFamily="18" charset="0"/>
                <a:ea typeface="宋体" panose="02010600030101010101" pitchFamily="2" charset="-122"/>
              </a:rPr>
              <a:t>1</a:t>
            </a:r>
            <a:r>
              <a:rPr lang="en-US" altLang="zh-CN" sz="2400" dirty="0" smtClean="0">
                <a:solidFill>
                  <a:srgbClr val="000000"/>
                </a:solidFill>
                <a:latin typeface="Times New Roman" panose="02020603050405020304" pitchFamily="18" charset="0"/>
                <a:ea typeface="宋体" panose="02010600030101010101" pitchFamily="2" charset="-122"/>
              </a:rPr>
              <a:t>[i]+Arcs[i][B]}}</a:t>
            </a:r>
            <a:endParaRPr lang="en-US" altLang="zh-CN" sz="2400" dirty="0" smtClean="0">
              <a:solidFill>
                <a:srgbClr val="000000"/>
              </a:solidFill>
              <a:latin typeface="Times New Roman" panose="02020603050405020304" pitchFamily="18" charset="0"/>
              <a:ea typeface="宋体" panose="02010600030101010101" pitchFamily="2" charset="-122"/>
            </a:endParaRPr>
          </a:p>
          <a:p>
            <a:pPr algn="just" eaLnBrk="0" hangingPunct="0"/>
            <a:r>
              <a:rPr lang="en-US" altLang="zh-CN" sz="2400" dirty="0">
                <a:solidFill>
                  <a:srgbClr val="000000"/>
                </a:solidFill>
                <a:latin typeface="Times New Roman" panose="02020603050405020304" pitchFamily="18" charset="0"/>
                <a:ea typeface="宋体" panose="02010600030101010101" pitchFamily="2" charset="-122"/>
              </a:rPr>
              <a:t> </a:t>
            </a:r>
            <a:r>
              <a:rPr lang="en-US" altLang="zh-CN" sz="2400" dirty="0" smtClean="0">
                <a:solidFill>
                  <a:srgbClr val="000000"/>
                </a:solidFill>
                <a:latin typeface="Times New Roman" panose="02020603050405020304" pitchFamily="18" charset="0"/>
                <a:ea typeface="宋体" panose="02010600030101010101" pitchFamily="2" charset="-122"/>
              </a:rPr>
              <a:t>                	 </a:t>
            </a:r>
            <a:r>
              <a:rPr lang="zh-CN" altLang="en-US" sz="2400" dirty="0" smtClean="0">
                <a:solidFill>
                  <a:srgbClr val="000000"/>
                </a:solidFill>
                <a:latin typeface="Times New Roman" panose="02020603050405020304" pitchFamily="18" charset="0"/>
                <a:ea typeface="宋体" panose="02010600030101010101" pitchFamily="2" charset="-122"/>
              </a:rPr>
              <a:t>其中</a:t>
            </a:r>
            <a:r>
              <a:rPr lang="en-US" altLang="zh-CN" sz="2400" dirty="0" smtClean="0">
                <a:solidFill>
                  <a:srgbClr val="000000"/>
                </a:solidFill>
                <a:latin typeface="Times New Roman" panose="02020603050405020304" pitchFamily="18" charset="0"/>
                <a:ea typeface="宋体" panose="02010600030101010101" pitchFamily="2" charset="-122"/>
              </a:rPr>
              <a:t>i </a:t>
            </a:r>
            <a:r>
              <a:rPr lang="en-US" altLang="zh-CN" sz="2400" dirty="0">
                <a:solidFill>
                  <a:srgbClr val="000000"/>
                </a:solidFill>
                <a:latin typeface="Times New Roman" panose="02020603050405020304" pitchFamily="18" charset="0"/>
                <a:ea typeface="宋体" panose="02010600030101010101" pitchFamily="2" charset="-122"/>
              </a:rPr>
              <a:t>=</a:t>
            </a:r>
            <a:r>
              <a:rPr lang="en-US" altLang="zh-CN" sz="2400" dirty="0" smtClean="0">
                <a:solidFill>
                  <a:srgbClr val="000000"/>
                </a:solidFill>
                <a:latin typeface="Times New Roman" panose="02020603050405020304" pitchFamily="18" charset="0"/>
                <a:ea typeface="宋体" panose="02010600030101010101" pitchFamily="2" charset="-122"/>
              </a:rPr>
              <a:t>{C,D,E,F,G}</a:t>
            </a:r>
            <a:endParaRPr lang="en-US" altLang="zh-CN" sz="2400" dirty="0" smtClean="0">
              <a:solidFill>
                <a:srgbClr val="000000"/>
              </a:solidFill>
              <a:latin typeface="Times New Roman" panose="02020603050405020304" pitchFamily="18" charset="0"/>
              <a:ea typeface="宋体" panose="02010600030101010101" pitchFamily="2" charset="-122"/>
            </a:endParaRPr>
          </a:p>
        </p:txBody>
      </p:sp>
      <p:sp>
        <p:nvSpPr>
          <p:cNvPr id="10" name="Rectangle 15"/>
          <p:cNvSpPr>
            <a:spLocks noChangeArrowheads="1"/>
          </p:cNvSpPr>
          <p:nvPr/>
        </p:nvSpPr>
        <p:spPr bwMode="auto">
          <a:xfrm>
            <a:off x="483582" y="4857751"/>
            <a:ext cx="824278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eaLnBrk="0" hangingPunct="0"/>
            <a:r>
              <a:rPr lang="en-US" altLang="zh-CN" sz="2400" dirty="0" smtClean="0">
                <a:solidFill>
                  <a:srgbClr val="000000"/>
                </a:solidFill>
                <a:latin typeface="Times New Roman" panose="02020603050405020304" pitchFamily="18" charset="0"/>
                <a:ea typeface="宋体" panose="02010600030101010101" pitchFamily="2" charset="-122"/>
              </a:rPr>
              <a:t>dist</a:t>
            </a:r>
            <a:r>
              <a:rPr lang="en-US" altLang="zh-CN" sz="2400" baseline="30000" dirty="0" smtClean="0">
                <a:solidFill>
                  <a:srgbClr val="000000"/>
                </a:solidFill>
                <a:latin typeface="Times New Roman" panose="02020603050405020304" pitchFamily="18" charset="0"/>
                <a:ea typeface="宋体" panose="02010600030101010101" pitchFamily="2" charset="-122"/>
              </a:rPr>
              <a:t>2</a:t>
            </a:r>
            <a:r>
              <a:rPr lang="en-US" altLang="zh-CN" sz="2400" dirty="0" smtClean="0">
                <a:solidFill>
                  <a:srgbClr val="000000"/>
                </a:solidFill>
                <a:latin typeface="Times New Roman" panose="02020603050405020304" pitchFamily="18" charset="0"/>
                <a:ea typeface="宋体" panose="02010600030101010101" pitchFamily="2" charset="-122"/>
              </a:rPr>
              <a:t>[B]=min{60，min{50+ CB, 50+DB, ∞+EB, ∞+FB, ∞+GB}}</a:t>
            </a:r>
            <a:r>
              <a:rPr lang="zh-CN" altLang="en-US" sz="2400" dirty="0" smtClean="0">
                <a:solidFill>
                  <a:srgbClr val="000000"/>
                </a:solidFill>
                <a:latin typeface="Times New Roman" panose="02020603050405020304" pitchFamily="18" charset="0"/>
                <a:ea typeface="宋体" panose="02010600030101010101" pitchFamily="2" charset="-122"/>
              </a:rPr>
              <a:t> </a:t>
            </a:r>
            <a:r>
              <a:rPr lang="en-US" altLang="zh-CN" sz="2400" dirty="0" smtClean="0">
                <a:solidFill>
                  <a:srgbClr val="000000"/>
                </a:solidFill>
                <a:latin typeface="Times New Roman" panose="02020603050405020304" pitchFamily="18" charset="0"/>
                <a:ea typeface="宋体" panose="02010600030101010101" pitchFamily="2" charset="-122"/>
              </a:rPr>
              <a:t>= min{60, min{50-20, 50+∞, ∞-10, ∞+∞, ∞+∞}}</a:t>
            </a:r>
            <a:endParaRPr lang="en-US" altLang="zh-CN" sz="5400" dirty="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20617"/>
                                        </p:tgtEl>
                                        <p:attrNameLst>
                                          <p:attrName>style.visibility</p:attrName>
                                        </p:attrNameLst>
                                      </p:cBhvr>
                                      <p:to>
                                        <p:strVal val="visible"/>
                                      </p:to>
                                    </p:set>
                                    <p:anim calcmode="lin" valueType="num">
                                      <p:cBhvr additive="base">
                                        <p:cTn id="19" dur="500" fill="hold"/>
                                        <p:tgtEl>
                                          <p:spTgt spid="1220617"/>
                                        </p:tgtEl>
                                        <p:attrNameLst>
                                          <p:attrName>ppt_x</p:attrName>
                                        </p:attrNameLst>
                                      </p:cBhvr>
                                      <p:tavLst>
                                        <p:tav tm="0">
                                          <p:val>
                                            <p:strVal val="1+#ppt_w/2"/>
                                          </p:val>
                                        </p:tav>
                                        <p:tav tm="100000">
                                          <p:val>
                                            <p:strVal val="#ppt_x"/>
                                          </p:val>
                                        </p:tav>
                                      </p:tavLst>
                                    </p:anim>
                                    <p:anim calcmode="lin" valueType="num">
                                      <p:cBhvr additive="base">
                                        <p:cTn id="20" dur="500" fill="hold"/>
                                        <p:tgtEl>
                                          <p:spTgt spid="12206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703443" y="6400916"/>
            <a:ext cx="893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sz="2400" i="0" u="none" dirty="0" smtClean="0">
                <a:solidFill>
                  <a:srgbClr val="000000"/>
                </a:solidFill>
                <a:latin typeface="宋体" panose="02010600030101010101" pitchFamily="2" charset="-122"/>
                <a:ea typeface="宋体" panose="02010600030101010101" pitchFamily="2" charset="-122"/>
              </a:rPr>
              <a:t>图</a:t>
            </a:r>
            <a:r>
              <a:rPr kumimoji="1" lang="zh-CN" altLang="en-US" sz="2400" i="0" u="none" dirty="0" smtClean="0">
                <a:solidFill>
                  <a:srgbClr val="000000"/>
                </a:solidFill>
                <a:ea typeface="宋体" panose="02010600030101010101" pitchFamily="2" charset="-122"/>
              </a:rPr>
              <a:t>7-24 </a:t>
            </a:r>
            <a:r>
              <a:rPr kumimoji="1" lang="zh-CN" altLang="en-US" sz="2400" i="0" u="none" dirty="0" smtClean="0">
                <a:solidFill>
                  <a:srgbClr val="000000"/>
                </a:solidFill>
                <a:latin typeface="宋体" panose="02010600030101010101" pitchFamily="2" charset="-122"/>
                <a:ea typeface="宋体" panose="02010600030101010101" pitchFamily="2" charset="-122"/>
              </a:rPr>
              <a:t>利用贝尔曼</a:t>
            </a:r>
            <a:r>
              <a:rPr kumimoji="1" lang="zh-CN" altLang="en-US" sz="2400" i="0" u="none" dirty="0" smtClean="0">
                <a:solidFill>
                  <a:srgbClr val="000000"/>
                </a:solidFill>
                <a:ea typeface="宋体" panose="02010600030101010101" pitchFamily="2" charset="-122"/>
              </a:rPr>
              <a:t>—</a:t>
            </a:r>
            <a:r>
              <a:rPr kumimoji="1" lang="zh-CN" altLang="en-US" sz="2400" i="0" u="none" dirty="0" smtClean="0">
                <a:solidFill>
                  <a:srgbClr val="000000"/>
                </a:solidFill>
                <a:latin typeface="宋体" panose="02010600030101010101" pitchFamily="2" charset="-122"/>
                <a:ea typeface="宋体" panose="02010600030101010101" pitchFamily="2" charset="-122"/>
              </a:rPr>
              <a:t>福特算法求最短路径过程中的</a:t>
            </a:r>
            <a:r>
              <a:rPr kumimoji="1" lang="en-US" altLang="zh-CN" sz="2400" i="0" u="none" dirty="0" err="1" smtClean="0">
                <a:solidFill>
                  <a:srgbClr val="000000"/>
                </a:solidFill>
                <a:ea typeface="宋体" panose="02010600030101010101" pitchFamily="2" charset="-122"/>
              </a:rPr>
              <a:t>dist</a:t>
            </a:r>
            <a:r>
              <a:rPr kumimoji="1" lang="en-US" altLang="zh-CN" sz="2400" i="0" u="none" dirty="0" smtClean="0">
                <a:solidFill>
                  <a:srgbClr val="000000"/>
                </a:solidFill>
                <a:ea typeface="宋体" panose="02010600030101010101" pitchFamily="2" charset="-122"/>
              </a:rPr>
              <a:t>[]</a:t>
            </a:r>
            <a:r>
              <a:rPr kumimoji="1" lang="zh-CN" altLang="en-US" sz="2400" i="0" u="none" dirty="0" smtClean="0">
                <a:solidFill>
                  <a:srgbClr val="000000"/>
                </a:solidFill>
                <a:latin typeface="宋体" panose="02010600030101010101" pitchFamily="2" charset="-122"/>
                <a:ea typeface="宋体" panose="02010600030101010101" pitchFamily="2" charset="-122"/>
              </a:rPr>
              <a:t>数组序列</a:t>
            </a:r>
            <a:r>
              <a:rPr kumimoji="1" lang="zh-CN" altLang="en-US" sz="2400" i="0" u="none" dirty="0" smtClean="0">
                <a:solidFill>
                  <a:srgbClr val="000000"/>
                </a:solidFill>
                <a:ea typeface="宋体" panose="02010600030101010101" pitchFamily="2" charset="-122"/>
              </a:rPr>
              <a:t> </a:t>
            </a:r>
            <a:endParaRPr kumimoji="1" lang="zh-CN" altLang="en-US" sz="2400" i="0" u="none" dirty="0" smtClean="0">
              <a:solidFill>
                <a:srgbClr val="000000"/>
              </a:solidFill>
              <a:ea typeface="宋体" panose="02010600030101010101" pitchFamily="2" charset="-122"/>
            </a:endParaRPr>
          </a:p>
        </p:txBody>
      </p:sp>
      <p:pic>
        <p:nvPicPr>
          <p:cNvPr id="14029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6434" y="0"/>
            <a:ext cx="6541477"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22061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115" y="2428992"/>
            <a:ext cx="3604846"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22062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7" y="2643188"/>
            <a:ext cx="3596054"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40294" name="Rectangle 15"/>
          <p:cNvSpPr>
            <a:spLocks noChangeArrowheads="1"/>
          </p:cNvSpPr>
          <p:nvPr/>
        </p:nvSpPr>
        <p:spPr bwMode="auto">
          <a:xfrm>
            <a:off x="410401" y="5791316"/>
            <a:ext cx="794824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eaLnBrk="0" hangingPunct="0"/>
            <a:r>
              <a:rPr lang="en-US" altLang="zh-CN" sz="2800" dirty="0" err="1" smtClean="0">
                <a:solidFill>
                  <a:srgbClr val="000000"/>
                </a:solidFill>
                <a:latin typeface="Times New Roman" panose="02020603050405020304" pitchFamily="18" charset="0"/>
                <a:ea typeface="宋体" panose="02010600030101010101" pitchFamily="2" charset="-122"/>
              </a:rPr>
              <a:t>dist</a:t>
            </a:r>
            <a:r>
              <a:rPr lang="en-US" altLang="zh-CN" sz="2800" baseline="30000" dirty="0" err="1" smtClean="0">
                <a:solidFill>
                  <a:srgbClr val="000000"/>
                </a:solidFill>
                <a:latin typeface="Times New Roman" panose="02020603050405020304" pitchFamily="18" charset="0"/>
                <a:ea typeface="宋体" panose="02010600030101010101" pitchFamily="2" charset="-122"/>
              </a:rPr>
              <a:t>k</a:t>
            </a:r>
            <a:r>
              <a:rPr lang="en-US" altLang="zh-CN" sz="2800" dirty="0" smtClean="0">
                <a:solidFill>
                  <a:srgbClr val="000000"/>
                </a:solidFill>
                <a:latin typeface="Times New Roman" panose="02020603050405020304" pitchFamily="18" charset="0"/>
                <a:ea typeface="宋体" panose="02010600030101010101" pitchFamily="2" charset="-122"/>
              </a:rPr>
              <a:t>[u]=min{dist</a:t>
            </a:r>
            <a:r>
              <a:rPr lang="en-US" altLang="zh-CN" sz="2800" baseline="30000" dirty="0" smtClean="0">
                <a:solidFill>
                  <a:srgbClr val="000000"/>
                </a:solidFill>
                <a:latin typeface="Times New Roman" panose="02020603050405020304" pitchFamily="18" charset="0"/>
                <a:ea typeface="宋体" panose="02010600030101010101" pitchFamily="2" charset="-122"/>
              </a:rPr>
              <a:t>k-1</a:t>
            </a:r>
            <a:r>
              <a:rPr lang="en-US" altLang="zh-CN" sz="2800" dirty="0" smtClean="0">
                <a:solidFill>
                  <a:srgbClr val="000000"/>
                </a:solidFill>
                <a:latin typeface="Times New Roman" panose="02020603050405020304" pitchFamily="18" charset="0"/>
                <a:ea typeface="宋体" panose="02010600030101010101" pitchFamily="2" charset="-122"/>
              </a:rPr>
              <a:t>[u]，min{dist</a:t>
            </a:r>
            <a:r>
              <a:rPr lang="en-US" altLang="zh-CN" sz="2800" baseline="30000" dirty="0" smtClean="0">
                <a:solidFill>
                  <a:srgbClr val="000000"/>
                </a:solidFill>
                <a:latin typeface="Times New Roman" panose="02020603050405020304" pitchFamily="18" charset="0"/>
                <a:ea typeface="宋体" panose="02010600030101010101" pitchFamily="2" charset="-122"/>
              </a:rPr>
              <a:t>k-1</a:t>
            </a:r>
            <a:r>
              <a:rPr lang="en-US" altLang="zh-CN" sz="2800" dirty="0" smtClean="0">
                <a:solidFill>
                  <a:srgbClr val="000000"/>
                </a:solidFill>
                <a:latin typeface="Times New Roman" panose="02020603050405020304" pitchFamily="18" charset="0"/>
                <a:ea typeface="宋体" panose="02010600030101010101" pitchFamily="2" charset="-122"/>
              </a:rPr>
              <a:t>[i]+ Arcs[i][u]}}</a:t>
            </a:r>
            <a:r>
              <a:rPr lang="en-US" altLang="zh-CN" sz="3200" dirty="0" smtClean="0">
                <a:solidFill>
                  <a:srgbClr val="000000"/>
                </a:solidFill>
                <a:latin typeface="Times New Roman" panose="02020603050405020304" pitchFamily="18" charset="0"/>
                <a:ea typeface="宋体" panose="02010600030101010101" pitchFamily="2" charset="-122"/>
              </a:rPr>
              <a:t> </a:t>
            </a:r>
            <a:endParaRPr lang="en-US" altLang="zh-CN" sz="5400" dirty="0" smtClean="0">
              <a:solidFill>
                <a:srgbClr val="000000"/>
              </a:solidFill>
              <a:latin typeface="Times New Roman" panose="02020603050405020304" pitchFamily="18" charset="0"/>
              <a:ea typeface="宋体" panose="02010600030101010101" pitchFamily="2" charset="-122"/>
            </a:endParaRPr>
          </a:p>
        </p:txBody>
      </p:sp>
      <p:pic>
        <p:nvPicPr>
          <p:cNvPr id="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6" y="4071943"/>
            <a:ext cx="356967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579" y="4286367"/>
            <a:ext cx="361363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0622"/>
                                        </p:tgtEl>
                                        <p:attrNameLst>
                                          <p:attrName>style.visibility</p:attrName>
                                        </p:attrNameLst>
                                      </p:cBhvr>
                                      <p:to>
                                        <p:strVal val="visible"/>
                                      </p:to>
                                    </p:set>
                                    <p:anim calcmode="lin" valueType="num">
                                      <p:cBhvr additive="base">
                                        <p:cTn id="7" dur="500" fill="hold"/>
                                        <p:tgtEl>
                                          <p:spTgt spid="1220622"/>
                                        </p:tgtEl>
                                        <p:attrNameLst>
                                          <p:attrName>ppt_x</p:attrName>
                                        </p:attrNameLst>
                                      </p:cBhvr>
                                      <p:tavLst>
                                        <p:tav tm="0">
                                          <p:val>
                                            <p:strVal val="0-#ppt_w/2"/>
                                          </p:val>
                                        </p:tav>
                                        <p:tav tm="100000">
                                          <p:val>
                                            <p:strVal val="#ppt_x"/>
                                          </p:val>
                                        </p:tav>
                                      </p:tavLst>
                                    </p:anim>
                                    <p:anim calcmode="lin" valueType="num">
                                      <p:cBhvr additive="base">
                                        <p:cTn id="8" dur="500" fill="hold"/>
                                        <p:tgtEl>
                                          <p:spTgt spid="12206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0619"/>
                                        </p:tgtEl>
                                        <p:attrNameLst>
                                          <p:attrName>style.visibility</p:attrName>
                                        </p:attrNameLst>
                                      </p:cBhvr>
                                      <p:to>
                                        <p:strVal val="visible"/>
                                      </p:to>
                                    </p:set>
                                    <p:anim calcmode="lin" valueType="num">
                                      <p:cBhvr additive="base">
                                        <p:cTn id="13" dur="500" fill="hold"/>
                                        <p:tgtEl>
                                          <p:spTgt spid="1220619"/>
                                        </p:tgtEl>
                                        <p:attrNameLst>
                                          <p:attrName>ppt_x</p:attrName>
                                        </p:attrNameLst>
                                      </p:cBhvr>
                                      <p:tavLst>
                                        <p:tav tm="0">
                                          <p:val>
                                            <p:strVal val="#ppt_x"/>
                                          </p:val>
                                        </p:tav>
                                        <p:tav tm="100000">
                                          <p:val>
                                            <p:strVal val="#ppt_x"/>
                                          </p:val>
                                        </p:tav>
                                      </p:tavLst>
                                    </p:anim>
                                    <p:anim calcmode="lin" valueType="num">
                                      <p:cBhvr additive="base">
                                        <p:cTn id="14" dur="500" fill="hold"/>
                                        <p:tgtEl>
                                          <p:spTgt spid="12206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93781" y="142875"/>
            <a:ext cx="7754938" cy="838200"/>
          </a:xfrm>
        </p:spPr>
        <p:txBody>
          <a:bodyPr>
            <a:normAutofit/>
          </a:bodyPr>
          <a:lstStyle/>
          <a:p>
            <a:pPr eaLnBrk="1" hangingPunct="1">
              <a:defRPr/>
            </a:pPr>
            <a:r>
              <a:rPr kumimoji="1" lang="zh-CN" altLang="en-US" dirty="0">
                <a:solidFill>
                  <a:schemeClr val="tx2"/>
                </a:solidFill>
                <a:latin typeface="Times New Roman" panose="02020603050405020304" pitchFamily="18" charset="0"/>
              </a:rPr>
              <a:t>贝尔曼</a:t>
            </a:r>
            <a:r>
              <a:rPr kumimoji="1" lang="en-US" altLang="zh-CN" dirty="0">
                <a:solidFill>
                  <a:schemeClr val="tx2"/>
                </a:solidFill>
                <a:latin typeface="Times New Roman" panose="02020603050405020304" pitchFamily="18" charset="0"/>
              </a:rPr>
              <a:t>—</a:t>
            </a:r>
            <a:r>
              <a:rPr kumimoji="1" lang="zh-CN" altLang="en-US" dirty="0">
                <a:solidFill>
                  <a:schemeClr val="tx2"/>
                </a:solidFill>
                <a:latin typeface="Times New Roman" panose="02020603050405020304" pitchFamily="18" charset="0"/>
              </a:rPr>
              <a:t>福特算法</a:t>
            </a:r>
            <a:endParaRPr lang="zh-CN" altLang="en-US" dirty="0" smtClean="0">
              <a:ea typeface="宋体" panose="02010600030101010101" pitchFamily="2" charset="-122"/>
            </a:endParaRPr>
          </a:p>
        </p:txBody>
      </p:sp>
      <p:sp>
        <p:nvSpPr>
          <p:cNvPr id="98307" name="Text Box 3"/>
          <p:cNvSpPr txBox="1">
            <a:spLocks noChangeArrowheads="1"/>
          </p:cNvSpPr>
          <p:nvPr/>
        </p:nvSpPr>
        <p:spPr bwMode="auto">
          <a:xfrm>
            <a:off x="0" y="1233491"/>
            <a:ext cx="91440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  </a:t>
            </a:r>
            <a:r>
              <a:rPr lang="en-US" altLang="zh-CN" sz="2400" b="1"/>
              <a:t>Void</a:t>
            </a:r>
            <a:endParaRPr lang="en-US" altLang="zh-CN" sz="2400" b="1"/>
          </a:p>
          <a:p>
            <a:r>
              <a:rPr lang="en-US" altLang="zh-CN" sz="2400"/>
              <a:t>ShortestPathBellmanFord(const AdjListDirNetwork&lt;ElemType,</a:t>
            </a:r>
            <a:endParaRPr lang="en-US" altLang="zh-CN" sz="2400"/>
          </a:p>
          <a:p>
            <a:r>
              <a:rPr lang="en-US" altLang="zh-CN" sz="2400"/>
              <a:t>WeightType&gt; &amp;g, </a:t>
            </a:r>
            <a:r>
              <a:rPr lang="en-US" altLang="zh-CN" sz="2400" b="1"/>
              <a:t>int</a:t>
            </a:r>
            <a:r>
              <a:rPr lang="en-US" altLang="zh-CN" sz="2400"/>
              <a:t> v0, 	</a:t>
            </a:r>
            <a:r>
              <a:rPr lang="en-US" altLang="zh-CN" sz="2400" b="1"/>
              <a:t>int</a:t>
            </a:r>
            <a:r>
              <a:rPr lang="en-US" altLang="zh-CN" sz="2400"/>
              <a:t> *path, WeightType *dist){</a:t>
            </a:r>
            <a:endParaRPr lang="zh-CN" altLang="zh-CN" sz="2400"/>
          </a:p>
          <a:p>
            <a:r>
              <a:rPr lang="en-US" altLang="zh-CN" sz="2400"/>
              <a:t>    WeightType *distTemp, minVal, infinity=g.GetInfinity();</a:t>
            </a:r>
            <a:endParaRPr lang="zh-CN" altLang="zh-CN" sz="2400"/>
          </a:p>
          <a:p>
            <a:r>
              <a:rPr lang="en-US" altLang="zh-CN" sz="2400"/>
              <a:t>    </a:t>
            </a:r>
            <a:r>
              <a:rPr lang="en-US" altLang="zh-CN" sz="2400" b="1"/>
              <a:t>int</a:t>
            </a:r>
            <a:r>
              <a:rPr lang="en-US" altLang="zh-CN" sz="2400"/>
              <a:t> v, u, vexNum=g.GetVexNum();</a:t>
            </a:r>
            <a:endParaRPr lang="zh-CN" altLang="zh-CN" sz="2400"/>
          </a:p>
          <a:p>
            <a:r>
              <a:rPr lang="en-US" altLang="zh-CN" sz="2400"/>
              <a:t>    distTemp=new WeightType[vexNum];</a:t>
            </a:r>
            <a:endParaRPr lang="zh-CN" altLang="zh-CN" sz="2400"/>
          </a:p>
          <a:p>
            <a:r>
              <a:rPr lang="en-US" altLang="zh-CN" sz="2400" b="1"/>
              <a:t>    for</a:t>
            </a:r>
            <a:r>
              <a:rPr lang="en-US" altLang="zh-CN" sz="2400"/>
              <a:t> (v=0; v &lt; vexNum; v++){	// </a:t>
            </a:r>
            <a:r>
              <a:rPr lang="zh-CN" altLang="zh-CN" sz="2400"/>
              <a:t>初始化</a:t>
            </a:r>
            <a:r>
              <a:rPr lang="en-US" altLang="zh-CN" sz="2400"/>
              <a:t>path</a:t>
            </a:r>
            <a:r>
              <a:rPr lang="zh-CN" altLang="zh-CN" sz="2400"/>
              <a:t>和</a:t>
            </a:r>
            <a:r>
              <a:rPr lang="en-US" altLang="zh-CN" sz="2400"/>
              <a:t>dist</a:t>
            </a:r>
            <a:endParaRPr lang="zh-CN" altLang="zh-CN" sz="2400"/>
          </a:p>
          <a:p>
            <a:r>
              <a:rPr lang="en-US" altLang="zh-CN" sz="2400"/>
              <a:t>       dist[v]=(v0 != v) ? g.GetWeight(v0, v) : 0;</a:t>
            </a:r>
            <a:endParaRPr lang="zh-CN" altLang="zh-CN" sz="2400"/>
          </a:p>
          <a:p>
            <a:r>
              <a:rPr lang="en-US" altLang="zh-CN" sz="2400"/>
              <a:t>       </a:t>
            </a:r>
            <a:r>
              <a:rPr lang="en-US" altLang="zh-CN" sz="2400" b="1"/>
              <a:t>if</a:t>
            </a:r>
            <a:r>
              <a:rPr lang="en-US" altLang="zh-CN" sz="2400"/>
              <a:t> (dist[v] == infinity)</a:t>
            </a:r>
            <a:endParaRPr lang="en-US" altLang="zh-CN" sz="2400"/>
          </a:p>
          <a:p>
            <a:r>
              <a:rPr lang="en-US" altLang="zh-CN" sz="2400"/>
              <a:t>            path[v]=-1;</a:t>
            </a:r>
            <a:endParaRPr lang="zh-CN" altLang="zh-CN" sz="2400"/>
          </a:p>
          <a:p>
            <a:r>
              <a:rPr lang="en-US" altLang="zh-CN" sz="2400"/>
              <a:t>       </a:t>
            </a:r>
            <a:r>
              <a:rPr lang="en-US" altLang="zh-CN" sz="2400" b="1"/>
              <a:t>else</a:t>
            </a:r>
            <a:endParaRPr lang="en-US" altLang="zh-CN" sz="2400" b="1"/>
          </a:p>
          <a:p>
            <a:r>
              <a:rPr lang="en-US" altLang="zh-CN" sz="2400"/>
              <a:t>            path[v]=v0;</a:t>
            </a:r>
            <a:endParaRPr lang="zh-CN" altLang="zh-CN" sz="2400"/>
          </a:p>
          <a:p>
            <a:r>
              <a:rPr lang="en-US" altLang="zh-CN" sz="2400"/>
              <a:t>    }</a:t>
            </a:r>
            <a:endParaRPr lang="zh-CN" altLang="zh-CN" sz="2400"/>
          </a:p>
        </p:txBody>
      </p:sp>
      <p:sp>
        <p:nvSpPr>
          <p:cNvPr id="98308" name="Rectangle 5"/>
          <p:cNvSpPr>
            <a:spLocks noChangeArrowheads="1"/>
          </p:cNvSpPr>
          <p:nvPr/>
        </p:nvSpPr>
        <p:spPr bwMode="auto">
          <a:xfrm>
            <a:off x="2662238" y="2366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spd="slow">
    <p:circl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93781" y="142875"/>
            <a:ext cx="7754938" cy="838200"/>
          </a:xfrm>
        </p:spPr>
        <p:txBody>
          <a:bodyPr>
            <a:normAutofit/>
          </a:bodyPr>
          <a:lstStyle/>
          <a:p>
            <a:pPr eaLnBrk="1" hangingPunct="1">
              <a:defRPr/>
            </a:pPr>
            <a:r>
              <a:rPr kumimoji="1" lang="zh-CN" altLang="en-US" dirty="0">
                <a:solidFill>
                  <a:schemeClr val="tx2"/>
                </a:solidFill>
                <a:latin typeface="Times New Roman" panose="02020603050405020304" pitchFamily="18" charset="0"/>
              </a:rPr>
              <a:t>贝尔曼</a:t>
            </a:r>
            <a:r>
              <a:rPr kumimoji="1" lang="en-US" altLang="zh-CN" dirty="0">
                <a:solidFill>
                  <a:schemeClr val="tx2"/>
                </a:solidFill>
                <a:latin typeface="Times New Roman" panose="02020603050405020304" pitchFamily="18" charset="0"/>
              </a:rPr>
              <a:t>—</a:t>
            </a:r>
            <a:r>
              <a:rPr kumimoji="1" lang="zh-CN" altLang="en-US" dirty="0">
                <a:solidFill>
                  <a:schemeClr val="tx2"/>
                </a:solidFill>
                <a:latin typeface="Times New Roman" panose="02020603050405020304" pitchFamily="18" charset="0"/>
              </a:rPr>
              <a:t>福特算法</a:t>
            </a:r>
            <a:endParaRPr lang="zh-CN" altLang="en-US" dirty="0" smtClean="0">
              <a:ea typeface="宋体" panose="02010600030101010101" pitchFamily="2" charset="-122"/>
            </a:endParaRPr>
          </a:p>
        </p:txBody>
      </p:sp>
      <p:sp>
        <p:nvSpPr>
          <p:cNvPr id="99331" name="Text Box 3"/>
          <p:cNvSpPr txBox="1">
            <a:spLocks noChangeArrowheads="1"/>
          </p:cNvSpPr>
          <p:nvPr/>
        </p:nvSpPr>
        <p:spPr bwMode="auto">
          <a:xfrm>
            <a:off x="0" y="1233488"/>
            <a:ext cx="9144000"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    </a:t>
            </a:r>
            <a:r>
              <a:rPr lang="en-US" altLang="zh-CN" sz="2400" b="1"/>
              <a:t>for</a:t>
            </a:r>
            <a:r>
              <a:rPr lang="en-US" altLang="zh-CN" sz="2400"/>
              <a:t> ( </a:t>
            </a:r>
            <a:r>
              <a:rPr lang="en-US" altLang="zh-CN" sz="2400" b="1"/>
              <a:t>int</a:t>
            </a:r>
            <a:r>
              <a:rPr lang="en-US" altLang="zh-CN" sz="2400"/>
              <a:t>  k=2; k &lt; vexNum ; k++) {</a:t>
            </a:r>
            <a:endParaRPr lang="zh-CN" altLang="zh-CN" sz="2400"/>
          </a:p>
          <a:p>
            <a:r>
              <a:rPr lang="en-US" altLang="zh-CN" sz="2400"/>
              <a:t>        </a:t>
            </a:r>
            <a:r>
              <a:rPr lang="en-US" altLang="zh-CN" sz="2400" b="1"/>
              <a:t>for</a:t>
            </a:r>
            <a:r>
              <a:rPr lang="en-US" altLang="zh-CN" sz="2400"/>
              <a:t> (v=0; v &lt; vexNum; v++)</a:t>
            </a:r>
            <a:endParaRPr lang="zh-CN" altLang="zh-CN" sz="2400"/>
          </a:p>
          <a:p>
            <a:r>
              <a:rPr lang="en-US" altLang="zh-CN" sz="2400"/>
              <a:t>    	distTemp[v]=dist[v];</a:t>
            </a:r>
            <a:endParaRPr lang="zh-CN" altLang="zh-CN" sz="2400"/>
          </a:p>
          <a:p>
            <a:r>
              <a:rPr lang="en-US" altLang="zh-CN" sz="2400"/>
              <a:t>     	</a:t>
            </a:r>
            <a:r>
              <a:rPr lang="en-US" altLang="zh-CN" sz="2400" b="1"/>
              <a:t>for</a:t>
            </a:r>
            <a:r>
              <a:rPr lang="en-US" altLang="zh-CN" sz="2400"/>
              <a:t> (u=0; u &lt; vexNum ; u++) </a:t>
            </a:r>
            <a:endParaRPr lang="zh-CN" altLang="zh-CN" sz="2400"/>
          </a:p>
          <a:p>
            <a:r>
              <a:rPr lang="en-US" altLang="zh-CN" sz="2400"/>
              <a:t>      	    </a:t>
            </a:r>
            <a:r>
              <a:rPr lang="en-US" altLang="zh-CN" sz="2400" b="1"/>
              <a:t>if</a:t>
            </a:r>
            <a:r>
              <a:rPr lang="en-US" altLang="zh-CN" sz="2400"/>
              <a:t> (u != v0)</a:t>
            </a:r>
            <a:endParaRPr lang="zh-CN" altLang="zh-CN" sz="2400"/>
          </a:p>
          <a:p>
            <a:r>
              <a:rPr lang="en-US" altLang="zh-CN" sz="2400"/>
              <a:t>       	        </a:t>
            </a:r>
            <a:r>
              <a:rPr lang="en-US" altLang="zh-CN" sz="2400" b="1"/>
              <a:t>for</a:t>
            </a:r>
            <a:r>
              <a:rPr lang="en-US" altLang="zh-CN" sz="2400"/>
              <a:t> (v=0; v &lt; vexNum; v++) </a:t>
            </a:r>
            <a:endParaRPr lang="zh-CN" altLang="zh-CN" sz="2400"/>
          </a:p>
          <a:p>
            <a:r>
              <a:rPr lang="en-US" altLang="zh-CN" sz="2400"/>
              <a:t>        		</a:t>
            </a:r>
            <a:r>
              <a:rPr lang="en-US" altLang="zh-CN" sz="2400" b="1"/>
              <a:t>if</a:t>
            </a:r>
            <a:r>
              <a:rPr lang="en-US" altLang="zh-CN" sz="2400"/>
              <a:t> (v != v0 &amp;&amp; distTemp[u] </a:t>
            </a:r>
            <a:endParaRPr lang="en-US" altLang="zh-CN" sz="2400"/>
          </a:p>
          <a:p>
            <a:r>
              <a:rPr lang="en-US" altLang="zh-CN" sz="2400"/>
              <a:t>                                         &gt; dist[v] + g.GetWeight(v, u)) {</a:t>
            </a:r>
            <a:endParaRPr lang="zh-CN" altLang="zh-CN" sz="2400"/>
          </a:p>
          <a:p>
            <a:r>
              <a:rPr lang="en-US" altLang="zh-CN" sz="2400"/>
              <a:t>             	     distTemp[u]= dist[v]+g.GetWeight(v, u);</a:t>
            </a:r>
            <a:endParaRPr lang="zh-CN" altLang="zh-CN" sz="2400"/>
          </a:p>
          <a:p>
            <a:r>
              <a:rPr lang="en-US" altLang="zh-CN" sz="2400"/>
              <a:t>            	     path[u]=v;</a:t>
            </a:r>
            <a:endParaRPr lang="zh-CN" altLang="zh-CN" sz="2400"/>
          </a:p>
          <a:p>
            <a:r>
              <a:rPr lang="en-US" altLang="zh-CN" sz="2400"/>
              <a:t>		}</a:t>
            </a:r>
            <a:endParaRPr lang="zh-CN" altLang="zh-CN" sz="2400"/>
          </a:p>
          <a:p>
            <a:r>
              <a:rPr lang="en-US" altLang="zh-CN" sz="2400"/>
              <a:t>     	</a:t>
            </a:r>
            <a:r>
              <a:rPr lang="en-US" altLang="zh-CN" sz="2400" b="1"/>
              <a:t>for</a:t>
            </a:r>
            <a:r>
              <a:rPr lang="en-US" altLang="zh-CN" sz="2400"/>
              <a:t> (v=0; v &lt; vexNum; v++)</a:t>
            </a:r>
            <a:endParaRPr lang="zh-CN" altLang="zh-CN" sz="2400"/>
          </a:p>
          <a:p>
            <a:r>
              <a:rPr lang="en-US" altLang="zh-CN" sz="2400"/>
              <a:t>    		dist[v]=distTemp[v];</a:t>
            </a:r>
            <a:endParaRPr lang="zh-CN" altLang="zh-CN" sz="2400"/>
          </a:p>
          <a:p>
            <a:r>
              <a:rPr lang="en-US" altLang="zh-CN" sz="2400"/>
              <a:t>    }</a:t>
            </a:r>
            <a:endParaRPr lang="zh-CN" altLang="zh-CN" sz="2400"/>
          </a:p>
          <a:p>
            <a:r>
              <a:rPr lang="en-US" altLang="zh-CN" sz="2400"/>
              <a:t>}</a:t>
            </a:r>
            <a:endParaRPr lang="zh-CN" altLang="zh-CN" sz="2400"/>
          </a:p>
        </p:txBody>
      </p:sp>
      <p:sp>
        <p:nvSpPr>
          <p:cNvPr id="99332" name="Rectangle 5"/>
          <p:cNvSpPr>
            <a:spLocks noChangeArrowheads="1"/>
          </p:cNvSpPr>
          <p:nvPr/>
        </p:nvSpPr>
        <p:spPr bwMode="auto">
          <a:xfrm>
            <a:off x="2662238" y="2366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spd="slow">
    <p:circl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050"/>
          <p:cNvSpPr txBox="1">
            <a:spLocks noChangeArrowheads="1"/>
          </p:cNvSpPr>
          <p:nvPr/>
        </p:nvSpPr>
        <p:spPr bwMode="auto">
          <a:xfrm>
            <a:off x="351692" y="533481"/>
            <a:ext cx="492369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b="1" i="0" u="none" smtClean="0">
                <a:solidFill>
                  <a:srgbClr val="000000"/>
                </a:solidFill>
                <a:latin typeface="宋体" panose="02010600030101010101" pitchFamily="2" charset="-122"/>
                <a:ea typeface="宋体" panose="02010600030101010101" pitchFamily="2" charset="-122"/>
              </a:rPr>
              <a:t>贝尔曼</a:t>
            </a:r>
            <a:r>
              <a:rPr kumimoji="1" lang="en-US" altLang="zh-CN" b="1" i="0" u="none" smtClean="0">
                <a:solidFill>
                  <a:srgbClr val="000000"/>
                </a:solidFill>
                <a:latin typeface="宋体" panose="02010600030101010101" pitchFamily="2" charset="-122"/>
                <a:ea typeface="宋体" panose="02010600030101010101" pitchFamily="2" charset="-122"/>
              </a:rPr>
              <a:t>-</a:t>
            </a:r>
            <a:r>
              <a:rPr kumimoji="1" lang="zh-CN" altLang="en-US" b="1" i="0" u="none" smtClean="0">
                <a:solidFill>
                  <a:srgbClr val="000000"/>
                </a:solidFill>
                <a:latin typeface="宋体" panose="02010600030101010101" pitchFamily="2" charset="-122"/>
                <a:ea typeface="宋体" panose="02010600030101010101" pitchFamily="2" charset="-122"/>
              </a:rPr>
              <a:t>福特算法复杂度分析</a:t>
            </a:r>
            <a:endParaRPr kumimoji="1" lang="zh-CN" altLang="en-US" b="1" i="0" u="none" smtClean="0">
              <a:solidFill>
                <a:srgbClr val="000000"/>
              </a:solidFill>
              <a:ea typeface="宋体" panose="02010600030101010101" pitchFamily="2" charset="-122"/>
            </a:endParaRPr>
          </a:p>
        </p:txBody>
      </p:sp>
      <p:sp>
        <p:nvSpPr>
          <p:cNvPr id="142339" name="Rectangle 2051"/>
          <p:cNvSpPr>
            <a:spLocks noChangeArrowheads="1"/>
          </p:cNvSpPr>
          <p:nvPr/>
        </p:nvSpPr>
        <p:spPr bwMode="auto">
          <a:xfrm>
            <a:off x="383934" y="1341439"/>
            <a:ext cx="8370277" cy="439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just" hangingPunct="0"/>
            <a:r>
              <a:rPr lang="zh-CN" altLang="en-US" sz="2800" dirty="0" smtClean="0">
                <a:solidFill>
                  <a:srgbClr val="000000"/>
                </a:solidFill>
                <a:latin typeface="宋体" panose="02010600030101010101" pitchFamily="2" charset="-122"/>
                <a:ea typeface="宋体" panose="02010600030101010101" pitchFamily="2" charset="-122"/>
              </a:rPr>
              <a:t>  对于有</a:t>
            </a:r>
            <a:r>
              <a:rPr lang="en-US" altLang="zh-CN" sz="2800" dirty="0" smtClean="0">
                <a:solidFill>
                  <a:srgbClr val="000000"/>
                </a:solidFill>
                <a:latin typeface="Times New Roman" panose="02020603050405020304" pitchFamily="18" charset="0"/>
                <a:ea typeface="宋体" panose="02010600030101010101" pitchFamily="2" charset="-122"/>
              </a:rPr>
              <a:t>n</a:t>
            </a:r>
            <a:r>
              <a:rPr lang="zh-CN" altLang="en-US" sz="2800" dirty="0" smtClean="0">
                <a:solidFill>
                  <a:srgbClr val="000000"/>
                </a:solidFill>
                <a:latin typeface="宋体" panose="02010600030101010101" pitchFamily="2" charset="-122"/>
                <a:ea typeface="宋体" panose="02010600030101010101" pitchFamily="2" charset="-122"/>
              </a:rPr>
              <a:t>个顶点和</a:t>
            </a:r>
            <a:r>
              <a:rPr lang="en-US" altLang="zh-CN" sz="2800" dirty="0" smtClean="0">
                <a:solidFill>
                  <a:srgbClr val="000000"/>
                </a:solidFill>
                <a:latin typeface="Times New Roman" panose="02020603050405020304" pitchFamily="18" charset="0"/>
                <a:ea typeface="宋体" panose="02010600030101010101" pitchFamily="2" charset="-122"/>
              </a:rPr>
              <a:t>e</a:t>
            </a:r>
            <a:r>
              <a:rPr lang="zh-CN" altLang="en-US" sz="2800" dirty="0" smtClean="0">
                <a:solidFill>
                  <a:srgbClr val="000000"/>
                </a:solidFill>
                <a:latin typeface="宋体" panose="02010600030101010101" pitchFamily="2" charset="-122"/>
                <a:ea typeface="宋体" panose="02010600030101010101" pitchFamily="2" charset="-122"/>
              </a:rPr>
              <a:t>条边的有向图，算法中有两个并列的</a:t>
            </a:r>
            <a:r>
              <a:rPr lang="en-US" altLang="zh-CN" sz="2800" b="1" dirty="0" smtClean="0">
                <a:solidFill>
                  <a:srgbClr val="000000"/>
                </a:solidFill>
                <a:latin typeface="Times New Roman" panose="02020603050405020304" pitchFamily="18" charset="0"/>
                <a:ea typeface="宋体" panose="02010600030101010101" pitchFamily="2" charset="-122"/>
              </a:rPr>
              <a:t>for</a:t>
            </a:r>
            <a:r>
              <a:rPr lang="zh-CN" altLang="en-US" sz="2800" dirty="0" smtClean="0">
                <a:solidFill>
                  <a:srgbClr val="000000"/>
                </a:solidFill>
                <a:latin typeface="宋体" panose="02010600030101010101" pitchFamily="2" charset="-122"/>
                <a:ea typeface="宋体" panose="02010600030101010101" pitchFamily="2" charset="-122"/>
              </a:rPr>
              <a:t>循环，第一个</a:t>
            </a:r>
            <a:r>
              <a:rPr lang="en-US" altLang="zh-CN" sz="2800" b="1" dirty="0" smtClean="0">
                <a:solidFill>
                  <a:srgbClr val="000000"/>
                </a:solidFill>
                <a:latin typeface="Times New Roman" panose="02020603050405020304" pitchFamily="18" charset="0"/>
                <a:ea typeface="宋体" panose="02010600030101010101" pitchFamily="2" charset="-122"/>
              </a:rPr>
              <a:t>for</a:t>
            </a:r>
            <a:r>
              <a:rPr lang="zh-CN" altLang="en-US" sz="2800" dirty="0" smtClean="0">
                <a:solidFill>
                  <a:srgbClr val="000000"/>
                </a:solidFill>
                <a:latin typeface="宋体" panose="02010600030101010101" pitchFamily="2" charset="-122"/>
                <a:ea typeface="宋体" panose="02010600030101010101" pitchFamily="2" charset="-122"/>
              </a:rPr>
              <a:t>循环初始化数组</a:t>
            </a:r>
            <a:r>
              <a:rPr lang="en-US" altLang="zh-CN" sz="2800" dirty="0" err="1" smtClean="0">
                <a:solidFill>
                  <a:srgbClr val="000000"/>
                </a:solidFill>
                <a:latin typeface="Times New Roman" panose="02020603050405020304" pitchFamily="18" charset="0"/>
                <a:ea typeface="宋体" panose="02010600030101010101" pitchFamily="2" charset="-122"/>
              </a:rPr>
              <a:t>dist</a:t>
            </a:r>
            <a:r>
              <a:rPr lang="en-US" altLang="zh-CN" sz="2800" dirty="0" smtClean="0">
                <a:solidFill>
                  <a:srgbClr val="000000"/>
                </a:solidFill>
                <a:latin typeface="Times New Roman" panose="02020603050405020304" pitchFamily="18" charset="0"/>
                <a:ea typeface="宋体" panose="02010600030101010101" pitchFamily="2" charset="-122"/>
              </a:rPr>
              <a:t>[]</a:t>
            </a:r>
            <a:r>
              <a:rPr lang="zh-CN" altLang="en-US" sz="2800" dirty="0" smtClean="0">
                <a:solidFill>
                  <a:srgbClr val="000000"/>
                </a:solidFill>
                <a:latin typeface="宋体" panose="02010600030101010101" pitchFamily="2" charset="-122"/>
                <a:ea typeface="宋体" panose="02010600030101010101" pitchFamily="2" charset="-122"/>
              </a:rPr>
              <a:t> ，时间复杂度为</a:t>
            </a:r>
            <a:r>
              <a:rPr lang="en-US" altLang="zh-CN" sz="2800" dirty="0" smtClean="0">
                <a:solidFill>
                  <a:srgbClr val="000000"/>
                </a:solidFill>
                <a:latin typeface="Times New Roman" panose="02020603050405020304" pitchFamily="18" charset="0"/>
                <a:ea typeface="宋体" panose="02010600030101010101" pitchFamily="2" charset="-122"/>
              </a:rPr>
              <a:t>O(n)</a:t>
            </a:r>
            <a:r>
              <a:rPr lang="en-US" altLang="zh-CN" sz="2800" dirty="0" smtClean="0">
                <a:solidFill>
                  <a:srgbClr val="000000"/>
                </a:solidFill>
                <a:latin typeface="宋体" panose="02010600030101010101" pitchFamily="2" charset="-122"/>
                <a:ea typeface="宋体" panose="02010600030101010101" pitchFamily="2" charset="-122"/>
              </a:rPr>
              <a:t>。</a:t>
            </a:r>
            <a:r>
              <a:rPr lang="zh-CN" altLang="en-US" sz="2800" dirty="0" smtClean="0">
                <a:solidFill>
                  <a:srgbClr val="000000"/>
                </a:solidFill>
                <a:latin typeface="宋体" panose="02010600030101010101" pitchFamily="2" charset="-122"/>
                <a:ea typeface="宋体" panose="02010600030101010101" pitchFamily="2" charset="-122"/>
              </a:rPr>
              <a:t>第二个</a:t>
            </a:r>
            <a:r>
              <a:rPr lang="en-US" altLang="zh-CN" sz="2800" b="1" dirty="0" smtClean="0">
                <a:solidFill>
                  <a:srgbClr val="000000"/>
                </a:solidFill>
                <a:latin typeface="Times New Roman" panose="02020603050405020304" pitchFamily="18" charset="0"/>
                <a:ea typeface="宋体" panose="02010600030101010101" pitchFamily="2" charset="-122"/>
              </a:rPr>
              <a:t>for</a:t>
            </a:r>
            <a:r>
              <a:rPr lang="zh-CN" altLang="en-US" sz="2800" dirty="0" smtClean="0">
                <a:solidFill>
                  <a:srgbClr val="000000"/>
                </a:solidFill>
                <a:latin typeface="宋体" panose="02010600030101010101" pitchFamily="2" charset="-122"/>
                <a:ea typeface="宋体" panose="02010600030101010101" pitchFamily="2" charset="-122"/>
              </a:rPr>
              <a:t>循环是三重嵌套的，如果使用邻接矩阵作为图的存储表示，其时间复杂度为</a:t>
            </a:r>
            <a:r>
              <a:rPr lang="en-US" altLang="zh-CN" sz="2800" dirty="0" smtClean="0">
                <a:solidFill>
                  <a:srgbClr val="000000"/>
                </a:solidFill>
                <a:latin typeface="Times New Roman" panose="02020603050405020304" pitchFamily="18" charset="0"/>
                <a:ea typeface="宋体" panose="02010600030101010101" pitchFamily="2" charset="-122"/>
              </a:rPr>
              <a:t>O(n</a:t>
            </a:r>
            <a:r>
              <a:rPr lang="en-US" altLang="zh-CN" sz="2800" baseline="30000" dirty="0" smtClean="0">
                <a:solidFill>
                  <a:srgbClr val="000000"/>
                </a:solidFill>
                <a:latin typeface="Times New Roman" panose="02020603050405020304" pitchFamily="18" charset="0"/>
                <a:ea typeface="宋体" panose="02010600030101010101" pitchFamily="2" charset="-122"/>
              </a:rPr>
              <a:t>3</a:t>
            </a:r>
            <a:r>
              <a:rPr lang="en-US" altLang="zh-CN" sz="2800" dirty="0" smtClean="0">
                <a:solidFill>
                  <a:srgbClr val="000000"/>
                </a:solidFill>
                <a:latin typeface="Times New Roman" panose="02020603050405020304" pitchFamily="18" charset="0"/>
                <a:ea typeface="宋体" panose="02010600030101010101" pitchFamily="2" charset="-122"/>
              </a:rPr>
              <a:t>)</a:t>
            </a:r>
            <a:r>
              <a:rPr lang="en-US" altLang="zh-CN" sz="2800" dirty="0" smtClean="0">
                <a:solidFill>
                  <a:srgbClr val="000000"/>
                </a:solidFill>
                <a:latin typeface="宋体" panose="02010600030101010101" pitchFamily="2" charset="-122"/>
                <a:ea typeface="宋体" panose="02010600030101010101" pitchFamily="2" charset="-122"/>
              </a:rPr>
              <a:t>；</a:t>
            </a:r>
            <a:r>
              <a:rPr lang="zh-CN" altLang="en-US" sz="2800" dirty="0" smtClean="0">
                <a:solidFill>
                  <a:srgbClr val="000000"/>
                </a:solidFill>
                <a:latin typeface="宋体" panose="02010600030101010101" pitchFamily="2" charset="-122"/>
                <a:ea typeface="宋体" panose="02010600030101010101" pitchFamily="2" charset="-122"/>
              </a:rPr>
              <a:t>若使用逆邻接表，最内层的</a:t>
            </a:r>
            <a:r>
              <a:rPr lang="en-US" altLang="zh-CN" sz="2800" b="1" dirty="0" smtClean="0">
                <a:solidFill>
                  <a:srgbClr val="000000"/>
                </a:solidFill>
                <a:latin typeface="Times New Roman" panose="02020603050405020304" pitchFamily="18" charset="0"/>
                <a:ea typeface="宋体" panose="02010600030101010101" pitchFamily="2" charset="-122"/>
              </a:rPr>
              <a:t>for</a:t>
            </a:r>
            <a:r>
              <a:rPr lang="zh-CN" altLang="en-US" sz="2800" dirty="0" smtClean="0">
                <a:solidFill>
                  <a:srgbClr val="000000"/>
                </a:solidFill>
                <a:latin typeface="宋体" panose="02010600030101010101" pitchFamily="2" charset="-122"/>
                <a:ea typeface="宋体" panose="02010600030101010101" pitchFamily="2" charset="-122"/>
              </a:rPr>
              <a:t>循环改为</a:t>
            </a:r>
            <a:r>
              <a:rPr lang="en-US" altLang="zh-CN" sz="2800" b="1" dirty="0" smtClean="0">
                <a:solidFill>
                  <a:srgbClr val="000000"/>
                </a:solidFill>
                <a:latin typeface="Times New Roman" panose="02020603050405020304" pitchFamily="18" charset="0"/>
                <a:ea typeface="宋体" panose="02010600030101010101" pitchFamily="2" charset="-122"/>
              </a:rPr>
              <a:t>while</a:t>
            </a:r>
            <a:r>
              <a:rPr lang="zh-CN" altLang="en-US" sz="2800" dirty="0" smtClean="0">
                <a:solidFill>
                  <a:srgbClr val="000000"/>
                </a:solidFill>
                <a:latin typeface="宋体" panose="02010600030101010101" pitchFamily="2" charset="-122"/>
                <a:ea typeface="宋体" panose="02010600030101010101" pitchFamily="2" charset="-122"/>
              </a:rPr>
              <a:t>循环，可使算法的复杂度降为</a:t>
            </a:r>
            <a:r>
              <a:rPr lang="en-US" altLang="zh-CN" sz="2800" dirty="0" smtClean="0">
                <a:solidFill>
                  <a:srgbClr val="000000"/>
                </a:solidFill>
                <a:latin typeface="Times New Roman" panose="02020603050405020304" pitchFamily="18" charset="0"/>
                <a:ea typeface="宋体" panose="02010600030101010101" pitchFamily="2" charset="-122"/>
              </a:rPr>
              <a:t>O(n</a:t>
            </a:r>
            <a:r>
              <a:rPr lang="en-US" altLang="zh-CN" sz="2800" baseline="30000" dirty="0" smtClean="0">
                <a:solidFill>
                  <a:srgbClr val="000000"/>
                </a:solidFill>
                <a:latin typeface="Times New Roman" panose="02020603050405020304" pitchFamily="18" charset="0"/>
                <a:ea typeface="宋体" panose="02010600030101010101" pitchFamily="2" charset="-122"/>
              </a:rPr>
              <a:t>2</a:t>
            </a:r>
            <a:r>
              <a:rPr lang="en-US" altLang="zh-CN" sz="2800" dirty="0" smtClean="0">
                <a:solidFill>
                  <a:srgbClr val="000000"/>
                </a:solidFill>
                <a:latin typeface="Times New Roman" panose="02020603050405020304" pitchFamily="18" charset="0"/>
                <a:ea typeface="宋体" panose="02010600030101010101" pitchFamily="2" charset="-122"/>
              </a:rPr>
              <a:t>+n*e)</a:t>
            </a:r>
            <a:r>
              <a:rPr lang="en-US" altLang="zh-CN" sz="2800" dirty="0" smtClean="0">
                <a:solidFill>
                  <a:srgbClr val="000000"/>
                </a:solidFill>
                <a:latin typeface="宋体" panose="02010600030101010101" pitchFamily="2" charset="-122"/>
                <a:ea typeface="宋体" panose="02010600030101010101" pitchFamily="2" charset="-122"/>
              </a:rPr>
              <a:t>。</a:t>
            </a:r>
            <a:r>
              <a:rPr lang="en-US" altLang="zh-CN" sz="2800" dirty="0" smtClean="0">
                <a:solidFill>
                  <a:srgbClr val="000000"/>
                </a:solidFill>
                <a:latin typeface="Times New Roman" panose="02020603050405020304" pitchFamily="18" charset="0"/>
                <a:ea typeface="宋体" panose="02010600030101010101" pitchFamily="2" charset="-122"/>
              </a:rPr>
              <a:t> </a:t>
            </a:r>
            <a:endParaRPr lang="en-US" altLang="zh-CN" sz="2800" dirty="0" smtClean="0">
              <a:solidFill>
                <a:srgbClr val="000000"/>
              </a:solidFill>
              <a:latin typeface="Times New Roman" panose="02020603050405020304" pitchFamily="18" charset="0"/>
              <a:ea typeface="宋体" panose="02010600030101010101" pitchFamily="2" charset="-122"/>
            </a:endParaRPr>
          </a:p>
          <a:p>
            <a:pPr algn="just" hangingPunct="0"/>
            <a:r>
              <a:rPr lang="en-US" altLang="zh-CN" sz="2800" dirty="0">
                <a:solidFill>
                  <a:srgbClr val="000000"/>
                </a:solidFill>
                <a:latin typeface="Times New Roman" panose="02020603050405020304" pitchFamily="18" charset="0"/>
                <a:ea typeface="宋体" panose="02010600030101010101" pitchFamily="2" charset="-122"/>
              </a:rPr>
              <a:t> </a:t>
            </a:r>
            <a:r>
              <a:rPr lang="en-US" altLang="zh-CN" sz="2800" dirty="0" smtClean="0">
                <a:solidFill>
                  <a:srgbClr val="000000"/>
                </a:solidFill>
                <a:latin typeface="Times New Roman" panose="02020603050405020304" pitchFamily="18" charset="0"/>
                <a:ea typeface="宋体" panose="02010600030101010101" pitchFamily="2" charset="-122"/>
              </a:rPr>
              <a:t>   </a:t>
            </a:r>
            <a:r>
              <a:rPr lang="zh-CN" altLang="en-US" sz="2800" dirty="0" smtClean="0">
                <a:solidFill>
                  <a:srgbClr val="000000"/>
                </a:solidFill>
                <a:latin typeface="宋体" panose="02010600030101010101" pitchFamily="2" charset="-122"/>
                <a:ea typeface="宋体" panose="02010600030101010101" pitchFamily="2" charset="-122"/>
              </a:rPr>
              <a:t>还可改进算法的时间复杂度，例如，考虑在三重嵌套循环执行过程中监视</a:t>
            </a:r>
            <a:r>
              <a:rPr lang="en-US" altLang="zh-CN" sz="2800" dirty="0" err="1" smtClean="0">
                <a:solidFill>
                  <a:srgbClr val="000000"/>
                </a:solidFill>
                <a:latin typeface="Times New Roman" panose="02020603050405020304" pitchFamily="18" charset="0"/>
                <a:ea typeface="宋体" panose="02010600030101010101" pitchFamily="2" charset="-122"/>
              </a:rPr>
              <a:t>dist</a:t>
            </a:r>
            <a:r>
              <a:rPr lang="en-US" altLang="zh-CN" sz="2800" dirty="0" smtClean="0">
                <a:solidFill>
                  <a:srgbClr val="000000"/>
                </a:solidFill>
                <a:latin typeface="Times New Roman" panose="02020603050405020304" pitchFamily="18" charset="0"/>
                <a:ea typeface="宋体" panose="02010600030101010101" pitchFamily="2" charset="-122"/>
              </a:rPr>
              <a:t>[]</a:t>
            </a:r>
            <a:r>
              <a:rPr lang="zh-CN" altLang="en-US" sz="2800" dirty="0" smtClean="0">
                <a:solidFill>
                  <a:srgbClr val="000000"/>
                </a:solidFill>
                <a:latin typeface="宋体" panose="02010600030101010101" pitchFamily="2" charset="-122"/>
                <a:ea typeface="宋体" panose="02010600030101010101" pitchFamily="2" charset="-122"/>
              </a:rPr>
              <a:t>数组的变化。假设在一次循环中</a:t>
            </a:r>
            <a:r>
              <a:rPr lang="en-US" altLang="zh-CN" sz="2800" dirty="0" err="1" smtClean="0">
                <a:solidFill>
                  <a:srgbClr val="000000"/>
                </a:solidFill>
                <a:latin typeface="Times New Roman" panose="02020603050405020304" pitchFamily="18" charset="0"/>
                <a:ea typeface="宋体" panose="02010600030101010101" pitchFamily="2" charset="-122"/>
              </a:rPr>
              <a:t>dist</a:t>
            </a:r>
            <a:r>
              <a:rPr lang="en-US" altLang="zh-CN" sz="2800" dirty="0" smtClean="0">
                <a:solidFill>
                  <a:srgbClr val="000000"/>
                </a:solidFill>
                <a:latin typeface="Times New Roman" panose="02020603050405020304" pitchFamily="18" charset="0"/>
                <a:ea typeface="宋体" panose="02010600030101010101" pitchFamily="2" charset="-122"/>
              </a:rPr>
              <a:t>[]</a:t>
            </a:r>
            <a:r>
              <a:rPr lang="zh-CN" altLang="en-US" sz="2800" dirty="0" smtClean="0">
                <a:solidFill>
                  <a:srgbClr val="000000"/>
                </a:solidFill>
                <a:latin typeface="宋体" panose="02010600030101010101" pitchFamily="2" charset="-122"/>
                <a:ea typeface="宋体" panose="02010600030101010101" pitchFamily="2" charset="-122"/>
              </a:rPr>
              <a:t>数组没有发生改变，那么在以后的循环中它也不会改变。此时可以结束算法。</a:t>
            </a:r>
            <a:r>
              <a:rPr lang="zh-CN" altLang="en-US" sz="2800" dirty="0" smtClean="0">
                <a:solidFill>
                  <a:srgbClr val="000000"/>
                </a:solidFill>
                <a:latin typeface="Times New Roman" panose="02020603050405020304" pitchFamily="18" charset="0"/>
                <a:ea typeface="宋体" panose="02010600030101010101" pitchFamily="2" charset="-122"/>
              </a:rPr>
              <a:t> </a:t>
            </a:r>
            <a:endParaRPr lang="en-US" altLang="zh-CN" sz="2800" dirty="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93781" y="142875"/>
            <a:ext cx="7754938" cy="838200"/>
          </a:xfrm>
        </p:spPr>
        <p:txBody>
          <a:bodyPr/>
          <a:lstStyle/>
          <a:p>
            <a:pPr eaLnBrk="1" hangingPunct="1"/>
            <a:r>
              <a:rPr lang="zh-CN" altLang="en-US" smtClean="0">
                <a:solidFill>
                  <a:schemeClr val="tx2"/>
                </a:solidFill>
                <a:latin typeface="黑体" panose="02010609060101010101" pitchFamily="2" charset="-122"/>
                <a:ea typeface="宋体" panose="02010600030101010101" pitchFamily="2" charset="-122"/>
              </a:rPr>
              <a:t>所有顶点之间的最短路径 </a:t>
            </a:r>
            <a:endParaRPr lang="zh-CN" altLang="en-US" smtClean="0">
              <a:solidFill>
                <a:schemeClr val="tx2"/>
              </a:solidFill>
              <a:latin typeface="黑体" panose="02010609060101010101" pitchFamily="2" charset="-122"/>
              <a:ea typeface="宋体" panose="02010600030101010101" pitchFamily="2" charset="-122"/>
            </a:endParaRPr>
          </a:p>
        </p:txBody>
      </p:sp>
      <p:sp>
        <p:nvSpPr>
          <p:cNvPr id="100355" name="Text Box 3"/>
          <p:cNvSpPr txBox="1">
            <a:spLocks noChangeArrowheads="1"/>
          </p:cNvSpPr>
          <p:nvPr/>
        </p:nvSpPr>
        <p:spPr bwMode="auto">
          <a:xfrm>
            <a:off x="431800" y="1376367"/>
            <a:ext cx="78486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前两节中都是考虑单源点的情况，接下来讨论求一个带权有向图中每一对顶点</a:t>
            </a:r>
            <a:r>
              <a:rPr kumimoji="1" lang="en-US" altLang="zh-CN" sz="2400" dirty="0">
                <a:latin typeface="Times New Roman" panose="02020603050405020304" pitchFamily="18" charset="0"/>
              </a:rPr>
              <a:t>v</a:t>
            </a:r>
            <a:r>
              <a:rPr kumimoji="1" lang="en-US" altLang="zh-CN" sz="2400" baseline="-30000" dirty="0">
                <a:latin typeface="Times New Roman" panose="02020603050405020304" pitchFamily="18" charset="0"/>
              </a:rPr>
              <a:t>i</a:t>
            </a:r>
            <a:r>
              <a:rPr kumimoji="1" lang="zh-CN" altLang="en-US" sz="2400" dirty="0">
                <a:latin typeface="Times New Roman" panose="02020603050405020304" pitchFamily="18" charset="0"/>
              </a:rPr>
              <a:t>和</a:t>
            </a:r>
            <a:r>
              <a:rPr kumimoji="1" lang="en-US" altLang="zh-CN" sz="2400" dirty="0" err="1">
                <a:latin typeface="Times New Roman" panose="02020603050405020304" pitchFamily="18" charset="0"/>
              </a:rPr>
              <a:t>v</a:t>
            </a:r>
            <a:r>
              <a:rPr kumimoji="1" lang="en-US" altLang="zh-CN" sz="2400" baseline="-30000" dirty="0" err="1">
                <a:latin typeface="Times New Roman" panose="02020603050405020304" pitchFamily="18" charset="0"/>
              </a:rPr>
              <a:t>j</a:t>
            </a:r>
            <a:r>
              <a:rPr kumimoji="1" lang="zh-CN" altLang="en-US" sz="2400" dirty="0">
                <a:latin typeface="Times New Roman" panose="02020603050405020304" pitchFamily="18" charset="0"/>
              </a:rPr>
              <a:t>之间的最短路径和最短路径长度的问题。 </a:t>
            </a:r>
            <a:endParaRPr kumimoji="1" lang="zh-CN" altLang="en-US" sz="2400" dirty="0">
              <a:latin typeface="Times New Roman" panose="02020603050405020304" pitchFamily="18" charset="0"/>
            </a:endParaRPr>
          </a:p>
          <a:p>
            <a:pPr algn="just" eaLnBrk="1" hangingPunct="1">
              <a:spcBef>
                <a:spcPct val="50000"/>
              </a:spcBef>
            </a:pPr>
            <a:r>
              <a:rPr kumimoji="1" lang="zh-CN" altLang="en-US" sz="2400" dirty="0">
                <a:solidFill>
                  <a:srgbClr val="000000"/>
                </a:solidFill>
                <a:latin typeface="Times New Roman" panose="02020603050405020304" pitchFamily="18" charset="0"/>
              </a:rPr>
              <a:t>        求解此问题的一个办法是：如果图中各条弧上的权值均大于</a:t>
            </a:r>
            <a:r>
              <a:rPr kumimoji="1" lang="en-US" altLang="zh-CN" sz="2400" dirty="0">
                <a:solidFill>
                  <a:srgbClr val="000000"/>
                </a:solidFill>
                <a:latin typeface="Times New Roman" panose="02020603050405020304" pitchFamily="18" charset="0"/>
              </a:rPr>
              <a:t>0</a:t>
            </a:r>
            <a:r>
              <a:rPr kumimoji="1" lang="zh-CN" altLang="en-US" sz="2400" dirty="0">
                <a:solidFill>
                  <a:srgbClr val="000000"/>
                </a:solidFill>
                <a:latin typeface="Times New Roman" panose="02020603050405020304" pitchFamily="18" charset="0"/>
              </a:rPr>
              <a:t>，则分别以每一个顶点为源点，重复执行迪杰斯特拉算法</a:t>
            </a:r>
            <a:r>
              <a:rPr kumimoji="1" lang="en-US" altLang="zh-CN" sz="2400" dirty="0">
                <a:solidFill>
                  <a:srgbClr val="000000"/>
                </a:solidFill>
                <a:latin typeface="Times New Roman" panose="02020603050405020304" pitchFamily="18" charset="0"/>
              </a:rPr>
              <a:t>n</a:t>
            </a:r>
            <a:r>
              <a:rPr kumimoji="1" lang="zh-CN" altLang="en-US" sz="2400" dirty="0">
                <a:solidFill>
                  <a:srgbClr val="000000"/>
                </a:solidFill>
                <a:latin typeface="Times New Roman" panose="02020603050405020304" pitchFamily="18" charset="0"/>
              </a:rPr>
              <a:t>次，就可求得每一对顶点之间的最短路径及最短路径长度，总的执行时间</a:t>
            </a:r>
            <a:r>
              <a:rPr kumimoji="1" lang="zh-CN" altLang="en-US" sz="2400" dirty="0" smtClean="0">
                <a:solidFill>
                  <a:srgbClr val="000000"/>
                </a:solidFill>
                <a:latin typeface="Times New Roman" panose="02020603050405020304" pitchFamily="18" charset="0"/>
              </a:rPr>
              <a:t>是</a:t>
            </a:r>
            <a:r>
              <a:rPr kumimoji="1" lang="en-US" altLang="zh-CN" sz="2400" dirty="0" smtClean="0">
                <a:solidFill>
                  <a:srgbClr val="000000"/>
                </a:solidFill>
                <a:latin typeface="Times New Roman" panose="02020603050405020304" pitchFamily="18" charset="0"/>
              </a:rPr>
              <a:t>O(n</a:t>
            </a:r>
            <a:r>
              <a:rPr kumimoji="1" lang="en-US" altLang="zh-CN" sz="2400" baseline="30000" dirty="0" smtClean="0">
                <a:solidFill>
                  <a:srgbClr val="000000"/>
                </a:solidFill>
                <a:latin typeface="Times New Roman" panose="02020603050405020304" pitchFamily="18" charset="0"/>
              </a:rPr>
              <a:t>3</a:t>
            </a:r>
            <a:r>
              <a:rPr kumimoji="1" lang="en-US" altLang="zh-CN" sz="2400" dirty="0">
                <a:solidFill>
                  <a:srgbClr val="000000"/>
                </a:solidFill>
                <a:latin typeface="Times New Roman" panose="02020603050405020304" pitchFamily="18" charset="0"/>
              </a:rPr>
              <a:t>)</a:t>
            </a:r>
            <a:r>
              <a:rPr kumimoji="1" lang="zh-CN" altLang="en-US" sz="2400" dirty="0">
                <a:solidFill>
                  <a:srgbClr val="000000"/>
                </a:solidFill>
                <a:latin typeface="Times New Roman" panose="02020603050405020304" pitchFamily="18" charset="0"/>
              </a:rPr>
              <a:t>。</a:t>
            </a:r>
            <a:endParaRPr kumimoji="1" lang="zh-CN" altLang="en-US" sz="2400" dirty="0">
              <a:solidFill>
                <a:srgbClr val="000000"/>
              </a:solidFill>
              <a:latin typeface="Times New Roman" panose="02020603050405020304" pitchFamily="18" charset="0"/>
            </a:endParaRPr>
          </a:p>
          <a:p>
            <a:pPr algn="just" eaLnBrk="1" hangingPunct="1">
              <a:spcBef>
                <a:spcPct val="50000"/>
              </a:spcBef>
            </a:pPr>
            <a:r>
              <a:rPr kumimoji="1" lang="zh-CN" altLang="en-US" sz="2400" dirty="0">
                <a:solidFill>
                  <a:srgbClr val="000000"/>
                </a:solidFill>
                <a:latin typeface="Times New Roman" panose="02020603050405020304" pitchFamily="18" charset="0"/>
              </a:rPr>
              <a:t>        在本节中将介绍另一种更直接的算法：弗洛伊德</a:t>
            </a:r>
            <a:r>
              <a:rPr kumimoji="1" lang="en-US" altLang="zh-CN" sz="2400" dirty="0">
                <a:solidFill>
                  <a:srgbClr val="000000"/>
                </a:solidFill>
                <a:latin typeface="Times New Roman" panose="02020603050405020304" pitchFamily="18" charset="0"/>
              </a:rPr>
              <a:t>(Floyd)</a:t>
            </a:r>
            <a:r>
              <a:rPr kumimoji="1" lang="zh-CN" altLang="en-US" sz="2400" dirty="0">
                <a:solidFill>
                  <a:srgbClr val="000000"/>
                </a:solidFill>
                <a:latin typeface="Times New Roman" panose="02020603050405020304" pitchFamily="18" charset="0"/>
              </a:rPr>
              <a:t>算法。 </a:t>
            </a:r>
            <a:endParaRPr kumimoji="1" lang="zh-CN" altLang="en-US" sz="2400" dirty="0">
              <a:solidFill>
                <a:srgbClr val="000000"/>
              </a:solidFill>
              <a:latin typeface="Times New Roman" panose="02020603050405020304" pitchFamily="18" charset="0"/>
            </a:endParaRPr>
          </a:p>
        </p:txBody>
      </p:sp>
    </p:spTree>
  </p:cSld>
  <p:clrMapOvr>
    <a:masterClrMapping/>
  </p:clrMapOvr>
  <p:transition spd="slow">
    <p:circl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984782" y="6400880"/>
            <a:ext cx="7596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sz="2400" i="0" u="none" smtClean="0">
                <a:solidFill>
                  <a:srgbClr val="000000"/>
                </a:solidFill>
                <a:latin typeface="宋体" panose="02010600030101010101" pitchFamily="2" charset="-122"/>
                <a:ea typeface="宋体" panose="02010600030101010101" pitchFamily="2" charset="-122"/>
              </a:rPr>
              <a:t>图</a:t>
            </a:r>
            <a:r>
              <a:rPr kumimoji="1" lang="zh-CN" altLang="en-US" sz="2400" i="0" u="none" smtClean="0">
                <a:solidFill>
                  <a:srgbClr val="000000"/>
                </a:solidFill>
                <a:ea typeface="宋体" panose="02010600030101010101" pitchFamily="2" charset="-122"/>
              </a:rPr>
              <a:t>7-25</a:t>
            </a:r>
            <a:r>
              <a:rPr kumimoji="1" lang="zh-CN" altLang="en-US" sz="2400" i="0" u="none" smtClean="0">
                <a:solidFill>
                  <a:srgbClr val="000000"/>
                </a:solidFill>
                <a:latin typeface="宋体" panose="02010600030101010101" pitchFamily="2" charset="-122"/>
                <a:ea typeface="宋体" panose="02010600030101010101" pitchFamily="2" charset="-122"/>
              </a:rPr>
              <a:t>利用弗洛伊德算法求最短路径过程中的方阵序列</a:t>
            </a:r>
            <a:r>
              <a:rPr kumimoji="1" lang="zh-CN" altLang="en-US" sz="2400" i="0" u="none" smtClean="0">
                <a:solidFill>
                  <a:srgbClr val="000000"/>
                </a:solidFill>
                <a:ea typeface="宋体" panose="02010600030101010101" pitchFamily="2" charset="-122"/>
              </a:rPr>
              <a:t> </a:t>
            </a:r>
            <a:endParaRPr kumimoji="1" lang="zh-CN" altLang="en-US" sz="2400" i="0" u="none" smtClean="0">
              <a:solidFill>
                <a:srgbClr val="000000"/>
              </a:solidFill>
              <a:ea typeface="宋体" panose="02010600030101010101" pitchFamily="2" charset="-122"/>
            </a:endParaRPr>
          </a:p>
        </p:txBody>
      </p:sp>
      <p:pic>
        <p:nvPicPr>
          <p:cNvPr id="14438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6093" y="609604"/>
            <a:ext cx="2242038"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2236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339" y="457200"/>
            <a:ext cx="2919046"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2236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3" y="3429005"/>
            <a:ext cx="295421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22368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017" y="3429005"/>
            <a:ext cx="295421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7" name="线形标注 1 6"/>
          <p:cNvSpPr/>
          <p:nvPr/>
        </p:nvSpPr>
        <p:spPr bwMode="auto">
          <a:xfrm>
            <a:off x="2703635" y="5878594"/>
            <a:ext cx="2201008" cy="503237"/>
          </a:xfrm>
          <a:prstGeom prst="borderCallout1">
            <a:avLst>
              <a:gd name="adj1" fmla="val 18750"/>
              <a:gd name="adj2" fmla="val -8333"/>
              <a:gd name="adj3" fmla="val -139894"/>
              <a:gd name="adj4" fmla="val -17273"/>
            </a:avLst>
          </a:prstGeom>
          <a:noFill/>
          <a:ln w="22225" algn="ctr">
            <a:solidFill>
              <a:srgbClr val="6699FF"/>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defRPr/>
            </a:pPr>
            <a:r>
              <a:rPr lang="en-US" altLang="zh-CN" sz="2000" dirty="0">
                <a:solidFill>
                  <a:srgbClr val="C00000"/>
                </a:solidFill>
                <a:latin typeface="Times New Roman" panose="02020603050405020304" pitchFamily="18" charset="0"/>
                <a:ea typeface="宋体" panose="02010600030101010101" pitchFamily="2" charset="-122"/>
              </a:rPr>
              <a:t>|C</a:t>
            </a:r>
            <a:r>
              <a:rPr lang="en-US" altLang="zh-CN" sz="2000" dirty="0">
                <a:solidFill>
                  <a:srgbClr val="EFEFFF">
                    <a:lumMod val="50000"/>
                  </a:srgbClr>
                </a:solidFill>
                <a:latin typeface="Times New Roman" panose="02020603050405020304" pitchFamily="18" charset="0"/>
                <a:ea typeface="宋体" panose="02010600030101010101" pitchFamily="2" charset="-122"/>
              </a:rPr>
              <a:t>A</a:t>
            </a:r>
            <a:r>
              <a:rPr lang="en-US" altLang="zh-CN" sz="2000" dirty="0">
                <a:solidFill>
                  <a:srgbClr val="C00000"/>
                </a:solidFill>
                <a:latin typeface="Times New Roman" panose="02020603050405020304" pitchFamily="18" charset="0"/>
                <a:ea typeface="宋体" panose="02010600030101010101" pitchFamily="2" charset="-122"/>
              </a:rPr>
              <a:t>|</a:t>
            </a:r>
            <a:r>
              <a:rPr lang="en-US" altLang="zh-CN" sz="2000" baseline="30000" dirty="0">
                <a:solidFill>
                  <a:srgbClr val="C00000"/>
                </a:solidFill>
                <a:latin typeface="Times New Roman" panose="02020603050405020304" pitchFamily="18" charset="0"/>
                <a:ea typeface="宋体" panose="02010600030101010101" pitchFamily="2" charset="-122"/>
              </a:rPr>
              <a:t>(-1)</a:t>
            </a:r>
            <a:r>
              <a:rPr lang="en-US" altLang="zh-CN" sz="2000" dirty="0">
                <a:solidFill>
                  <a:srgbClr val="C00000"/>
                </a:solidFill>
                <a:latin typeface="Times New Roman" panose="02020603050405020304" pitchFamily="18" charset="0"/>
                <a:ea typeface="宋体" panose="02010600030101010101" pitchFamily="2" charset="-122"/>
              </a:rPr>
              <a:t>+|</a:t>
            </a:r>
            <a:r>
              <a:rPr lang="en-US" altLang="zh-CN" sz="2000" dirty="0">
                <a:solidFill>
                  <a:srgbClr val="EFEFFF">
                    <a:lumMod val="50000"/>
                  </a:srgbClr>
                </a:solidFill>
                <a:latin typeface="Times New Roman" panose="02020603050405020304" pitchFamily="18" charset="0"/>
                <a:ea typeface="宋体" panose="02010600030101010101" pitchFamily="2" charset="-122"/>
              </a:rPr>
              <a:t>A</a:t>
            </a:r>
            <a:r>
              <a:rPr lang="en-US" altLang="zh-CN" sz="2000" dirty="0">
                <a:solidFill>
                  <a:srgbClr val="C00000"/>
                </a:solidFill>
                <a:latin typeface="Times New Roman" panose="02020603050405020304" pitchFamily="18" charset="0"/>
                <a:ea typeface="宋体" panose="02010600030101010101" pitchFamily="2" charset="-122"/>
              </a:rPr>
              <a:t>B|</a:t>
            </a:r>
            <a:r>
              <a:rPr lang="en-US" altLang="zh-CN" sz="2000" baseline="30000" dirty="0">
                <a:solidFill>
                  <a:srgbClr val="C00000"/>
                </a:solidFill>
                <a:latin typeface="Times New Roman" panose="02020603050405020304" pitchFamily="18" charset="0"/>
                <a:ea typeface="宋体" panose="02010600030101010101" pitchFamily="2" charset="-122"/>
              </a:rPr>
              <a:t>(-1)</a:t>
            </a:r>
            <a:r>
              <a:rPr lang="en-US" altLang="zh-CN" sz="2000" dirty="0">
                <a:solidFill>
                  <a:srgbClr val="C00000"/>
                </a:solidFill>
                <a:latin typeface="Times New Roman" panose="02020603050405020304" pitchFamily="18" charset="0"/>
                <a:ea typeface="宋体" panose="02010600030101010101" pitchFamily="2" charset="-122"/>
              </a:rPr>
              <a:t>=69&lt;</a:t>
            </a:r>
            <a:r>
              <a:rPr lang="en-US" altLang="zh-CN" sz="2000"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 name="线形标注 1 12"/>
          <p:cNvSpPr/>
          <p:nvPr/>
        </p:nvSpPr>
        <p:spPr bwMode="auto">
          <a:xfrm>
            <a:off x="6498982" y="5896056"/>
            <a:ext cx="2124808" cy="504825"/>
          </a:xfrm>
          <a:prstGeom prst="borderCallout1">
            <a:avLst>
              <a:gd name="adj1" fmla="val -2906"/>
              <a:gd name="adj2" fmla="val 66746"/>
              <a:gd name="adj3" fmla="val -53266"/>
              <a:gd name="adj4" fmla="val 19835"/>
            </a:avLst>
          </a:prstGeom>
          <a:noFill/>
          <a:ln w="22225" algn="ctr">
            <a:solidFill>
              <a:srgbClr val="6699FF"/>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defRPr/>
            </a:pPr>
            <a:r>
              <a:rPr lang="en-US" altLang="zh-CN" sz="2000" dirty="0">
                <a:solidFill>
                  <a:srgbClr val="C00000"/>
                </a:solidFill>
                <a:latin typeface="Times New Roman" panose="02020603050405020304" pitchFamily="18" charset="0"/>
                <a:ea typeface="宋体" panose="02010600030101010101" pitchFamily="2" charset="-122"/>
              </a:rPr>
              <a:t>|D</a:t>
            </a:r>
            <a:r>
              <a:rPr lang="en-US" altLang="zh-CN" sz="2000" dirty="0">
                <a:solidFill>
                  <a:srgbClr val="EFEFFF">
                    <a:lumMod val="50000"/>
                  </a:srgbClr>
                </a:solidFill>
                <a:latin typeface="Times New Roman" panose="02020603050405020304" pitchFamily="18" charset="0"/>
                <a:ea typeface="宋体" panose="02010600030101010101" pitchFamily="2" charset="-122"/>
              </a:rPr>
              <a:t>B</a:t>
            </a:r>
            <a:r>
              <a:rPr lang="en-US" altLang="zh-CN" sz="2000" dirty="0">
                <a:solidFill>
                  <a:srgbClr val="C00000"/>
                </a:solidFill>
                <a:latin typeface="Times New Roman" panose="02020603050405020304" pitchFamily="18" charset="0"/>
                <a:ea typeface="宋体" panose="02010600030101010101" pitchFamily="2" charset="-122"/>
              </a:rPr>
              <a:t>|</a:t>
            </a:r>
            <a:r>
              <a:rPr lang="en-US" altLang="zh-CN" sz="2000" baseline="30000" dirty="0">
                <a:solidFill>
                  <a:srgbClr val="C00000"/>
                </a:solidFill>
                <a:latin typeface="Times New Roman" panose="02020603050405020304" pitchFamily="18" charset="0"/>
                <a:ea typeface="宋体" panose="02010600030101010101" pitchFamily="2" charset="-122"/>
              </a:rPr>
              <a:t>(0)</a:t>
            </a:r>
            <a:r>
              <a:rPr lang="en-US" altLang="zh-CN" sz="2000" dirty="0">
                <a:solidFill>
                  <a:srgbClr val="C00000"/>
                </a:solidFill>
                <a:latin typeface="Times New Roman" panose="02020603050405020304" pitchFamily="18" charset="0"/>
                <a:ea typeface="宋体" panose="02010600030101010101" pitchFamily="2" charset="-122"/>
              </a:rPr>
              <a:t>+|</a:t>
            </a:r>
            <a:r>
              <a:rPr lang="en-US" altLang="zh-CN" sz="2000" dirty="0">
                <a:solidFill>
                  <a:srgbClr val="EFEFFF">
                    <a:lumMod val="50000"/>
                  </a:srgbClr>
                </a:solidFill>
                <a:latin typeface="Times New Roman" panose="02020603050405020304" pitchFamily="18" charset="0"/>
                <a:ea typeface="宋体" panose="02010600030101010101" pitchFamily="2" charset="-122"/>
              </a:rPr>
              <a:t>B</a:t>
            </a:r>
            <a:r>
              <a:rPr lang="en-US" altLang="zh-CN" sz="2000" dirty="0">
                <a:solidFill>
                  <a:srgbClr val="C00000"/>
                </a:solidFill>
                <a:latin typeface="Times New Roman" panose="02020603050405020304" pitchFamily="18" charset="0"/>
                <a:ea typeface="宋体" panose="02010600030101010101" pitchFamily="2" charset="-122"/>
              </a:rPr>
              <a:t>C|</a:t>
            </a:r>
            <a:r>
              <a:rPr lang="en-US" altLang="zh-CN" sz="2000" baseline="30000" dirty="0">
                <a:solidFill>
                  <a:srgbClr val="C00000"/>
                </a:solidFill>
                <a:latin typeface="Times New Roman" panose="02020603050405020304" pitchFamily="18" charset="0"/>
                <a:ea typeface="宋体" panose="02010600030101010101" pitchFamily="2" charset="-122"/>
              </a:rPr>
              <a:t>(0)</a:t>
            </a:r>
            <a:r>
              <a:rPr lang="en-US" altLang="zh-CN" sz="2000" dirty="0">
                <a:solidFill>
                  <a:srgbClr val="C00000"/>
                </a:solidFill>
                <a:latin typeface="Times New Roman" panose="02020603050405020304" pitchFamily="18" charset="0"/>
                <a:ea typeface="宋体" panose="02010600030101010101" pitchFamily="2" charset="-122"/>
              </a:rPr>
              <a:t>=24&lt;42</a:t>
            </a:r>
            <a:endParaRPr lang="zh-CN" altLang="en-US" sz="2000" dirty="0">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23687"/>
                                        </p:tgtEl>
                                        <p:attrNameLst>
                                          <p:attrName>style.visibility</p:attrName>
                                        </p:attrNameLst>
                                      </p:cBhvr>
                                      <p:to>
                                        <p:strVal val="visible"/>
                                      </p:to>
                                    </p:set>
                                    <p:animEffect transition="in" filter="randombar(horizontal)">
                                      <p:cBhvr>
                                        <p:cTn id="7" dur="500"/>
                                        <p:tgtEl>
                                          <p:spTgt spid="1223687"/>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1223688"/>
                                        </p:tgtEl>
                                        <p:attrNameLst>
                                          <p:attrName>style.visibility</p:attrName>
                                        </p:attrNameLst>
                                      </p:cBhvr>
                                      <p:to>
                                        <p:strVal val="visible"/>
                                      </p:to>
                                    </p:set>
                                    <p:anim calcmode="lin" valueType="num">
                                      <p:cBhvr>
                                        <p:cTn id="12" dur="1000" fill="hold"/>
                                        <p:tgtEl>
                                          <p:spTgt spid="1223688"/>
                                        </p:tgtEl>
                                        <p:attrNameLst>
                                          <p:attrName>ppt_w</p:attrName>
                                        </p:attrNameLst>
                                      </p:cBhvr>
                                      <p:tavLst>
                                        <p:tav tm="0">
                                          <p:val>
                                            <p:fltVal val="0"/>
                                          </p:val>
                                        </p:tav>
                                        <p:tav tm="100000">
                                          <p:val>
                                            <p:strVal val="#ppt_w"/>
                                          </p:val>
                                        </p:tav>
                                      </p:tavLst>
                                    </p:anim>
                                    <p:anim calcmode="lin" valueType="num">
                                      <p:cBhvr>
                                        <p:cTn id="13" dur="1000" fill="hold"/>
                                        <p:tgtEl>
                                          <p:spTgt spid="1223688"/>
                                        </p:tgtEl>
                                        <p:attrNameLst>
                                          <p:attrName>ppt_h</p:attrName>
                                        </p:attrNameLst>
                                      </p:cBhvr>
                                      <p:tavLst>
                                        <p:tav tm="0">
                                          <p:val>
                                            <p:fltVal val="0"/>
                                          </p:val>
                                        </p:tav>
                                        <p:tav tm="100000">
                                          <p:val>
                                            <p:strVal val="#ppt_h"/>
                                          </p:val>
                                        </p:tav>
                                      </p:tavLst>
                                    </p:anim>
                                    <p:anim calcmode="lin" valueType="num">
                                      <p:cBhvr>
                                        <p:cTn id="14" dur="1000" fill="hold"/>
                                        <p:tgtEl>
                                          <p:spTgt spid="122368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2236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1223689"/>
                                        </p:tgtEl>
                                        <p:attrNameLst>
                                          <p:attrName>style.visibility</p:attrName>
                                        </p:attrNameLst>
                                      </p:cBhvr>
                                      <p:to>
                                        <p:strVal val="visible"/>
                                      </p:to>
                                    </p:set>
                                    <p:animEffect transition="in" filter="barn(inHorizontal)">
                                      <p:cBhvr>
                                        <p:cTn id="25" dur="500"/>
                                        <p:tgtEl>
                                          <p:spTgt spid="122368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984782" y="6400880"/>
            <a:ext cx="7596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sz="2400" i="0" u="none" smtClean="0">
                <a:solidFill>
                  <a:srgbClr val="000000"/>
                </a:solidFill>
                <a:latin typeface="宋体" panose="02010600030101010101" pitchFamily="2" charset="-122"/>
                <a:ea typeface="宋体" panose="02010600030101010101" pitchFamily="2" charset="-122"/>
              </a:rPr>
              <a:t>图</a:t>
            </a:r>
            <a:r>
              <a:rPr kumimoji="1" lang="zh-CN" altLang="en-US" sz="2400" i="0" u="none" smtClean="0">
                <a:solidFill>
                  <a:srgbClr val="000000"/>
                </a:solidFill>
                <a:ea typeface="宋体" panose="02010600030101010101" pitchFamily="2" charset="-122"/>
              </a:rPr>
              <a:t>7-25</a:t>
            </a:r>
            <a:r>
              <a:rPr kumimoji="1" lang="zh-CN" altLang="en-US" sz="2400" i="0" u="none" smtClean="0">
                <a:solidFill>
                  <a:srgbClr val="000000"/>
                </a:solidFill>
                <a:latin typeface="宋体" panose="02010600030101010101" pitchFamily="2" charset="-122"/>
                <a:ea typeface="宋体" panose="02010600030101010101" pitchFamily="2" charset="-122"/>
              </a:rPr>
              <a:t>利用弗洛伊德算法求最短路径过程中的方阵序列</a:t>
            </a:r>
            <a:r>
              <a:rPr kumimoji="1" lang="zh-CN" altLang="en-US" sz="2400" i="0" u="none" smtClean="0">
                <a:solidFill>
                  <a:srgbClr val="000000"/>
                </a:solidFill>
                <a:ea typeface="宋体" panose="02010600030101010101" pitchFamily="2" charset="-122"/>
              </a:rPr>
              <a:t> </a:t>
            </a:r>
            <a:endParaRPr kumimoji="1" lang="zh-CN" altLang="en-US" sz="2400" i="0" u="none" smtClean="0">
              <a:solidFill>
                <a:srgbClr val="000000"/>
              </a:solidFill>
              <a:ea typeface="宋体" panose="02010600030101010101" pitchFamily="2" charset="-122"/>
            </a:endParaRPr>
          </a:p>
        </p:txBody>
      </p:sp>
      <p:pic>
        <p:nvPicPr>
          <p:cNvPr id="1454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6093" y="685803"/>
            <a:ext cx="2242038"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039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755" y="3581400"/>
            <a:ext cx="2927838"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039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375" y="3657600"/>
            <a:ext cx="290146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541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037" y="609600"/>
            <a:ext cx="295421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03911"/>
                                        </p:tgtEl>
                                        <p:attrNameLst>
                                          <p:attrName>style.visibility</p:attrName>
                                        </p:attrNameLst>
                                      </p:cBhvr>
                                      <p:to>
                                        <p:strVal val="visible"/>
                                      </p:to>
                                    </p:set>
                                    <p:animEffect transition="in" filter="randombar(horizontal)">
                                      <p:cBhvr>
                                        <p:cTn id="7" dur="500"/>
                                        <p:tgtEl>
                                          <p:spTgt spid="14039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03912"/>
                                        </p:tgtEl>
                                        <p:attrNameLst>
                                          <p:attrName>style.visibility</p:attrName>
                                        </p:attrNameLst>
                                      </p:cBhvr>
                                      <p:to>
                                        <p:strVal val="visible"/>
                                      </p:to>
                                    </p:set>
                                    <p:animEffect transition="in" filter="wipe(up)">
                                      <p:cBhvr>
                                        <p:cTn id="12" dur="500"/>
                                        <p:tgtEl>
                                          <p:spTgt spid="1403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457200" y="548680"/>
            <a:ext cx="8305800" cy="580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45000"/>
              </a:lnSpc>
              <a:spcBef>
                <a:spcPct val="50000"/>
              </a:spcBef>
            </a:pPr>
            <a:r>
              <a:rPr kumimoji="1" lang="zh-CN" altLang="en-US" sz="3200" i="0" u="none" dirty="0" smtClean="0">
                <a:solidFill>
                  <a:srgbClr val="000000"/>
                </a:solidFill>
                <a:latin typeface="宋体" panose="02010600030101010101" pitchFamily="2" charset="-122"/>
                <a:ea typeface="宋体" panose="02010600030101010101" pitchFamily="2" charset="-122"/>
              </a:rPr>
              <a:t>    一般地，若</a:t>
            </a:r>
            <a:r>
              <a:rPr kumimoji="1" lang="en-US" altLang="zh-CN" sz="3200" i="0" u="none" dirty="0" smtClean="0">
                <a:solidFill>
                  <a:srgbClr val="000000"/>
                </a:solidFill>
                <a:ea typeface="宋体" panose="02010600030101010101" pitchFamily="2" charset="-122"/>
              </a:rPr>
              <a:t>A</a:t>
            </a:r>
            <a:r>
              <a:rPr kumimoji="1" lang="en-US" altLang="zh-CN" sz="3200" i="0" u="none" baseline="30000" dirty="0" smtClean="0">
                <a:solidFill>
                  <a:srgbClr val="000000"/>
                </a:solidFill>
                <a:ea typeface="宋体" panose="02010600030101010101" pitchFamily="2" charset="-122"/>
              </a:rPr>
              <a:t>(k-1)</a:t>
            </a:r>
            <a:r>
              <a:rPr kumimoji="1" lang="zh-CN" altLang="en-US" sz="3200" i="0" u="none" dirty="0" smtClean="0">
                <a:solidFill>
                  <a:srgbClr val="000000"/>
                </a:solidFill>
                <a:latin typeface="宋体" panose="02010600030101010101" pitchFamily="2" charset="-122"/>
                <a:ea typeface="宋体" panose="02010600030101010101" pitchFamily="2" charset="-122"/>
              </a:rPr>
              <a:t>已求出，再增加顶点</a:t>
            </a:r>
            <a:r>
              <a:rPr kumimoji="1" lang="en-US" altLang="zh-CN" sz="3200" i="0" u="none" dirty="0" smtClean="0">
                <a:solidFill>
                  <a:srgbClr val="000000"/>
                </a:solidFill>
                <a:ea typeface="宋体" panose="02010600030101010101" pitchFamily="2" charset="-122"/>
              </a:rPr>
              <a:t>k</a:t>
            </a:r>
            <a:r>
              <a:rPr kumimoji="1" lang="zh-CN" altLang="en-US" sz="3200" i="0" u="none" dirty="0" smtClean="0">
                <a:solidFill>
                  <a:srgbClr val="000000"/>
                </a:solidFill>
                <a:latin typeface="宋体" panose="02010600030101010101" pitchFamily="2" charset="-122"/>
                <a:ea typeface="宋体" panose="02010600030101010101" pitchFamily="2" charset="-122"/>
              </a:rPr>
              <a:t>作为中间顶点，对于图中的每一条从顶点</a:t>
            </a:r>
            <a:r>
              <a:rPr kumimoji="1" lang="en-US" altLang="zh-CN" sz="3200" i="0" u="none" dirty="0" smtClean="0">
                <a:solidFill>
                  <a:srgbClr val="000000"/>
                </a:solidFill>
                <a:ea typeface="宋体" panose="02010600030101010101" pitchFamily="2" charset="-122"/>
              </a:rPr>
              <a:t>i</a:t>
            </a:r>
            <a:r>
              <a:rPr kumimoji="1" lang="zh-CN" altLang="en-US" sz="3200" i="0" u="none" dirty="0" smtClean="0">
                <a:solidFill>
                  <a:srgbClr val="000000"/>
                </a:solidFill>
                <a:latin typeface="宋体" panose="02010600030101010101" pitchFamily="2" charset="-122"/>
                <a:ea typeface="宋体" panose="02010600030101010101" pitchFamily="2" charset="-122"/>
              </a:rPr>
              <a:t>到顶点</a:t>
            </a:r>
            <a:r>
              <a:rPr kumimoji="1" lang="en-US" altLang="zh-CN" sz="3200" i="0" u="none" dirty="0" smtClean="0">
                <a:solidFill>
                  <a:srgbClr val="000000"/>
                </a:solidFill>
                <a:ea typeface="宋体" panose="02010600030101010101" pitchFamily="2" charset="-122"/>
              </a:rPr>
              <a:t>j</a:t>
            </a:r>
            <a:r>
              <a:rPr kumimoji="1" lang="zh-CN" altLang="en-US" sz="3200" i="0" u="none" dirty="0" smtClean="0">
                <a:solidFill>
                  <a:srgbClr val="000000"/>
                </a:solidFill>
                <a:latin typeface="宋体" panose="02010600030101010101" pitchFamily="2" charset="-122"/>
                <a:ea typeface="宋体" panose="02010600030101010101" pitchFamily="2" charset="-122"/>
              </a:rPr>
              <a:t>的有向路径进行测试，如果从</a:t>
            </a:r>
            <a:r>
              <a:rPr kumimoji="1" lang="en-US" altLang="zh-CN" sz="3200" i="0" u="none" dirty="0" smtClean="0">
                <a:solidFill>
                  <a:srgbClr val="000000"/>
                </a:solidFill>
                <a:ea typeface="宋体" panose="02010600030101010101" pitchFamily="2" charset="-122"/>
              </a:rPr>
              <a:t>i</a:t>
            </a:r>
            <a:r>
              <a:rPr kumimoji="1" lang="zh-CN" altLang="en-US" sz="3200" i="0" u="none" dirty="0" smtClean="0">
                <a:solidFill>
                  <a:srgbClr val="000000"/>
                </a:solidFill>
                <a:latin typeface="宋体" panose="02010600030101010101" pitchFamily="2" charset="-122"/>
                <a:ea typeface="宋体" panose="02010600030101010101" pitchFamily="2" charset="-122"/>
              </a:rPr>
              <a:t>到</a:t>
            </a:r>
            <a:r>
              <a:rPr kumimoji="1" lang="en-US" altLang="zh-CN" sz="3200" i="0" u="none" dirty="0" smtClean="0">
                <a:solidFill>
                  <a:srgbClr val="000000"/>
                </a:solidFill>
                <a:ea typeface="宋体" panose="02010600030101010101" pitchFamily="2" charset="-122"/>
              </a:rPr>
              <a:t>k</a:t>
            </a:r>
            <a:r>
              <a:rPr kumimoji="1" lang="zh-CN" altLang="en-US" sz="3200" i="0" u="none" dirty="0" smtClean="0">
                <a:solidFill>
                  <a:srgbClr val="000000"/>
                </a:solidFill>
                <a:latin typeface="宋体" panose="02010600030101010101" pitchFamily="2" charset="-122"/>
                <a:ea typeface="宋体" panose="02010600030101010101" pitchFamily="2" charset="-122"/>
              </a:rPr>
              <a:t>的当前最短路径长度加上从</a:t>
            </a:r>
            <a:r>
              <a:rPr kumimoji="1" lang="en-US" altLang="zh-CN" sz="3200" i="0" u="none" dirty="0" smtClean="0">
                <a:solidFill>
                  <a:srgbClr val="000000"/>
                </a:solidFill>
                <a:ea typeface="宋体" panose="02010600030101010101" pitchFamily="2" charset="-122"/>
              </a:rPr>
              <a:t>k</a:t>
            </a:r>
            <a:r>
              <a:rPr kumimoji="1" lang="zh-CN" altLang="en-US" sz="3200" i="0" u="none" dirty="0" smtClean="0">
                <a:solidFill>
                  <a:srgbClr val="000000"/>
                </a:solidFill>
                <a:latin typeface="宋体" panose="02010600030101010101" pitchFamily="2" charset="-122"/>
                <a:ea typeface="宋体" panose="02010600030101010101" pitchFamily="2" charset="-122"/>
              </a:rPr>
              <a:t>到</a:t>
            </a:r>
            <a:r>
              <a:rPr kumimoji="1" lang="en-US" altLang="zh-CN" sz="3200" i="0" u="none" dirty="0" smtClean="0">
                <a:solidFill>
                  <a:srgbClr val="000000"/>
                </a:solidFill>
                <a:ea typeface="宋体" panose="02010600030101010101" pitchFamily="2" charset="-122"/>
              </a:rPr>
              <a:t>j</a:t>
            </a:r>
            <a:r>
              <a:rPr kumimoji="1" lang="zh-CN" altLang="en-US" sz="3200" i="0" u="none" dirty="0" smtClean="0">
                <a:solidFill>
                  <a:srgbClr val="000000"/>
                </a:solidFill>
                <a:latin typeface="宋体" panose="02010600030101010101" pitchFamily="2" charset="-122"/>
                <a:ea typeface="宋体" panose="02010600030101010101" pitchFamily="2" charset="-122"/>
              </a:rPr>
              <a:t>的当前最短路径长度小于原来从</a:t>
            </a:r>
            <a:r>
              <a:rPr kumimoji="1" lang="en-US" altLang="zh-CN" sz="3200" i="0" u="none" dirty="0" smtClean="0">
                <a:solidFill>
                  <a:srgbClr val="000000"/>
                </a:solidFill>
                <a:ea typeface="宋体" panose="02010600030101010101" pitchFamily="2" charset="-122"/>
              </a:rPr>
              <a:t>i</a:t>
            </a:r>
            <a:r>
              <a:rPr kumimoji="1" lang="zh-CN" altLang="en-US" sz="3200" i="0" u="none" dirty="0" smtClean="0">
                <a:solidFill>
                  <a:srgbClr val="000000"/>
                </a:solidFill>
                <a:latin typeface="宋体" panose="02010600030101010101" pitchFamily="2" charset="-122"/>
                <a:ea typeface="宋体" panose="02010600030101010101" pitchFamily="2" charset="-122"/>
              </a:rPr>
              <a:t>到</a:t>
            </a:r>
            <a:r>
              <a:rPr kumimoji="1" lang="en-US" altLang="zh-CN" sz="3200" i="0" u="none" dirty="0" smtClean="0">
                <a:solidFill>
                  <a:srgbClr val="000000"/>
                </a:solidFill>
                <a:ea typeface="宋体" panose="02010600030101010101" pitchFamily="2" charset="-122"/>
              </a:rPr>
              <a:t>j</a:t>
            </a:r>
            <a:r>
              <a:rPr kumimoji="1" lang="zh-CN" altLang="en-US" sz="3200" i="0" u="none" dirty="0" smtClean="0">
                <a:solidFill>
                  <a:srgbClr val="000000"/>
                </a:solidFill>
                <a:latin typeface="宋体" panose="02010600030101010101" pitchFamily="2" charset="-122"/>
                <a:ea typeface="宋体" panose="02010600030101010101" pitchFamily="2" charset="-122"/>
              </a:rPr>
              <a:t>的当前最短路径长度（即</a:t>
            </a:r>
            <a:r>
              <a:rPr kumimoji="1" lang="en-US" altLang="zh-CN" sz="3200" i="0" u="none" dirty="0" smtClean="0">
                <a:solidFill>
                  <a:srgbClr val="000000"/>
                </a:solidFill>
                <a:ea typeface="宋体" panose="02010600030101010101" pitchFamily="2" charset="-122"/>
              </a:rPr>
              <a:t>a[i][k]+a[k][j]&lt;a[i][j],</a:t>
            </a:r>
            <a:r>
              <a:rPr kumimoji="1" lang="zh-CN" altLang="en-US" sz="3200" i="0" u="none" dirty="0" smtClean="0">
                <a:solidFill>
                  <a:srgbClr val="000000"/>
                </a:solidFill>
                <a:latin typeface="宋体" panose="02010600030101010101" pitchFamily="2" charset="-122"/>
                <a:ea typeface="宋体" panose="02010600030101010101" pitchFamily="2" charset="-122"/>
              </a:rPr>
              <a:t>则需用此新值</a:t>
            </a:r>
            <a:r>
              <a:rPr kumimoji="1" lang="en-US" altLang="zh-CN" sz="3200" i="0" u="none" dirty="0" smtClean="0">
                <a:solidFill>
                  <a:srgbClr val="000000"/>
                </a:solidFill>
                <a:ea typeface="宋体" panose="02010600030101010101" pitchFamily="2" charset="-122"/>
              </a:rPr>
              <a:t>a[i][k]+a[k][j]</a:t>
            </a:r>
            <a:r>
              <a:rPr kumimoji="1" lang="zh-CN" altLang="en-US" sz="3200" i="0" u="none" dirty="0" smtClean="0">
                <a:solidFill>
                  <a:srgbClr val="000000"/>
                </a:solidFill>
                <a:latin typeface="宋体" panose="02010600030101010101" pitchFamily="2" charset="-122"/>
                <a:ea typeface="宋体" panose="02010600030101010101" pitchFamily="2" charset="-122"/>
              </a:rPr>
              <a:t>代替原值</a:t>
            </a:r>
            <a:r>
              <a:rPr kumimoji="1" lang="en-US" altLang="zh-CN" sz="3200" i="0" u="none" dirty="0" smtClean="0">
                <a:solidFill>
                  <a:srgbClr val="000000"/>
                </a:solidFill>
                <a:ea typeface="宋体" panose="02010600030101010101" pitchFamily="2" charset="-122"/>
              </a:rPr>
              <a:t>a[i][j]</a:t>
            </a:r>
            <a:r>
              <a:rPr kumimoji="1" lang="en-US" altLang="zh-CN" sz="3200" i="0" u="none" dirty="0" smtClean="0">
                <a:solidFill>
                  <a:srgbClr val="000000"/>
                </a:solidFill>
                <a:latin typeface="宋体" panose="02010600030101010101" pitchFamily="2" charset="-122"/>
                <a:ea typeface="宋体" panose="02010600030101010101" pitchFamily="2" charset="-122"/>
              </a:rPr>
              <a:t>。</a:t>
            </a:r>
            <a:r>
              <a:rPr kumimoji="1" lang="zh-CN" altLang="en-US" sz="3200" i="0" u="none" dirty="0" smtClean="0">
                <a:solidFill>
                  <a:srgbClr val="000000"/>
                </a:solidFill>
                <a:latin typeface="宋体" panose="02010600030101010101" pitchFamily="2" charset="-122"/>
                <a:ea typeface="宋体" panose="02010600030101010101" pitchFamily="2" charset="-122"/>
              </a:rPr>
              <a:t>依次递推，直到求出</a:t>
            </a:r>
            <a:r>
              <a:rPr kumimoji="1" lang="en-US" altLang="zh-CN" sz="3200" i="0" u="none" dirty="0" smtClean="0">
                <a:solidFill>
                  <a:srgbClr val="000000"/>
                </a:solidFill>
                <a:ea typeface="宋体" panose="02010600030101010101" pitchFamily="2" charset="-122"/>
              </a:rPr>
              <a:t>A</a:t>
            </a:r>
            <a:r>
              <a:rPr kumimoji="1" lang="en-US" altLang="zh-CN" sz="3200" i="0" u="none" baseline="30000" dirty="0" smtClean="0">
                <a:solidFill>
                  <a:srgbClr val="000000"/>
                </a:solidFill>
                <a:ea typeface="宋体" panose="02010600030101010101" pitchFamily="2" charset="-122"/>
              </a:rPr>
              <a:t>(n-1)</a:t>
            </a:r>
            <a:r>
              <a:rPr kumimoji="1" lang="en-US" altLang="zh-CN" sz="3200" i="0" u="none" dirty="0" smtClean="0">
                <a:solidFill>
                  <a:srgbClr val="000000"/>
                </a:solidFill>
                <a:latin typeface="宋体" panose="02010600030101010101" pitchFamily="2" charset="-122"/>
                <a:ea typeface="宋体" panose="02010600030101010101" pitchFamily="2" charset="-122"/>
              </a:rPr>
              <a:t>。</a:t>
            </a:r>
            <a:r>
              <a:rPr kumimoji="1" lang="en-US" altLang="zh-CN" sz="3200" i="0" u="none" dirty="0" smtClean="0">
                <a:solidFill>
                  <a:srgbClr val="000000"/>
                </a:solidFill>
                <a:ea typeface="宋体" panose="02010600030101010101" pitchFamily="2" charset="-122"/>
              </a:rPr>
              <a:t> </a:t>
            </a:r>
            <a:endParaRPr kumimoji="1" lang="zh-CN" altLang="en-US" sz="3200" i="0" u="none" dirty="0"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2709863" y="13763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403" name="Text Box 4"/>
          <p:cNvSpPr txBox="1">
            <a:spLocks noChangeArrowheads="1"/>
          </p:cNvSpPr>
          <p:nvPr/>
        </p:nvSpPr>
        <p:spPr bwMode="auto">
          <a:xfrm>
            <a:off x="-73025" y="1135064"/>
            <a:ext cx="91440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WeightType</a:t>
            </a:r>
            <a:r>
              <a:rPr lang="en-US" altLang="zh-CN" sz="2400" dirty="0"/>
              <a:t>&gt;</a:t>
            </a:r>
            <a:r>
              <a:rPr lang="en-US" altLang="zh-CN" sz="2400" b="1" dirty="0"/>
              <a:t> void</a:t>
            </a:r>
            <a:endParaRPr lang="en-US" altLang="zh-CN" sz="2400" b="1" dirty="0"/>
          </a:p>
          <a:p>
            <a:r>
              <a:rPr lang="en-US" altLang="zh-CN" sz="2400" dirty="0" err="1"/>
              <a:t>ShortestPathFloyd</a:t>
            </a:r>
            <a:r>
              <a:rPr lang="en-US" altLang="zh-CN" sz="2400" dirty="0"/>
              <a:t>(</a:t>
            </a:r>
            <a:r>
              <a:rPr lang="en-US" altLang="zh-CN" sz="2400" b="1" dirty="0" err="1"/>
              <a:t>const</a:t>
            </a:r>
            <a:r>
              <a:rPr lang="en-US" altLang="zh-CN" sz="2400" dirty="0"/>
              <a:t> </a:t>
            </a:r>
            <a:r>
              <a:rPr lang="en-US" altLang="zh-CN" sz="2400" dirty="0" err="1"/>
              <a:t>AdjListDirNetwork</a:t>
            </a:r>
            <a:r>
              <a:rPr lang="en-US" altLang="zh-CN" sz="2400" dirty="0"/>
              <a:t>&lt;</a:t>
            </a:r>
            <a:r>
              <a:rPr lang="en-US" altLang="zh-CN" sz="2400" dirty="0" err="1"/>
              <a:t>ElemType</a:t>
            </a:r>
            <a:r>
              <a:rPr lang="en-US" altLang="zh-CN" sz="2400" dirty="0"/>
              <a:t>, </a:t>
            </a:r>
            <a:endParaRPr lang="en-US" altLang="zh-CN" sz="2400" dirty="0"/>
          </a:p>
          <a:p>
            <a:r>
              <a:rPr lang="en-US" altLang="zh-CN" sz="2400" dirty="0"/>
              <a:t>              </a:t>
            </a:r>
            <a:r>
              <a:rPr lang="en-US" altLang="zh-CN" sz="2400" dirty="0" err="1"/>
              <a:t>WeightType</a:t>
            </a:r>
            <a:r>
              <a:rPr lang="en-US" altLang="zh-CN" sz="2400" dirty="0"/>
              <a:t>&gt; &amp;g, </a:t>
            </a:r>
            <a:r>
              <a:rPr lang="en-US" altLang="zh-CN" sz="2400" b="1" dirty="0" err="1"/>
              <a:t>int</a:t>
            </a:r>
            <a:r>
              <a:rPr lang="en-US" altLang="zh-CN" sz="2400" dirty="0"/>
              <a:t> **path, </a:t>
            </a:r>
            <a:r>
              <a:rPr lang="en-US" altLang="zh-CN" sz="2400" dirty="0" err="1"/>
              <a:t>WeightType</a:t>
            </a:r>
            <a:r>
              <a:rPr lang="en-US" altLang="zh-CN" sz="2400" dirty="0"/>
              <a:t> **</a:t>
            </a:r>
            <a:r>
              <a:rPr lang="en-US" altLang="zh-CN" sz="2400" dirty="0" err="1"/>
              <a:t>dist</a:t>
            </a:r>
            <a:r>
              <a:rPr lang="en-US" altLang="zh-CN" sz="2400" dirty="0"/>
              <a:t>)  {</a:t>
            </a:r>
            <a:endParaRPr lang="zh-CN" altLang="zh-CN" sz="2400" dirty="0"/>
          </a:p>
          <a:p>
            <a:r>
              <a:rPr lang="en-US" altLang="zh-CN" sz="2400" b="1" dirty="0"/>
              <a:t>    for</a:t>
            </a:r>
            <a:r>
              <a:rPr lang="en-US" altLang="zh-CN" sz="2400" dirty="0"/>
              <a:t> (</a:t>
            </a:r>
            <a:r>
              <a:rPr lang="en-US" altLang="zh-CN" sz="2400" b="1" dirty="0" err="1"/>
              <a:t>int</a:t>
            </a:r>
            <a:r>
              <a:rPr lang="en-US" altLang="zh-CN" sz="2400" dirty="0"/>
              <a:t> u=0; u &lt; </a:t>
            </a:r>
            <a:r>
              <a:rPr lang="en-US" altLang="zh-CN" sz="2400" dirty="0" err="1"/>
              <a:t>g.GetVexNum</a:t>
            </a:r>
            <a:r>
              <a:rPr lang="en-US" altLang="zh-CN" sz="2400" dirty="0"/>
              <a:t>(); u++)</a:t>
            </a:r>
            <a:endParaRPr lang="zh-CN" altLang="zh-CN" sz="2400" dirty="0"/>
          </a:p>
          <a:p>
            <a:r>
              <a:rPr lang="en-US" altLang="zh-CN" sz="2400" b="1" dirty="0"/>
              <a:t>       for</a:t>
            </a:r>
            <a:r>
              <a:rPr lang="en-US" altLang="zh-CN" sz="2400" dirty="0"/>
              <a:t> (</a:t>
            </a:r>
            <a:r>
              <a:rPr lang="en-US" altLang="zh-CN" sz="2400" b="1" dirty="0" err="1"/>
              <a:t>int</a:t>
            </a:r>
            <a:r>
              <a:rPr lang="en-US" altLang="zh-CN" sz="2400" dirty="0"/>
              <a:t> v=0; v &lt; </a:t>
            </a:r>
            <a:r>
              <a:rPr lang="en-US" altLang="zh-CN" sz="2400" dirty="0" err="1"/>
              <a:t>g.GetVexNum</a:t>
            </a:r>
            <a:r>
              <a:rPr lang="en-US" altLang="zh-CN" sz="2400" dirty="0"/>
              <a:t>(); v++){</a:t>
            </a:r>
            <a:endParaRPr lang="en-US" altLang="zh-CN" sz="2400" dirty="0"/>
          </a:p>
          <a:p>
            <a:r>
              <a:rPr lang="en-US" altLang="zh-CN" sz="2400" dirty="0"/>
              <a:t>	</a:t>
            </a:r>
            <a:r>
              <a:rPr lang="en-US" altLang="zh-CN" sz="2400" dirty="0" err="1"/>
              <a:t>dist</a:t>
            </a:r>
            <a:r>
              <a:rPr lang="en-US" altLang="zh-CN" sz="2400" dirty="0"/>
              <a:t>[u][v]=(u != v) ? </a:t>
            </a:r>
            <a:r>
              <a:rPr lang="en-US" altLang="zh-CN" sz="2400" dirty="0" err="1"/>
              <a:t>g.GetWeight</a:t>
            </a:r>
            <a:r>
              <a:rPr lang="en-US" altLang="zh-CN" sz="2400" dirty="0"/>
              <a:t>(u, v) : 0;</a:t>
            </a:r>
            <a:endParaRPr lang="zh-CN" altLang="zh-CN" sz="2400" dirty="0"/>
          </a:p>
          <a:p>
            <a:r>
              <a:rPr lang="en-US" altLang="zh-CN" sz="2400" dirty="0"/>
              <a:t>	</a:t>
            </a:r>
            <a:r>
              <a:rPr lang="en-US" altLang="zh-CN" sz="2400" b="1" dirty="0"/>
              <a:t>if</a:t>
            </a:r>
            <a:r>
              <a:rPr lang="en-US" altLang="zh-CN" sz="2400" dirty="0"/>
              <a:t> (u != v &amp;&amp; </a:t>
            </a:r>
            <a:r>
              <a:rPr lang="en-US" altLang="zh-CN" sz="2400" dirty="0" err="1"/>
              <a:t>dist</a:t>
            </a:r>
            <a:r>
              <a:rPr lang="en-US" altLang="zh-CN" sz="2400" dirty="0"/>
              <a:t>[u][v] &lt; </a:t>
            </a:r>
            <a:r>
              <a:rPr lang="en-US" altLang="zh-CN" sz="2400" dirty="0" err="1"/>
              <a:t>g.GetInfinity</a:t>
            </a:r>
            <a:r>
              <a:rPr lang="en-US" altLang="zh-CN" sz="2400" dirty="0"/>
              <a:t>()) path[u][v]=u;</a:t>
            </a:r>
            <a:endParaRPr lang="en-US" altLang="zh-CN" sz="2400" dirty="0"/>
          </a:p>
          <a:p>
            <a:r>
              <a:rPr lang="en-US" altLang="zh-CN" sz="2400" dirty="0"/>
              <a:t>	</a:t>
            </a:r>
            <a:r>
              <a:rPr lang="en-US" altLang="zh-CN" sz="2400" b="1" dirty="0"/>
              <a:t>else</a:t>
            </a:r>
            <a:r>
              <a:rPr lang="en-US" altLang="zh-CN" sz="2400" dirty="0"/>
              <a:t>   path[u][v]=-1;</a:t>
            </a:r>
            <a:endParaRPr lang="en-US" altLang="zh-CN" sz="2400" dirty="0"/>
          </a:p>
          <a:p>
            <a:pPr lvl="0" algn="just"/>
            <a:r>
              <a:rPr lang="en-US" altLang="zh-CN" sz="2400" dirty="0"/>
              <a:t>        </a:t>
            </a:r>
            <a:r>
              <a:rPr lang="en-US" altLang="zh-CN" sz="2400" dirty="0" smtClean="0"/>
              <a:t>}</a:t>
            </a:r>
            <a:r>
              <a:rPr lang="en-US" altLang="zh-CN" sz="2400" dirty="0">
                <a:solidFill>
                  <a:srgbClr val="00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Times New Roman" panose="02020603050405020304" pitchFamily="18" charset="0"/>
                <a:ea typeface="宋体" panose="02010600030101010101" pitchFamily="2" charset="-122"/>
              </a:rPr>
              <a:t>矩阵</a:t>
            </a:r>
            <a:r>
              <a:rPr lang="en-US" altLang="zh-CN" sz="2400" dirty="0">
                <a:solidFill>
                  <a:srgbClr val="000000"/>
                </a:solidFill>
                <a:latin typeface="Times New Roman" panose="02020603050405020304" pitchFamily="18" charset="0"/>
                <a:ea typeface="宋体" panose="02010600030101010101" pitchFamily="2" charset="-122"/>
              </a:rPr>
              <a:t>A</a:t>
            </a:r>
            <a:r>
              <a:rPr lang="en-US" altLang="zh-CN" sz="2400" baseline="30000" dirty="0">
                <a:solidFill>
                  <a:srgbClr val="000000"/>
                </a:solidFill>
                <a:latin typeface="Times New Roman" panose="02020603050405020304" pitchFamily="18" charset="0"/>
                <a:ea typeface="宋体" panose="02010600030101010101" pitchFamily="2" charset="-122"/>
              </a:rPr>
              <a:t>(-1)</a:t>
            </a:r>
            <a:r>
              <a:rPr lang="zh-CN" altLang="en-US" sz="2400" dirty="0">
                <a:solidFill>
                  <a:srgbClr val="000000"/>
                </a:solidFill>
                <a:latin typeface="Times New Roman" panose="02020603050405020304" pitchFamily="18" charset="0"/>
                <a:ea typeface="宋体" panose="02010600030101010101" pitchFamily="2" charset="-122"/>
              </a:rPr>
              <a:t>与</a:t>
            </a:r>
            <a:r>
              <a:rPr lang="en-US" altLang="zh-CN" sz="2400" dirty="0">
                <a:solidFill>
                  <a:srgbClr val="000000"/>
                </a:solidFill>
                <a:latin typeface="Times New Roman" panose="02020603050405020304" pitchFamily="18" charset="0"/>
                <a:ea typeface="宋体" panose="02010600030101010101" pitchFamily="2" charset="-122"/>
              </a:rPr>
              <a:t>path</a:t>
            </a:r>
            <a:r>
              <a:rPr lang="en-US" altLang="zh-CN" sz="2400" baseline="30000" dirty="0">
                <a:solidFill>
                  <a:srgbClr val="000000"/>
                </a:solidFill>
                <a:latin typeface="Times New Roman" panose="02020603050405020304" pitchFamily="18" charset="0"/>
                <a:ea typeface="宋体" panose="02010600030101010101" pitchFamily="2" charset="-122"/>
              </a:rPr>
              <a:t>(-1)</a:t>
            </a:r>
            <a:r>
              <a:rPr lang="zh-CN" altLang="en-US" sz="2400" dirty="0" smtClean="0">
                <a:solidFill>
                  <a:srgbClr val="000000"/>
                </a:solidFill>
                <a:latin typeface="Times New Roman" panose="02020603050405020304" pitchFamily="18" charset="0"/>
                <a:ea typeface="宋体" panose="02010600030101010101" pitchFamily="2" charset="-122"/>
              </a:rPr>
              <a:t>初始</a:t>
            </a:r>
            <a:endParaRPr lang="zh-CN" altLang="zh-CN" sz="2400" dirty="0"/>
          </a:p>
          <a:p>
            <a:r>
              <a:rPr lang="en-US" altLang="zh-CN" sz="2400" dirty="0"/>
              <a:t>     </a:t>
            </a:r>
            <a:r>
              <a:rPr lang="en-US" altLang="zh-CN" sz="2400" b="1" dirty="0"/>
              <a:t>for</a:t>
            </a:r>
            <a:r>
              <a:rPr lang="en-US" altLang="zh-CN" sz="2400" dirty="0"/>
              <a:t> (</a:t>
            </a:r>
            <a:r>
              <a:rPr lang="en-US" altLang="zh-CN" sz="2400" b="1" dirty="0" err="1"/>
              <a:t>int</a:t>
            </a:r>
            <a:r>
              <a:rPr lang="en-US" altLang="zh-CN" sz="2400" dirty="0"/>
              <a:t> k=0; k &lt; </a:t>
            </a:r>
            <a:r>
              <a:rPr lang="en-US" altLang="zh-CN" sz="2400" dirty="0" err="1"/>
              <a:t>g.GetVexNum</a:t>
            </a:r>
            <a:r>
              <a:rPr lang="en-US" altLang="zh-CN" sz="2400" dirty="0"/>
              <a:t>(); k++)</a:t>
            </a:r>
            <a:endParaRPr lang="zh-CN" altLang="zh-CN" sz="2400" dirty="0"/>
          </a:p>
          <a:p>
            <a:r>
              <a:rPr lang="en-US" altLang="zh-CN" sz="2400" dirty="0"/>
              <a:t>	</a:t>
            </a:r>
            <a:r>
              <a:rPr lang="en-US" altLang="zh-CN" sz="2400" b="1" dirty="0"/>
              <a:t>for</a:t>
            </a:r>
            <a:r>
              <a:rPr lang="en-US" altLang="zh-CN" sz="2400" dirty="0"/>
              <a:t> (</a:t>
            </a:r>
            <a:r>
              <a:rPr lang="en-US" altLang="zh-CN" sz="2400" b="1" dirty="0" err="1"/>
              <a:t>int</a:t>
            </a:r>
            <a:r>
              <a:rPr lang="en-US" altLang="zh-CN" sz="2400" dirty="0"/>
              <a:t> i=0; i &lt; </a:t>
            </a:r>
            <a:r>
              <a:rPr lang="en-US" altLang="zh-CN" sz="2400" dirty="0" err="1"/>
              <a:t>g.GetVexNum</a:t>
            </a:r>
            <a:r>
              <a:rPr lang="en-US" altLang="zh-CN" sz="2400" dirty="0"/>
              <a:t>(); i++)</a:t>
            </a:r>
            <a:endParaRPr lang="zh-CN" altLang="zh-CN" sz="2400" dirty="0"/>
          </a:p>
          <a:p>
            <a:r>
              <a:rPr lang="en-US" altLang="zh-CN" sz="2400" dirty="0"/>
              <a:t>	     </a:t>
            </a:r>
            <a:r>
              <a:rPr lang="en-US" altLang="zh-CN" sz="2400" b="1" dirty="0"/>
              <a:t>for</a:t>
            </a:r>
            <a:r>
              <a:rPr lang="en-US" altLang="zh-CN" sz="2400" dirty="0"/>
              <a:t> (</a:t>
            </a:r>
            <a:r>
              <a:rPr lang="en-US" altLang="zh-CN" sz="2400" b="1" dirty="0" err="1"/>
              <a:t>int</a:t>
            </a:r>
            <a:r>
              <a:rPr lang="en-US" altLang="zh-CN" sz="2400" dirty="0"/>
              <a:t> j=0; j &lt; </a:t>
            </a:r>
            <a:r>
              <a:rPr lang="en-US" altLang="zh-CN" sz="2400" dirty="0" err="1"/>
              <a:t>g.GetVexNum</a:t>
            </a:r>
            <a:r>
              <a:rPr lang="en-US" altLang="zh-CN" sz="2400" dirty="0"/>
              <a:t>(); j++)</a:t>
            </a:r>
            <a:endParaRPr lang="zh-CN" altLang="zh-CN" sz="2400" dirty="0"/>
          </a:p>
          <a:p>
            <a:r>
              <a:rPr lang="en-US" altLang="zh-CN" sz="2400" dirty="0"/>
              <a:t>		</a:t>
            </a:r>
            <a:r>
              <a:rPr lang="en-US" altLang="zh-CN" sz="2400" b="1" dirty="0"/>
              <a:t>if</a:t>
            </a:r>
            <a:r>
              <a:rPr lang="en-US" altLang="zh-CN" sz="2400" dirty="0"/>
              <a:t> (</a:t>
            </a:r>
            <a:r>
              <a:rPr lang="en-US" altLang="zh-CN" sz="2400" dirty="0" err="1"/>
              <a:t>dist</a:t>
            </a:r>
            <a:r>
              <a:rPr lang="en-US" altLang="zh-CN" sz="2400" dirty="0"/>
              <a:t>[i][k] + </a:t>
            </a:r>
            <a:r>
              <a:rPr lang="en-US" altLang="zh-CN" sz="2400" dirty="0" err="1"/>
              <a:t>dist</a:t>
            </a:r>
            <a:r>
              <a:rPr lang="en-US" altLang="zh-CN" sz="2400" dirty="0"/>
              <a:t>[k][j] &lt; </a:t>
            </a:r>
            <a:r>
              <a:rPr lang="en-US" altLang="zh-CN" sz="2400" dirty="0" err="1"/>
              <a:t>dist</a:t>
            </a:r>
            <a:r>
              <a:rPr lang="en-US" altLang="zh-CN" sz="2400" dirty="0"/>
              <a:t>[i][j]) {</a:t>
            </a:r>
            <a:endParaRPr lang="zh-CN" altLang="zh-CN" sz="2400" dirty="0"/>
          </a:p>
          <a:p>
            <a:r>
              <a:rPr lang="en-US" altLang="zh-CN" sz="2400" dirty="0"/>
              <a:t>		  </a:t>
            </a:r>
            <a:r>
              <a:rPr lang="en-US" altLang="zh-CN" sz="2400" dirty="0" err="1"/>
              <a:t>dist</a:t>
            </a:r>
            <a:r>
              <a:rPr lang="en-US" altLang="zh-CN" sz="2400" dirty="0"/>
              <a:t>[i][j]=</a:t>
            </a:r>
            <a:r>
              <a:rPr lang="en-US" altLang="zh-CN" sz="2400" dirty="0" err="1"/>
              <a:t>dist</a:t>
            </a:r>
            <a:r>
              <a:rPr lang="en-US" altLang="zh-CN" sz="2400" dirty="0"/>
              <a:t>[i][k] + </a:t>
            </a:r>
            <a:r>
              <a:rPr lang="en-US" altLang="zh-CN" sz="2400" dirty="0" err="1"/>
              <a:t>dist</a:t>
            </a:r>
            <a:r>
              <a:rPr lang="en-US" altLang="zh-CN" sz="2400" dirty="0"/>
              <a:t>[k][j]; path[i][j]=path[k][j];</a:t>
            </a:r>
            <a:endParaRPr lang="zh-CN" altLang="zh-CN" sz="2400" dirty="0"/>
          </a:p>
          <a:p>
            <a:r>
              <a:rPr lang="en-US" altLang="zh-CN" sz="2400" dirty="0"/>
              <a:t>		</a:t>
            </a:r>
            <a:r>
              <a:rPr lang="en-US" altLang="zh-CN" sz="2400" dirty="0" smtClean="0"/>
              <a:t>}  </a:t>
            </a:r>
            <a:r>
              <a:rPr lang="en-US" altLang="zh-CN" sz="2400" dirty="0" smtClean="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缩短路径长度, 经过 </a:t>
            </a:r>
            <a:r>
              <a:rPr lang="en-US" altLang="zh-CN" sz="2400" dirty="0">
                <a:solidFill>
                  <a:srgbClr val="000000"/>
                </a:solidFill>
                <a:ea typeface="宋体" panose="02010600030101010101" pitchFamily="2" charset="-122"/>
              </a:rPr>
              <a:t>k </a:t>
            </a:r>
            <a:r>
              <a:rPr lang="zh-CN" altLang="en-US" sz="2400" dirty="0">
                <a:solidFill>
                  <a:srgbClr val="000000"/>
                </a:solidFill>
                <a:ea typeface="宋体" panose="02010600030101010101" pitchFamily="2" charset="-122"/>
              </a:rPr>
              <a:t>到 </a:t>
            </a:r>
            <a:r>
              <a:rPr lang="en-US" altLang="zh-CN" sz="2400" dirty="0">
                <a:solidFill>
                  <a:srgbClr val="000000"/>
                </a:solidFill>
                <a:ea typeface="宋体" panose="02010600030101010101" pitchFamily="2" charset="-122"/>
              </a:rPr>
              <a:t>j </a:t>
            </a:r>
            <a:endParaRPr lang="zh-CN"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solidFill>
                  <a:schemeClr val="tx2"/>
                </a:solidFill>
                <a:latin typeface="Times New Roman" panose="02020603050405020304" pitchFamily="18" charset="0"/>
              </a:rPr>
              <a:t>弗洛伊德</a:t>
            </a:r>
            <a:r>
              <a:rPr kumimoji="1" lang="en-US" altLang="zh-CN" dirty="0">
                <a:solidFill>
                  <a:schemeClr val="tx2"/>
                </a:solidFill>
                <a:latin typeface="Times New Roman" panose="02020603050405020304" pitchFamily="18" charset="0"/>
              </a:rPr>
              <a:t>(Floyd)</a:t>
            </a:r>
            <a:r>
              <a:rPr kumimoji="1" lang="zh-CN" altLang="en-US" dirty="0">
                <a:solidFill>
                  <a:schemeClr val="tx2"/>
                </a:solidFill>
                <a:latin typeface="Times New Roman" panose="02020603050405020304" pitchFamily="18" charset="0"/>
              </a:rPr>
              <a:t>算法</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xfrm>
            <a:off x="993781" y="142875"/>
            <a:ext cx="7754938" cy="838200"/>
          </a:xfrm>
        </p:spPr>
        <p:txBody>
          <a:bodyPr/>
          <a:lstStyle/>
          <a:p>
            <a:pPr eaLnBrk="1" hangingPunct="1"/>
            <a:r>
              <a:rPr lang="zh-CN" altLang="en-US" sz="4000" smtClean="0">
                <a:solidFill>
                  <a:schemeClr val="tx2"/>
                </a:solidFill>
                <a:latin typeface="黑体" panose="02010609060101010101" pitchFamily="2" charset="-122"/>
                <a:ea typeface="黑体" panose="02010609060101010101" pitchFamily="2" charset="-122"/>
              </a:rPr>
              <a:t>邻接矩阵</a:t>
            </a:r>
            <a:endParaRPr lang="zh-CN" altLang="en-US" sz="4000" smtClean="0">
              <a:solidFill>
                <a:schemeClr val="tx2"/>
              </a:solidFill>
              <a:latin typeface="黑体" panose="02010609060101010101" pitchFamily="2" charset="-122"/>
              <a:ea typeface="黑体" panose="02010609060101010101" pitchFamily="2" charset="-122"/>
            </a:endParaRPr>
          </a:p>
        </p:txBody>
      </p:sp>
      <p:sp>
        <p:nvSpPr>
          <p:cNvPr id="31747" name="Text Box 1027"/>
          <p:cNvSpPr txBox="1">
            <a:spLocks noChangeArrowheads="1"/>
          </p:cNvSpPr>
          <p:nvPr/>
        </p:nvSpPr>
        <p:spPr bwMode="auto">
          <a:xfrm>
            <a:off x="457200" y="1295400"/>
            <a:ext cx="8229600" cy="1938992"/>
          </a:xfrm>
          <a:prstGeom prst="rect">
            <a:avLst/>
          </a:prstGeom>
          <a:noFill/>
          <a:ln w="9525">
            <a:noFill/>
            <a:miter lim="800000"/>
          </a:ln>
          <a:effectLst/>
        </p:spPr>
        <p:txBody>
          <a:bodyPr>
            <a:spAutoFit/>
          </a:bodyPr>
          <a:lstStyle/>
          <a:p>
            <a:pPr algn="just">
              <a:spcBef>
                <a:spcPct val="50000"/>
              </a:spcBef>
              <a:defRPr/>
            </a:pPr>
            <a:r>
              <a:rPr lang="zh-CN" altLang="en-US" sz="2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    记录顶点信息</a:t>
            </a:r>
            <a:r>
              <a:rPr lang="en-US" altLang="zh-CN" sz="2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 </a:t>
            </a:r>
            <a:r>
              <a:rPr lang="zh-CN" altLang="en-US" sz="2400" b="1" dirty="0" smtClean="0">
                <a:solidFill>
                  <a:srgbClr val="FF0000"/>
                </a:solidFill>
                <a:effectLst>
                  <a:outerShdw blurRad="38100" dist="38100" dir="2700000" algn="tl">
                    <a:srgbClr val="C0C0C0"/>
                  </a:outerShdw>
                </a:effectLst>
                <a:latin typeface="宋体" panose="02010600030101010101" pitchFamily="2" charset="-122"/>
                <a:cs typeface="Times New Roman" panose="02020603050405020304" pitchFamily="18" charset="0"/>
              </a:rPr>
              <a:t>顶点表</a:t>
            </a:r>
            <a:endParaRPr lang="en-US" altLang="zh-CN" sz="2400" b="1" dirty="0" smtClean="0">
              <a:solidFill>
                <a:srgbClr val="FF0000"/>
              </a:solidFill>
              <a:effectLst>
                <a:outerShdw blurRad="38100" dist="38100" dir="2700000" algn="tl">
                  <a:srgbClr val="C0C0C0"/>
                </a:outerShdw>
              </a:effectLst>
              <a:latin typeface="宋体" panose="02010600030101010101" pitchFamily="2" charset="-122"/>
              <a:cs typeface="Times New Roman" panose="02020603050405020304" pitchFamily="18" charset="0"/>
            </a:endParaRPr>
          </a:p>
          <a:p>
            <a:pPr algn="just">
              <a:spcBef>
                <a:spcPct val="50000"/>
              </a:spcBef>
              <a:defRPr/>
            </a:pPr>
            <a:r>
              <a:rPr lang="zh-CN" altLang="en-US" sz="2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    顶点</a:t>
            </a:r>
            <a:r>
              <a:rPr lang="zh-CN" altLang="en-US"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之间</a:t>
            </a:r>
            <a:r>
              <a:rPr lang="zh-CN" altLang="en-US" sz="2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关系</a:t>
            </a:r>
            <a:r>
              <a:rPr lang="en-US" altLang="zh-CN" sz="2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 </a:t>
            </a:r>
            <a:r>
              <a:rPr lang="zh-CN" altLang="en-US" sz="2400" b="1" dirty="0" smtClean="0">
                <a:solidFill>
                  <a:srgbClr val="FF0000"/>
                </a:solidFill>
                <a:effectLst>
                  <a:outerShdw blurRad="38100" dist="38100" dir="2700000" algn="tl">
                    <a:srgbClr val="C0C0C0"/>
                  </a:outerShdw>
                </a:effectLst>
                <a:latin typeface="宋体" panose="02010600030101010101" pitchFamily="2" charset="-122"/>
                <a:cs typeface="Times New Roman" panose="02020603050405020304" pitchFamily="18" charset="0"/>
              </a:rPr>
              <a:t>邻接矩阵</a:t>
            </a:r>
            <a:r>
              <a:rPr lang="zh-CN" altLang="en-US" sz="2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a:t>
            </a:r>
            <a:endParaRPr lang="en-US" altLang="zh-CN" sz="2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endParaRPr>
          </a:p>
          <a:p>
            <a:pPr algn="just">
              <a:spcBef>
                <a:spcPct val="50000"/>
              </a:spcBef>
              <a:defRPr/>
            </a:pPr>
            <a:r>
              <a:rPr lang="en-US" altLang="zh-CN"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 </a:t>
            </a:r>
            <a:r>
              <a:rPr lang="en-US" altLang="zh-CN" sz="2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   </a:t>
            </a:r>
            <a:r>
              <a:rPr lang="zh-CN" altLang="en-US" sz="2400" b="1" dirty="0" smtClean="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若</a:t>
            </a:r>
            <a:r>
              <a:rPr lang="zh-CN" altLang="en-US"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设图</a:t>
            </a:r>
            <a:r>
              <a:rPr lang="en-US" altLang="zh-CN"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G</a:t>
            </a:r>
            <a:r>
              <a:rPr lang="zh-CN" altLang="en-US"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a:t>
            </a:r>
            <a:r>
              <a:rPr lang="en-US" altLang="zh-CN"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(V</a:t>
            </a:r>
            <a:r>
              <a:rPr lang="zh-CN" altLang="en-US"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a:t>
            </a:r>
            <a:r>
              <a:rPr lang="en-US" altLang="zh-CN"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E)</a:t>
            </a:r>
            <a:r>
              <a:rPr lang="zh-CN" altLang="en-US"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是一个有</a:t>
            </a:r>
            <a:r>
              <a:rPr lang="en-US" altLang="zh-CN"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n</a:t>
            </a:r>
            <a:r>
              <a:rPr lang="zh-CN" altLang="en-US"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个顶点的图，则图的邻接矩阵是一个二维数组</a:t>
            </a:r>
            <a:r>
              <a:rPr lang="en-US" altLang="zh-CN"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Arcs[n][n]</a:t>
            </a:r>
            <a:r>
              <a:rPr lang="zh-CN" altLang="en-US" sz="2400" b="1" dirty="0">
                <a:solidFill>
                  <a:srgbClr val="000000"/>
                </a:solidFill>
                <a:effectLst>
                  <a:outerShdw blurRad="38100" dist="38100" dir="2700000" algn="tl">
                    <a:srgbClr val="C0C0C0"/>
                  </a:outerShdw>
                </a:effectLst>
                <a:latin typeface="宋体" panose="02010600030101010101" pitchFamily="2" charset="-122"/>
                <a:cs typeface="Times New Roman" panose="02020603050405020304" pitchFamily="18" charset="0"/>
              </a:rPr>
              <a:t>，它的定义为：</a:t>
            </a:r>
            <a:endParaRPr lang="zh-CN" altLang="en-US" sz="2400" dirty="0">
              <a:latin typeface="Times New Roman" panose="02020603050405020304" pitchFamily="18" charset="0"/>
            </a:endParaRPr>
          </a:p>
        </p:txBody>
      </p:sp>
      <p:graphicFrame>
        <p:nvGraphicFramePr>
          <p:cNvPr id="20484" name="Object 1024"/>
          <p:cNvGraphicFramePr>
            <a:graphicFrameLocks noChangeAspect="1"/>
          </p:cNvGraphicFramePr>
          <p:nvPr/>
        </p:nvGraphicFramePr>
        <p:xfrm>
          <a:off x="1066800" y="3198676"/>
          <a:ext cx="7010400" cy="914400"/>
        </p:xfrm>
        <a:graphic>
          <a:graphicData uri="http://schemas.openxmlformats.org/presentationml/2006/ole">
            <mc:AlternateContent xmlns:mc="http://schemas.openxmlformats.org/markup-compatibility/2006">
              <mc:Choice xmlns:v="urn:schemas-microsoft-com:vml" Requires="v">
                <p:oleObj spid="_x0000_s20626" name="" r:id="rId1" imgW="1828800" imgH="254000" progId="Equation.3">
                  <p:embed/>
                </p:oleObj>
              </mc:Choice>
              <mc:Fallback>
                <p:oleObj name="" r:id="rId1" imgW="1828800" imgH="254000" progId="Equation.3">
                  <p:embed/>
                  <p:pic>
                    <p:nvPicPr>
                      <p:cNvPr id="0" name="Object 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98676"/>
                        <a:ext cx="7010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1025"/>
          <p:cNvGraphicFramePr>
            <a:graphicFrameLocks noChangeAspect="1"/>
          </p:cNvGraphicFramePr>
          <p:nvPr/>
        </p:nvGraphicFramePr>
        <p:xfrm>
          <a:off x="1143000" y="4724400"/>
          <a:ext cx="6553200" cy="1600200"/>
        </p:xfrm>
        <a:graphic>
          <a:graphicData uri="http://schemas.openxmlformats.org/presentationml/2006/ole">
            <mc:AlternateContent xmlns:mc="http://schemas.openxmlformats.org/markup-compatibility/2006">
              <mc:Choice xmlns:v="urn:schemas-microsoft-com:vml" Requires="v">
                <p:oleObj spid="_x0000_s20627" name="" r:id="rId3" imgW="2108200" imgH="596900" progId="Equation.3">
                  <p:embed/>
                </p:oleObj>
              </mc:Choice>
              <mc:Fallback>
                <p:oleObj name="" r:id="rId3" imgW="2108200" imgH="596900" progId="Equation.3">
                  <p:embed/>
                  <p:pic>
                    <p:nvPicPr>
                      <p:cNvPr id="0"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724400"/>
                        <a:ext cx="6553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Text Box 1030"/>
          <p:cNvSpPr txBox="1">
            <a:spLocks noChangeArrowheads="1"/>
          </p:cNvSpPr>
          <p:nvPr/>
        </p:nvSpPr>
        <p:spPr bwMode="auto">
          <a:xfrm>
            <a:off x="609600" y="43434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31751" name="Text Box 1031"/>
          <p:cNvSpPr txBox="1">
            <a:spLocks noChangeArrowheads="1"/>
          </p:cNvSpPr>
          <p:nvPr/>
        </p:nvSpPr>
        <p:spPr bwMode="auto">
          <a:xfrm>
            <a:off x="606425" y="4123928"/>
            <a:ext cx="8305800" cy="457200"/>
          </a:xfrm>
          <a:prstGeom prst="rect">
            <a:avLst/>
          </a:prstGeom>
          <a:noFill/>
          <a:ln w="9525">
            <a:noFill/>
            <a:miter lim="800000"/>
          </a:ln>
          <a:effectLst/>
        </p:spPr>
        <p:txBody>
          <a:bodyPr>
            <a:spAutoFit/>
          </a:bodyPr>
          <a:lstStyle/>
          <a:p>
            <a:pPr>
              <a:spcBef>
                <a:spcPct val="50000"/>
              </a:spcBef>
              <a:defRPr/>
            </a:pPr>
            <a:r>
              <a:rPr lang="zh-CN" altLang="en-US" sz="2400" b="1" dirty="0">
                <a:solidFill>
                  <a:srgbClr val="000000"/>
                </a:solidFill>
                <a:effectLst>
                  <a:outerShdw blurRad="38100" dist="38100" dir="2700000" algn="tl">
                    <a:srgbClr val="C0C0C0"/>
                  </a:outerShdw>
                </a:effectLst>
                <a:latin typeface="宋体" panose="02010600030101010101" pitchFamily="2" charset="-122"/>
              </a:rPr>
              <a:t>对于网络</a:t>
            </a:r>
            <a:r>
              <a:rPr lang="en-US" altLang="zh-CN" sz="2400" b="1" dirty="0">
                <a:solidFill>
                  <a:srgbClr val="000000"/>
                </a:solidFill>
                <a:effectLst>
                  <a:outerShdw blurRad="38100" dist="38100" dir="2700000" algn="tl">
                    <a:srgbClr val="C0C0C0"/>
                  </a:outerShdw>
                </a:effectLst>
                <a:latin typeface="宋体" panose="02010600030101010101" pitchFamily="2" charset="-122"/>
              </a:rPr>
              <a:t>(</a:t>
            </a:r>
            <a:r>
              <a:rPr lang="zh-CN" altLang="en-US" sz="2400" b="1" dirty="0">
                <a:solidFill>
                  <a:srgbClr val="000000"/>
                </a:solidFill>
                <a:effectLst>
                  <a:outerShdw blurRad="38100" dist="38100" dir="2700000" algn="tl">
                    <a:srgbClr val="C0C0C0"/>
                  </a:outerShdw>
                </a:effectLst>
                <a:latin typeface="宋体" panose="02010600030101010101" pitchFamily="2" charset="-122"/>
              </a:rPr>
              <a:t>或带权图</a:t>
            </a:r>
            <a:r>
              <a:rPr lang="en-US" altLang="zh-CN" sz="2400" b="1" dirty="0">
                <a:solidFill>
                  <a:srgbClr val="000000"/>
                </a:solidFill>
                <a:effectLst>
                  <a:outerShdw blurRad="38100" dist="38100" dir="2700000" algn="tl">
                    <a:srgbClr val="C0C0C0"/>
                  </a:outerShdw>
                </a:effectLst>
                <a:latin typeface="宋体" panose="02010600030101010101" pitchFamily="2" charset="-122"/>
              </a:rPr>
              <a:t>)</a:t>
            </a:r>
            <a:r>
              <a:rPr lang="zh-CN" altLang="en-US" sz="2400" b="1" dirty="0">
                <a:solidFill>
                  <a:srgbClr val="000000"/>
                </a:solidFill>
                <a:effectLst>
                  <a:outerShdw blurRad="38100" dist="38100" dir="2700000" algn="tl">
                    <a:srgbClr val="C0C0C0"/>
                  </a:outerShdw>
                </a:effectLst>
                <a:latin typeface="宋体" panose="02010600030101010101" pitchFamily="2" charset="-122"/>
              </a:rPr>
              <a:t>，邻接矩阵定义如下：</a:t>
            </a:r>
            <a:endParaRPr lang="zh-CN" altLang="en-US" sz="2400" b="1" dirty="0">
              <a:solidFill>
                <a:srgbClr val="000000"/>
              </a:solidFill>
              <a:effectLst>
                <a:outerShdw blurRad="38100" dist="38100" dir="2700000" algn="tl">
                  <a:srgbClr val="C0C0C0"/>
                </a:outerShdw>
              </a:effectLst>
              <a:latin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993781" y="142875"/>
            <a:ext cx="7754938" cy="838200"/>
          </a:xfrm>
        </p:spPr>
        <p:txBody>
          <a:bodyPr/>
          <a:lstStyle/>
          <a:p>
            <a:pPr eaLnBrk="1" hangingPunct="1"/>
            <a:r>
              <a:rPr lang="en-US" altLang="zh-CN" smtClean="0">
                <a:solidFill>
                  <a:schemeClr val="tx2"/>
                </a:solidFill>
                <a:latin typeface="黑体" panose="02010609060101010101" pitchFamily="2" charset="-122"/>
                <a:ea typeface="宋体" panose="02010600030101010101" pitchFamily="2" charset="-122"/>
              </a:rPr>
              <a:t>7.6 </a:t>
            </a:r>
            <a:r>
              <a:rPr lang="zh-CN" altLang="en-US" smtClean="0">
                <a:solidFill>
                  <a:schemeClr val="tx2"/>
                </a:solidFill>
                <a:latin typeface="黑体" panose="02010609060101010101" pitchFamily="2" charset="-122"/>
                <a:ea typeface="宋体" panose="02010600030101010101" pitchFamily="2" charset="-122"/>
              </a:rPr>
              <a:t>活动网络 </a:t>
            </a:r>
            <a:endParaRPr lang="zh-CN" altLang="en-US" smtClean="0">
              <a:solidFill>
                <a:schemeClr val="tx2"/>
              </a:solidFill>
              <a:latin typeface="黑体" panose="02010609060101010101" pitchFamily="2" charset="-122"/>
              <a:ea typeface="宋体" panose="02010600030101010101" pitchFamily="2" charset="-122"/>
            </a:endParaRPr>
          </a:p>
        </p:txBody>
      </p:sp>
      <p:sp>
        <p:nvSpPr>
          <p:cNvPr id="103427" name="Text Box 4"/>
          <p:cNvSpPr txBox="1">
            <a:spLocks noChangeArrowheads="1"/>
          </p:cNvSpPr>
          <p:nvPr/>
        </p:nvSpPr>
        <p:spPr bwMode="auto">
          <a:xfrm>
            <a:off x="974725" y="1473200"/>
            <a:ext cx="71628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smtClean="0">
                <a:latin typeface="宋体" panose="02010600030101010101" pitchFamily="2" charset="-122"/>
              </a:rPr>
              <a:t>1</a:t>
            </a:r>
            <a:r>
              <a:rPr kumimoji="1" lang="zh-CN" altLang="en-US" sz="2400" smtClean="0">
                <a:latin typeface="宋体" panose="02010600030101010101" pitchFamily="2" charset="-122"/>
              </a:rPr>
              <a:t>、</a:t>
            </a:r>
            <a:r>
              <a:rPr kumimoji="1" lang="zh-CN" altLang="en-US" sz="2800" smtClean="0">
                <a:latin typeface="宋体" panose="02010600030101010101" pitchFamily="2" charset="-122"/>
              </a:rPr>
              <a:t>用</a:t>
            </a:r>
            <a:r>
              <a:rPr kumimoji="1" lang="zh-CN" altLang="en-US" sz="2800" dirty="0">
                <a:latin typeface="宋体" panose="02010600030101010101" pitchFamily="2" charset="-122"/>
              </a:rPr>
              <a:t>顶点表示活动的网络</a:t>
            </a:r>
            <a:r>
              <a:rPr kumimoji="1" lang="en-US" altLang="zh-CN" sz="2800" dirty="0">
                <a:latin typeface="宋体" panose="02010600030101010101" pitchFamily="2" charset="-122"/>
              </a:rPr>
              <a:t>(AOV</a:t>
            </a:r>
            <a:r>
              <a:rPr kumimoji="1" lang="zh-CN" altLang="en-US" sz="2800" dirty="0">
                <a:latin typeface="宋体" panose="02010600030101010101" pitchFamily="2" charset="-122"/>
              </a:rPr>
              <a:t>网络</a:t>
            </a:r>
            <a:r>
              <a:rPr kumimoji="1" lang="en-US" altLang="zh-CN" sz="2800" dirty="0">
                <a:latin typeface="宋体" panose="02010600030101010101" pitchFamily="2" charset="-122"/>
              </a:rPr>
              <a:t>)</a:t>
            </a:r>
            <a:endParaRPr kumimoji="1" lang="en-US" altLang="zh-CN" sz="2800" dirty="0">
              <a:latin typeface="宋体" panose="02010600030101010101" pitchFamily="2" charset="-122"/>
            </a:endParaRPr>
          </a:p>
          <a:p>
            <a:pPr eaLnBrk="1" hangingPunct="1">
              <a:spcBef>
                <a:spcPct val="50000"/>
              </a:spcBef>
            </a:pPr>
            <a:r>
              <a:rPr kumimoji="1" lang="en-US" altLang="zh-CN" sz="2800" smtClean="0">
                <a:latin typeface="宋体" panose="02010600030101010101" pitchFamily="2" charset="-122"/>
              </a:rPr>
              <a:t>2</a:t>
            </a:r>
            <a:r>
              <a:rPr kumimoji="1" lang="zh-CN" altLang="en-US" sz="2800" smtClean="0">
                <a:latin typeface="宋体" panose="02010600030101010101" pitchFamily="2" charset="-122"/>
              </a:rPr>
              <a:t>、用</a:t>
            </a:r>
            <a:r>
              <a:rPr kumimoji="1" lang="zh-CN" altLang="en-US" sz="2800" dirty="0">
                <a:latin typeface="宋体" panose="02010600030101010101" pitchFamily="2" charset="-122"/>
              </a:rPr>
              <a:t>边表示活动的网络</a:t>
            </a:r>
            <a:r>
              <a:rPr kumimoji="1" lang="en-US" altLang="zh-CN" sz="2800" dirty="0">
                <a:latin typeface="宋体" panose="02010600030101010101" pitchFamily="2" charset="-122"/>
              </a:rPr>
              <a:t>(AOE</a:t>
            </a:r>
            <a:r>
              <a:rPr kumimoji="1" lang="zh-CN" altLang="en-US" sz="2800" dirty="0">
                <a:latin typeface="宋体" panose="02010600030101010101" pitchFamily="2" charset="-122"/>
              </a:rPr>
              <a:t>网络</a:t>
            </a:r>
            <a:r>
              <a:rPr kumimoji="1" lang="en-US" altLang="zh-CN" sz="2800" dirty="0">
                <a:latin typeface="宋体" panose="02010600030101010101" pitchFamily="2" charset="-122"/>
              </a:rPr>
              <a:t>)</a:t>
            </a:r>
            <a:r>
              <a:rPr kumimoji="1" lang="zh-CN" altLang="en-US" sz="2800" dirty="0">
                <a:latin typeface="宋体" panose="02010600030101010101" pitchFamily="2" charset="-122"/>
              </a:rPr>
              <a:t> </a:t>
            </a:r>
            <a:endParaRPr kumimoji="1" lang="zh-CN" altLang="en-US" sz="2800" dirty="0">
              <a:latin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title"/>
          </p:nvPr>
        </p:nvSpPr>
        <p:spPr>
          <a:xfrm>
            <a:off x="993781" y="142875"/>
            <a:ext cx="7754938" cy="838200"/>
          </a:xfrm>
        </p:spPr>
        <p:txBody>
          <a:bodyPr/>
          <a:lstStyle/>
          <a:p>
            <a:pPr eaLnBrk="1" hangingPunct="1"/>
            <a:r>
              <a:rPr lang="zh-CN" altLang="en-US" smtClean="0">
                <a:solidFill>
                  <a:schemeClr val="tx2"/>
                </a:solidFill>
                <a:latin typeface="宋体" panose="02010600030101010101" pitchFamily="2" charset="-122"/>
                <a:ea typeface="黑体" panose="02010609060101010101" pitchFamily="2" charset="-122"/>
              </a:rPr>
              <a:t>用顶点表示活动的网络</a:t>
            </a:r>
            <a:r>
              <a:rPr lang="zh-CN" altLang="en-US" smtClean="0">
                <a:solidFill>
                  <a:schemeClr val="tx2"/>
                </a:solidFill>
                <a:latin typeface="黑体" panose="02010609060101010101" pitchFamily="2" charset="-122"/>
                <a:ea typeface="黑体" panose="02010609060101010101" pitchFamily="2" charset="-122"/>
              </a:rPr>
              <a:t> </a:t>
            </a:r>
            <a:endParaRPr lang="zh-CN" altLang="en-US" smtClean="0">
              <a:solidFill>
                <a:schemeClr val="tx2"/>
              </a:solidFill>
              <a:latin typeface="黑体" panose="02010609060101010101" pitchFamily="2" charset="-122"/>
              <a:ea typeface="黑体" panose="02010609060101010101" pitchFamily="2" charset="-122"/>
            </a:endParaRPr>
          </a:p>
        </p:txBody>
      </p:sp>
      <p:sp>
        <p:nvSpPr>
          <p:cNvPr id="104451" name="Rectangle 7"/>
          <p:cNvSpPr>
            <a:spLocks noChangeArrowheads="1"/>
          </p:cNvSpPr>
          <p:nvPr/>
        </p:nvSpPr>
        <p:spPr bwMode="auto">
          <a:xfrm>
            <a:off x="2481263" y="22002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 name="Group 66"/>
          <p:cNvGraphicFramePr>
            <a:graphicFrameLocks noGrp="1"/>
          </p:cNvGraphicFramePr>
          <p:nvPr/>
        </p:nvGraphicFramePr>
        <p:xfrm>
          <a:off x="37999" y="1304764"/>
          <a:ext cx="5029200" cy="4937160"/>
        </p:xfrm>
        <a:graphic>
          <a:graphicData uri="http://schemas.openxmlformats.org/drawingml/2006/table">
            <a:tbl>
              <a:tblPr/>
              <a:tblGrid>
                <a:gridCol w="1066800"/>
                <a:gridCol w="2057400"/>
                <a:gridCol w="1905000"/>
              </a:tblGrid>
              <a:tr h="822894">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课程代号</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课程名称</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先修课程</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高等数学</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程序设计基础</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离散数学</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C4</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数据结构</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C3</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C5</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C5</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程序设计语言</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C2</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C6</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编译技术</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C4</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C5</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C7</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操作系统</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C4</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C9</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C8</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普通物理</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C9</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计算机原理</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32155" rtl="0" eaLnBrk="0" fontAlgn="base" latinLnBrk="0" hangingPunct="0">
                        <a:lnSpc>
                          <a:spcPct val="100000"/>
                        </a:lnSpc>
                        <a:spcBef>
                          <a:spcPct val="200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C8</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Object 0"/>
          <p:cNvGraphicFramePr>
            <a:graphicFrameLocks noChangeAspect="1"/>
          </p:cNvGraphicFramePr>
          <p:nvPr/>
        </p:nvGraphicFramePr>
        <p:xfrm>
          <a:off x="5184068" y="1268764"/>
          <a:ext cx="3887788" cy="2867025"/>
        </p:xfrm>
        <a:graphic>
          <a:graphicData uri="http://schemas.openxmlformats.org/presentationml/2006/ole">
            <mc:AlternateContent xmlns:mc="http://schemas.openxmlformats.org/markup-compatibility/2006">
              <mc:Choice xmlns:v="urn:schemas-microsoft-com:vml" Requires="v">
                <p:oleObj spid="_x0000_s23584" name="Visio" r:id="rId1" imgW="1203325" imgH="890270" progId="Visio.Drawing.11">
                  <p:embed/>
                </p:oleObj>
              </mc:Choice>
              <mc:Fallback>
                <p:oleObj name="Visio" r:id="rId1" imgW="1203325" imgH="890270" progId="Visio.Drawing.11">
                  <p:embed/>
                  <p:pic>
                    <p:nvPicPr>
                      <p:cNvPr id="0" name="图片 2358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068" y="1268764"/>
                        <a:ext cx="3887788"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2"/>
          <p:cNvSpPr txBox="1">
            <a:spLocks noChangeArrowheads="1"/>
          </p:cNvSpPr>
          <p:nvPr/>
        </p:nvSpPr>
        <p:spPr bwMode="auto">
          <a:xfrm>
            <a:off x="5379077" y="4401186"/>
            <a:ext cx="3348372"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en-US" altLang="zh-CN" sz="2200" dirty="0">
                <a:solidFill>
                  <a:srgbClr val="000000"/>
                </a:solidFill>
                <a:latin typeface="宋体" panose="02010600030101010101" pitchFamily="2" charset="-122"/>
              </a:rPr>
              <a:t>C</a:t>
            </a:r>
            <a:r>
              <a:rPr kumimoji="1" lang="en-US" altLang="zh-CN" sz="2200" baseline="-30000" dirty="0">
                <a:solidFill>
                  <a:srgbClr val="000000"/>
                </a:solidFill>
                <a:latin typeface="宋体" panose="02010600030101010101" pitchFamily="2" charset="-122"/>
              </a:rPr>
              <a:t>1</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2</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3</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4</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5</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6</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8</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9</a:t>
            </a:r>
            <a:r>
              <a:rPr kumimoji="1" lang="en-US" altLang="zh-CN" sz="2200" dirty="0">
                <a:solidFill>
                  <a:srgbClr val="000000"/>
                </a:solidFill>
                <a:latin typeface="宋体" panose="02010600030101010101" pitchFamily="2" charset="-122"/>
              </a:rPr>
              <a:t> , </a:t>
            </a:r>
            <a:r>
              <a:rPr kumimoji="1" lang="en-US" altLang="zh-CN" sz="2200" dirty="0" smtClean="0">
                <a:solidFill>
                  <a:srgbClr val="000000"/>
                </a:solidFill>
                <a:latin typeface="宋体" panose="02010600030101010101" pitchFamily="2" charset="-122"/>
              </a:rPr>
              <a:t>C</a:t>
            </a:r>
            <a:r>
              <a:rPr kumimoji="1" lang="en-US" altLang="zh-CN" sz="2200" baseline="-30000" dirty="0" smtClean="0">
                <a:solidFill>
                  <a:srgbClr val="000000"/>
                </a:solidFill>
                <a:latin typeface="宋体" panose="02010600030101010101" pitchFamily="2" charset="-122"/>
              </a:rPr>
              <a:t>7</a:t>
            </a:r>
            <a:endParaRPr kumimoji="1" lang="en-US" altLang="zh-CN" sz="2200" baseline="-30000" dirty="0" smtClean="0">
              <a:solidFill>
                <a:srgbClr val="000000"/>
              </a:solidFill>
              <a:latin typeface="宋体" panose="02010600030101010101" pitchFamily="2" charset="-122"/>
            </a:endParaRPr>
          </a:p>
          <a:p>
            <a:pPr algn="just" eaLnBrk="1" hangingPunct="1">
              <a:spcBef>
                <a:spcPct val="50000"/>
              </a:spcBef>
            </a:pPr>
            <a:r>
              <a:rPr kumimoji="1" lang="zh-CN" altLang="en-US" sz="2200" dirty="0" smtClean="0">
                <a:solidFill>
                  <a:srgbClr val="000000"/>
                </a:solidFill>
                <a:latin typeface="宋体" panose="02010600030101010101" pitchFamily="2" charset="-122"/>
              </a:rPr>
              <a:t>或  </a:t>
            </a:r>
            <a:r>
              <a:rPr kumimoji="1" lang="en-US" altLang="zh-CN" sz="2200" dirty="0" smtClean="0">
                <a:solidFill>
                  <a:srgbClr val="000000"/>
                </a:solidFill>
                <a:latin typeface="宋体" panose="02010600030101010101" pitchFamily="2" charset="-122"/>
              </a:rPr>
              <a:t>C</a:t>
            </a:r>
            <a:r>
              <a:rPr kumimoji="1" lang="en-US" altLang="zh-CN" sz="2200" baseline="-30000" dirty="0" smtClean="0">
                <a:solidFill>
                  <a:srgbClr val="000000"/>
                </a:solidFill>
                <a:latin typeface="宋体" panose="02010600030101010101" pitchFamily="2" charset="-122"/>
              </a:rPr>
              <a:t>1</a:t>
            </a:r>
            <a:r>
              <a:rPr kumimoji="1" lang="en-US" altLang="zh-CN" sz="2200" dirty="0" smtClean="0">
                <a:solidFill>
                  <a:srgbClr val="000000"/>
                </a:solidFill>
                <a:latin typeface="宋体" panose="02010600030101010101" pitchFamily="2" charset="-122"/>
              </a:rPr>
              <a:t> </a:t>
            </a:r>
            <a:r>
              <a:rPr kumimoji="1" lang="en-US" altLang="zh-CN" sz="2200" dirty="0">
                <a:solidFill>
                  <a:srgbClr val="000000"/>
                </a:solidFill>
                <a:latin typeface="宋体" panose="02010600030101010101" pitchFamily="2" charset="-122"/>
              </a:rPr>
              <a:t>, C</a:t>
            </a:r>
            <a:r>
              <a:rPr kumimoji="1" lang="en-US" altLang="zh-CN" sz="2200" baseline="-30000" dirty="0">
                <a:solidFill>
                  <a:srgbClr val="000000"/>
                </a:solidFill>
                <a:latin typeface="宋体" panose="02010600030101010101" pitchFamily="2" charset="-122"/>
              </a:rPr>
              <a:t>8</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9</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2 </a:t>
            </a:r>
            <a:r>
              <a:rPr kumimoji="1" lang="en-US" altLang="zh-CN" sz="2200" dirty="0">
                <a:solidFill>
                  <a:srgbClr val="000000"/>
                </a:solidFill>
                <a:latin typeface="宋体" panose="02010600030101010101" pitchFamily="2" charset="-122"/>
              </a:rPr>
              <a:t>, C</a:t>
            </a:r>
            <a:r>
              <a:rPr kumimoji="1" lang="en-US" altLang="zh-CN" sz="2200" baseline="-30000" dirty="0">
                <a:solidFill>
                  <a:srgbClr val="000000"/>
                </a:solidFill>
                <a:latin typeface="宋体" panose="02010600030101010101" pitchFamily="2" charset="-122"/>
              </a:rPr>
              <a:t>5</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3 </a:t>
            </a:r>
            <a:r>
              <a:rPr kumimoji="1" lang="en-US" altLang="zh-CN" sz="2200" dirty="0">
                <a:solidFill>
                  <a:srgbClr val="000000"/>
                </a:solidFill>
                <a:latin typeface="宋体" panose="02010600030101010101" pitchFamily="2" charset="-122"/>
              </a:rPr>
              <a:t>, C</a:t>
            </a:r>
            <a:r>
              <a:rPr kumimoji="1" lang="en-US" altLang="zh-CN" sz="2200" baseline="-30000" dirty="0">
                <a:solidFill>
                  <a:srgbClr val="000000"/>
                </a:solidFill>
                <a:latin typeface="宋体" panose="02010600030101010101" pitchFamily="2" charset="-122"/>
              </a:rPr>
              <a:t>4</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7</a:t>
            </a:r>
            <a:r>
              <a:rPr kumimoji="1" lang="en-US" altLang="zh-CN" sz="2200" dirty="0">
                <a:solidFill>
                  <a:srgbClr val="000000"/>
                </a:solidFill>
                <a:latin typeface="宋体" panose="02010600030101010101" pitchFamily="2" charset="-122"/>
              </a:rPr>
              <a:t> , C</a:t>
            </a:r>
            <a:r>
              <a:rPr kumimoji="1" lang="en-US" altLang="zh-CN" sz="2200" baseline="-30000" dirty="0">
                <a:solidFill>
                  <a:srgbClr val="000000"/>
                </a:solidFill>
                <a:latin typeface="宋体" panose="02010600030101010101" pitchFamily="2" charset="-122"/>
              </a:rPr>
              <a:t>6</a:t>
            </a:r>
            <a:endParaRPr kumimoji="1" lang="en-US" altLang="zh-CN" sz="2200" dirty="0">
              <a:solidFill>
                <a:srgbClr val="000000"/>
              </a:solidFill>
              <a:latin typeface="宋体" panose="02010600030101010101" pitchFamily="2" charset="-122"/>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3"/>
          <p:cNvSpPr txBox="1">
            <a:spLocks noChangeArrowheads="1"/>
          </p:cNvSpPr>
          <p:nvPr/>
        </p:nvSpPr>
        <p:spPr bwMode="auto">
          <a:xfrm>
            <a:off x="252060" y="476250"/>
            <a:ext cx="538382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nSpc>
                <a:spcPct val="130000"/>
              </a:lnSpc>
              <a:buFont typeface="Wingdings" panose="05000000000000000000" pitchFamily="2" charset="2"/>
              <a:buChar char="Ø"/>
            </a:pPr>
            <a:r>
              <a:rPr kumimoji="1" lang="zh-CN" altLang="en-US" b="1" i="0" u="none" smtClean="0">
                <a:solidFill>
                  <a:srgbClr val="000000"/>
                </a:solidFill>
                <a:ea typeface="宋体" panose="02010600030101010101" pitchFamily="2" charset="-122"/>
              </a:rPr>
              <a:t> </a:t>
            </a:r>
            <a:r>
              <a:rPr kumimoji="1" lang="en-US" altLang="zh-CN" b="1" i="0" u="none" smtClean="0">
                <a:solidFill>
                  <a:srgbClr val="000000"/>
                </a:solidFill>
                <a:ea typeface="宋体" panose="02010600030101010101" pitchFamily="2" charset="-122"/>
              </a:rPr>
              <a:t>AOV</a:t>
            </a:r>
            <a:r>
              <a:rPr kumimoji="1" lang="zh-CN" altLang="en-US" b="1" i="0" u="none" smtClean="0">
                <a:solidFill>
                  <a:srgbClr val="000000"/>
                </a:solidFill>
                <a:ea typeface="宋体" panose="02010600030101010101" pitchFamily="2" charset="-122"/>
              </a:rPr>
              <a:t>的概念</a:t>
            </a:r>
            <a:endParaRPr kumimoji="1" lang="zh-CN" altLang="en-US" sz="2400" i="0" u="none" smtClean="0">
              <a:solidFill>
                <a:srgbClr val="000000"/>
              </a:solidFill>
              <a:ea typeface="宋体" panose="02010600030101010101" pitchFamily="2" charset="-122"/>
            </a:endParaRPr>
          </a:p>
        </p:txBody>
      </p:sp>
      <p:sp>
        <p:nvSpPr>
          <p:cNvPr id="1230852" name="Text Box 4"/>
          <p:cNvSpPr txBox="1">
            <a:spLocks noChangeArrowheads="1"/>
          </p:cNvSpPr>
          <p:nvPr/>
        </p:nvSpPr>
        <p:spPr bwMode="auto">
          <a:xfrm>
            <a:off x="351693" y="1447802"/>
            <a:ext cx="8109438" cy="3767185"/>
          </a:xfrm>
          <a:prstGeom prst="rect">
            <a:avLst/>
          </a:prstGeom>
          <a:noFill/>
          <a:ln w="9525">
            <a:noFill/>
            <a:miter lim="800000"/>
          </a:ln>
          <a:effectLst/>
        </p:spPr>
        <p:txBody>
          <a:bodyPr>
            <a:spAutoFit/>
          </a:bodyPr>
          <a:lstStyle/>
          <a:p>
            <a:pPr algn="just">
              <a:lnSpc>
                <a:spcPct val="135000"/>
              </a:lnSpc>
              <a:spcBef>
                <a:spcPct val="50000"/>
              </a:spcBef>
              <a:defRPr/>
            </a:pPr>
            <a:r>
              <a:rPr kumimoji="1" lang="zh-CN" altLang="en-US" sz="2400">
                <a:solidFill>
                  <a:srgbClr val="000000"/>
                </a:solidFill>
                <a:latin typeface="Times New Roman" panose="02020603050405020304" pitchFamily="18" charset="0"/>
              </a:rPr>
              <a:t>         用顶点表示活动，用弧表示活动间的优先关系的有向无环图，称为</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顶点活动网</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Activity On Vertex Network</a:t>
            </a:r>
            <a:r>
              <a:rPr kumimoji="1" lang="zh-CN" altLang="en-US" sz="2400">
                <a:solidFill>
                  <a:srgbClr val="000000"/>
                </a:solidFill>
                <a:latin typeface="Times New Roman" panose="02020603050405020304" pitchFamily="18" charset="0"/>
              </a:rPr>
              <a:t>），简称为</a:t>
            </a:r>
            <a:r>
              <a:rPr kumimoji="1" lang="en-US" altLang="zh-CN" sz="2400" b="1">
                <a:solidFill>
                  <a:srgbClr val="FF0000"/>
                </a:solidFill>
                <a:effectLst>
                  <a:outerShdw blurRad="38100" dist="38100" dir="2700000" algn="tl">
                    <a:srgbClr val="C0C0C0"/>
                  </a:outerShdw>
                </a:effectLst>
                <a:latin typeface="Times New Roman" panose="02020603050405020304" pitchFamily="18" charset="0"/>
              </a:rPr>
              <a:t>AOV</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网</a:t>
            </a:r>
            <a:r>
              <a:rPr kumimoji="1" lang="zh-CN" altLang="en-US" sz="2400">
                <a:solidFill>
                  <a:srgbClr val="000000"/>
                </a:solidFill>
                <a:latin typeface="Times New Roman" panose="02020603050405020304" pitchFamily="18" charset="0"/>
              </a:rPr>
              <a:t>。</a:t>
            </a:r>
            <a:endParaRPr kumimoji="1" lang="zh-CN" altLang="en-US" sz="2400">
              <a:solidFill>
                <a:srgbClr val="000000"/>
              </a:solidFill>
              <a:latin typeface="Times New Roman" panose="02020603050405020304" pitchFamily="18" charset="0"/>
            </a:endParaRPr>
          </a:p>
          <a:p>
            <a:pPr algn="just">
              <a:lnSpc>
                <a:spcPct val="135000"/>
              </a:lnSpc>
              <a:spcBef>
                <a:spcPct val="50000"/>
              </a:spcBef>
              <a:defRPr/>
            </a:pPr>
            <a:r>
              <a:rPr kumimoji="1" lang="zh-CN" altLang="en-US" sz="2400">
                <a:solidFill>
                  <a:srgbClr val="000000"/>
                </a:solidFill>
                <a:latin typeface="Times New Roman" panose="02020603050405020304" pitchFamily="18" charset="0"/>
              </a:rPr>
              <a:t>         在</a:t>
            </a:r>
            <a:r>
              <a:rPr kumimoji="1" lang="en-US" altLang="zh-CN" sz="2400">
                <a:solidFill>
                  <a:srgbClr val="000000"/>
                </a:solidFill>
                <a:latin typeface="Times New Roman" panose="02020603050405020304" pitchFamily="18" charset="0"/>
              </a:rPr>
              <a:t>AOV</a:t>
            </a:r>
            <a:r>
              <a:rPr kumimoji="1" lang="zh-CN" altLang="en-US" sz="2400">
                <a:solidFill>
                  <a:srgbClr val="000000"/>
                </a:solidFill>
                <a:latin typeface="Times New Roman" panose="02020603050405020304" pitchFamily="18" charset="0"/>
              </a:rPr>
              <a:t>网中，若从顶点</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i</a:t>
            </a:r>
            <a:r>
              <a:rPr kumimoji="1" lang="zh-CN" altLang="en-US" sz="2400">
                <a:solidFill>
                  <a:srgbClr val="000000"/>
                </a:solidFill>
                <a:latin typeface="Times New Roman" panose="02020603050405020304" pitchFamily="18" charset="0"/>
              </a:rPr>
              <a:t>到顶点</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j</a:t>
            </a:r>
            <a:r>
              <a:rPr kumimoji="1" lang="zh-CN" altLang="en-US" sz="2400">
                <a:solidFill>
                  <a:srgbClr val="000000"/>
                </a:solidFill>
                <a:latin typeface="Times New Roman" panose="02020603050405020304" pitchFamily="18" charset="0"/>
              </a:rPr>
              <a:t>之间存在一条有向路径，则称顶点</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i</a:t>
            </a:r>
            <a:r>
              <a:rPr kumimoji="1" lang="zh-CN" altLang="en-US" sz="2400">
                <a:solidFill>
                  <a:srgbClr val="000000"/>
                </a:solidFill>
                <a:latin typeface="Times New Roman" panose="02020603050405020304" pitchFamily="18" charset="0"/>
              </a:rPr>
              <a:t>是顶点</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j</a:t>
            </a:r>
            <a:r>
              <a:rPr kumimoji="1" lang="zh-CN" altLang="en-US" sz="2400">
                <a:solidFill>
                  <a:srgbClr val="000000"/>
                </a:solidFill>
                <a:latin typeface="Times New Roman" panose="02020603050405020304" pitchFamily="18" charset="0"/>
              </a:rPr>
              <a:t>的</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前驱</a:t>
            </a:r>
            <a:r>
              <a:rPr kumimoji="1" lang="zh-CN" altLang="en-US" sz="2400">
                <a:solidFill>
                  <a:srgbClr val="000000"/>
                </a:solidFill>
                <a:latin typeface="Times New Roman" panose="02020603050405020304" pitchFamily="18" charset="0"/>
              </a:rPr>
              <a:t>，或称顶点 </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j</a:t>
            </a:r>
            <a:r>
              <a:rPr kumimoji="1" lang="zh-CN" altLang="en-US" sz="2400">
                <a:solidFill>
                  <a:srgbClr val="000000"/>
                </a:solidFill>
                <a:latin typeface="Times New Roman" panose="02020603050405020304" pitchFamily="18" charset="0"/>
              </a:rPr>
              <a:t>是顶点</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i</a:t>
            </a:r>
            <a:r>
              <a:rPr kumimoji="1" lang="zh-CN" altLang="en-US" sz="2400">
                <a:solidFill>
                  <a:srgbClr val="000000"/>
                </a:solidFill>
                <a:latin typeface="Times New Roman" panose="02020603050405020304" pitchFamily="18" charset="0"/>
              </a:rPr>
              <a:t>的</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后继</a:t>
            </a:r>
            <a:r>
              <a:rPr kumimoji="1" lang="zh-CN" altLang="en-US" sz="2400">
                <a:solidFill>
                  <a:srgbClr val="000000"/>
                </a:solidFill>
                <a:latin typeface="Times New Roman" panose="02020603050405020304" pitchFamily="18" charset="0"/>
              </a:rPr>
              <a:t>。若</a:t>
            </a:r>
            <a:r>
              <a:rPr kumimoji="1" lang="en-US" altLang="zh-CN" sz="2400">
                <a:solidFill>
                  <a:srgbClr val="000000"/>
                </a:solidFill>
                <a:latin typeface="Times New Roman" panose="02020603050405020304" pitchFamily="18" charset="0"/>
              </a:rPr>
              <a:t>&lt;v</a:t>
            </a:r>
            <a:r>
              <a:rPr kumimoji="1" lang="en-US" altLang="zh-CN" sz="2400" baseline="-25000">
                <a:solidFill>
                  <a:srgbClr val="000000"/>
                </a:solidFill>
                <a:latin typeface="Times New Roman" panose="02020603050405020304" pitchFamily="18" charset="0"/>
              </a:rPr>
              <a:t>i</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j</a:t>
            </a:r>
            <a:r>
              <a:rPr kumimoji="1" lang="en-US" altLang="zh-CN" sz="2400">
                <a:solidFill>
                  <a:srgbClr val="000000"/>
                </a:solidFill>
                <a:latin typeface="Times New Roman" panose="02020603050405020304" pitchFamily="18" charset="0"/>
              </a:rPr>
              <a:t>&gt;</a:t>
            </a:r>
            <a:r>
              <a:rPr kumimoji="1" lang="zh-CN" altLang="en-US" sz="2400">
                <a:solidFill>
                  <a:srgbClr val="000000"/>
                </a:solidFill>
                <a:latin typeface="Times New Roman" panose="02020603050405020304" pitchFamily="18" charset="0"/>
              </a:rPr>
              <a:t>是图中的一条边，则称顶点</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i</a:t>
            </a:r>
            <a:r>
              <a:rPr kumimoji="1" lang="zh-CN" altLang="en-US" sz="2400">
                <a:solidFill>
                  <a:srgbClr val="000000"/>
                </a:solidFill>
                <a:latin typeface="Times New Roman" panose="02020603050405020304" pitchFamily="18" charset="0"/>
              </a:rPr>
              <a:t>是顶点</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j</a:t>
            </a:r>
            <a:r>
              <a:rPr kumimoji="1" lang="zh-CN" altLang="en-US" sz="2400">
                <a:solidFill>
                  <a:srgbClr val="000000"/>
                </a:solidFill>
                <a:latin typeface="Times New Roman" panose="02020603050405020304" pitchFamily="18" charset="0"/>
              </a:rPr>
              <a:t>的</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直接前驱</a:t>
            </a:r>
            <a:r>
              <a:rPr kumimoji="1" lang="zh-CN" altLang="en-US" sz="2400">
                <a:solidFill>
                  <a:srgbClr val="000000"/>
                </a:solidFill>
                <a:latin typeface="Times New Roman" panose="02020603050405020304" pitchFamily="18" charset="0"/>
              </a:rPr>
              <a:t>，顶点 </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j</a:t>
            </a:r>
            <a:r>
              <a:rPr kumimoji="1" lang="zh-CN" altLang="en-US" sz="2400">
                <a:solidFill>
                  <a:srgbClr val="000000"/>
                </a:solidFill>
                <a:latin typeface="Times New Roman" panose="02020603050405020304" pitchFamily="18" charset="0"/>
              </a:rPr>
              <a:t>是顶点</a:t>
            </a:r>
            <a:r>
              <a:rPr kumimoji="1" lang="en-US" altLang="zh-CN" sz="2400">
                <a:solidFill>
                  <a:srgbClr val="000000"/>
                </a:solidFill>
                <a:latin typeface="Times New Roman" panose="02020603050405020304" pitchFamily="18" charset="0"/>
              </a:rPr>
              <a:t>v</a:t>
            </a:r>
            <a:r>
              <a:rPr kumimoji="1" lang="en-US" altLang="zh-CN" sz="2400" baseline="-25000">
                <a:solidFill>
                  <a:srgbClr val="000000"/>
                </a:solidFill>
                <a:latin typeface="Times New Roman" panose="02020603050405020304" pitchFamily="18" charset="0"/>
              </a:rPr>
              <a:t>i</a:t>
            </a:r>
            <a:r>
              <a:rPr kumimoji="1" lang="zh-CN" altLang="en-US" sz="2400">
                <a:solidFill>
                  <a:srgbClr val="000000"/>
                </a:solidFill>
                <a:latin typeface="Times New Roman" panose="02020603050405020304" pitchFamily="18" charset="0"/>
              </a:rPr>
              <a:t>的</a:t>
            </a:r>
            <a:r>
              <a:rPr kumimoji="1" lang="zh-CN" altLang="en-US" sz="2400" b="1">
                <a:solidFill>
                  <a:srgbClr val="FF0000"/>
                </a:solidFill>
                <a:effectLst>
                  <a:outerShdw blurRad="38100" dist="38100" dir="2700000" algn="tl">
                    <a:srgbClr val="C0C0C0"/>
                  </a:outerShdw>
                </a:effectLst>
                <a:latin typeface="Times New Roman" panose="02020603050405020304" pitchFamily="18" charset="0"/>
              </a:rPr>
              <a:t>直接后继</a:t>
            </a:r>
            <a:r>
              <a:rPr kumimoji="1" lang="zh-CN" altLang="en-US" sz="2400" b="1">
                <a:solidFill>
                  <a:srgbClr val="000000"/>
                </a:solidFill>
                <a:effectLst>
                  <a:outerShdw blurRad="38100" dist="38100" dir="2700000" algn="tl">
                    <a:srgbClr val="C0C0C0"/>
                  </a:outerShdw>
                </a:effectLst>
                <a:latin typeface="Times New Roman" panose="02020603050405020304" pitchFamily="18" charset="0"/>
              </a:rPr>
              <a:t>。</a:t>
            </a:r>
            <a:endParaRPr kumimoji="1" lang="en-US" altLang="zh-CN" sz="2400" b="1">
              <a:solidFill>
                <a:srgbClr val="000000"/>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252046" y="1125539"/>
            <a:ext cx="84582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30000"/>
              </a:lnSpc>
              <a:spcBef>
                <a:spcPct val="50000"/>
              </a:spcBef>
            </a:pPr>
            <a:r>
              <a:rPr kumimoji="1" lang="zh-CN" altLang="en-US" sz="2400" i="0" u="none" smtClean="0">
                <a:solidFill>
                  <a:srgbClr val="000000"/>
                </a:solidFill>
                <a:ea typeface="宋体" panose="02010600030101010101" pitchFamily="2" charset="-122"/>
              </a:rPr>
              <a:t>      </a:t>
            </a:r>
            <a:endParaRPr kumimoji="1" lang="zh-CN" altLang="en-US" sz="2400" i="0" u="none" smtClean="0">
              <a:solidFill>
                <a:srgbClr val="000000"/>
              </a:solidFill>
              <a:ea typeface="宋体" panose="02010600030101010101" pitchFamily="2" charset="-122"/>
            </a:endParaRPr>
          </a:p>
        </p:txBody>
      </p:sp>
      <p:sp>
        <p:nvSpPr>
          <p:cNvPr id="1406979" name="Text Box 3"/>
          <p:cNvSpPr txBox="1">
            <a:spLocks noChangeArrowheads="1"/>
          </p:cNvSpPr>
          <p:nvPr/>
        </p:nvSpPr>
        <p:spPr bwMode="auto">
          <a:xfrm>
            <a:off x="317989" y="1628776"/>
            <a:ext cx="8458200" cy="4801314"/>
          </a:xfrm>
          <a:prstGeom prst="rect">
            <a:avLst/>
          </a:prstGeom>
          <a:noFill/>
          <a:ln w="9525">
            <a:noFill/>
            <a:miter lim="800000"/>
          </a:ln>
          <a:effectLst/>
        </p:spPr>
        <p:txBody>
          <a:bodyPr>
            <a:spAutoFit/>
          </a:bodyPr>
          <a:lstStyle/>
          <a:p>
            <a:pPr algn="just">
              <a:lnSpc>
                <a:spcPct val="175000"/>
              </a:lnSpc>
              <a:spcBef>
                <a:spcPct val="50000"/>
              </a:spcBef>
              <a:defRPr/>
            </a:pPr>
            <a:r>
              <a:rPr kumimoji="1" lang="zh-CN" altLang="en-US" sz="2400" dirty="0">
                <a:solidFill>
                  <a:srgbClr val="000000"/>
                </a:solidFill>
                <a:latin typeface="Times New Roman" panose="02020603050405020304" pitchFamily="18" charset="0"/>
              </a:rPr>
              <a:t>       在有向图</a:t>
            </a:r>
            <a:r>
              <a:rPr kumimoji="1" lang="en-US" altLang="zh-CN" sz="2400" dirty="0">
                <a:solidFill>
                  <a:srgbClr val="000000"/>
                </a:solidFill>
                <a:latin typeface="Times New Roman" panose="02020603050405020304" pitchFamily="18" charset="0"/>
              </a:rPr>
              <a:t>G=</a:t>
            </a:r>
            <a:r>
              <a:rPr kumimoji="1" lang="zh-CN" altLang="en-US" sz="2400" dirty="0">
                <a:solidFill>
                  <a:srgbClr val="000000"/>
                </a:solidFill>
                <a:latin typeface="Times New Roman" panose="02020603050405020304" pitchFamily="18" charset="0"/>
              </a:rPr>
              <a:t>（</a:t>
            </a:r>
            <a:r>
              <a:rPr kumimoji="1" lang="en-US" altLang="zh-CN" sz="2400" dirty="0">
                <a:solidFill>
                  <a:srgbClr val="000000"/>
                </a:solidFill>
                <a:latin typeface="Times New Roman" panose="02020603050405020304" pitchFamily="18" charset="0"/>
              </a:rPr>
              <a:t>V</a:t>
            </a:r>
            <a:r>
              <a:rPr kumimoji="1" lang="zh-CN" altLang="en-US" sz="2400" dirty="0">
                <a:solidFill>
                  <a:srgbClr val="000000"/>
                </a:solidFill>
                <a:latin typeface="Times New Roman" panose="02020603050405020304" pitchFamily="18" charset="0"/>
              </a:rPr>
              <a:t>， </a:t>
            </a:r>
            <a:r>
              <a:rPr kumimoji="1" lang="en-US" altLang="zh-CN" sz="2400" dirty="0">
                <a:solidFill>
                  <a:srgbClr val="000000"/>
                </a:solidFill>
                <a:latin typeface="Times New Roman" panose="02020603050405020304" pitchFamily="18" charset="0"/>
              </a:rPr>
              <a:t>E</a:t>
            </a:r>
            <a:r>
              <a:rPr kumimoji="1" lang="zh-CN" altLang="en-US" sz="2400" dirty="0">
                <a:solidFill>
                  <a:srgbClr val="000000"/>
                </a:solidFill>
                <a:latin typeface="Times New Roman" panose="02020603050405020304" pitchFamily="18" charset="0"/>
              </a:rPr>
              <a:t>）中， </a:t>
            </a:r>
            <a:r>
              <a:rPr kumimoji="1" lang="en-US" altLang="zh-CN" sz="2400" dirty="0">
                <a:solidFill>
                  <a:srgbClr val="000000"/>
                </a:solidFill>
                <a:latin typeface="Times New Roman" panose="02020603050405020304" pitchFamily="18" charset="0"/>
              </a:rPr>
              <a:t>V</a:t>
            </a:r>
            <a:r>
              <a:rPr kumimoji="1" lang="zh-CN" altLang="en-US" sz="2400" dirty="0">
                <a:solidFill>
                  <a:srgbClr val="000000"/>
                </a:solidFill>
                <a:latin typeface="Times New Roman" panose="02020603050405020304" pitchFamily="18" charset="0"/>
              </a:rPr>
              <a:t>中顶点的线性序列（</a:t>
            </a:r>
            <a:r>
              <a:rPr kumimoji="1" lang="en-US" altLang="zh-CN" sz="2400" dirty="0">
                <a:solidFill>
                  <a:srgbClr val="000000"/>
                </a:solidFill>
                <a:latin typeface="Times New Roman" panose="02020603050405020304" pitchFamily="18" charset="0"/>
              </a:rPr>
              <a:t>v</a:t>
            </a:r>
            <a:r>
              <a:rPr kumimoji="1" lang="en-US" altLang="zh-CN" sz="2400" baseline="-25000" dirty="0">
                <a:solidFill>
                  <a:srgbClr val="000000"/>
                </a:solidFill>
                <a:latin typeface="Times New Roman" panose="02020603050405020304" pitchFamily="18" charset="0"/>
              </a:rPr>
              <a:t>i1</a:t>
            </a:r>
            <a:r>
              <a:rPr kumimoji="1" lang="en-US" altLang="zh-CN" sz="2400" dirty="0">
                <a:solidFill>
                  <a:srgbClr val="000000"/>
                </a:solidFill>
                <a:latin typeface="Times New Roman" panose="02020603050405020304" pitchFamily="18" charset="0"/>
              </a:rPr>
              <a:t>, v</a:t>
            </a:r>
            <a:r>
              <a:rPr kumimoji="1" lang="en-US" altLang="zh-CN" sz="2400" baseline="-25000" dirty="0">
                <a:solidFill>
                  <a:srgbClr val="000000"/>
                </a:solidFill>
                <a:latin typeface="Times New Roman" panose="02020603050405020304" pitchFamily="18" charset="0"/>
              </a:rPr>
              <a:t>i2</a:t>
            </a:r>
            <a:r>
              <a:rPr kumimoji="1" lang="en-US" altLang="zh-CN" sz="2400" dirty="0">
                <a:solidFill>
                  <a:srgbClr val="000000"/>
                </a:solidFill>
                <a:latin typeface="Times New Roman" panose="02020603050405020304" pitchFamily="18" charset="0"/>
              </a:rPr>
              <a:t>,  v</a:t>
            </a:r>
            <a:r>
              <a:rPr kumimoji="1" lang="en-US" altLang="zh-CN" sz="2400" baseline="-25000" dirty="0">
                <a:solidFill>
                  <a:srgbClr val="000000"/>
                </a:solidFill>
                <a:latin typeface="Times New Roman" panose="02020603050405020304" pitchFamily="18" charset="0"/>
              </a:rPr>
              <a:t>i3</a:t>
            </a:r>
            <a:r>
              <a:rPr kumimoji="1" lang="en-US" altLang="zh-CN" sz="2400" dirty="0">
                <a:solidFill>
                  <a:srgbClr val="000000"/>
                </a:solidFill>
                <a:latin typeface="Times New Roman" panose="02020603050405020304" pitchFamily="18" charset="0"/>
              </a:rPr>
              <a:t> </a:t>
            </a:r>
            <a:r>
              <a:rPr kumimoji="1" lang="en-US" altLang="zh-CN" sz="2400" dirty="0">
                <a:solidFill>
                  <a:srgbClr val="000000"/>
                </a:solidFill>
                <a:latin typeface="Courier New" panose="02070309020205020404"/>
              </a:rPr>
              <a:t>…</a:t>
            </a:r>
            <a:r>
              <a:rPr kumimoji="1" lang="zh-CN" altLang="en-US" sz="2400" dirty="0">
                <a:solidFill>
                  <a:srgbClr val="000000"/>
                </a:solidFill>
                <a:latin typeface="Times New Roman" panose="02020603050405020304" pitchFamily="18" charset="0"/>
              </a:rPr>
              <a:t>，</a:t>
            </a:r>
            <a:r>
              <a:rPr kumimoji="1" lang="en-US" altLang="zh-CN" sz="2400" dirty="0">
                <a:solidFill>
                  <a:srgbClr val="000000"/>
                </a:solidFill>
                <a:latin typeface="Times New Roman" panose="02020603050405020304" pitchFamily="18" charset="0"/>
              </a:rPr>
              <a:t>v</a:t>
            </a:r>
            <a:r>
              <a:rPr kumimoji="1" lang="en-US" altLang="zh-CN" sz="2400" baseline="-25000" dirty="0">
                <a:solidFill>
                  <a:srgbClr val="000000"/>
                </a:solidFill>
                <a:latin typeface="Times New Roman" panose="02020603050405020304" pitchFamily="18" charset="0"/>
              </a:rPr>
              <a:t>in</a:t>
            </a:r>
            <a:r>
              <a:rPr kumimoji="1" lang="zh-CN" altLang="en-US" sz="2400" dirty="0">
                <a:solidFill>
                  <a:srgbClr val="000000"/>
                </a:solidFill>
                <a:latin typeface="Times New Roman" panose="02020603050405020304" pitchFamily="18" charset="0"/>
              </a:rPr>
              <a:t>）称为</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拓扑序列</a:t>
            </a:r>
            <a:r>
              <a:rPr kumimoji="1" lang="zh-CN" altLang="en-US" sz="2400" dirty="0">
                <a:solidFill>
                  <a:srgbClr val="000000"/>
                </a:solidFill>
                <a:latin typeface="Times New Roman" panose="02020603050405020304" pitchFamily="18" charset="0"/>
              </a:rPr>
              <a:t>，序列必须满足如下条件： 对序列中任意两个顶点</a:t>
            </a:r>
            <a:r>
              <a:rPr kumimoji="1" lang="en-US" altLang="zh-CN" sz="2400" dirty="0" smtClean="0">
                <a:solidFill>
                  <a:srgbClr val="000000"/>
                </a:solidFill>
                <a:latin typeface="Times New Roman" panose="02020603050405020304" pitchFamily="18" charset="0"/>
              </a:rPr>
              <a:t>v</a:t>
            </a:r>
            <a:r>
              <a:rPr kumimoji="1" lang="en-US" altLang="zh-CN" sz="2400" baseline="-25000" dirty="0" smtClean="0">
                <a:solidFill>
                  <a:srgbClr val="000000"/>
                </a:solidFill>
                <a:latin typeface="Times New Roman" panose="02020603050405020304" pitchFamily="18" charset="0"/>
              </a:rPr>
              <a:t>i</a:t>
            </a:r>
            <a:r>
              <a:rPr kumimoji="1" lang="zh-CN" altLang="en-US" sz="2400" dirty="0" smtClean="0">
                <a:solidFill>
                  <a:srgbClr val="000000"/>
                </a:solidFill>
                <a:latin typeface="Times New Roman" panose="02020603050405020304" pitchFamily="18" charset="0"/>
              </a:rPr>
              <a:t>、</a:t>
            </a:r>
            <a:r>
              <a:rPr kumimoji="1" lang="en-US" altLang="zh-CN" sz="2400" dirty="0" err="1" smtClean="0">
                <a:solidFill>
                  <a:srgbClr val="000000"/>
                </a:solidFill>
                <a:latin typeface="Times New Roman" panose="02020603050405020304" pitchFamily="18" charset="0"/>
              </a:rPr>
              <a:t>v</a:t>
            </a:r>
            <a:r>
              <a:rPr kumimoji="1" lang="en-US" altLang="zh-CN" sz="2400" baseline="-25000" dirty="0" err="1" smtClean="0">
                <a:solidFill>
                  <a:srgbClr val="000000"/>
                </a:solidFill>
                <a:latin typeface="Times New Roman" panose="02020603050405020304" pitchFamily="18" charset="0"/>
              </a:rPr>
              <a:t>j</a:t>
            </a:r>
            <a:r>
              <a:rPr kumimoji="1" lang="zh-CN" altLang="en-US" sz="2400" dirty="0">
                <a:solidFill>
                  <a:srgbClr val="000000"/>
                </a:solidFill>
                <a:latin typeface="Times New Roman" panose="02020603050405020304" pitchFamily="18" charset="0"/>
              </a:rPr>
              <a:t>，在</a:t>
            </a:r>
            <a:r>
              <a:rPr kumimoji="1" lang="en-US" altLang="zh-CN" sz="2400" dirty="0">
                <a:solidFill>
                  <a:srgbClr val="000000"/>
                </a:solidFill>
                <a:latin typeface="Times New Roman" panose="02020603050405020304" pitchFamily="18" charset="0"/>
              </a:rPr>
              <a:t>G</a:t>
            </a:r>
            <a:r>
              <a:rPr kumimoji="1" lang="zh-CN" altLang="en-US" sz="2400" dirty="0">
                <a:solidFill>
                  <a:srgbClr val="000000"/>
                </a:solidFill>
                <a:latin typeface="Times New Roman" panose="02020603050405020304" pitchFamily="18" charset="0"/>
              </a:rPr>
              <a:t>中有一条从</a:t>
            </a:r>
            <a:r>
              <a:rPr kumimoji="1" lang="en-US" altLang="zh-CN" sz="2400" dirty="0">
                <a:solidFill>
                  <a:srgbClr val="000000"/>
                </a:solidFill>
                <a:latin typeface="Times New Roman" panose="02020603050405020304" pitchFamily="18" charset="0"/>
              </a:rPr>
              <a:t>v</a:t>
            </a:r>
            <a:r>
              <a:rPr kumimoji="1" lang="en-US" altLang="zh-CN" sz="2400" baseline="-25000" dirty="0">
                <a:solidFill>
                  <a:srgbClr val="000000"/>
                </a:solidFill>
                <a:latin typeface="Times New Roman" panose="02020603050405020304" pitchFamily="18" charset="0"/>
              </a:rPr>
              <a:t>i</a:t>
            </a:r>
            <a:r>
              <a:rPr kumimoji="1" lang="zh-CN" altLang="en-US" sz="2400" dirty="0">
                <a:solidFill>
                  <a:srgbClr val="000000"/>
                </a:solidFill>
                <a:latin typeface="Times New Roman" panose="02020603050405020304" pitchFamily="18" charset="0"/>
              </a:rPr>
              <a:t>到</a:t>
            </a:r>
            <a:r>
              <a:rPr kumimoji="1" lang="en-US" altLang="zh-CN" sz="2400" dirty="0" err="1">
                <a:solidFill>
                  <a:srgbClr val="000000"/>
                </a:solidFill>
                <a:latin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rPr>
              <a:t>j</a:t>
            </a:r>
            <a:r>
              <a:rPr kumimoji="1" lang="zh-CN" altLang="en-US" sz="2400" dirty="0">
                <a:solidFill>
                  <a:srgbClr val="000000"/>
                </a:solidFill>
                <a:latin typeface="Times New Roman" panose="02020603050405020304" pitchFamily="18" charset="0"/>
              </a:rPr>
              <a:t>的路径，则在序列中</a:t>
            </a:r>
            <a:r>
              <a:rPr kumimoji="1" lang="en-US" altLang="zh-CN" sz="2400" dirty="0">
                <a:solidFill>
                  <a:srgbClr val="000000"/>
                </a:solidFill>
                <a:latin typeface="Times New Roman" panose="02020603050405020304" pitchFamily="18" charset="0"/>
              </a:rPr>
              <a:t>v</a:t>
            </a:r>
            <a:r>
              <a:rPr kumimoji="1" lang="en-US" altLang="zh-CN" sz="2400" baseline="-25000" dirty="0">
                <a:solidFill>
                  <a:srgbClr val="000000"/>
                </a:solidFill>
                <a:latin typeface="Times New Roman" panose="02020603050405020304" pitchFamily="18" charset="0"/>
              </a:rPr>
              <a:t>i</a:t>
            </a:r>
            <a:r>
              <a:rPr kumimoji="1" lang="zh-CN" altLang="en-US" sz="2400" dirty="0">
                <a:solidFill>
                  <a:srgbClr val="000000"/>
                </a:solidFill>
                <a:latin typeface="Times New Roman" panose="02020603050405020304" pitchFamily="18" charset="0"/>
              </a:rPr>
              <a:t>必排在</a:t>
            </a:r>
            <a:r>
              <a:rPr kumimoji="1" lang="en-US" altLang="zh-CN" sz="2400" dirty="0" err="1">
                <a:solidFill>
                  <a:srgbClr val="000000"/>
                </a:solidFill>
                <a:latin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rPr>
              <a:t>j</a:t>
            </a:r>
            <a:r>
              <a:rPr kumimoji="1" lang="zh-CN" altLang="en-US" sz="2400" dirty="0">
                <a:solidFill>
                  <a:srgbClr val="000000"/>
                </a:solidFill>
                <a:latin typeface="Times New Roman" panose="02020603050405020304" pitchFamily="18" charset="0"/>
              </a:rPr>
              <a:t>之前。构造一个有向图的拓扑序列的过程称为</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拓扑排序</a:t>
            </a:r>
            <a:r>
              <a:rPr kumimoji="1" lang="zh-CN" altLang="en-US" sz="2400" dirty="0">
                <a:solidFill>
                  <a:srgbClr val="000000"/>
                </a:solidFill>
                <a:latin typeface="Times New Roman" panose="02020603050405020304" pitchFamily="18" charset="0"/>
              </a:rPr>
              <a:t>。 </a:t>
            </a:r>
            <a:endParaRPr kumimoji="1" lang="zh-CN" altLang="en-US" sz="2400" dirty="0">
              <a:solidFill>
                <a:srgbClr val="000000"/>
              </a:solidFill>
              <a:latin typeface="Times New Roman" panose="02020603050405020304" pitchFamily="18" charset="0"/>
            </a:endParaRPr>
          </a:p>
          <a:p>
            <a:pPr algn="just">
              <a:lnSpc>
                <a:spcPct val="175000"/>
              </a:lnSpc>
              <a:spcBef>
                <a:spcPct val="50000"/>
              </a:spcBef>
              <a:defRPr/>
            </a:pPr>
            <a:r>
              <a:rPr kumimoji="1" lang="zh-CN" altLang="en-US" sz="2400" dirty="0">
                <a:solidFill>
                  <a:srgbClr val="000000"/>
                </a:solidFill>
                <a:latin typeface="Times New Roman" panose="02020603050405020304" pitchFamily="18" charset="0"/>
              </a:rPr>
              <a:t>       例如，图</a:t>
            </a:r>
            <a:r>
              <a:rPr kumimoji="1" lang="en-US" altLang="zh-CN" sz="2400" dirty="0">
                <a:solidFill>
                  <a:srgbClr val="000000"/>
                </a:solidFill>
                <a:latin typeface="Times New Roman" panose="02020603050405020304" pitchFamily="18" charset="0"/>
              </a:rPr>
              <a:t>7-26</a:t>
            </a:r>
            <a:r>
              <a:rPr kumimoji="1" lang="zh-CN" altLang="en-US" sz="2400" dirty="0">
                <a:solidFill>
                  <a:srgbClr val="000000"/>
                </a:solidFill>
                <a:latin typeface="Times New Roman" panose="02020603050405020304" pitchFamily="18" charset="0"/>
              </a:rPr>
              <a:t>的一个拓扑序列为： </a:t>
            </a:r>
            <a:r>
              <a:rPr kumimoji="1" lang="en-US" altLang="zh-CN" sz="2400" dirty="0">
                <a:solidFill>
                  <a:srgbClr val="000000"/>
                </a:solidFill>
                <a:latin typeface="Times New Roman" panose="02020603050405020304" pitchFamily="18" charset="0"/>
              </a:rPr>
              <a:t>C</a:t>
            </a:r>
            <a:r>
              <a:rPr kumimoji="1" lang="en-US" altLang="zh-CN" sz="2400" baseline="-25000" dirty="0">
                <a:solidFill>
                  <a:srgbClr val="000000"/>
                </a:solidFill>
                <a:latin typeface="Times New Roman" panose="02020603050405020304" pitchFamily="18" charset="0"/>
              </a:rPr>
              <a:t>1</a:t>
            </a:r>
            <a:r>
              <a:rPr kumimoji="1" lang="en-US" altLang="zh-CN" sz="2400" dirty="0">
                <a:solidFill>
                  <a:srgbClr val="000000"/>
                </a:solidFill>
                <a:latin typeface="Times New Roman" panose="02020603050405020304" pitchFamily="18" charset="0"/>
              </a:rPr>
              <a:t>, C</a:t>
            </a:r>
            <a:r>
              <a:rPr kumimoji="1" lang="en-US" altLang="zh-CN" sz="2400" baseline="-25000" dirty="0">
                <a:solidFill>
                  <a:srgbClr val="000000"/>
                </a:solidFill>
                <a:latin typeface="Times New Roman" panose="02020603050405020304" pitchFamily="18" charset="0"/>
              </a:rPr>
              <a:t>2</a:t>
            </a:r>
            <a:r>
              <a:rPr kumimoji="1" lang="en-US" altLang="zh-CN" sz="2400" dirty="0">
                <a:solidFill>
                  <a:srgbClr val="000000"/>
                </a:solidFill>
                <a:latin typeface="Times New Roman" panose="02020603050405020304" pitchFamily="18" charset="0"/>
              </a:rPr>
              <a:t>, C</a:t>
            </a:r>
            <a:r>
              <a:rPr kumimoji="1" lang="en-US" altLang="zh-CN" sz="2400" baseline="-25000" dirty="0">
                <a:solidFill>
                  <a:srgbClr val="000000"/>
                </a:solidFill>
                <a:latin typeface="Times New Roman" panose="02020603050405020304" pitchFamily="18" charset="0"/>
              </a:rPr>
              <a:t>3</a:t>
            </a:r>
            <a:r>
              <a:rPr kumimoji="1" lang="en-US" altLang="zh-CN" sz="2400" dirty="0">
                <a:solidFill>
                  <a:srgbClr val="000000"/>
                </a:solidFill>
                <a:latin typeface="Times New Roman" panose="02020603050405020304" pitchFamily="18" charset="0"/>
              </a:rPr>
              <a:t>, C</a:t>
            </a:r>
            <a:r>
              <a:rPr kumimoji="1" lang="en-US" altLang="zh-CN" sz="2400" baseline="-25000" dirty="0">
                <a:solidFill>
                  <a:srgbClr val="000000"/>
                </a:solidFill>
                <a:latin typeface="Times New Roman" panose="02020603050405020304" pitchFamily="18" charset="0"/>
              </a:rPr>
              <a:t>4</a:t>
            </a:r>
            <a:r>
              <a:rPr kumimoji="1" lang="en-US" altLang="zh-CN" sz="2400" dirty="0">
                <a:solidFill>
                  <a:srgbClr val="000000"/>
                </a:solidFill>
                <a:latin typeface="Times New Roman" panose="02020603050405020304" pitchFamily="18" charset="0"/>
              </a:rPr>
              <a:t>, C</a:t>
            </a:r>
            <a:r>
              <a:rPr kumimoji="1" lang="en-US" altLang="zh-CN" sz="2400" baseline="-25000" dirty="0">
                <a:solidFill>
                  <a:srgbClr val="000000"/>
                </a:solidFill>
                <a:latin typeface="Times New Roman" panose="02020603050405020304" pitchFamily="18" charset="0"/>
              </a:rPr>
              <a:t>5</a:t>
            </a:r>
            <a:r>
              <a:rPr kumimoji="1" lang="en-US" altLang="zh-CN" sz="2400" dirty="0">
                <a:solidFill>
                  <a:srgbClr val="000000"/>
                </a:solidFill>
                <a:latin typeface="Times New Roman" panose="02020603050405020304" pitchFamily="18" charset="0"/>
              </a:rPr>
              <a:t>, C</a:t>
            </a:r>
            <a:r>
              <a:rPr kumimoji="1" lang="en-US" altLang="zh-CN" sz="2400" baseline="-25000" dirty="0">
                <a:solidFill>
                  <a:srgbClr val="000000"/>
                </a:solidFill>
                <a:latin typeface="Times New Roman" panose="02020603050405020304" pitchFamily="18" charset="0"/>
              </a:rPr>
              <a:t>8</a:t>
            </a:r>
            <a:r>
              <a:rPr kumimoji="1" lang="en-US" altLang="zh-CN" sz="2400" dirty="0">
                <a:solidFill>
                  <a:srgbClr val="000000"/>
                </a:solidFill>
                <a:latin typeface="Times New Roman" panose="02020603050405020304" pitchFamily="18" charset="0"/>
              </a:rPr>
              <a:t>, C</a:t>
            </a:r>
            <a:r>
              <a:rPr kumimoji="1" lang="en-US" altLang="zh-CN" sz="2400" baseline="-25000" dirty="0">
                <a:solidFill>
                  <a:srgbClr val="000000"/>
                </a:solidFill>
                <a:latin typeface="Times New Roman" panose="02020603050405020304" pitchFamily="18" charset="0"/>
              </a:rPr>
              <a:t>9</a:t>
            </a:r>
            <a:r>
              <a:rPr kumimoji="1" lang="en-US" altLang="zh-CN" sz="2400" dirty="0">
                <a:solidFill>
                  <a:srgbClr val="000000"/>
                </a:solidFill>
                <a:latin typeface="Times New Roman" panose="02020603050405020304" pitchFamily="18" charset="0"/>
              </a:rPr>
              <a:t>, C</a:t>
            </a:r>
            <a:r>
              <a:rPr kumimoji="1" lang="en-US" altLang="zh-CN" sz="2400" baseline="-25000" dirty="0">
                <a:solidFill>
                  <a:srgbClr val="000000"/>
                </a:solidFill>
                <a:latin typeface="Times New Roman" panose="02020603050405020304" pitchFamily="18" charset="0"/>
              </a:rPr>
              <a:t>7</a:t>
            </a:r>
            <a:r>
              <a:rPr kumimoji="1" lang="en-US" altLang="zh-CN" sz="2400" dirty="0">
                <a:solidFill>
                  <a:srgbClr val="000000"/>
                </a:solidFill>
                <a:latin typeface="Times New Roman" panose="02020603050405020304" pitchFamily="18" charset="0"/>
              </a:rPr>
              <a:t>, C</a:t>
            </a:r>
            <a:r>
              <a:rPr kumimoji="1" lang="en-US" altLang="zh-CN" sz="2400" baseline="-25000" dirty="0">
                <a:solidFill>
                  <a:srgbClr val="000000"/>
                </a:solidFill>
                <a:latin typeface="Times New Roman" panose="02020603050405020304" pitchFamily="18" charset="0"/>
              </a:rPr>
              <a:t>6</a:t>
            </a:r>
            <a:r>
              <a:rPr kumimoji="1" lang="zh-CN" altLang="en-US" sz="2400" dirty="0">
                <a:solidFill>
                  <a:srgbClr val="000000"/>
                </a:solidFill>
                <a:latin typeface="Times New Roman" panose="02020603050405020304" pitchFamily="18" charset="0"/>
              </a:rPr>
              <a:t>。 </a:t>
            </a:r>
            <a:endParaRPr kumimoji="1" lang="zh-CN" altLang="en-US" sz="2400" dirty="0">
              <a:solidFill>
                <a:srgbClr val="000000"/>
              </a:solidFill>
              <a:latin typeface="Times New Roman" panose="02020603050405020304" pitchFamily="18" charset="0"/>
            </a:endParaRPr>
          </a:p>
        </p:txBody>
      </p:sp>
      <p:sp>
        <p:nvSpPr>
          <p:cNvPr id="151556" name="Rectangle 4"/>
          <p:cNvSpPr>
            <a:spLocks noChangeArrowheads="1"/>
          </p:cNvSpPr>
          <p:nvPr/>
        </p:nvSpPr>
        <p:spPr bwMode="auto">
          <a:xfrm>
            <a:off x="383961" y="476250"/>
            <a:ext cx="2986394" cy="843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a:lnSpc>
                <a:spcPct val="175000"/>
              </a:lnSpc>
              <a:spcBef>
                <a:spcPct val="50000"/>
              </a:spcBef>
              <a:buFont typeface="Wingdings" panose="05000000000000000000" pitchFamily="2" charset="2"/>
              <a:buChar char="Ø"/>
            </a:pPr>
            <a:r>
              <a:rPr kumimoji="1" lang="zh-CN" altLang="en-US" sz="2800" b="1" smtClean="0">
                <a:solidFill>
                  <a:srgbClr val="000000"/>
                </a:solidFill>
                <a:latin typeface="Times New Roman" panose="02020603050405020304" pitchFamily="18" charset="0"/>
                <a:ea typeface="宋体" panose="02010600030101010101" pitchFamily="2" charset="-122"/>
              </a:rPr>
              <a:t>拓扑排序的概念</a:t>
            </a:r>
            <a:endParaRPr kumimoji="1" lang="zh-CN" altLang="en-US" sz="2800" b="1"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317989" y="1196975"/>
            <a:ext cx="8534400"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45000"/>
              </a:lnSpc>
              <a:spcBef>
                <a:spcPct val="50000"/>
              </a:spcBef>
            </a:pPr>
            <a:r>
              <a:rPr kumimoji="1" lang="zh-CN" altLang="en-US" sz="2400" i="0" u="none" dirty="0" smtClean="0">
                <a:solidFill>
                  <a:srgbClr val="000000"/>
                </a:solidFill>
                <a:ea typeface="宋体" panose="02010600030101010101" pitchFamily="2" charset="-122"/>
              </a:rPr>
              <a:t>        </a:t>
            </a:r>
            <a:r>
              <a:rPr kumimoji="1" lang="en-US" altLang="zh-CN" sz="2400" i="0" u="none" dirty="0" smtClean="0">
                <a:solidFill>
                  <a:srgbClr val="000000"/>
                </a:solidFill>
                <a:ea typeface="宋体" panose="02010600030101010101" pitchFamily="2" charset="-122"/>
                <a:cs typeface="Times New Roman" panose="02020603050405020304" pitchFamily="18" charset="0"/>
              </a:rPr>
              <a:t>■</a:t>
            </a:r>
            <a:r>
              <a:rPr kumimoji="1" lang="en-US" altLang="zh-CN" sz="2400" i="0" u="none" dirty="0" smtClean="0">
                <a:solidFill>
                  <a:srgbClr val="000000"/>
                </a:solidFill>
                <a:ea typeface="宋体" panose="02010600030101010101" pitchFamily="2" charset="-122"/>
              </a:rPr>
              <a:t> </a:t>
            </a:r>
            <a:r>
              <a:rPr kumimoji="1" lang="zh-CN" altLang="en-US" sz="2400" i="0" u="none" dirty="0" smtClean="0">
                <a:solidFill>
                  <a:srgbClr val="000000"/>
                </a:solidFill>
                <a:ea typeface="宋体" panose="02010600030101010101" pitchFamily="2" charset="-122"/>
              </a:rPr>
              <a:t>若</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i</a:t>
            </a:r>
            <a:r>
              <a:rPr kumimoji="1" lang="zh-CN" altLang="en-US" sz="2400" i="0" u="none" dirty="0" smtClean="0">
                <a:solidFill>
                  <a:srgbClr val="000000"/>
                </a:solidFill>
                <a:ea typeface="宋体" panose="02010600030101010101" pitchFamily="2" charset="-122"/>
              </a:rPr>
              <a:t>为</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j</a:t>
            </a:r>
            <a:r>
              <a:rPr kumimoji="1" lang="zh-CN" altLang="en-US" sz="2400" i="0" u="none" dirty="0" smtClean="0">
                <a:solidFill>
                  <a:srgbClr val="000000"/>
                </a:solidFill>
                <a:ea typeface="宋体" panose="02010600030101010101" pitchFamily="2" charset="-122"/>
              </a:rPr>
              <a:t>的先行活动，</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j</a:t>
            </a:r>
            <a:r>
              <a:rPr kumimoji="1" lang="zh-CN" altLang="en-US" sz="2400" i="0" u="none" dirty="0" smtClean="0">
                <a:solidFill>
                  <a:srgbClr val="000000"/>
                </a:solidFill>
                <a:ea typeface="宋体" panose="02010600030101010101" pitchFamily="2" charset="-122"/>
              </a:rPr>
              <a:t>为</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k</a:t>
            </a:r>
            <a:r>
              <a:rPr kumimoji="1" lang="zh-CN" altLang="en-US" sz="2400" i="0" u="none" dirty="0" smtClean="0">
                <a:solidFill>
                  <a:srgbClr val="000000"/>
                </a:solidFill>
                <a:ea typeface="宋体" panose="02010600030101010101" pitchFamily="2" charset="-122"/>
              </a:rPr>
              <a:t>的先行活动，则</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i</a:t>
            </a:r>
            <a:r>
              <a:rPr kumimoji="1" lang="zh-CN" altLang="en-US" sz="2400" i="0" u="none" dirty="0" smtClean="0">
                <a:solidFill>
                  <a:srgbClr val="000000"/>
                </a:solidFill>
                <a:ea typeface="宋体" panose="02010600030101010101" pitchFamily="2" charset="-122"/>
              </a:rPr>
              <a:t>必为</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k</a:t>
            </a:r>
            <a:r>
              <a:rPr kumimoji="1" lang="zh-CN" altLang="en-US" sz="2400" i="0" u="none" dirty="0" smtClean="0">
                <a:solidFill>
                  <a:srgbClr val="000000"/>
                </a:solidFill>
                <a:ea typeface="宋体" panose="02010600030101010101" pitchFamily="2" charset="-122"/>
              </a:rPr>
              <a:t>的先行活动，即先行关系具有可传递性。从离散数学的观点来看，若有</a:t>
            </a:r>
            <a:r>
              <a:rPr kumimoji="1" lang="en-US" altLang="zh-CN" sz="2400" i="0" u="none" dirty="0" smtClean="0">
                <a:solidFill>
                  <a:srgbClr val="000000"/>
                </a:solidFill>
                <a:ea typeface="宋体" panose="02010600030101010101" pitchFamily="2" charset="-122"/>
              </a:rPr>
              <a:t>&lt;v</a:t>
            </a:r>
            <a:r>
              <a:rPr kumimoji="1" lang="en-US" altLang="zh-CN" sz="2400" i="0" u="none" baseline="-25000" dirty="0" smtClean="0">
                <a:solidFill>
                  <a:srgbClr val="000000"/>
                </a:solidFill>
                <a:ea typeface="宋体" panose="02010600030101010101" pitchFamily="2" charset="-122"/>
              </a:rPr>
              <a:t>i</a:t>
            </a:r>
            <a:r>
              <a:rPr kumimoji="1" lang="en-US" altLang="zh-CN" sz="2400" i="0" u="none" dirty="0" smtClean="0">
                <a:solidFill>
                  <a:srgbClr val="000000"/>
                </a:solidFill>
                <a:ea typeface="宋体" panose="02010600030101010101" pitchFamily="2" charset="-122"/>
              </a:rPr>
              <a:t>, </a:t>
            </a:r>
            <a:r>
              <a:rPr kumimoji="1" lang="en-US" altLang="zh-CN" sz="2400" i="0" u="none" err="1" smtClean="0">
                <a:solidFill>
                  <a:srgbClr val="000000"/>
                </a:solidFill>
                <a:ea typeface="宋体" panose="02010600030101010101" pitchFamily="2" charset="-122"/>
              </a:rPr>
              <a:t>v</a:t>
            </a:r>
            <a:r>
              <a:rPr kumimoji="1" lang="en-US" altLang="zh-CN" sz="2400" i="0" u="none" baseline="-25000" err="1" smtClean="0">
                <a:solidFill>
                  <a:srgbClr val="000000"/>
                </a:solidFill>
                <a:ea typeface="宋体" panose="02010600030101010101" pitchFamily="2" charset="-122"/>
              </a:rPr>
              <a:t>j</a:t>
            </a:r>
            <a:r>
              <a:rPr kumimoji="1" lang="en-US" altLang="zh-CN" sz="2400" i="0" u="none" smtClean="0">
                <a:solidFill>
                  <a:srgbClr val="000000"/>
                </a:solidFill>
                <a:ea typeface="宋体" panose="02010600030101010101" pitchFamily="2" charset="-122"/>
              </a:rPr>
              <a:t>&gt;</a:t>
            </a:r>
            <a:r>
              <a:rPr kumimoji="1" lang="zh-CN" altLang="en-US" sz="2400" i="0" u="none" smtClean="0">
                <a:solidFill>
                  <a:srgbClr val="000000"/>
                </a:solidFill>
                <a:ea typeface="宋体" panose="02010600030101010101" pitchFamily="2" charset="-122"/>
              </a:rPr>
              <a:t>、 </a:t>
            </a:r>
            <a:r>
              <a:rPr kumimoji="1" lang="en-US" altLang="zh-CN" sz="2400" i="0" u="none" dirty="0" smtClean="0">
                <a:solidFill>
                  <a:srgbClr val="000000"/>
                </a:solidFill>
                <a:ea typeface="宋体" panose="02010600030101010101" pitchFamily="2" charset="-122"/>
              </a:rPr>
              <a:t>&lt;</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j</a:t>
            </a:r>
            <a:r>
              <a:rPr kumimoji="1" lang="en-US" altLang="zh-CN" sz="2400" i="0" u="none" dirty="0" smtClean="0">
                <a:solidFill>
                  <a:srgbClr val="000000"/>
                </a:solidFill>
                <a:ea typeface="宋体" panose="02010600030101010101" pitchFamily="2" charset="-122"/>
              </a:rPr>
              <a:t>, </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k</a:t>
            </a:r>
            <a:r>
              <a:rPr kumimoji="1" lang="en-US" altLang="zh-CN" sz="2400" i="0" u="none" dirty="0" smtClean="0">
                <a:solidFill>
                  <a:srgbClr val="000000"/>
                </a:solidFill>
                <a:ea typeface="宋体" panose="02010600030101010101" pitchFamily="2" charset="-122"/>
              </a:rPr>
              <a:t>&gt;</a:t>
            </a:r>
            <a:r>
              <a:rPr kumimoji="1" lang="zh-CN" altLang="en-US" sz="2400" i="0" u="none" dirty="0" smtClean="0">
                <a:solidFill>
                  <a:srgbClr val="000000"/>
                </a:solidFill>
                <a:ea typeface="宋体" panose="02010600030101010101" pitchFamily="2" charset="-122"/>
              </a:rPr>
              <a:t>，则必存在</a:t>
            </a:r>
            <a:r>
              <a:rPr kumimoji="1" lang="en-US" altLang="zh-CN" sz="2400" i="0" u="none" dirty="0" smtClean="0">
                <a:solidFill>
                  <a:srgbClr val="000000"/>
                </a:solidFill>
                <a:ea typeface="宋体" panose="02010600030101010101" pitchFamily="2" charset="-122"/>
              </a:rPr>
              <a:t>&lt;v</a:t>
            </a:r>
            <a:r>
              <a:rPr kumimoji="1" lang="en-US" altLang="zh-CN" sz="2400" i="0" u="none" baseline="-25000" dirty="0" smtClean="0">
                <a:solidFill>
                  <a:srgbClr val="000000"/>
                </a:solidFill>
                <a:ea typeface="宋体" panose="02010600030101010101" pitchFamily="2" charset="-122"/>
              </a:rPr>
              <a:t>i</a:t>
            </a:r>
            <a:r>
              <a:rPr kumimoji="1" lang="en-US" altLang="zh-CN" sz="2400" i="0" u="none" dirty="0" smtClean="0">
                <a:solidFill>
                  <a:srgbClr val="000000"/>
                </a:solidFill>
                <a:ea typeface="宋体" panose="02010600030101010101" pitchFamily="2" charset="-122"/>
              </a:rPr>
              <a:t>, </a:t>
            </a:r>
            <a:r>
              <a:rPr kumimoji="1" lang="en-US" altLang="zh-CN" sz="2400" i="0" u="none" dirty="0" err="1" smtClean="0">
                <a:solidFill>
                  <a:srgbClr val="000000"/>
                </a:solidFill>
                <a:ea typeface="宋体" panose="02010600030101010101" pitchFamily="2" charset="-122"/>
              </a:rPr>
              <a:t>v</a:t>
            </a:r>
            <a:r>
              <a:rPr kumimoji="1" lang="en-US" altLang="zh-CN" sz="2400" i="0" u="none" baseline="-25000" dirty="0" err="1" smtClean="0">
                <a:solidFill>
                  <a:srgbClr val="000000"/>
                </a:solidFill>
                <a:ea typeface="宋体" panose="02010600030101010101" pitchFamily="2" charset="-122"/>
              </a:rPr>
              <a:t>k</a:t>
            </a:r>
            <a:r>
              <a:rPr kumimoji="1" lang="en-US" altLang="zh-CN" sz="2400" i="0" u="none" dirty="0" smtClean="0">
                <a:solidFill>
                  <a:srgbClr val="000000"/>
                </a:solidFill>
                <a:ea typeface="宋体" panose="02010600030101010101" pitchFamily="2" charset="-122"/>
              </a:rPr>
              <a:t>&gt;</a:t>
            </a:r>
            <a:r>
              <a:rPr kumimoji="1" lang="zh-CN" altLang="en-US" sz="2400" i="0" u="none" dirty="0" smtClean="0">
                <a:solidFill>
                  <a:srgbClr val="000000"/>
                </a:solidFill>
                <a:ea typeface="宋体" panose="02010600030101010101" pitchFamily="2" charset="-122"/>
              </a:rPr>
              <a:t>。 </a:t>
            </a:r>
            <a:endParaRPr kumimoji="1" lang="zh-CN" altLang="en-US" sz="2400" i="0" u="none" dirty="0" smtClean="0">
              <a:solidFill>
                <a:srgbClr val="000000"/>
              </a:solidFill>
              <a:ea typeface="宋体" panose="02010600030101010101" pitchFamily="2" charset="-122"/>
            </a:endParaRPr>
          </a:p>
          <a:p>
            <a:pPr algn="just">
              <a:lnSpc>
                <a:spcPct val="145000"/>
              </a:lnSpc>
              <a:spcBef>
                <a:spcPct val="50000"/>
              </a:spcBef>
            </a:pPr>
            <a:r>
              <a:rPr kumimoji="1" lang="zh-CN" altLang="en-US" sz="2400" i="0" u="none" dirty="0" smtClean="0">
                <a:solidFill>
                  <a:srgbClr val="000000"/>
                </a:solidFill>
                <a:ea typeface="宋体" panose="02010600030101010101" pitchFamily="2" charset="-122"/>
              </a:rPr>
              <a:t>        显然，在</a:t>
            </a:r>
            <a:r>
              <a:rPr kumimoji="1" lang="en-US" altLang="zh-CN" sz="2400" i="0" u="none" dirty="0" smtClean="0">
                <a:solidFill>
                  <a:srgbClr val="000000"/>
                </a:solidFill>
                <a:ea typeface="宋体" panose="02010600030101010101" pitchFamily="2" charset="-122"/>
              </a:rPr>
              <a:t>AOV-</a:t>
            </a:r>
            <a:r>
              <a:rPr kumimoji="1" lang="zh-CN" altLang="en-US" sz="2400" i="0" u="none" dirty="0" smtClean="0">
                <a:solidFill>
                  <a:srgbClr val="000000"/>
                </a:solidFill>
                <a:ea typeface="宋体" panose="02010600030101010101" pitchFamily="2" charset="-122"/>
              </a:rPr>
              <a:t>网中不能存在回路，否则回路中的活动就会互为前驱，从而无法执行。 </a:t>
            </a:r>
            <a:endParaRPr kumimoji="1" lang="zh-CN" altLang="en-US" sz="2400" i="0" u="none" dirty="0" smtClean="0">
              <a:solidFill>
                <a:srgbClr val="000000"/>
              </a:solidFill>
              <a:ea typeface="宋体" panose="02010600030101010101" pitchFamily="2" charset="-122"/>
            </a:endParaRPr>
          </a:p>
          <a:p>
            <a:pPr algn="just">
              <a:lnSpc>
                <a:spcPct val="145000"/>
              </a:lnSpc>
              <a:spcBef>
                <a:spcPct val="50000"/>
              </a:spcBef>
            </a:pPr>
            <a:r>
              <a:rPr kumimoji="1" lang="en-US" altLang="zh-CN" sz="2400" i="0" u="none" dirty="0" smtClean="0">
                <a:solidFill>
                  <a:srgbClr val="000000"/>
                </a:solidFill>
                <a:ea typeface="宋体" panose="02010600030101010101" pitchFamily="2" charset="-122"/>
              </a:rPr>
              <a:t>        ■</a:t>
            </a:r>
            <a:r>
              <a:rPr kumimoji="1" lang="zh-CN" altLang="en-US" sz="2400" i="0" u="none" dirty="0" smtClean="0">
                <a:solidFill>
                  <a:srgbClr val="000000"/>
                </a:solidFill>
                <a:ea typeface="宋体" panose="02010600030101010101" pitchFamily="2" charset="-122"/>
              </a:rPr>
              <a:t> </a:t>
            </a:r>
            <a:r>
              <a:rPr kumimoji="1" lang="en-US" altLang="zh-CN" sz="2400" i="0" u="none" dirty="0" smtClean="0">
                <a:solidFill>
                  <a:srgbClr val="000000"/>
                </a:solidFill>
                <a:ea typeface="宋体" panose="02010600030101010101" pitchFamily="2" charset="-122"/>
              </a:rPr>
              <a:t> AOV-</a:t>
            </a:r>
            <a:r>
              <a:rPr kumimoji="1" lang="zh-CN" altLang="en-US" sz="2400" i="0" u="none" dirty="0" smtClean="0">
                <a:solidFill>
                  <a:srgbClr val="000000"/>
                </a:solidFill>
                <a:ea typeface="宋体" panose="02010600030101010101" pitchFamily="2" charset="-122"/>
              </a:rPr>
              <a:t>网的拓扑序列不是唯一的。 </a:t>
            </a:r>
            <a:endParaRPr kumimoji="1" lang="zh-CN" altLang="en-US" sz="2400" i="0" u="none" dirty="0" smtClean="0">
              <a:solidFill>
                <a:srgbClr val="000000"/>
              </a:solidFill>
              <a:ea typeface="宋体" panose="02010600030101010101" pitchFamily="2" charset="-122"/>
            </a:endParaRPr>
          </a:p>
          <a:p>
            <a:pPr algn="just">
              <a:lnSpc>
                <a:spcPct val="145000"/>
              </a:lnSpc>
              <a:spcBef>
                <a:spcPct val="50000"/>
              </a:spcBef>
            </a:pPr>
            <a:r>
              <a:rPr kumimoji="1" lang="zh-CN" altLang="en-US" sz="2400" i="0" u="none" dirty="0" smtClean="0">
                <a:solidFill>
                  <a:srgbClr val="000000"/>
                </a:solidFill>
                <a:ea typeface="宋体" panose="02010600030101010101" pitchFamily="2" charset="-122"/>
              </a:rPr>
              <a:t>        例如，图</a:t>
            </a:r>
            <a:r>
              <a:rPr kumimoji="1" lang="en-US" altLang="zh-CN" sz="2400" i="0" u="none" dirty="0" smtClean="0">
                <a:solidFill>
                  <a:srgbClr val="000000"/>
                </a:solidFill>
                <a:ea typeface="宋体" panose="02010600030101010101" pitchFamily="2" charset="-122"/>
              </a:rPr>
              <a:t>7-26</a:t>
            </a:r>
            <a:r>
              <a:rPr kumimoji="1" lang="zh-CN" altLang="en-US" sz="2400" i="0" u="none" dirty="0" smtClean="0">
                <a:solidFill>
                  <a:srgbClr val="000000"/>
                </a:solidFill>
                <a:ea typeface="宋体" panose="02010600030101010101" pitchFamily="2" charset="-122"/>
              </a:rPr>
              <a:t>的另一个拓扑序列为：</a:t>
            </a:r>
            <a:r>
              <a:rPr kumimoji="1" lang="en-US" altLang="zh-CN" sz="2400" i="0" u="none" dirty="0" smtClean="0">
                <a:solidFill>
                  <a:srgbClr val="000000"/>
                </a:solidFill>
                <a:ea typeface="宋体" panose="02010600030101010101" pitchFamily="2" charset="-122"/>
              </a:rPr>
              <a:t>C</a:t>
            </a:r>
            <a:r>
              <a:rPr kumimoji="1" lang="en-US" altLang="zh-CN" sz="2400" i="0" u="none" baseline="-25000" dirty="0" smtClean="0">
                <a:solidFill>
                  <a:srgbClr val="000000"/>
                </a:solidFill>
                <a:ea typeface="宋体" panose="02010600030101010101" pitchFamily="2" charset="-122"/>
              </a:rPr>
              <a:t>1</a:t>
            </a:r>
            <a:r>
              <a:rPr kumimoji="1" lang="en-US" altLang="zh-CN" sz="2400" i="0" u="none" dirty="0" smtClean="0">
                <a:solidFill>
                  <a:srgbClr val="000000"/>
                </a:solidFill>
                <a:ea typeface="宋体" panose="02010600030101010101" pitchFamily="2" charset="-122"/>
              </a:rPr>
              <a:t>, C</a:t>
            </a:r>
            <a:r>
              <a:rPr kumimoji="1" lang="en-US" altLang="zh-CN" sz="2400" i="0" u="none" baseline="-25000" dirty="0" smtClean="0">
                <a:solidFill>
                  <a:srgbClr val="000000"/>
                </a:solidFill>
                <a:ea typeface="宋体" panose="02010600030101010101" pitchFamily="2" charset="-122"/>
              </a:rPr>
              <a:t>2</a:t>
            </a:r>
            <a:r>
              <a:rPr kumimoji="1" lang="en-US" altLang="zh-CN" sz="2400" i="0" u="none" dirty="0" smtClean="0">
                <a:solidFill>
                  <a:srgbClr val="000000"/>
                </a:solidFill>
                <a:ea typeface="宋体" panose="02010600030101010101" pitchFamily="2" charset="-122"/>
              </a:rPr>
              <a:t>, C</a:t>
            </a:r>
            <a:r>
              <a:rPr kumimoji="1" lang="en-US" altLang="zh-CN" sz="2400" i="0" u="none" baseline="-25000" dirty="0" smtClean="0">
                <a:solidFill>
                  <a:srgbClr val="000000"/>
                </a:solidFill>
                <a:ea typeface="宋体" panose="02010600030101010101" pitchFamily="2" charset="-122"/>
              </a:rPr>
              <a:t>3</a:t>
            </a:r>
            <a:r>
              <a:rPr kumimoji="1" lang="en-US" altLang="zh-CN" sz="2400" i="0" u="none" dirty="0" smtClean="0">
                <a:solidFill>
                  <a:srgbClr val="000000"/>
                </a:solidFill>
                <a:ea typeface="宋体" panose="02010600030101010101" pitchFamily="2" charset="-122"/>
              </a:rPr>
              <a:t>, C</a:t>
            </a:r>
            <a:r>
              <a:rPr kumimoji="1" lang="en-US" altLang="zh-CN" sz="2400" i="0" u="none" baseline="-25000" dirty="0" smtClean="0">
                <a:solidFill>
                  <a:srgbClr val="000000"/>
                </a:solidFill>
                <a:ea typeface="宋体" panose="02010600030101010101" pitchFamily="2" charset="-122"/>
              </a:rPr>
              <a:t>8</a:t>
            </a:r>
            <a:r>
              <a:rPr kumimoji="1" lang="en-US" altLang="zh-CN" sz="2400" i="0" u="none" dirty="0" smtClean="0">
                <a:solidFill>
                  <a:srgbClr val="000000"/>
                </a:solidFill>
                <a:ea typeface="宋体" panose="02010600030101010101" pitchFamily="2" charset="-122"/>
              </a:rPr>
              <a:t>, C</a:t>
            </a:r>
            <a:r>
              <a:rPr kumimoji="1" lang="en-US" altLang="zh-CN" sz="2400" i="0" u="none" baseline="-25000" dirty="0" smtClean="0">
                <a:solidFill>
                  <a:srgbClr val="000000"/>
                </a:solidFill>
                <a:ea typeface="宋体" panose="02010600030101010101" pitchFamily="2" charset="-122"/>
              </a:rPr>
              <a:t>4</a:t>
            </a:r>
            <a:r>
              <a:rPr kumimoji="1" lang="en-US" altLang="zh-CN" sz="2400" i="0" u="none" dirty="0" smtClean="0">
                <a:solidFill>
                  <a:srgbClr val="000000"/>
                </a:solidFill>
                <a:ea typeface="宋体" panose="02010600030101010101" pitchFamily="2" charset="-122"/>
              </a:rPr>
              <a:t>, C</a:t>
            </a:r>
            <a:r>
              <a:rPr kumimoji="1" lang="en-US" altLang="zh-CN" sz="2400" i="0" u="none" baseline="-25000" dirty="0" smtClean="0">
                <a:solidFill>
                  <a:srgbClr val="000000"/>
                </a:solidFill>
                <a:ea typeface="宋体" panose="02010600030101010101" pitchFamily="2" charset="-122"/>
              </a:rPr>
              <a:t>5</a:t>
            </a:r>
            <a:r>
              <a:rPr kumimoji="1" lang="en-US" altLang="zh-CN" sz="2400" i="0" u="none" dirty="0" smtClean="0">
                <a:solidFill>
                  <a:srgbClr val="000000"/>
                </a:solidFill>
                <a:ea typeface="宋体" panose="02010600030101010101" pitchFamily="2" charset="-122"/>
              </a:rPr>
              <a:t>, C</a:t>
            </a:r>
            <a:r>
              <a:rPr kumimoji="1" lang="en-US" altLang="zh-CN" sz="2400" i="0" u="none" baseline="-25000" dirty="0" smtClean="0">
                <a:solidFill>
                  <a:srgbClr val="000000"/>
                </a:solidFill>
                <a:ea typeface="宋体" panose="02010600030101010101" pitchFamily="2" charset="-122"/>
              </a:rPr>
              <a:t>9</a:t>
            </a:r>
            <a:r>
              <a:rPr kumimoji="1" lang="en-US" altLang="zh-CN" sz="2400" i="0" u="none" dirty="0" smtClean="0">
                <a:solidFill>
                  <a:srgbClr val="000000"/>
                </a:solidFill>
                <a:ea typeface="宋体" panose="02010600030101010101" pitchFamily="2" charset="-122"/>
              </a:rPr>
              <a:t>, C</a:t>
            </a:r>
            <a:r>
              <a:rPr kumimoji="1" lang="en-US" altLang="zh-CN" sz="2400" i="0" u="none" baseline="-25000" dirty="0" smtClean="0">
                <a:solidFill>
                  <a:srgbClr val="000000"/>
                </a:solidFill>
                <a:ea typeface="宋体" panose="02010600030101010101" pitchFamily="2" charset="-122"/>
              </a:rPr>
              <a:t>7</a:t>
            </a:r>
            <a:r>
              <a:rPr kumimoji="1" lang="en-US" altLang="zh-CN" sz="2400" i="0" u="none" dirty="0" smtClean="0">
                <a:solidFill>
                  <a:srgbClr val="000000"/>
                </a:solidFill>
                <a:ea typeface="宋体" panose="02010600030101010101" pitchFamily="2" charset="-122"/>
              </a:rPr>
              <a:t>, C</a:t>
            </a:r>
            <a:r>
              <a:rPr kumimoji="1" lang="en-US" altLang="zh-CN" sz="2400" i="0" u="none" baseline="-25000" dirty="0" smtClean="0">
                <a:solidFill>
                  <a:srgbClr val="000000"/>
                </a:solidFill>
                <a:ea typeface="宋体" panose="02010600030101010101" pitchFamily="2" charset="-122"/>
              </a:rPr>
              <a:t>6</a:t>
            </a:r>
            <a:r>
              <a:rPr kumimoji="1" lang="zh-CN" altLang="en-US" sz="2400" i="0" u="none" dirty="0" smtClean="0">
                <a:solidFill>
                  <a:srgbClr val="000000"/>
                </a:solidFill>
                <a:ea typeface="宋体" panose="02010600030101010101" pitchFamily="2" charset="-122"/>
              </a:rPr>
              <a:t>。 </a:t>
            </a:r>
            <a:endParaRPr kumimoji="1" lang="zh-CN" altLang="en-US" sz="2400" i="0" u="none" dirty="0" smtClean="0">
              <a:solidFill>
                <a:srgbClr val="000000"/>
              </a:solidFill>
              <a:ea typeface="宋体" panose="02010600030101010101" pitchFamily="2" charset="-122"/>
            </a:endParaRPr>
          </a:p>
        </p:txBody>
      </p:sp>
      <p:sp>
        <p:nvSpPr>
          <p:cNvPr id="152579" name="Rectangle 3"/>
          <p:cNvSpPr>
            <a:spLocks noChangeArrowheads="1"/>
          </p:cNvSpPr>
          <p:nvPr/>
        </p:nvSpPr>
        <p:spPr bwMode="auto">
          <a:xfrm>
            <a:off x="214396" y="404814"/>
            <a:ext cx="276428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anose="05000000000000000000" pitchFamily="2" charset="2"/>
              <a:buChar char="Ø"/>
            </a:pPr>
            <a:r>
              <a:rPr kumimoji="1" lang="en-US" altLang="zh-CN" sz="2800" smtClean="0">
                <a:solidFill>
                  <a:srgbClr val="000000"/>
                </a:solidFill>
                <a:latin typeface="Times New Roman" panose="02020603050405020304" pitchFamily="18" charset="0"/>
                <a:ea typeface="宋体" panose="02010600030101010101" pitchFamily="2" charset="-122"/>
              </a:rPr>
              <a:t>AOV-</a:t>
            </a:r>
            <a:r>
              <a:rPr kumimoji="1" lang="zh-CN" altLang="en-US" sz="2800" smtClean="0">
                <a:solidFill>
                  <a:srgbClr val="000000"/>
                </a:solidFill>
                <a:latin typeface="Times New Roman" panose="02020603050405020304" pitchFamily="18" charset="0"/>
                <a:ea typeface="宋体" panose="02010600030101010101" pitchFamily="2" charset="-122"/>
              </a:rPr>
              <a:t>网的特性</a:t>
            </a:r>
            <a:endParaRPr kumimoji="1" lang="zh-CN" altLang="en-US" sz="280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02" name="Object 1024"/>
          <p:cNvGraphicFramePr>
            <a:graphicFrameLocks noGrp="1" noChangeAspect="1"/>
          </p:cNvGraphicFramePr>
          <p:nvPr>
            <p:ph sz="half" idx="1"/>
          </p:nvPr>
        </p:nvGraphicFramePr>
        <p:xfrm>
          <a:off x="457200" y="2398713"/>
          <a:ext cx="3716215" cy="2470150"/>
        </p:xfrm>
        <a:graphic>
          <a:graphicData uri="http://schemas.openxmlformats.org/presentationml/2006/ole">
            <mc:AlternateContent xmlns:mc="http://schemas.openxmlformats.org/markup-compatibility/2006">
              <mc:Choice xmlns:v="urn:schemas-microsoft-com:vml" Requires="v">
                <p:oleObj spid="_x0000_s24606" name="Visio" r:id="rId1" imgW="7868285" imgH="5260340" progId="Visio.Drawing.11">
                  <p:embed/>
                </p:oleObj>
              </mc:Choice>
              <mc:Fallback>
                <p:oleObj name="Visio" r:id="rId1" imgW="7868285" imgH="5260340" progId="Visio.Drawing.11">
                  <p:embed/>
                  <p:pic>
                    <p:nvPicPr>
                      <p:cNvPr id="0" name="图片 24605"/>
                      <p:cNvPicPr>
                        <a:picLocks noGrp="1" noChangeAspect="1" noChangeArrowheads="1"/>
                      </p:cNvPicPr>
                      <p:nvPr/>
                    </p:nvPicPr>
                    <p:blipFill>
                      <a:blip r:embed="rId2">
                        <a:extLst>
                          <a:ext uri="{28A0092B-C50C-407E-A947-70E740481C1C}">
                            <a14:useLocalDpi xmlns:a14="http://schemas.microsoft.com/office/drawing/2010/main" val="0"/>
                          </a:ext>
                        </a:extLst>
                      </a:blip>
                      <a:srcRect r="8116" b="15619"/>
                      <a:stretch>
                        <a:fillRect/>
                      </a:stretch>
                    </p:blipFill>
                    <p:spPr bwMode="auto">
                      <a:xfrm>
                        <a:off x="457200" y="2398713"/>
                        <a:ext cx="371621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03" name="Text Box 1029"/>
          <p:cNvSpPr txBox="1">
            <a:spLocks noChangeArrowheads="1"/>
          </p:cNvSpPr>
          <p:nvPr/>
        </p:nvSpPr>
        <p:spPr bwMode="auto">
          <a:xfrm>
            <a:off x="318010" y="1412878"/>
            <a:ext cx="8508023"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hangingPunct="0">
              <a:spcBef>
                <a:spcPct val="20000"/>
              </a:spcBef>
            </a:pPr>
            <a:r>
              <a:rPr kumimoji="1" lang="en-US" altLang="zh-CN" i="0" u="none" dirty="0" smtClean="0">
                <a:solidFill>
                  <a:srgbClr val="FF0000"/>
                </a:solidFill>
                <a:ea typeface="宋体" panose="02010600030101010101" pitchFamily="2" charset="-122"/>
              </a:rPr>
              <a:t>Step1</a:t>
            </a:r>
            <a:r>
              <a:rPr kumimoji="1" lang="zh-CN" altLang="en-US" i="0" u="none" dirty="0" smtClean="0">
                <a:solidFill>
                  <a:srgbClr val="000000"/>
                </a:solidFill>
                <a:ea typeface="宋体" panose="02010600030101010101" pitchFamily="2" charset="-122"/>
              </a:rPr>
              <a:t>在</a:t>
            </a:r>
            <a:r>
              <a:rPr kumimoji="1" lang="en-US" altLang="zh-CN" i="0" u="none" dirty="0" smtClean="0">
                <a:solidFill>
                  <a:srgbClr val="000000"/>
                </a:solidFill>
                <a:ea typeface="宋体" panose="02010600030101010101" pitchFamily="2" charset="-122"/>
              </a:rPr>
              <a:t>AOV</a:t>
            </a:r>
            <a:r>
              <a:rPr kumimoji="1" lang="zh-CN" altLang="en-US" i="0" u="none" dirty="0" smtClean="0">
                <a:solidFill>
                  <a:srgbClr val="000000"/>
                </a:solidFill>
                <a:ea typeface="宋体" panose="02010600030101010101" pitchFamily="2" charset="-122"/>
              </a:rPr>
              <a:t>网络中选一个没有直接前驱的顶点</a:t>
            </a:r>
            <a:r>
              <a:rPr kumimoji="1" lang="en-US" altLang="zh-CN" i="0" u="none" dirty="0" smtClean="0">
                <a:solidFill>
                  <a:srgbClr val="000000"/>
                </a:solidFill>
                <a:ea typeface="宋体" panose="02010600030101010101" pitchFamily="2" charset="-122"/>
              </a:rPr>
              <a:t>v</a:t>
            </a:r>
            <a:r>
              <a:rPr kumimoji="1" lang="zh-CN" altLang="en-US" i="0" u="none" dirty="0" smtClean="0">
                <a:solidFill>
                  <a:srgbClr val="000000"/>
                </a:solidFill>
                <a:ea typeface="宋体" panose="02010600030101010101" pitchFamily="2" charset="-122"/>
              </a:rPr>
              <a:t>；并输出之；</a:t>
            </a:r>
            <a:endParaRPr kumimoji="1" lang="zh-CN" altLang="en-US" i="0" u="none" dirty="0" smtClean="0">
              <a:solidFill>
                <a:srgbClr val="000000"/>
              </a:solidFill>
              <a:ea typeface="宋体" panose="02010600030101010101" pitchFamily="2" charset="-122"/>
            </a:endParaRPr>
          </a:p>
          <a:p>
            <a:pPr algn="just" hangingPunct="0">
              <a:spcBef>
                <a:spcPct val="20000"/>
              </a:spcBef>
            </a:pPr>
            <a:r>
              <a:rPr kumimoji="1" lang="en-US" altLang="zh-CN" i="0" u="none" dirty="0" smtClean="0">
                <a:solidFill>
                  <a:srgbClr val="FF0000"/>
                </a:solidFill>
                <a:ea typeface="宋体" panose="02010600030101010101" pitchFamily="2" charset="-122"/>
              </a:rPr>
              <a:t>Step2</a:t>
            </a:r>
            <a:r>
              <a:rPr kumimoji="1" lang="zh-CN" altLang="en-US" i="0" u="none" dirty="0" smtClean="0">
                <a:solidFill>
                  <a:srgbClr val="000000"/>
                </a:solidFill>
                <a:ea typeface="宋体" panose="02010600030101010101" pitchFamily="2" charset="-122"/>
              </a:rPr>
              <a:t>从图中删去该顶点，同时删去所有从顶点</a:t>
            </a:r>
            <a:r>
              <a:rPr kumimoji="1" lang="en-US" altLang="zh-CN" i="0" u="none" dirty="0" smtClean="0">
                <a:solidFill>
                  <a:srgbClr val="000000"/>
                </a:solidFill>
                <a:ea typeface="宋体" panose="02010600030101010101" pitchFamily="2" charset="-122"/>
              </a:rPr>
              <a:t>v</a:t>
            </a:r>
            <a:r>
              <a:rPr kumimoji="1" lang="zh-CN" altLang="en-US" i="0" u="none" dirty="0" smtClean="0">
                <a:solidFill>
                  <a:srgbClr val="000000"/>
                </a:solidFill>
                <a:ea typeface="宋体" panose="02010600030101010101" pitchFamily="2" charset="-122"/>
              </a:rPr>
              <a:t>发出的弧；</a:t>
            </a:r>
            <a:endParaRPr kumimoji="1" lang="zh-CN" altLang="en-US" i="0" u="none" dirty="0" smtClean="0">
              <a:solidFill>
                <a:srgbClr val="000000"/>
              </a:solidFill>
              <a:ea typeface="宋体" panose="02010600030101010101" pitchFamily="2" charset="-122"/>
            </a:endParaRPr>
          </a:p>
          <a:p>
            <a:pPr algn="just" hangingPunct="0">
              <a:spcBef>
                <a:spcPct val="20000"/>
              </a:spcBef>
            </a:pPr>
            <a:r>
              <a:rPr kumimoji="1" lang="en-US" altLang="zh-CN" i="0" u="none" dirty="0" smtClean="0">
                <a:solidFill>
                  <a:srgbClr val="FF0000"/>
                </a:solidFill>
                <a:ea typeface="宋体" panose="02010600030101010101" pitchFamily="2" charset="-122"/>
              </a:rPr>
              <a:t>Step3</a:t>
            </a:r>
            <a:r>
              <a:rPr kumimoji="1" lang="zh-CN" altLang="en-US" i="0" u="none" dirty="0" smtClean="0">
                <a:solidFill>
                  <a:srgbClr val="000000"/>
                </a:solidFill>
                <a:ea typeface="宋体" panose="02010600030101010101" pitchFamily="2" charset="-122"/>
              </a:rPr>
              <a:t>重复以上步骤</a:t>
            </a:r>
            <a:r>
              <a:rPr kumimoji="1" lang="en-US" altLang="zh-CN" i="0" u="none" dirty="0" smtClean="0">
                <a:solidFill>
                  <a:srgbClr val="FF0000"/>
                </a:solidFill>
                <a:ea typeface="宋体" panose="02010600030101010101" pitchFamily="2" charset="-122"/>
              </a:rPr>
              <a:t>Step1~2</a:t>
            </a:r>
            <a:r>
              <a:rPr kumimoji="1" lang="en-US" altLang="zh-CN" i="0" u="none" dirty="0" smtClean="0">
                <a:solidFill>
                  <a:srgbClr val="000000"/>
                </a:solidFill>
                <a:ea typeface="宋体" panose="02010600030101010101" pitchFamily="2" charset="-122"/>
              </a:rPr>
              <a:t>,</a:t>
            </a:r>
            <a:r>
              <a:rPr kumimoji="1" lang="zh-CN" altLang="en-US" i="0" u="none" dirty="0" smtClean="0">
                <a:solidFill>
                  <a:srgbClr val="000000"/>
                </a:solidFill>
                <a:ea typeface="宋体" panose="02010600030101010101" pitchFamily="2" charset="-122"/>
              </a:rPr>
              <a:t>直到没有直接前驱的顶点全部输出。</a:t>
            </a:r>
            <a:endParaRPr kumimoji="1" lang="zh-CN" altLang="en-US" i="0" u="none" dirty="0" smtClean="0">
              <a:solidFill>
                <a:srgbClr val="000000"/>
              </a:solidFill>
              <a:ea typeface="宋体" panose="02010600030101010101" pitchFamily="2" charset="-122"/>
            </a:endParaRPr>
          </a:p>
          <a:p>
            <a:pPr algn="just" hangingPunct="0">
              <a:spcBef>
                <a:spcPct val="20000"/>
              </a:spcBef>
            </a:pPr>
            <a:r>
              <a:rPr kumimoji="1" lang="zh-CN" altLang="en-US" i="0" u="none" dirty="0" smtClean="0">
                <a:solidFill>
                  <a:srgbClr val="000000"/>
                </a:solidFill>
                <a:ea typeface="宋体" panose="02010600030101010101" pitchFamily="2" charset="-122"/>
              </a:rPr>
              <a:t>　　说明：如果图中所有顶点已全部输出，则拓扑有序序列形成，拓扑排序完成；否则说明图中还剩下一些顶点，它们都有直接前驱，再也找不到没有前驱的顶点了，这时</a:t>
            </a:r>
            <a:r>
              <a:rPr kumimoji="1" lang="en-US" altLang="zh-CN" i="0" u="none" dirty="0" smtClean="0">
                <a:solidFill>
                  <a:srgbClr val="000000"/>
                </a:solidFill>
                <a:ea typeface="宋体" panose="02010600030101010101" pitchFamily="2" charset="-122"/>
              </a:rPr>
              <a:t>AOV</a:t>
            </a:r>
            <a:r>
              <a:rPr kumimoji="1" lang="zh-CN" altLang="en-US" i="0" u="none" dirty="0" smtClean="0">
                <a:solidFill>
                  <a:srgbClr val="000000"/>
                </a:solidFill>
                <a:ea typeface="宋体" panose="02010600030101010101" pitchFamily="2" charset="-122"/>
              </a:rPr>
              <a:t>网络中必定存在有向环。</a:t>
            </a:r>
            <a:endParaRPr kumimoji="1" lang="zh-CN" altLang="en-US" sz="2400" i="0" u="none" dirty="0" smtClean="0">
              <a:solidFill>
                <a:srgbClr val="000000"/>
              </a:solidFill>
              <a:latin typeface="宋体" panose="02010600030101010101" pitchFamily="2" charset="-122"/>
              <a:ea typeface="宋体" panose="02010600030101010101" pitchFamily="2" charset="-122"/>
            </a:endParaRPr>
          </a:p>
        </p:txBody>
      </p:sp>
      <p:sp>
        <p:nvSpPr>
          <p:cNvPr id="153604" name="Rectangle 1035"/>
          <p:cNvSpPr>
            <a:spLocks noChangeArrowheads="1"/>
          </p:cNvSpPr>
          <p:nvPr/>
        </p:nvSpPr>
        <p:spPr bwMode="auto">
          <a:xfrm>
            <a:off x="128334" y="476253"/>
            <a:ext cx="4145365"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anose="05000000000000000000" pitchFamily="2" charset="2"/>
              <a:buChar char="Ø"/>
            </a:pPr>
            <a:r>
              <a:rPr kumimoji="1" lang="en-US" altLang="zh-CN" sz="2800" b="1" smtClean="0">
                <a:solidFill>
                  <a:srgbClr val="000000"/>
                </a:solidFill>
                <a:latin typeface="Times New Roman" panose="02020603050405020304" pitchFamily="18" charset="0"/>
                <a:ea typeface="宋体" panose="02010600030101010101" pitchFamily="2" charset="-122"/>
              </a:rPr>
              <a:t>AOV</a:t>
            </a:r>
            <a:r>
              <a:rPr kumimoji="1" lang="zh-CN" altLang="en-US" sz="2800" b="1" smtClean="0">
                <a:solidFill>
                  <a:srgbClr val="000000"/>
                </a:solidFill>
                <a:latin typeface="Times New Roman" panose="02020603050405020304" pitchFamily="18" charset="0"/>
                <a:ea typeface="宋体" panose="02010600030101010101" pitchFamily="2" charset="-122"/>
              </a:rPr>
              <a:t>网拓扑排序方法：</a:t>
            </a:r>
            <a:endParaRPr kumimoji="1" lang="zh-CN" altLang="en-US" sz="2800" b="1"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6" name="Object 0"/>
          <p:cNvGraphicFramePr>
            <a:graphicFrameLocks noGrp="1" noChangeAspect="1"/>
          </p:cNvGraphicFramePr>
          <p:nvPr>
            <p:ph sz="half" idx="1"/>
          </p:nvPr>
        </p:nvGraphicFramePr>
        <p:xfrm>
          <a:off x="457200" y="2398713"/>
          <a:ext cx="3716215" cy="2470150"/>
        </p:xfrm>
        <a:graphic>
          <a:graphicData uri="http://schemas.openxmlformats.org/presentationml/2006/ole">
            <mc:AlternateContent xmlns:mc="http://schemas.openxmlformats.org/markup-compatibility/2006">
              <mc:Choice xmlns:v="urn:schemas-microsoft-com:vml" Requires="v">
                <p:oleObj spid="_x0000_s25630" name="Visio" r:id="rId1" imgW="7868285" imgH="5260340" progId="Visio.Drawing.11">
                  <p:embed/>
                </p:oleObj>
              </mc:Choice>
              <mc:Fallback>
                <p:oleObj name="Visio" r:id="rId1" imgW="7868285" imgH="5260340" progId="Visio.Drawing.11">
                  <p:embed/>
                  <p:pic>
                    <p:nvPicPr>
                      <p:cNvPr id="0" name="图片 25629"/>
                      <p:cNvPicPr>
                        <a:picLocks noGrp="1" noChangeAspect="1" noChangeArrowheads="1"/>
                      </p:cNvPicPr>
                      <p:nvPr/>
                    </p:nvPicPr>
                    <p:blipFill>
                      <a:blip r:embed="rId2">
                        <a:extLst>
                          <a:ext uri="{28A0092B-C50C-407E-A947-70E740481C1C}">
                            <a14:useLocalDpi xmlns:a14="http://schemas.microsoft.com/office/drawing/2010/main" val="0"/>
                          </a:ext>
                        </a:extLst>
                      </a:blip>
                      <a:srcRect r="8116" b="15619"/>
                      <a:stretch>
                        <a:fillRect/>
                      </a:stretch>
                    </p:blipFill>
                    <p:spPr bwMode="auto">
                      <a:xfrm>
                        <a:off x="457200" y="2398713"/>
                        <a:ext cx="371621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4627" name="Picture 5" descr="7-27"/>
          <p:cNvPicPr>
            <a:picLocks noChangeAspect="1" noChangeArrowheads="1"/>
          </p:cNvPicPr>
          <p:nvPr/>
        </p:nvPicPr>
        <p:blipFill>
          <a:blip r:embed="rId3">
            <a:extLst>
              <a:ext uri="{28A0092B-C50C-407E-A947-70E740481C1C}">
                <a14:useLocalDpi xmlns:a14="http://schemas.microsoft.com/office/drawing/2010/main" val="0"/>
              </a:ext>
            </a:extLst>
          </a:blip>
          <a:srcRect r="68617" b="52483"/>
          <a:stretch>
            <a:fillRect/>
          </a:stretch>
        </p:blipFill>
        <p:spPr bwMode="auto">
          <a:xfrm>
            <a:off x="483598" y="357192"/>
            <a:ext cx="121773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0054" name="Rectangle 6"/>
          <p:cNvSpPr>
            <a:spLocks noChangeArrowheads="1"/>
          </p:cNvSpPr>
          <p:nvPr/>
        </p:nvSpPr>
        <p:spPr bwMode="auto">
          <a:xfrm>
            <a:off x="5701834" y="600239"/>
            <a:ext cx="2793023" cy="439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2800" dirty="0" smtClean="0">
                <a:solidFill>
                  <a:srgbClr val="000000"/>
                </a:solidFill>
                <a:latin typeface="Times New Roman" panose="02020603050405020304" pitchFamily="18" charset="0"/>
                <a:ea typeface="宋体" panose="02010600030101010101" pitchFamily="2" charset="-122"/>
              </a:rPr>
              <a:t>       拓扑有序序列为</a:t>
            </a:r>
            <a:r>
              <a:rPr lang="zh-CN" altLang="en-US" sz="2800" smtClean="0">
                <a:solidFill>
                  <a:srgbClr val="000000"/>
                </a:solidFill>
                <a:latin typeface="Times New Roman" panose="02020603050405020304" pitchFamily="18" charset="0"/>
                <a:ea typeface="宋体" panose="02010600030101010101" pitchFamily="2" charset="-122"/>
              </a:rPr>
              <a:t>：</a:t>
            </a:r>
            <a:r>
              <a:rPr lang="en-US" altLang="zh-CN" sz="2800" smtClean="0">
                <a:solidFill>
                  <a:srgbClr val="000000"/>
                </a:solidFill>
                <a:latin typeface="Times New Roman" panose="02020603050405020304" pitchFamily="18" charset="0"/>
                <a:ea typeface="宋体" panose="02010600030101010101" pitchFamily="2" charset="-122"/>
              </a:rPr>
              <a:t>E</a:t>
            </a:r>
            <a:r>
              <a:rPr lang="zh-CN" altLang="en-US" sz="2800" smtClean="0">
                <a:solidFill>
                  <a:srgbClr val="000000"/>
                </a:solidFill>
                <a:latin typeface="Times New Roman" panose="02020603050405020304" pitchFamily="18" charset="0"/>
                <a:ea typeface="宋体" panose="02010600030101010101" pitchFamily="2" charset="-122"/>
              </a:rPr>
              <a:t>、</a:t>
            </a:r>
            <a:r>
              <a:rPr lang="en-US" altLang="zh-CN" sz="2800" smtClean="0">
                <a:solidFill>
                  <a:srgbClr val="000000"/>
                </a:solidFill>
                <a:latin typeface="Times New Roman" panose="02020603050405020304" pitchFamily="18" charset="0"/>
                <a:ea typeface="宋体" panose="02010600030101010101" pitchFamily="2" charset="-122"/>
              </a:rPr>
              <a:t>C</a:t>
            </a:r>
            <a:r>
              <a:rPr lang="zh-CN" altLang="en-US" sz="2800" smtClean="0">
                <a:solidFill>
                  <a:srgbClr val="000000"/>
                </a:solidFill>
                <a:latin typeface="Times New Roman" panose="02020603050405020304" pitchFamily="18" charset="0"/>
                <a:ea typeface="宋体" panose="02010600030101010101" pitchFamily="2" charset="-122"/>
              </a:rPr>
              <a:t>、</a:t>
            </a:r>
            <a:r>
              <a:rPr lang="en-US" altLang="zh-CN" sz="2800" smtClean="0">
                <a:solidFill>
                  <a:srgbClr val="000000"/>
                </a:solidFill>
                <a:latin typeface="Times New Roman" panose="02020603050405020304" pitchFamily="18" charset="0"/>
                <a:ea typeface="宋体" panose="02010600030101010101" pitchFamily="2" charset="-122"/>
              </a:rPr>
              <a:t>B</a:t>
            </a:r>
            <a:r>
              <a:rPr lang="zh-CN" altLang="en-US" sz="2800" smtClean="0">
                <a:solidFill>
                  <a:srgbClr val="000000"/>
                </a:solidFill>
                <a:latin typeface="Times New Roman" panose="02020603050405020304" pitchFamily="18" charset="0"/>
                <a:ea typeface="宋体" panose="02010600030101010101" pitchFamily="2" charset="-122"/>
              </a:rPr>
              <a:t>、</a:t>
            </a:r>
            <a:r>
              <a:rPr lang="en-US" altLang="zh-CN" sz="2800" smtClean="0">
                <a:solidFill>
                  <a:srgbClr val="000000"/>
                </a:solidFill>
                <a:latin typeface="Times New Roman" panose="02020603050405020304" pitchFamily="18" charset="0"/>
                <a:ea typeface="宋体" panose="02010600030101010101" pitchFamily="2" charset="-122"/>
              </a:rPr>
              <a:t>D</a:t>
            </a:r>
            <a:r>
              <a:rPr lang="zh-CN" altLang="en-US" sz="2800" smtClean="0">
                <a:solidFill>
                  <a:srgbClr val="000000"/>
                </a:solidFill>
                <a:latin typeface="Times New Roman" panose="02020603050405020304" pitchFamily="18" charset="0"/>
                <a:ea typeface="宋体" panose="02010600030101010101" pitchFamily="2" charset="-122"/>
              </a:rPr>
              <a:t>、</a:t>
            </a:r>
            <a:r>
              <a:rPr lang="en-US" altLang="zh-CN" sz="2800" smtClean="0">
                <a:solidFill>
                  <a:srgbClr val="000000"/>
                </a:solidFill>
                <a:latin typeface="Times New Roman" panose="02020603050405020304" pitchFamily="18" charset="0"/>
                <a:ea typeface="宋体" panose="02010600030101010101" pitchFamily="2" charset="-122"/>
              </a:rPr>
              <a:t>F</a:t>
            </a:r>
            <a:r>
              <a:rPr lang="zh-CN" altLang="en-US" sz="2800" smtClean="0">
                <a:solidFill>
                  <a:srgbClr val="000000"/>
                </a:solidFill>
                <a:latin typeface="Times New Roman" panose="02020603050405020304" pitchFamily="18" charset="0"/>
                <a:ea typeface="宋体" panose="02010600030101010101" pitchFamily="2" charset="-122"/>
              </a:rPr>
              <a:t>、</a:t>
            </a:r>
            <a:r>
              <a:rPr lang="en-US" altLang="zh-CN" sz="2800" smtClean="0">
                <a:solidFill>
                  <a:srgbClr val="000000"/>
                </a:solidFill>
                <a:latin typeface="Times New Roman" panose="02020603050405020304" pitchFamily="18" charset="0"/>
                <a:ea typeface="宋体" panose="02010600030101010101" pitchFamily="2" charset="-122"/>
              </a:rPr>
              <a:t>A</a:t>
            </a:r>
            <a:r>
              <a:rPr lang="zh-CN" altLang="en-US" sz="2800" dirty="0" smtClean="0">
                <a:solidFill>
                  <a:srgbClr val="000000"/>
                </a:solidFill>
                <a:latin typeface="Times New Roman" panose="02020603050405020304" pitchFamily="18" charset="0"/>
                <a:ea typeface="宋体" panose="02010600030101010101" pitchFamily="2" charset="-122"/>
              </a:rPr>
              <a:t>，满足图中给出的所有前驱和后继关系。对于本来没有这种关系的顶点，如</a:t>
            </a:r>
            <a:r>
              <a:rPr lang="en-US" altLang="zh-CN" sz="2800" dirty="0" smtClean="0">
                <a:solidFill>
                  <a:srgbClr val="000000"/>
                </a:solidFill>
                <a:latin typeface="Times New Roman" panose="02020603050405020304" pitchFamily="18" charset="0"/>
                <a:ea typeface="宋体" panose="02010600030101010101" pitchFamily="2" charset="-122"/>
              </a:rPr>
              <a:t>B</a:t>
            </a:r>
            <a:r>
              <a:rPr lang="zh-CN" altLang="en-US" sz="2800" dirty="0" smtClean="0">
                <a:solidFill>
                  <a:srgbClr val="000000"/>
                </a:solidFill>
                <a:latin typeface="Times New Roman" panose="02020603050405020304" pitchFamily="18" charset="0"/>
                <a:ea typeface="宋体" panose="02010600030101010101" pitchFamily="2" charset="-122"/>
              </a:rPr>
              <a:t>和</a:t>
            </a:r>
            <a:r>
              <a:rPr lang="en-US" altLang="zh-CN" sz="2800" dirty="0" smtClean="0">
                <a:solidFill>
                  <a:srgbClr val="000000"/>
                </a:solidFill>
                <a:latin typeface="Times New Roman" panose="02020603050405020304" pitchFamily="18" charset="0"/>
                <a:ea typeface="宋体" panose="02010600030101010101" pitchFamily="2" charset="-122"/>
              </a:rPr>
              <a:t>E</a:t>
            </a:r>
            <a:r>
              <a:rPr lang="zh-CN" altLang="en-US" sz="2800" dirty="0" smtClean="0">
                <a:solidFill>
                  <a:srgbClr val="000000"/>
                </a:solidFill>
                <a:latin typeface="Times New Roman" panose="02020603050405020304" pitchFamily="18" charset="0"/>
                <a:ea typeface="宋体" panose="02010600030101010101" pitchFamily="2" charset="-122"/>
              </a:rPr>
              <a:t>也人为地排出了先后关系。</a:t>
            </a:r>
            <a:r>
              <a:rPr lang="zh-CN" altLang="en-US" sz="2800" i="1" u="sng" dirty="0" smtClean="0">
                <a:solidFill>
                  <a:srgbClr val="000000"/>
                </a:solidFill>
                <a:latin typeface="Times New Roman" panose="02020603050405020304" pitchFamily="18" charset="0"/>
                <a:ea typeface="宋体" panose="02010600030101010101" pitchFamily="2" charset="-122"/>
              </a:rPr>
              <a:t>  </a:t>
            </a:r>
            <a:endParaRPr lang="zh-CN" altLang="en-US" sz="2800" i="1" u="sng" dirty="0" smtClean="0">
              <a:solidFill>
                <a:srgbClr val="000000"/>
              </a:solidFill>
              <a:latin typeface="Times New Roman" panose="02020603050405020304" pitchFamily="18" charset="0"/>
              <a:ea typeface="宋体" panose="02010600030101010101" pitchFamily="2" charset="-122"/>
            </a:endParaRPr>
          </a:p>
        </p:txBody>
      </p:sp>
      <p:sp>
        <p:nvSpPr>
          <p:cNvPr id="154629" name="Rectangle 7"/>
          <p:cNvSpPr>
            <a:spLocks noChangeArrowheads="1"/>
          </p:cNvSpPr>
          <p:nvPr/>
        </p:nvSpPr>
        <p:spPr bwMode="auto">
          <a:xfrm>
            <a:off x="3189599" y="5761677"/>
            <a:ext cx="298318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b="1" smtClean="0">
                <a:solidFill>
                  <a:srgbClr val="000000"/>
                </a:solidFill>
                <a:latin typeface="Times New Roman" panose="02020603050405020304" pitchFamily="18" charset="0"/>
                <a:ea typeface="宋体" panose="02010600030101010101" pitchFamily="2" charset="-122"/>
              </a:rPr>
              <a:t>图</a:t>
            </a:r>
            <a:r>
              <a:rPr lang="en-US" altLang="zh-CN" sz="2400" b="1" smtClean="0">
                <a:solidFill>
                  <a:srgbClr val="000000"/>
                </a:solidFill>
                <a:latin typeface="Times New Roman" panose="02020603050405020304" pitchFamily="18" charset="0"/>
                <a:ea typeface="宋体" panose="02010600030101010101" pitchFamily="2" charset="-122"/>
              </a:rPr>
              <a:t>7-27 </a:t>
            </a:r>
            <a:r>
              <a:rPr lang="zh-CN" altLang="en-US" sz="2400" b="1" smtClean="0">
                <a:solidFill>
                  <a:srgbClr val="000000"/>
                </a:solidFill>
                <a:latin typeface="Times New Roman" panose="02020603050405020304" pitchFamily="18" charset="0"/>
                <a:ea typeface="宋体" panose="02010600030101010101" pitchFamily="2" charset="-122"/>
              </a:rPr>
              <a:t>拓扑排序示例</a:t>
            </a:r>
            <a:endParaRPr lang="zh-CN" altLang="en-US" sz="2400" b="1" smtClean="0">
              <a:solidFill>
                <a:srgbClr val="000000"/>
              </a:solidFill>
              <a:latin typeface="Times New Roman" panose="02020603050405020304" pitchFamily="18" charset="0"/>
              <a:ea typeface="宋体" panose="02010600030101010101" pitchFamily="2" charset="-122"/>
            </a:endParaRPr>
          </a:p>
        </p:txBody>
      </p:sp>
      <p:pic>
        <p:nvPicPr>
          <p:cNvPr id="6" name="Picture 5" descr="7-27"/>
          <p:cNvPicPr>
            <a:picLocks noChangeAspect="1" noChangeArrowheads="1"/>
          </p:cNvPicPr>
          <p:nvPr/>
        </p:nvPicPr>
        <p:blipFill>
          <a:blip r:embed="rId3">
            <a:extLst>
              <a:ext uri="{28A0092B-C50C-407E-A947-70E740481C1C}">
                <a14:useLocalDpi xmlns:a14="http://schemas.microsoft.com/office/drawing/2010/main" val="0"/>
              </a:ext>
            </a:extLst>
          </a:blip>
          <a:srcRect l="33987" r="33723" b="52484"/>
          <a:stretch>
            <a:fillRect/>
          </a:stretch>
        </p:blipFill>
        <p:spPr bwMode="auto">
          <a:xfrm>
            <a:off x="2198078" y="357192"/>
            <a:ext cx="1252904"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7-27"/>
          <p:cNvPicPr>
            <a:picLocks noChangeAspect="1" noChangeArrowheads="1"/>
          </p:cNvPicPr>
          <p:nvPr/>
        </p:nvPicPr>
        <p:blipFill>
          <a:blip r:embed="rId3">
            <a:extLst>
              <a:ext uri="{28A0092B-C50C-407E-A947-70E740481C1C}">
                <a14:useLocalDpi xmlns:a14="http://schemas.microsoft.com/office/drawing/2010/main" val="0"/>
              </a:ext>
            </a:extLst>
          </a:blip>
          <a:srcRect l="67976" b="51086"/>
          <a:stretch>
            <a:fillRect/>
          </a:stretch>
        </p:blipFill>
        <p:spPr bwMode="auto">
          <a:xfrm>
            <a:off x="3978520" y="428627"/>
            <a:ext cx="1242646"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7-27"/>
          <p:cNvPicPr>
            <a:picLocks noChangeAspect="1" noChangeArrowheads="1"/>
          </p:cNvPicPr>
          <p:nvPr/>
        </p:nvPicPr>
        <p:blipFill>
          <a:blip r:embed="rId3">
            <a:extLst>
              <a:ext uri="{28A0092B-C50C-407E-A947-70E740481C1C}">
                <a14:useLocalDpi xmlns:a14="http://schemas.microsoft.com/office/drawing/2010/main" val="0"/>
              </a:ext>
            </a:extLst>
          </a:blip>
          <a:srcRect t="51709" r="67709" b="-623"/>
          <a:stretch>
            <a:fillRect/>
          </a:stretch>
        </p:blipFill>
        <p:spPr bwMode="auto">
          <a:xfrm>
            <a:off x="351698" y="3357563"/>
            <a:ext cx="1252904"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7-27"/>
          <p:cNvPicPr>
            <a:picLocks noChangeAspect="1" noChangeArrowheads="1"/>
          </p:cNvPicPr>
          <p:nvPr/>
        </p:nvPicPr>
        <p:blipFill>
          <a:blip r:embed="rId3">
            <a:extLst>
              <a:ext uri="{28A0092B-C50C-407E-A947-70E740481C1C}">
                <a14:useLocalDpi xmlns:a14="http://schemas.microsoft.com/office/drawing/2010/main" val="0"/>
              </a:ext>
            </a:extLst>
          </a:blip>
          <a:srcRect l="32289" t="48914" r="33723" b="-623"/>
          <a:stretch>
            <a:fillRect/>
          </a:stretch>
        </p:blipFill>
        <p:spPr bwMode="auto">
          <a:xfrm>
            <a:off x="2066192" y="3214689"/>
            <a:ext cx="1318846"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7-27"/>
          <p:cNvPicPr>
            <a:picLocks noChangeAspect="1" noChangeArrowheads="1"/>
          </p:cNvPicPr>
          <p:nvPr/>
        </p:nvPicPr>
        <p:blipFill>
          <a:blip r:embed="rId3">
            <a:extLst>
              <a:ext uri="{28A0092B-C50C-407E-A947-70E740481C1C}">
                <a14:useLocalDpi xmlns:a14="http://schemas.microsoft.com/office/drawing/2010/main" val="0"/>
              </a:ext>
            </a:extLst>
          </a:blip>
          <a:srcRect l="62878" t="50311" r="8232" b="777"/>
          <a:stretch>
            <a:fillRect/>
          </a:stretch>
        </p:blipFill>
        <p:spPr bwMode="auto">
          <a:xfrm>
            <a:off x="4044461" y="3214688"/>
            <a:ext cx="112102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amond(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10054"/>
                                        </p:tgtEl>
                                        <p:attrNameLst>
                                          <p:attrName>style.visibility</p:attrName>
                                        </p:attrNameLst>
                                      </p:cBhvr>
                                      <p:to>
                                        <p:strVal val="visible"/>
                                      </p:to>
                                    </p:set>
                                    <p:animEffect transition="in" filter="blinds(horizontal)">
                                      <p:cBhvr>
                                        <p:cTn id="32" dur="500"/>
                                        <p:tgtEl>
                                          <p:spTgt spid="141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54"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50" name="Object 0"/>
          <p:cNvGraphicFramePr>
            <a:graphicFrameLocks noGrp="1" noChangeAspect="1"/>
          </p:cNvGraphicFramePr>
          <p:nvPr>
            <p:ph sz="half" idx="1"/>
          </p:nvPr>
        </p:nvGraphicFramePr>
        <p:xfrm>
          <a:off x="457200" y="2398713"/>
          <a:ext cx="3716215" cy="2470150"/>
        </p:xfrm>
        <a:graphic>
          <a:graphicData uri="http://schemas.openxmlformats.org/presentationml/2006/ole">
            <mc:AlternateContent xmlns:mc="http://schemas.openxmlformats.org/markup-compatibility/2006">
              <mc:Choice xmlns:v="urn:schemas-microsoft-com:vml" Requires="v">
                <p:oleObj spid="_x0000_s26654" name="Visio" r:id="rId1" imgW="7868285" imgH="5260340" progId="Visio.Drawing.11">
                  <p:embed/>
                </p:oleObj>
              </mc:Choice>
              <mc:Fallback>
                <p:oleObj name="Visio" r:id="rId1" imgW="7868285" imgH="5260340" progId="Visio.Drawing.11">
                  <p:embed/>
                  <p:pic>
                    <p:nvPicPr>
                      <p:cNvPr id="0" name="图片 26653"/>
                      <p:cNvPicPr>
                        <a:picLocks noGrp="1" noChangeAspect="1" noChangeArrowheads="1"/>
                      </p:cNvPicPr>
                      <p:nvPr/>
                    </p:nvPicPr>
                    <p:blipFill>
                      <a:blip r:embed="rId2">
                        <a:extLst>
                          <a:ext uri="{28A0092B-C50C-407E-A947-70E740481C1C}">
                            <a14:useLocalDpi xmlns:a14="http://schemas.microsoft.com/office/drawing/2010/main" val="0"/>
                          </a:ext>
                        </a:extLst>
                      </a:blip>
                      <a:srcRect r="8116" b="15619"/>
                      <a:stretch>
                        <a:fillRect/>
                      </a:stretch>
                    </p:blipFill>
                    <p:spPr bwMode="auto">
                      <a:xfrm>
                        <a:off x="457200" y="2398713"/>
                        <a:ext cx="371621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51" name="Rectangle 4"/>
          <p:cNvSpPr>
            <a:spLocks noChangeArrowheads="1"/>
          </p:cNvSpPr>
          <p:nvPr/>
        </p:nvSpPr>
        <p:spPr bwMode="auto">
          <a:xfrm>
            <a:off x="331548" y="404814"/>
            <a:ext cx="2790828"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anose="05000000000000000000" pitchFamily="2" charset="2"/>
              <a:buNone/>
            </a:pPr>
            <a:r>
              <a:rPr kumimoji="1" lang="zh-CN" altLang="en-US" sz="2800" b="1" dirty="0" smtClean="0">
                <a:solidFill>
                  <a:srgbClr val="000000"/>
                </a:solidFill>
                <a:latin typeface="Times New Roman" panose="02020603050405020304" pitchFamily="18" charset="0"/>
                <a:ea typeface="宋体" panose="02010600030101010101" pitchFamily="2" charset="-122"/>
              </a:rPr>
              <a:t>修改图的邻接表</a:t>
            </a:r>
            <a:r>
              <a:rPr kumimoji="1" lang="zh-CN" altLang="en-US" sz="2800" i="1" u="sng" dirty="0" smtClean="0">
                <a:solidFill>
                  <a:srgbClr val="000000"/>
                </a:solidFill>
                <a:latin typeface="Times New Roman" panose="02020603050405020304" pitchFamily="18" charset="0"/>
                <a:ea typeface="宋体" panose="02010600030101010101" pitchFamily="2" charset="-122"/>
              </a:rPr>
              <a:t> </a:t>
            </a:r>
            <a:endParaRPr kumimoji="1" lang="zh-CN" altLang="en-US" sz="2800" i="1" u="sng" dirty="0" smtClean="0">
              <a:solidFill>
                <a:srgbClr val="000000"/>
              </a:solidFill>
              <a:latin typeface="Times New Roman" panose="02020603050405020304" pitchFamily="18" charset="0"/>
              <a:ea typeface="宋体" panose="02010600030101010101" pitchFamily="2" charset="-122"/>
            </a:endParaRPr>
          </a:p>
        </p:txBody>
      </p:sp>
      <p:pic>
        <p:nvPicPr>
          <p:cNvPr id="155652" name="Picture 5" descr="7-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44" y="1341440"/>
            <a:ext cx="7776797"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6"/>
          <p:cNvSpPr txBox="1">
            <a:spLocks noChangeArrowheads="1"/>
          </p:cNvSpPr>
          <p:nvPr/>
        </p:nvSpPr>
        <p:spPr bwMode="auto">
          <a:xfrm>
            <a:off x="1056543" y="5657893"/>
            <a:ext cx="584248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zh-CN" altLang="en-US" b="1" i="0" u="none" smtClean="0">
                <a:solidFill>
                  <a:srgbClr val="000000"/>
                </a:solidFill>
                <a:latin typeface="宋体" panose="02010600030101010101" pitchFamily="2" charset="-122"/>
                <a:ea typeface="宋体" panose="02010600030101010101" pitchFamily="2" charset="-122"/>
              </a:rPr>
              <a:t>图</a:t>
            </a:r>
            <a:r>
              <a:rPr lang="en-US" altLang="zh-CN" b="1" i="0" u="none" smtClean="0">
                <a:solidFill>
                  <a:srgbClr val="000000"/>
                </a:solidFill>
                <a:latin typeface="宋体" panose="02010600030101010101" pitchFamily="2" charset="-122"/>
                <a:ea typeface="宋体" panose="02010600030101010101" pitchFamily="2" charset="-122"/>
              </a:rPr>
              <a:t>7-28 AOV</a:t>
            </a:r>
            <a:r>
              <a:rPr lang="zh-CN" altLang="en-US" b="1" i="0" u="none" smtClean="0">
                <a:solidFill>
                  <a:srgbClr val="000000"/>
                </a:solidFill>
                <a:latin typeface="宋体" panose="02010600030101010101" pitchFamily="2" charset="-122"/>
                <a:ea typeface="宋体" panose="02010600030101010101" pitchFamily="2" charset="-122"/>
              </a:rPr>
              <a:t>网络的邻接表表示</a:t>
            </a:r>
            <a:endParaRPr lang="zh-CN" altLang="en-US" b="1" smtClean="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722" name="Object 0"/>
          <p:cNvGraphicFramePr>
            <a:graphicFrameLocks noGrp="1" noChangeAspect="1"/>
          </p:cNvGraphicFramePr>
          <p:nvPr>
            <p:ph sz="half" idx="1"/>
          </p:nvPr>
        </p:nvGraphicFramePr>
        <p:xfrm>
          <a:off x="457200" y="2398713"/>
          <a:ext cx="3716215" cy="2470150"/>
        </p:xfrm>
        <a:graphic>
          <a:graphicData uri="http://schemas.openxmlformats.org/presentationml/2006/ole">
            <mc:AlternateContent xmlns:mc="http://schemas.openxmlformats.org/markup-compatibility/2006">
              <mc:Choice xmlns:v="urn:schemas-microsoft-com:vml" Requires="v">
                <p:oleObj spid="_x0000_s29726" name="Visio" r:id="rId1" imgW="7868285" imgH="5260340" progId="Visio.Drawing.11">
                  <p:embed/>
                </p:oleObj>
              </mc:Choice>
              <mc:Fallback>
                <p:oleObj name="Visio" r:id="rId1" imgW="7868285" imgH="5260340" progId="Visio.Drawing.11">
                  <p:embed/>
                  <p:pic>
                    <p:nvPicPr>
                      <p:cNvPr id="0" name="图片 29725"/>
                      <p:cNvPicPr>
                        <a:picLocks noGrp="1" noChangeAspect="1" noChangeArrowheads="1"/>
                      </p:cNvPicPr>
                      <p:nvPr/>
                    </p:nvPicPr>
                    <p:blipFill>
                      <a:blip r:embed="rId2">
                        <a:extLst>
                          <a:ext uri="{28A0092B-C50C-407E-A947-70E740481C1C}">
                            <a14:useLocalDpi xmlns:a14="http://schemas.microsoft.com/office/drawing/2010/main" val="0"/>
                          </a:ext>
                        </a:extLst>
                      </a:blip>
                      <a:srcRect r="8116" b="15619"/>
                      <a:stretch>
                        <a:fillRect/>
                      </a:stretch>
                    </p:blipFill>
                    <p:spPr bwMode="auto">
                      <a:xfrm>
                        <a:off x="457200" y="2398713"/>
                        <a:ext cx="371621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23" name="Text Box 3"/>
          <p:cNvSpPr txBox="1">
            <a:spLocks noChangeArrowheads="1"/>
          </p:cNvSpPr>
          <p:nvPr/>
        </p:nvSpPr>
        <p:spPr bwMode="auto">
          <a:xfrm>
            <a:off x="318010" y="981075"/>
            <a:ext cx="850802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hangingPunct="0">
              <a:spcBef>
                <a:spcPct val="20000"/>
              </a:spcBef>
            </a:pPr>
            <a:r>
              <a:rPr kumimoji="1" lang="en-US" altLang="zh-CN" sz="3200" i="0" u="none" dirty="0" smtClean="0">
                <a:solidFill>
                  <a:srgbClr val="000000"/>
                </a:solidFill>
                <a:ea typeface="宋体" panose="02010600030101010101" pitchFamily="2" charset="-122"/>
              </a:rPr>
              <a:t>  </a:t>
            </a:r>
            <a:r>
              <a:rPr kumimoji="1" lang="en-US" altLang="zh-CN" sz="3200" i="0" u="none" dirty="0" smtClean="0">
                <a:solidFill>
                  <a:srgbClr val="FF0000"/>
                </a:solidFill>
                <a:ea typeface="宋体" panose="02010600030101010101" pitchFamily="2" charset="-122"/>
              </a:rPr>
              <a:t>Step1</a:t>
            </a:r>
            <a:r>
              <a:rPr kumimoji="1" lang="en-US" altLang="zh-CN" sz="3200" i="0" u="none" dirty="0" smtClean="0">
                <a:solidFill>
                  <a:srgbClr val="000000"/>
                </a:solidFill>
                <a:ea typeface="宋体" panose="02010600030101010101" pitchFamily="2" charset="-122"/>
              </a:rPr>
              <a:t>  </a:t>
            </a:r>
            <a:r>
              <a:rPr kumimoji="1" lang="zh-CN" altLang="en-US" sz="3200" i="0" u="none" dirty="0" smtClean="0">
                <a:solidFill>
                  <a:srgbClr val="000000"/>
                </a:solidFill>
                <a:ea typeface="宋体" panose="02010600030101010101" pitchFamily="2" charset="-122"/>
              </a:rPr>
              <a:t>建立入度为零的顶点栈；</a:t>
            </a:r>
            <a:endParaRPr kumimoji="1" lang="zh-CN" altLang="en-US" sz="3200" i="0" u="none" dirty="0" smtClean="0">
              <a:solidFill>
                <a:srgbClr val="000000"/>
              </a:solidFill>
              <a:ea typeface="宋体" panose="02010600030101010101" pitchFamily="2" charset="-122"/>
            </a:endParaRPr>
          </a:p>
          <a:p>
            <a:pPr algn="just" hangingPunct="0">
              <a:spcBef>
                <a:spcPct val="20000"/>
              </a:spcBef>
            </a:pPr>
            <a:r>
              <a:rPr kumimoji="1" lang="en-US" altLang="zh-CN" sz="3200" i="0" u="none" dirty="0" smtClean="0">
                <a:solidFill>
                  <a:srgbClr val="000000"/>
                </a:solidFill>
                <a:ea typeface="宋体" panose="02010600030101010101" pitchFamily="2" charset="-122"/>
              </a:rPr>
              <a:t>  </a:t>
            </a:r>
            <a:r>
              <a:rPr kumimoji="1" lang="en-US" altLang="zh-CN" sz="3200" i="0" u="none" dirty="0" smtClean="0">
                <a:solidFill>
                  <a:srgbClr val="FF0000"/>
                </a:solidFill>
                <a:ea typeface="宋体" panose="02010600030101010101" pitchFamily="2" charset="-122"/>
              </a:rPr>
              <a:t>Step2</a:t>
            </a:r>
            <a:r>
              <a:rPr kumimoji="1" lang="en-US" altLang="zh-CN" sz="3200" i="0" u="none" dirty="0" smtClean="0">
                <a:solidFill>
                  <a:srgbClr val="000000"/>
                </a:solidFill>
                <a:ea typeface="宋体" panose="02010600030101010101" pitchFamily="2" charset="-122"/>
              </a:rPr>
              <a:t>  </a:t>
            </a:r>
            <a:r>
              <a:rPr kumimoji="1" lang="zh-CN" altLang="en-US" sz="3200" i="0" u="none" dirty="0" smtClean="0">
                <a:solidFill>
                  <a:srgbClr val="000000"/>
                </a:solidFill>
                <a:ea typeface="宋体" panose="02010600030101010101" pitchFamily="2" charset="-122"/>
              </a:rPr>
              <a:t>栈空时 </a:t>
            </a:r>
            <a:r>
              <a:rPr kumimoji="1" lang="en-US" altLang="zh-CN" sz="3200" i="0" u="none" dirty="0" smtClean="0">
                <a:solidFill>
                  <a:srgbClr val="000000"/>
                </a:solidFill>
                <a:ea typeface="宋体" panose="02010600030101010101" pitchFamily="2" charset="-122"/>
                <a:sym typeface="Wingdings" panose="05000000000000000000" pitchFamily="2" charset="2"/>
              </a:rPr>
              <a:t></a:t>
            </a:r>
            <a:r>
              <a:rPr kumimoji="1" lang="en-US" altLang="zh-CN" sz="3200" i="0" u="none" dirty="0" smtClean="0">
                <a:solidFill>
                  <a:srgbClr val="FF0000"/>
                </a:solidFill>
                <a:ea typeface="宋体" panose="02010600030101010101" pitchFamily="2" charset="-122"/>
                <a:sym typeface="Wingdings" panose="05000000000000000000" pitchFamily="2" charset="2"/>
              </a:rPr>
              <a:t>Step6</a:t>
            </a:r>
            <a:r>
              <a:rPr kumimoji="1" lang="zh-CN" altLang="en-US" sz="3200" i="0" u="none" dirty="0" smtClean="0">
                <a:solidFill>
                  <a:srgbClr val="000000"/>
                </a:solidFill>
                <a:ea typeface="宋体" panose="02010600030101010101" pitchFamily="2" charset="-122"/>
              </a:rPr>
              <a:t>，否则 </a:t>
            </a:r>
            <a:r>
              <a:rPr kumimoji="1" lang="en-US" altLang="zh-CN" sz="3200" i="0" u="none" dirty="0" smtClean="0">
                <a:solidFill>
                  <a:srgbClr val="000000"/>
                </a:solidFill>
                <a:ea typeface="宋体" panose="02010600030101010101" pitchFamily="2" charset="-122"/>
                <a:sym typeface="Wingdings" panose="05000000000000000000" pitchFamily="2" charset="2"/>
              </a:rPr>
              <a:t></a:t>
            </a:r>
            <a:r>
              <a:rPr kumimoji="1" lang="en-US" altLang="zh-CN" sz="3200" i="0" u="none" dirty="0" smtClean="0">
                <a:solidFill>
                  <a:srgbClr val="FF0000"/>
                </a:solidFill>
                <a:ea typeface="宋体" panose="02010600030101010101" pitchFamily="2" charset="-122"/>
                <a:sym typeface="Wingdings" panose="05000000000000000000" pitchFamily="2" charset="2"/>
              </a:rPr>
              <a:t>Step</a:t>
            </a:r>
            <a:r>
              <a:rPr kumimoji="1" lang="en-US" altLang="zh-CN" sz="3200" i="0" u="none" dirty="0" smtClean="0">
                <a:solidFill>
                  <a:srgbClr val="FF0000"/>
                </a:solidFill>
                <a:ea typeface="宋体" panose="02010600030101010101" pitchFamily="2" charset="-122"/>
              </a:rPr>
              <a:t>3</a:t>
            </a:r>
            <a:r>
              <a:rPr kumimoji="1" lang="zh-CN" altLang="en-US" sz="3200" i="0" u="none" dirty="0" smtClean="0">
                <a:solidFill>
                  <a:srgbClr val="000000"/>
                </a:solidFill>
                <a:ea typeface="宋体" panose="02010600030101010101" pitchFamily="2" charset="-122"/>
              </a:rPr>
              <a:t>；</a:t>
            </a:r>
            <a:endParaRPr kumimoji="1" lang="zh-CN" altLang="en-US" sz="3200" i="0" u="none" dirty="0" smtClean="0">
              <a:solidFill>
                <a:srgbClr val="000000"/>
              </a:solidFill>
              <a:ea typeface="宋体" panose="02010600030101010101" pitchFamily="2" charset="-122"/>
            </a:endParaRPr>
          </a:p>
          <a:p>
            <a:pPr algn="just" hangingPunct="0">
              <a:spcBef>
                <a:spcPct val="20000"/>
              </a:spcBef>
            </a:pPr>
            <a:r>
              <a:rPr kumimoji="1" lang="en-US" altLang="zh-CN" sz="3200" i="0" u="none" dirty="0" smtClean="0">
                <a:solidFill>
                  <a:srgbClr val="000000"/>
                </a:solidFill>
                <a:ea typeface="宋体" panose="02010600030101010101" pitchFamily="2" charset="-122"/>
              </a:rPr>
              <a:t>  </a:t>
            </a:r>
            <a:r>
              <a:rPr kumimoji="1" lang="en-US" altLang="zh-CN" sz="3200" i="0" u="none" dirty="0" smtClean="0">
                <a:solidFill>
                  <a:srgbClr val="FF0000"/>
                </a:solidFill>
                <a:ea typeface="宋体" panose="02010600030101010101" pitchFamily="2" charset="-122"/>
              </a:rPr>
              <a:t>Step3</a:t>
            </a:r>
            <a:r>
              <a:rPr kumimoji="1" lang="en-US" altLang="zh-CN" sz="3200" i="0" u="none" dirty="0" smtClean="0">
                <a:solidFill>
                  <a:srgbClr val="000000"/>
                </a:solidFill>
                <a:ea typeface="宋体" panose="02010600030101010101" pitchFamily="2" charset="-122"/>
              </a:rPr>
              <a:t>  </a:t>
            </a:r>
            <a:r>
              <a:rPr kumimoji="1" lang="zh-CN" altLang="en-US" sz="3200" i="0" u="none" dirty="0" smtClean="0">
                <a:solidFill>
                  <a:srgbClr val="000000"/>
                </a:solidFill>
                <a:ea typeface="宋体" panose="02010600030101010101" pitchFamily="2" charset="-122"/>
              </a:rPr>
              <a:t>栈顶元素</a:t>
            </a:r>
            <a:r>
              <a:rPr kumimoji="1" lang="en-US" altLang="zh-CN" sz="3200" i="0" u="none" dirty="0" smtClean="0">
                <a:solidFill>
                  <a:srgbClr val="000000"/>
                </a:solidFill>
                <a:ea typeface="宋体" panose="02010600030101010101" pitchFamily="2" charset="-122"/>
              </a:rPr>
              <a:t>v</a:t>
            </a:r>
            <a:r>
              <a:rPr kumimoji="1" lang="zh-CN" altLang="en-US" sz="3200" i="0" u="none" dirty="0" smtClean="0">
                <a:solidFill>
                  <a:srgbClr val="000000"/>
                </a:solidFill>
                <a:ea typeface="宋体" panose="02010600030101010101" pitchFamily="2" charset="-122"/>
              </a:rPr>
              <a:t>出栈</a:t>
            </a:r>
            <a:r>
              <a:rPr kumimoji="1" lang="en-US" altLang="zh-CN" sz="3200" i="0" u="none" dirty="0" smtClean="0">
                <a:solidFill>
                  <a:srgbClr val="000000"/>
                </a:solidFill>
                <a:ea typeface="宋体" panose="02010600030101010101" pitchFamily="2" charset="-122"/>
              </a:rPr>
              <a:t>,</a:t>
            </a:r>
            <a:r>
              <a:rPr kumimoji="1" lang="zh-CN" altLang="en-US" sz="3200" i="0" u="none" dirty="0" smtClean="0">
                <a:solidFill>
                  <a:srgbClr val="000000"/>
                </a:solidFill>
                <a:ea typeface="宋体" panose="02010600030101010101" pitchFamily="2" charset="-122"/>
              </a:rPr>
              <a:t>并输出之顶点</a:t>
            </a:r>
            <a:r>
              <a:rPr kumimoji="1" lang="en-US" altLang="zh-CN" sz="3200" i="0" u="none" dirty="0" smtClean="0">
                <a:solidFill>
                  <a:srgbClr val="000000"/>
                </a:solidFill>
                <a:ea typeface="宋体" panose="02010600030101010101" pitchFamily="2" charset="-122"/>
              </a:rPr>
              <a:t>v</a:t>
            </a:r>
            <a:r>
              <a:rPr kumimoji="1" lang="zh-CN" altLang="en-US" sz="3200" i="0" u="none" dirty="0" smtClean="0">
                <a:solidFill>
                  <a:srgbClr val="000000"/>
                </a:solidFill>
                <a:ea typeface="宋体" panose="02010600030101010101" pitchFamily="2" charset="-122"/>
              </a:rPr>
              <a:t>；</a:t>
            </a:r>
            <a:endParaRPr kumimoji="1" lang="zh-CN" altLang="en-US" sz="3200" i="0" u="none" dirty="0" smtClean="0">
              <a:solidFill>
                <a:srgbClr val="000000"/>
              </a:solidFill>
              <a:ea typeface="宋体" panose="02010600030101010101" pitchFamily="2" charset="-122"/>
            </a:endParaRPr>
          </a:p>
          <a:p>
            <a:pPr algn="just" hangingPunct="0">
              <a:spcBef>
                <a:spcPct val="20000"/>
              </a:spcBef>
            </a:pPr>
            <a:r>
              <a:rPr kumimoji="1" lang="en-US" altLang="zh-CN" sz="3200" i="0" u="none" dirty="0" smtClean="0">
                <a:solidFill>
                  <a:srgbClr val="000000"/>
                </a:solidFill>
                <a:ea typeface="宋体" panose="02010600030101010101" pitchFamily="2" charset="-122"/>
              </a:rPr>
              <a:t>  </a:t>
            </a:r>
            <a:r>
              <a:rPr kumimoji="1" lang="en-US" altLang="zh-CN" sz="3200" i="0" u="none" dirty="0" smtClean="0">
                <a:solidFill>
                  <a:srgbClr val="FF0000"/>
                </a:solidFill>
                <a:ea typeface="宋体" panose="02010600030101010101" pitchFamily="2" charset="-122"/>
              </a:rPr>
              <a:t>Step4</a:t>
            </a:r>
            <a:r>
              <a:rPr kumimoji="1" lang="en-US" altLang="zh-CN" sz="3200" i="0" u="none" dirty="0" smtClean="0">
                <a:solidFill>
                  <a:srgbClr val="000000"/>
                </a:solidFill>
                <a:ea typeface="宋体" panose="02010600030101010101" pitchFamily="2" charset="-122"/>
              </a:rPr>
              <a:t> </a:t>
            </a:r>
            <a:r>
              <a:rPr kumimoji="1" lang="zh-CN" altLang="en-US" sz="3200" i="0" u="none" dirty="0" smtClean="0">
                <a:solidFill>
                  <a:srgbClr val="000000"/>
                </a:solidFill>
                <a:ea typeface="宋体" panose="02010600030101010101" pitchFamily="2" charset="-122"/>
              </a:rPr>
              <a:t>删去顶点</a:t>
            </a:r>
            <a:r>
              <a:rPr kumimoji="1" lang="en-US" altLang="zh-CN" sz="3200" i="0" u="none" dirty="0" smtClean="0">
                <a:solidFill>
                  <a:srgbClr val="000000"/>
                </a:solidFill>
                <a:ea typeface="宋体" panose="02010600030101010101" pitchFamily="2" charset="-122"/>
              </a:rPr>
              <a:t>v</a:t>
            </a:r>
            <a:r>
              <a:rPr kumimoji="1" lang="zh-CN" altLang="en-US" sz="3200" i="0" u="none" dirty="0" smtClean="0">
                <a:solidFill>
                  <a:srgbClr val="000000"/>
                </a:solidFill>
                <a:ea typeface="宋体" panose="02010600030101010101" pitchFamily="2" charset="-122"/>
              </a:rPr>
              <a:t>和从顶点</a:t>
            </a:r>
            <a:r>
              <a:rPr kumimoji="1" lang="en-US" altLang="zh-CN" sz="3200" i="0" u="none" dirty="0" smtClean="0">
                <a:solidFill>
                  <a:srgbClr val="000000"/>
                </a:solidFill>
                <a:ea typeface="宋体" panose="02010600030101010101" pitchFamily="2" charset="-122"/>
              </a:rPr>
              <a:t>v</a:t>
            </a:r>
            <a:r>
              <a:rPr kumimoji="1" lang="zh-CN" altLang="en-US" sz="3200" i="0" u="none" dirty="0" smtClean="0">
                <a:solidFill>
                  <a:srgbClr val="000000"/>
                </a:solidFill>
                <a:ea typeface="宋体" panose="02010600030101010101" pitchFamily="2" charset="-122"/>
              </a:rPr>
              <a:t>发出弧</a:t>
            </a:r>
            <a:r>
              <a:rPr kumimoji="1" lang="en-US" altLang="zh-CN" sz="3200" i="0" u="none" dirty="0" smtClean="0">
                <a:solidFill>
                  <a:srgbClr val="000000"/>
                </a:solidFill>
                <a:ea typeface="宋体" panose="02010600030101010101" pitchFamily="2" charset="-122"/>
              </a:rPr>
              <a:t>&lt;v, j&gt;</a:t>
            </a:r>
            <a:r>
              <a:rPr kumimoji="1" lang="zh-CN" altLang="en-US" sz="3200" i="0" u="none" dirty="0" smtClean="0">
                <a:solidFill>
                  <a:srgbClr val="000000"/>
                </a:solidFill>
                <a:ea typeface="宋体" panose="02010600030101010101" pitchFamily="2" charset="-122"/>
              </a:rPr>
              <a:t>， 顶点</a:t>
            </a:r>
            <a:r>
              <a:rPr kumimoji="1" lang="en-US" altLang="zh-CN" sz="3200" i="0" u="none" dirty="0" smtClean="0">
                <a:solidFill>
                  <a:srgbClr val="000000"/>
                </a:solidFill>
                <a:ea typeface="宋体" panose="02010600030101010101" pitchFamily="2" charset="-122"/>
              </a:rPr>
              <a:t>j</a:t>
            </a:r>
            <a:r>
              <a:rPr kumimoji="1" lang="zh-CN" altLang="en-US" sz="3200" i="0" u="none" dirty="0" smtClean="0">
                <a:solidFill>
                  <a:srgbClr val="000000"/>
                </a:solidFill>
                <a:ea typeface="宋体" panose="02010600030101010101" pitchFamily="2" charset="-122"/>
              </a:rPr>
              <a:t>的入度减一；</a:t>
            </a:r>
            <a:endParaRPr kumimoji="1" lang="zh-CN" altLang="en-US" sz="3200" i="0" u="none" dirty="0" smtClean="0">
              <a:solidFill>
                <a:srgbClr val="000000"/>
              </a:solidFill>
              <a:ea typeface="宋体" panose="02010600030101010101" pitchFamily="2" charset="-122"/>
            </a:endParaRPr>
          </a:p>
          <a:p>
            <a:pPr algn="just" hangingPunct="0">
              <a:spcBef>
                <a:spcPct val="20000"/>
              </a:spcBef>
            </a:pPr>
            <a:r>
              <a:rPr kumimoji="1" lang="en-US" altLang="zh-CN" sz="3200" i="0" u="none" dirty="0" smtClean="0">
                <a:solidFill>
                  <a:srgbClr val="000000"/>
                </a:solidFill>
                <a:ea typeface="宋体" panose="02010600030101010101" pitchFamily="2" charset="-122"/>
              </a:rPr>
              <a:t>  </a:t>
            </a:r>
            <a:r>
              <a:rPr kumimoji="1" lang="en-US" altLang="zh-CN" sz="3200" i="0" u="none" dirty="0" smtClean="0">
                <a:solidFill>
                  <a:srgbClr val="FF0000"/>
                </a:solidFill>
                <a:ea typeface="宋体" panose="02010600030101010101" pitchFamily="2" charset="-122"/>
              </a:rPr>
              <a:t>Step5</a:t>
            </a:r>
            <a:r>
              <a:rPr kumimoji="1" lang="en-US" altLang="zh-CN" sz="3200" i="0" u="none" dirty="0" smtClean="0">
                <a:solidFill>
                  <a:srgbClr val="000000"/>
                </a:solidFill>
                <a:ea typeface="宋体" panose="02010600030101010101" pitchFamily="2" charset="-122"/>
              </a:rPr>
              <a:t>  </a:t>
            </a:r>
            <a:r>
              <a:rPr kumimoji="1" lang="zh-CN" altLang="en-US" sz="3200" i="0" u="none" dirty="0" smtClean="0">
                <a:solidFill>
                  <a:srgbClr val="000000"/>
                </a:solidFill>
                <a:ea typeface="宋体" panose="02010600030101010101" pitchFamily="2" charset="-122"/>
              </a:rPr>
              <a:t>顶点</a:t>
            </a:r>
            <a:r>
              <a:rPr kumimoji="1" lang="en-US" altLang="zh-CN" sz="3200" i="0" u="none" dirty="0" smtClean="0">
                <a:solidFill>
                  <a:srgbClr val="000000"/>
                </a:solidFill>
                <a:ea typeface="宋体" panose="02010600030101010101" pitchFamily="2" charset="-122"/>
              </a:rPr>
              <a:t>j</a:t>
            </a:r>
            <a:r>
              <a:rPr kumimoji="1" lang="zh-CN" altLang="en-US" sz="3200" i="0" u="none" dirty="0" smtClean="0">
                <a:solidFill>
                  <a:srgbClr val="000000"/>
                </a:solidFill>
                <a:ea typeface="宋体" panose="02010600030101010101" pitchFamily="2" charset="-122"/>
              </a:rPr>
              <a:t>入度</a:t>
            </a:r>
            <a:r>
              <a:rPr kumimoji="1" lang="en-US" altLang="zh-CN" sz="3200" i="0" u="none" dirty="0" smtClean="0">
                <a:solidFill>
                  <a:srgbClr val="000000"/>
                </a:solidFill>
                <a:ea typeface="宋体" panose="02010600030101010101" pitchFamily="2" charset="-122"/>
              </a:rPr>
              <a:t>==0</a:t>
            </a:r>
            <a:r>
              <a:rPr kumimoji="1" lang="en-US" altLang="zh-CN" sz="3200" i="0" u="none" dirty="0" smtClean="0">
                <a:solidFill>
                  <a:srgbClr val="000000"/>
                </a:solidFill>
                <a:ea typeface="宋体" panose="02010600030101010101" pitchFamily="2" charset="-122"/>
                <a:sym typeface="Wingdings" panose="05000000000000000000" pitchFamily="2" charset="2"/>
              </a:rPr>
              <a:t></a:t>
            </a:r>
            <a:r>
              <a:rPr kumimoji="1" lang="en-US" altLang="zh-CN" sz="3200" i="0" u="none" dirty="0" smtClean="0">
                <a:solidFill>
                  <a:srgbClr val="000000"/>
                </a:solidFill>
                <a:ea typeface="宋体" panose="02010600030101010101" pitchFamily="2" charset="-122"/>
              </a:rPr>
              <a:t>j</a:t>
            </a:r>
            <a:r>
              <a:rPr kumimoji="1" lang="zh-CN" altLang="en-US" sz="3200" i="0" u="none" dirty="0" smtClean="0">
                <a:solidFill>
                  <a:srgbClr val="000000"/>
                </a:solidFill>
                <a:ea typeface="宋体" panose="02010600030101010101" pitchFamily="2" charset="-122"/>
              </a:rPr>
              <a:t>入栈； 转</a:t>
            </a:r>
            <a:r>
              <a:rPr kumimoji="1" lang="en-US" altLang="zh-CN" sz="3200" i="0" u="none" dirty="0" smtClean="0">
                <a:solidFill>
                  <a:srgbClr val="FF0000"/>
                </a:solidFill>
                <a:ea typeface="宋体" panose="02010600030101010101" pitchFamily="2" charset="-122"/>
              </a:rPr>
              <a:t>Step2</a:t>
            </a:r>
            <a:r>
              <a:rPr kumimoji="1" lang="zh-CN" altLang="en-US" sz="3200" i="0" u="none" dirty="0" smtClean="0">
                <a:solidFill>
                  <a:srgbClr val="000000"/>
                </a:solidFill>
                <a:ea typeface="宋体" panose="02010600030101010101" pitchFamily="2" charset="-122"/>
              </a:rPr>
              <a:t>；</a:t>
            </a:r>
            <a:endParaRPr kumimoji="1" lang="zh-CN" altLang="en-US" sz="3200" i="0" u="none" dirty="0" smtClean="0">
              <a:solidFill>
                <a:srgbClr val="000000"/>
              </a:solidFill>
              <a:ea typeface="宋体" panose="02010600030101010101" pitchFamily="2" charset="-122"/>
            </a:endParaRPr>
          </a:p>
          <a:p>
            <a:pPr algn="just" hangingPunct="0">
              <a:spcBef>
                <a:spcPct val="20000"/>
              </a:spcBef>
            </a:pPr>
            <a:r>
              <a:rPr kumimoji="1" lang="en-US" altLang="zh-CN" sz="3200" i="0" u="none" dirty="0" smtClean="0">
                <a:solidFill>
                  <a:srgbClr val="000000"/>
                </a:solidFill>
                <a:ea typeface="宋体" panose="02010600030101010101" pitchFamily="2" charset="-122"/>
              </a:rPr>
              <a:t>  </a:t>
            </a:r>
            <a:r>
              <a:rPr kumimoji="1" lang="en-US" altLang="zh-CN" sz="3200" i="0" u="none" dirty="0" smtClean="0">
                <a:solidFill>
                  <a:srgbClr val="FF0000"/>
                </a:solidFill>
                <a:ea typeface="宋体" panose="02010600030101010101" pitchFamily="2" charset="-122"/>
              </a:rPr>
              <a:t>Step6</a:t>
            </a:r>
            <a:r>
              <a:rPr kumimoji="1" lang="en-US" altLang="zh-CN" sz="3200" i="0" u="none" dirty="0" smtClean="0">
                <a:solidFill>
                  <a:srgbClr val="000000"/>
                </a:solidFill>
                <a:ea typeface="宋体" panose="02010600030101010101" pitchFamily="2" charset="-122"/>
              </a:rPr>
              <a:t> </a:t>
            </a:r>
            <a:r>
              <a:rPr kumimoji="1" lang="zh-CN" altLang="en-US" sz="3200" i="0" u="none" dirty="0" smtClean="0">
                <a:solidFill>
                  <a:srgbClr val="000000"/>
                </a:solidFill>
                <a:ea typeface="宋体" panose="02010600030101010101" pitchFamily="2" charset="-122"/>
              </a:rPr>
              <a:t>若输出顶点数少于</a:t>
            </a:r>
            <a:r>
              <a:rPr kumimoji="1" lang="en-US" altLang="zh-CN" sz="3200" i="0" u="none" dirty="0" smtClean="0">
                <a:solidFill>
                  <a:srgbClr val="000000"/>
                </a:solidFill>
                <a:ea typeface="宋体" panose="02010600030101010101" pitchFamily="2" charset="-122"/>
              </a:rPr>
              <a:t>AOV</a:t>
            </a:r>
            <a:r>
              <a:rPr kumimoji="1" lang="zh-CN" altLang="en-US" sz="3200" i="0" u="none" dirty="0" smtClean="0">
                <a:solidFill>
                  <a:srgbClr val="000000"/>
                </a:solidFill>
                <a:ea typeface="宋体" panose="02010600030101010101" pitchFamily="2" charset="-122"/>
              </a:rPr>
              <a:t>网络的顶点数，则输出</a:t>
            </a:r>
            <a:r>
              <a:rPr kumimoji="1" lang="en-US" altLang="zh-CN" sz="3200" i="0" u="none" dirty="0" smtClean="0">
                <a:solidFill>
                  <a:srgbClr val="000000"/>
                </a:solidFill>
                <a:ea typeface="宋体" panose="02010600030101010101" pitchFamily="2" charset="-122"/>
              </a:rPr>
              <a:t>”</a:t>
            </a:r>
            <a:r>
              <a:rPr kumimoji="1" lang="zh-CN" altLang="en-US" sz="3200" i="0" u="none" dirty="0" smtClean="0">
                <a:solidFill>
                  <a:srgbClr val="000000"/>
                </a:solidFill>
                <a:ea typeface="宋体" panose="02010600030101010101" pitchFamily="2" charset="-122"/>
              </a:rPr>
              <a:t>有环</a:t>
            </a:r>
            <a:r>
              <a:rPr kumimoji="1" lang="en-US" altLang="zh-CN" sz="3200" i="0" u="none" dirty="0" smtClean="0">
                <a:solidFill>
                  <a:srgbClr val="000000"/>
                </a:solidFill>
                <a:ea typeface="宋体" panose="02010600030101010101" pitchFamily="2" charset="-122"/>
              </a:rPr>
              <a:t>”</a:t>
            </a:r>
            <a:r>
              <a:rPr kumimoji="1" lang="zh-CN" altLang="en-US" sz="3200" i="0" u="none" dirty="0" smtClean="0">
                <a:solidFill>
                  <a:srgbClr val="000000"/>
                </a:solidFill>
                <a:ea typeface="宋体" panose="02010600030101010101" pitchFamily="2" charset="-122"/>
              </a:rPr>
              <a:t>；算法结束。</a:t>
            </a:r>
            <a:endParaRPr kumimoji="1" lang="zh-CN" altLang="en-US" sz="3200" i="0" u="none" dirty="0" smtClean="0">
              <a:solidFill>
                <a:srgbClr val="000000"/>
              </a:solidFill>
              <a:ea typeface="宋体" panose="02010600030101010101" pitchFamily="2" charset="-122"/>
            </a:endParaRPr>
          </a:p>
        </p:txBody>
      </p:sp>
      <p:sp>
        <p:nvSpPr>
          <p:cNvPr id="158724" name="Rectangle 4"/>
          <p:cNvSpPr>
            <a:spLocks noChangeArrowheads="1"/>
          </p:cNvSpPr>
          <p:nvPr/>
        </p:nvSpPr>
        <p:spPr bwMode="auto">
          <a:xfrm>
            <a:off x="70875" y="333376"/>
            <a:ext cx="4220706"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anose="05000000000000000000" pitchFamily="2" charset="2"/>
              <a:buNone/>
            </a:pPr>
            <a:r>
              <a:rPr kumimoji="1" lang="en-US" altLang="zh-CN" sz="2800" b="1" smtClean="0">
                <a:solidFill>
                  <a:srgbClr val="000000"/>
                </a:solidFill>
                <a:latin typeface="Times New Roman" panose="02020603050405020304" pitchFamily="18" charset="0"/>
                <a:ea typeface="宋体" panose="02010600030101010101" pitchFamily="2" charset="-122"/>
              </a:rPr>
              <a:t>AOV</a:t>
            </a:r>
            <a:r>
              <a:rPr kumimoji="1" lang="zh-CN" altLang="en-US" sz="2800" b="1" smtClean="0">
                <a:solidFill>
                  <a:srgbClr val="000000"/>
                </a:solidFill>
                <a:latin typeface="Times New Roman" panose="02020603050405020304" pitchFamily="18" charset="0"/>
                <a:ea typeface="宋体" panose="02010600030101010101" pitchFamily="2" charset="-122"/>
              </a:rPr>
              <a:t>网拓扑排序算法描述</a:t>
            </a:r>
            <a:endParaRPr kumimoji="1" lang="zh-CN" altLang="en-US" sz="2800" b="1"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Object 0"/>
          <p:cNvGraphicFramePr>
            <a:graphicFrameLocks noGrp="1" noChangeAspect="1"/>
          </p:cNvGraphicFramePr>
          <p:nvPr>
            <p:ph sz="half" idx="1"/>
          </p:nvPr>
        </p:nvGraphicFramePr>
        <p:xfrm>
          <a:off x="457200" y="2398713"/>
          <a:ext cx="3716215" cy="2470150"/>
        </p:xfrm>
        <a:graphic>
          <a:graphicData uri="http://schemas.openxmlformats.org/presentationml/2006/ole">
            <mc:AlternateContent xmlns:mc="http://schemas.openxmlformats.org/markup-compatibility/2006">
              <mc:Choice xmlns:v="urn:schemas-microsoft-com:vml" Requires="v">
                <p:oleObj spid="_x0000_s30750" name="Visio" r:id="rId1" imgW="7868285" imgH="5260340" progId="Visio.Drawing.11">
                  <p:embed/>
                </p:oleObj>
              </mc:Choice>
              <mc:Fallback>
                <p:oleObj name="Visio" r:id="rId1" imgW="7868285" imgH="5260340" progId="Visio.Drawing.11">
                  <p:embed/>
                  <p:pic>
                    <p:nvPicPr>
                      <p:cNvPr id="0" name="图片 30749"/>
                      <p:cNvPicPr>
                        <a:picLocks noGrp="1" noChangeAspect="1" noChangeArrowheads="1"/>
                      </p:cNvPicPr>
                      <p:nvPr/>
                    </p:nvPicPr>
                    <p:blipFill>
                      <a:blip r:embed="rId2">
                        <a:extLst>
                          <a:ext uri="{28A0092B-C50C-407E-A947-70E740481C1C}">
                            <a14:useLocalDpi xmlns:a14="http://schemas.microsoft.com/office/drawing/2010/main" val="0"/>
                          </a:ext>
                        </a:extLst>
                      </a:blip>
                      <a:srcRect r="8116" b="15619"/>
                      <a:stretch>
                        <a:fillRect/>
                      </a:stretch>
                    </p:blipFill>
                    <p:spPr bwMode="auto">
                      <a:xfrm>
                        <a:off x="457200" y="2398713"/>
                        <a:ext cx="371621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47" name="Text Box 3"/>
          <p:cNvSpPr txBox="1">
            <a:spLocks noChangeArrowheads="1"/>
          </p:cNvSpPr>
          <p:nvPr/>
        </p:nvSpPr>
        <p:spPr bwMode="auto">
          <a:xfrm>
            <a:off x="326186" y="1484787"/>
            <a:ext cx="8508023"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hangingPunct="0">
              <a:spcBef>
                <a:spcPct val="20000"/>
              </a:spcBef>
              <a:buSzPct val="140000"/>
              <a:buFontTx/>
              <a:buChar char="•"/>
            </a:pPr>
            <a:r>
              <a:rPr kumimoji="1" lang="zh-CN" altLang="en-US" i="0" u="none" dirty="0" smtClean="0">
                <a:solidFill>
                  <a:srgbClr val="000000"/>
                </a:solidFill>
                <a:ea typeface="宋体" panose="02010600030101010101" pitchFamily="2" charset="-122"/>
              </a:rPr>
              <a:t>栈初始化为空栈</a:t>
            </a:r>
            <a:endParaRPr kumimoji="1" lang="zh-CN" altLang="en-US" i="0" u="none" dirty="0" smtClean="0">
              <a:solidFill>
                <a:srgbClr val="000000"/>
              </a:solidFill>
              <a:ea typeface="宋体" panose="02010600030101010101" pitchFamily="2" charset="-122"/>
            </a:endParaRPr>
          </a:p>
          <a:p>
            <a:pPr algn="just" hangingPunct="0">
              <a:spcBef>
                <a:spcPct val="20000"/>
              </a:spcBef>
            </a:pPr>
            <a:r>
              <a:rPr kumimoji="1" lang="en-US" altLang="zh-CN" i="0" u="none" dirty="0" smtClean="0">
                <a:solidFill>
                  <a:srgbClr val="000000"/>
                </a:solidFill>
                <a:ea typeface="宋体" panose="02010600030101010101" pitchFamily="2" charset="-122"/>
              </a:rPr>
              <a:t>	top=-1</a:t>
            </a:r>
            <a:endParaRPr kumimoji="1" lang="zh-CN" altLang="en-US" i="0" u="none" dirty="0" smtClean="0">
              <a:solidFill>
                <a:srgbClr val="000000"/>
              </a:solidFill>
              <a:ea typeface="宋体" panose="02010600030101010101" pitchFamily="2" charset="-122"/>
            </a:endParaRPr>
          </a:p>
          <a:p>
            <a:pPr algn="just" hangingPunct="0">
              <a:spcBef>
                <a:spcPct val="20000"/>
              </a:spcBef>
              <a:buSzPct val="135000"/>
              <a:buFontTx/>
              <a:buChar char="•"/>
            </a:pPr>
            <a:r>
              <a:rPr kumimoji="1" lang="zh-CN" altLang="en-US" i="0" u="none" dirty="0" smtClean="0">
                <a:solidFill>
                  <a:srgbClr val="000000"/>
                </a:solidFill>
                <a:ea typeface="宋体" panose="02010600030101010101" pitchFamily="2" charset="-122"/>
              </a:rPr>
              <a:t>顶点</a:t>
            </a:r>
            <a:r>
              <a:rPr kumimoji="1" lang="en-US" altLang="zh-CN" i="0" u="none" dirty="0" smtClean="0">
                <a:solidFill>
                  <a:srgbClr val="000000"/>
                </a:solidFill>
                <a:ea typeface="宋体" panose="02010600030101010101" pitchFamily="2" charset="-122"/>
              </a:rPr>
              <a:t>i</a:t>
            </a:r>
            <a:r>
              <a:rPr kumimoji="1" lang="zh-CN" altLang="en-US" i="0" u="none" dirty="0" smtClean="0">
                <a:solidFill>
                  <a:srgbClr val="000000"/>
                </a:solidFill>
                <a:ea typeface="宋体" panose="02010600030101010101" pitchFamily="2" charset="-122"/>
              </a:rPr>
              <a:t>进栈操作：</a:t>
            </a:r>
            <a:endParaRPr kumimoji="1" lang="zh-CN" altLang="en-US" i="0" u="none" dirty="0" smtClean="0">
              <a:solidFill>
                <a:srgbClr val="000000"/>
              </a:solidFill>
              <a:ea typeface="宋体" panose="02010600030101010101" pitchFamily="2" charset="-122"/>
            </a:endParaRPr>
          </a:p>
          <a:p>
            <a:pPr algn="just" hangingPunct="0">
              <a:spcBef>
                <a:spcPct val="20000"/>
              </a:spcBef>
              <a:buSzPct val="135000"/>
            </a:pPr>
            <a:r>
              <a:rPr kumimoji="1" lang="en-US" altLang="zh-CN" i="0" u="none" dirty="0" smtClean="0">
                <a:solidFill>
                  <a:srgbClr val="000000"/>
                </a:solidFill>
                <a:ea typeface="宋体" panose="02010600030101010101" pitchFamily="2" charset="-122"/>
              </a:rPr>
              <a:t>	</a:t>
            </a:r>
            <a:r>
              <a:rPr kumimoji="1" lang="en-US" altLang="zh-CN" i="0" u="none" dirty="0" err="1" smtClean="0">
                <a:solidFill>
                  <a:srgbClr val="000000"/>
                </a:solidFill>
                <a:ea typeface="宋体" panose="02010600030101010101" pitchFamily="2" charset="-122"/>
              </a:rPr>
              <a:t>InDegree</a:t>
            </a:r>
            <a:r>
              <a:rPr kumimoji="1" lang="en-US" altLang="zh-CN" i="0" u="none" dirty="0" smtClean="0">
                <a:solidFill>
                  <a:srgbClr val="000000"/>
                </a:solidFill>
                <a:ea typeface="宋体" panose="02010600030101010101" pitchFamily="2" charset="-122"/>
              </a:rPr>
              <a:t>[i]=top; top=i;</a:t>
            </a:r>
            <a:endParaRPr kumimoji="1" lang="en-US" altLang="zh-CN" i="0" u="none" dirty="0" smtClean="0">
              <a:solidFill>
                <a:srgbClr val="000000"/>
              </a:solidFill>
              <a:ea typeface="宋体" panose="02010600030101010101" pitchFamily="2" charset="-122"/>
            </a:endParaRPr>
          </a:p>
          <a:p>
            <a:pPr algn="just" hangingPunct="0">
              <a:spcBef>
                <a:spcPct val="20000"/>
              </a:spcBef>
              <a:buSzPct val="135000"/>
              <a:buFontTx/>
              <a:buChar char="•"/>
            </a:pPr>
            <a:r>
              <a:rPr kumimoji="1" lang="zh-CN" altLang="en-US" i="0" u="none" dirty="0" smtClean="0">
                <a:solidFill>
                  <a:srgbClr val="000000"/>
                </a:solidFill>
                <a:ea typeface="宋体" panose="02010600030101010101" pitchFamily="2" charset="-122"/>
              </a:rPr>
              <a:t>出栈操作：</a:t>
            </a:r>
            <a:endParaRPr kumimoji="1" lang="zh-CN" altLang="en-US" i="0" u="none" dirty="0" smtClean="0">
              <a:solidFill>
                <a:srgbClr val="000000"/>
              </a:solidFill>
              <a:ea typeface="宋体" panose="02010600030101010101" pitchFamily="2" charset="-122"/>
            </a:endParaRPr>
          </a:p>
          <a:p>
            <a:pPr algn="just" hangingPunct="0">
              <a:spcBef>
                <a:spcPct val="20000"/>
              </a:spcBef>
            </a:pPr>
            <a:r>
              <a:rPr kumimoji="1" lang="en-US" altLang="zh-CN" i="0" u="none" dirty="0" smtClean="0">
                <a:solidFill>
                  <a:srgbClr val="000000"/>
                </a:solidFill>
                <a:ea typeface="宋体" panose="02010600030101010101" pitchFamily="2" charset="-122"/>
              </a:rPr>
              <a:t>	j=top; top=</a:t>
            </a:r>
            <a:r>
              <a:rPr kumimoji="1" lang="en-US" altLang="zh-CN" i="0" u="none" dirty="0" err="1" smtClean="0">
                <a:solidFill>
                  <a:srgbClr val="000000"/>
                </a:solidFill>
                <a:ea typeface="宋体" panose="02010600030101010101" pitchFamily="2" charset="-122"/>
              </a:rPr>
              <a:t>InDegree</a:t>
            </a:r>
            <a:r>
              <a:rPr kumimoji="1" lang="en-US" altLang="zh-CN" i="0" u="none" dirty="0" smtClean="0">
                <a:solidFill>
                  <a:srgbClr val="000000"/>
                </a:solidFill>
                <a:ea typeface="宋体" panose="02010600030101010101" pitchFamily="2" charset="-122"/>
              </a:rPr>
              <a:t>[top];</a:t>
            </a:r>
            <a:endParaRPr kumimoji="1" lang="zh-CN" altLang="en-US" i="0" u="none" dirty="0" smtClean="0">
              <a:solidFill>
                <a:srgbClr val="000000"/>
              </a:solidFill>
              <a:ea typeface="宋体" panose="02010600030101010101" pitchFamily="2" charset="-122"/>
            </a:endParaRPr>
          </a:p>
        </p:txBody>
      </p:sp>
      <p:sp>
        <p:nvSpPr>
          <p:cNvPr id="159748" name="Rectangle 4"/>
          <p:cNvSpPr>
            <a:spLocks noChangeArrowheads="1"/>
          </p:cNvSpPr>
          <p:nvPr/>
        </p:nvSpPr>
        <p:spPr bwMode="auto">
          <a:xfrm>
            <a:off x="314597" y="520678"/>
            <a:ext cx="270105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buFont typeface="Wingdings" panose="05000000000000000000" pitchFamily="2" charset="2"/>
              <a:buNone/>
            </a:pPr>
            <a:r>
              <a:rPr kumimoji="1" lang="zh-CN" altLang="en-US" sz="2800" b="1" dirty="0" smtClean="0">
                <a:solidFill>
                  <a:srgbClr val="000000"/>
                </a:solidFill>
                <a:latin typeface="Times New Roman" panose="02020603050405020304" pitchFamily="18" charset="0"/>
                <a:ea typeface="宋体" panose="02010600030101010101" pitchFamily="2" charset="-122"/>
              </a:rPr>
              <a:t>静态链栈的操作</a:t>
            </a:r>
            <a:endParaRPr kumimoji="1" lang="zh-CN" altLang="en-US" sz="2800" b="1" dirty="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2443163" y="21526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黑体" panose="02010609060101010101" pitchFamily="2" charset="-122"/>
                <a:ea typeface="黑体" panose="02010609060101010101" pitchFamily="2" charset="-122"/>
              </a:rPr>
              <a:t>邻接矩阵</a:t>
            </a:r>
            <a:endParaRPr lang="zh-CN" altLang="en-US" dirty="0"/>
          </a:p>
        </p:txBody>
      </p:sp>
      <p:pic>
        <p:nvPicPr>
          <p:cNvPr id="2150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1068" y="1412882"/>
            <a:ext cx="6427241" cy="395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219" y="-184666"/>
            <a:ext cx="184731" cy="369332"/>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21510" name="对象 4"/>
          <p:cNvGraphicFramePr>
            <a:graphicFrameLocks noChangeAspect="1"/>
          </p:cNvGraphicFramePr>
          <p:nvPr/>
        </p:nvGraphicFramePr>
        <p:xfrm>
          <a:off x="938944" y="5225752"/>
          <a:ext cx="5829300" cy="1371600"/>
        </p:xfrm>
        <a:graphic>
          <a:graphicData uri="http://schemas.openxmlformats.org/presentationml/2006/ole">
            <mc:AlternateContent xmlns:mc="http://schemas.openxmlformats.org/markup-compatibility/2006">
              <mc:Choice xmlns:v="urn:schemas-microsoft-com:vml" Requires="v">
                <p:oleObj spid="_x0000_s21580" name="公式" r:id="rId2" imgW="1943100" imgH="457200" progId="Equation.3">
                  <p:embed/>
                </p:oleObj>
              </mc:Choice>
              <mc:Fallback>
                <p:oleObj name="公式" r:id="rId2" imgW="1943100" imgH="457200" progId="Equation.3">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944" y="5225752"/>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ircl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3931" y="476253"/>
            <a:ext cx="1547446"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520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218" y="547690"/>
            <a:ext cx="150348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520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547688"/>
            <a:ext cx="1538654"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5204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995" y="620713"/>
            <a:ext cx="146831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5204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281" y="3573469"/>
            <a:ext cx="1512277"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5204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819" y="3573463"/>
            <a:ext cx="1459523"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52043"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7611" y="3573463"/>
            <a:ext cx="146831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452044"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627" y="3573463"/>
            <a:ext cx="152986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60778" name="Text Box 13"/>
          <p:cNvSpPr txBox="1">
            <a:spLocks noChangeArrowheads="1"/>
          </p:cNvSpPr>
          <p:nvPr/>
        </p:nvSpPr>
        <p:spPr bwMode="auto">
          <a:xfrm>
            <a:off x="2045677" y="6542088"/>
            <a:ext cx="62484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zh-CN" altLang="en-US" sz="1800" b="1" i="0" u="none" smtClean="0">
                <a:solidFill>
                  <a:srgbClr val="000000"/>
                </a:solidFill>
                <a:ea typeface="宋体" panose="02010600030101010101" pitchFamily="2" charset="-122"/>
              </a:rPr>
              <a:t>图</a:t>
            </a:r>
            <a:r>
              <a:rPr lang="en-US" altLang="zh-CN" sz="1800" b="1" i="0" u="none" smtClean="0">
                <a:solidFill>
                  <a:srgbClr val="000000"/>
                </a:solidFill>
                <a:ea typeface="宋体" panose="02010600030101010101" pitchFamily="2" charset="-122"/>
              </a:rPr>
              <a:t>7-29 </a:t>
            </a:r>
            <a:r>
              <a:rPr lang="zh-CN" altLang="en-US" sz="1800" b="1" i="0" u="none" smtClean="0">
                <a:solidFill>
                  <a:srgbClr val="000000"/>
                </a:solidFill>
                <a:ea typeface="宋体" panose="02010600030101010101" pitchFamily="2" charset="-122"/>
              </a:rPr>
              <a:t>拓扑排序过程中顶点入度数组</a:t>
            </a:r>
            <a:r>
              <a:rPr lang="en-US" altLang="zh-CN" sz="1800" b="1" i="0" u="none" smtClean="0">
                <a:solidFill>
                  <a:srgbClr val="000000"/>
                </a:solidFill>
                <a:ea typeface="宋体" panose="02010600030101010101" pitchFamily="2" charset="-122"/>
              </a:rPr>
              <a:t>InDegree[ ]</a:t>
            </a:r>
            <a:r>
              <a:rPr lang="zh-CN" altLang="en-US" sz="1800" b="1" i="0" u="none" smtClean="0">
                <a:solidFill>
                  <a:srgbClr val="000000"/>
                </a:solidFill>
                <a:ea typeface="宋体" panose="02010600030101010101" pitchFamily="2" charset="-122"/>
              </a:rPr>
              <a:t>的变化</a:t>
            </a:r>
            <a:endParaRPr lang="zh-CN" altLang="en-US" sz="4800" b="1" smtClean="0">
              <a:solidFill>
                <a:srgbClr val="000000"/>
              </a:solidFill>
              <a:ea typeface="宋体" panose="02010600030101010101" pitchFamily="2" charset="-122"/>
            </a:endParaRPr>
          </a:p>
        </p:txBody>
      </p:sp>
      <p:sp>
        <p:nvSpPr>
          <p:cNvPr id="11" name="Text Box 13"/>
          <p:cNvSpPr txBox="1">
            <a:spLocks noChangeArrowheads="1"/>
          </p:cNvSpPr>
          <p:nvPr/>
        </p:nvSpPr>
        <p:spPr bwMode="auto">
          <a:xfrm>
            <a:off x="3023089" y="2990893"/>
            <a:ext cx="722434"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400" i="0" u="none" dirty="0" smtClean="0">
                <a:solidFill>
                  <a:srgbClr val="000000"/>
                </a:solidFill>
                <a:ea typeface="宋体" panose="02010600030101010101" pitchFamily="2" charset="-122"/>
              </a:rPr>
              <a:t>E</a:t>
            </a:r>
            <a:endParaRPr lang="zh-CN" altLang="en-US" sz="2400" i="0" u="none" dirty="0" smtClean="0">
              <a:solidFill>
                <a:srgbClr val="000000"/>
              </a:solidFill>
              <a:ea typeface="宋体" panose="02010600030101010101" pitchFamily="2" charset="-122"/>
            </a:endParaRPr>
          </a:p>
        </p:txBody>
      </p:sp>
      <p:sp>
        <p:nvSpPr>
          <p:cNvPr id="12" name="Text Box 13"/>
          <p:cNvSpPr txBox="1">
            <a:spLocks noChangeArrowheads="1"/>
          </p:cNvSpPr>
          <p:nvPr/>
        </p:nvSpPr>
        <p:spPr bwMode="auto">
          <a:xfrm>
            <a:off x="5190392" y="3079793"/>
            <a:ext cx="72243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400" i="0" u="none" smtClean="0">
                <a:solidFill>
                  <a:srgbClr val="000000"/>
                </a:solidFill>
                <a:ea typeface="宋体" panose="02010600030101010101" pitchFamily="2" charset="-122"/>
              </a:rPr>
              <a:t>C</a:t>
            </a:r>
            <a:endParaRPr lang="zh-CN" altLang="en-US" sz="2400" i="0" u="none" smtClean="0">
              <a:solidFill>
                <a:srgbClr val="000000"/>
              </a:solidFill>
              <a:ea typeface="宋体" panose="02010600030101010101" pitchFamily="2" charset="-122"/>
            </a:endParaRPr>
          </a:p>
        </p:txBody>
      </p:sp>
      <p:sp>
        <p:nvSpPr>
          <p:cNvPr id="13" name="Text Box 13"/>
          <p:cNvSpPr txBox="1">
            <a:spLocks noChangeArrowheads="1"/>
          </p:cNvSpPr>
          <p:nvPr/>
        </p:nvSpPr>
        <p:spPr bwMode="auto">
          <a:xfrm>
            <a:off x="7639057" y="3097256"/>
            <a:ext cx="722434"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400" i="0" u="none" smtClean="0">
                <a:solidFill>
                  <a:srgbClr val="000000"/>
                </a:solidFill>
                <a:ea typeface="宋体" panose="02010600030101010101" pitchFamily="2" charset="-122"/>
              </a:rPr>
              <a:t>B</a:t>
            </a:r>
            <a:endParaRPr lang="zh-CN" altLang="en-US" sz="2400" i="0" u="none" smtClean="0">
              <a:solidFill>
                <a:srgbClr val="000000"/>
              </a:solidFill>
              <a:ea typeface="宋体" panose="02010600030101010101" pitchFamily="2" charset="-122"/>
            </a:endParaRPr>
          </a:p>
        </p:txBody>
      </p:sp>
      <p:sp>
        <p:nvSpPr>
          <p:cNvPr id="14" name="Text Box 13"/>
          <p:cNvSpPr txBox="1">
            <a:spLocks noChangeArrowheads="1"/>
          </p:cNvSpPr>
          <p:nvPr/>
        </p:nvSpPr>
        <p:spPr bwMode="auto">
          <a:xfrm>
            <a:off x="1323243" y="5867443"/>
            <a:ext cx="722434"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400" i="0" u="none" smtClean="0">
                <a:solidFill>
                  <a:srgbClr val="000000"/>
                </a:solidFill>
                <a:ea typeface="宋体" panose="02010600030101010101" pitchFamily="2" charset="-122"/>
              </a:rPr>
              <a:t>D</a:t>
            </a:r>
            <a:endParaRPr lang="zh-CN" altLang="en-US" sz="2400" i="0" u="none" smtClean="0">
              <a:solidFill>
                <a:srgbClr val="000000"/>
              </a:solidFill>
              <a:ea typeface="宋体" panose="02010600030101010101" pitchFamily="2" charset="-122"/>
            </a:endParaRPr>
          </a:p>
        </p:txBody>
      </p:sp>
      <p:sp>
        <p:nvSpPr>
          <p:cNvPr id="15" name="Text Box 13"/>
          <p:cNvSpPr txBox="1">
            <a:spLocks noChangeArrowheads="1"/>
          </p:cNvSpPr>
          <p:nvPr/>
        </p:nvSpPr>
        <p:spPr bwMode="auto">
          <a:xfrm>
            <a:off x="3508135" y="5867443"/>
            <a:ext cx="72243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400" i="0" u="none" smtClean="0">
                <a:solidFill>
                  <a:srgbClr val="000000"/>
                </a:solidFill>
                <a:ea typeface="宋体" panose="02010600030101010101" pitchFamily="2" charset="-122"/>
              </a:rPr>
              <a:t>F</a:t>
            </a:r>
            <a:endParaRPr lang="zh-CN" altLang="en-US" sz="2400" i="0" u="none" smtClean="0">
              <a:solidFill>
                <a:srgbClr val="000000"/>
              </a:solidFill>
              <a:ea typeface="宋体" panose="02010600030101010101" pitchFamily="2" charset="-122"/>
            </a:endParaRPr>
          </a:p>
        </p:txBody>
      </p:sp>
      <p:sp>
        <p:nvSpPr>
          <p:cNvPr id="16" name="Text Box 13"/>
          <p:cNvSpPr txBox="1">
            <a:spLocks noChangeArrowheads="1"/>
          </p:cNvSpPr>
          <p:nvPr/>
        </p:nvSpPr>
        <p:spPr bwMode="auto">
          <a:xfrm>
            <a:off x="5701813" y="5830931"/>
            <a:ext cx="722434"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spcBef>
                <a:spcPct val="20000"/>
              </a:spcBef>
            </a:pPr>
            <a:r>
              <a:rPr lang="en-US" altLang="zh-CN" sz="2400" i="0" u="none" smtClean="0">
                <a:solidFill>
                  <a:srgbClr val="000000"/>
                </a:solidFill>
                <a:ea typeface="宋体" panose="02010600030101010101" pitchFamily="2" charset="-122"/>
              </a:rPr>
              <a:t>A</a:t>
            </a:r>
            <a:endParaRPr lang="zh-CN" altLang="en-US" sz="2400" i="0" u="none" smtClean="0">
              <a:solidFill>
                <a:srgbClr val="000000"/>
              </a:solidFill>
              <a:ea typeface="宋体" panose="02010600030101010101" pitchFamily="2" charset="-122"/>
            </a:endParaRPr>
          </a:p>
        </p:txBody>
      </p:sp>
      <p:pic>
        <p:nvPicPr>
          <p:cNvPr id="2" name="图片 1"/>
          <p:cNvPicPr>
            <a:picLocks noChangeAspect="1"/>
          </p:cNvPicPr>
          <p:nvPr/>
        </p:nvPicPr>
        <p:blipFill>
          <a:blip r:embed="rId9"/>
          <a:stretch>
            <a:fillRect/>
          </a:stretch>
        </p:blipFill>
        <p:spPr>
          <a:xfrm>
            <a:off x="8193431" y="5132344"/>
            <a:ext cx="1016052" cy="17209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52038"/>
                                        </p:tgtEl>
                                        <p:attrNameLst>
                                          <p:attrName>style.visibility</p:attrName>
                                        </p:attrNameLst>
                                      </p:cBhvr>
                                      <p:to>
                                        <p:strVal val="visible"/>
                                      </p:to>
                                    </p:set>
                                    <p:animEffect transition="in" filter="randombar(horizontal)">
                                      <p:cBhvr>
                                        <p:cTn id="7" dur="500"/>
                                        <p:tgtEl>
                                          <p:spTgt spid="14520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52039"/>
                                        </p:tgtEl>
                                        <p:attrNameLst>
                                          <p:attrName>style.visibility</p:attrName>
                                        </p:attrNameLst>
                                      </p:cBhvr>
                                      <p:to>
                                        <p:strVal val="visible"/>
                                      </p:to>
                                    </p:set>
                                    <p:animEffect transition="in" filter="randombar(horizontal)">
                                      <p:cBhvr>
                                        <p:cTn id="17" dur="500"/>
                                        <p:tgtEl>
                                          <p:spTgt spid="14520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52040"/>
                                        </p:tgtEl>
                                        <p:attrNameLst>
                                          <p:attrName>style.visibility</p:attrName>
                                        </p:attrNameLst>
                                      </p:cBhvr>
                                      <p:to>
                                        <p:strVal val="visible"/>
                                      </p:to>
                                    </p:set>
                                    <p:animEffect transition="in" filter="dissolve">
                                      <p:cBhvr>
                                        <p:cTn id="27" dur="500"/>
                                        <p:tgtEl>
                                          <p:spTgt spid="14520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1452041"/>
                                        </p:tgtEl>
                                        <p:attrNameLst>
                                          <p:attrName>style.visibility</p:attrName>
                                        </p:attrNameLst>
                                      </p:cBhvr>
                                      <p:to>
                                        <p:strVal val="visible"/>
                                      </p:to>
                                    </p:set>
                                    <p:animEffect transition="in" filter="barn(inHorizontal)">
                                      <p:cBhvr>
                                        <p:cTn id="37" dur="500"/>
                                        <p:tgtEl>
                                          <p:spTgt spid="14520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1452042"/>
                                        </p:tgtEl>
                                        <p:attrNameLst>
                                          <p:attrName>style.visibility</p:attrName>
                                        </p:attrNameLst>
                                      </p:cBhvr>
                                      <p:to>
                                        <p:strVal val="visible"/>
                                      </p:to>
                                    </p:set>
                                    <p:animEffect transition="in" filter="strips(downLeft)">
                                      <p:cBhvr>
                                        <p:cTn id="47" dur="500"/>
                                        <p:tgtEl>
                                          <p:spTgt spid="14520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6" fill="hold" nodeType="clickEffect">
                                  <p:stCondLst>
                                    <p:cond delay="0"/>
                                  </p:stCondLst>
                                  <p:childTnLst>
                                    <p:set>
                                      <p:cBhvr>
                                        <p:cTn id="56" dur="1" fill="hold">
                                          <p:stCondLst>
                                            <p:cond delay="0"/>
                                          </p:stCondLst>
                                        </p:cTn>
                                        <p:tgtEl>
                                          <p:spTgt spid="1452043"/>
                                        </p:tgtEl>
                                        <p:attrNameLst>
                                          <p:attrName>style.visibility</p:attrName>
                                        </p:attrNameLst>
                                      </p:cBhvr>
                                      <p:to>
                                        <p:strVal val="visible"/>
                                      </p:to>
                                    </p:set>
                                    <p:animEffect transition="in" filter="barn(inHorizontal)">
                                      <p:cBhvr>
                                        <p:cTn id="57" dur="500"/>
                                        <p:tgtEl>
                                          <p:spTgt spid="14520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452044"/>
                                        </p:tgtEl>
                                        <p:attrNameLst>
                                          <p:attrName>style.visibility</p:attrName>
                                        </p:attrNameLst>
                                      </p:cBhvr>
                                      <p:to>
                                        <p:strVal val="visible"/>
                                      </p:to>
                                    </p:set>
                                    <p:animEffect transition="in" filter="dissolve">
                                      <p:cBhvr>
                                        <p:cTn id="67" dur="500"/>
                                        <p:tgtEl>
                                          <p:spTgt spid="1452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07950" y="1349375"/>
            <a:ext cx="89281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pPr eaLnBrk="1" hangingPunct="1"/>
            <a:r>
              <a:rPr lang="en-US" altLang="zh-CN" sz="2400" b="1" dirty="0"/>
              <a:t>void</a:t>
            </a:r>
            <a:r>
              <a:rPr lang="en-US" altLang="zh-CN" sz="2400" dirty="0"/>
              <a:t> </a:t>
            </a:r>
            <a:r>
              <a:rPr lang="en-US" altLang="zh-CN" sz="2400" dirty="0" err="1"/>
              <a:t>StatIndegree</a:t>
            </a:r>
            <a:r>
              <a:rPr lang="en-US" altLang="zh-CN" sz="2400" dirty="0"/>
              <a:t>(</a:t>
            </a:r>
            <a:r>
              <a:rPr lang="en-US" altLang="zh-CN" sz="2400" b="1" dirty="0" err="1"/>
              <a:t>const</a:t>
            </a:r>
            <a:r>
              <a:rPr lang="en-US" altLang="zh-CN" sz="2400" dirty="0"/>
              <a:t> </a:t>
            </a:r>
            <a:r>
              <a:rPr lang="en-US" altLang="zh-CN" sz="2400" dirty="0" err="1"/>
              <a:t>AdjListDirGraph</a:t>
            </a:r>
            <a:r>
              <a:rPr lang="en-US" altLang="zh-CN" sz="2400" dirty="0"/>
              <a:t>&lt;</a:t>
            </a:r>
            <a:r>
              <a:rPr lang="en-US" altLang="zh-CN" sz="2400" dirty="0" err="1"/>
              <a:t>ElemType</a:t>
            </a:r>
            <a:r>
              <a:rPr lang="en-US" altLang="zh-CN" sz="2400" dirty="0"/>
              <a:t>&gt; &amp;g,</a:t>
            </a:r>
            <a:endParaRPr lang="en-US" altLang="zh-CN" sz="2400" dirty="0"/>
          </a:p>
          <a:p>
            <a:pPr eaLnBrk="1" hangingPunct="1"/>
            <a:r>
              <a:rPr lang="en-US" altLang="zh-CN" sz="2400" dirty="0"/>
              <a:t>          </a:t>
            </a:r>
            <a:r>
              <a:rPr lang="en-US" altLang="zh-CN" sz="2400" b="1" dirty="0" err="1"/>
              <a:t>int</a:t>
            </a:r>
            <a:r>
              <a:rPr lang="en-US" altLang="zh-CN" sz="2400" dirty="0"/>
              <a:t> *</a:t>
            </a:r>
            <a:r>
              <a:rPr lang="en-US" altLang="zh-CN" sz="2400" dirty="0" err="1"/>
              <a:t>indegree</a:t>
            </a:r>
            <a:r>
              <a:rPr lang="en-US" altLang="zh-CN" sz="2400" dirty="0"/>
              <a:t>)  {</a:t>
            </a:r>
            <a:endParaRPr lang="zh-CN" altLang="zh-CN" sz="2400" dirty="0"/>
          </a:p>
          <a:p>
            <a:pPr eaLnBrk="1" hangingPunct="1"/>
            <a:r>
              <a:rPr lang="en-US" altLang="zh-CN" sz="2400" dirty="0"/>
              <a:t>     </a:t>
            </a:r>
            <a:r>
              <a:rPr lang="en-US" altLang="zh-CN" sz="2400" b="1" dirty="0"/>
              <a:t>for</a:t>
            </a:r>
            <a:r>
              <a:rPr lang="en-US" altLang="zh-CN" sz="2400" dirty="0"/>
              <a:t> (</a:t>
            </a:r>
            <a:r>
              <a:rPr lang="en-US" altLang="zh-CN" sz="2400" b="1" dirty="0" err="1"/>
              <a:t>int</a:t>
            </a:r>
            <a:r>
              <a:rPr lang="en-US" altLang="zh-CN" sz="2400" dirty="0"/>
              <a:t> v=0; v &lt; </a:t>
            </a:r>
            <a:r>
              <a:rPr lang="en-US" altLang="zh-CN" sz="2400" dirty="0" err="1"/>
              <a:t>g.GetVexNum</a:t>
            </a:r>
            <a:r>
              <a:rPr lang="en-US" altLang="zh-CN" sz="2400" dirty="0"/>
              <a:t>(); v++)</a:t>
            </a:r>
            <a:endParaRPr lang="en-US" altLang="zh-CN" sz="2400" dirty="0"/>
          </a:p>
          <a:p>
            <a:pPr eaLnBrk="1" hangingPunct="1"/>
            <a:r>
              <a:rPr lang="en-US" altLang="zh-CN" sz="2400" dirty="0"/>
              <a:t>	</a:t>
            </a:r>
            <a:r>
              <a:rPr lang="en-US" altLang="zh-CN" sz="2400" dirty="0" err="1"/>
              <a:t>indegree</a:t>
            </a:r>
            <a:r>
              <a:rPr lang="en-US" altLang="zh-CN" sz="2400" dirty="0"/>
              <a:t>[v]=0;</a:t>
            </a:r>
            <a:endParaRPr lang="zh-CN" altLang="zh-CN" sz="2400" dirty="0"/>
          </a:p>
          <a:p>
            <a:pPr eaLnBrk="1" hangingPunct="1"/>
            <a:r>
              <a:rPr lang="en-US" altLang="zh-CN" sz="2400" b="1" dirty="0"/>
              <a:t>     </a:t>
            </a:r>
            <a:r>
              <a:rPr lang="en-US" altLang="zh-CN" sz="2400" dirty="0">
                <a:solidFill>
                  <a:srgbClr val="FF0000"/>
                </a:solidFill>
              </a:rPr>
              <a:t>//</a:t>
            </a:r>
            <a:r>
              <a:rPr lang="zh-CN" altLang="en-US" sz="2400" dirty="0" smtClean="0">
                <a:solidFill>
                  <a:srgbClr val="FF0000"/>
                </a:solidFill>
              </a:rPr>
              <a:t>建立入度表</a:t>
            </a:r>
            <a:endParaRPr lang="en-US" altLang="zh-CN" sz="2400" dirty="0" smtClean="0">
              <a:solidFill>
                <a:srgbClr val="FF0000"/>
              </a:solidFill>
            </a:endParaRPr>
          </a:p>
          <a:p>
            <a:pPr eaLnBrk="1" hangingPunct="1"/>
            <a:r>
              <a:rPr lang="en-US" altLang="zh-CN" sz="2400" b="1" dirty="0"/>
              <a:t> </a:t>
            </a:r>
            <a:r>
              <a:rPr lang="en-US" altLang="zh-CN" sz="2400" b="1" dirty="0" smtClean="0"/>
              <a:t>    for</a:t>
            </a:r>
            <a:r>
              <a:rPr lang="en-US" altLang="zh-CN" sz="2400" dirty="0" smtClean="0"/>
              <a:t> </a:t>
            </a:r>
            <a:r>
              <a:rPr lang="en-US" altLang="zh-CN" sz="2400" dirty="0"/>
              <a:t>(</a:t>
            </a:r>
            <a:r>
              <a:rPr lang="en-US" altLang="zh-CN" sz="2400" b="1" dirty="0" err="1"/>
              <a:t>int</a:t>
            </a:r>
            <a:r>
              <a:rPr lang="en-US" altLang="zh-CN" sz="2400" dirty="0"/>
              <a:t> v=0; v &lt; </a:t>
            </a:r>
            <a:r>
              <a:rPr lang="en-US" altLang="zh-CN" sz="2400" dirty="0" err="1"/>
              <a:t>g.GetVexNum</a:t>
            </a:r>
            <a:r>
              <a:rPr lang="en-US" altLang="zh-CN" sz="2400" dirty="0"/>
              <a:t>(); v++)</a:t>
            </a:r>
            <a:endParaRPr lang="zh-CN" altLang="zh-CN" sz="2400" dirty="0"/>
          </a:p>
          <a:p>
            <a:pPr eaLnBrk="1" hangingPunct="1"/>
            <a:r>
              <a:rPr lang="en-US" altLang="zh-CN" sz="2400" dirty="0"/>
              <a:t>	</a:t>
            </a:r>
            <a:r>
              <a:rPr lang="en-US" altLang="zh-CN" sz="2400" b="1" dirty="0"/>
              <a:t>for</a:t>
            </a:r>
            <a:r>
              <a:rPr lang="en-US" altLang="zh-CN" sz="2400" dirty="0"/>
              <a:t> (</a:t>
            </a:r>
            <a:r>
              <a:rPr lang="en-US" altLang="zh-CN" sz="2400" b="1" dirty="0" err="1"/>
              <a:t>int</a:t>
            </a:r>
            <a:r>
              <a:rPr lang="en-US" altLang="zh-CN" sz="2400" dirty="0"/>
              <a:t> u=</a:t>
            </a:r>
            <a:r>
              <a:rPr lang="en-US" altLang="zh-CN" sz="2400" dirty="0" err="1"/>
              <a:t>g.FirstAdjVex</a:t>
            </a:r>
            <a:r>
              <a:rPr lang="en-US" altLang="zh-CN" sz="2400" dirty="0"/>
              <a:t>(v); u != -1; </a:t>
            </a:r>
            <a:endParaRPr lang="en-US" altLang="zh-CN" sz="2400" dirty="0" smtClean="0"/>
          </a:p>
          <a:p>
            <a:pPr eaLnBrk="1" hangingPunct="1"/>
            <a:r>
              <a:rPr lang="en-US" altLang="zh-CN" sz="2400" dirty="0"/>
              <a:t>	</a:t>
            </a:r>
            <a:r>
              <a:rPr lang="en-US" altLang="zh-CN" sz="2400" dirty="0" smtClean="0"/>
              <a:t>      u=</a:t>
            </a:r>
            <a:r>
              <a:rPr lang="en-US" altLang="zh-CN" sz="2400" dirty="0" err="1" smtClean="0"/>
              <a:t>g.NextAdjVex</a:t>
            </a:r>
            <a:r>
              <a:rPr lang="en-US" altLang="zh-CN" sz="2400" dirty="0" smtClean="0"/>
              <a:t>(v</a:t>
            </a:r>
            <a:r>
              <a:rPr lang="en-US" altLang="zh-CN" sz="2400" dirty="0"/>
              <a:t>, u))</a:t>
            </a:r>
            <a:endParaRPr lang="zh-CN" altLang="zh-CN" sz="2400" dirty="0"/>
          </a:p>
          <a:p>
            <a:pPr eaLnBrk="1" hangingPunct="1"/>
            <a:r>
              <a:rPr lang="en-US" altLang="zh-CN" sz="2400" dirty="0"/>
              <a:t>	     </a:t>
            </a:r>
            <a:r>
              <a:rPr lang="en-US" altLang="zh-CN" sz="2400" dirty="0" smtClean="0"/>
              <a:t>  </a:t>
            </a:r>
            <a:r>
              <a:rPr lang="en-US" altLang="zh-CN" sz="2400" dirty="0" err="1" smtClean="0"/>
              <a:t>indegree</a:t>
            </a:r>
            <a:r>
              <a:rPr lang="en-US" altLang="zh-CN" sz="2400" dirty="0" smtClean="0"/>
              <a:t>[u</a:t>
            </a:r>
            <a:r>
              <a:rPr lang="en-US" altLang="zh-CN" sz="2400" dirty="0"/>
              <a:t>]++;</a:t>
            </a:r>
            <a:endParaRPr lang="zh-CN" altLang="zh-CN" sz="2400" dirty="0"/>
          </a:p>
          <a:p>
            <a:pPr eaLnBrk="1" hangingPunct="1"/>
            <a:r>
              <a:rPr lang="en-US" altLang="zh-CN" sz="2400" dirty="0" smtClean="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拓扑排序</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25" y="1268413"/>
            <a:ext cx="900112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r>
              <a:rPr lang="en-US" altLang="zh-CN" sz="2400" dirty="0"/>
              <a:t>Status </a:t>
            </a:r>
            <a:r>
              <a:rPr lang="en-US" altLang="zh-CN" sz="2400" dirty="0" err="1"/>
              <a:t>TopSort</a:t>
            </a:r>
            <a:r>
              <a:rPr lang="en-US" altLang="zh-CN" sz="2400" dirty="0"/>
              <a:t>(</a:t>
            </a:r>
            <a:r>
              <a:rPr lang="en-US" altLang="zh-CN" sz="2400" b="1" dirty="0" err="1"/>
              <a:t>const</a:t>
            </a:r>
            <a:r>
              <a:rPr lang="en-US" altLang="zh-CN" sz="2400" dirty="0"/>
              <a:t> </a:t>
            </a:r>
            <a:r>
              <a:rPr lang="en-US" altLang="zh-CN" sz="2400" dirty="0" err="1"/>
              <a:t>AdjListDirGraph</a:t>
            </a:r>
            <a:r>
              <a:rPr lang="en-US" altLang="zh-CN" sz="2400" dirty="0"/>
              <a:t>&lt;</a:t>
            </a:r>
            <a:r>
              <a:rPr lang="en-US" altLang="zh-CN" sz="2400" dirty="0" err="1"/>
              <a:t>ElemType</a:t>
            </a:r>
            <a:r>
              <a:rPr lang="en-US" altLang="zh-CN" sz="2400" dirty="0"/>
              <a:t>&gt; &amp;g)  {</a:t>
            </a:r>
            <a:endParaRPr lang="zh-CN" altLang="zh-CN" sz="2400" dirty="0"/>
          </a:p>
          <a:p>
            <a:r>
              <a:rPr lang="en-US" altLang="zh-CN" sz="2400" b="1" dirty="0"/>
              <a:t>      </a:t>
            </a:r>
            <a:r>
              <a:rPr lang="en-US" altLang="zh-CN" sz="2400" b="1" dirty="0" err="1"/>
              <a:t>int</a:t>
            </a:r>
            <a:r>
              <a:rPr lang="en-US" altLang="zh-CN" sz="2400" dirty="0"/>
              <a:t> *</a:t>
            </a:r>
            <a:r>
              <a:rPr lang="en-US" altLang="zh-CN" sz="2400" dirty="0" err="1"/>
              <a:t>indegree</a:t>
            </a:r>
            <a:r>
              <a:rPr lang="en-US" altLang="zh-CN" sz="2400" dirty="0"/>
              <a:t>=</a:t>
            </a:r>
            <a:r>
              <a:rPr lang="en-US" altLang="zh-CN" sz="2400" b="1" dirty="0"/>
              <a:t>new</a:t>
            </a:r>
            <a:r>
              <a:rPr lang="en-US" altLang="zh-CN" sz="2400" dirty="0"/>
              <a:t> </a:t>
            </a:r>
            <a:r>
              <a:rPr lang="en-US" altLang="zh-CN" sz="2400" b="1" dirty="0" err="1"/>
              <a:t>int</a:t>
            </a:r>
            <a:r>
              <a:rPr lang="en-US" altLang="zh-CN" sz="2400" dirty="0"/>
              <a:t>[</a:t>
            </a:r>
            <a:r>
              <a:rPr lang="en-US" altLang="zh-CN" sz="2400" dirty="0" err="1"/>
              <a:t>g.GetVexNum</a:t>
            </a:r>
            <a:r>
              <a:rPr lang="en-US" altLang="zh-CN" sz="2400" dirty="0"/>
              <a:t>()];</a:t>
            </a:r>
            <a:endParaRPr lang="en-US" altLang="zh-CN" sz="2400" dirty="0"/>
          </a:p>
          <a:p>
            <a:r>
              <a:rPr lang="en-US" altLang="zh-CN" sz="2400" b="1" dirty="0"/>
              <a:t>      </a:t>
            </a:r>
            <a:r>
              <a:rPr lang="en-US" altLang="zh-CN" sz="2400" b="1" dirty="0" err="1"/>
              <a:t>int</a:t>
            </a:r>
            <a:r>
              <a:rPr lang="en-US" altLang="zh-CN" sz="2400" dirty="0"/>
              <a:t> v, u, count=0, top=-1;</a:t>
            </a:r>
            <a:endParaRPr lang="zh-CN" altLang="zh-CN" sz="2400" dirty="0"/>
          </a:p>
          <a:p>
            <a:r>
              <a:rPr lang="en-US" altLang="zh-CN" sz="2400" dirty="0"/>
              <a:t>      </a:t>
            </a:r>
            <a:r>
              <a:rPr lang="en-US" altLang="zh-CN" sz="2400" dirty="0" err="1"/>
              <a:t>ElemType</a:t>
            </a:r>
            <a:r>
              <a:rPr lang="en-US" altLang="zh-CN" sz="2400" dirty="0"/>
              <a:t> e;</a:t>
            </a:r>
            <a:endParaRPr lang="zh-CN" altLang="zh-CN" sz="2400" dirty="0"/>
          </a:p>
          <a:p>
            <a:r>
              <a:rPr lang="en-US" altLang="zh-CN" sz="2400" dirty="0"/>
              <a:t>      </a:t>
            </a:r>
            <a:r>
              <a:rPr lang="en-US" altLang="zh-CN" sz="2400" dirty="0" err="1"/>
              <a:t>StatIndegree</a:t>
            </a:r>
            <a:r>
              <a:rPr lang="en-US" altLang="zh-CN" sz="2400" dirty="0"/>
              <a:t>(g, </a:t>
            </a:r>
            <a:r>
              <a:rPr lang="en-US" altLang="zh-CN" sz="2400" dirty="0" err="1"/>
              <a:t>indegree</a:t>
            </a:r>
            <a:r>
              <a:rPr lang="en-US" altLang="zh-CN" sz="2400" dirty="0"/>
              <a:t>);</a:t>
            </a:r>
            <a:endParaRPr lang="en-US" altLang="zh-CN" sz="2400" dirty="0"/>
          </a:p>
          <a:p>
            <a:r>
              <a:rPr lang="en-US" altLang="zh-CN" sz="2400" b="1" dirty="0"/>
              <a:t>      for</a:t>
            </a:r>
            <a:r>
              <a:rPr lang="en-US" altLang="zh-CN" sz="2400" dirty="0"/>
              <a:t> (v=0; v &lt; </a:t>
            </a:r>
            <a:r>
              <a:rPr lang="en-US" altLang="zh-CN" sz="2400" dirty="0" err="1"/>
              <a:t>g.GetVexNum</a:t>
            </a:r>
            <a:r>
              <a:rPr lang="en-US" altLang="zh-CN" sz="2400" dirty="0"/>
              <a:t>(); v++)</a:t>
            </a:r>
            <a:endParaRPr lang="zh-CN" altLang="zh-CN" sz="2400" dirty="0"/>
          </a:p>
          <a:p>
            <a:r>
              <a:rPr lang="en-US" altLang="zh-CN" sz="2400" dirty="0"/>
              <a:t>	</a:t>
            </a:r>
            <a:r>
              <a:rPr lang="en-US" altLang="zh-CN" sz="2400" b="1" dirty="0"/>
              <a:t>if</a:t>
            </a:r>
            <a:r>
              <a:rPr lang="en-US" altLang="zh-CN" sz="2400" dirty="0"/>
              <a:t> (</a:t>
            </a:r>
            <a:r>
              <a:rPr lang="en-US" altLang="zh-CN" sz="2400" dirty="0" err="1"/>
              <a:t>indegree</a:t>
            </a:r>
            <a:r>
              <a:rPr lang="en-US" altLang="zh-CN" sz="2400" dirty="0"/>
              <a:t>[v] == 0) {           // </a:t>
            </a:r>
            <a:r>
              <a:rPr lang="zh-CN" altLang="zh-CN" sz="2400" dirty="0"/>
              <a:t>入度为</a:t>
            </a:r>
            <a:r>
              <a:rPr lang="en-US" altLang="zh-CN" sz="2400" dirty="0"/>
              <a:t>0</a:t>
            </a:r>
            <a:r>
              <a:rPr lang="zh-CN" altLang="zh-CN" sz="2400" dirty="0"/>
              <a:t>的顶点入栈</a:t>
            </a:r>
            <a:r>
              <a:rPr lang="en-US" altLang="zh-CN" sz="2400" dirty="0"/>
              <a:t> </a:t>
            </a:r>
            <a:endParaRPr lang="zh-CN" altLang="zh-CN" sz="2400" dirty="0"/>
          </a:p>
          <a:p>
            <a:r>
              <a:rPr lang="en-US" altLang="zh-CN" sz="2400" dirty="0"/>
              <a:t>	     </a:t>
            </a:r>
            <a:r>
              <a:rPr lang="en-US" altLang="zh-CN" sz="2400" dirty="0" err="1"/>
              <a:t>indegree</a:t>
            </a:r>
            <a:r>
              <a:rPr lang="en-US" altLang="zh-CN" sz="2400" dirty="0"/>
              <a:t>[v]=top;   top=v;</a:t>
            </a:r>
            <a:endParaRPr lang="zh-CN" altLang="zh-CN" sz="2400" dirty="0"/>
          </a:p>
          <a:p>
            <a:r>
              <a:rPr lang="en-US" altLang="zh-CN" sz="2400" dirty="0"/>
              <a:t>           }</a:t>
            </a:r>
            <a:endParaRPr lang="zh-CN" altLang="zh-CN" sz="2400" dirty="0"/>
          </a:p>
          <a:p>
            <a:r>
              <a:rPr lang="en-US" altLang="zh-CN" sz="2400" dirty="0"/>
              <a:t>       </a:t>
            </a:r>
            <a:r>
              <a:rPr lang="en-US" altLang="zh-CN" sz="2400" b="1" dirty="0"/>
              <a:t>while</a:t>
            </a:r>
            <a:r>
              <a:rPr lang="en-US" altLang="zh-CN" sz="2400" dirty="0"/>
              <a:t> (top != -1)  </a:t>
            </a:r>
            <a:r>
              <a:rPr lang="en-US" altLang="zh-CN" sz="2400" dirty="0" smtClean="0"/>
              <a:t>{   </a:t>
            </a:r>
            <a:endParaRPr lang="en-US" altLang="zh-CN" sz="2400" dirty="0" smtClean="0"/>
          </a:p>
          <a:p>
            <a:r>
              <a:rPr lang="en-US" altLang="zh-CN" sz="2400" dirty="0" smtClean="0"/>
              <a:t>	v=top;     top=</a:t>
            </a:r>
            <a:r>
              <a:rPr lang="en-US" altLang="zh-CN" sz="2400" dirty="0" err="1" smtClean="0"/>
              <a:t>indegree</a:t>
            </a:r>
            <a:r>
              <a:rPr lang="en-US" altLang="zh-CN" sz="2400" dirty="0" smtClean="0"/>
              <a:t>[v];  </a:t>
            </a:r>
            <a:r>
              <a:rPr lang="en-US" altLang="zh-CN" sz="2400" dirty="0" err="1" smtClean="0"/>
              <a:t>g.GetElem</a:t>
            </a:r>
            <a:r>
              <a:rPr lang="en-US" altLang="zh-CN" sz="2400" dirty="0" smtClean="0"/>
              <a:t>(v, e);</a:t>
            </a:r>
            <a:endParaRPr lang="zh-CN" altLang="zh-CN" sz="2400" dirty="0" smtClean="0"/>
          </a:p>
          <a:p>
            <a:r>
              <a:rPr lang="en-US" altLang="zh-CN" sz="2400" dirty="0"/>
              <a:t>	</a:t>
            </a:r>
            <a:r>
              <a:rPr lang="en-US" altLang="zh-CN" sz="2400" dirty="0" err="1"/>
              <a:t>cout</a:t>
            </a:r>
            <a:r>
              <a:rPr lang="en-US" altLang="zh-CN" sz="2400" dirty="0"/>
              <a:t> &lt;&lt; e &lt;&lt; </a:t>
            </a:r>
            <a:r>
              <a:rPr lang="en-US" altLang="zh-CN" sz="2400" dirty="0" smtClean="0"/>
              <a:t>“  ”;</a:t>
            </a:r>
            <a:r>
              <a:rPr lang="en-US" altLang="zh-CN" sz="2400" dirty="0" smtClean="0">
                <a:solidFill>
                  <a:srgbClr val="FF0000"/>
                </a:solidFill>
              </a:rPr>
              <a:t> </a:t>
            </a:r>
            <a:r>
              <a:rPr kumimoji="1" lang="en-US" altLang="zh-CN" sz="2400" dirty="0">
                <a:solidFill>
                  <a:srgbClr val="FF0000"/>
                </a:solidFill>
                <a:ea typeface="宋体" panose="02010600030101010101" pitchFamily="2" charset="-122"/>
              </a:rPr>
              <a:t>//</a:t>
            </a:r>
            <a:r>
              <a:rPr kumimoji="1" lang="zh-CN" altLang="en-US" sz="2400" dirty="0">
                <a:solidFill>
                  <a:srgbClr val="FF0000"/>
                </a:solidFill>
                <a:ea typeface="宋体" panose="02010600030101010101" pitchFamily="2" charset="-122"/>
              </a:rPr>
              <a:t>栈顶元素出</a:t>
            </a:r>
            <a:r>
              <a:rPr kumimoji="1" lang="zh-CN" altLang="en-US" sz="2400" dirty="0" smtClean="0">
                <a:solidFill>
                  <a:srgbClr val="FF0000"/>
                </a:solidFill>
                <a:ea typeface="宋体" panose="02010600030101010101" pitchFamily="2" charset="-122"/>
              </a:rPr>
              <a:t>栈并输出</a:t>
            </a:r>
            <a:endParaRPr lang="en-US" altLang="zh-CN" sz="2400" dirty="0">
              <a:solidFill>
                <a:srgbClr val="FF0000"/>
              </a:solidFill>
            </a:endParaRPr>
          </a:p>
          <a:p>
            <a:r>
              <a:rPr lang="en-US" altLang="zh-CN" sz="2400" dirty="0"/>
              <a:t>           count++;</a:t>
            </a:r>
            <a:endParaRPr lang="en-US"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拓扑排序</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25" y="1268416"/>
            <a:ext cx="90011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smtClean="0"/>
              <a:t>	</a:t>
            </a:r>
            <a:r>
              <a:rPr kumimoji="1" lang="en-US" altLang="zh-CN" sz="2400" dirty="0">
                <a:solidFill>
                  <a:srgbClr val="FF0000"/>
                </a:solidFill>
                <a:ea typeface="宋体" panose="02010600030101010101" pitchFamily="2" charset="-122"/>
              </a:rPr>
              <a:t> //</a:t>
            </a:r>
            <a:r>
              <a:rPr kumimoji="1" lang="zh-CN" altLang="en-US" sz="2400" dirty="0">
                <a:solidFill>
                  <a:srgbClr val="FF0000"/>
                </a:solidFill>
                <a:ea typeface="宋体" panose="02010600030101010101" pitchFamily="2" charset="-122"/>
              </a:rPr>
              <a:t>扫描以顶点</a:t>
            </a:r>
            <a:r>
              <a:rPr kumimoji="1" lang="en-US" altLang="zh-CN" sz="2400" dirty="0">
                <a:solidFill>
                  <a:srgbClr val="FF0000"/>
                </a:solidFill>
                <a:ea typeface="宋体" panose="02010600030101010101" pitchFamily="2" charset="-122"/>
              </a:rPr>
              <a:t>j</a:t>
            </a:r>
            <a:r>
              <a:rPr kumimoji="1" lang="zh-CN" altLang="en-US" sz="2400" dirty="0">
                <a:solidFill>
                  <a:srgbClr val="FF0000"/>
                </a:solidFill>
                <a:ea typeface="宋体" panose="02010600030101010101" pitchFamily="2" charset="-122"/>
              </a:rPr>
              <a:t>为弧尾的所有弧</a:t>
            </a:r>
            <a:endParaRPr lang="en-US" altLang="zh-CN" sz="2400" dirty="0" smtClean="0">
              <a:solidFill>
                <a:srgbClr val="FF0000"/>
              </a:solidFill>
            </a:endParaRPr>
          </a:p>
          <a:p>
            <a:r>
              <a:rPr lang="en-US" altLang="zh-CN" sz="2400" b="1" dirty="0"/>
              <a:t> </a:t>
            </a:r>
            <a:r>
              <a:rPr lang="en-US" altLang="zh-CN" sz="2400" b="1" dirty="0" smtClean="0"/>
              <a:t>           for</a:t>
            </a:r>
            <a:r>
              <a:rPr lang="en-US" altLang="zh-CN" sz="2400" dirty="0" smtClean="0"/>
              <a:t> (u=</a:t>
            </a:r>
            <a:r>
              <a:rPr lang="en-US" altLang="zh-CN" sz="2400" dirty="0" err="1" smtClean="0"/>
              <a:t>g.FirstAdjVex</a:t>
            </a:r>
            <a:r>
              <a:rPr lang="en-US" altLang="zh-CN" sz="2400" dirty="0" smtClean="0"/>
              <a:t>(v); u != -1; u=</a:t>
            </a:r>
            <a:r>
              <a:rPr lang="en-US" altLang="zh-CN" sz="2400" dirty="0" err="1" smtClean="0"/>
              <a:t>g.NextAdjVex</a:t>
            </a:r>
            <a:r>
              <a:rPr lang="en-US" altLang="zh-CN" sz="2400" dirty="0" smtClean="0"/>
              <a:t>(v, u))</a:t>
            </a:r>
            <a:endParaRPr lang="zh-CN" altLang="zh-CN" sz="2400" dirty="0" smtClean="0"/>
          </a:p>
          <a:p>
            <a:r>
              <a:rPr lang="en-US" altLang="zh-CN" sz="2400" dirty="0"/>
              <a:t>	     </a:t>
            </a:r>
            <a:r>
              <a:rPr lang="en-US" altLang="zh-CN" sz="2400" b="1" dirty="0"/>
              <a:t>if</a:t>
            </a:r>
            <a:r>
              <a:rPr lang="en-US" altLang="zh-CN" sz="2400" dirty="0"/>
              <a:t> (--</a:t>
            </a:r>
            <a:r>
              <a:rPr lang="en-US" altLang="zh-CN" sz="2400" dirty="0" err="1"/>
              <a:t>indegree</a:t>
            </a:r>
            <a:r>
              <a:rPr lang="en-US" altLang="zh-CN" sz="2400" dirty="0"/>
              <a:t>[u] == 0)	</a:t>
            </a:r>
            <a:r>
              <a:rPr lang="en-US" altLang="zh-CN" sz="2400" dirty="0" smtClean="0"/>
              <a:t>{  </a:t>
            </a:r>
            <a:r>
              <a:rPr kumimoji="1" lang="en-US" altLang="zh-CN" sz="2400" dirty="0">
                <a:solidFill>
                  <a:srgbClr val="FF0000"/>
                </a:solidFill>
                <a:ea typeface="宋体" panose="02010600030101010101" pitchFamily="2" charset="-122"/>
              </a:rPr>
              <a:t>//u</a:t>
            </a:r>
            <a:r>
              <a:rPr kumimoji="1" lang="zh-CN" altLang="en-US" sz="2400" dirty="0">
                <a:solidFill>
                  <a:srgbClr val="FF0000"/>
                </a:solidFill>
                <a:ea typeface="宋体" panose="02010600030101010101" pitchFamily="2" charset="-122"/>
              </a:rPr>
              <a:t>入度减</a:t>
            </a:r>
            <a:r>
              <a:rPr kumimoji="1" lang="en-US" altLang="zh-CN" sz="2400" dirty="0">
                <a:solidFill>
                  <a:srgbClr val="FF0000"/>
                </a:solidFill>
                <a:ea typeface="宋体" panose="02010600030101010101" pitchFamily="2" charset="-122"/>
              </a:rPr>
              <a:t>1,</a:t>
            </a:r>
            <a:r>
              <a:rPr kumimoji="1" lang="zh-CN" altLang="en-US" sz="2400" dirty="0">
                <a:solidFill>
                  <a:srgbClr val="FF0000"/>
                </a:solidFill>
                <a:ea typeface="宋体" panose="02010600030101010101" pitchFamily="2" charset="-122"/>
              </a:rPr>
              <a:t>为</a:t>
            </a:r>
            <a:r>
              <a:rPr kumimoji="1" lang="en-US" altLang="zh-CN" sz="2400" dirty="0">
                <a:solidFill>
                  <a:srgbClr val="FF0000"/>
                </a:solidFill>
                <a:ea typeface="宋体" panose="02010600030101010101" pitchFamily="2" charset="-122"/>
              </a:rPr>
              <a:t>0</a:t>
            </a:r>
            <a:r>
              <a:rPr kumimoji="1" lang="zh-CN" altLang="en-US" sz="2400" dirty="0">
                <a:solidFill>
                  <a:srgbClr val="FF0000"/>
                </a:solidFill>
                <a:ea typeface="宋体" panose="02010600030101010101" pitchFamily="2" charset="-122"/>
              </a:rPr>
              <a:t>则入栈</a:t>
            </a:r>
            <a:endParaRPr kumimoji="1" lang="en-US" altLang="zh-CN" sz="2400" dirty="0">
              <a:solidFill>
                <a:srgbClr val="FF0000"/>
              </a:solidFill>
              <a:ea typeface="宋体" panose="02010600030101010101" pitchFamily="2" charset="-122"/>
            </a:endParaRPr>
          </a:p>
          <a:p>
            <a:r>
              <a:rPr lang="en-US" altLang="zh-CN" sz="2400" dirty="0"/>
              <a:t>		</a:t>
            </a:r>
            <a:r>
              <a:rPr lang="en-US" altLang="zh-CN" sz="2400" dirty="0" err="1"/>
              <a:t>indegree</a:t>
            </a:r>
            <a:r>
              <a:rPr lang="en-US" altLang="zh-CN" sz="2400" dirty="0"/>
              <a:t>[u]=top;</a:t>
            </a:r>
            <a:endParaRPr lang="zh-CN" altLang="zh-CN" sz="2400" dirty="0"/>
          </a:p>
          <a:p>
            <a:r>
              <a:rPr lang="en-US" altLang="zh-CN" sz="2400" dirty="0"/>
              <a:t>                      top=u;</a:t>
            </a:r>
            <a:endParaRPr lang="zh-CN" altLang="zh-CN" sz="2400" dirty="0"/>
          </a:p>
          <a:p>
            <a:r>
              <a:rPr lang="en-US" altLang="zh-CN" sz="2400" dirty="0"/>
              <a:t>                 </a:t>
            </a:r>
            <a:r>
              <a:rPr lang="en-US" altLang="zh-CN" sz="2400" dirty="0" smtClean="0"/>
              <a:t>}</a:t>
            </a:r>
            <a:endParaRPr lang="zh-CN" altLang="zh-CN" sz="2400" dirty="0" smtClean="0">
              <a:solidFill>
                <a:srgbClr val="FF0000"/>
              </a:solidFill>
            </a:endParaRPr>
          </a:p>
          <a:p>
            <a:r>
              <a:rPr lang="en-US" altLang="zh-CN" sz="2400" dirty="0" smtClean="0"/>
              <a:t>     } </a:t>
            </a:r>
            <a:r>
              <a:rPr lang="en-US" altLang="zh-CN" sz="2400" dirty="0" smtClean="0">
                <a:solidFill>
                  <a:srgbClr val="FF0000"/>
                </a:solidFill>
              </a:rPr>
              <a:t>//</a:t>
            </a:r>
            <a:r>
              <a:rPr lang="zh-CN" altLang="en-US" sz="2400" dirty="0" smtClean="0">
                <a:solidFill>
                  <a:srgbClr val="FF0000"/>
                </a:solidFill>
              </a:rPr>
              <a:t>继续拓扑排序</a:t>
            </a:r>
            <a:endParaRPr lang="zh-CN" altLang="zh-CN" sz="2400" dirty="0" smtClean="0">
              <a:solidFill>
                <a:srgbClr val="FF0000"/>
              </a:solidFill>
            </a:endParaRPr>
          </a:p>
          <a:p>
            <a:r>
              <a:rPr lang="en-US" altLang="zh-CN" sz="2400" b="1" dirty="0" smtClean="0"/>
              <a:t>    </a:t>
            </a:r>
            <a:r>
              <a:rPr lang="en-US" altLang="zh-CN" sz="2400" b="1" dirty="0"/>
              <a:t>delete</a:t>
            </a:r>
            <a:r>
              <a:rPr lang="en-US" altLang="zh-CN" sz="2400" dirty="0"/>
              <a:t> []</a:t>
            </a:r>
            <a:r>
              <a:rPr lang="en-US" altLang="zh-CN" sz="2400" dirty="0" err="1"/>
              <a:t>indegree</a:t>
            </a:r>
            <a:r>
              <a:rPr lang="en-US" altLang="zh-CN" sz="2400" dirty="0"/>
              <a:t>;</a:t>
            </a:r>
            <a:endParaRPr lang="en-US" altLang="zh-CN" sz="2400" dirty="0"/>
          </a:p>
          <a:p>
            <a:r>
              <a:rPr lang="en-US" altLang="zh-CN" sz="2400" b="1" dirty="0"/>
              <a:t>     if</a:t>
            </a:r>
            <a:r>
              <a:rPr lang="en-US" altLang="zh-CN" sz="2400" dirty="0"/>
              <a:t> (count &lt; </a:t>
            </a:r>
            <a:r>
              <a:rPr lang="en-US" altLang="zh-CN" sz="2400" dirty="0" err="1"/>
              <a:t>g.GetVexNum</a:t>
            </a:r>
            <a:r>
              <a:rPr lang="en-US" altLang="zh-CN" sz="2400" dirty="0"/>
              <a:t>())</a:t>
            </a:r>
            <a:endParaRPr lang="en-US" altLang="zh-CN" sz="2400" dirty="0"/>
          </a:p>
          <a:p>
            <a:r>
              <a:rPr lang="en-US" altLang="zh-CN" sz="2400" dirty="0"/>
              <a:t>              </a:t>
            </a:r>
            <a:r>
              <a:rPr lang="en-US" altLang="zh-CN" sz="2400" b="1" dirty="0"/>
              <a:t>return</a:t>
            </a:r>
            <a:r>
              <a:rPr lang="en-US" altLang="zh-CN" sz="2400" dirty="0"/>
              <a:t> FAIL;		// </a:t>
            </a:r>
            <a:r>
              <a:rPr lang="zh-CN" altLang="zh-CN" sz="2400" dirty="0"/>
              <a:t>图</a:t>
            </a:r>
            <a:r>
              <a:rPr lang="en-US" altLang="zh-CN" sz="2400" dirty="0"/>
              <a:t>g</a:t>
            </a:r>
            <a:r>
              <a:rPr lang="zh-CN" altLang="zh-CN" sz="2400" dirty="0"/>
              <a:t>有回路</a:t>
            </a:r>
            <a:endParaRPr lang="zh-CN" altLang="zh-CN" sz="2400" dirty="0"/>
          </a:p>
          <a:p>
            <a:r>
              <a:rPr lang="en-US" altLang="zh-CN" sz="2400" dirty="0"/>
              <a:t>     </a:t>
            </a:r>
            <a:r>
              <a:rPr lang="en-US" altLang="zh-CN" sz="2400" b="1" dirty="0"/>
              <a:t>else</a:t>
            </a:r>
            <a:endParaRPr lang="en-US" altLang="zh-CN" sz="2400" b="1" dirty="0"/>
          </a:p>
          <a:p>
            <a:r>
              <a:rPr lang="en-US" altLang="zh-CN" sz="2400" dirty="0"/>
              <a:t>              </a:t>
            </a:r>
            <a:r>
              <a:rPr lang="en-US" altLang="zh-CN" sz="2400" b="1" dirty="0"/>
              <a:t>return</a:t>
            </a:r>
            <a:r>
              <a:rPr lang="en-US" altLang="zh-CN" sz="2400" dirty="0"/>
              <a:t> SUCCESS;	// </a:t>
            </a:r>
            <a:r>
              <a:rPr lang="zh-CN" altLang="zh-CN" sz="2400" dirty="0"/>
              <a:t>拓扑排序成功</a:t>
            </a:r>
            <a:endParaRPr lang="zh-CN"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拓扑排序</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517283" y="260350"/>
            <a:ext cx="7910146" cy="647700"/>
          </a:xfrm>
        </p:spPr>
        <p:txBody>
          <a:bodyPr/>
          <a:lstStyle/>
          <a:p>
            <a:r>
              <a:rPr lang="zh-CN" altLang="en-US" dirty="0" smtClean="0">
                <a:ea typeface="宋体" panose="02010600030101010101" pitchFamily="2" charset="-122"/>
              </a:rPr>
              <a:t>用边表示活动的网络</a:t>
            </a:r>
            <a:endParaRPr lang="en-US" altLang="zh-CN" dirty="0" smtClean="0">
              <a:ea typeface="宋体" panose="02010600030101010101" pitchFamily="2" charset="-122"/>
            </a:endParaRPr>
          </a:p>
        </p:txBody>
      </p:sp>
      <p:sp>
        <p:nvSpPr>
          <p:cNvPr id="1234948" name="Text Box 4"/>
          <p:cNvSpPr txBox="1">
            <a:spLocks noChangeArrowheads="1"/>
          </p:cNvSpPr>
          <p:nvPr/>
        </p:nvSpPr>
        <p:spPr bwMode="auto">
          <a:xfrm>
            <a:off x="383931" y="981075"/>
            <a:ext cx="7877908" cy="5410712"/>
          </a:xfrm>
          <a:prstGeom prst="rect">
            <a:avLst/>
          </a:prstGeom>
          <a:noFill/>
          <a:ln w="9525">
            <a:noFill/>
            <a:miter lim="800000"/>
          </a:ln>
          <a:effectLst/>
        </p:spPr>
        <p:txBody>
          <a:bodyPr>
            <a:spAutoFit/>
          </a:bodyPr>
          <a:lstStyle/>
          <a:p>
            <a:pPr algn="just">
              <a:lnSpc>
                <a:spcPct val="155000"/>
              </a:lnSpc>
              <a:spcBef>
                <a:spcPct val="50000"/>
              </a:spcBef>
              <a:defRPr/>
            </a:pPr>
            <a:r>
              <a:rPr kumimoji="1" lang="en-US" altLang="zh-CN" sz="2400" b="1" dirty="0">
                <a:solidFill>
                  <a:srgbClr val="000000"/>
                </a:solidFill>
                <a:latin typeface="Times New Roman" panose="02020603050405020304" pitchFamily="18" charset="0"/>
              </a:rPr>
              <a:t>AOE</a:t>
            </a:r>
            <a:r>
              <a:rPr kumimoji="1" lang="zh-CN" altLang="en-US" sz="2400" b="1" dirty="0">
                <a:solidFill>
                  <a:srgbClr val="000000"/>
                </a:solidFill>
                <a:latin typeface="Times New Roman" panose="02020603050405020304" pitchFamily="18" charset="0"/>
              </a:rPr>
              <a:t>网的概念</a:t>
            </a:r>
            <a:endParaRPr kumimoji="1" lang="zh-CN" altLang="en-US" sz="2400" dirty="0">
              <a:solidFill>
                <a:srgbClr val="000000"/>
              </a:solidFill>
              <a:latin typeface="Times New Roman" panose="02020603050405020304" pitchFamily="18" charset="0"/>
            </a:endParaRPr>
          </a:p>
          <a:p>
            <a:pPr algn="just">
              <a:lnSpc>
                <a:spcPct val="155000"/>
              </a:lnSpc>
              <a:spcBef>
                <a:spcPct val="50000"/>
              </a:spcBef>
              <a:defRPr/>
            </a:pPr>
            <a:r>
              <a:rPr kumimoji="1" lang="zh-CN" altLang="en-US" sz="2400" dirty="0">
                <a:solidFill>
                  <a:srgbClr val="000000"/>
                </a:solidFill>
                <a:latin typeface="Times New Roman" panose="02020603050405020304" pitchFamily="18" charset="0"/>
              </a:rPr>
              <a:t>用有向图来表示工程计划时有两种方法：</a:t>
            </a:r>
            <a:endParaRPr kumimoji="1" lang="zh-CN" altLang="en-US" sz="2400" dirty="0">
              <a:solidFill>
                <a:srgbClr val="000000"/>
              </a:solidFill>
              <a:latin typeface="Times New Roman" panose="02020603050405020304" pitchFamily="18" charset="0"/>
            </a:endParaRPr>
          </a:p>
          <a:p>
            <a:pPr algn="just">
              <a:lnSpc>
                <a:spcPct val="155000"/>
              </a:lnSpc>
              <a:spcBef>
                <a:spcPct val="50000"/>
              </a:spcBef>
              <a:defRPr/>
            </a:pPr>
            <a:r>
              <a:rPr kumimoji="1" lang="zh-CN" altLang="en-US" sz="2400" dirty="0">
                <a:solidFill>
                  <a:srgbClr val="000000"/>
                </a:solidFill>
                <a:latin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rPr>
              <a:t>用顶点表示活动， 用有向弧表示活动间的优先关系， 即上节所讨论的</a:t>
            </a:r>
            <a:r>
              <a:rPr kumimoji="1" lang="en-US" altLang="zh-CN" sz="2400" dirty="0">
                <a:solidFill>
                  <a:srgbClr val="000000"/>
                </a:solidFill>
                <a:latin typeface="Times New Roman" panose="02020603050405020304" pitchFamily="18" charset="0"/>
              </a:rPr>
              <a:t>AOV</a:t>
            </a:r>
            <a:r>
              <a:rPr kumimoji="1" lang="zh-CN" altLang="en-US" sz="2400" dirty="0">
                <a:solidFill>
                  <a:srgbClr val="000000"/>
                </a:solidFill>
                <a:latin typeface="Times New Roman" panose="02020603050405020304" pitchFamily="18" charset="0"/>
              </a:rPr>
              <a:t>网。 </a:t>
            </a:r>
            <a:endParaRPr kumimoji="1" lang="zh-CN" altLang="en-US" sz="2400" dirty="0">
              <a:solidFill>
                <a:srgbClr val="000000"/>
              </a:solidFill>
              <a:latin typeface="Times New Roman" panose="02020603050405020304" pitchFamily="18" charset="0"/>
            </a:endParaRPr>
          </a:p>
          <a:p>
            <a:pPr algn="just">
              <a:lnSpc>
                <a:spcPct val="155000"/>
              </a:lnSpc>
              <a:spcBef>
                <a:spcPct val="50000"/>
              </a:spcBef>
              <a:defRPr/>
            </a:pPr>
            <a:r>
              <a:rPr kumimoji="1" lang="zh-CN" altLang="en-US" sz="2400" dirty="0">
                <a:solidFill>
                  <a:srgbClr val="000000"/>
                </a:solidFill>
                <a:latin typeface="Times New Roman" panose="02020603050405020304" pitchFamily="18" charset="0"/>
              </a:rPr>
              <a:t>        </a:t>
            </a:r>
            <a:r>
              <a:rPr kumimoji="1" lang="en-US" altLang="zh-CN" sz="2400" dirty="0">
                <a:solidFill>
                  <a:srgbClr val="000000"/>
                </a:solidFill>
                <a:latin typeface="Times New Roman" panose="02020603050405020304" pitchFamily="18" charset="0"/>
              </a:rPr>
              <a:t>■ </a:t>
            </a:r>
            <a:r>
              <a:rPr kumimoji="1" lang="zh-CN" altLang="en-US" sz="2400" dirty="0">
                <a:solidFill>
                  <a:srgbClr val="000000"/>
                </a:solidFill>
                <a:latin typeface="Times New Roman" panose="02020603050405020304" pitchFamily="18" charset="0"/>
              </a:rPr>
              <a:t>用顶点表示事件， 用弧表示活动， 弧的权值表示活动所需要的时间。 </a:t>
            </a:r>
            <a:endParaRPr kumimoji="1" lang="zh-CN" altLang="en-US" sz="2400" dirty="0">
              <a:solidFill>
                <a:srgbClr val="000000"/>
              </a:solidFill>
              <a:latin typeface="Times New Roman" panose="02020603050405020304" pitchFamily="18" charset="0"/>
            </a:endParaRPr>
          </a:p>
          <a:p>
            <a:pPr algn="just">
              <a:lnSpc>
                <a:spcPct val="155000"/>
              </a:lnSpc>
              <a:spcBef>
                <a:spcPct val="50000"/>
              </a:spcBef>
              <a:defRPr/>
            </a:pPr>
            <a:r>
              <a:rPr kumimoji="1" lang="zh-CN" altLang="en-US" sz="2400" dirty="0">
                <a:solidFill>
                  <a:srgbClr val="000000"/>
                </a:solidFill>
                <a:latin typeface="Times New Roman" panose="02020603050405020304" pitchFamily="18" charset="0"/>
              </a:rPr>
              <a:t>          把用第二种方法构造的有向无环图叫做</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边表示活动的网络</a:t>
            </a:r>
            <a:r>
              <a:rPr kumimoji="1" lang="zh-CN" altLang="en-US" sz="2400" dirty="0">
                <a:solidFill>
                  <a:srgbClr val="000000"/>
                </a:solidFill>
                <a:latin typeface="Times New Roman" panose="02020603050405020304" pitchFamily="18" charset="0"/>
              </a:rPr>
              <a:t>（</a:t>
            </a:r>
            <a:r>
              <a:rPr kumimoji="1" lang="en-US" altLang="zh-CN" sz="2400" dirty="0">
                <a:solidFill>
                  <a:srgbClr val="000000"/>
                </a:solidFill>
                <a:latin typeface="Times New Roman" panose="02020603050405020304" pitchFamily="18" charset="0"/>
              </a:rPr>
              <a:t>Activity On Edge  Network</a:t>
            </a:r>
            <a:r>
              <a:rPr kumimoji="1" lang="zh-CN" altLang="en-US" sz="2400" dirty="0">
                <a:solidFill>
                  <a:srgbClr val="000000"/>
                </a:solidFill>
                <a:latin typeface="Times New Roman" panose="02020603050405020304" pitchFamily="18" charset="0"/>
              </a:rPr>
              <a:t>）</a:t>
            </a:r>
            <a:r>
              <a:rPr kumimoji="1" lang="en-US" altLang="zh-CN" sz="2400" dirty="0">
                <a:solidFill>
                  <a:srgbClr val="000000"/>
                </a:solidFill>
                <a:latin typeface="Times New Roman" panose="02020603050405020304" pitchFamily="18" charset="0"/>
              </a:rPr>
              <a:t>, </a:t>
            </a:r>
            <a:r>
              <a:rPr kumimoji="1" lang="zh-CN" altLang="en-US" sz="2400" dirty="0">
                <a:solidFill>
                  <a:srgbClr val="000000"/>
                </a:solidFill>
                <a:latin typeface="Times New Roman" panose="02020603050405020304" pitchFamily="18" charset="0"/>
              </a:rPr>
              <a:t>简称</a:t>
            </a:r>
            <a:r>
              <a:rPr kumimoji="1" lang="en-US" altLang="zh-CN" sz="2400" b="1" dirty="0">
                <a:solidFill>
                  <a:srgbClr val="FF0000"/>
                </a:solidFill>
                <a:effectLst>
                  <a:outerShdw blurRad="38100" dist="38100" dir="2700000" algn="tl">
                    <a:srgbClr val="C0C0C0"/>
                  </a:outerShdw>
                </a:effectLst>
                <a:latin typeface="Times New Roman" panose="02020603050405020304" pitchFamily="18" charset="0"/>
              </a:rPr>
              <a:t>AOE</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网络</a:t>
            </a:r>
            <a:r>
              <a:rPr kumimoji="1" lang="zh-CN" altLang="en-US" sz="2400" dirty="0">
                <a:solidFill>
                  <a:srgbClr val="000000"/>
                </a:solidFill>
                <a:latin typeface="Times New Roman" panose="02020603050405020304" pitchFamily="18" charset="0"/>
              </a:rPr>
              <a:t>。 </a:t>
            </a:r>
            <a:endParaRPr kumimoji="1" lang="zh-CN" altLang="en-US" sz="24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6"/>
          <p:cNvSpPr>
            <a:spLocks noChangeArrowheads="1"/>
          </p:cNvSpPr>
          <p:nvPr/>
        </p:nvSpPr>
        <p:spPr bwMode="auto">
          <a:xfrm>
            <a:off x="2652351" y="6369689"/>
            <a:ext cx="301428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r>
              <a:rPr lang="zh-CN" altLang="en-US" sz="2400" b="1" smtClean="0">
                <a:solidFill>
                  <a:srgbClr val="000000"/>
                </a:solidFill>
                <a:latin typeface="Times New Roman" panose="02020603050405020304" pitchFamily="18" charset="0"/>
                <a:ea typeface="宋体" panose="02010600030101010101" pitchFamily="2" charset="-122"/>
              </a:rPr>
              <a:t>图</a:t>
            </a:r>
            <a:r>
              <a:rPr lang="en-US" altLang="zh-CN" sz="2400" b="1" smtClean="0">
                <a:solidFill>
                  <a:srgbClr val="000000"/>
                </a:solidFill>
                <a:latin typeface="Times New Roman" panose="02020603050405020304" pitchFamily="18" charset="0"/>
                <a:ea typeface="宋体" panose="02010600030101010101" pitchFamily="2" charset="-122"/>
              </a:rPr>
              <a:t>7-30 AOE</a:t>
            </a:r>
            <a:r>
              <a:rPr lang="zh-CN" altLang="en-US" sz="2400" b="1" smtClean="0">
                <a:solidFill>
                  <a:srgbClr val="000000"/>
                </a:solidFill>
                <a:latin typeface="Times New Roman" panose="02020603050405020304" pitchFamily="18" charset="0"/>
                <a:ea typeface="宋体" panose="02010600030101010101" pitchFamily="2" charset="-122"/>
              </a:rPr>
              <a:t>网络示例</a:t>
            </a:r>
            <a:endParaRPr lang="zh-CN" altLang="en-US" sz="2400" b="1" smtClean="0">
              <a:solidFill>
                <a:srgbClr val="000000"/>
              </a:solidFill>
              <a:latin typeface="Times New Roman" panose="02020603050405020304" pitchFamily="18" charset="0"/>
              <a:ea typeface="宋体" panose="02010600030101010101" pitchFamily="2" charset="-122"/>
            </a:endParaRPr>
          </a:p>
        </p:txBody>
      </p:sp>
      <p:pic>
        <p:nvPicPr>
          <p:cNvPr id="165891" name="Picture 7"/>
          <p:cNvPicPr>
            <a:picLocks noChangeAspect="1" noChangeArrowheads="1"/>
          </p:cNvPicPr>
          <p:nvPr/>
        </p:nvPicPr>
        <p:blipFill>
          <a:blip r:embed="rId1">
            <a:extLst>
              <a:ext uri="{28A0092B-C50C-407E-A947-70E740481C1C}">
                <a14:useLocalDpi xmlns:a14="http://schemas.microsoft.com/office/drawing/2010/main" val="0"/>
              </a:ext>
            </a:extLst>
          </a:blip>
          <a:srcRect r="813"/>
          <a:stretch>
            <a:fillRect/>
          </a:stretch>
        </p:blipFill>
        <p:spPr bwMode="auto">
          <a:xfrm>
            <a:off x="383932" y="188913"/>
            <a:ext cx="8043497"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Text Box 2"/>
          <p:cNvSpPr txBox="1">
            <a:spLocks noChangeArrowheads="1"/>
          </p:cNvSpPr>
          <p:nvPr/>
        </p:nvSpPr>
        <p:spPr bwMode="auto">
          <a:xfrm>
            <a:off x="184638" y="874713"/>
            <a:ext cx="8534400" cy="3748719"/>
          </a:xfrm>
          <a:prstGeom prst="rect">
            <a:avLst/>
          </a:prstGeom>
          <a:noFill/>
          <a:ln w="9525">
            <a:noFill/>
            <a:miter lim="800000"/>
          </a:ln>
          <a:effectLst/>
        </p:spPr>
        <p:txBody>
          <a:bodyPr>
            <a:spAutoFit/>
          </a:bodyPr>
          <a:lstStyle/>
          <a:p>
            <a:pPr algn="just">
              <a:lnSpc>
                <a:spcPct val="140000"/>
              </a:lnSpc>
              <a:spcBef>
                <a:spcPct val="50000"/>
              </a:spcBef>
              <a:defRPr/>
            </a:pPr>
            <a:r>
              <a:rPr kumimoji="1" lang="zh-CN" altLang="en-US" sz="2400" dirty="0">
                <a:solidFill>
                  <a:srgbClr val="000000"/>
                </a:solidFill>
                <a:latin typeface="Times New Roman" panose="02020603050405020304" pitchFamily="18" charset="0"/>
              </a:rPr>
              <a:t>        </a:t>
            </a:r>
            <a:r>
              <a:rPr kumimoji="1" lang="en-US" altLang="zh-CN" sz="2400" dirty="0">
                <a:solidFill>
                  <a:srgbClr val="000000"/>
                </a:solidFill>
                <a:latin typeface="Times New Roman" panose="02020603050405020304" pitchFamily="18" charset="0"/>
              </a:rPr>
              <a:t>AOE-</a:t>
            </a:r>
            <a:r>
              <a:rPr kumimoji="1" lang="zh-CN" altLang="en-US" sz="2400" dirty="0">
                <a:solidFill>
                  <a:srgbClr val="000000"/>
                </a:solidFill>
                <a:latin typeface="Times New Roman" panose="02020603050405020304" pitchFamily="18" charset="0"/>
              </a:rPr>
              <a:t>网在工程计划和管理中很有用。 在研究实际问题时， 人们通常关心的是： </a:t>
            </a:r>
            <a:endParaRPr kumimoji="1" lang="zh-CN" altLang="en-US" sz="2400" dirty="0">
              <a:solidFill>
                <a:srgbClr val="000000"/>
              </a:solidFill>
              <a:latin typeface="Times New Roman" panose="02020603050405020304" pitchFamily="18" charset="0"/>
            </a:endParaRPr>
          </a:p>
          <a:p>
            <a:pPr algn="just">
              <a:lnSpc>
                <a:spcPct val="140000"/>
              </a:lnSpc>
              <a:spcBef>
                <a:spcPct val="50000"/>
              </a:spcBef>
              <a:defRPr/>
            </a:pPr>
            <a:r>
              <a:rPr kumimoji="1" lang="zh-CN" altLang="en-US" sz="2400" dirty="0">
                <a:solidFill>
                  <a:srgbClr val="000000"/>
                </a:solidFill>
                <a:latin typeface="Times New Roman" panose="02020603050405020304" pitchFamily="18" charset="0"/>
              </a:rPr>
              <a:t>        </a:t>
            </a:r>
            <a:r>
              <a:rPr kumimoji="1" lang="en-US" altLang="zh-CN" sz="2400" dirty="0">
                <a:solidFill>
                  <a:srgbClr val="000000"/>
                </a:solidFill>
                <a:latin typeface="Times New Roman" panose="02020603050405020304" pitchFamily="18" charset="0"/>
                <a:sym typeface="Symbol" panose="05050102010706020507" pitchFamily="18" charset="2"/>
              </a:rPr>
              <a:t></a:t>
            </a:r>
            <a:r>
              <a:rPr kumimoji="1" lang="en-US" altLang="zh-CN" sz="2400" dirty="0">
                <a:solidFill>
                  <a:srgbClr val="000000"/>
                </a:solidFill>
                <a:latin typeface="Times New Roman" panose="02020603050405020304" pitchFamily="18" charset="0"/>
              </a:rPr>
              <a:t> </a:t>
            </a:r>
            <a:r>
              <a:rPr kumimoji="1" lang="zh-CN" altLang="en-US" sz="2400" dirty="0">
                <a:solidFill>
                  <a:srgbClr val="000000"/>
                </a:solidFill>
                <a:latin typeface="Times New Roman" panose="02020603050405020304" pitchFamily="18" charset="0"/>
              </a:rPr>
              <a:t>哪些活动是影响工程进度的关键活动</a:t>
            </a:r>
            <a:r>
              <a:rPr kumimoji="1" lang="zh-CN" altLang="en-US" sz="2400" dirty="0" smtClean="0">
                <a:solidFill>
                  <a:srgbClr val="000000"/>
                </a:solidFill>
                <a:latin typeface="Times New Roman" panose="02020603050405020304" pitchFamily="18" charset="0"/>
              </a:rPr>
              <a:t>？</a:t>
            </a:r>
            <a:endParaRPr kumimoji="1" lang="zh-CN" altLang="en-US" sz="2400" dirty="0">
              <a:solidFill>
                <a:srgbClr val="000000"/>
              </a:solidFill>
              <a:latin typeface="Times New Roman" panose="02020603050405020304" pitchFamily="18" charset="0"/>
            </a:endParaRPr>
          </a:p>
          <a:p>
            <a:pPr algn="just">
              <a:lnSpc>
                <a:spcPct val="140000"/>
              </a:lnSpc>
              <a:spcBef>
                <a:spcPct val="50000"/>
              </a:spcBef>
              <a:defRPr/>
            </a:pPr>
            <a:r>
              <a:rPr kumimoji="1" lang="zh-CN" altLang="en-US" sz="2400" dirty="0">
                <a:solidFill>
                  <a:srgbClr val="000000"/>
                </a:solidFill>
                <a:latin typeface="Times New Roman" panose="02020603050405020304" pitchFamily="18" charset="0"/>
              </a:rPr>
              <a:t>        </a:t>
            </a:r>
            <a:r>
              <a:rPr kumimoji="1" lang="en-US" altLang="zh-CN" sz="2400" dirty="0">
                <a:solidFill>
                  <a:srgbClr val="000000"/>
                </a:solidFill>
                <a:latin typeface="Times New Roman" panose="02020603050405020304" pitchFamily="18" charset="0"/>
                <a:sym typeface="Symbol" panose="05050102010706020507" pitchFamily="18" charset="2"/>
              </a:rPr>
              <a:t></a:t>
            </a:r>
            <a:r>
              <a:rPr kumimoji="1" lang="zh-CN" altLang="en-US" sz="2400" dirty="0">
                <a:solidFill>
                  <a:srgbClr val="000000"/>
                </a:solidFill>
                <a:latin typeface="Times New Roman" panose="02020603050405020304" pitchFamily="18" charset="0"/>
              </a:rPr>
              <a:t> 至少需要多长时间能完成整个工程？ </a:t>
            </a:r>
            <a:endParaRPr kumimoji="1" lang="zh-CN" altLang="en-US" sz="2400" dirty="0">
              <a:solidFill>
                <a:srgbClr val="000000"/>
              </a:solidFill>
              <a:latin typeface="Times New Roman" panose="02020603050405020304" pitchFamily="18" charset="0"/>
            </a:endParaRPr>
          </a:p>
          <a:p>
            <a:pPr algn="just">
              <a:lnSpc>
                <a:spcPct val="140000"/>
              </a:lnSpc>
              <a:spcBef>
                <a:spcPct val="50000"/>
              </a:spcBef>
              <a:defRPr/>
            </a:pPr>
            <a:r>
              <a:rPr kumimoji="1" lang="zh-CN" altLang="en-US" sz="2400" dirty="0">
                <a:solidFill>
                  <a:srgbClr val="000000"/>
                </a:solidFill>
                <a:latin typeface="Times New Roman" panose="02020603050405020304" pitchFamily="18" charset="0"/>
              </a:rPr>
              <a:t>        在</a:t>
            </a:r>
            <a:r>
              <a:rPr kumimoji="1" lang="en-US" altLang="zh-CN" sz="2400" dirty="0">
                <a:solidFill>
                  <a:srgbClr val="000000"/>
                </a:solidFill>
                <a:latin typeface="Times New Roman" panose="02020603050405020304" pitchFamily="18" charset="0"/>
              </a:rPr>
              <a:t>AOE</a:t>
            </a:r>
            <a:r>
              <a:rPr kumimoji="1" lang="zh-CN" altLang="en-US" sz="2400" dirty="0">
                <a:solidFill>
                  <a:srgbClr val="000000"/>
                </a:solidFill>
                <a:latin typeface="Times New Roman" panose="02020603050405020304" pitchFamily="18" charset="0"/>
              </a:rPr>
              <a:t>网中存在唯一</a:t>
            </a:r>
            <a:r>
              <a:rPr kumimoji="1" lang="zh-CN" altLang="en-US" sz="2400" dirty="0" smtClean="0">
                <a:solidFill>
                  <a:srgbClr val="000000"/>
                </a:solidFill>
                <a:latin typeface="Times New Roman" panose="02020603050405020304" pitchFamily="18" charset="0"/>
              </a:rPr>
              <a:t>的、入</a:t>
            </a:r>
            <a:r>
              <a:rPr kumimoji="1" lang="zh-CN" altLang="en-US" sz="2400" dirty="0">
                <a:solidFill>
                  <a:srgbClr val="000000"/>
                </a:solidFill>
                <a:latin typeface="Times New Roman" panose="02020603050405020304" pitchFamily="18" charset="0"/>
              </a:rPr>
              <a:t>度为零的顶点，叫做</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源点</a:t>
            </a:r>
            <a:r>
              <a:rPr kumimoji="1" lang="en-US" altLang="zh-CN" sz="2400" b="1" dirty="0">
                <a:solidFill>
                  <a:srgbClr val="FF0000"/>
                </a:solidFill>
                <a:effectLst>
                  <a:outerShdw blurRad="38100" dist="38100" dir="2700000" algn="tl">
                    <a:srgbClr val="C0C0C0"/>
                  </a:outerShdw>
                </a:effectLst>
                <a:latin typeface="Times New Roman" panose="02020603050405020304" pitchFamily="18" charset="0"/>
              </a:rPr>
              <a:t>(</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起点</a:t>
            </a:r>
            <a:r>
              <a:rPr kumimoji="1" lang="en-US" altLang="zh-CN" sz="2400" b="1" dirty="0">
                <a:solidFill>
                  <a:srgbClr val="FF0000"/>
                </a:solidFill>
                <a:effectLst>
                  <a:outerShdw blurRad="38100" dist="38100" dir="2700000" algn="tl">
                    <a:srgbClr val="C0C0C0"/>
                  </a:outerShdw>
                </a:effectLst>
                <a:latin typeface="Times New Roman" panose="02020603050405020304" pitchFamily="18" charset="0"/>
              </a:rPr>
              <a:t>)</a:t>
            </a:r>
            <a:r>
              <a:rPr kumimoji="1" lang="zh-CN" altLang="en-US" sz="2400" dirty="0">
                <a:solidFill>
                  <a:srgbClr val="000000"/>
                </a:solidFill>
                <a:latin typeface="Times New Roman" panose="02020603050405020304" pitchFamily="18" charset="0"/>
              </a:rPr>
              <a:t>；存在唯一</a:t>
            </a:r>
            <a:r>
              <a:rPr kumimoji="1" lang="zh-CN" altLang="en-US" sz="2400" dirty="0" smtClean="0">
                <a:solidFill>
                  <a:srgbClr val="000000"/>
                </a:solidFill>
                <a:latin typeface="Times New Roman" panose="02020603050405020304" pitchFamily="18" charset="0"/>
              </a:rPr>
              <a:t>的、出</a:t>
            </a:r>
            <a:r>
              <a:rPr kumimoji="1" lang="zh-CN" altLang="en-US" sz="2400" dirty="0">
                <a:solidFill>
                  <a:srgbClr val="000000"/>
                </a:solidFill>
                <a:latin typeface="Times New Roman" panose="02020603050405020304" pitchFamily="18" charset="0"/>
              </a:rPr>
              <a:t>度为零的顶点，叫做</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汇点</a:t>
            </a:r>
            <a:r>
              <a:rPr kumimoji="1" lang="en-US" altLang="zh-CN" sz="2400" b="1" dirty="0">
                <a:solidFill>
                  <a:srgbClr val="FF0000"/>
                </a:solidFill>
                <a:effectLst>
                  <a:outerShdw blurRad="38100" dist="38100" dir="2700000" algn="tl">
                    <a:srgbClr val="C0C0C0"/>
                  </a:outerShdw>
                </a:effectLst>
                <a:latin typeface="Times New Roman" panose="02020603050405020304" pitchFamily="18" charset="0"/>
              </a:rPr>
              <a:t>(</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终点</a:t>
            </a:r>
            <a:r>
              <a:rPr kumimoji="1" lang="en-US" altLang="zh-CN" sz="2400" b="1" dirty="0">
                <a:solidFill>
                  <a:srgbClr val="FF0000"/>
                </a:solidFill>
                <a:effectLst>
                  <a:outerShdw blurRad="38100" dist="38100" dir="2700000" algn="tl">
                    <a:srgbClr val="C0C0C0"/>
                  </a:outerShdw>
                </a:effectLst>
                <a:latin typeface="Times New Roman" panose="02020603050405020304" pitchFamily="18" charset="0"/>
              </a:rPr>
              <a:t>)</a:t>
            </a:r>
            <a:r>
              <a:rPr kumimoji="1" lang="zh-CN" altLang="en-US" sz="2400" dirty="0">
                <a:solidFill>
                  <a:srgbClr val="000000"/>
                </a:solidFill>
                <a:latin typeface="Times New Roman" panose="02020603050405020304" pitchFamily="18" charset="0"/>
              </a:rPr>
              <a:t>。 </a:t>
            </a:r>
            <a:endParaRPr kumimoji="1" lang="zh-CN" altLang="en-US" sz="24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Text Box 2"/>
          <p:cNvSpPr txBox="1">
            <a:spLocks noChangeArrowheads="1"/>
          </p:cNvSpPr>
          <p:nvPr/>
        </p:nvSpPr>
        <p:spPr bwMode="auto">
          <a:xfrm>
            <a:off x="184638" y="549276"/>
            <a:ext cx="8534400" cy="5632311"/>
          </a:xfrm>
          <a:prstGeom prst="rect">
            <a:avLst/>
          </a:prstGeom>
          <a:noFill/>
          <a:ln w="9525">
            <a:noFill/>
            <a:miter lim="800000"/>
          </a:ln>
          <a:effectLst/>
        </p:spPr>
        <p:txBody>
          <a:bodyPr>
            <a:spAutoFit/>
          </a:bodyPr>
          <a:lstStyle/>
          <a:p>
            <a:pPr algn="just">
              <a:lnSpc>
                <a:spcPct val="140000"/>
              </a:lnSpc>
              <a:spcBef>
                <a:spcPct val="50000"/>
              </a:spcBef>
              <a:defRPr/>
            </a:pPr>
            <a:r>
              <a:rPr kumimoji="1" lang="zh-CN" altLang="en-US" sz="2400" b="1" dirty="0">
                <a:solidFill>
                  <a:srgbClr val="000000"/>
                </a:solidFill>
                <a:latin typeface="Times New Roman" panose="02020603050405020304" pitchFamily="18" charset="0"/>
              </a:rPr>
              <a:t>关键路径和有关术语</a:t>
            </a:r>
            <a:endParaRPr kumimoji="1" lang="zh-CN" altLang="en-US" sz="2400" dirty="0">
              <a:solidFill>
                <a:srgbClr val="000000"/>
              </a:solidFill>
              <a:latin typeface="Times New Roman" panose="02020603050405020304" pitchFamily="18" charset="0"/>
            </a:endParaRPr>
          </a:p>
          <a:p>
            <a:pPr algn="just">
              <a:lnSpc>
                <a:spcPct val="140000"/>
              </a:lnSpc>
              <a:spcBef>
                <a:spcPct val="50000"/>
              </a:spcBef>
              <a:defRPr/>
            </a:pPr>
            <a:r>
              <a:rPr kumimoji="1" lang="zh-CN" altLang="en-US" sz="2400" dirty="0">
                <a:solidFill>
                  <a:srgbClr val="000000"/>
                </a:solidFill>
                <a:latin typeface="Times New Roman" panose="02020603050405020304" pitchFamily="18" charset="0"/>
              </a:rPr>
              <a:t>        在</a:t>
            </a:r>
            <a:r>
              <a:rPr kumimoji="1" lang="en-US" altLang="zh-CN" sz="2400" dirty="0">
                <a:solidFill>
                  <a:srgbClr val="000000"/>
                </a:solidFill>
                <a:latin typeface="Times New Roman" panose="02020603050405020304" pitchFamily="18" charset="0"/>
              </a:rPr>
              <a:t>AOE</a:t>
            </a:r>
            <a:r>
              <a:rPr kumimoji="1" lang="zh-CN" altLang="en-US" sz="2400" dirty="0">
                <a:solidFill>
                  <a:srgbClr val="000000"/>
                </a:solidFill>
                <a:latin typeface="Times New Roman" panose="02020603050405020304" pitchFamily="18" charset="0"/>
              </a:rPr>
              <a:t>网中从源点到汇点的最长路径的长度即为完成整个工程任务所需的时间，该路径叫做</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关键路径</a:t>
            </a:r>
            <a:r>
              <a:rPr kumimoji="1" lang="zh-CN" altLang="en-US" sz="2400" dirty="0">
                <a:solidFill>
                  <a:srgbClr val="000000"/>
                </a:solidFill>
                <a:latin typeface="Times New Roman" panose="02020603050405020304" pitchFamily="18" charset="0"/>
              </a:rPr>
              <a:t>。关键路径上的活动叫做</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rPr>
              <a:t>关键活动</a:t>
            </a:r>
            <a:r>
              <a:rPr kumimoji="1" lang="zh-CN" altLang="en-US" sz="2400" dirty="0">
                <a:solidFill>
                  <a:srgbClr val="000000"/>
                </a:solidFill>
                <a:latin typeface="Times New Roman" panose="02020603050405020304" pitchFamily="18" charset="0"/>
              </a:rPr>
              <a:t>。这些活动中的任意一项活动未能按期完成，则整个工程的完成时间就要推迟。相反，如果能够加快关键活动的进度，则整个工程可以提前完成。 </a:t>
            </a:r>
            <a:endParaRPr kumimoji="1" lang="zh-CN" altLang="en-US" sz="2400" dirty="0">
              <a:solidFill>
                <a:srgbClr val="000000"/>
              </a:solidFill>
              <a:latin typeface="Times New Roman" panose="02020603050405020304" pitchFamily="18" charset="0"/>
            </a:endParaRPr>
          </a:p>
          <a:p>
            <a:pPr algn="just">
              <a:lnSpc>
                <a:spcPct val="140000"/>
              </a:lnSpc>
              <a:spcBef>
                <a:spcPct val="50000"/>
              </a:spcBef>
              <a:defRPr/>
            </a:pPr>
            <a:r>
              <a:rPr kumimoji="1" lang="zh-CN" altLang="en-US" sz="2400" dirty="0">
                <a:solidFill>
                  <a:srgbClr val="000000"/>
                </a:solidFill>
                <a:latin typeface="Times New Roman" panose="02020603050405020304" pitchFamily="18" charset="0"/>
              </a:rPr>
              <a:t>　　例如，在图</a:t>
            </a:r>
            <a:r>
              <a:rPr kumimoji="1" lang="en-US" altLang="zh-CN" sz="2400" dirty="0">
                <a:solidFill>
                  <a:srgbClr val="000000"/>
                </a:solidFill>
                <a:latin typeface="Times New Roman" panose="02020603050405020304" pitchFamily="18" charset="0"/>
              </a:rPr>
              <a:t>7-30</a:t>
            </a:r>
            <a:r>
              <a:rPr kumimoji="1" lang="zh-CN" altLang="en-US" sz="2400" dirty="0">
                <a:solidFill>
                  <a:srgbClr val="000000"/>
                </a:solidFill>
                <a:latin typeface="Times New Roman" panose="02020603050405020304" pitchFamily="18" charset="0"/>
              </a:rPr>
              <a:t>中，路径</a:t>
            </a:r>
            <a:r>
              <a:rPr kumimoji="1" lang="en-US" altLang="zh-CN" sz="2400" dirty="0">
                <a:solidFill>
                  <a:srgbClr val="000000"/>
                </a:solidFill>
                <a:latin typeface="Times New Roman" panose="02020603050405020304" pitchFamily="18" charset="0"/>
              </a:rPr>
              <a:t>(A,B,E,G)</a:t>
            </a:r>
            <a:r>
              <a:rPr kumimoji="1" lang="zh-CN" altLang="en-US" sz="2400" dirty="0">
                <a:solidFill>
                  <a:srgbClr val="000000"/>
                </a:solidFill>
                <a:latin typeface="Times New Roman" panose="02020603050405020304" pitchFamily="18" charset="0"/>
              </a:rPr>
              <a:t>是一条关键路径，它的路径长度是</a:t>
            </a:r>
            <a:r>
              <a:rPr kumimoji="1" lang="en-US" altLang="zh-CN" sz="2400" dirty="0">
                <a:solidFill>
                  <a:srgbClr val="000000"/>
                </a:solidFill>
                <a:latin typeface="Times New Roman" panose="02020603050405020304" pitchFamily="18" charset="0"/>
              </a:rPr>
              <a:t>10</a:t>
            </a:r>
            <a:r>
              <a:rPr kumimoji="1" lang="zh-CN" altLang="en-US" sz="2400" dirty="0">
                <a:solidFill>
                  <a:srgbClr val="000000"/>
                </a:solidFill>
                <a:latin typeface="Times New Roman" panose="02020603050405020304" pitchFamily="18" charset="0"/>
              </a:rPr>
              <a:t>。关键路径可能不止一条，图</a:t>
            </a:r>
            <a:r>
              <a:rPr kumimoji="1" lang="en-US" altLang="zh-CN" sz="2400" dirty="0">
                <a:solidFill>
                  <a:srgbClr val="000000"/>
                </a:solidFill>
                <a:latin typeface="Times New Roman" panose="02020603050405020304" pitchFamily="18" charset="0"/>
              </a:rPr>
              <a:t>7-30</a:t>
            </a:r>
            <a:r>
              <a:rPr kumimoji="1" lang="zh-CN" altLang="en-US" sz="2400" dirty="0">
                <a:solidFill>
                  <a:srgbClr val="000000"/>
                </a:solidFill>
                <a:latin typeface="Times New Roman" panose="02020603050405020304" pitchFamily="18" charset="0"/>
              </a:rPr>
              <a:t>中路径</a:t>
            </a:r>
            <a:r>
              <a:rPr kumimoji="1" lang="en-US" altLang="zh-CN" sz="2400" dirty="0">
                <a:solidFill>
                  <a:srgbClr val="000000"/>
                </a:solidFill>
                <a:latin typeface="Times New Roman" panose="02020603050405020304" pitchFamily="18" charset="0"/>
              </a:rPr>
              <a:t>(A,D,E,G)</a:t>
            </a:r>
            <a:r>
              <a:rPr kumimoji="1" lang="zh-CN" altLang="en-US" sz="2400" dirty="0">
                <a:solidFill>
                  <a:srgbClr val="000000"/>
                </a:solidFill>
                <a:latin typeface="Times New Roman" panose="02020603050405020304" pitchFamily="18" charset="0"/>
              </a:rPr>
              <a:t>也是一条关键路径，关键活动包括</a:t>
            </a:r>
            <a:r>
              <a:rPr kumimoji="1" lang="zh-CN" altLang="en-US" sz="2400">
                <a:solidFill>
                  <a:srgbClr val="000000"/>
                </a:solidFill>
                <a:latin typeface="Times New Roman" panose="02020603050405020304" pitchFamily="18" charset="0"/>
              </a:rPr>
              <a:t>：</a:t>
            </a:r>
            <a:r>
              <a:rPr kumimoji="1" lang="en-US" altLang="zh-CN" sz="2400" smtClean="0">
                <a:solidFill>
                  <a:srgbClr val="000000"/>
                </a:solidFill>
                <a:latin typeface="Times New Roman" panose="02020603050405020304" pitchFamily="18" charset="0"/>
              </a:rPr>
              <a:t>a</a:t>
            </a:r>
            <a:r>
              <a:rPr kumimoji="1" lang="en-US" altLang="zh-CN" sz="2400" baseline="-30000" smtClean="0">
                <a:solidFill>
                  <a:srgbClr val="000000"/>
                </a:solidFill>
                <a:latin typeface="Times New Roman" panose="02020603050405020304" pitchFamily="18" charset="0"/>
              </a:rPr>
              <a:t>1</a:t>
            </a:r>
            <a:r>
              <a:rPr kumimoji="1" lang="en-US" altLang="zh-CN" sz="2400" smtClean="0">
                <a:solidFill>
                  <a:srgbClr val="000000"/>
                </a:solidFill>
                <a:latin typeface="Times New Roman" panose="02020603050405020304" pitchFamily="18" charset="0"/>
              </a:rPr>
              <a:t>、a</a:t>
            </a:r>
            <a:r>
              <a:rPr kumimoji="1" lang="en-US" altLang="zh-CN" sz="2400" baseline="-30000" smtClean="0">
                <a:solidFill>
                  <a:srgbClr val="000000"/>
                </a:solidFill>
                <a:latin typeface="Times New Roman" panose="02020603050405020304" pitchFamily="18" charset="0"/>
              </a:rPr>
              <a:t>2</a:t>
            </a:r>
            <a:r>
              <a:rPr kumimoji="1" lang="en-US" altLang="zh-CN" sz="2400" smtClean="0">
                <a:solidFill>
                  <a:srgbClr val="000000"/>
                </a:solidFill>
                <a:latin typeface="Times New Roman" panose="02020603050405020304" pitchFamily="18" charset="0"/>
              </a:rPr>
              <a:t> 、a</a:t>
            </a:r>
            <a:r>
              <a:rPr kumimoji="1" lang="en-US" altLang="zh-CN" sz="2400" baseline="-30000" smtClean="0">
                <a:solidFill>
                  <a:srgbClr val="000000"/>
                </a:solidFill>
                <a:latin typeface="Times New Roman" panose="02020603050405020304" pitchFamily="18" charset="0"/>
              </a:rPr>
              <a:t>4</a:t>
            </a:r>
            <a:r>
              <a:rPr kumimoji="1" lang="en-US" altLang="zh-CN" sz="2400" smtClean="0">
                <a:solidFill>
                  <a:srgbClr val="000000"/>
                </a:solidFill>
                <a:latin typeface="Times New Roman" panose="02020603050405020304" pitchFamily="18" charset="0"/>
              </a:rPr>
              <a:t>、a</a:t>
            </a:r>
            <a:r>
              <a:rPr kumimoji="1" lang="en-US" altLang="zh-CN" sz="2400" baseline="-30000" smtClean="0">
                <a:solidFill>
                  <a:srgbClr val="000000"/>
                </a:solidFill>
                <a:latin typeface="Times New Roman" panose="02020603050405020304" pitchFamily="18" charset="0"/>
              </a:rPr>
              <a:t>8</a:t>
            </a:r>
            <a:r>
              <a:rPr kumimoji="1" lang="zh-CN" altLang="en-US" sz="2400" dirty="0">
                <a:solidFill>
                  <a:srgbClr val="000000"/>
                </a:solidFill>
                <a:latin typeface="Times New Roman" panose="02020603050405020304" pitchFamily="18" charset="0"/>
              </a:rPr>
              <a:t>和</a:t>
            </a:r>
            <a:r>
              <a:rPr kumimoji="1" lang="en-US" altLang="zh-CN" sz="2400" dirty="0">
                <a:solidFill>
                  <a:srgbClr val="000000"/>
                </a:solidFill>
                <a:latin typeface="Times New Roman" panose="02020603050405020304" pitchFamily="18" charset="0"/>
              </a:rPr>
              <a:t>a</a:t>
            </a:r>
            <a:r>
              <a:rPr kumimoji="1" lang="en-US" altLang="zh-CN" sz="2400" baseline="-30000" dirty="0">
                <a:solidFill>
                  <a:srgbClr val="000000"/>
                </a:solidFill>
                <a:latin typeface="Times New Roman" panose="02020603050405020304" pitchFamily="18" charset="0"/>
              </a:rPr>
              <a:t>9</a:t>
            </a:r>
            <a:r>
              <a:rPr kumimoji="1" lang="en-US" altLang="zh-CN" sz="2400" dirty="0">
                <a:solidFill>
                  <a:srgbClr val="000000"/>
                </a:solidFill>
                <a:latin typeface="Times New Roman" panose="02020603050405020304" pitchFamily="18" charset="0"/>
              </a:rPr>
              <a:t> </a:t>
            </a:r>
            <a:r>
              <a:rPr kumimoji="1" lang="zh-CN" altLang="en-US" sz="2400" dirty="0">
                <a:solidFill>
                  <a:srgbClr val="000000"/>
                </a:solidFill>
                <a:latin typeface="Times New Roman" panose="02020603050405020304" pitchFamily="18" charset="0"/>
              </a:rPr>
              <a:t>。</a:t>
            </a:r>
            <a:endParaRPr kumimoji="1" lang="zh-CN" altLang="en-US" sz="24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Text Box 2"/>
          <p:cNvSpPr txBox="1">
            <a:spLocks noChangeArrowheads="1"/>
          </p:cNvSpPr>
          <p:nvPr/>
        </p:nvSpPr>
        <p:spPr bwMode="auto">
          <a:xfrm>
            <a:off x="252046" y="1484315"/>
            <a:ext cx="8534400" cy="2850011"/>
          </a:xfrm>
          <a:prstGeom prst="rect">
            <a:avLst/>
          </a:prstGeom>
          <a:noFill/>
          <a:ln w="9525">
            <a:noFill/>
            <a:miter lim="800000"/>
          </a:ln>
          <a:effectLst/>
        </p:spPr>
        <p:txBody>
          <a:bodyPr>
            <a:spAutoFit/>
          </a:bodyPr>
          <a:lstStyle/>
          <a:p>
            <a:pPr algn="just">
              <a:lnSpc>
                <a:spcPct val="140000"/>
              </a:lnSpc>
              <a:spcBef>
                <a:spcPct val="50000"/>
              </a:spcBef>
              <a:defRPr/>
            </a:pPr>
            <a:r>
              <a:rPr kumimoji="1" lang="zh-CN" altLang="en-US" sz="3200" dirty="0">
                <a:solidFill>
                  <a:srgbClr val="000000"/>
                </a:solidFill>
                <a:latin typeface="Times New Roman" panose="02020603050405020304" pitchFamily="18" charset="0"/>
              </a:rPr>
              <a:t>　　事件</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j</a:t>
            </a:r>
            <a:r>
              <a:rPr kumimoji="1" lang="zh-CN" altLang="en-US" sz="3200" dirty="0">
                <a:solidFill>
                  <a:srgbClr val="000000"/>
                </a:solidFill>
                <a:latin typeface="Times New Roman" panose="02020603050405020304" pitchFamily="18" charset="0"/>
              </a:rPr>
              <a:t>可能的</a:t>
            </a:r>
            <a:r>
              <a:rPr kumimoji="1" lang="zh-CN" altLang="en-US" sz="3200" b="1" dirty="0">
                <a:solidFill>
                  <a:srgbClr val="FF0000"/>
                </a:solidFill>
                <a:effectLst>
                  <a:outerShdw blurRad="38100" dist="38100" dir="2700000" algn="tl">
                    <a:srgbClr val="C0C0C0"/>
                  </a:outerShdw>
                </a:effectLst>
                <a:latin typeface="Times New Roman" panose="02020603050405020304" pitchFamily="18" charset="0"/>
              </a:rPr>
              <a:t>最早发生时间</a:t>
            </a:r>
            <a:r>
              <a:rPr kumimoji="1" lang="en-US" altLang="zh-CN" sz="3200" b="1" dirty="0" err="1">
                <a:solidFill>
                  <a:srgbClr val="FF0000"/>
                </a:solidFill>
                <a:effectLst>
                  <a:outerShdw blurRad="38100" dist="38100" dir="2700000" algn="tl">
                    <a:srgbClr val="C0C0C0"/>
                  </a:outerShdw>
                </a:effectLst>
                <a:latin typeface="Times New Roman" panose="02020603050405020304" pitchFamily="18" charset="0"/>
              </a:rPr>
              <a:t>Ve</a:t>
            </a:r>
            <a:r>
              <a:rPr kumimoji="1" lang="en-US" altLang="zh-CN" sz="3200" b="1" dirty="0">
                <a:solidFill>
                  <a:srgbClr val="FF0000"/>
                </a:solidFill>
                <a:effectLst>
                  <a:outerShdw blurRad="38100" dist="38100" dir="2700000" algn="tl">
                    <a:srgbClr val="C0C0C0"/>
                  </a:outerShdw>
                </a:effectLst>
                <a:latin typeface="Times New Roman" panose="02020603050405020304" pitchFamily="18" charset="0"/>
              </a:rPr>
              <a:t>[j]</a:t>
            </a:r>
            <a:r>
              <a:rPr kumimoji="1" lang="zh-CN" altLang="en-US" sz="3200" dirty="0">
                <a:solidFill>
                  <a:srgbClr val="000000"/>
                </a:solidFill>
                <a:latin typeface="Times New Roman" panose="02020603050405020304" pitchFamily="18" charset="0"/>
              </a:rPr>
              <a:t>是：从源点</a:t>
            </a:r>
            <a:r>
              <a:rPr kumimoji="1" lang="en-US" altLang="zh-CN" sz="3200" dirty="0">
                <a:solidFill>
                  <a:srgbClr val="000000"/>
                </a:solidFill>
                <a:latin typeface="Times New Roman" panose="02020603050405020304" pitchFamily="18" charset="0"/>
              </a:rPr>
              <a:t>v</a:t>
            </a:r>
            <a:r>
              <a:rPr kumimoji="1" lang="en-US" altLang="zh-CN" sz="3200" baseline="-25000" dirty="0">
                <a:solidFill>
                  <a:srgbClr val="000000"/>
                </a:solidFill>
                <a:latin typeface="Times New Roman" panose="02020603050405020304" pitchFamily="18" charset="0"/>
              </a:rPr>
              <a:t>0</a:t>
            </a:r>
            <a:r>
              <a:rPr kumimoji="1" lang="zh-CN" altLang="en-US" sz="3200" dirty="0">
                <a:solidFill>
                  <a:srgbClr val="000000"/>
                </a:solidFill>
                <a:latin typeface="Times New Roman" panose="02020603050405020304" pitchFamily="18" charset="0"/>
              </a:rPr>
              <a:t>到汇点</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j</a:t>
            </a:r>
            <a:r>
              <a:rPr kumimoji="1" lang="zh-CN" altLang="en-US" sz="3200" dirty="0">
                <a:solidFill>
                  <a:srgbClr val="000000"/>
                </a:solidFill>
                <a:latin typeface="Times New Roman" panose="02020603050405020304" pitchFamily="18" charset="0"/>
              </a:rPr>
              <a:t>的最长的路径长度。也就是所有以</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j</a:t>
            </a:r>
            <a:r>
              <a:rPr kumimoji="1" lang="zh-CN" altLang="en-US" sz="3200" dirty="0">
                <a:solidFill>
                  <a:srgbClr val="000000"/>
                </a:solidFill>
                <a:latin typeface="Times New Roman" panose="02020603050405020304" pitchFamily="18" charset="0"/>
              </a:rPr>
              <a:t>为起点的的各条出边</a:t>
            </a:r>
            <a:r>
              <a:rPr kumimoji="1" lang="en-US" altLang="zh-CN" sz="3200" dirty="0">
                <a:solidFill>
                  <a:srgbClr val="000000"/>
                </a:solidFill>
                <a:latin typeface="Times New Roman" panose="02020603050405020304" pitchFamily="18" charset="0"/>
              </a:rPr>
              <a:t>&lt;</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j</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k</a:t>
            </a:r>
            <a:r>
              <a:rPr kumimoji="1" lang="en-US" altLang="zh-CN" sz="3200" dirty="0">
                <a:solidFill>
                  <a:srgbClr val="000000"/>
                </a:solidFill>
                <a:latin typeface="Times New Roman" panose="02020603050405020304" pitchFamily="18" charset="0"/>
              </a:rPr>
              <a:t>&gt;</a:t>
            </a:r>
            <a:r>
              <a:rPr kumimoji="1" lang="zh-CN" altLang="en-US" sz="3200" dirty="0">
                <a:solidFill>
                  <a:srgbClr val="000000"/>
                </a:solidFill>
                <a:latin typeface="Times New Roman" panose="02020603050405020304" pitchFamily="18" charset="0"/>
              </a:rPr>
              <a:t>表示的活动</a:t>
            </a:r>
            <a:r>
              <a:rPr kumimoji="1" lang="en-US" altLang="zh-CN" sz="3200" dirty="0" err="1">
                <a:solidFill>
                  <a:srgbClr val="000000"/>
                </a:solidFill>
                <a:latin typeface="Times New Roman" panose="02020603050405020304" pitchFamily="18" charset="0"/>
              </a:rPr>
              <a:t>a</a:t>
            </a:r>
            <a:r>
              <a:rPr kumimoji="1" lang="en-US" altLang="zh-CN" sz="3200" baseline="-25000" dirty="0" err="1">
                <a:solidFill>
                  <a:srgbClr val="000000"/>
                </a:solidFill>
                <a:latin typeface="Times New Roman" panose="02020603050405020304" pitchFamily="18" charset="0"/>
              </a:rPr>
              <a:t>i</a:t>
            </a:r>
            <a:r>
              <a:rPr kumimoji="1" lang="zh-CN" altLang="en-US" sz="3200" dirty="0">
                <a:solidFill>
                  <a:srgbClr val="000000"/>
                </a:solidFill>
                <a:latin typeface="Times New Roman" panose="02020603050405020304" pitchFamily="18" charset="0"/>
              </a:rPr>
              <a:t>的</a:t>
            </a:r>
            <a:r>
              <a:rPr kumimoji="1" lang="zh-CN" altLang="en-US" sz="3200" b="1" dirty="0">
                <a:solidFill>
                  <a:srgbClr val="FF0000"/>
                </a:solidFill>
                <a:effectLst>
                  <a:outerShdw blurRad="38100" dist="38100" dir="2700000" algn="tl">
                    <a:srgbClr val="C0C0C0"/>
                  </a:outerShdw>
                </a:effectLst>
                <a:latin typeface="Times New Roman" panose="02020603050405020304" pitchFamily="18" charset="0"/>
              </a:rPr>
              <a:t>最早开始时间</a:t>
            </a:r>
            <a:r>
              <a:rPr kumimoji="1" lang="en-US" altLang="zh-CN" sz="3200" b="1" dirty="0">
                <a:solidFill>
                  <a:srgbClr val="FF0000"/>
                </a:solidFill>
                <a:effectLst>
                  <a:outerShdw blurRad="38100" dist="38100" dir="2700000" algn="tl">
                    <a:srgbClr val="C0C0C0"/>
                  </a:outerShdw>
                </a:effectLst>
                <a:latin typeface="Times New Roman" panose="02020603050405020304" pitchFamily="18" charset="0"/>
              </a:rPr>
              <a:t>e[i]</a:t>
            </a:r>
            <a:r>
              <a:rPr kumimoji="1" lang="zh-CN" altLang="en-US" sz="3200" dirty="0">
                <a:solidFill>
                  <a:srgbClr val="000000"/>
                </a:solidFill>
                <a:latin typeface="Times New Roman" panose="02020603050405020304" pitchFamily="18" charset="0"/>
              </a:rPr>
              <a:t>，即</a:t>
            </a:r>
            <a:r>
              <a:rPr kumimoji="1" lang="en-US" altLang="zh-CN" sz="3200" dirty="0" err="1">
                <a:solidFill>
                  <a:srgbClr val="000000"/>
                </a:solidFill>
                <a:latin typeface="Times New Roman" panose="02020603050405020304" pitchFamily="18" charset="0"/>
              </a:rPr>
              <a:t>Ve</a:t>
            </a:r>
            <a:r>
              <a:rPr kumimoji="1" lang="en-US" altLang="zh-CN" sz="3200" dirty="0">
                <a:solidFill>
                  <a:srgbClr val="000000"/>
                </a:solidFill>
                <a:latin typeface="Times New Roman" panose="02020603050405020304" pitchFamily="18" charset="0"/>
              </a:rPr>
              <a:t>[j] = e[i]</a:t>
            </a:r>
            <a:r>
              <a:rPr kumimoji="1" lang="zh-CN" altLang="en-US" sz="3200" dirty="0">
                <a:solidFill>
                  <a:srgbClr val="000000"/>
                </a:solidFill>
                <a:latin typeface="Times New Roman" panose="02020603050405020304" pitchFamily="18" charset="0"/>
              </a:rPr>
              <a:t>。</a:t>
            </a:r>
            <a:endParaRPr kumimoji="1" lang="zh-CN" altLang="en-US" sz="32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Text Box 2"/>
          <p:cNvSpPr txBox="1">
            <a:spLocks noChangeArrowheads="1"/>
          </p:cNvSpPr>
          <p:nvPr/>
        </p:nvSpPr>
        <p:spPr bwMode="auto">
          <a:xfrm>
            <a:off x="252046" y="836613"/>
            <a:ext cx="8534400" cy="4228850"/>
          </a:xfrm>
          <a:prstGeom prst="rect">
            <a:avLst/>
          </a:prstGeom>
          <a:noFill/>
          <a:ln w="9525">
            <a:noFill/>
            <a:miter lim="800000"/>
          </a:ln>
          <a:effectLst/>
        </p:spPr>
        <p:txBody>
          <a:bodyPr>
            <a:spAutoFit/>
          </a:bodyPr>
          <a:lstStyle/>
          <a:p>
            <a:pPr algn="just">
              <a:lnSpc>
                <a:spcPct val="140000"/>
              </a:lnSpc>
              <a:spcBef>
                <a:spcPct val="50000"/>
              </a:spcBef>
              <a:defRPr/>
            </a:pPr>
            <a:r>
              <a:rPr kumimoji="1" lang="zh-CN" altLang="en-US" sz="3200" dirty="0">
                <a:solidFill>
                  <a:srgbClr val="000000"/>
                </a:solidFill>
                <a:latin typeface="Times New Roman" panose="02020603050405020304" pitchFamily="18" charset="0"/>
              </a:rPr>
              <a:t>　　事件</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k</a:t>
            </a:r>
            <a:r>
              <a:rPr kumimoji="1" lang="zh-CN" altLang="en-US" sz="3200" dirty="0">
                <a:solidFill>
                  <a:srgbClr val="000000"/>
                </a:solidFill>
                <a:latin typeface="Times New Roman" panose="02020603050405020304" pitchFamily="18" charset="0"/>
              </a:rPr>
              <a:t>允许的</a:t>
            </a:r>
            <a:r>
              <a:rPr kumimoji="1" lang="zh-CN" altLang="en-US" sz="3200" b="1" dirty="0">
                <a:solidFill>
                  <a:srgbClr val="FF0000"/>
                </a:solidFill>
                <a:effectLst>
                  <a:outerShdw blurRad="38100" dist="38100" dir="2700000" algn="tl">
                    <a:srgbClr val="C0C0C0"/>
                  </a:outerShdw>
                </a:effectLst>
                <a:latin typeface="Times New Roman" panose="02020603050405020304" pitchFamily="18" charset="0"/>
              </a:rPr>
              <a:t>最迟发生时间</a:t>
            </a:r>
            <a:r>
              <a:rPr kumimoji="1" lang="en-US" altLang="zh-CN" sz="3200" b="1" dirty="0" err="1">
                <a:solidFill>
                  <a:srgbClr val="FF0000"/>
                </a:solidFill>
                <a:effectLst>
                  <a:outerShdw blurRad="38100" dist="38100" dir="2700000" algn="tl">
                    <a:srgbClr val="C0C0C0"/>
                  </a:outerShdw>
                </a:effectLst>
                <a:latin typeface="Times New Roman" panose="02020603050405020304" pitchFamily="18" charset="0"/>
              </a:rPr>
              <a:t>Vl</a:t>
            </a:r>
            <a:r>
              <a:rPr kumimoji="1" lang="en-US" altLang="zh-CN" sz="3200" b="1" dirty="0">
                <a:solidFill>
                  <a:srgbClr val="FF0000"/>
                </a:solidFill>
                <a:effectLst>
                  <a:outerShdw blurRad="38100" dist="38100" dir="2700000" algn="tl">
                    <a:srgbClr val="C0C0C0"/>
                  </a:outerShdw>
                </a:effectLst>
                <a:latin typeface="Times New Roman" panose="02020603050405020304" pitchFamily="18" charset="0"/>
              </a:rPr>
              <a:t>[k]</a:t>
            </a:r>
            <a:r>
              <a:rPr kumimoji="1" lang="zh-CN" altLang="en-US" sz="3200" dirty="0">
                <a:solidFill>
                  <a:srgbClr val="000000"/>
                </a:solidFill>
                <a:latin typeface="Times New Roman" panose="02020603050405020304" pitchFamily="18" charset="0"/>
              </a:rPr>
              <a:t>是：在不推迟整个工程完成的前提下，该事件最迟必须发生的时间。它等于汇点</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n</a:t>
            </a:r>
            <a:r>
              <a:rPr kumimoji="1" lang="zh-CN" altLang="en-US" sz="3200" dirty="0">
                <a:solidFill>
                  <a:srgbClr val="000000"/>
                </a:solidFill>
                <a:latin typeface="Times New Roman" panose="02020603050405020304" pitchFamily="18" charset="0"/>
              </a:rPr>
              <a:t>的最早发生时间</a:t>
            </a:r>
            <a:r>
              <a:rPr kumimoji="1" lang="en-US" altLang="zh-CN" sz="3200" dirty="0" err="1">
                <a:solidFill>
                  <a:srgbClr val="000000"/>
                </a:solidFill>
                <a:latin typeface="Times New Roman" panose="02020603050405020304" pitchFamily="18" charset="0"/>
              </a:rPr>
              <a:t>Ve</a:t>
            </a:r>
            <a:r>
              <a:rPr kumimoji="1" lang="en-US" altLang="zh-CN" sz="3200" dirty="0">
                <a:solidFill>
                  <a:srgbClr val="000000"/>
                </a:solidFill>
                <a:latin typeface="Times New Roman" panose="02020603050405020304" pitchFamily="18" charset="0"/>
              </a:rPr>
              <a:t>[n]</a:t>
            </a:r>
            <a:r>
              <a:rPr kumimoji="1" lang="zh-CN" altLang="en-US" sz="3200" dirty="0">
                <a:solidFill>
                  <a:srgbClr val="000000"/>
                </a:solidFill>
                <a:latin typeface="Times New Roman" panose="02020603050405020304" pitchFamily="18" charset="0"/>
              </a:rPr>
              <a:t>减去</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k</a:t>
            </a:r>
            <a:r>
              <a:rPr kumimoji="1" lang="zh-CN" altLang="en-US" sz="3200" dirty="0">
                <a:solidFill>
                  <a:srgbClr val="000000"/>
                </a:solidFill>
                <a:latin typeface="Times New Roman" panose="02020603050405020304" pitchFamily="18" charset="0"/>
              </a:rPr>
              <a:t>到</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n</a:t>
            </a:r>
            <a:r>
              <a:rPr kumimoji="1" lang="zh-CN" altLang="en-US" sz="3200" dirty="0">
                <a:solidFill>
                  <a:srgbClr val="000000"/>
                </a:solidFill>
                <a:latin typeface="Times New Roman" panose="02020603050405020304" pitchFamily="18" charset="0"/>
              </a:rPr>
              <a:t>的最长的路径长度。也就是所有以</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k</a:t>
            </a:r>
            <a:r>
              <a:rPr kumimoji="1" lang="zh-CN" altLang="en-US" sz="3200" dirty="0">
                <a:solidFill>
                  <a:srgbClr val="000000"/>
                </a:solidFill>
                <a:latin typeface="Times New Roman" panose="02020603050405020304" pitchFamily="18" charset="0"/>
              </a:rPr>
              <a:t>为终点的入边</a:t>
            </a:r>
            <a:r>
              <a:rPr kumimoji="1" lang="en-US" altLang="zh-CN" sz="3200" dirty="0">
                <a:solidFill>
                  <a:srgbClr val="000000"/>
                </a:solidFill>
                <a:latin typeface="Times New Roman" panose="02020603050405020304" pitchFamily="18" charset="0"/>
              </a:rPr>
              <a:t>&lt;</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j</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k</a:t>
            </a:r>
            <a:r>
              <a:rPr kumimoji="1" lang="en-US" altLang="zh-CN" sz="3200" dirty="0">
                <a:solidFill>
                  <a:srgbClr val="000000"/>
                </a:solidFill>
                <a:latin typeface="Times New Roman" panose="02020603050405020304" pitchFamily="18" charset="0"/>
              </a:rPr>
              <a:t>&gt;</a:t>
            </a:r>
            <a:r>
              <a:rPr kumimoji="1" lang="zh-CN" altLang="en-US" sz="3200" dirty="0">
                <a:solidFill>
                  <a:srgbClr val="000000"/>
                </a:solidFill>
                <a:latin typeface="Times New Roman" panose="02020603050405020304" pitchFamily="18" charset="0"/>
              </a:rPr>
              <a:t>表示的活动</a:t>
            </a:r>
            <a:r>
              <a:rPr kumimoji="1" lang="en-US" altLang="zh-CN" sz="3200" dirty="0" err="1">
                <a:solidFill>
                  <a:srgbClr val="000000"/>
                </a:solidFill>
                <a:latin typeface="Times New Roman" panose="02020603050405020304" pitchFamily="18" charset="0"/>
              </a:rPr>
              <a:t>a</a:t>
            </a:r>
            <a:r>
              <a:rPr kumimoji="1" lang="en-US" altLang="zh-CN" sz="3200" baseline="-25000" dirty="0" err="1">
                <a:solidFill>
                  <a:srgbClr val="000000"/>
                </a:solidFill>
                <a:latin typeface="Times New Roman" panose="02020603050405020304" pitchFamily="18" charset="0"/>
              </a:rPr>
              <a:t>i</a:t>
            </a:r>
            <a:r>
              <a:rPr kumimoji="1" lang="zh-CN" altLang="en-US" sz="3200" dirty="0">
                <a:solidFill>
                  <a:srgbClr val="000000"/>
                </a:solidFill>
                <a:latin typeface="Times New Roman" panose="02020603050405020304" pitchFamily="18" charset="0"/>
              </a:rPr>
              <a:t>的</a:t>
            </a:r>
            <a:r>
              <a:rPr kumimoji="1" lang="zh-CN" altLang="en-US" sz="3200" b="1" dirty="0">
                <a:solidFill>
                  <a:srgbClr val="FF0000"/>
                </a:solidFill>
                <a:effectLst>
                  <a:outerShdw blurRad="38100" dist="38100" dir="2700000" algn="tl">
                    <a:srgbClr val="C0C0C0"/>
                  </a:outerShdw>
                </a:effectLst>
                <a:latin typeface="Times New Roman" panose="02020603050405020304" pitchFamily="18" charset="0"/>
              </a:rPr>
              <a:t>最迟可以完成的时间</a:t>
            </a:r>
            <a:r>
              <a:rPr kumimoji="1" lang="zh-CN" altLang="en-US" sz="3200" dirty="0">
                <a:solidFill>
                  <a:srgbClr val="000000"/>
                </a:solidFill>
                <a:latin typeface="Times New Roman" panose="02020603050405020304" pitchFamily="18" charset="0"/>
              </a:rPr>
              <a:t>。</a:t>
            </a:r>
            <a:endParaRPr kumimoji="1" lang="en-US" altLang="zh-CN" sz="32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15913" y="1304926"/>
            <a:ext cx="6019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pPr eaLnBrk="1" hangingPunct="1"/>
            <a:r>
              <a:rPr lang="en-US" altLang="zh-CN" sz="2400" b="1" dirty="0"/>
              <a:t>class</a:t>
            </a:r>
            <a:r>
              <a:rPr lang="en-US" altLang="zh-CN" sz="2400" dirty="0"/>
              <a:t> </a:t>
            </a:r>
            <a:r>
              <a:rPr lang="en-US" altLang="zh-CN" sz="2400" dirty="0" err="1"/>
              <a:t>AdjMatrixUndirGraph</a:t>
            </a:r>
            <a:r>
              <a:rPr lang="en-US" altLang="zh-CN" sz="2400" dirty="0"/>
              <a:t> </a:t>
            </a:r>
            <a:endParaRPr lang="zh-CN" altLang="zh-CN" sz="2400" dirty="0"/>
          </a:p>
          <a:p>
            <a:pPr eaLnBrk="1" hangingPunct="1"/>
            <a:r>
              <a:rPr lang="en-US" altLang="zh-CN" sz="2400" dirty="0"/>
              <a:t>{</a:t>
            </a:r>
            <a:endParaRPr lang="zh-CN" altLang="zh-CN" sz="2400" dirty="0"/>
          </a:p>
          <a:p>
            <a:pPr eaLnBrk="1" hangingPunct="1"/>
            <a:r>
              <a:rPr lang="en-US" altLang="zh-CN" sz="2400" b="1" dirty="0"/>
              <a:t>protected</a:t>
            </a:r>
            <a:r>
              <a:rPr lang="en-US" altLang="zh-CN" sz="2400" dirty="0"/>
              <a:t>:</a:t>
            </a:r>
            <a:endParaRPr lang="zh-CN" altLang="zh-CN" sz="2400" dirty="0"/>
          </a:p>
          <a:p>
            <a:pPr eaLnBrk="1" hangingPunct="1"/>
            <a:r>
              <a:rPr lang="en-US" altLang="zh-CN" sz="2400" dirty="0"/>
              <a:t>    </a:t>
            </a:r>
            <a:r>
              <a:rPr lang="en-US" altLang="zh-CN" sz="2400" b="1" dirty="0" err="1"/>
              <a:t>int</a:t>
            </a:r>
            <a:r>
              <a:rPr lang="en-US" altLang="zh-CN" sz="2400" dirty="0"/>
              <a:t> </a:t>
            </a:r>
            <a:r>
              <a:rPr lang="en-US" altLang="zh-CN" sz="2400" dirty="0" err="1"/>
              <a:t>vexNum</a:t>
            </a:r>
            <a:r>
              <a:rPr lang="en-US" altLang="zh-CN" sz="2400" dirty="0"/>
              <a:t>, </a:t>
            </a:r>
            <a:r>
              <a:rPr lang="en-US" altLang="zh-CN" sz="2400" dirty="0" err="1"/>
              <a:t>vexMaxNum</a:t>
            </a:r>
            <a:r>
              <a:rPr lang="en-US" altLang="zh-CN" sz="2400" dirty="0"/>
              <a:t>, </a:t>
            </a:r>
            <a:r>
              <a:rPr lang="en-US" altLang="zh-CN" sz="2400" dirty="0" err="1"/>
              <a:t>arcNum</a:t>
            </a:r>
            <a:r>
              <a:rPr lang="en-US" altLang="zh-CN" sz="2400" dirty="0"/>
              <a:t>;	</a:t>
            </a:r>
            <a:endParaRPr lang="en-US" altLang="zh-CN" sz="2400" dirty="0"/>
          </a:p>
          <a:p>
            <a:pPr eaLnBrk="1" hangingPunct="1"/>
            <a:r>
              <a:rPr lang="en-US" altLang="zh-CN" sz="2400" b="1" dirty="0"/>
              <a:t>    </a:t>
            </a:r>
            <a:r>
              <a:rPr lang="en-US" altLang="zh-CN" sz="2400" b="1" dirty="0" err="1"/>
              <a:t>int</a:t>
            </a:r>
            <a:r>
              <a:rPr lang="en-US" altLang="zh-CN" sz="2400" dirty="0"/>
              <a:t> **arcs;</a:t>
            </a:r>
            <a:endParaRPr lang="en-US" altLang="zh-CN" sz="2400" dirty="0"/>
          </a:p>
          <a:p>
            <a:pPr eaLnBrk="1" hangingPunct="1"/>
            <a:r>
              <a:rPr lang="en-US" altLang="zh-CN" sz="2400" dirty="0"/>
              <a:t>    </a:t>
            </a:r>
            <a:r>
              <a:rPr lang="en-US" altLang="zh-CN" sz="2400" dirty="0" err="1"/>
              <a:t>ElemType</a:t>
            </a:r>
            <a:r>
              <a:rPr lang="en-US" altLang="zh-CN" sz="2400" dirty="0"/>
              <a:t> *vertexes;</a:t>
            </a:r>
            <a:endParaRPr lang="en-US" altLang="zh-CN" sz="2400" dirty="0"/>
          </a:p>
          <a:p>
            <a:pPr eaLnBrk="1" hangingPunct="1"/>
            <a:r>
              <a:rPr lang="en-US" altLang="zh-CN" sz="2400" dirty="0"/>
              <a:t>    mutable Status *tag;</a:t>
            </a:r>
            <a:endParaRPr lang="en-US"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无向图的邻接矩阵类模板</a:t>
            </a:r>
            <a:endParaRPr lang="zh-CN" altLang="en-US" dirty="0"/>
          </a:p>
        </p:txBody>
      </p:sp>
      <p:pic>
        <p:nvPicPr>
          <p:cNvPr id="266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9336" y="3245713"/>
            <a:ext cx="4621420" cy="28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 calcmode="lin" valueType="num">
                                      <p:cBhvr>
                                        <p:cTn id="7" dur="1000" fill="hold"/>
                                        <p:tgtEl>
                                          <p:spTgt spid="26629"/>
                                        </p:tgtEl>
                                        <p:attrNameLst>
                                          <p:attrName>ppt_w</p:attrName>
                                        </p:attrNameLst>
                                      </p:cBhvr>
                                      <p:tavLst>
                                        <p:tav tm="0">
                                          <p:val>
                                            <p:fltVal val="0"/>
                                          </p:val>
                                        </p:tav>
                                        <p:tav tm="100000">
                                          <p:val>
                                            <p:strVal val="#ppt_w"/>
                                          </p:val>
                                        </p:tav>
                                      </p:tavLst>
                                    </p:anim>
                                    <p:anim calcmode="lin" valueType="num">
                                      <p:cBhvr>
                                        <p:cTn id="8" dur="1000" fill="hold"/>
                                        <p:tgtEl>
                                          <p:spTgt spid="26629"/>
                                        </p:tgtEl>
                                        <p:attrNameLst>
                                          <p:attrName>ppt_h</p:attrName>
                                        </p:attrNameLst>
                                      </p:cBhvr>
                                      <p:tavLst>
                                        <p:tav tm="0">
                                          <p:val>
                                            <p:fltVal val="0"/>
                                          </p:val>
                                        </p:tav>
                                        <p:tav tm="100000">
                                          <p:val>
                                            <p:strVal val="#ppt_h"/>
                                          </p:val>
                                        </p:tav>
                                      </p:tavLst>
                                    </p:anim>
                                    <p:anim calcmode="lin" valueType="num">
                                      <p:cBhvr>
                                        <p:cTn id="9" dur="1000" fill="hold"/>
                                        <p:tgtEl>
                                          <p:spTgt spid="26629"/>
                                        </p:tgtEl>
                                        <p:attrNameLst>
                                          <p:attrName>style.rotation</p:attrName>
                                        </p:attrNameLst>
                                      </p:cBhvr>
                                      <p:tavLst>
                                        <p:tav tm="0">
                                          <p:val>
                                            <p:fltVal val="90"/>
                                          </p:val>
                                        </p:tav>
                                        <p:tav tm="100000">
                                          <p:val>
                                            <p:fltVal val="0"/>
                                          </p:val>
                                        </p:tav>
                                      </p:tavLst>
                                    </p:anim>
                                    <p:animEffect transition="in" filter="fade">
                                      <p:cBhvr>
                                        <p:cTn id="10" dur="10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Text Box 2"/>
          <p:cNvSpPr txBox="1">
            <a:spLocks noChangeArrowheads="1"/>
          </p:cNvSpPr>
          <p:nvPr/>
        </p:nvSpPr>
        <p:spPr bwMode="auto">
          <a:xfrm>
            <a:off x="252046" y="1196976"/>
            <a:ext cx="8534400" cy="3539430"/>
          </a:xfrm>
          <a:prstGeom prst="rect">
            <a:avLst/>
          </a:prstGeom>
          <a:noFill/>
          <a:ln w="9525">
            <a:noFill/>
            <a:miter lim="800000"/>
          </a:ln>
          <a:effectLst/>
        </p:spPr>
        <p:txBody>
          <a:bodyPr>
            <a:spAutoFit/>
          </a:bodyPr>
          <a:lstStyle/>
          <a:p>
            <a:pPr algn="just">
              <a:lnSpc>
                <a:spcPct val="140000"/>
              </a:lnSpc>
              <a:spcBef>
                <a:spcPct val="50000"/>
              </a:spcBef>
              <a:defRPr/>
            </a:pPr>
            <a:r>
              <a:rPr kumimoji="1" lang="zh-CN" altLang="en-US" sz="3200" dirty="0">
                <a:solidFill>
                  <a:srgbClr val="000000"/>
                </a:solidFill>
                <a:latin typeface="Times New Roman" panose="02020603050405020304" pitchFamily="18" charset="0"/>
              </a:rPr>
              <a:t>　　在不推迟整个工程完成的前提下，活动</a:t>
            </a:r>
            <a:r>
              <a:rPr kumimoji="1" lang="en-US" altLang="zh-CN" sz="3200" dirty="0" err="1">
                <a:solidFill>
                  <a:srgbClr val="000000"/>
                </a:solidFill>
                <a:latin typeface="Times New Roman" panose="02020603050405020304" pitchFamily="18" charset="0"/>
              </a:rPr>
              <a:t>a</a:t>
            </a:r>
            <a:r>
              <a:rPr kumimoji="1" lang="en-US" altLang="zh-CN" sz="3200" baseline="-25000" dirty="0" err="1">
                <a:solidFill>
                  <a:srgbClr val="000000"/>
                </a:solidFill>
                <a:latin typeface="Times New Roman" panose="02020603050405020304" pitchFamily="18" charset="0"/>
              </a:rPr>
              <a:t>i</a:t>
            </a:r>
            <a:r>
              <a:rPr kumimoji="1" lang="zh-CN" altLang="en-US" sz="3200" dirty="0">
                <a:solidFill>
                  <a:srgbClr val="000000"/>
                </a:solidFill>
                <a:latin typeface="Times New Roman" panose="02020603050405020304" pitchFamily="18" charset="0"/>
              </a:rPr>
              <a:t>的</a:t>
            </a:r>
            <a:r>
              <a:rPr kumimoji="1" lang="zh-CN" altLang="en-US" sz="3200" b="1" dirty="0">
                <a:solidFill>
                  <a:srgbClr val="FF0000"/>
                </a:solidFill>
                <a:effectLst>
                  <a:outerShdw blurRad="38100" dist="38100" dir="2700000" algn="tl">
                    <a:srgbClr val="C0C0C0"/>
                  </a:outerShdw>
                </a:effectLst>
                <a:latin typeface="Times New Roman" panose="02020603050405020304" pitchFamily="18" charset="0"/>
              </a:rPr>
              <a:t>最迟开始时间</a:t>
            </a:r>
            <a:r>
              <a:rPr kumimoji="1" lang="en-US" altLang="zh-CN" sz="3200" b="1" dirty="0">
                <a:solidFill>
                  <a:srgbClr val="FF0000"/>
                </a:solidFill>
                <a:effectLst>
                  <a:outerShdw blurRad="38100" dist="38100" dir="2700000" algn="tl">
                    <a:srgbClr val="C0C0C0"/>
                  </a:outerShdw>
                </a:effectLst>
                <a:latin typeface="Times New Roman" panose="02020603050405020304" pitchFamily="18" charset="0"/>
              </a:rPr>
              <a:t>l[i]</a:t>
            </a:r>
            <a:r>
              <a:rPr kumimoji="1" lang="zh-CN" altLang="en-US" sz="3200" dirty="0">
                <a:solidFill>
                  <a:srgbClr val="000000"/>
                </a:solidFill>
                <a:latin typeface="Times New Roman" panose="02020603050405020304" pitchFamily="18" charset="0"/>
              </a:rPr>
              <a:t>，应该是</a:t>
            </a:r>
            <a:r>
              <a:rPr kumimoji="1" lang="en-US" altLang="zh-CN" sz="3200" dirty="0" err="1">
                <a:solidFill>
                  <a:srgbClr val="000000"/>
                </a:solidFill>
                <a:latin typeface="Times New Roman" panose="02020603050405020304" pitchFamily="18" charset="0"/>
              </a:rPr>
              <a:t>a</a:t>
            </a:r>
            <a:r>
              <a:rPr kumimoji="1" lang="en-US" altLang="zh-CN" sz="3200" baseline="-25000" dirty="0" err="1">
                <a:solidFill>
                  <a:srgbClr val="000000"/>
                </a:solidFill>
                <a:latin typeface="Times New Roman" panose="02020603050405020304" pitchFamily="18" charset="0"/>
              </a:rPr>
              <a:t>i</a:t>
            </a:r>
            <a:r>
              <a:rPr kumimoji="1" lang="zh-CN" altLang="en-US" sz="3200" dirty="0">
                <a:solidFill>
                  <a:srgbClr val="000000"/>
                </a:solidFill>
                <a:latin typeface="Times New Roman" panose="02020603050405020304" pitchFamily="18" charset="0"/>
              </a:rPr>
              <a:t>的</a:t>
            </a:r>
            <a:r>
              <a:rPr kumimoji="1" lang="zh-CN" altLang="en-US" sz="3200" b="1" dirty="0">
                <a:solidFill>
                  <a:srgbClr val="FF0000"/>
                </a:solidFill>
                <a:effectLst>
                  <a:outerShdw blurRad="38100" dist="38100" dir="2700000" algn="tl">
                    <a:srgbClr val="C0C0C0"/>
                  </a:outerShdw>
                </a:effectLst>
                <a:latin typeface="Times New Roman" panose="02020603050405020304" pitchFamily="18" charset="0"/>
              </a:rPr>
              <a:t>最迟可以完成的时间</a:t>
            </a:r>
            <a:r>
              <a:rPr kumimoji="1" lang="zh-CN" altLang="en-US" sz="3200" dirty="0">
                <a:solidFill>
                  <a:srgbClr val="000000"/>
                </a:solidFill>
                <a:latin typeface="Times New Roman" panose="02020603050405020304" pitchFamily="18" charset="0"/>
              </a:rPr>
              <a:t>减去</a:t>
            </a:r>
            <a:r>
              <a:rPr kumimoji="1" lang="en-US" altLang="zh-CN" sz="3200" dirty="0" err="1">
                <a:solidFill>
                  <a:srgbClr val="000000"/>
                </a:solidFill>
                <a:latin typeface="Times New Roman" panose="02020603050405020304" pitchFamily="18" charset="0"/>
              </a:rPr>
              <a:t>a</a:t>
            </a:r>
            <a:r>
              <a:rPr kumimoji="1" lang="en-US" altLang="zh-CN" sz="3200" baseline="-25000" dirty="0" err="1">
                <a:solidFill>
                  <a:srgbClr val="000000"/>
                </a:solidFill>
                <a:latin typeface="Times New Roman" panose="02020603050405020304" pitchFamily="18" charset="0"/>
              </a:rPr>
              <a:t>i</a:t>
            </a:r>
            <a:r>
              <a:rPr kumimoji="1" lang="zh-CN" altLang="en-US" sz="3200" dirty="0">
                <a:solidFill>
                  <a:srgbClr val="000000"/>
                </a:solidFill>
                <a:latin typeface="Times New Roman" panose="02020603050405020304" pitchFamily="18" charset="0"/>
              </a:rPr>
              <a:t>的持续时间，即</a:t>
            </a:r>
            <a:r>
              <a:rPr kumimoji="1" lang="en-US" altLang="zh-CN" sz="3200" dirty="0">
                <a:solidFill>
                  <a:srgbClr val="000000"/>
                </a:solidFill>
                <a:latin typeface="Times New Roman" panose="02020603050405020304" pitchFamily="18" charset="0"/>
              </a:rPr>
              <a:t>l[i] = </a:t>
            </a:r>
            <a:r>
              <a:rPr kumimoji="1" lang="en-US" altLang="zh-CN" sz="3200" dirty="0" err="1">
                <a:solidFill>
                  <a:srgbClr val="000000"/>
                </a:solidFill>
                <a:latin typeface="Times New Roman" panose="02020603050405020304" pitchFamily="18" charset="0"/>
              </a:rPr>
              <a:t>Vl</a:t>
            </a:r>
            <a:r>
              <a:rPr kumimoji="1" lang="en-US" altLang="zh-CN" sz="3200" dirty="0">
                <a:solidFill>
                  <a:srgbClr val="000000"/>
                </a:solidFill>
                <a:latin typeface="Times New Roman" panose="02020603050405020304" pitchFamily="18" charset="0"/>
              </a:rPr>
              <a:t>[k] - &lt;</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j</a:t>
            </a:r>
            <a:r>
              <a:rPr kumimoji="1" lang="en-US" altLang="zh-CN" sz="3200" dirty="0" err="1">
                <a:solidFill>
                  <a:srgbClr val="000000"/>
                </a:solidFill>
                <a:latin typeface="Times New Roman" panose="02020603050405020304" pitchFamily="18" charset="0"/>
              </a:rPr>
              <a:t>,v</a:t>
            </a:r>
            <a:r>
              <a:rPr kumimoji="1" lang="en-US" altLang="zh-CN" sz="3200" baseline="-25000" dirty="0" err="1">
                <a:solidFill>
                  <a:srgbClr val="000000"/>
                </a:solidFill>
                <a:latin typeface="Times New Roman" panose="02020603050405020304" pitchFamily="18" charset="0"/>
              </a:rPr>
              <a:t>k</a:t>
            </a:r>
            <a:r>
              <a:rPr kumimoji="1" lang="en-US" altLang="zh-CN" sz="3200" dirty="0">
                <a:solidFill>
                  <a:srgbClr val="000000"/>
                </a:solidFill>
                <a:latin typeface="Times New Roman" panose="02020603050405020304" pitchFamily="18" charset="0"/>
              </a:rPr>
              <a:t>&gt;</a:t>
            </a:r>
            <a:r>
              <a:rPr kumimoji="1" lang="zh-CN" altLang="en-US" sz="3200" dirty="0">
                <a:solidFill>
                  <a:srgbClr val="000000"/>
                </a:solidFill>
                <a:latin typeface="Times New Roman" panose="02020603050405020304" pitchFamily="18" charset="0"/>
              </a:rPr>
              <a:t>的权。我们把</a:t>
            </a:r>
            <a:r>
              <a:rPr kumimoji="1" lang="en-US" altLang="zh-CN" sz="3200" dirty="0">
                <a:solidFill>
                  <a:srgbClr val="000000"/>
                </a:solidFill>
                <a:latin typeface="Times New Roman" panose="02020603050405020304" pitchFamily="18" charset="0"/>
              </a:rPr>
              <a:t>d[i]=l[i]-e[i]</a:t>
            </a:r>
            <a:r>
              <a:rPr kumimoji="1" lang="zh-CN" altLang="en-US" sz="3200" dirty="0">
                <a:solidFill>
                  <a:srgbClr val="000000"/>
                </a:solidFill>
                <a:latin typeface="Times New Roman" panose="02020603050405020304" pitchFamily="18" charset="0"/>
              </a:rPr>
              <a:t>称为完成活动的</a:t>
            </a:r>
            <a:r>
              <a:rPr kumimoji="1" lang="zh-CN" altLang="en-US" sz="3200" b="1" dirty="0">
                <a:solidFill>
                  <a:srgbClr val="FF0000"/>
                </a:solidFill>
                <a:effectLst>
                  <a:outerShdw blurRad="38100" dist="38100" dir="2700000" algn="tl">
                    <a:srgbClr val="C0C0C0"/>
                  </a:outerShdw>
                </a:effectLst>
                <a:latin typeface="Times New Roman" panose="02020603050405020304" pitchFamily="18" charset="0"/>
              </a:rPr>
              <a:t>时间余量</a:t>
            </a:r>
            <a:r>
              <a:rPr kumimoji="1" lang="zh-CN" altLang="en-US" sz="3200" dirty="0">
                <a:solidFill>
                  <a:srgbClr val="000000"/>
                </a:solidFill>
                <a:latin typeface="Times New Roman" panose="02020603050405020304" pitchFamily="18" charset="0"/>
              </a:rPr>
              <a:t>。若</a:t>
            </a:r>
            <a:r>
              <a:rPr kumimoji="1" lang="en-US" altLang="zh-CN" sz="3200" dirty="0">
                <a:solidFill>
                  <a:srgbClr val="000000"/>
                </a:solidFill>
                <a:latin typeface="Times New Roman" panose="02020603050405020304" pitchFamily="18" charset="0"/>
              </a:rPr>
              <a:t>d[i]=0</a:t>
            </a:r>
            <a:r>
              <a:rPr kumimoji="1" lang="zh-CN" altLang="en-US" sz="3200" dirty="0">
                <a:solidFill>
                  <a:srgbClr val="000000"/>
                </a:solidFill>
                <a:latin typeface="Times New Roman" panose="02020603050405020304" pitchFamily="18" charset="0"/>
              </a:rPr>
              <a:t>，则活动</a:t>
            </a:r>
            <a:r>
              <a:rPr kumimoji="1" lang="en-US" altLang="zh-CN" sz="3200" dirty="0" err="1">
                <a:solidFill>
                  <a:srgbClr val="000000"/>
                </a:solidFill>
                <a:latin typeface="Times New Roman" panose="02020603050405020304" pitchFamily="18" charset="0"/>
              </a:rPr>
              <a:t>a</a:t>
            </a:r>
            <a:r>
              <a:rPr kumimoji="1" lang="en-US" altLang="zh-CN" sz="3200" baseline="-25000" dirty="0" err="1">
                <a:solidFill>
                  <a:srgbClr val="000000"/>
                </a:solidFill>
                <a:latin typeface="Times New Roman" panose="02020603050405020304" pitchFamily="18" charset="0"/>
              </a:rPr>
              <a:t>i</a:t>
            </a:r>
            <a:r>
              <a:rPr kumimoji="1" lang="zh-CN" altLang="en-US" sz="3200" dirty="0">
                <a:solidFill>
                  <a:srgbClr val="000000"/>
                </a:solidFill>
                <a:latin typeface="Times New Roman" panose="02020603050405020304" pitchFamily="18" charset="0"/>
              </a:rPr>
              <a:t>称为</a:t>
            </a:r>
            <a:r>
              <a:rPr kumimoji="1" lang="zh-CN" altLang="en-US" sz="3200" b="1" dirty="0">
                <a:solidFill>
                  <a:srgbClr val="FF0000"/>
                </a:solidFill>
                <a:effectLst>
                  <a:outerShdw blurRad="38100" dist="38100" dir="2700000" algn="tl">
                    <a:srgbClr val="C0C0C0"/>
                  </a:outerShdw>
                </a:effectLst>
                <a:latin typeface="Times New Roman" panose="02020603050405020304" pitchFamily="18" charset="0"/>
              </a:rPr>
              <a:t>关键活动</a:t>
            </a:r>
            <a:r>
              <a:rPr kumimoji="1" lang="zh-CN" altLang="en-US" sz="3200" dirty="0">
                <a:solidFill>
                  <a:srgbClr val="000000"/>
                </a:solidFill>
                <a:latin typeface="Times New Roman" panose="02020603050405020304" pitchFamily="18" charset="0"/>
              </a:rPr>
              <a:t>。</a:t>
            </a:r>
            <a:endParaRPr kumimoji="1" lang="zh-CN" altLang="en-US" sz="32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281355" y="228600"/>
            <a:ext cx="7778262" cy="792163"/>
          </a:xfrm>
        </p:spPr>
        <p:txBody>
          <a:bodyPr/>
          <a:lstStyle/>
          <a:p>
            <a:pPr algn="l"/>
            <a:r>
              <a:rPr lang="zh-CN" altLang="en-US" sz="3800" smtClean="0">
                <a:ea typeface="宋体" panose="02010600030101010101" pitchFamily="2" charset="-122"/>
              </a:rPr>
              <a:t>关键路径的确定</a:t>
            </a:r>
            <a:endParaRPr lang="en-US" altLang="zh-CN" sz="3800" smtClean="0">
              <a:ea typeface="宋体" panose="02010600030101010101" pitchFamily="2" charset="-122"/>
            </a:endParaRPr>
          </a:p>
        </p:txBody>
      </p:sp>
      <p:sp>
        <p:nvSpPr>
          <p:cNvPr id="172035" name="Text Box 3"/>
          <p:cNvSpPr txBox="1">
            <a:spLocks noChangeArrowheads="1"/>
          </p:cNvSpPr>
          <p:nvPr/>
        </p:nvSpPr>
        <p:spPr bwMode="auto">
          <a:xfrm>
            <a:off x="252046" y="1125539"/>
            <a:ext cx="84582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30000"/>
              </a:lnSpc>
              <a:spcBef>
                <a:spcPct val="50000"/>
              </a:spcBef>
            </a:pPr>
            <a:r>
              <a:rPr kumimoji="1" lang="zh-CN" altLang="en-US" sz="2400" i="0" u="none" smtClean="0">
                <a:solidFill>
                  <a:srgbClr val="000000"/>
                </a:solidFill>
                <a:ea typeface="宋体" panose="02010600030101010101" pitchFamily="2" charset="-122"/>
              </a:rPr>
              <a:t>      </a:t>
            </a:r>
            <a:endParaRPr kumimoji="1" lang="zh-CN" altLang="en-US" sz="2400" i="0" u="none" smtClean="0">
              <a:solidFill>
                <a:srgbClr val="000000"/>
              </a:solidFill>
              <a:ea typeface="宋体" panose="02010600030101010101" pitchFamily="2" charset="-122"/>
            </a:endParaRPr>
          </a:p>
        </p:txBody>
      </p:sp>
      <p:sp>
        <p:nvSpPr>
          <p:cNvPr id="172036" name="Text Box 4"/>
          <p:cNvSpPr txBox="1">
            <a:spLocks noChangeArrowheads="1"/>
          </p:cNvSpPr>
          <p:nvPr/>
        </p:nvSpPr>
        <p:spPr bwMode="auto">
          <a:xfrm>
            <a:off x="317989" y="1125538"/>
            <a:ext cx="83058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50000"/>
              </a:lnSpc>
              <a:spcBef>
                <a:spcPct val="50000"/>
              </a:spcBef>
            </a:pPr>
            <a:r>
              <a:rPr kumimoji="1" lang="zh-CN" altLang="en-US" sz="2400" b="1" i="0" u="none" smtClean="0">
                <a:solidFill>
                  <a:srgbClr val="000000"/>
                </a:solidFill>
                <a:ea typeface="宋体" panose="02010600030101010101" pitchFamily="2" charset="-122"/>
              </a:rPr>
              <a:t>         </a:t>
            </a:r>
            <a:r>
              <a:rPr kumimoji="1" lang="en-US" altLang="zh-CN" sz="2400" b="1" i="0" u="none" smtClean="0">
                <a:solidFill>
                  <a:srgbClr val="000000"/>
                </a:solidFill>
                <a:ea typeface="宋体" panose="02010600030101010101" pitchFamily="2" charset="-122"/>
                <a:sym typeface="Symbol" panose="05050102010706020507" pitchFamily="18" charset="2"/>
              </a:rPr>
              <a:t> </a:t>
            </a:r>
            <a:r>
              <a:rPr kumimoji="1" lang="zh-CN" altLang="en-US" sz="2400" b="1" i="0" u="none" smtClean="0">
                <a:solidFill>
                  <a:srgbClr val="000000"/>
                </a:solidFill>
                <a:ea typeface="宋体" panose="02010600030101010101" pitchFamily="2" charset="-122"/>
              </a:rPr>
              <a:t>事件</a:t>
            </a:r>
            <a:r>
              <a:rPr kumimoji="1" lang="en-US" altLang="zh-CN" sz="2400" b="1" i="0" u="none" smtClean="0">
                <a:solidFill>
                  <a:srgbClr val="000000"/>
                </a:solidFill>
                <a:ea typeface="宋体" panose="02010600030101010101" pitchFamily="2" charset="-122"/>
              </a:rPr>
              <a:t>v</a:t>
            </a:r>
            <a:r>
              <a:rPr kumimoji="1" lang="en-US" altLang="zh-CN" sz="2400" b="1" i="0" u="none" baseline="-25000" smtClean="0">
                <a:solidFill>
                  <a:srgbClr val="000000"/>
                </a:solidFill>
                <a:ea typeface="宋体" panose="02010600030101010101" pitchFamily="2" charset="-122"/>
              </a:rPr>
              <a:t>i</a:t>
            </a:r>
            <a:r>
              <a:rPr kumimoji="1" lang="zh-CN" altLang="en-US" sz="2400" b="1" i="0" u="none" smtClean="0">
                <a:solidFill>
                  <a:srgbClr val="000000"/>
                </a:solidFill>
                <a:ea typeface="宋体" panose="02010600030101010101" pitchFamily="2" charset="-122"/>
              </a:rPr>
              <a:t>的最早发生时间</a:t>
            </a:r>
            <a:r>
              <a:rPr kumimoji="1" lang="en-US" altLang="zh-CN" sz="2400" b="1" i="0" u="none" smtClean="0">
                <a:solidFill>
                  <a:srgbClr val="000000"/>
                </a:solidFill>
                <a:ea typeface="宋体" panose="02010600030101010101" pitchFamily="2" charset="-122"/>
              </a:rPr>
              <a:t>Ve[i]</a:t>
            </a:r>
            <a:r>
              <a:rPr kumimoji="1" lang="zh-CN" altLang="en-US" sz="2400" b="1" i="0" u="none" smtClean="0">
                <a:solidFill>
                  <a:srgbClr val="000000"/>
                </a:solidFill>
                <a:ea typeface="宋体" panose="02010600030101010101" pitchFamily="2" charset="-122"/>
              </a:rPr>
              <a:t>：</a:t>
            </a:r>
            <a:r>
              <a:rPr kumimoji="1" lang="zh-CN" altLang="en-US" sz="2400" i="0" u="none" smtClean="0">
                <a:solidFill>
                  <a:srgbClr val="000000"/>
                </a:solidFill>
                <a:ea typeface="宋体" panose="02010600030101010101" pitchFamily="2" charset="-122"/>
              </a:rPr>
              <a:t>从源点到顶点</a:t>
            </a:r>
            <a:r>
              <a:rPr kumimoji="1" lang="en-US" altLang="zh-CN" sz="2400" i="0" u="none" smtClean="0">
                <a:solidFill>
                  <a:srgbClr val="000000"/>
                </a:solidFill>
                <a:ea typeface="宋体" panose="02010600030101010101" pitchFamily="2" charset="-122"/>
              </a:rPr>
              <a:t>v</a:t>
            </a:r>
            <a:r>
              <a:rPr kumimoji="1" lang="en-US" altLang="zh-CN" sz="2400" i="0" u="none" baseline="-25000" smtClean="0">
                <a:solidFill>
                  <a:srgbClr val="000000"/>
                </a:solidFill>
                <a:ea typeface="宋体" panose="02010600030101010101" pitchFamily="2" charset="-122"/>
              </a:rPr>
              <a:t>i</a:t>
            </a:r>
            <a:r>
              <a:rPr kumimoji="1" lang="zh-CN" altLang="en-US" sz="2400" i="0" u="none" smtClean="0">
                <a:solidFill>
                  <a:srgbClr val="000000"/>
                </a:solidFill>
                <a:ea typeface="宋体" panose="02010600030101010101" pitchFamily="2" charset="-122"/>
              </a:rPr>
              <a:t>的最长路径的长度，叫做事件</a:t>
            </a:r>
            <a:r>
              <a:rPr kumimoji="1" lang="en-US" altLang="zh-CN" sz="2400" i="0" u="none" smtClean="0">
                <a:solidFill>
                  <a:srgbClr val="000000"/>
                </a:solidFill>
                <a:ea typeface="宋体" panose="02010600030101010101" pitchFamily="2" charset="-122"/>
              </a:rPr>
              <a:t>v</a:t>
            </a:r>
            <a:r>
              <a:rPr kumimoji="1" lang="en-US" altLang="zh-CN" sz="2400" i="0" u="none" baseline="-25000" smtClean="0">
                <a:solidFill>
                  <a:srgbClr val="000000"/>
                </a:solidFill>
                <a:ea typeface="宋体" panose="02010600030101010101" pitchFamily="2" charset="-122"/>
              </a:rPr>
              <a:t>i</a:t>
            </a:r>
            <a:r>
              <a:rPr kumimoji="1" lang="zh-CN" altLang="en-US" sz="2400" i="0" u="none" smtClean="0">
                <a:solidFill>
                  <a:srgbClr val="000000"/>
                </a:solidFill>
                <a:ea typeface="宋体" panose="02010600030101010101" pitchFamily="2" charset="-122"/>
              </a:rPr>
              <a:t>的最早发生时间。求</a:t>
            </a:r>
            <a:r>
              <a:rPr kumimoji="1" lang="en-US" altLang="zh-CN" sz="2400" i="0" u="none" smtClean="0">
                <a:solidFill>
                  <a:srgbClr val="000000"/>
                </a:solidFill>
                <a:ea typeface="宋体" panose="02010600030101010101" pitchFamily="2" charset="-122"/>
              </a:rPr>
              <a:t>Ve[i]</a:t>
            </a:r>
            <a:r>
              <a:rPr kumimoji="1" lang="zh-CN" altLang="en-US" sz="2400" i="0" u="none" smtClean="0">
                <a:solidFill>
                  <a:srgbClr val="000000"/>
                </a:solidFill>
                <a:ea typeface="宋体" panose="02010600030101010101" pitchFamily="2" charset="-122"/>
              </a:rPr>
              <a:t>时可从源点开始， 按拓扑顺序向汇点递推： </a:t>
            </a:r>
            <a:endParaRPr kumimoji="1" lang="zh-CN" altLang="en-US" sz="2400" i="0" u="none" smtClean="0">
              <a:solidFill>
                <a:srgbClr val="000000"/>
              </a:solidFill>
              <a:ea typeface="宋体" panose="02010600030101010101" pitchFamily="2" charset="-122"/>
            </a:endParaRPr>
          </a:p>
          <a:p>
            <a:pPr lvl="1" algn="just">
              <a:lnSpc>
                <a:spcPct val="150000"/>
              </a:lnSpc>
              <a:spcBef>
                <a:spcPct val="50000"/>
              </a:spcBef>
            </a:pPr>
            <a:r>
              <a:rPr kumimoji="1" lang="en-US" altLang="zh-CN" sz="2000" i="0" u="none" smtClean="0">
                <a:solidFill>
                  <a:srgbClr val="000000"/>
                </a:solidFill>
                <a:ea typeface="宋体" panose="02010600030101010101" pitchFamily="2" charset="-122"/>
              </a:rPr>
              <a:t>Ve[0]=0</a:t>
            </a:r>
            <a:r>
              <a:rPr kumimoji="1" lang="zh-CN" altLang="en-US" sz="2000" i="0" u="none" smtClean="0">
                <a:solidFill>
                  <a:srgbClr val="000000"/>
                </a:solidFill>
                <a:ea typeface="宋体" panose="02010600030101010101" pitchFamily="2" charset="-122"/>
              </a:rPr>
              <a:t>； </a:t>
            </a:r>
            <a:endParaRPr kumimoji="1" lang="zh-CN" altLang="en-US" sz="2000" i="0" u="none" smtClean="0">
              <a:solidFill>
                <a:srgbClr val="000000"/>
              </a:solidFill>
              <a:ea typeface="宋体" panose="02010600030101010101" pitchFamily="2" charset="-122"/>
            </a:endParaRPr>
          </a:p>
          <a:p>
            <a:pPr lvl="1" algn="just">
              <a:lnSpc>
                <a:spcPct val="150000"/>
              </a:lnSpc>
              <a:spcBef>
                <a:spcPct val="50000"/>
              </a:spcBef>
            </a:pPr>
            <a:r>
              <a:rPr kumimoji="1" lang="en-US" altLang="zh-CN" sz="2000" i="0" u="none" smtClean="0">
                <a:solidFill>
                  <a:srgbClr val="000000"/>
                </a:solidFill>
                <a:ea typeface="宋体" panose="02010600030101010101" pitchFamily="2" charset="-122"/>
              </a:rPr>
              <a:t>Ve[i]=Max{Ve[k]</a:t>
            </a:r>
            <a:r>
              <a:rPr kumimoji="1" lang="zh-CN" altLang="en-US" sz="2000" i="0" u="none" smtClean="0">
                <a:solidFill>
                  <a:srgbClr val="000000"/>
                </a:solidFill>
                <a:ea typeface="宋体" panose="02010600030101010101" pitchFamily="2" charset="-122"/>
              </a:rPr>
              <a:t>＋</a:t>
            </a:r>
            <a:r>
              <a:rPr kumimoji="1" lang="en-US" altLang="zh-CN" sz="2000" i="0" u="none" smtClean="0">
                <a:solidFill>
                  <a:srgbClr val="000000"/>
                </a:solidFill>
                <a:ea typeface="宋体" panose="02010600030101010101" pitchFamily="2" charset="-122"/>
              </a:rPr>
              <a:t>dur</a:t>
            </a:r>
            <a:r>
              <a:rPr kumimoji="1" lang="zh-CN" altLang="en-US" sz="2000" i="0" u="none" smtClean="0">
                <a:solidFill>
                  <a:srgbClr val="000000"/>
                </a:solidFill>
                <a:ea typeface="宋体" panose="02010600030101010101" pitchFamily="2" charset="-122"/>
              </a:rPr>
              <a:t>(</a:t>
            </a:r>
            <a:r>
              <a:rPr kumimoji="1" lang="en-US" altLang="zh-CN" sz="2000" i="0" u="none" smtClean="0">
                <a:solidFill>
                  <a:srgbClr val="000000"/>
                </a:solidFill>
                <a:ea typeface="宋体" panose="02010600030101010101" pitchFamily="2" charset="-122"/>
              </a:rPr>
              <a:t>&lt;k, i&gt;</a:t>
            </a:r>
            <a:r>
              <a:rPr kumimoji="1" lang="zh-CN" altLang="en-US" sz="2000" i="0" u="none" smtClean="0">
                <a:solidFill>
                  <a:srgbClr val="000000"/>
                </a:solidFill>
                <a:ea typeface="宋体" panose="02010600030101010101" pitchFamily="2" charset="-122"/>
              </a:rPr>
              <a:t>)</a:t>
            </a:r>
            <a:r>
              <a:rPr kumimoji="1" lang="en-US" altLang="zh-CN" sz="2000" i="0" u="none" smtClean="0">
                <a:solidFill>
                  <a:srgbClr val="000000"/>
                </a:solidFill>
                <a:ea typeface="宋体" panose="02010600030101010101" pitchFamily="2" charset="-122"/>
              </a:rPr>
              <a:t>} </a:t>
            </a:r>
            <a:endParaRPr kumimoji="1" lang="en-US" altLang="zh-CN" sz="2000" i="0" u="none" smtClean="0">
              <a:solidFill>
                <a:srgbClr val="000000"/>
              </a:solidFill>
              <a:ea typeface="宋体" panose="02010600030101010101" pitchFamily="2" charset="-122"/>
            </a:endParaRPr>
          </a:p>
          <a:p>
            <a:pPr lvl="1" algn="just">
              <a:lnSpc>
                <a:spcPct val="150000"/>
              </a:lnSpc>
              <a:spcBef>
                <a:spcPct val="50000"/>
              </a:spcBef>
            </a:pPr>
            <a:r>
              <a:rPr kumimoji="1" lang="en-US" altLang="zh-CN" sz="2000" i="0" u="none" smtClean="0">
                <a:solidFill>
                  <a:srgbClr val="000000"/>
                </a:solidFill>
                <a:ea typeface="宋体" panose="02010600030101010101" pitchFamily="2" charset="-122"/>
              </a:rPr>
              <a:t>          &lt;k, i&gt;∈T, 1≤i≤n-1;</a:t>
            </a:r>
            <a:r>
              <a:rPr kumimoji="1" lang="en-US" altLang="zh-CN" sz="2400" i="0" u="none" smtClean="0">
                <a:solidFill>
                  <a:srgbClr val="000000"/>
                </a:solidFill>
                <a:ea typeface="宋体" panose="02010600030101010101" pitchFamily="2" charset="-122"/>
              </a:rPr>
              <a:t> </a:t>
            </a:r>
            <a:endParaRPr kumimoji="1" lang="en-US" altLang="zh-CN" sz="2400" i="0" u="none" smtClean="0">
              <a:solidFill>
                <a:srgbClr val="000000"/>
              </a:solidFill>
              <a:ea typeface="宋体" panose="02010600030101010101" pitchFamily="2" charset="-122"/>
            </a:endParaRPr>
          </a:p>
          <a:p>
            <a:pPr algn="just">
              <a:lnSpc>
                <a:spcPct val="150000"/>
              </a:lnSpc>
              <a:spcBef>
                <a:spcPct val="50000"/>
              </a:spcBef>
            </a:pPr>
            <a:r>
              <a:rPr kumimoji="1" lang="en-US" altLang="zh-CN" sz="2400" i="0" u="none" smtClean="0">
                <a:solidFill>
                  <a:srgbClr val="000000"/>
                </a:solidFill>
                <a:ea typeface="宋体" panose="02010600030101010101" pitchFamily="2" charset="-122"/>
              </a:rPr>
              <a:t>        </a:t>
            </a:r>
            <a:r>
              <a:rPr kumimoji="1" lang="zh-CN" altLang="en-US" sz="2400" i="0" u="none" smtClean="0">
                <a:solidFill>
                  <a:srgbClr val="000000"/>
                </a:solidFill>
                <a:ea typeface="宋体" panose="02010600030101010101" pitchFamily="2" charset="-122"/>
              </a:rPr>
              <a:t>其中，</a:t>
            </a:r>
            <a:r>
              <a:rPr kumimoji="1" lang="en-US" altLang="zh-CN" sz="2400" i="0" u="none" smtClean="0">
                <a:solidFill>
                  <a:srgbClr val="000000"/>
                </a:solidFill>
                <a:ea typeface="宋体" panose="02010600030101010101" pitchFamily="2" charset="-122"/>
              </a:rPr>
              <a:t>T</a:t>
            </a:r>
            <a:r>
              <a:rPr kumimoji="1" lang="zh-CN" altLang="en-US" sz="2400" i="0" u="none" smtClean="0">
                <a:solidFill>
                  <a:srgbClr val="000000"/>
                </a:solidFill>
                <a:ea typeface="宋体" panose="02010600030101010101" pitchFamily="2" charset="-122"/>
              </a:rPr>
              <a:t>为所有以</a:t>
            </a:r>
            <a:r>
              <a:rPr kumimoji="1" lang="en-US" altLang="zh-CN" sz="2400" i="0" u="none" smtClean="0">
                <a:solidFill>
                  <a:srgbClr val="000000"/>
                </a:solidFill>
                <a:ea typeface="宋体" panose="02010600030101010101" pitchFamily="2" charset="-122"/>
              </a:rPr>
              <a:t>i</a:t>
            </a:r>
            <a:r>
              <a:rPr kumimoji="1" lang="zh-CN" altLang="en-US" sz="2400" i="0" u="none" smtClean="0">
                <a:solidFill>
                  <a:srgbClr val="000000"/>
                </a:solidFill>
                <a:ea typeface="宋体" panose="02010600030101010101" pitchFamily="2" charset="-122"/>
              </a:rPr>
              <a:t>为弧头的弧</a:t>
            </a:r>
            <a:r>
              <a:rPr kumimoji="1" lang="en-US" altLang="zh-CN" sz="2400" i="0" u="none" smtClean="0">
                <a:solidFill>
                  <a:srgbClr val="000000"/>
                </a:solidFill>
                <a:ea typeface="宋体" panose="02010600030101010101" pitchFamily="2" charset="-122"/>
              </a:rPr>
              <a:t>&lt;k, i&gt;</a:t>
            </a:r>
            <a:r>
              <a:rPr kumimoji="1" lang="zh-CN" altLang="en-US" sz="2400" i="0" u="none" smtClean="0">
                <a:solidFill>
                  <a:srgbClr val="000000"/>
                </a:solidFill>
                <a:ea typeface="宋体" panose="02010600030101010101" pitchFamily="2" charset="-122"/>
              </a:rPr>
              <a:t>的集合，</a:t>
            </a:r>
            <a:r>
              <a:rPr kumimoji="1" lang="en-US" altLang="zh-CN" sz="2400" i="0" u="none" smtClean="0">
                <a:solidFill>
                  <a:srgbClr val="000000"/>
                </a:solidFill>
                <a:ea typeface="宋体" panose="02010600030101010101" pitchFamily="2" charset="-122"/>
              </a:rPr>
              <a:t>dur</a:t>
            </a:r>
            <a:r>
              <a:rPr kumimoji="1" lang="zh-CN" altLang="en-US" sz="2400" i="0" u="none" smtClean="0">
                <a:solidFill>
                  <a:srgbClr val="000000"/>
                </a:solidFill>
                <a:ea typeface="宋体" panose="02010600030101010101" pitchFamily="2" charset="-122"/>
              </a:rPr>
              <a:t>(</a:t>
            </a:r>
            <a:r>
              <a:rPr kumimoji="1" lang="en-US" altLang="zh-CN" sz="2400" i="0" u="none" smtClean="0">
                <a:solidFill>
                  <a:srgbClr val="000000"/>
                </a:solidFill>
                <a:ea typeface="宋体" panose="02010600030101010101" pitchFamily="2" charset="-122"/>
              </a:rPr>
              <a:t>&lt;k, i&gt;</a:t>
            </a:r>
            <a:r>
              <a:rPr kumimoji="1" lang="zh-CN" altLang="en-US" sz="2400" i="0" u="none" smtClean="0">
                <a:solidFill>
                  <a:srgbClr val="000000"/>
                </a:solidFill>
                <a:ea typeface="宋体" panose="02010600030101010101" pitchFamily="2" charset="-122"/>
              </a:rPr>
              <a:t>)表示与弧</a:t>
            </a:r>
            <a:r>
              <a:rPr kumimoji="1" lang="en-US" altLang="zh-CN" sz="2400" i="0" u="none" smtClean="0">
                <a:solidFill>
                  <a:srgbClr val="000000"/>
                </a:solidFill>
                <a:ea typeface="宋体" panose="02010600030101010101" pitchFamily="2" charset="-122"/>
              </a:rPr>
              <a:t>&lt;k, i&gt;</a:t>
            </a:r>
            <a:r>
              <a:rPr kumimoji="1" lang="zh-CN" altLang="en-US" sz="2400" i="0" u="none" smtClean="0">
                <a:solidFill>
                  <a:srgbClr val="000000"/>
                </a:solidFill>
                <a:ea typeface="宋体" panose="02010600030101010101" pitchFamily="2" charset="-122"/>
              </a:rPr>
              <a:t>对应的活动的持续时间。 </a:t>
            </a:r>
            <a:endParaRPr kumimoji="1" lang="zh-CN" altLang="en-US" sz="2400" i="0" u="none" smtClean="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81000" y="762000"/>
            <a:ext cx="8305800"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30000"/>
              </a:lnSpc>
              <a:spcBef>
                <a:spcPct val="50000"/>
              </a:spcBef>
            </a:pPr>
            <a:r>
              <a:rPr kumimoji="1" lang="zh-CN" altLang="en-US" sz="2400" i="0" u="none" dirty="0" smtClean="0">
                <a:solidFill>
                  <a:srgbClr val="000000"/>
                </a:solidFill>
                <a:ea typeface="宋体" panose="02010600030101010101" pitchFamily="2" charset="-122"/>
              </a:rPr>
              <a:t>        </a:t>
            </a:r>
            <a:r>
              <a:rPr kumimoji="1" lang="en-US" altLang="zh-CN" sz="2400" i="0" u="none" dirty="0" smtClean="0">
                <a:solidFill>
                  <a:srgbClr val="000000"/>
                </a:solidFill>
                <a:ea typeface="宋体" panose="02010600030101010101" pitchFamily="2" charset="-122"/>
                <a:sym typeface="Symbol" panose="05050102010706020507" pitchFamily="18" charset="2"/>
              </a:rPr>
              <a:t></a:t>
            </a:r>
            <a:r>
              <a:rPr kumimoji="1" lang="zh-CN" altLang="en-US" sz="2400" b="1" i="0" u="none" dirty="0" smtClean="0">
                <a:solidFill>
                  <a:srgbClr val="000000"/>
                </a:solidFill>
                <a:ea typeface="宋体" panose="02010600030101010101" pitchFamily="2" charset="-122"/>
              </a:rPr>
              <a:t>事件</a:t>
            </a:r>
            <a:r>
              <a:rPr kumimoji="1" lang="en-US" altLang="zh-CN" sz="2400" b="1" i="0" u="none" dirty="0" smtClean="0">
                <a:solidFill>
                  <a:srgbClr val="000000"/>
                </a:solidFill>
                <a:ea typeface="宋体" panose="02010600030101010101" pitchFamily="2" charset="-122"/>
              </a:rPr>
              <a:t>v</a:t>
            </a:r>
            <a:r>
              <a:rPr kumimoji="1" lang="en-US" altLang="zh-CN" sz="2400" b="1" i="0" u="none" baseline="-25000" dirty="0" smtClean="0">
                <a:solidFill>
                  <a:srgbClr val="000000"/>
                </a:solidFill>
                <a:ea typeface="宋体" panose="02010600030101010101" pitchFamily="2" charset="-122"/>
              </a:rPr>
              <a:t>i</a:t>
            </a:r>
            <a:r>
              <a:rPr kumimoji="1" lang="zh-CN" altLang="en-US" sz="2400" b="1" i="0" u="none" dirty="0" smtClean="0">
                <a:solidFill>
                  <a:srgbClr val="000000"/>
                </a:solidFill>
                <a:ea typeface="宋体" panose="02010600030101010101" pitchFamily="2" charset="-122"/>
              </a:rPr>
              <a:t>的最晚发生时间</a:t>
            </a:r>
            <a:r>
              <a:rPr kumimoji="1" lang="en-US" altLang="zh-CN" sz="2400" b="1" i="0" u="none" dirty="0" err="1" smtClean="0">
                <a:solidFill>
                  <a:srgbClr val="000000"/>
                </a:solidFill>
                <a:ea typeface="宋体" panose="02010600030101010101" pitchFamily="2" charset="-122"/>
              </a:rPr>
              <a:t>Vl</a:t>
            </a:r>
            <a:r>
              <a:rPr kumimoji="1" lang="en-US" altLang="zh-CN" sz="2400" b="1" i="0" u="none" dirty="0" smtClean="0">
                <a:solidFill>
                  <a:srgbClr val="000000"/>
                </a:solidFill>
                <a:ea typeface="宋体" panose="02010600030101010101" pitchFamily="2" charset="-122"/>
              </a:rPr>
              <a:t>[i]</a:t>
            </a:r>
            <a:r>
              <a:rPr kumimoji="1" lang="zh-CN" altLang="en-US" sz="2400" i="0" u="none" dirty="0" smtClean="0">
                <a:solidFill>
                  <a:srgbClr val="000000"/>
                </a:solidFill>
                <a:ea typeface="宋体" panose="02010600030101010101" pitchFamily="2" charset="-122"/>
              </a:rPr>
              <a:t>： 在保证汇点按其最早发生时间发生这一前提下，求事件</a:t>
            </a:r>
            <a:r>
              <a:rPr kumimoji="1" lang="en-US" altLang="zh-CN" sz="2400" i="0" u="none" dirty="0" smtClean="0">
                <a:solidFill>
                  <a:srgbClr val="000000"/>
                </a:solidFill>
                <a:ea typeface="宋体" panose="02010600030101010101" pitchFamily="2" charset="-122"/>
              </a:rPr>
              <a:t>v</a:t>
            </a:r>
            <a:r>
              <a:rPr kumimoji="1" lang="en-US" altLang="zh-CN" sz="2400" i="0" u="none" baseline="-25000" dirty="0" smtClean="0">
                <a:solidFill>
                  <a:srgbClr val="000000"/>
                </a:solidFill>
                <a:ea typeface="宋体" panose="02010600030101010101" pitchFamily="2" charset="-122"/>
              </a:rPr>
              <a:t>i</a:t>
            </a:r>
            <a:r>
              <a:rPr kumimoji="1" lang="zh-CN" altLang="en-US" sz="2400" i="0" u="none" dirty="0" smtClean="0">
                <a:solidFill>
                  <a:srgbClr val="000000"/>
                </a:solidFill>
                <a:ea typeface="宋体" panose="02010600030101010101" pitchFamily="2" charset="-122"/>
              </a:rPr>
              <a:t>的最晚发生时间。</a:t>
            </a:r>
            <a:endParaRPr kumimoji="1" lang="zh-CN" altLang="en-US" sz="2400" i="0" u="none" dirty="0" smtClean="0">
              <a:solidFill>
                <a:srgbClr val="000000"/>
              </a:solidFill>
              <a:ea typeface="宋体" panose="02010600030101010101" pitchFamily="2" charset="-122"/>
            </a:endParaRPr>
          </a:p>
          <a:p>
            <a:pPr algn="just">
              <a:lnSpc>
                <a:spcPct val="130000"/>
              </a:lnSpc>
              <a:spcBef>
                <a:spcPct val="50000"/>
              </a:spcBef>
            </a:pPr>
            <a:r>
              <a:rPr kumimoji="1" lang="zh-CN" altLang="en-US" sz="2400" i="0" u="none" dirty="0" smtClean="0">
                <a:solidFill>
                  <a:srgbClr val="000000"/>
                </a:solidFill>
                <a:ea typeface="宋体" panose="02010600030101010101" pitchFamily="2" charset="-122"/>
              </a:rPr>
              <a:t>       在求出</a:t>
            </a:r>
            <a:r>
              <a:rPr kumimoji="1" lang="en-US" altLang="zh-CN" sz="2400" i="0" u="none" dirty="0" err="1" smtClean="0">
                <a:solidFill>
                  <a:srgbClr val="000000"/>
                </a:solidFill>
                <a:ea typeface="宋体" panose="02010600030101010101" pitchFamily="2" charset="-122"/>
              </a:rPr>
              <a:t>Ve</a:t>
            </a:r>
            <a:r>
              <a:rPr kumimoji="1" lang="en-US" altLang="zh-CN" sz="2400" i="0" u="none" dirty="0" smtClean="0">
                <a:solidFill>
                  <a:srgbClr val="000000"/>
                </a:solidFill>
                <a:ea typeface="宋体" panose="02010600030101010101" pitchFamily="2" charset="-122"/>
              </a:rPr>
              <a:t>[i]</a:t>
            </a:r>
            <a:r>
              <a:rPr kumimoji="1" lang="zh-CN" altLang="en-US" sz="2400" i="0" u="none" dirty="0" smtClean="0">
                <a:solidFill>
                  <a:srgbClr val="000000"/>
                </a:solidFill>
                <a:ea typeface="宋体" panose="02010600030101010101" pitchFamily="2" charset="-122"/>
              </a:rPr>
              <a:t>的基础上，可从汇点开始， 按逆拓扑顺序向源点递推，求出</a:t>
            </a:r>
            <a:r>
              <a:rPr kumimoji="1" lang="en-US" altLang="zh-CN" sz="2400" i="0" u="none" dirty="0" err="1" smtClean="0">
                <a:solidFill>
                  <a:srgbClr val="000000"/>
                </a:solidFill>
                <a:ea typeface="宋体" panose="02010600030101010101" pitchFamily="2" charset="-122"/>
              </a:rPr>
              <a:t>Vl</a:t>
            </a:r>
            <a:r>
              <a:rPr kumimoji="1" lang="en-US" altLang="zh-CN" sz="2400" i="0" u="none" dirty="0" smtClean="0">
                <a:solidFill>
                  <a:srgbClr val="000000"/>
                </a:solidFill>
                <a:ea typeface="宋体" panose="02010600030101010101" pitchFamily="2" charset="-122"/>
              </a:rPr>
              <a:t>[i]</a:t>
            </a:r>
            <a:r>
              <a:rPr kumimoji="1" lang="zh-CN" altLang="en-US" sz="2400" i="0" u="none" dirty="0" smtClean="0">
                <a:solidFill>
                  <a:srgbClr val="000000"/>
                </a:solidFill>
                <a:ea typeface="宋体" panose="02010600030101010101" pitchFamily="2" charset="-122"/>
              </a:rPr>
              <a:t>： </a:t>
            </a:r>
            <a:endParaRPr kumimoji="1" lang="zh-CN" altLang="en-US" sz="2400" i="0" u="none" dirty="0" smtClean="0">
              <a:solidFill>
                <a:srgbClr val="000000"/>
              </a:solidFill>
              <a:ea typeface="宋体" panose="02010600030101010101" pitchFamily="2" charset="-122"/>
            </a:endParaRPr>
          </a:p>
          <a:p>
            <a:pPr lvl="2" algn="just">
              <a:lnSpc>
                <a:spcPct val="130000"/>
              </a:lnSpc>
              <a:spcBef>
                <a:spcPct val="50000"/>
              </a:spcBef>
            </a:pPr>
            <a:r>
              <a:rPr kumimoji="1" lang="en-US" altLang="zh-CN" sz="2400" i="0" u="none" dirty="0" err="1" smtClean="0">
                <a:solidFill>
                  <a:srgbClr val="000000"/>
                </a:solidFill>
                <a:ea typeface="宋体" panose="02010600030101010101" pitchFamily="2" charset="-122"/>
              </a:rPr>
              <a:t>Vl</a:t>
            </a:r>
            <a:r>
              <a:rPr kumimoji="1" lang="en-US" altLang="zh-CN" sz="2400" i="0" u="none" dirty="0" smtClean="0">
                <a:solidFill>
                  <a:srgbClr val="000000"/>
                </a:solidFill>
                <a:ea typeface="宋体" panose="02010600030101010101" pitchFamily="2" charset="-122"/>
              </a:rPr>
              <a:t>[n-1]=</a:t>
            </a:r>
            <a:r>
              <a:rPr kumimoji="1" lang="en-US" altLang="zh-CN" sz="2400" i="0" u="none" dirty="0" err="1" smtClean="0">
                <a:solidFill>
                  <a:srgbClr val="000000"/>
                </a:solidFill>
                <a:ea typeface="宋体" panose="02010600030101010101" pitchFamily="2" charset="-122"/>
              </a:rPr>
              <a:t>Ve</a:t>
            </a:r>
            <a:r>
              <a:rPr kumimoji="1" lang="en-US" altLang="zh-CN" sz="2400" i="0" u="none" dirty="0" smtClean="0">
                <a:solidFill>
                  <a:srgbClr val="000000"/>
                </a:solidFill>
                <a:ea typeface="宋体" panose="02010600030101010101" pitchFamily="2" charset="-122"/>
              </a:rPr>
              <a:t>[n-1]</a:t>
            </a:r>
            <a:r>
              <a:rPr kumimoji="1" lang="zh-CN" altLang="en-US" sz="2400" i="0" u="none" dirty="0" smtClean="0">
                <a:solidFill>
                  <a:srgbClr val="000000"/>
                </a:solidFill>
                <a:ea typeface="宋体" panose="02010600030101010101" pitchFamily="2" charset="-122"/>
              </a:rPr>
              <a:t>； </a:t>
            </a:r>
            <a:endParaRPr kumimoji="1" lang="zh-CN" altLang="en-US" sz="2400" i="0" u="none" dirty="0" smtClean="0">
              <a:solidFill>
                <a:srgbClr val="000000"/>
              </a:solidFill>
              <a:ea typeface="宋体" panose="02010600030101010101" pitchFamily="2" charset="-122"/>
            </a:endParaRPr>
          </a:p>
          <a:p>
            <a:pPr lvl="2" algn="just">
              <a:lnSpc>
                <a:spcPct val="130000"/>
              </a:lnSpc>
              <a:spcBef>
                <a:spcPct val="50000"/>
              </a:spcBef>
            </a:pPr>
            <a:r>
              <a:rPr kumimoji="1" lang="en-US" altLang="zh-CN" sz="2400" i="0" u="none" dirty="0" err="1" smtClean="0">
                <a:solidFill>
                  <a:srgbClr val="000000"/>
                </a:solidFill>
                <a:ea typeface="宋体" panose="02010600030101010101" pitchFamily="2" charset="-122"/>
              </a:rPr>
              <a:t>Vl</a:t>
            </a:r>
            <a:r>
              <a:rPr kumimoji="1" lang="en-US" altLang="zh-CN" sz="2400" i="0" u="none" dirty="0" smtClean="0">
                <a:solidFill>
                  <a:srgbClr val="000000"/>
                </a:solidFill>
                <a:ea typeface="宋体" panose="02010600030101010101" pitchFamily="2" charset="-122"/>
              </a:rPr>
              <a:t>[i]=Min{</a:t>
            </a:r>
            <a:r>
              <a:rPr kumimoji="1" lang="en-US" altLang="zh-CN" sz="2400" i="0" u="none" dirty="0" err="1" smtClean="0">
                <a:solidFill>
                  <a:srgbClr val="000000"/>
                </a:solidFill>
                <a:ea typeface="宋体" panose="02010600030101010101" pitchFamily="2" charset="-122"/>
              </a:rPr>
              <a:t>Vl</a:t>
            </a:r>
            <a:r>
              <a:rPr kumimoji="1" lang="en-US" altLang="zh-CN" sz="2400" i="0" u="none" dirty="0" smtClean="0">
                <a:solidFill>
                  <a:srgbClr val="000000"/>
                </a:solidFill>
                <a:ea typeface="宋体" panose="02010600030101010101" pitchFamily="2" charset="-122"/>
              </a:rPr>
              <a:t>[j] - </a:t>
            </a:r>
            <a:r>
              <a:rPr kumimoji="1" lang="en-US" altLang="zh-CN" sz="2400" i="0" u="none" dirty="0" err="1" smtClean="0">
                <a:solidFill>
                  <a:srgbClr val="000000"/>
                </a:solidFill>
                <a:ea typeface="宋体" panose="02010600030101010101" pitchFamily="2" charset="-122"/>
              </a:rPr>
              <a:t>dur</a:t>
            </a:r>
            <a:r>
              <a:rPr kumimoji="1" lang="en-US" altLang="zh-CN" sz="2400" i="0" u="none" dirty="0" smtClean="0">
                <a:solidFill>
                  <a:srgbClr val="000000"/>
                </a:solidFill>
                <a:ea typeface="宋体" panose="02010600030101010101" pitchFamily="2" charset="-122"/>
              </a:rPr>
              <a:t>(&lt;i, j&gt;)} </a:t>
            </a:r>
            <a:endParaRPr kumimoji="1" lang="en-US" altLang="zh-CN" sz="2400" i="0" u="none" dirty="0" smtClean="0">
              <a:solidFill>
                <a:srgbClr val="000000"/>
              </a:solidFill>
              <a:ea typeface="宋体" panose="02010600030101010101" pitchFamily="2" charset="-122"/>
            </a:endParaRPr>
          </a:p>
          <a:p>
            <a:pPr lvl="2" algn="just">
              <a:lnSpc>
                <a:spcPct val="130000"/>
              </a:lnSpc>
              <a:spcBef>
                <a:spcPct val="50000"/>
              </a:spcBef>
            </a:pPr>
            <a:r>
              <a:rPr kumimoji="1" lang="en-US" altLang="zh-CN" sz="2400" i="0" u="none" dirty="0" smtClean="0">
                <a:solidFill>
                  <a:srgbClr val="000000"/>
                </a:solidFill>
                <a:ea typeface="宋体" panose="02010600030101010101" pitchFamily="2" charset="-122"/>
              </a:rPr>
              <a:t>         &lt;i, j&gt;∈T, 0≤i≤n-2; </a:t>
            </a:r>
            <a:endParaRPr kumimoji="1" lang="en-US" altLang="zh-CN" sz="2400" i="0" u="none" dirty="0" smtClean="0">
              <a:solidFill>
                <a:srgbClr val="000000"/>
              </a:solidFill>
              <a:ea typeface="宋体" panose="02010600030101010101" pitchFamily="2" charset="-122"/>
            </a:endParaRPr>
          </a:p>
          <a:p>
            <a:pPr algn="just">
              <a:lnSpc>
                <a:spcPct val="130000"/>
              </a:lnSpc>
              <a:spcBef>
                <a:spcPct val="50000"/>
              </a:spcBef>
            </a:pPr>
            <a:r>
              <a:rPr kumimoji="1" lang="zh-CN" altLang="en-US" sz="2400" i="0" u="none" dirty="0" smtClean="0">
                <a:solidFill>
                  <a:srgbClr val="000000"/>
                </a:solidFill>
                <a:ea typeface="宋体" panose="02010600030101010101" pitchFamily="2" charset="-122"/>
              </a:rPr>
              <a:t>其中，</a:t>
            </a:r>
            <a:r>
              <a:rPr kumimoji="1" lang="en-US" altLang="zh-CN" sz="2400" i="0" u="none" dirty="0" smtClean="0">
                <a:solidFill>
                  <a:srgbClr val="000000"/>
                </a:solidFill>
                <a:ea typeface="宋体" panose="02010600030101010101" pitchFamily="2" charset="-122"/>
              </a:rPr>
              <a:t>T</a:t>
            </a:r>
            <a:r>
              <a:rPr kumimoji="1" lang="zh-CN" altLang="en-US" sz="2400" i="0" u="none" dirty="0" smtClean="0">
                <a:solidFill>
                  <a:srgbClr val="000000"/>
                </a:solidFill>
                <a:ea typeface="宋体" panose="02010600030101010101" pitchFamily="2" charset="-122"/>
              </a:rPr>
              <a:t>为所有以</a:t>
            </a:r>
            <a:r>
              <a:rPr kumimoji="1" lang="en-US" altLang="zh-CN" sz="2400" i="0" u="none" dirty="0" smtClean="0">
                <a:solidFill>
                  <a:srgbClr val="000000"/>
                </a:solidFill>
                <a:ea typeface="宋体" panose="02010600030101010101" pitchFamily="2" charset="-122"/>
              </a:rPr>
              <a:t>i</a:t>
            </a:r>
            <a:r>
              <a:rPr kumimoji="1" lang="zh-CN" altLang="en-US" sz="2400" i="0" u="none" dirty="0" smtClean="0">
                <a:solidFill>
                  <a:srgbClr val="000000"/>
                </a:solidFill>
                <a:ea typeface="宋体" panose="02010600030101010101" pitchFamily="2" charset="-122"/>
              </a:rPr>
              <a:t>为弧尾的弧</a:t>
            </a:r>
            <a:r>
              <a:rPr kumimoji="1" lang="en-US" altLang="zh-CN" sz="2400" i="0" u="none" dirty="0" smtClean="0">
                <a:solidFill>
                  <a:srgbClr val="000000"/>
                </a:solidFill>
                <a:ea typeface="宋体" panose="02010600030101010101" pitchFamily="2" charset="-122"/>
              </a:rPr>
              <a:t>&lt;i, j&gt;</a:t>
            </a:r>
            <a:r>
              <a:rPr kumimoji="1" lang="zh-CN" altLang="en-US" sz="2400" i="0" u="none" dirty="0" smtClean="0">
                <a:solidFill>
                  <a:srgbClr val="000000"/>
                </a:solidFill>
                <a:ea typeface="宋体" panose="02010600030101010101" pitchFamily="2" charset="-122"/>
              </a:rPr>
              <a:t>的集合，</a:t>
            </a:r>
            <a:r>
              <a:rPr kumimoji="1" lang="en-US" altLang="zh-CN" sz="2400" i="0" u="none" dirty="0" err="1" smtClean="0">
                <a:solidFill>
                  <a:srgbClr val="000000"/>
                </a:solidFill>
                <a:ea typeface="宋体" panose="02010600030101010101" pitchFamily="2" charset="-122"/>
              </a:rPr>
              <a:t>dur</a:t>
            </a:r>
            <a:r>
              <a:rPr kumimoji="1" lang="en-US" altLang="zh-CN" sz="2400" i="0" u="none" dirty="0" smtClean="0">
                <a:solidFill>
                  <a:srgbClr val="000000"/>
                </a:solidFill>
                <a:ea typeface="宋体" panose="02010600030101010101" pitchFamily="2" charset="-122"/>
              </a:rPr>
              <a:t>(&lt;i, j&gt;)</a:t>
            </a:r>
            <a:r>
              <a:rPr kumimoji="1" lang="zh-CN" altLang="en-US" sz="2400" i="0" u="none" dirty="0" smtClean="0">
                <a:solidFill>
                  <a:srgbClr val="000000"/>
                </a:solidFill>
                <a:ea typeface="宋体" panose="02010600030101010101" pitchFamily="2" charset="-122"/>
              </a:rPr>
              <a:t>表示与弧</a:t>
            </a:r>
            <a:r>
              <a:rPr kumimoji="1" lang="en-US" altLang="zh-CN" sz="2400" i="0" u="none" dirty="0" smtClean="0">
                <a:solidFill>
                  <a:srgbClr val="000000"/>
                </a:solidFill>
                <a:ea typeface="宋体" panose="02010600030101010101" pitchFamily="2" charset="-122"/>
              </a:rPr>
              <a:t>&lt;i, j&gt;</a:t>
            </a:r>
            <a:r>
              <a:rPr kumimoji="1" lang="zh-CN" altLang="en-US" sz="2400" i="0" u="none" dirty="0" smtClean="0">
                <a:solidFill>
                  <a:srgbClr val="000000"/>
                </a:solidFill>
                <a:ea typeface="宋体" panose="02010600030101010101" pitchFamily="2" charset="-122"/>
              </a:rPr>
              <a:t>对应的活动的持续时间。 </a:t>
            </a:r>
            <a:endParaRPr kumimoji="1" lang="zh-CN" altLang="en-US" sz="2400" i="0" u="none" dirty="0"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118697" y="755651"/>
            <a:ext cx="8686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50000"/>
              </a:lnSpc>
              <a:spcBef>
                <a:spcPct val="50000"/>
              </a:spcBef>
            </a:pPr>
            <a:r>
              <a:rPr kumimoji="1" lang="zh-CN" altLang="en-US" sz="2400" i="0" u="none" smtClean="0">
                <a:solidFill>
                  <a:srgbClr val="000000"/>
                </a:solidFill>
                <a:ea typeface="宋体" panose="02010600030101010101" pitchFamily="2" charset="-122"/>
              </a:rPr>
              <a:t>        </a:t>
            </a:r>
            <a:r>
              <a:rPr kumimoji="1" lang="en-US" altLang="zh-CN" sz="2400" i="0" u="none" smtClean="0">
                <a:solidFill>
                  <a:srgbClr val="000000"/>
                </a:solidFill>
                <a:ea typeface="宋体" panose="02010600030101010101" pitchFamily="2" charset="-122"/>
                <a:sym typeface="Symbol" panose="05050102010706020507" pitchFamily="18" charset="2"/>
              </a:rPr>
              <a:t></a:t>
            </a:r>
            <a:r>
              <a:rPr kumimoji="1" lang="en-US" altLang="zh-CN" sz="2400" i="0" u="none" smtClean="0">
                <a:solidFill>
                  <a:srgbClr val="000000"/>
                </a:solidFill>
                <a:ea typeface="宋体" panose="02010600030101010101" pitchFamily="2" charset="-122"/>
              </a:rPr>
              <a:t> </a:t>
            </a:r>
            <a:r>
              <a:rPr kumimoji="1" lang="zh-CN" altLang="en-US" sz="2400" b="1" i="0" u="none" smtClean="0">
                <a:solidFill>
                  <a:srgbClr val="000000"/>
                </a:solidFill>
                <a:ea typeface="宋体" panose="02010600030101010101" pitchFamily="2" charset="-122"/>
              </a:rPr>
              <a:t>活动</a:t>
            </a:r>
            <a:r>
              <a:rPr kumimoji="1" lang="en-US" altLang="zh-CN" sz="2400" b="1" i="0" u="none" smtClean="0">
                <a:solidFill>
                  <a:srgbClr val="000000"/>
                </a:solidFill>
                <a:ea typeface="宋体" panose="02010600030101010101" pitchFamily="2" charset="-122"/>
              </a:rPr>
              <a:t>a</a:t>
            </a:r>
            <a:r>
              <a:rPr kumimoji="1" lang="en-US" altLang="zh-CN" sz="2400" i="0" u="none" baseline="-25000" smtClean="0">
                <a:solidFill>
                  <a:srgbClr val="000000"/>
                </a:solidFill>
                <a:ea typeface="宋体" panose="02010600030101010101" pitchFamily="2" charset="-122"/>
              </a:rPr>
              <a:t>i</a:t>
            </a:r>
            <a:r>
              <a:rPr kumimoji="1" lang="zh-CN" altLang="en-US" sz="2400" b="1" i="0" u="none" smtClean="0">
                <a:solidFill>
                  <a:srgbClr val="000000"/>
                </a:solidFill>
                <a:ea typeface="宋体" panose="02010600030101010101" pitchFamily="2" charset="-122"/>
              </a:rPr>
              <a:t>的最早开始时间</a:t>
            </a:r>
            <a:r>
              <a:rPr kumimoji="1" lang="en-US" altLang="zh-CN" sz="2400" b="1" i="0" u="none" smtClean="0">
                <a:solidFill>
                  <a:srgbClr val="000000"/>
                </a:solidFill>
                <a:ea typeface="宋体" panose="02010600030101010101" pitchFamily="2" charset="-122"/>
              </a:rPr>
              <a:t>e[i]</a:t>
            </a:r>
            <a:r>
              <a:rPr kumimoji="1" lang="en-US" altLang="zh-CN" sz="2400" i="0" u="none" smtClean="0">
                <a:solidFill>
                  <a:srgbClr val="000000"/>
                </a:solidFill>
                <a:ea typeface="宋体" panose="02010600030101010101" pitchFamily="2" charset="-122"/>
              </a:rPr>
              <a:t> </a:t>
            </a:r>
            <a:r>
              <a:rPr kumimoji="1" lang="zh-CN" altLang="en-US" sz="2400" i="0" u="none" smtClean="0">
                <a:solidFill>
                  <a:srgbClr val="000000"/>
                </a:solidFill>
                <a:ea typeface="宋体" panose="02010600030101010101" pitchFamily="2" charset="-122"/>
              </a:rPr>
              <a:t>：如果活动</a:t>
            </a:r>
            <a:r>
              <a:rPr kumimoji="1" lang="en-US" altLang="zh-CN" sz="2400" i="0" u="none" smtClean="0">
                <a:solidFill>
                  <a:srgbClr val="000000"/>
                </a:solidFill>
                <a:ea typeface="宋体" panose="02010600030101010101" pitchFamily="2" charset="-122"/>
              </a:rPr>
              <a:t>a</a:t>
            </a:r>
            <a:r>
              <a:rPr kumimoji="1" lang="en-US" altLang="zh-CN" sz="2400" i="0" u="none" baseline="-25000" smtClean="0">
                <a:solidFill>
                  <a:srgbClr val="000000"/>
                </a:solidFill>
                <a:ea typeface="宋体" panose="02010600030101010101" pitchFamily="2" charset="-122"/>
              </a:rPr>
              <a:t>i</a:t>
            </a:r>
            <a:r>
              <a:rPr kumimoji="1" lang="zh-CN" altLang="en-US" sz="2400" i="0" u="none" smtClean="0">
                <a:solidFill>
                  <a:srgbClr val="000000"/>
                </a:solidFill>
                <a:ea typeface="宋体" panose="02010600030101010101" pitchFamily="2" charset="-122"/>
              </a:rPr>
              <a:t>对应的弧为</a:t>
            </a:r>
            <a:r>
              <a:rPr kumimoji="1" lang="en-US" altLang="zh-CN" sz="2400" i="0" u="none" smtClean="0">
                <a:solidFill>
                  <a:srgbClr val="000000"/>
                </a:solidFill>
                <a:ea typeface="宋体" panose="02010600030101010101" pitchFamily="2" charset="-122"/>
              </a:rPr>
              <a:t>&lt;j, k&gt;</a:t>
            </a:r>
            <a:r>
              <a:rPr kumimoji="1" lang="zh-CN" altLang="en-US" sz="2400" i="0" u="none" smtClean="0">
                <a:solidFill>
                  <a:srgbClr val="000000"/>
                </a:solidFill>
                <a:ea typeface="宋体" panose="02010600030101010101" pitchFamily="2" charset="-122"/>
              </a:rPr>
              <a:t>，则</a:t>
            </a:r>
            <a:r>
              <a:rPr kumimoji="1" lang="en-US" altLang="zh-CN" sz="2400" i="0" u="none" smtClean="0">
                <a:solidFill>
                  <a:srgbClr val="000000"/>
                </a:solidFill>
                <a:ea typeface="宋体" panose="02010600030101010101" pitchFamily="2" charset="-122"/>
              </a:rPr>
              <a:t>e[i]</a:t>
            </a:r>
            <a:r>
              <a:rPr kumimoji="1" lang="zh-CN" altLang="en-US" sz="2400" i="0" u="none" smtClean="0">
                <a:solidFill>
                  <a:srgbClr val="000000"/>
                </a:solidFill>
                <a:ea typeface="宋体" panose="02010600030101010101" pitchFamily="2" charset="-122"/>
              </a:rPr>
              <a:t>等于从源点到顶点</a:t>
            </a:r>
            <a:r>
              <a:rPr kumimoji="1" lang="en-US" altLang="zh-CN" sz="2400" i="0" u="none" smtClean="0">
                <a:solidFill>
                  <a:srgbClr val="000000"/>
                </a:solidFill>
                <a:ea typeface="宋体" panose="02010600030101010101" pitchFamily="2" charset="-122"/>
              </a:rPr>
              <a:t>j</a:t>
            </a:r>
            <a:r>
              <a:rPr kumimoji="1" lang="zh-CN" altLang="en-US" sz="2400" i="0" u="none" smtClean="0">
                <a:solidFill>
                  <a:srgbClr val="000000"/>
                </a:solidFill>
                <a:ea typeface="宋体" panose="02010600030101010101" pitchFamily="2" charset="-122"/>
              </a:rPr>
              <a:t>的最长路径的长度，即：</a:t>
            </a:r>
            <a:endParaRPr kumimoji="1" lang="en-US" altLang="zh-CN" sz="2400" i="0" u="none" smtClean="0">
              <a:solidFill>
                <a:srgbClr val="000000"/>
              </a:solidFill>
              <a:ea typeface="宋体" panose="02010600030101010101" pitchFamily="2" charset="-122"/>
            </a:endParaRPr>
          </a:p>
          <a:p>
            <a:pPr algn="just">
              <a:lnSpc>
                <a:spcPct val="150000"/>
              </a:lnSpc>
              <a:spcBef>
                <a:spcPct val="50000"/>
              </a:spcBef>
            </a:pPr>
            <a:r>
              <a:rPr kumimoji="1" lang="en-US" altLang="zh-CN" sz="2400" i="0" u="none" smtClean="0">
                <a:solidFill>
                  <a:srgbClr val="000000"/>
                </a:solidFill>
                <a:ea typeface="宋体" panose="02010600030101010101" pitchFamily="2" charset="-122"/>
              </a:rPr>
              <a:t>		e[i]=Ve[j]</a:t>
            </a:r>
            <a:endParaRPr kumimoji="1" lang="en-US" altLang="zh-CN" sz="2400" i="0" u="none" smtClean="0">
              <a:solidFill>
                <a:srgbClr val="000000"/>
              </a:solidFill>
              <a:ea typeface="宋体" panose="02010600030101010101" pitchFamily="2" charset="-122"/>
            </a:endParaRPr>
          </a:p>
          <a:p>
            <a:pPr algn="just">
              <a:lnSpc>
                <a:spcPct val="150000"/>
              </a:lnSpc>
              <a:spcBef>
                <a:spcPct val="50000"/>
              </a:spcBef>
            </a:pPr>
            <a:r>
              <a:rPr kumimoji="1" lang="en-US" altLang="zh-CN" sz="2400" i="0" u="none" smtClean="0">
                <a:solidFill>
                  <a:srgbClr val="000000"/>
                </a:solidFill>
                <a:ea typeface="宋体" panose="02010600030101010101" pitchFamily="2" charset="-122"/>
              </a:rPr>
              <a:t>        </a:t>
            </a:r>
            <a:r>
              <a:rPr kumimoji="1" lang="en-US" altLang="zh-CN" sz="2400" i="0" u="none" smtClean="0">
                <a:solidFill>
                  <a:srgbClr val="000000"/>
                </a:solidFill>
                <a:ea typeface="宋体" panose="02010600030101010101" pitchFamily="2" charset="-122"/>
                <a:sym typeface="Symbol" panose="05050102010706020507" pitchFamily="18" charset="2"/>
              </a:rPr>
              <a:t> </a:t>
            </a:r>
            <a:r>
              <a:rPr kumimoji="1" lang="zh-CN" altLang="en-US" sz="2400" b="1" i="0" u="none" smtClean="0">
                <a:solidFill>
                  <a:srgbClr val="000000"/>
                </a:solidFill>
                <a:ea typeface="宋体" panose="02010600030101010101" pitchFamily="2" charset="-122"/>
              </a:rPr>
              <a:t>活动</a:t>
            </a:r>
            <a:r>
              <a:rPr kumimoji="1" lang="en-US" altLang="zh-CN" sz="2400" b="1" i="0" u="none" smtClean="0">
                <a:solidFill>
                  <a:srgbClr val="000000"/>
                </a:solidFill>
                <a:ea typeface="宋体" panose="02010600030101010101" pitchFamily="2" charset="-122"/>
              </a:rPr>
              <a:t>a</a:t>
            </a:r>
            <a:r>
              <a:rPr kumimoji="1" lang="en-US" altLang="zh-CN" sz="2400" i="0" u="none" baseline="-25000" smtClean="0">
                <a:solidFill>
                  <a:srgbClr val="000000"/>
                </a:solidFill>
                <a:ea typeface="宋体" panose="02010600030101010101" pitchFamily="2" charset="-122"/>
              </a:rPr>
              <a:t>i</a:t>
            </a:r>
            <a:r>
              <a:rPr kumimoji="1" lang="zh-CN" altLang="en-US" sz="2400" b="1" i="0" u="none" smtClean="0">
                <a:solidFill>
                  <a:srgbClr val="000000"/>
                </a:solidFill>
                <a:ea typeface="宋体" panose="02010600030101010101" pitchFamily="2" charset="-122"/>
              </a:rPr>
              <a:t>的最晚开始时间</a:t>
            </a:r>
            <a:r>
              <a:rPr kumimoji="1" lang="en-US" altLang="zh-CN" sz="2400" b="1" i="0" u="none" smtClean="0">
                <a:solidFill>
                  <a:srgbClr val="000000"/>
                </a:solidFill>
                <a:ea typeface="宋体" panose="02010600030101010101" pitchFamily="2" charset="-122"/>
              </a:rPr>
              <a:t>l[i]</a:t>
            </a:r>
            <a:r>
              <a:rPr kumimoji="1" lang="en-US" altLang="zh-CN" sz="2400" i="0" u="none" smtClean="0">
                <a:solidFill>
                  <a:srgbClr val="000000"/>
                </a:solidFill>
                <a:ea typeface="宋体" panose="02010600030101010101" pitchFamily="2" charset="-122"/>
              </a:rPr>
              <a:t> </a:t>
            </a:r>
            <a:r>
              <a:rPr kumimoji="1" lang="zh-CN" altLang="en-US" sz="2400" i="0" u="none" smtClean="0">
                <a:solidFill>
                  <a:srgbClr val="000000"/>
                </a:solidFill>
                <a:ea typeface="宋体" panose="02010600030101010101" pitchFamily="2" charset="-122"/>
              </a:rPr>
              <a:t>：如果活动</a:t>
            </a:r>
            <a:r>
              <a:rPr kumimoji="1" lang="en-US" altLang="zh-CN" sz="2400" i="0" u="none" smtClean="0">
                <a:solidFill>
                  <a:srgbClr val="000000"/>
                </a:solidFill>
                <a:ea typeface="宋体" panose="02010600030101010101" pitchFamily="2" charset="-122"/>
              </a:rPr>
              <a:t>a</a:t>
            </a:r>
            <a:r>
              <a:rPr kumimoji="1" lang="en-US" altLang="zh-CN" sz="2400" i="0" u="none" baseline="-25000" smtClean="0">
                <a:solidFill>
                  <a:srgbClr val="000000"/>
                </a:solidFill>
                <a:ea typeface="宋体" panose="02010600030101010101" pitchFamily="2" charset="-122"/>
              </a:rPr>
              <a:t>i</a:t>
            </a:r>
            <a:r>
              <a:rPr kumimoji="1" lang="zh-CN" altLang="en-US" sz="2400" i="0" u="none" smtClean="0">
                <a:solidFill>
                  <a:srgbClr val="000000"/>
                </a:solidFill>
                <a:ea typeface="宋体" panose="02010600030101010101" pitchFamily="2" charset="-122"/>
              </a:rPr>
              <a:t>对应的弧为</a:t>
            </a:r>
            <a:r>
              <a:rPr kumimoji="1" lang="en-US" altLang="zh-CN" sz="2400" i="0" u="none" smtClean="0">
                <a:solidFill>
                  <a:srgbClr val="000000"/>
                </a:solidFill>
                <a:ea typeface="宋体" panose="02010600030101010101" pitchFamily="2" charset="-122"/>
              </a:rPr>
              <a:t>&lt;j, k&gt;</a:t>
            </a:r>
            <a:r>
              <a:rPr kumimoji="1" lang="zh-CN" altLang="en-US" sz="2400" i="0" u="none" smtClean="0">
                <a:solidFill>
                  <a:srgbClr val="000000"/>
                </a:solidFill>
                <a:ea typeface="宋体" panose="02010600030101010101" pitchFamily="2" charset="-122"/>
              </a:rPr>
              <a:t>，其持续时间为</a:t>
            </a:r>
            <a:r>
              <a:rPr kumimoji="1" lang="en-US" altLang="zh-CN" sz="2400" i="0" u="none" smtClean="0">
                <a:solidFill>
                  <a:srgbClr val="000000"/>
                </a:solidFill>
                <a:ea typeface="宋体" panose="02010600030101010101" pitchFamily="2" charset="-122"/>
              </a:rPr>
              <a:t>dur</a:t>
            </a:r>
            <a:r>
              <a:rPr kumimoji="1" lang="zh-CN" altLang="en-US" sz="2400" i="0" u="none" smtClean="0">
                <a:solidFill>
                  <a:srgbClr val="000000"/>
                </a:solidFill>
                <a:ea typeface="宋体" panose="02010600030101010101" pitchFamily="2" charset="-122"/>
              </a:rPr>
              <a:t>(</a:t>
            </a:r>
            <a:r>
              <a:rPr kumimoji="1" lang="en-US" altLang="zh-CN" sz="2400" i="0" u="none" smtClean="0">
                <a:solidFill>
                  <a:srgbClr val="000000"/>
                </a:solidFill>
                <a:ea typeface="宋体" panose="02010600030101010101" pitchFamily="2" charset="-122"/>
              </a:rPr>
              <a:t>&lt;j, k&gt;</a:t>
            </a:r>
            <a:r>
              <a:rPr kumimoji="1" lang="zh-CN" altLang="en-US" sz="2400" i="0" u="none" smtClean="0">
                <a:solidFill>
                  <a:srgbClr val="000000"/>
                </a:solidFill>
                <a:ea typeface="宋体" panose="02010600030101010101" pitchFamily="2" charset="-122"/>
              </a:rPr>
              <a:t>)</a:t>
            </a:r>
            <a:r>
              <a:rPr kumimoji="1" lang="en-US" altLang="zh-CN" sz="2400" i="0" u="none" smtClean="0">
                <a:solidFill>
                  <a:srgbClr val="000000"/>
                </a:solidFill>
                <a:ea typeface="宋体" panose="02010600030101010101" pitchFamily="2" charset="-122"/>
              </a:rPr>
              <a:t>, </a:t>
            </a:r>
            <a:r>
              <a:rPr kumimoji="1" lang="zh-CN" altLang="en-US" sz="2400" i="0" u="none" smtClean="0">
                <a:solidFill>
                  <a:srgbClr val="000000"/>
                </a:solidFill>
                <a:ea typeface="宋体" panose="02010600030101010101" pitchFamily="2" charset="-122"/>
              </a:rPr>
              <a:t>则有：</a:t>
            </a:r>
            <a:endParaRPr kumimoji="1" lang="en-US" altLang="zh-CN" sz="2400" i="0" u="none" smtClean="0">
              <a:solidFill>
                <a:srgbClr val="000000"/>
              </a:solidFill>
              <a:ea typeface="宋体" panose="02010600030101010101" pitchFamily="2" charset="-122"/>
            </a:endParaRPr>
          </a:p>
          <a:p>
            <a:pPr algn="just">
              <a:lnSpc>
                <a:spcPct val="150000"/>
              </a:lnSpc>
              <a:spcBef>
                <a:spcPct val="50000"/>
              </a:spcBef>
            </a:pPr>
            <a:r>
              <a:rPr kumimoji="1" lang="en-US" altLang="zh-CN" sz="2400" i="0" u="none" smtClean="0">
                <a:solidFill>
                  <a:srgbClr val="000000"/>
                </a:solidFill>
                <a:ea typeface="宋体" panose="02010600030101010101" pitchFamily="2" charset="-122"/>
              </a:rPr>
              <a:t>		l[i]=Vl[k]- dur(&lt;j, k&gt;)</a:t>
            </a:r>
            <a:r>
              <a:rPr kumimoji="1" lang="zh-CN" altLang="en-US" sz="2400" i="0" u="none" smtClean="0">
                <a:solidFill>
                  <a:srgbClr val="000000"/>
                </a:solidFill>
                <a:ea typeface="宋体" panose="02010600030101010101" pitchFamily="2" charset="-122"/>
              </a:rPr>
              <a:t>，</a:t>
            </a:r>
            <a:endParaRPr kumimoji="1" lang="en-US" altLang="zh-CN" sz="2400" i="0" u="none" smtClean="0">
              <a:solidFill>
                <a:srgbClr val="000000"/>
              </a:solidFill>
              <a:ea typeface="宋体" panose="02010600030101010101" pitchFamily="2" charset="-122"/>
            </a:endParaRPr>
          </a:p>
          <a:p>
            <a:pPr algn="just">
              <a:lnSpc>
                <a:spcPct val="150000"/>
              </a:lnSpc>
              <a:spcBef>
                <a:spcPct val="50000"/>
              </a:spcBef>
            </a:pPr>
            <a:r>
              <a:rPr kumimoji="1" lang="zh-CN" altLang="en-US" sz="2400" i="0" u="none" smtClean="0">
                <a:solidFill>
                  <a:srgbClr val="000000"/>
                </a:solidFill>
                <a:ea typeface="宋体" panose="02010600030101010101" pitchFamily="2" charset="-122"/>
              </a:rPr>
              <a:t>即在保证事件</a:t>
            </a:r>
            <a:r>
              <a:rPr kumimoji="1" lang="en-US" altLang="zh-CN" sz="2400" i="0" u="none" smtClean="0">
                <a:solidFill>
                  <a:srgbClr val="000000"/>
                </a:solidFill>
                <a:ea typeface="宋体" panose="02010600030101010101" pitchFamily="2" charset="-122"/>
              </a:rPr>
              <a:t>v</a:t>
            </a:r>
            <a:r>
              <a:rPr kumimoji="1" lang="en-US" altLang="zh-CN" sz="2400" i="0" u="none" baseline="-25000" smtClean="0">
                <a:solidFill>
                  <a:srgbClr val="000000"/>
                </a:solidFill>
                <a:ea typeface="宋体" panose="02010600030101010101" pitchFamily="2" charset="-122"/>
              </a:rPr>
              <a:t>k</a:t>
            </a:r>
            <a:r>
              <a:rPr kumimoji="1" lang="zh-CN" altLang="en-US" sz="2400" i="0" u="none" smtClean="0">
                <a:solidFill>
                  <a:srgbClr val="000000"/>
                </a:solidFill>
                <a:ea typeface="宋体" panose="02010600030101010101" pitchFamily="2" charset="-122"/>
              </a:rPr>
              <a:t>的最晚发生时间为</a:t>
            </a:r>
            <a:r>
              <a:rPr kumimoji="1" lang="en-US" altLang="zh-CN" sz="2400" i="0" u="none" smtClean="0">
                <a:solidFill>
                  <a:srgbClr val="000000"/>
                </a:solidFill>
                <a:ea typeface="宋体" panose="02010600030101010101" pitchFamily="2" charset="-122"/>
              </a:rPr>
              <a:t>Vl[k]</a:t>
            </a:r>
            <a:r>
              <a:rPr kumimoji="1" lang="zh-CN" altLang="en-US" sz="2400" i="0" u="none" smtClean="0">
                <a:solidFill>
                  <a:srgbClr val="000000"/>
                </a:solidFill>
                <a:ea typeface="宋体" panose="02010600030101010101" pitchFamily="2" charset="-122"/>
              </a:rPr>
              <a:t>的前提下，活动</a:t>
            </a:r>
            <a:r>
              <a:rPr kumimoji="1" lang="en-US" altLang="zh-CN" sz="2400" i="0" u="none" smtClean="0">
                <a:solidFill>
                  <a:srgbClr val="000000"/>
                </a:solidFill>
                <a:ea typeface="宋体" panose="02010600030101010101" pitchFamily="2" charset="-122"/>
              </a:rPr>
              <a:t>a</a:t>
            </a:r>
            <a:r>
              <a:rPr kumimoji="1" lang="en-US" altLang="zh-CN" sz="2400" i="0" u="none" baseline="-25000" smtClean="0">
                <a:solidFill>
                  <a:srgbClr val="000000"/>
                </a:solidFill>
                <a:ea typeface="宋体" panose="02010600030101010101" pitchFamily="2" charset="-122"/>
              </a:rPr>
              <a:t>i</a:t>
            </a:r>
            <a:r>
              <a:rPr kumimoji="1" lang="zh-CN" altLang="en-US" sz="2400" i="0" u="none" smtClean="0">
                <a:solidFill>
                  <a:srgbClr val="000000"/>
                </a:solidFill>
                <a:ea typeface="宋体" panose="02010600030101010101" pitchFamily="2" charset="-122"/>
              </a:rPr>
              <a:t>的最晚开始时间为</a:t>
            </a:r>
            <a:r>
              <a:rPr kumimoji="1" lang="en-US" altLang="zh-CN" sz="2400" i="0" u="none" smtClean="0">
                <a:solidFill>
                  <a:srgbClr val="000000"/>
                </a:solidFill>
                <a:ea typeface="宋体" panose="02010600030101010101" pitchFamily="2" charset="-122"/>
              </a:rPr>
              <a:t>l[i]</a:t>
            </a:r>
            <a:r>
              <a:rPr kumimoji="1" lang="zh-CN" altLang="en-US" sz="2400" i="0" u="none" smtClean="0">
                <a:solidFill>
                  <a:srgbClr val="000000"/>
                </a:solidFill>
                <a:ea typeface="宋体" panose="02010600030101010101" pitchFamily="2" charset="-122"/>
              </a:rPr>
              <a:t>。 </a:t>
            </a:r>
            <a:endParaRPr kumimoji="1" lang="zh-CN" altLang="en-US" sz="2400" i="0" u="none"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18697" y="755650"/>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50000"/>
              </a:lnSpc>
              <a:spcBef>
                <a:spcPct val="50000"/>
              </a:spcBef>
            </a:pPr>
            <a:r>
              <a:rPr kumimoji="1" lang="en-US" altLang="zh-CN" sz="2400" i="0" u="none" smtClean="0">
                <a:solidFill>
                  <a:srgbClr val="000000"/>
                </a:solidFill>
                <a:ea typeface="宋体" panose="02010600030101010101" pitchFamily="2" charset="-122"/>
                <a:sym typeface="Symbol" panose="05050102010706020507" pitchFamily="18" charset="2"/>
              </a:rPr>
              <a:t>       </a:t>
            </a:r>
            <a:r>
              <a:rPr kumimoji="1" lang="en-US" altLang="zh-CN" sz="2400" i="0" u="none" smtClean="0">
                <a:solidFill>
                  <a:srgbClr val="000000"/>
                </a:solidFill>
                <a:ea typeface="宋体" panose="02010600030101010101" pitchFamily="2" charset="-122"/>
              </a:rPr>
              <a:t> </a:t>
            </a:r>
            <a:r>
              <a:rPr kumimoji="1" lang="zh-CN" altLang="en-US" sz="2400" b="1" i="0" u="none" smtClean="0">
                <a:solidFill>
                  <a:srgbClr val="000000"/>
                </a:solidFill>
                <a:ea typeface="宋体" panose="02010600030101010101" pitchFamily="2" charset="-122"/>
              </a:rPr>
              <a:t>活动</a:t>
            </a:r>
            <a:r>
              <a:rPr kumimoji="1" lang="en-US" altLang="zh-CN" sz="2400" b="1" i="0" u="none" smtClean="0">
                <a:solidFill>
                  <a:srgbClr val="000000"/>
                </a:solidFill>
                <a:ea typeface="宋体" panose="02010600030101010101" pitchFamily="2" charset="-122"/>
              </a:rPr>
              <a:t>a</a:t>
            </a:r>
            <a:r>
              <a:rPr kumimoji="1" lang="en-US" altLang="zh-CN" sz="2400" i="0" u="none" baseline="-25000" smtClean="0">
                <a:solidFill>
                  <a:srgbClr val="000000"/>
                </a:solidFill>
                <a:ea typeface="宋体" panose="02010600030101010101" pitchFamily="2" charset="-122"/>
              </a:rPr>
              <a:t>i</a:t>
            </a:r>
            <a:r>
              <a:rPr kumimoji="1" lang="zh-CN" altLang="en-US" sz="2400" b="1" i="0" u="none" smtClean="0">
                <a:solidFill>
                  <a:srgbClr val="000000"/>
                </a:solidFill>
                <a:ea typeface="宋体" panose="02010600030101010101" pitchFamily="2" charset="-122"/>
              </a:rPr>
              <a:t>的松弛时间(时间余量)</a:t>
            </a:r>
            <a:r>
              <a:rPr kumimoji="1" lang="zh-CN" altLang="en-US" sz="2400" i="0" u="none" smtClean="0">
                <a:solidFill>
                  <a:srgbClr val="000000"/>
                </a:solidFill>
                <a:ea typeface="宋体" panose="02010600030101010101" pitchFamily="2" charset="-122"/>
              </a:rPr>
              <a:t>：</a:t>
            </a:r>
            <a:r>
              <a:rPr kumimoji="1" lang="en-US" altLang="zh-CN" sz="2400" i="0" u="none" smtClean="0">
                <a:solidFill>
                  <a:srgbClr val="000000"/>
                </a:solidFill>
                <a:ea typeface="宋体" panose="02010600030101010101" pitchFamily="2" charset="-122"/>
              </a:rPr>
              <a:t>a</a:t>
            </a:r>
            <a:r>
              <a:rPr kumimoji="1" lang="en-US" altLang="zh-CN" sz="2400" i="0" u="none" baseline="-25000" smtClean="0">
                <a:solidFill>
                  <a:srgbClr val="000000"/>
                </a:solidFill>
                <a:ea typeface="宋体" panose="02010600030101010101" pitchFamily="2" charset="-122"/>
              </a:rPr>
              <a:t>i</a:t>
            </a:r>
            <a:r>
              <a:rPr kumimoji="1" lang="zh-CN" altLang="en-US" sz="2400" i="0" u="none" smtClean="0">
                <a:solidFill>
                  <a:srgbClr val="000000"/>
                </a:solidFill>
                <a:ea typeface="宋体" panose="02010600030101010101" pitchFamily="2" charset="-122"/>
              </a:rPr>
              <a:t>的最晚开始时间与</a:t>
            </a:r>
            <a:r>
              <a:rPr kumimoji="1" lang="en-US" altLang="zh-CN" sz="2400" i="0" u="none" smtClean="0">
                <a:solidFill>
                  <a:srgbClr val="000000"/>
                </a:solidFill>
                <a:ea typeface="宋体" panose="02010600030101010101" pitchFamily="2" charset="-122"/>
              </a:rPr>
              <a:t>a</a:t>
            </a:r>
            <a:r>
              <a:rPr kumimoji="1" lang="en-US" altLang="zh-CN" sz="2400" i="0" u="none" baseline="-25000" smtClean="0">
                <a:solidFill>
                  <a:srgbClr val="000000"/>
                </a:solidFill>
                <a:ea typeface="宋体" panose="02010600030101010101" pitchFamily="2" charset="-122"/>
              </a:rPr>
              <a:t>i</a:t>
            </a:r>
            <a:r>
              <a:rPr kumimoji="1" lang="zh-CN" altLang="en-US" sz="2400" i="0" u="none" smtClean="0">
                <a:solidFill>
                  <a:srgbClr val="000000"/>
                </a:solidFill>
                <a:ea typeface="宋体" panose="02010600030101010101" pitchFamily="2" charset="-122"/>
              </a:rPr>
              <a:t>的最早开始时间之差：</a:t>
            </a:r>
            <a:endParaRPr kumimoji="1" lang="en-US" altLang="zh-CN" sz="2400" i="0" u="none" smtClean="0">
              <a:solidFill>
                <a:srgbClr val="000000"/>
              </a:solidFill>
              <a:ea typeface="宋体" panose="02010600030101010101" pitchFamily="2" charset="-122"/>
            </a:endParaRPr>
          </a:p>
          <a:p>
            <a:pPr algn="just">
              <a:lnSpc>
                <a:spcPct val="150000"/>
              </a:lnSpc>
              <a:spcBef>
                <a:spcPct val="50000"/>
              </a:spcBef>
            </a:pPr>
            <a:r>
              <a:rPr kumimoji="1" lang="en-US" altLang="zh-CN" sz="2400" i="0" u="none" smtClean="0">
                <a:solidFill>
                  <a:srgbClr val="000000"/>
                </a:solidFill>
                <a:ea typeface="宋体" panose="02010600030101010101" pitchFamily="2" charset="-122"/>
              </a:rPr>
              <a:t>		l[i]-e[i]</a:t>
            </a:r>
            <a:endParaRPr kumimoji="1" lang="zh-CN" altLang="en-US" sz="2400" i="0" u="none" smtClean="0">
              <a:solidFill>
                <a:srgbClr val="000000"/>
              </a:solidFill>
              <a:ea typeface="宋体" panose="02010600030101010101" pitchFamily="2" charset="-122"/>
            </a:endParaRPr>
          </a:p>
          <a:p>
            <a:pPr>
              <a:lnSpc>
                <a:spcPct val="150000"/>
              </a:lnSpc>
              <a:spcBef>
                <a:spcPct val="50000"/>
              </a:spcBef>
            </a:pPr>
            <a:r>
              <a:rPr kumimoji="1" lang="zh-CN" altLang="en-US" sz="2400" i="0" u="none" smtClean="0">
                <a:solidFill>
                  <a:srgbClr val="000000"/>
                </a:solidFill>
                <a:ea typeface="宋体" panose="02010600030101010101" pitchFamily="2" charset="-122"/>
              </a:rPr>
              <a:t>       根据定义， 松弛时间（时间余量）为</a:t>
            </a:r>
            <a:r>
              <a:rPr kumimoji="1" lang="en-US" altLang="zh-CN" sz="2400" i="0" u="none" smtClean="0">
                <a:solidFill>
                  <a:srgbClr val="000000"/>
                </a:solidFill>
                <a:ea typeface="宋体" panose="02010600030101010101" pitchFamily="2" charset="-122"/>
              </a:rPr>
              <a:t>0</a:t>
            </a:r>
            <a:r>
              <a:rPr kumimoji="1" lang="zh-CN" altLang="en-US" sz="2400" i="0" u="none" smtClean="0">
                <a:solidFill>
                  <a:srgbClr val="000000"/>
                </a:solidFill>
                <a:ea typeface="宋体" panose="02010600030101010101" pitchFamily="2" charset="-122"/>
              </a:rPr>
              <a:t>的活动为关键活动。 </a:t>
            </a:r>
            <a:endParaRPr kumimoji="1" lang="zh-CN" altLang="en-US" sz="2400" i="0" u="none"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71500" y="620713"/>
            <a:ext cx="8712968" cy="517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40000"/>
              </a:lnSpc>
              <a:spcBef>
                <a:spcPct val="50000"/>
              </a:spcBef>
            </a:pPr>
            <a:r>
              <a:rPr kumimoji="1" lang="zh-CN" altLang="en-US" i="0" u="none" dirty="0" smtClean="0">
                <a:solidFill>
                  <a:srgbClr val="000000"/>
                </a:solidFill>
                <a:ea typeface="宋体" panose="02010600030101010101" pitchFamily="2" charset="-122"/>
              </a:rPr>
              <a:t>        求关键路径的基本步骤如下：</a:t>
            </a:r>
            <a:endParaRPr kumimoji="1" lang="zh-CN" altLang="en-US" i="0" u="none" dirty="0" smtClean="0">
              <a:solidFill>
                <a:srgbClr val="000000"/>
              </a:solidFill>
              <a:ea typeface="宋体" panose="02010600030101010101" pitchFamily="2" charset="-122"/>
            </a:endParaRPr>
          </a:p>
          <a:p>
            <a:pPr algn="just">
              <a:lnSpc>
                <a:spcPct val="140000"/>
              </a:lnSpc>
              <a:spcBef>
                <a:spcPct val="50000"/>
              </a:spcBef>
            </a:pPr>
            <a:r>
              <a:rPr kumimoji="1" lang="zh-CN" altLang="en-US" i="0" u="none" dirty="0" smtClean="0">
                <a:solidFill>
                  <a:srgbClr val="000000"/>
                </a:solidFill>
                <a:ea typeface="宋体" panose="02010600030101010101" pitchFamily="2" charset="-122"/>
              </a:rPr>
              <a:t>     （</a:t>
            </a:r>
            <a:r>
              <a:rPr kumimoji="1" lang="en-US" altLang="zh-CN" i="0" u="none" dirty="0" smtClean="0">
                <a:solidFill>
                  <a:srgbClr val="000000"/>
                </a:solidFill>
                <a:ea typeface="宋体" panose="02010600030101010101" pitchFamily="2" charset="-122"/>
              </a:rPr>
              <a:t>1</a:t>
            </a:r>
            <a:r>
              <a:rPr kumimoji="1" lang="zh-CN" altLang="en-US" i="0" u="none" dirty="0" smtClean="0">
                <a:solidFill>
                  <a:srgbClr val="000000"/>
                </a:solidFill>
                <a:ea typeface="宋体" panose="02010600030101010101" pitchFamily="2" charset="-122"/>
              </a:rPr>
              <a:t>） 拓扑排序，在排序过程中按拓扑序列求出每个事件的最早发生时间</a:t>
            </a:r>
            <a:r>
              <a:rPr kumimoji="1" lang="en-US" altLang="zh-CN" i="0" u="none" dirty="0" err="1" smtClean="0">
                <a:solidFill>
                  <a:srgbClr val="000000"/>
                </a:solidFill>
                <a:ea typeface="宋体" panose="02010600030101010101" pitchFamily="2" charset="-122"/>
              </a:rPr>
              <a:t>Ve</a:t>
            </a:r>
            <a:r>
              <a:rPr kumimoji="1" lang="en-US" altLang="zh-CN" i="0" u="none" dirty="0" smtClean="0">
                <a:solidFill>
                  <a:srgbClr val="000000"/>
                </a:solidFill>
                <a:ea typeface="宋体" panose="02010600030101010101" pitchFamily="2" charset="-122"/>
              </a:rPr>
              <a:t>[i]</a:t>
            </a:r>
            <a:r>
              <a:rPr kumimoji="1" lang="zh-CN" altLang="en-US" i="0" u="none" dirty="0" smtClean="0">
                <a:solidFill>
                  <a:srgbClr val="000000"/>
                </a:solidFill>
                <a:ea typeface="宋体" panose="02010600030101010101" pitchFamily="2" charset="-122"/>
              </a:rPr>
              <a:t>；</a:t>
            </a:r>
            <a:endParaRPr kumimoji="1" lang="zh-CN" altLang="en-US" i="0" u="none" dirty="0" smtClean="0">
              <a:solidFill>
                <a:srgbClr val="000000"/>
              </a:solidFill>
              <a:ea typeface="宋体" panose="02010600030101010101" pitchFamily="2" charset="-122"/>
            </a:endParaRPr>
          </a:p>
          <a:p>
            <a:pPr algn="just">
              <a:lnSpc>
                <a:spcPct val="140000"/>
              </a:lnSpc>
              <a:spcBef>
                <a:spcPct val="50000"/>
              </a:spcBef>
            </a:pPr>
            <a:r>
              <a:rPr kumimoji="1" lang="zh-CN" altLang="en-US" i="0" u="none" dirty="0" smtClean="0">
                <a:solidFill>
                  <a:srgbClr val="000000"/>
                </a:solidFill>
                <a:ea typeface="宋体" panose="02010600030101010101" pitchFamily="2" charset="-122"/>
              </a:rPr>
              <a:t>     （</a:t>
            </a:r>
            <a:r>
              <a:rPr kumimoji="1" lang="en-US" altLang="zh-CN" i="0" u="none" dirty="0" smtClean="0">
                <a:solidFill>
                  <a:srgbClr val="000000"/>
                </a:solidFill>
                <a:ea typeface="宋体" panose="02010600030101010101" pitchFamily="2" charset="-122"/>
              </a:rPr>
              <a:t>2</a:t>
            </a:r>
            <a:r>
              <a:rPr kumimoji="1" lang="zh-CN" altLang="en-US" i="0" u="none" dirty="0" smtClean="0">
                <a:solidFill>
                  <a:srgbClr val="000000"/>
                </a:solidFill>
                <a:ea typeface="宋体" panose="02010600030101010101" pitchFamily="2" charset="-122"/>
              </a:rPr>
              <a:t>） 按</a:t>
            </a:r>
            <a:r>
              <a:rPr kumimoji="1" lang="zh-CN" altLang="en-US" b="1" i="0" u="none" dirty="0" smtClean="0">
                <a:solidFill>
                  <a:srgbClr val="FF0000"/>
                </a:solidFill>
                <a:effectLst>
                  <a:outerShdw blurRad="38100" dist="38100" dir="2700000" algn="tl">
                    <a:srgbClr val="000000">
                      <a:alpha val="43137"/>
                    </a:srgbClr>
                  </a:outerShdw>
                </a:effectLst>
                <a:ea typeface="宋体" panose="02010600030101010101" pitchFamily="2" charset="-122"/>
              </a:rPr>
              <a:t>逆</a:t>
            </a:r>
            <a:r>
              <a:rPr kumimoji="1" lang="zh-CN" altLang="en-US" i="0" u="none" dirty="0" smtClean="0">
                <a:solidFill>
                  <a:srgbClr val="000000"/>
                </a:solidFill>
                <a:ea typeface="宋体" panose="02010600030101010101" pitchFamily="2" charset="-122"/>
              </a:rPr>
              <a:t>拓扑序列求每个事件的最晚发生时间</a:t>
            </a:r>
            <a:r>
              <a:rPr kumimoji="1" lang="en-US" altLang="zh-CN" i="0" u="none" dirty="0" err="1" smtClean="0">
                <a:solidFill>
                  <a:srgbClr val="000000"/>
                </a:solidFill>
                <a:ea typeface="宋体" panose="02010600030101010101" pitchFamily="2" charset="-122"/>
              </a:rPr>
              <a:t>Vl</a:t>
            </a:r>
            <a:r>
              <a:rPr kumimoji="1" lang="en-US" altLang="zh-CN" i="0" u="none" dirty="0" smtClean="0">
                <a:solidFill>
                  <a:srgbClr val="000000"/>
                </a:solidFill>
                <a:ea typeface="宋体" panose="02010600030101010101" pitchFamily="2" charset="-122"/>
              </a:rPr>
              <a:t>[i]</a:t>
            </a:r>
            <a:r>
              <a:rPr kumimoji="1" lang="zh-CN" altLang="en-US" i="0" u="none" dirty="0" smtClean="0">
                <a:solidFill>
                  <a:srgbClr val="000000"/>
                </a:solidFill>
                <a:ea typeface="宋体" panose="02010600030101010101" pitchFamily="2" charset="-122"/>
              </a:rPr>
              <a:t>； </a:t>
            </a:r>
            <a:endParaRPr kumimoji="1" lang="zh-CN" altLang="en-US" i="0" u="none" dirty="0" smtClean="0">
              <a:solidFill>
                <a:srgbClr val="000000"/>
              </a:solidFill>
              <a:ea typeface="宋体" panose="02010600030101010101" pitchFamily="2" charset="-122"/>
            </a:endParaRPr>
          </a:p>
          <a:p>
            <a:pPr algn="just">
              <a:lnSpc>
                <a:spcPct val="140000"/>
              </a:lnSpc>
              <a:spcBef>
                <a:spcPct val="50000"/>
              </a:spcBef>
            </a:pPr>
            <a:r>
              <a:rPr kumimoji="1" lang="zh-CN" altLang="en-US" i="0" u="none" dirty="0" smtClean="0">
                <a:solidFill>
                  <a:srgbClr val="000000"/>
                </a:solidFill>
                <a:ea typeface="宋体" panose="02010600030101010101" pitchFamily="2" charset="-122"/>
              </a:rPr>
              <a:t>     （</a:t>
            </a:r>
            <a:r>
              <a:rPr kumimoji="1" lang="en-US" altLang="zh-CN" i="0" u="none" dirty="0" smtClean="0">
                <a:solidFill>
                  <a:srgbClr val="000000"/>
                </a:solidFill>
                <a:ea typeface="宋体" panose="02010600030101010101" pitchFamily="2" charset="-122"/>
              </a:rPr>
              <a:t>3</a:t>
            </a:r>
            <a:r>
              <a:rPr kumimoji="1" lang="zh-CN" altLang="en-US" i="0" u="none" dirty="0" smtClean="0">
                <a:solidFill>
                  <a:srgbClr val="000000"/>
                </a:solidFill>
                <a:ea typeface="宋体" panose="02010600030101010101" pitchFamily="2" charset="-122"/>
              </a:rPr>
              <a:t>）计算各活动的最早开始时间</a:t>
            </a:r>
            <a:r>
              <a:rPr kumimoji="1" lang="en-US" altLang="zh-CN" i="0" u="none" dirty="0" smtClean="0">
                <a:solidFill>
                  <a:srgbClr val="000000"/>
                </a:solidFill>
                <a:ea typeface="宋体" panose="02010600030101010101" pitchFamily="2" charset="-122"/>
              </a:rPr>
              <a:t>e[i]</a:t>
            </a:r>
            <a:r>
              <a:rPr kumimoji="1" lang="zh-CN" altLang="en-US" i="0" u="none" dirty="0" smtClean="0">
                <a:solidFill>
                  <a:srgbClr val="000000"/>
                </a:solidFill>
                <a:ea typeface="宋体" panose="02010600030101010101" pitchFamily="2" charset="-122"/>
              </a:rPr>
              <a:t>和最晚发生时间</a:t>
            </a:r>
            <a:r>
              <a:rPr kumimoji="1" lang="en-US" altLang="zh-CN" i="0" u="none" dirty="0" smtClean="0">
                <a:solidFill>
                  <a:srgbClr val="000000"/>
                </a:solidFill>
                <a:ea typeface="宋体" panose="02010600030101010101" pitchFamily="2" charset="-122"/>
              </a:rPr>
              <a:t>l[i]</a:t>
            </a:r>
            <a:r>
              <a:rPr kumimoji="1" lang="zh-CN" altLang="en-US" i="0" u="none" dirty="0" smtClean="0">
                <a:solidFill>
                  <a:srgbClr val="000000"/>
                </a:solidFill>
                <a:ea typeface="宋体" panose="02010600030101010101" pitchFamily="2" charset="-122"/>
              </a:rPr>
              <a:t>； </a:t>
            </a:r>
            <a:endParaRPr kumimoji="1" lang="zh-CN" altLang="en-US" i="0" u="none" dirty="0" smtClean="0">
              <a:solidFill>
                <a:srgbClr val="000000"/>
              </a:solidFill>
              <a:ea typeface="宋体" panose="02010600030101010101" pitchFamily="2" charset="-122"/>
            </a:endParaRPr>
          </a:p>
          <a:p>
            <a:pPr>
              <a:lnSpc>
                <a:spcPct val="140000"/>
              </a:lnSpc>
              <a:spcBef>
                <a:spcPct val="50000"/>
              </a:spcBef>
            </a:pPr>
            <a:r>
              <a:rPr kumimoji="1" lang="zh-CN" altLang="en-US" i="0" u="none" dirty="0" smtClean="0">
                <a:solidFill>
                  <a:srgbClr val="000000"/>
                </a:solidFill>
                <a:ea typeface="宋体" panose="02010600030101010101" pitchFamily="2" charset="-122"/>
              </a:rPr>
              <a:t>     （</a:t>
            </a:r>
            <a:r>
              <a:rPr kumimoji="1" lang="en-US" altLang="zh-CN" i="0" u="none" dirty="0" smtClean="0">
                <a:solidFill>
                  <a:srgbClr val="000000"/>
                </a:solidFill>
                <a:ea typeface="宋体" panose="02010600030101010101" pitchFamily="2" charset="-122"/>
              </a:rPr>
              <a:t>4</a:t>
            </a:r>
            <a:r>
              <a:rPr kumimoji="1" lang="zh-CN" altLang="en-US" i="0" u="none" dirty="0" smtClean="0">
                <a:solidFill>
                  <a:srgbClr val="000000"/>
                </a:solidFill>
                <a:ea typeface="宋体" panose="02010600030101010101" pitchFamily="2" charset="-122"/>
              </a:rPr>
              <a:t>） 找出</a:t>
            </a:r>
            <a:r>
              <a:rPr kumimoji="1" lang="en-US" altLang="zh-CN" i="0" u="none" dirty="0" smtClean="0">
                <a:solidFill>
                  <a:srgbClr val="000000"/>
                </a:solidFill>
                <a:ea typeface="宋体" panose="02010600030101010101" pitchFamily="2" charset="-122"/>
              </a:rPr>
              <a:t>e[i]=l[i] </a:t>
            </a:r>
            <a:r>
              <a:rPr kumimoji="1" lang="zh-CN" altLang="en-US" i="0" u="none" dirty="0" smtClean="0">
                <a:solidFill>
                  <a:srgbClr val="000000"/>
                </a:solidFill>
                <a:ea typeface="宋体" panose="02010600030101010101" pitchFamily="2" charset="-122"/>
              </a:rPr>
              <a:t>的活动</a:t>
            </a:r>
            <a:r>
              <a:rPr kumimoji="1" lang="en-US" altLang="zh-CN" i="0" u="none" dirty="0" err="1" smtClean="0">
                <a:solidFill>
                  <a:srgbClr val="000000"/>
                </a:solidFill>
                <a:ea typeface="宋体" panose="02010600030101010101" pitchFamily="2" charset="-122"/>
              </a:rPr>
              <a:t>a</a:t>
            </a:r>
            <a:r>
              <a:rPr kumimoji="1" lang="en-US" altLang="zh-CN" i="0" u="none" baseline="-25000" dirty="0" err="1" smtClean="0">
                <a:solidFill>
                  <a:srgbClr val="000000"/>
                </a:solidFill>
                <a:ea typeface="宋体" panose="02010600030101010101" pitchFamily="2" charset="-122"/>
              </a:rPr>
              <a:t>i</a:t>
            </a:r>
            <a:r>
              <a:rPr kumimoji="1" lang="zh-CN" altLang="en-US" i="0" u="none" dirty="0" smtClean="0">
                <a:solidFill>
                  <a:srgbClr val="000000"/>
                </a:solidFill>
                <a:ea typeface="宋体" panose="02010600030101010101" pitchFamily="2" charset="-122"/>
              </a:rPr>
              <a:t>， 即为关键活动。 </a:t>
            </a:r>
            <a:endParaRPr kumimoji="1" lang="zh-CN" altLang="en-US" i="0" u="none" dirty="0"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1027" descr="7-31"/>
          <p:cNvPicPr>
            <a:picLocks noChangeAspect="1" noChangeArrowheads="1"/>
          </p:cNvPicPr>
          <p:nvPr/>
        </p:nvPicPr>
        <p:blipFill>
          <a:blip r:embed="rId1">
            <a:extLst>
              <a:ext uri="{28A0092B-C50C-407E-A947-70E740481C1C}">
                <a14:useLocalDpi xmlns:a14="http://schemas.microsoft.com/office/drawing/2010/main" val="0"/>
              </a:ext>
            </a:extLst>
          </a:blip>
          <a:srcRect b="54237"/>
          <a:stretch>
            <a:fillRect/>
          </a:stretch>
        </p:blipFill>
        <p:spPr bwMode="auto">
          <a:xfrm>
            <a:off x="351692" y="304800"/>
            <a:ext cx="81592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0709" name="Picture 1029" descr="7-31"/>
          <p:cNvPicPr>
            <a:picLocks noChangeAspect="1" noChangeArrowheads="1"/>
          </p:cNvPicPr>
          <p:nvPr/>
        </p:nvPicPr>
        <p:blipFill>
          <a:blip r:embed="rId1">
            <a:extLst>
              <a:ext uri="{28A0092B-C50C-407E-A947-70E740481C1C}">
                <a14:useLocalDpi xmlns:a14="http://schemas.microsoft.com/office/drawing/2010/main" val="0"/>
              </a:ext>
            </a:extLst>
          </a:blip>
          <a:srcRect t="47458"/>
          <a:stretch>
            <a:fillRect/>
          </a:stretch>
        </p:blipFill>
        <p:spPr bwMode="auto">
          <a:xfrm>
            <a:off x="351692" y="2514600"/>
            <a:ext cx="815926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156" name="Picture 1031"/>
          <p:cNvPicPr>
            <a:picLocks noChangeAspect="1" noChangeArrowheads="1"/>
          </p:cNvPicPr>
          <p:nvPr/>
        </p:nvPicPr>
        <p:blipFill>
          <a:blip r:embed="rId2">
            <a:extLst>
              <a:ext uri="{28A0092B-C50C-407E-A947-70E740481C1C}">
                <a14:useLocalDpi xmlns:a14="http://schemas.microsoft.com/office/drawing/2010/main" val="0"/>
              </a:ext>
            </a:extLst>
          </a:blip>
          <a:srcRect t="4489" r="61366" b="61089"/>
          <a:stretch>
            <a:fillRect/>
          </a:stretch>
        </p:blipFill>
        <p:spPr bwMode="auto">
          <a:xfrm>
            <a:off x="6400800" y="5056188"/>
            <a:ext cx="274320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77157" name="Text Box 1030"/>
          <p:cNvSpPr txBox="1">
            <a:spLocks noChangeArrowheads="1"/>
          </p:cNvSpPr>
          <p:nvPr/>
        </p:nvSpPr>
        <p:spPr bwMode="auto">
          <a:xfrm>
            <a:off x="773724" y="5486400"/>
            <a:ext cx="549046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r>
              <a:rPr lang="zh-CN" altLang="en-US" sz="2400" b="1" i="0" u="none" dirty="0" smtClean="0">
                <a:solidFill>
                  <a:srgbClr val="000000"/>
                </a:solidFill>
                <a:ea typeface="宋体" panose="02010600030101010101" pitchFamily="2" charset="-122"/>
              </a:rPr>
              <a:t>图7-31 </a:t>
            </a:r>
            <a:r>
              <a:rPr lang="en-US" altLang="zh-CN" sz="2400" b="1" i="0" u="none" dirty="0" smtClean="0">
                <a:solidFill>
                  <a:srgbClr val="000000"/>
                </a:solidFill>
                <a:ea typeface="宋体" panose="02010600030101010101" pitchFamily="2" charset="-122"/>
              </a:rPr>
              <a:t>AOE</a:t>
            </a:r>
            <a:r>
              <a:rPr lang="zh-CN" altLang="en-US" sz="2400" b="1" i="0" u="none" dirty="0" smtClean="0">
                <a:solidFill>
                  <a:srgbClr val="000000"/>
                </a:solidFill>
                <a:ea typeface="宋体" panose="02010600030101010101" pitchFamily="2" charset="-122"/>
              </a:rPr>
              <a:t>网络中各事件的</a:t>
            </a:r>
            <a:r>
              <a:rPr lang="en-US" altLang="zh-CN" sz="2400" b="1" i="0" u="none" dirty="0" err="1" smtClean="0">
                <a:solidFill>
                  <a:srgbClr val="000000"/>
                </a:solidFill>
                <a:ea typeface="宋体" panose="02010600030101010101" pitchFamily="2" charset="-122"/>
              </a:rPr>
              <a:t>Ve</a:t>
            </a:r>
            <a:r>
              <a:rPr lang="en-US" altLang="zh-CN" sz="2400" b="1" i="0" u="none" dirty="0" smtClean="0">
                <a:solidFill>
                  <a:srgbClr val="000000"/>
                </a:solidFill>
                <a:ea typeface="宋体" panose="02010600030101010101" pitchFamily="2" charset="-122"/>
              </a:rPr>
              <a:t>[ ]</a:t>
            </a:r>
            <a:r>
              <a:rPr lang="zh-CN" altLang="en-US" sz="2400" b="1" i="0" u="none" dirty="0" smtClean="0">
                <a:solidFill>
                  <a:srgbClr val="000000"/>
                </a:solidFill>
                <a:ea typeface="宋体" panose="02010600030101010101" pitchFamily="2" charset="-122"/>
              </a:rPr>
              <a:t>和</a:t>
            </a:r>
            <a:r>
              <a:rPr lang="en-US" altLang="zh-CN" sz="2400" b="1" i="0" u="none" dirty="0" err="1" smtClean="0">
                <a:solidFill>
                  <a:srgbClr val="000000"/>
                </a:solidFill>
                <a:ea typeface="宋体" panose="02010600030101010101" pitchFamily="2" charset="-122"/>
              </a:rPr>
              <a:t>Vl</a:t>
            </a:r>
            <a:r>
              <a:rPr lang="en-US" altLang="zh-CN" sz="2400" b="1" i="0" u="none" dirty="0" smtClean="0">
                <a:solidFill>
                  <a:srgbClr val="000000"/>
                </a:solidFill>
                <a:ea typeface="宋体" panose="02010600030101010101" pitchFamily="2" charset="-122"/>
              </a:rPr>
              <a:t>[ ]</a:t>
            </a:r>
            <a:endParaRPr lang="en-US" altLang="zh-CN" sz="2400" b="1" i="0" u="none" dirty="0" smtClean="0">
              <a:solidFill>
                <a:srgbClr val="000000"/>
              </a:solidFill>
              <a:ea typeface="宋体" panose="02010600030101010101" pitchFamily="2" charset="-122"/>
            </a:endParaRPr>
          </a:p>
          <a:p>
            <a:pPr algn="just" eaLnBrk="0" hangingPunct="0"/>
            <a:r>
              <a:rPr lang="zh-CN" altLang="en-US" sz="2400" b="1" i="0" u="none" dirty="0" smtClean="0">
                <a:solidFill>
                  <a:srgbClr val="000000"/>
                </a:solidFill>
                <a:ea typeface="宋体" panose="02010600030101010101" pitchFamily="2" charset="-122"/>
              </a:rPr>
              <a:t>及各活动的</a:t>
            </a:r>
            <a:r>
              <a:rPr lang="en-US" altLang="zh-CN" sz="2400" b="1" i="0" u="none" dirty="0" smtClean="0">
                <a:solidFill>
                  <a:srgbClr val="000000"/>
                </a:solidFill>
                <a:ea typeface="宋体" panose="02010600030101010101" pitchFamily="2" charset="-122"/>
              </a:rPr>
              <a:t>e[ ]</a:t>
            </a:r>
            <a:r>
              <a:rPr lang="zh-CN" altLang="en-US" sz="2400" b="1" i="0" u="none" dirty="0" smtClean="0">
                <a:solidFill>
                  <a:srgbClr val="000000"/>
                </a:solidFill>
                <a:ea typeface="宋体" panose="02010600030101010101" pitchFamily="2" charset="-122"/>
              </a:rPr>
              <a:t>和</a:t>
            </a:r>
            <a:r>
              <a:rPr lang="en-US" altLang="zh-CN" sz="2400" b="1" i="0" u="none" dirty="0" smtClean="0">
                <a:solidFill>
                  <a:srgbClr val="000000"/>
                </a:solidFill>
                <a:ea typeface="宋体" panose="02010600030101010101" pitchFamily="2" charset="-122"/>
              </a:rPr>
              <a:t>l[ ]</a:t>
            </a:r>
            <a:endParaRPr lang="en-US" altLang="zh-CN" b="1" i="0" u="none" dirty="0"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80709"/>
                                        </p:tgtEl>
                                        <p:attrNameLst>
                                          <p:attrName>style.visibility</p:attrName>
                                        </p:attrNameLst>
                                      </p:cBhvr>
                                      <p:to>
                                        <p:strVal val="visible"/>
                                      </p:to>
                                    </p:set>
                                    <p:animEffect transition="in" filter="randombar(horizontal)">
                                      <p:cBhvr>
                                        <p:cTn id="7" dur="500"/>
                                        <p:tgtEl>
                                          <p:spTgt spid="148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0" y="1341439"/>
            <a:ext cx="91440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smtClean="0">
                <a:solidFill>
                  <a:srgbClr val="003366"/>
                </a:solidFill>
              </a:rPr>
              <a:t> </a:t>
            </a:r>
            <a:r>
              <a:rPr lang="zh-CN" altLang="en-US" sz="3200" b="1" dirty="0" smtClean="0">
                <a:solidFill>
                  <a:srgbClr val="003366"/>
                </a:solidFill>
              </a:rPr>
              <a:t>算法实现过程：</a:t>
            </a:r>
            <a:endParaRPr lang="en-US" altLang="zh-CN" sz="3200" b="1" dirty="0" smtClean="0">
              <a:solidFill>
                <a:srgbClr val="003366"/>
              </a:solidFill>
            </a:endParaRPr>
          </a:p>
          <a:p>
            <a:pPr marL="457200" indent="-457200" eaLnBrk="1" hangingPunct="1">
              <a:buFont typeface="Wingdings" panose="05000000000000000000" pitchFamily="2" charset="2"/>
              <a:buChar char="Ø"/>
            </a:pPr>
            <a:r>
              <a:rPr lang="en-US" altLang="zh-CN" sz="3200" dirty="0" smtClean="0">
                <a:solidFill>
                  <a:srgbClr val="003366"/>
                </a:solidFill>
              </a:rPr>
              <a:t>Step1</a:t>
            </a:r>
            <a:r>
              <a:rPr lang="zh-CN" altLang="en-US" sz="3200" dirty="0" smtClean="0">
                <a:solidFill>
                  <a:srgbClr val="003366"/>
                </a:solidFill>
              </a:rPr>
              <a:t>：拓扑排序</a:t>
            </a:r>
            <a:r>
              <a:rPr lang="en-US" altLang="zh-CN" sz="3200" dirty="0" smtClean="0">
                <a:solidFill>
                  <a:srgbClr val="003366"/>
                </a:solidFill>
              </a:rPr>
              <a:t>, </a:t>
            </a:r>
            <a:r>
              <a:rPr lang="zh-CN" altLang="en-US" sz="3200" dirty="0" smtClean="0">
                <a:solidFill>
                  <a:srgbClr val="003366"/>
                </a:solidFill>
              </a:rPr>
              <a:t>在</a:t>
            </a:r>
            <a:r>
              <a:rPr lang="zh-CN" altLang="en-US" sz="3200" dirty="0">
                <a:solidFill>
                  <a:srgbClr val="003366"/>
                </a:solidFill>
              </a:rPr>
              <a:t>排序过程中按拓扑序列求出每个事件的最早发生时间</a:t>
            </a:r>
            <a:r>
              <a:rPr lang="en-US" altLang="zh-CN" sz="3200" dirty="0" err="1">
                <a:solidFill>
                  <a:srgbClr val="003366"/>
                </a:solidFill>
              </a:rPr>
              <a:t>Ve</a:t>
            </a:r>
            <a:r>
              <a:rPr lang="en-US" altLang="zh-CN" sz="3200" dirty="0">
                <a:solidFill>
                  <a:srgbClr val="003366"/>
                </a:solidFill>
              </a:rPr>
              <a:t>[i]</a:t>
            </a:r>
            <a:r>
              <a:rPr lang="zh-CN" altLang="en-US" sz="3200" dirty="0">
                <a:solidFill>
                  <a:srgbClr val="003366"/>
                </a:solidFill>
              </a:rPr>
              <a:t>； </a:t>
            </a:r>
            <a:endParaRPr lang="zh-CN" altLang="en-US" sz="3200" dirty="0">
              <a:solidFill>
                <a:srgbClr val="003366"/>
              </a:solidFill>
            </a:endParaRPr>
          </a:p>
          <a:p>
            <a:pPr marL="457200" indent="-457200" eaLnBrk="1" hangingPunct="1">
              <a:buFont typeface="Wingdings" panose="05000000000000000000" pitchFamily="2" charset="2"/>
              <a:buChar char="Ø"/>
            </a:pPr>
            <a:r>
              <a:rPr lang="en-US" altLang="zh-CN" sz="3200" dirty="0" smtClean="0">
                <a:solidFill>
                  <a:srgbClr val="003366"/>
                </a:solidFill>
              </a:rPr>
              <a:t>Step2</a:t>
            </a:r>
            <a:r>
              <a:rPr lang="zh-CN" altLang="en-US" sz="3200" dirty="0" smtClean="0">
                <a:solidFill>
                  <a:srgbClr val="003366"/>
                </a:solidFill>
              </a:rPr>
              <a:t>：按</a:t>
            </a:r>
            <a:r>
              <a:rPr lang="zh-CN" altLang="en-US" sz="3200" dirty="0">
                <a:solidFill>
                  <a:srgbClr val="003366"/>
                </a:solidFill>
              </a:rPr>
              <a:t>逆拓扑序列求每个事件的最晚发生时间</a:t>
            </a:r>
            <a:r>
              <a:rPr lang="en-US" altLang="zh-CN" sz="3200" dirty="0" err="1">
                <a:solidFill>
                  <a:srgbClr val="003366"/>
                </a:solidFill>
              </a:rPr>
              <a:t>Vl</a:t>
            </a:r>
            <a:r>
              <a:rPr lang="en-US" altLang="zh-CN" sz="3200" dirty="0">
                <a:solidFill>
                  <a:srgbClr val="003366"/>
                </a:solidFill>
              </a:rPr>
              <a:t>[i]</a:t>
            </a:r>
            <a:r>
              <a:rPr lang="zh-CN" altLang="en-US" sz="3200" dirty="0">
                <a:solidFill>
                  <a:srgbClr val="003366"/>
                </a:solidFill>
              </a:rPr>
              <a:t>； </a:t>
            </a:r>
            <a:endParaRPr lang="zh-CN" altLang="en-US" sz="3200" dirty="0">
              <a:solidFill>
                <a:srgbClr val="003366"/>
              </a:solidFill>
            </a:endParaRPr>
          </a:p>
          <a:p>
            <a:pPr marL="457200" indent="-457200" eaLnBrk="1" hangingPunct="1">
              <a:buFont typeface="Wingdings" panose="05000000000000000000" pitchFamily="2" charset="2"/>
              <a:buChar char="Ø"/>
            </a:pPr>
            <a:r>
              <a:rPr lang="en-US" altLang="zh-CN" sz="3200" dirty="0" smtClean="0">
                <a:solidFill>
                  <a:srgbClr val="003366"/>
                </a:solidFill>
              </a:rPr>
              <a:t>Step3</a:t>
            </a:r>
            <a:r>
              <a:rPr lang="zh-CN" altLang="en-US" sz="3200" dirty="0" smtClean="0">
                <a:solidFill>
                  <a:srgbClr val="003366"/>
                </a:solidFill>
              </a:rPr>
              <a:t>：求</a:t>
            </a:r>
            <a:r>
              <a:rPr lang="zh-CN" altLang="en-US" sz="3200" dirty="0">
                <a:solidFill>
                  <a:srgbClr val="003366"/>
                </a:solidFill>
              </a:rPr>
              <a:t>出每个活动</a:t>
            </a:r>
            <a:r>
              <a:rPr lang="en-US" altLang="zh-CN" sz="3200" dirty="0" err="1">
                <a:solidFill>
                  <a:srgbClr val="003366"/>
                </a:solidFill>
              </a:rPr>
              <a:t>a</a:t>
            </a:r>
            <a:r>
              <a:rPr lang="en-US" altLang="zh-CN" sz="3200" baseline="-25000" dirty="0" err="1">
                <a:solidFill>
                  <a:srgbClr val="003366"/>
                </a:solidFill>
              </a:rPr>
              <a:t>i</a:t>
            </a:r>
            <a:r>
              <a:rPr lang="zh-CN" altLang="en-US" sz="3200" dirty="0">
                <a:solidFill>
                  <a:srgbClr val="003366"/>
                </a:solidFill>
              </a:rPr>
              <a:t>的最早开始时间</a:t>
            </a:r>
            <a:r>
              <a:rPr lang="en-US" altLang="zh-CN" sz="3200" dirty="0">
                <a:solidFill>
                  <a:srgbClr val="003366"/>
                </a:solidFill>
              </a:rPr>
              <a:t>e[i]</a:t>
            </a:r>
            <a:r>
              <a:rPr lang="zh-CN" altLang="en-US" sz="3200" dirty="0">
                <a:solidFill>
                  <a:srgbClr val="003366"/>
                </a:solidFill>
              </a:rPr>
              <a:t>和最晚发生时间</a:t>
            </a:r>
            <a:r>
              <a:rPr lang="en-US" altLang="zh-CN" sz="3200" dirty="0">
                <a:solidFill>
                  <a:srgbClr val="003366"/>
                </a:solidFill>
              </a:rPr>
              <a:t>l[i]</a:t>
            </a:r>
            <a:r>
              <a:rPr lang="zh-CN" altLang="en-US" sz="3200" dirty="0">
                <a:solidFill>
                  <a:srgbClr val="003366"/>
                </a:solidFill>
              </a:rPr>
              <a:t>； </a:t>
            </a:r>
            <a:endParaRPr lang="zh-CN" altLang="en-US" sz="3200" dirty="0">
              <a:solidFill>
                <a:srgbClr val="003366"/>
              </a:solidFill>
            </a:endParaRPr>
          </a:p>
          <a:p>
            <a:pPr marL="457200" indent="-457200" eaLnBrk="1" hangingPunct="1">
              <a:buFont typeface="Wingdings" panose="05000000000000000000" pitchFamily="2" charset="2"/>
              <a:buChar char="Ø"/>
            </a:pPr>
            <a:r>
              <a:rPr lang="en-US" altLang="zh-CN" sz="3200" dirty="0" smtClean="0">
                <a:solidFill>
                  <a:srgbClr val="003366"/>
                </a:solidFill>
              </a:rPr>
              <a:t>Step4</a:t>
            </a:r>
            <a:r>
              <a:rPr lang="zh-CN" altLang="en-US" sz="3200" dirty="0" smtClean="0">
                <a:solidFill>
                  <a:srgbClr val="003366"/>
                </a:solidFill>
              </a:rPr>
              <a:t>：找出</a:t>
            </a:r>
            <a:r>
              <a:rPr lang="en-US" altLang="zh-CN" sz="3200" dirty="0">
                <a:solidFill>
                  <a:srgbClr val="003366"/>
                </a:solidFill>
              </a:rPr>
              <a:t>e[i]=l[i] </a:t>
            </a:r>
            <a:r>
              <a:rPr lang="zh-CN" altLang="en-US" sz="3200" dirty="0">
                <a:solidFill>
                  <a:srgbClr val="003366"/>
                </a:solidFill>
              </a:rPr>
              <a:t>的活动</a:t>
            </a:r>
            <a:r>
              <a:rPr lang="en-US" altLang="zh-CN" sz="3200" dirty="0" err="1">
                <a:solidFill>
                  <a:srgbClr val="003366"/>
                </a:solidFill>
              </a:rPr>
              <a:t>a</a:t>
            </a:r>
            <a:r>
              <a:rPr lang="en-US" altLang="zh-CN" sz="3200" baseline="-25000" dirty="0" err="1">
                <a:solidFill>
                  <a:srgbClr val="003366"/>
                </a:solidFill>
              </a:rPr>
              <a:t>i</a:t>
            </a:r>
            <a:r>
              <a:rPr lang="zh-CN" altLang="en-US" sz="3200" dirty="0">
                <a:solidFill>
                  <a:srgbClr val="003366"/>
                </a:solidFill>
              </a:rPr>
              <a:t>， 即为关键活动。</a:t>
            </a:r>
            <a:endParaRPr lang="zh-CN" altLang="zh-CN" sz="3200" dirty="0">
              <a:solidFill>
                <a:srgbClr val="003366"/>
              </a:solidFill>
            </a:endParaRPr>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solidFill>
                  <a:schemeClr val="tx2"/>
                </a:solidFill>
                <a:latin typeface="宋体" panose="02010600030101010101" pitchFamily="2" charset="-122"/>
              </a:rPr>
              <a:t>求关键路径</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0" y="1341439"/>
            <a:ext cx="91440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WeightType</a:t>
            </a:r>
            <a:r>
              <a:rPr lang="en-US" altLang="zh-CN" sz="2400" dirty="0"/>
              <a:t>&gt;Status </a:t>
            </a:r>
            <a:endParaRPr lang="en-US" altLang="zh-CN" sz="2400" dirty="0"/>
          </a:p>
          <a:p>
            <a:pPr eaLnBrk="1" hangingPunct="1"/>
            <a:r>
              <a:rPr lang="en-US" altLang="zh-CN" sz="2400" dirty="0" err="1"/>
              <a:t>CriticalPath</a:t>
            </a:r>
            <a:r>
              <a:rPr lang="en-US" altLang="zh-CN" sz="2400" dirty="0"/>
              <a:t>(</a:t>
            </a:r>
            <a:r>
              <a:rPr lang="en-US" altLang="zh-CN" sz="2400" b="1" dirty="0" err="1"/>
              <a:t>const</a:t>
            </a:r>
            <a:r>
              <a:rPr lang="en-US" altLang="zh-CN" sz="2400" dirty="0"/>
              <a:t> </a:t>
            </a:r>
            <a:r>
              <a:rPr lang="en-US" altLang="zh-CN" sz="2400" dirty="0" err="1"/>
              <a:t>AdjListDirNetwork</a:t>
            </a:r>
            <a:r>
              <a:rPr lang="en-US" altLang="zh-CN" sz="2400" dirty="0"/>
              <a:t>&lt;</a:t>
            </a:r>
            <a:r>
              <a:rPr lang="en-US" altLang="zh-CN" sz="2400" dirty="0" err="1"/>
              <a:t>ElemType,WeightType</a:t>
            </a:r>
            <a:r>
              <a:rPr lang="en-US" altLang="zh-CN" sz="2400" dirty="0"/>
              <a:t>&gt;&amp;g){</a:t>
            </a:r>
            <a:endParaRPr lang="zh-CN" altLang="zh-CN" sz="2400" dirty="0"/>
          </a:p>
          <a:p>
            <a:pPr eaLnBrk="1" hangingPunct="1"/>
            <a:r>
              <a:rPr lang="en-US" altLang="zh-CN" sz="2400" b="1" dirty="0"/>
              <a:t>     </a:t>
            </a:r>
            <a:r>
              <a:rPr lang="en-US" altLang="zh-CN" sz="2400" b="1" dirty="0" err="1"/>
              <a:t>int</a:t>
            </a:r>
            <a:r>
              <a:rPr lang="en-US" altLang="zh-CN" sz="2400" dirty="0"/>
              <a:t> *</a:t>
            </a:r>
            <a:r>
              <a:rPr lang="en-US" altLang="zh-CN" sz="2400" dirty="0" err="1"/>
              <a:t>indegree</a:t>
            </a:r>
            <a:r>
              <a:rPr lang="en-US" altLang="zh-CN" sz="2400" dirty="0"/>
              <a:t>=</a:t>
            </a:r>
            <a:r>
              <a:rPr lang="en-US" altLang="zh-CN" sz="2400" b="1" dirty="0"/>
              <a:t>new</a:t>
            </a:r>
            <a:r>
              <a:rPr lang="en-US" altLang="zh-CN" sz="2400" dirty="0"/>
              <a:t> </a:t>
            </a:r>
            <a:r>
              <a:rPr lang="en-US" altLang="zh-CN" sz="2400" b="1" dirty="0" err="1"/>
              <a:t>int</a:t>
            </a:r>
            <a:r>
              <a:rPr lang="en-US" altLang="zh-CN" sz="2400" dirty="0"/>
              <a:t>[</a:t>
            </a:r>
            <a:r>
              <a:rPr lang="en-US" altLang="zh-CN" sz="2400" dirty="0" err="1"/>
              <a:t>g.GetVexNum</a:t>
            </a:r>
            <a:r>
              <a:rPr lang="en-US" altLang="zh-CN" sz="2400" dirty="0"/>
              <a:t>()];</a:t>
            </a:r>
            <a:endParaRPr lang="en-US" altLang="zh-CN" sz="2400" dirty="0"/>
          </a:p>
          <a:p>
            <a:pPr eaLnBrk="1" hangingPunct="1"/>
            <a:r>
              <a:rPr lang="en-US" altLang="zh-CN" sz="2400" dirty="0"/>
              <a:t>     </a:t>
            </a:r>
            <a:r>
              <a:rPr lang="en-US" altLang="zh-CN" sz="2400" dirty="0" err="1"/>
              <a:t>WeightType</a:t>
            </a:r>
            <a:r>
              <a:rPr lang="en-US" altLang="zh-CN" sz="2400" dirty="0"/>
              <a:t> *</a:t>
            </a:r>
            <a:r>
              <a:rPr lang="en-US" altLang="zh-CN" sz="2400" dirty="0" err="1"/>
              <a:t>ve</a:t>
            </a:r>
            <a:r>
              <a:rPr lang="en-US" altLang="zh-CN" sz="2400" dirty="0"/>
              <a:t>=</a:t>
            </a:r>
            <a:r>
              <a:rPr lang="en-US" altLang="zh-CN" sz="2400" b="1" dirty="0"/>
              <a:t>new</a:t>
            </a:r>
            <a:r>
              <a:rPr lang="en-US" altLang="zh-CN" sz="2400" dirty="0"/>
              <a:t> </a:t>
            </a:r>
            <a:r>
              <a:rPr lang="en-US" altLang="zh-CN" sz="2400" b="1" dirty="0" err="1"/>
              <a:t>int</a:t>
            </a:r>
            <a:r>
              <a:rPr lang="en-US" altLang="zh-CN" sz="2400" dirty="0"/>
              <a:t>[</a:t>
            </a:r>
            <a:r>
              <a:rPr lang="en-US" altLang="zh-CN" sz="2400" dirty="0" err="1"/>
              <a:t>g.GetVexNum</a:t>
            </a:r>
            <a:r>
              <a:rPr lang="en-US" altLang="zh-CN" sz="2400" dirty="0" smtClean="0"/>
              <a:t>()]; </a:t>
            </a:r>
            <a:r>
              <a:rPr lang="en-US" altLang="zh-CN" sz="2400" dirty="0" smtClean="0">
                <a:solidFill>
                  <a:srgbClr val="FF0000"/>
                </a:solidFill>
              </a:rPr>
              <a:t>//</a:t>
            </a:r>
            <a:r>
              <a:rPr lang="zh-CN" altLang="en-US" sz="2400" dirty="0" smtClean="0">
                <a:solidFill>
                  <a:srgbClr val="FF0000"/>
                </a:solidFill>
              </a:rPr>
              <a:t>事件最早发生</a:t>
            </a:r>
            <a:endParaRPr lang="en-US" altLang="zh-CN" sz="2400" dirty="0">
              <a:solidFill>
                <a:srgbClr val="FF0000"/>
              </a:solidFill>
            </a:endParaRPr>
          </a:p>
          <a:p>
            <a:pPr eaLnBrk="1" hangingPunct="1"/>
            <a:r>
              <a:rPr lang="en-US" altLang="zh-CN" sz="2400" dirty="0"/>
              <a:t>     </a:t>
            </a:r>
            <a:r>
              <a:rPr lang="en-US" altLang="zh-CN" sz="2400" dirty="0" err="1"/>
              <a:t>WeightType</a:t>
            </a:r>
            <a:r>
              <a:rPr lang="en-US" altLang="zh-CN" sz="2400" dirty="0"/>
              <a:t> *</a:t>
            </a:r>
            <a:r>
              <a:rPr lang="en-US" altLang="zh-CN" sz="2400" dirty="0" err="1"/>
              <a:t>vl</a:t>
            </a:r>
            <a:r>
              <a:rPr lang="en-US" altLang="zh-CN" sz="2400" dirty="0"/>
              <a:t>=</a:t>
            </a:r>
            <a:r>
              <a:rPr lang="en-US" altLang="zh-CN" sz="2400" b="1" dirty="0"/>
              <a:t>new</a:t>
            </a:r>
            <a:r>
              <a:rPr lang="en-US" altLang="zh-CN" sz="2400" dirty="0"/>
              <a:t> </a:t>
            </a:r>
            <a:r>
              <a:rPr lang="en-US" altLang="zh-CN" sz="2400" b="1" dirty="0" err="1"/>
              <a:t>int</a:t>
            </a:r>
            <a:r>
              <a:rPr lang="en-US" altLang="zh-CN" sz="2400" dirty="0"/>
              <a:t>[</a:t>
            </a:r>
            <a:r>
              <a:rPr lang="en-US" altLang="zh-CN" sz="2400" dirty="0" err="1"/>
              <a:t>g.GetVexNum</a:t>
            </a:r>
            <a:r>
              <a:rPr lang="en-US" altLang="zh-CN" sz="2400" dirty="0"/>
              <a:t>()]; </a:t>
            </a:r>
            <a:r>
              <a:rPr lang="en-US" altLang="zh-CN" sz="2400" dirty="0">
                <a:solidFill>
                  <a:srgbClr val="FF0000"/>
                </a:solidFill>
              </a:rPr>
              <a:t>//</a:t>
            </a:r>
            <a:r>
              <a:rPr lang="zh-CN" altLang="en-US" sz="2400" dirty="0">
                <a:solidFill>
                  <a:srgbClr val="FF0000"/>
                </a:solidFill>
              </a:rPr>
              <a:t>事件最迟发生</a:t>
            </a:r>
            <a:endParaRPr lang="en-US" altLang="zh-CN" sz="2400" dirty="0">
              <a:solidFill>
                <a:srgbClr val="FF0000"/>
              </a:solidFill>
            </a:endParaRPr>
          </a:p>
          <a:p>
            <a:pPr eaLnBrk="1" hangingPunct="1"/>
            <a:r>
              <a:rPr lang="en-US" altLang="zh-CN" sz="2400" dirty="0"/>
              <a:t>     </a:t>
            </a:r>
            <a:r>
              <a:rPr lang="en-US" altLang="zh-CN" sz="2400" dirty="0" err="1"/>
              <a:t>LinkQueue</a:t>
            </a:r>
            <a:r>
              <a:rPr lang="en-US" altLang="zh-CN" sz="2400" dirty="0"/>
              <a:t>&lt;</a:t>
            </a:r>
            <a:r>
              <a:rPr lang="en-US" altLang="zh-CN" sz="2400" b="1" dirty="0" err="1"/>
              <a:t>int</a:t>
            </a:r>
            <a:r>
              <a:rPr lang="en-US" altLang="zh-CN" sz="2400" dirty="0"/>
              <a:t>&gt; q</a:t>
            </a:r>
            <a:r>
              <a:rPr lang="en-US" altLang="zh-CN" sz="2400" dirty="0" smtClean="0"/>
              <a:t>; </a:t>
            </a:r>
            <a:endParaRPr lang="en-US" altLang="zh-CN" sz="2400" dirty="0"/>
          </a:p>
          <a:p>
            <a:pPr eaLnBrk="1" hangingPunct="1"/>
            <a:r>
              <a:rPr lang="en-US" altLang="zh-CN" sz="2400" dirty="0"/>
              <a:t>     </a:t>
            </a:r>
            <a:r>
              <a:rPr lang="en-US" altLang="zh-CN" sz="2400" dirty="0" err="1"/>
              <a:t>LinkStack</a:t>
            </a:r>
            <a:r>
              <a:rPr lang="en-US" altLang="zh-CN" sz="2400" dirty="0"/>
              <a:t>&lt;</a:t>
            </a:r>
            <a:r>
              <a:rPr lang="en-US" altLang="zh-CN" sz="2400" b="1" dirty="0" err="1"/>
              <a:t>int</a:t>
            </a:r>
            <a:r>
              <a:rPr lang="en-US" altLang="zh-CN" sz="2400" dirty="0"/>
              <a:t>&gt; s</a:t>
            </a:r>
            <a:r>
              <a:rPr lang="en-US" altLang="zh-CN" sz="2400" dirty="0" smtClean="0"/>
              <a:t>;  </a:t>
            </a:r>
            <a:r>
              <a:rPr lang="en-US" altLang="zh-CN" sz="2400" dirty="0" smtClean="0">
                <a:solidFill>
                  <a:srgbClr val="FF0000"/>
                </a:solidFill>
              </a:rPr>
              <a:t>//</a:t>
            </a:r>
            <a:r>
              <a:rPr lang="zh-CN" altLang="en-US" sz="2400" dirty="0" smtClean="0">
                <a:solidFill>
                  <a:srgbClr val="FF0000"/>
                </a:solidFill>
              </a:rPr>
              <a:t>用于获取拓扑逆序</a:t>
            </a:r>
            <a:endParaRPr lang="en-US" altLang="zh-CN" sz="2400" dirty="0">
              <a:solidFill>
                <a:srgbClr val="FF0000"/>
              </a:solidFill>
            </a:endParaRPr>
          </a:p>
          <a:p>
            <a:pPr eaLnBrk="1" hangingPunct="1"/>
            <a:r>
              <a:rPr lang="en-US" altLang="zh-CN" sz="2400" b="1" dirty="0"/>
              <a:t>     </a:t>
            </a:r>
            <a:r>
              <a:rPr lang="en-US" altLang="zh-CN" sz="2400" b="1" dirty="0" err="1"/>
              <a:t>int</a:t>
            </a:r>
            <a:r>
              <a:rPr lang="en-US" altLang="zh-CN" sz="2400" dirty="0"/>
              <a:t> </a:t>
            </a:r>
            <a:r>
              <a:rPr lang="en-US" altLang="zh-CN" sz="2400" dirty="0" err="1"/>
              <a:t>ee</a:t>
            </a:r>
            <a:r>
              <a:rPr lang="en-US" altLang="zh-CN" sz="2400" dirty="0"/>
              <a:t>, el, u, v, count=0;</a:t>
            </a:r>
            <a:endParaRPr lang="en-US" altLang="zh-CN" sz="2400" dirty="0"/>
          </a:p>
          <a:p>
            <a:pPr eaLnBrk="1" hangingPunct="1"/>
            <a:r>
              <a:rPr lang="en-US" altLang="zh-CN" sz="2400" dirty="0"/>
              <a:t>     </a:t>
            </a:r>
            <a:r>
              <a:rPr lang="en-US" altLang="zh-CN" sz="2400" dirty="0" err="1"/>
              <a:t>ElemType</a:t>
            </a:r>
            <a:r>
              <a:rPr lang="en-US" altLang="zh-CN" sz="2400" dirty="0"/>
              <a:t> e1, e2;</a:t>
            </a:r>
            <a:endParaRPr lang="en-US" altLang="zh-CN" sz="2400" dirty="0"/>
          </a:p>
          <a:p>
            <a:pPr eaLnBrk="1" hangingPunct="1"/>
            <a:r>
              <a:rPr lang="en-US" altLang="zh-CN" sz="2400" b="1" dirty="0"/>
              <a:t>     for</a:t>
            </a:r>
            <a:r>
              <a:rPr lang="en-US" altLang="zh-CN" sz="2400" dirty="0"/>
              <a:t> (v=0; v &lt; </a:t>
            </a:r>
            <a:r>
              <a:rPr lang="en-US" altLang="zh-CN" sz="2400" dirty="0" err="1"/>
              <a:t>g.GetVexNum</a:t>
            </a:r>
            <a:r>
              <a:rPr lang="en-US" altLang="zh-CN" sz="2400" dirty="0"/>
              <a:t>(); v++) </a:t>
            </a:r>
            <a:endParaRPr lang="en-US" altLang="zh-CN" sz="2400" dirty="0"/>
          </a:p>
          <a:p>
            <a:pPr eaLnBrk="1" hangingPunct="1"/>
            <a:r>
              <a:rPr lang="en-US" altLang="zh-CN" sz="2400" dirty="0"/>
              <a:t>	</a:t>
            </a:r>
            <a:r>
              <a:rPr lang="en-US" altLang="zh-CN" sz="2400" dirty="0" err="1"/>
              <a:t>ve</a:t>
            </a:r>
            <a:r>
              <a:rPr lang="en-US" altLang="zh-CN" sz="2400" dirty="0"/>
              <a:t>[v]=0;  </a:t>
            </a:r>
            <a:r>
              <a:rPr lang="en-US" altLang="zh-CN" sz="2400" dirty="0" err="1"/>
              <a:t>StatIndegree</a:t>
            </a:r>
            <a:r>
              <a:rPr lang="en-US" altLang="zh-CN" sz="2400" dirty="0"/>
              <a:t>(g, </a:t>
            </a:r>
            <a:r>
              <a:rPr lang="en-US" altLang="zh-CN" sz="2400" dirty="0" err="1"/>
              <a:t>indegree</a:t>
            </a:r>
            <a:r>
              <a:rPr lang="en-US" altLang="zh-CN" sz="2400" dirty="0"/>
              <a:t>);</a:t>
            </a:r>
            <a:endParaRPr lang="en-US" altLang="zh-CN" sz="2400" dirty="0"/>
          </a:p>
          <a:p>
            <a:pPr eaLnBrk="1" hangingPunct="1"/>
            <a:r>
              <a:rPr lang="en-US" altLang="zh-CN" sz="2400" dirty="0"/>
              <a:t>	</a:t>
            </a:r>
            <a:r>
              <a:rPr lang="en-US" altLang="zh-CN" sz="2400" b="1" dirty="0"/>
              <a:t>for</a:t>
            </a:r>
            <a:r>
              <a:rPr lang="en-US" altLang="zh-CN" sz="2400" dirty="0"/>
              <a:t> (v=0; v &lt; </a:t>
            </a:r>
            <a:r>
              <a:rPr lang="en-US" altLang="zh-CN" sz="2400" dirty="0" err="1"/>
              <a:t>g.GetVexNum</a:t>
            </a:r>
            <a:r>
              <a:rPr lang="en-US" altLang="zh-CN" sz="2400" dirty="0"/>
              <a:t>(); v++)</a:t>
            </a:r>
            <a:endParaRPr lang="zh-CN" altLang="zh-CN" sz="2400" dirty="0"/>
          </a:p>
          <a:p>
            <a:pPr eaLnBrk="1" hangingPunct="1"/>
            <a:r>
              <a:rPr lang="en-US" altLang="zh-CN" sz="2400" dirty="0"/>
              <a:t>	    </a:t>
            </a:r>
            <a:r>
              <a:rPr lang="en-US" altLang="zh-CN" sz="2400" b="1" dirty="0"/>
              <a:t>if</a:t>
            </a:r>
            <a:r>
              <a:rPr lang="en-US" altLang="zh-CN" sz="2400" dirty="0"/>
              <a:t> (</a:t>
            </a:r>
            <a:r>
              <a:rPr lang="en-US" altLang="zh-CN" sz="2400" dirty="0" err="1"/>
              <a:t>indegree</a:t>
            </a:r>
            <a:r>
              <a:rPr lang="en-US" altLang="zh-CN" sz="2400" dirty="0"/>
              <a:t>[v] == 0)  </a:t>
            </a:r>
            <a:r>
              <a:rPr lang="en-US" altLang="zh-CN" sz="2400" dirty="0" err="1"/>
              <a:t>q.EnQueue</a:t>
            </a:r>
            <a:r>
              <a:rPr lang="en-US" altLang="zh-CN" sz="2400" dirty="0"/>
              <a:t>(v</a:t>
            </a:r>
            <a:r>
              <a:rPr lang="en-US" altLang="zh-CN" sz="2400" dirty="0" smtClean="0"/>
              <a:t>); </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solidFill>
                  <a:schemeClr val="tx2"/>
                </a:solidFill>
                <a:latin typeface="宋体" panose="02010600030101010101" pitchFamily="2" charset="-122"/>
              </a:rPr>
              <a:t>求关键路径</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0" y="1341438"/>
            <a:ext cx="91440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a:t>
            </a:r>
            <a:r>
              <a:rPr lang="en-US" altLang="zh-CN" sz="2400" b="1" dirty="0"/>
              <a:t>while</a:t>
            </a:r>
            <a:r>
              <a:rPr lang="en-US" altLang="zh-CN" sz="2400" dirty="0"/>
              <a:t> (!</a:t>
            </a:r>
            <a:r>
              <a:rPr lang="en-US" altLang="zh-CN" sz="2400" dirty="0" err="1"/>
              <a:t>q.IsEmpty</a:t>
            </a:r>
            <a:r>
              <a:rPr lang="en-US" altLang="zh-CN" sz="2400" dirty="0"/>
              <a:t>())	{</a:t>
            </a:r>
            <a:endParaRPr lang="en-US" altLang="zh-CN" sz="2400" dirty="0"/>
          </a:p>
          <a:p>
            <a:pPr eaLnBrk="1" hangingPunct="1"/>
            <a:r>
              <a:rPr lang="en-US" altLang="zh-CN" sz="2400" dirty="0"/>
              <a:t>	       </a:t>
            </a:r>
            <a:r>
              <a:rPr lang="en-US" altLang="zh-CN" sz="2400" dirty="0" err="1"/>
              <a:t>q.DelQueue</a:t>
            </a:r>
            <a:r>
              <a:rPr lang="en-US" altLang="zh-CN" sz="2400" dirty="0"/>
              <a:t>(u); </a:t>
            </a:r>
            <a:r>
              <a:rPr lang="en-US" altLang="zh-CN" sz="2400" dirty="0" err="1"/>
              <a:t>s.Push</a:t>
            </a:r>
            <a:r>
              <a:rPr lang="en-US" altLang="zh-CN" sz="2400" dirty="0"/>
              <a:t>(u);	count++;</a:t>
            </a:r>
            <a:endParaRPr lang="en-US" altLang="zh-CN" sz="2400" dirty="0"/>
          </a:p>
          <a:p>
            <a:pPr eaLnBrk="1" hangingPunct="1"/>
            <a:r>
              <a:rPr lang="en-US" altLang="zh-CN" sz="2400" dirty="0"/>
              <a:t>	       </a:t>
            </a:r>
            <a:r>
              <a:rPr lang="en-US" altLang="zh-CN" sz="2400" b="1" dirty="0"/>
              <a:t>for</a:t>
            </a:r>
            <a:r>
              <a:rPr lang="en-US" altLang="zh-CN" sz="2400" dirty="0"/>
              <a:t> (v=</a:t>
            </a:r>
            <a:r>
              <a:rPr lang="en-US" altLang="zh-CN" sz="2400" dirty="0" err="1"/>
              <a:t>g.FirstAdjVex</a:t>
            </a:r>
            <a:r>
              <a:rPr lang="en-US" altLang="zh-CN" sz="2400" dirty="0"/>
              <a:t>(u);v!=-1;v=</a:t>
            </a:r>
            <a:r>
              <a:rPr lang="en-US" altLang="zh-CN" sz="2400" dirty="0" err="1"/>
              <a:t>g.NextAdjVex</a:t>
            </a:r>
            <a:r>
              <a:rPr lang="en-US" altLang="zh-CN" sz="2400" dirty="0"/>
              <a:t>(u, v)){</a:t>
            </a:r>
            <a:endParaRPr lang="zh-CN" altLang="zh-CN" sz="2400" dirty="0"/>
          </a:p>
          <a:p>
            <a:pPr eaLnBrk="1" hangingPunct="1"/>
            <a:r>
              <a:rPr lang="en-US" altLang="zh-CN" sz="2400" dirty="0"/>
              <a:t>	</a:t>
            </a:r>
            <a:r>
              <a:rPr lang="en-US" altLang="zh-CN" sz="2400" dirty="0" smtClean="0"/>
              <a:t>	</a:t>
            </a:r>
            <a:r>
              <a:rPr lang="en-US" altLang="zh-CN" sz="2400" b="1" dirty="0" smtClean="0"/>
              <a:t>if</a:t>
            </a:r>
            <a:r>
              <a:rPr lang="en-US" altLang="zh-CN" sz="2400" dirty="0" smtClean="0"/>
              <a:t> </a:t>
            </a:r>
            <a:r>
              <a:rPr lang="en-US" altLang="zh-CN" sz="2400" dirty="0"/>
              <a:t>(--</a:t>
            </a:r>
            <a:r>
              <a:rPr lang="en-US" altLang="zh-CN" sz="2400" dirty="0" err="1"/>
              <a:t>indegree</a:t>
            </a:r>
            <a:r>
              <a:rPr lang="en-US" altLang="zh-CN" sz="2400" dirty="0"/>
              <a:t>[v] == 0)	</a:t>
            </a:r>
            <a:r>
              <a:rPr lang="en-US" altLang="zh-CN" sz="2400" dirty="0" err="1"/>
              <a:t>q.EnQueue</a:t>
            </a:r>
            <a:r>
              <a:rPr lang="en-US" altLang="zh-CN" sz="2400" dirty="0"/>
              <a:t>(v);</a:t>
            </a:r>
            <a:endParaRPr lang="zh-CN" altLang="zh-CN" sz="2400" dirty="0"/>
          </a:p>
          <a:p>
            <a:pPr eaLnBrk="1" hangingPunct="1"/>
            <a:r>
              <a:rPr lang="en-US" altLang="zh-CN" sz="2400" dirty="0"/>
              <a:t>		</a:t>
            </a:r>
            <a:r>
              <a:rPr lang="en-US" altLang="zh-CN" sz="2400" b="1" dirty="0"/>
              <a:t>if</a:t>
            </a:r>
            <a:r>
              <a:rPr lang="en-US" altLang="zh-CN" sz="2400" dirty="0"/>
              <a:t> (</a:t>
            </a:r>
            <a:r>
              <a:rPr lang="en-US" altLang="zh-CN" sz="2400" dirty="0" err="1"/>
              <a:t>ve</a:t>
            </a:r>
            <a:r>
              <a:rPr lang="en-US" altLang="zh-CN" sz="2400" dirty="0"/>
              <a:t>[u] + </a:t>
            </a:r>
            <a:r>
              <a:rPr lang="en-US" altLang="zh-CN" sz="2400" dirty="0" err="1"/>
              <a:t>g.GetWeight</a:t>
            </a:r>
            <a:r>
              <a:rPr lang="en-US" altLang="zh-CN" sz="2400" dirty="0"/>
              <a:t>(u, v) &gt; </a:t>
            </a:r>
            <a:r>
              <a:rPr lang="en-US" altLang="zh-CN" sz="2400" dirty="0" err="1"/>
              <a:t>ve</a:t>
            </a:r>
            <a:r>
              <a:rPr lang="en-US" altLang="zh-CN" sz="2400" dirty="0"/>
              <a:t>[v</a:t>
            </a:r>
            <a:r>
              <a:rPr lang="en-US" altLang="zh-CN" sz="2400" dirty="0" smtClean="0"/>
              <a:t>]) </a:t>
            </a:r>
            <a:r>
              <a:rPr lang="en-US" altLang="zh-CN" sz="2400" dirty="0" smtClean="0">
                <a:solidFill>
                  <a:srgbClr val="FF0000"/>
                </a:solidFill>
              </a:rPr>
              <a:t>//</a:t>
            </a:r>
            <a:r>
              <a:rPr lang="zh-CN" altLang="en-US" sz="2400" dirty="0" smtClean="0">
                <a:solidFill>
                  <a:srgbClr val="FF0000"/>
                </a:solidFill>
              </a:rPr>
              <a:t>拓扑序计算</a:t>
            </a:r>
            <a:r>
              <a:rPr lang="en-US" altLang="zh-CN" sz="2400" dirty="0" err="1" smtClean="0">
                <a:solidFill>
                  <a:srgbClr val="FF0000"/>
                </a:solidFill>
              </a:rPr>
              <a:t>ve</a:t>
            </a:r>
            <a:endParaRPr lang="en-US" altLang="zh-CN" sz="2400" dirty="0">
              <a:solidFill>
                <a:srgbClr val="FF0000"/>
              </a:solidFill>
            </a:endParaRPr>
          </a:p>
          <a:p>
            <a:pPr eaLnBrk="1" hangingPunct="1"/>
            <a:r>
              <a:rPr lang="en-US" altLang="zh-CN" sz="2400" dirty="0"/>
              <a:t>			</a:t>
            </a:r>
            <a:r>
              <a:rPr lang="en-US" altLang="zh-CN" sz="2400" dirty="0" err="1"/>
              <a:t>ve</a:t>
            </a:r>
            <a:r>
              <a:rPr lang="en-US" altLang="zh-CN" sz="2400" dirty="0"/>
              <a:t>[v]=</a:t>
            </a:r>
            <a:r>
              <a:rPr lang="en-US" altLang="zh-CN" sz="2400" dirty="0" err="1"/>
              <a:t>ve</a:t>
            </a:r>
            <a:r>
              <a:rPr lang="en-US" altLang="zh-CN" sz="2400" dirty="0"/>
              <a:t>[u] + </a:t>
            </a:r>
            <a:r>
              <a:rPr lang="en-US" altLang="zh-CN" sz="2400" dirty="0" err="1"/>
              <a:t>g.GetWeight</a:t>
            </a:r>
            <a:r>
              <a:rPr lang="en-US" altLang="zh-CN" sz="2400" dirty="0"/>
              <a:t>(u, v);</a:t>
            </a:r>
            <a:endParaRPr lang="zh-CN" altLang="zh-CN" sz="2400" dirty="0"/>
          </a:p>
          <a:p>
            <a:pPr eaLnBrk="1" hangingPunct="1"/>
            <a:r>
              <a:rPr lang="en-US" altLang="zh-CN" sz="2400" dirty="0"/>
              <a:t>	       }</a:t>
            </a:r>
            <a:endParaRPr lang="zh-CN" altLang="zh-CN" sz="2400" dirty="0"/>
          </a:p>
          <a:p>
            <a:pPr eaLnBrk="1" hangingPunct="1"/>
            <a:r>
              <a:rPr lang="en-US" altLang="zh-CN" sz="2400" dirty="0"/>
              <a:t>	  }</a:t>
            </a:r>
            <a:endParaRPr lang="zh-CN" altLang="zh-CN" sz="2400" dirty="0"/>
          </a:p>
          <a:p>
            <a:pPr eaLnBrk="1" hangingPunct="1"/>
            <a:r>
              <a:rPr lang="en-US" altLang="zh-CN" sz="2400" dirty="0"/>
              <a:t>	 </a:t>
            </a:r>
            <a:r>
              <a:rPr lang="en-US" altLang="zh-CN" sz="2400" b="1" dirty="0"/>
              <a:t>delete</a:t>
            </a:r>
            <a:r>
              <a:rPr lang="en-US" altLang="zh-CN" sz="2400" dirty="0"/>
              <a:t> []</a:t>
            </a:r>
            <a:r>
              <a:rPr lang="en-US" altLang="zh-CN" sz="2400" dirty="0" err="1"/>
              <a:t>indegree</a:t>
            </a:r>
            <a:r>
              <a:rPr lang="en-US" altLang="zh-CN" sz="2400" dirty="0"/>
              <a:t>;</a:t>
            </a:r>
            <a:endParaRPr lang="en-US" altLang="zh-CN" sz="2400" dirty="0"/>
          </a:p>
          <a:p>
            <a:pPr eaLnBrk="1" hangingPunct="1"/>
            <a:r>
              <a:rPr lang="en-US" altLang="zh-CN" sz="2400" dirty="0"/>
              <a:t>	 </a:t>
            </a:r>
            <a:r>
              <a:rPr lang="en-US" altLang="zh-CN" sz="2400" b="1" dirty="0"/>
              <a:t>if</a:t>
            </a:r>
            <a:r>
              <a:rPr lang="en-US" altLang="zh-CN" sz="2400" dirty="0"/>
              <a:t> (count &lt; </a:t>
            </a:r>
            <a:r>
              <a:rPr lang="en-US" altLang="zh-CN" sz="2400" dirty="0" err="1"/>
              <a:t>g.GetVexNum</a:t>
            </a:r>
            <a:r>
              <a:rPr lang="en-US" altLang="zh-CN" sz="2400" dirty="0"/>
              <a:t>()) {</a:t>
            </a:r>
            <a:endParaRPr lang="zh-CN" altLang="zh-CN" sz="2400" dirty="0"/>
          </a:p>
          <a:p>
            <a:pPr eaLnBrk="1" hangingPunct="1"/>
            <a:r>
              <a:rPr lang="en-US" altLang="zh-CN" sz="2400" dirty="0"/>
              <a:t>	       </a:t>
            </a:r>
            <a:r>
              <a:rPr lang="en-US" altLang="zh-CN" sz="2400" b="1" dirty="0"/>
              <a:t>delete</a:t>
            </a:r>
            <a:r>
              <a:rPr lang="en-US" altLang="zh-CN" sz="2400" dirty="0"/>
              <a:t> []</a:t>
            </a:r>
            <a:r>
              <a:rPr lang="en-US" altLang="zh-CN" sz="2400" dirty="0" err="1"/>
              <a:t>ve</a:t>
            </a:r>
            <a:r>
              <a:rPr lang="en-US" altLang="zh-CN" sz="2400" dirty="0"/>
              <a:t>;	</a:t>
            </a:r>
            <a:r>
              <a:rPr lang="en-US" altLang="zh-CN" sz="2400" b="1" dirty="0"/>
              <a:t>delete</a:t>
            </a:r>
            <a:r>
              <a:rPr lang="en-US" altLang="zh-CN" sz="2400" dirty="0"/>
              <a:t> []</a:t>
            </a:r>
            <a:r>
              <a:rPr lang="en-US" altLang="zh-CN" sz="2400" dirty="0" err="1"/>
              <a:t>v</a:t>
            </a:r>
            <a:r>
              <a:rPr lang="en-US" altLang="zh-CN" sz="2400" i="1" dirty="0" err="1"/>
              <a:t>l</a:t>
            </a:r>
            <a:r>
              <a:rPr lang="en-US" altLang="zh-CN" sz="2400" dirty="0"/>
              <a:t>;</a:t>
            </a:r>
            <a:endParaRPr lang="en-US" altLang="zh-CN" sz="2400" dirty="0"/>
          </a:p>
          <a:p>
            <a:pPr eaLnBrk="1" hangingPunct="1"/>
            <a:r>
              <a:rPr lang="en-US" altLang="zh-CN" sz="2400" dirty="0"/>
              <a:t>	       </a:t>
            </a:r>
            <a:r>
              <a:rPr lang="en-US" altLang="zh-CN" sz="2400" b="1" dirty="0"/>
              <a:t>return</a:t>
            </a:r>
            <a:r>
              <a:rPr lang="en-US" altLang="zh-CN" sz="2400" dirty="0"/>
              <a:t> FAIL;	</a:t>
            </a:r>
            <a:r>
              <a:rPr lang="en-US" altLang="zh-CN" sz="2400" dirty="0" smtClean="0"/>
              <a:t>// </a:t>
            </a:r>
            <a:r>
              <a:rPr lang="zh-CN" altLang="zh-CN" sz="2400" dirty="0"/>
              <a:t>网</a:t>
            </a:r>
            <a:r>
              <a:rPr lang="en-US" altLang="zh-CN" sz="2400" dirty="0"/>
              <a:t>g</a:t>
            </a:r>
            <a:r>
              <a:rPr lang="zh-CN" altLang="zh-CN" sz="2400" dirty="0"/>
              <a:t>有回路</a:t>
            </a:r>
            <a:endParaRPr lang="zh-CN" altLang="zh-CN" sz="2400" dirty="0"/>
          </a:p>
          <a:p>
            <a:pPr eaLnBrk="1" hangingPunct="1"/>
            <a:r>
              <a:rPr lang="en-US" altLang="zh-CN" sz="2400" dirty="0"/>
              <a:t>	}</a:t>
            </a:r>
            <a:endParaRPr lang="zh-CN" altLang="zh-CN" sz="2400" dirty="0"/>
          </a:p>
          <a:p>
            <a:pPr eaLnBrk="1" hangingPunct="1"/>
            <a:r>
              <a:rPr lang="en-US" altLang="zh-CN" sz="2400" dirty="0"/>
              <a:t>	</a:t>
            </a:r>
            <a:r>
              <a:rPr lang="en-US" altLang="zh-CN" sz="2400" dirty="0" err="1"/>
              <a:t>s.Top</a:t>
            </a:r>
            <a:r>
              <a:rPr lang="en-US" altLang="zh-CN" sz="2400" dirty="0"/>
              <a:t>(u</a:t>
            </a:r>
            <a:r>
              <a:rPr lang="en-US" altLang="zh-CN" sz="2400" dirty="0" smtClean="0"/>
              <a:t>); </a:t>
            </a:r>
            <a:r>
              <a:rPr lang="en-US" altLang="zh-CN" sz="2400" dirty="0" smtClean="0">
                <a:solidFill>
                  <a:srgbClr val="FF0000"/>
                </a:solidFill>
              </a:rPr>
              <a:t>//</a:t>
            </a:r>
            <a:r>
              <a:rPr lang="zh-CN" altLang="en-US" sz="2400" dirty="0" smtClean="0">
                <a:solidFill>
                  <a:srgbClr val="FF0000"/>
                </a:solidFill>
              </a:rPr>
              <a:t>取出栈顶</a:t>
            </a:r>
            <a:r>
              <a:rPr lang="en-US" altLang="zh-CN" sz="2400" dirty="0" smtClean="0">
                <a:solidFill>
                  <a:srgbClr val="FF0000"/>
                </a:solidFill>
              </a:rPr>
              <a:t>u,</a:t>
            </a:r>
            <a:r>
              <a:rPr lang="zh-CN" altLang="en-US" sz="2400" dirty="0" smtClean="0">
                <a:solidFill>
                  <a:srgbClr val="FF0000"/>
                </a:solidFill>
              </a:rPr>
              <a:t>为汇点</a:t>
            </a:r>
            <a:endParaRPr lang="en-US" altLang="zh-CN" sz="2400" dirty="0">
              <a:solidFill>
                <a:srgbClr val="FF0000"/>
              </a:solidFill>
            </a:endParaRPr>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solidFill>
                  <a:schemeClr val="tx2"/>
                </a:solidFill>
                <a:latin typeface="宋体" panose="02010600030101010101" pitchFamily="2" charset="-122"/>
              </a:rPr>
              <a:t>求关键路径</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74643" y="1347788"/>
            <a:ext cx="8856662"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public</a:t>
            </a:r>
            <a:r>
              <a:rPr lang="en-US" altLang="zh-CN" sz="2400"/>
              <a:t>:</a:t>
            </a:r>
            <a:endParaRPr lang="zh-CN" altLang="zh-CN" sz="2400"/>
          </a:p>
          <a:p>
            <a:r>
              <a:rPr lang="en-US" altLang="zh-CN" sz="2400"/>
              <a:t>     AdjMatrixUndirGraph(ElemType es[], </a:t>
            </a:r>
            <a:r>
              <a:rPr lang="en-US" altLang="zh-CN" sz="2400" b="1"/>
              <a:t>int</a:t>
            </a:r>
            <a:r>
              <a:rPr lang="en-US" altLang="zh-CN" sz="2400"/>
              <a:t> vertexNum, </a:t>
            </a:r>
            <a:endParaRPr lang="zh-CN" altLang="zh-CN" sz="2400"/>
          </a:p>
          <a:p>
            <a:r>
              <a:rPr lang="en-US" altLang="zh-CN" sz="2400" b="1"/>
              <a:t>               int</a:t>
            </a:r>
            <a:r>
              <a:rPr lang="en-US" altLang="zh-CN" sz="2400"/>
              <a:t> vertexMaxNum=DEFAULT_SIZE);	</a:t>
            </a:r>
            <a:endParaRPr lang="zh-CN" altLang="zh-CN" sz="2400"/>
          </a:p>
          <a:p>
            <a:r>
              <a:rPr lang="en-US" altLang="zh-CN" sz="2400"/>
              <a:t>     AdjMatrixUndirGraph(</a:t>
            </a:r>
            <a:r>
              <a:rPr lang="en-US" altLang="zh-CN" sz="2400" b="1"/>
              <a:t>int</a:t>
            </a:r>
            <a:r>
              <a:rPr lang="en-US" altLang="zh-CN" sz="2400"/>
              <a:t> vertexMaxNum=DEFAULT_SIZE);</a:t>
            </a:r>
            <a:endParaRPr lang="zh-CN" altLang="zh-CN" sz="2400"/>
          </a:p>
          <a:p>
            <a:r>
              <a:rPr lang="en-US" altLang="zh-CN" sz="2400"/>
              <a:t>     ~AdjMatrixUndirGraph();</a:t>
            </a:r>
            <a:endParaRPr lang="en-US" altLang="zh-CN" sz="2400"/>
          </a:p>
          <a:p>
            <a:r>
              <a:rPr lang="en-US" altLang="zh-CN" sz="2400" b="1"/>
              <a:t>     void</a:t>
            </a:r>
            <a:r>
              <a:rPr lang="en-US" altLang="zh-CN" sz="2400"/>
              <a:t> Clear();</a:t>
            </a:r>
            <a:endParaRPr lang="en-US" altLang="zh-CN" sz="2400"/>
          </a:p>
          <a:p>
            <a:r>
              <a:rPr lang="en-US" altLang="zh-CN" sz="2400" b="1"/>
              <a:t>     bool</a:t>
            </a:r>
            <a:r>
              <a:rPr lang="en-US" altLang="zh-CN" sz="2400"/>
              <a:t> IsEmpty();</a:t>
            </a:r>
            <a:endParaRPr lang="en-US" altLang="zh-CN" sz="2400"/>
          </a:p>
          <a:p>
            <a:r>
              <a:rPr lang="en-US" altLang="zh-CN" sz="2400" b="1"/>
              <a:t>     int</a:t>
            </a:r>
            <a:r>
              <a:rPr lang="en-US" altLang="zh-CN" sz="2400"/>
              <a:t> GetOrder(ElemType &amp;d) </a:t>
            </a:r>
            <a:r>
              <a:rPr lang="en-US" altLang="zh-CN" sz="2400" b="1"/>
              <a:t>const</a:t>
            </a:r>
            <a:r>
              <a:rPr lang="en-US" altLang="zh-CN" sz="2400"/>
              <a:t>;</a:t>
            </a:r>
            <a:endParaRPr lang="en-US" altLang="zh-CN" sz="2400"/>
          </a:p>
          <a:p>
            <a:r>
              <a:rPr lang="en-US" altLang="zh-CN" sz="2400"/>
              <a:t>     Status GetElem(</a:t>
            </a:r>
            <a:r>
              <a:rPr lang="en-US" altLang="zh-CN" sz="2400" b="1"/>
              <a:t>int</a:t>
            </a:r>
            <a:r>
              <a:rPr lang="en-US" altLang="zh-CN" sz="2400"/>
              <a:t> v, ElemType &amp;d) </a:t>
            </a:r>
            <a:r>
              <a:rPr lang="en-US" altLang="zh-CN" sz="2400" b="1"/>
              <a:t>const</a:t>
            </a:r>
            <a:r>
              <a:rPr lang="en-US" altLang="zh-CN" sz="2400"/>
              <a:t>; </a:t>
            </a:r>
            <a:endParaRPr lang="en-US" altLang="zh-CN" sz="2400"/>
          </a:p>
          <a:p>
            <a:r>
              <a:rPr lang="en-US" altLang="zh-CN" sz="2400"/>
              <a:t>     Status SetElem(</a:t>
            </a:r>
            <a:r>
              <a:rPr lang="en-US" altLang="zh-CN" sz="2400" b="1"/>
              <a:t>int</a:t>
            </a:r>
            <a:r>
              <a:rPr lang="en-US" altLang="zh-CN" sz="2400"/>
              <a:t> v, </a:t>
            </a:r>
            <a:r>
              <a:rPr lang="en-US" altLang="zh-CN" sz="2400" b="1"/>
              <a:t>const</a:t>
            </a:r>
            <a:r>
              <a:rPr lang="en-US" altLang="zh-CN" sz="2400"/>
              <a:t> ElemType &amp;d);</a:t>
            </a:r>
            <a:endParaRPr lang="en-US" altLang="zh-CN" sz="2400"/>
          </a:p>
          <a:p>
            <a:r>
              <a:rPr lang="en-US" altLang="zh-CN" sz="2400" b="1"/>
              <a:t>     int</a:t>
            </a:r>
            <a:r>
              <a:rPr lang="en-US" altLang="zh-CN" sz="2400"/>
              <a:t> GetVexNum() </a:t>
            </a:r>
            <a:r>
              <a:rPr lang="en-US" altLang="zh-CN" sz="2400" b="1"/>
              <a:t>const</a:t>
            </a:r>
            <a:r>
              <a:rPr lang="en-US" altLang="zh-CN" sz="2400"/>
              <a:t>;</a:t>
            </a:r>
            <a:endParaRPr lang="en-US" altLang="zh-CN" sz="2400"/>
          </a:p>
          <a:p>
            <a:r>
              <a:rPr lang="en-US" altLang="zh-CN" sz="2400" b="1"/>
              <a:t>     int</a:t>
            </a:r>
            <a:r>
              <a:rPr lang="en-US" altLang="zh-CN" sz="2400"/>
              <a:t> GetArcNum() </a:t>
            </a:r>
            <a:r>
              <a:rPr lang="en-US" altLang="zh-CN" sz="2400" b="1"/>
              <a:t>const</a:t>
            </a:r>
            <a:r>
              <a:rPr lang="en-US" altLang="zh-CN" sz="2400"/>
              <a:t>;</a:t>
            </a:r>
            <a:endParaRPr lang="en-US" altLang="zh-CN" sz="2400"/>
          </a:p>
          <a:p>
            <a:r>
              <a:rPr lang="en-US" altLang="zh-CN" sz="2400" b="1"/>
              <a:t>     int</a:t>
            </a:r>
            <a:r>
              <a:rPr lang="en-US" altLang="zh-CN" sz="2400"/>
              <a:t> FirstAdjVex(</a:t>
            </a:r>
            <a:r>
              <a:rPr lang="en-US" altLang="zh-CN" sz="2400" b="1"/>
              <a:t>int</a:t>
            </a:r>
            <a:r>
              <a:rPr lang="en-US" altLang="zh-CN" sz="2400"/>
              <a:t> v) </a:t>
            </a:r>
            <a:r>
              <a:rPr lang="en-US" altLang="zh-CN" sz="2400" b="1"/>
              <a:t>const</a:t>
            </a:r>
            <a:r>
              <a:rPr lang="en-US" altLang="zh-CN" sz="2400"/>
              <a:t>;</a:t>
            </a:r>
            <a:endParaRPr lang="en-US" altLang="zh-CN" sz="2400"/>
          </a:p>
          <a:p>
            <a:r>
              <a:rPr lang="en-US" altLang="zh-CN" sz="2400" b="1"/>
              <a:t>     int</a:t>
            </a:r>
            <a:r>
              <a:rPr lang="en-US" altLang="zh-CN" sz="2400"/>
              <a:t> NextAdjVex(</a:t>
            </a:r>
            <a:r>
              <a:rPr lang="en-US" altLang="zh-CN" sz="2400" b="1"/>
              <a:t>int</a:t>
            </a:r>
            <a:r>
              <a:rPr lang="en-US" altLang="zh-CN" sz="2400"/>
              <a:t> v1, </a:t>
            </a:r>
            <a:r>
              <a:rPr lang="en-US" altLang="zh-CN" sz="2400" b="1"/>
              <a:t>int</a:t>
            </a:r>
            <a:r>
              <a:rPr lang="en-US" altLang="zh-CN" sz="2400"/>
              <a:t> v2) </a:t>
            </a:r>
            <a:r>
              <a:rPr lang="en-US" altLang="zh-CN" sz="2400" b="1"/>
              <a:t>const</a:t>
            </a:r>
            <a:r>
              <a:rPr lang="en-US" altLang="zh-CN" sz="2400"/>
              <a:t>;</a:t>
            </a:r>
            <a:endParaRPr lang="en-US"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无向图的邻接矩阵类模板</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981075"/>
            <a:ext cx="91440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a:t>
            </a:r>
            <a:r>
              <a:rPr lang="en-US" altLang="zh-CN" sz="2400" b="1" dirty="0"/>
              <a:t>for</a:t>
            </a:r>
            <a:r>
              <a:rPr lang="en-US" altLang="zh-CN" sz="2400" dirty="0"/>
              <a:t> (v=0; v &lt; </a:t>
            </a:r>
            <a:r>
              <a:rPr lang="en-US" altLang="zh-CN" sz="2400" dirty="0" err="1"/>
              <a:t>g.GetVexNum</a:t>
            </a:r>
            <a:r>
              <a:rPr lang="en-US" altLang="zh-CN" sz="2400" dirty="0"/>
              <a:t>(); v++)  </a:t>
            </a:r>
            <a:r>
              <a:rPr lang="en-US" altLang="zh-CN" sz="2400" dirty="0" err="1"/>
              <a:t>vl</a:t>
            </a:r>
            <a:r>
              <a:rPr lang="en-US" altLang="zh-CN" sz="2400" dirty="0"/>
              <a:t>[v]=</a:t>
            </a:r>
            <a:r>
              <a:rPr lang="en-US" altLang="zh-CN" sz="2400" dirty="0" err="1"/>
              <a:t>ve</a:t>
            </a:r>
            <a:r>
              <a:rPr lang="en-US" altLang="zh-CN" sz="2400" dirty="0"/>
              <a:t>[u];</a:t>
            </a:r>
            <a:endParaRPr lang="zh-CN" altLang="zh-CN" sz="2400" dirty="0"/>
          </a:p>
          <a:p>
            <a:pPr eaLnBrk="1" hangingPunct="1"/>
            <a:r>
              <a:rPr lang="en-US" altLang="zh-CN" sz="2400" dirty="0"/>
              <a:t>	</a:t>
            </a:r>
            <a:r>
              <a:rPr lang="en-US" altLang="zh-CN" sz="2400" b="1" dirty="0"/>
              <a:t>while</a:t>
            </a:r>
            <a:r>
              <a:rPr lang="en-US" altLang="zh-CN" sz="2400" dirty="0"/>
              <a:t> (!</a:t>
            </a:r>
            <a:r>
              <a:rPr lang="en-US" altLang="zh-CN" sz="2400" dirty="0" err="1"/>
              <a:t>s.IsEmpty</a:t>
            </a:r>
            <a:r>
              <a:rPr lang="en-US" altLang="zh-CN" sz="2400" dirty="0"/>
              <a:t>()) {     </a:t>
            </a:r>
            <a:r>
              <a:rPr lang="en-US" altLang="zh-CN" sz="2400" dirty="0" err="1"/>
              <a:t>s.Pop</a:t>
            </a:r>
            <a:r>
              <a:rPr lang="en-US" altLang="zh-CN" sz="2400" dirty="0"/>
              <a:t>(u</a:t>
            </a:r>
            <a:r>
              <a:rPr lang="en-US" altLang="zh-CN" sz="2400" dirty="0" smtClean="0"/>
              <a:t>);</a:t>
            </a:r>
            <a:r>
              <a:rPr lang="en-US" altLang="zh-CN" sz="2400" dirty="0">
                <a:solidFill>
                  <a:srgbClr val="FF0000"/>
                </a:solidFill>
              </a:rPr>
              <a:t> //</a:t>
            </a:r>
            <a:r>
              <a:rPr lang="zh-CN" altLang="en-US" sz="2400" dirty="0">
                <a:solidFill>
                  <a:srgbClr val="FF0000"/>
                </a:solidFill>
              </a:rPr>
              <a:t>计算</a:t>
            </a:r>
            <a:r>
              <a:rPr lang="en-US" altLang="zh-CN" sz="2400" dirty="0" err="1" smtClean="0">
                <a:solidFill>
                  <a:srgbClr val="FF0000"/>
                </a:solidFill>
              </a:rPr>
              <a:t>vl</a:t>
            </a:r>
            <a:r>
              <a:rPr lang="en-US" altLang="zh-CN" sz="2400" dirty="0" smtClean="0">
                <a:solidFill>
                  <a:srgbClr val="FF0000"/>
                </a:solidFill>
              </a:rPr>
              <a:t>,</a:t>
            </a:r>
            <a:r>
              <a:rPr lang="zh-CN" altLang="en-US" sz="2400" dirty="0" smtClean="0">
                <a:solidFill>
                  <a:srgbClr val="FF0000"/>
                </a:solidFill>
              </a:rPr>
              <a:t>事件最晚</a:t>
            </a:r>
            <a:endParaRPr lang="zh-CN" altLang="zh-CN" sz="2400" dirty="0"/>
          </a:p>
          <a:p>
            <a:pPr eaLnBrk="1" hangingPunct="1"/>
            <a:r>
              <a:rPr lang="en-US" altLang="zh-CN" sz="2400" dirty="0"/>
              <a:t>	     </a:t>
            </a:r>
            <a:r>
              <a:rPr lang="en-US" altLang="zh-CN" sz="2400" b="1" dirty="0"/>
              <a:t>for</a:t>
            </a:r>
            <a:r>
              <a:rPr lang="en-US" altLang="zh-CN" sz="2400" dirty="0"/>
              <a:t> (v=</a:t>
            </a:r>
            <a:r>
              <a:rPr lang="en-US" altLang="zh-CN" sz="2400" dirty="0" err="1"/>
              <a:t>g.FirstAdjVex</a:t>
            </a:r>
            <a:r>
              <a:rPr lang="en-US" altLang="zh-CN" sz="2400" dirty="0"/>
              <a:t>(u); v != -1; v=</a:t>
            </a:r>
            <a:r>
              <a:rPr lang="en-US" altLang="zh-CN" sz="2400" dirty="0" err="1"/>
              <a:t>g.NextAdjVex</a:t>
            </a:r>
            <a:r>
              <a:rPr lang="en-US" altLang="zh-CN" sz="2400" dirty="0"/>
              <a:t>(u, v))	         </a:t>
            </a:r>
            <a:r>
              <a:rPr lang="en-US" altLang="zh-CN" sz="2400" b="1" dirty="0"/>
              <a:t>if</a:t>
            </a:r>
            <a:r>
              <a:rPr lang="en-US" altLang="zh-CN" sz="2400" dirty="0"/>
              <a:t> (</a:t>
            </a:r>
            <a:r>
              <a:rPr lang="en-US" altLang="zh-CN" sz="2400" dirty="0" err="1"/>
              <a:t>vl</a:t>
            </a:r>
            <a:r>
              <a:rPr lang="en-US" altLang="zh-CN" sz="2400" dirty="0"/>
              <a:t>[v] - </a:t>
            </a:r>
            <a:r>
              <a:rPr lang="en-US" altLang="zh-CN" sz="2400" dirty="0" err="1"/>
              <a:t>g.GetWeight</a:t>
            </a:r>
            <a:r>
              <a:rPr lang="en-US" altLang="zh-CN" sz="2400" dirty="0"/>
              <a:t>(u, v) &lt; </a:t>
            </a:r>
            <a:r>
              <a:rPr lang="en-US" altLang="zh-CN" sz="2400" dirty="0" err="1"/>
              <a:t>vl</a:t>
            </a:r>
            <a:r>
              <a:rPr lang="en-US" altLang="zh-CN" sz="2400" dirty="0"/>
              <a:t>[u</a:t>
            </a:r>
            <a:r>
              <a:rPr lang="en-US" altLang="zh-CN" sz="2400" dirty="0" smtClean="0"/>
              <a:t>])</a:t>
            </a:r>
            <a:endParaRPr lang="zh-CN" altLang="zh-CN" sz="2400" dirty="0">
              <a:solidFill>
                <a:srgbClr val="FF0000"/>
              </a:solidFill>
            </a:endParaRPr>
          </a:p>
          <a:p>
            <a:pPr eaLnBrk="1" hangingPunct="1"/>
            <a:r>
              <a:rPr lang="en-US" altLang="zh-CN" sz="2400" dirty="0"/>
              <a:t>		   </a:t>
            </a:r>
            <a:r>
              <a:rPr lang="en-US" altLang="zh-CN" sz="2400" dirty="0" err="1"/>
              <a:t>vl</a:t>
            </a:r>
            <a:r>
              <a:rPr lang="en-US" altLang="zh-CN" sz="2400" dirty="0"/>
              <a:t>[u]=</a:t>
            </a:r>
            <a:r>
              <a:rPr lang="en-US" altLang="zh-CN" sz="2400" dirty="0" err="1"/>
              <a:t>vl</a:t>
            </a:r>
            <a:r>
              <a:rPr lang="en-US" altLang="zh-CN" sz="2400" dirty="0"/>
              <a:t>[v] - </a:t>
            </a:r>
            <a:r>
              <a:rPr lang="en-US" altLang="zh-CN" sz="2400" dirty="0" err="1"/>
              <a:t>g.GetWeight</a:t>
            </a:r>
            <a:r>
              <a:rPr lang="en-US" altLang="zh-CN" sz="2400" dirty="0"/>
              <a:t>(u, v);</a:t>
            </a:r>
            <a:endParaRPr lang="zh-CN" altLang="zh-CN" sz="2400" dirty="0"/>
          </a:p>
          <a:p>
            <a:pPr eaLnBrk="1" hangingPunct="1"/>
            <a:r>
              <a:rPr lang="en-US" altLang="zh-CN" sz="2400" dirty="0"/>
              <a:t>	</a:t>
            </a:r>
            <a:r>
              <a:rPr lang="en-US" altLang="zh-CN" sz="2400" dirty="0" smtClean="0"/>
              <a:t>}</a:t>
            </a:r>
            <a:endParaRPr lang="zh-CN" altLang="zh-CN" sz="2400" dirty="0"/>
          </a:p>
          <a:p>
            <a:pPr eaLnBrk="1" hangingPunct="1"/>
            <a:r>
              <a:rPr lang="en-US" altLang="zh-CN" sz="2400" dirty="0"/>
              <a:t> 	</a:t>
            </a:r>
            <a:r>
              <a:rPr lang="en-US" altLang="zh-CN" sz="2400" b="1" dirty="0"/>
              <a:t>for</a:t>
            </a:r>
            <a:r>
              <a:rPr lang="en-US" altLang="zh-CN" sz="2400" dirty="0"/>
              <a:t> (u=0; u &lt; </a:t>
            </a:r>
            <a:r>
              <a:rPr lang="en-US" altLang="zh-CN" sz="2400" dirty="0" err="1"/>
              <a:t>g.GetVexNum</a:t>
            </a:r>
            <a:r>
              <a:rPr lang="en-US" altLang="zh-CN" sz="2400" dirty="0"/>
              <a:t>(); u++)	{ </a:t>
            </a:r>
            <a:endParaRPr lang="zh-CN" altLang="zh-CN" sz="2400" dirty="0"/>
          </a:p>
          <a:p>
            <a:pPr eaLnBrk="1" hangingPunct="1"/>
            <a:r>
              <a:rPr lang="en-US" altLang="zh-CN" sz="2400" dirty="0"/>
              <a:t>	   </a:t>
            </a:r>
            <a:r>
              <a:rPr lang="en-US" altLang="zh-CN" sz="2400" b="1" dirty="0"/>
              <a:t>for</a:t>
            </a:r>
            <a:r>
              <a:rPr lang="en-US" altLang="zh-CN" sz="2400" dirty="0"/>
              <a:t> (v=</a:t>
            </a:r>
            <a:r>
              <a:rPr lang="en-US" altLang="zh-CN" sz="2400" dirty="0" err="1"/>
              <a:t>g.FirstAdjVex</a:t>
            </a:r>
            <a:r>
              <a:rPr lang="en-US" altLang="zh-CN" sz="2400" dirty="0"/>
              <a:t>(u);v!=-1;v=</a:t>
            </a:r>
            <a:r>
              <a:rPr lang="en-US" altLang="zh-CN" sz="2400" dirty="0" err="1"/>
              <a:t>g.NextAdjVex</a:t>
            </a:r>
            <a:r>
              <a:rPr lang="en-US" altLang="zh-CN" sz="2400" dirty="0"/>
              <a:t>(u, v))	{</a:t>
            </a:r>
            <a:endParaRPr lang="zh-CN" altLang="zh-CN" sz="2400" dirty="0"/>
          </a:p>
          <a:p>
            <a:pPr eaLnBrk="1" hangingPunct="1"/>
            <a:r>
              <a:rPr lang="en-US" altLang="zh-CN" sz="2400" dirty="0"/>
              <a:t>	       </a:t>
            </a:r>
            <a:r>
              <a:rPr lang="en-US" altLang="zh-CN" sz="2400" dirty="0" err="1"/>
              <a:t>ee</a:t>
            </a:r>
            <a:r>
              <a:rPr lang="en-US" altLang="zh-CN" sz="2400" dirty="0"/>
              <a:t>=</a:t>
            </a:r>
            <a:r>
              <a:rPr lang="en-US" altLang="zh-CN" sz="2400" dirty="0" err="1"/>
              <a:t>ve</a:t>
            </a:r>
            <a:r>
              <a:rPr lang="en-US" altLang="zh-CN" sz="2400" dirty="0"/>
              <a:t>[u]; el=</a:t>
            </a:r>
            <a:r>
              <a:rPr lang="en-US" altLang="zh-CN" sz="2400" dirty="0" err="1"/>
              <a:t>vl</a:t>
            </a:r>
            <a:r>
              <a:rPr lang="en-US" altLang="zh-CN" sz="2400" dirty="0"/>
              <a:t>[v] - </a:t>
            </a:r>
            <a:r>
              <a:rPr lang="en-US" altLang="zh-CN" sz="2400" dirty="0" err="1"/>
              <a:t>g.GetWeight</a:t>
            </a:r>
            <a:r>
              <a:rPr lang="en-US" altLang="zh-CN" sz="2400" dirty="0"/>
              <a:t>(u, v</a:t>
            </a:r>
            <a:r>
              <a:rPr lang="en-US" altLang="zh-CN" sz="2400" dirty="0" smtClean="0"/>
              <a:t>);</a:t>
            </a:r>
            <a:endParaRPr lang="zh-CN" altLang="zh-CN" sz="2400" dirty="0"/>
          </a:p>
          <a:p>
            <a:pPr eaLnBrk="1" hangingPunct="1"/>
            <a:r>
              <a:rPr lang="en-US" altLang="zh-CN" sz="2400" dirty="0"/>
              <a:t>	</a:t>
            </a:r>
            <a:r>
              <a:rPr lang="en-US" altLang="zh-CN" sz="2400" b="1" dirty="0" smtClean="0"/>
              <a:t>	if</a:t>
            </a:r>
            <a:r>
              <a:rPr lang="en-US" altLang="zh-CN" sz="2400" dirty="0" smtClean="0"/>
              <a:t> </a:t>
            </a:r>
            <a:r>
              <a:rPr lang="en-US" altLang="zh-CN" sz="2400" dirty="0"/>
              <a:t>(</a:t>
            </a:r>
            <a:r>
              <a:rPr lang="en-US" altLang="zh-CN" sz="2400" dirty="0" err="1"/>
              <a:t>ee</a:t>
            </a:r>
            <a:r>
              <a:rPr lang="en-US" altLang="zh-CN" sz="2400" dirty="0"/>
              <a:t> == el)  {  </a:t>
            </a:r>
            <a:r>
              <a:rPr lang="en-US" altLang="zh-CN" sz="2400" dirty="0" err="1"/>
              <a:t>g.GetElem</a:t>
            </a:r>
            <a:r>
              <a:rPr lang="en-US" altLang="zh-CN" sz="2400" dirty="0"/>
              <a:t>(u, e1);</a:t>
            </a:r>
            <a:r>
              <a:rPr lang="en-US" altLang="zh-CN" sz="2400" dirty="0" err="1"/>
              <a:t>g.GetElem</a:t>
            </a:r>
            <a:r>
              <a:rPr lang="en-US" altLang="zh-CN" sz="2400" dirty="0"/>
              <a:t>(v, e2);</a:t>
            </a:r>
            <a:endParaRPr lang="zh-CN" altLang="zh-CN" sz="2400" dirty="0"/>
          </a:p>
          <a:p>
            <a:pPr eaLnBrk="1" hangingPunct="1"/>
            <a:r>
              <a:rPr lang="en-US" altLang="zh-CN" sz="2400" dirty="0"/>
              <a:t>		</a:t>
            </a:r>
            <a:r>
              <a:rPr lang="en-US" altLang="zh-CN" sz="2400" dirty="0" err="1"/>
              <a:t>cout</a:t>
            </a:r>
            <a:r>
              <a:rPr lang="en-US" altLang="zh-CN" sz="2400" dirty="0"/>
              <a:t> &lt;&lt; "&lt;" &lt;&lt; e1 &lt;&lt; ", " &lt;&lt; e2 &lt;&lt; "&gt; ";</a:t>
            </a:r>
            <a:endParaRPr lang="zh-CN" altLang="zh-CN" sz="2400" dirty="0"/>
          </a:p>
          <a:p>
            <a:pPr eaLnBrk="1" hangingPunct="1"/>
            <a:r>
              <a:rPr lang="en-US" altLang="zh-CN" sz="2400" dirty="0"/>
              <a:t>	       </a:t>
            </a:r>
            <a:r>
              <a:rPr lang="en-US" altLang="zh-CN" sz="2400" dirty="0" smtClean="0"/>
              <a:t>}  </a:t>
            </a:r>
            <a:r>
              <a:rPr lang="en-US" altLang="zh-CN" sz="2400" dirty="0" smtClean="0">
                <a:solidFill>
                  <a:srgbClr val="FF0000"/>
                </a:solidFill>
              </a:rPr>
              <a:t>//</a:t>
            </a:r>
            <a:r>
              <a:rPr lang="zh-CN" altLang="en-US" sz="2400" dirty="0" smtClean="0">
                <a:solidFill>
                  <a:srgbClr val="FF0000"/>
                </a:solidFill>
              </a:rPr>
              <a:t>通过计算</a:t>
            </a:r>
            <a:r>
              <a:rPr lang="zh-CN" altLang="en-US" sz="2400" dirty="0">
                <a:solidFill>
                  <a:srgbClr val="FF0000"/>
                </a:solidFill>
              </a:rPr>
              <a:t>活动最早</a:t>
            </a:r>
            <a:r>
              <a:rPr lang="en-US" altLang="zh-CN" sz="2400" dirty="0" err="1">
                <a:solidFill>
                  <a:srgbClr val="FF0000"/>
                </a:solidFill>
              </a:rPr>
              <a:t>ee</a:t>
            </a:r>
            <a:r>
              <a:rPr lang="en-US" altLang="zh-CN" sz="2400" dirty="0">
                <a:solidFill>
                  <a:srgbClr val="FF0000"/>
                </a:solidFill>
              </a:rPr>
              <a:t>,</a:t>
            </a:r>
            <a:r>
              <a:rPr lang="zh-CN" altLang="en-US" sz="2400" dirty="0">
                <a:solidFill>
                  <a:srgbClr val="FF0000"/>
                </a:solidFill>
              </a:rPr>
              <a:t>活动最晚</a:t>
            </a:r>
            <a:r>
              <a:rPr lang="en-US" altLang="zh-CN" sz="2400" dirty="0" smtClean="0">
                <a:solidFill>
                  <a:srgbClr val="FF0000"/>
                </a:solidFill>
              </a:rPr>
              <a:t>el</a:t>
            </a:r>
            <a:r>
              <a:rPr lang="en-US" altLang="zh-CN" sz="2400" dirty="0">
                <a:solidFill>
                  <a:srgbClr val="FF0000"/>
                </a:solidFill>
              </a:rPr>
              <a:t>,</a:t>
            </a:r>
            <a:r>
              <a:rPr lang="zh-CN" altLang="en-US" sz="2400" smtClean="0">
                <a:solidFill>
                  <a:srgbClr val="FF0000"/>
                </a:solidFill>
              </a:rPr>
              <a:t>得到</a:t>
            </a:r>
            <a:r>
              <a:rPr lang="zh-CN" altLang="en-US" sz="2400" dirty="0" smtClean="0">
                <a:solidFill>
                  <a:srgbClr val="FF0000"/>
                </a:solidFill>
              </a:rPr>
              <a:t>关键活动。</a:t>
            </a:r>
            <a:endParaRPr lang="zh-CN" altLang="zh-CN" sz="2400" dirty="0"/>
          </a:p>
          <a:p>
            <a:pPr eaLnBrk="1" hangingPunct="1"/>
            <a:r>
              <a:rPr lang="en-US" altLang="zh-CN" sz="2400" dirty="0"/>
              <a:t>	}</a:t>
            </a:r>
            <a:endParaRPr lang="zh-CN" altLang="zh-CN" sz="2400" dirty="0"/>
          </a:p>
          <a:p>
            <a:pPr eaLnBrk="1" hangingPunct="1"/>
            <a:r>
              <a:rPr lang="en-US" altLang="zh-CN" sz="2400" dirty="0"/>
              <a:t>     }</a:t>
            </a:r>
            <a:endParaRPr lang="zh-CN" altLang="zh-CN" sz="2400" dirty="0"/>
          </a:p>
          <a:p>
            <a:pPr eaLnBrk="1" hangingPunct="1"/>
            <a:r>
              <a:rPr lang="en-US" altLang="zh-CN" sz="2400" b="1" dirty="0"/>
              <a:t>    delete</a:t>
            </a:r>
            <a:r>
              <a:rPr lang="en-US" altLang="zh-CN" sz="2400" dirty="0"/>
              <a:t> []</a:t>
            </a:r>
            <a:r>
              <a:rPr lang="en-US" altLang="zh-CN" sz="2400" dirty="0" err="1"/>
              <a:t>ve</a:t>
            </a:r>
            <a:r>
              <a:rPr lang="en-US" altLang="zh-CN" sz="2400" dirty="0"/>
              <a:t>;  </a:t>
            </a:r>
            <a:r>
              <a:rPr lang="en-US" altLang="zh-CN" sz="2400" b="1" dirty="0"/>
              <a:t>delete</a:t>
            </a:r>
            <a:r>
              <a:rPr lang="en-US" altLang="zh-CN" sz="2400" dirty="0"/>
              <a:t> []</a:t>
            </a:r>
            <a:r>
              <a:rPr lang="en-US" altLang="zh-CN" sz="2400" dirty="0" err="1"/>
              <a:t>vl</a:t>
            </a:r>
            <a:r>
              <a:rPr lang="en-US" altLang="zh-CN" sz="2400" dirty="0"/>
              <a:t>;   </a:t>
            </a:r>
            <a:r>
              <a:rPr lang="en-US" altLang="zh-CN" sz="2400" b="1" dirty="0"/>
              <a:t>return</a:t>
            </a:r>
            <a:r>
              <a:rPr lang="en-US" altLang="zh-CN" sz="2400" dirty="0"/>
              <a:t> SUCCESS;</a:t>
            </a:r>
            <a:endParaRPr lang="en-US" altLang="zh-CN" sz="2400" dirty="0"/>
          </a:p>
          <a:p>
            <a:pPr eaLnBrk="1" hangingPunct="1"/>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solidFill>
                  <a:schemeClr val="tx2"/>
                </a:solidFill>
                <a:latin typeface="宋体" panose="02010600030101010101" pitchFamily="2" charset="-122"/>
              </a:rPr>
              <a:t>求关键路径</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ChangeArrowheads="1"/>
          </p:cNvSpPr>
          <p:nvPr/>
        </p:nvSpPr>
        <p:spPr bwMode="auto">
          <a:xfrm>
            <a:off x="211014" y="609602"/>
            <a:ext cx="8609457" cy="212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algn="just" hangingPunct="0"/>
            <a:r>
              <a:rPr lang="zh-CN" altLang="en-US" sz="3200" dirty="0" smtClean="0">
                <a:solidFill>
                  <a:srgbClr val="000000"/>
                </a:solidFill>
                <a:latin typeface="宋体" panose="02010600030101010101" pitchFamily="2" charset="-122"/>
                <a:ea typeface="宋体" panose="02010600030101010101" pitchFamily="2" charset="-122"/>
              </a:rPr>
              <a:t>    求各顶点的</a:t>
            </a:r>
            <a:r>
              <a:rPr lang="en-US" altLang="zh-CN" sz="3200" dirty="0" err="1" smtClean="0">
                <a:solidFill>
                  <a:srgbClr val="000000"/>
                </a:solidFill>
                <a:latin typeface="Times New Roman" panose="02020603050405020304" pitchFamily="18" charset="0"/>
                <a:ea typeface="宋体" panose="02010600030101010101" pitchFamily="2" charset="-122"/>
              </a:rPr>
              <a:t>Ve</a:t>
            </a:r>
            <a:r>
              <a:rPr lang="en-US" altLang="zh-CN" sz="3200" dirty="0" smtClean="0">
                <a:solidFill>
                  <a:srgbClr val="000000"/>
                </a:solidFill>
                <a:latin typeface="Times New Roman" panose="02020603050405020304" pitchFamily="18" charset="0"/>
                <a:ea typeface="宋体" panose="02010600030101010101" pitchFamily="2" charset="-122"/>
              </a:rPr>
              <a:t>[i]</a:t>
            </a:r>
            <a:r>
              <a:rPr lang="zh-CN" altLang="en-US" sz="3200" dirty="0" smtClean="0">
                <a:solidFill>
                  <a:srgbClr val="000000"/>
                </a:solidFill>
                <a:latin typeface="宋体" panose="02010600030101010101" pitchFamily="2" charset="-122"/>
                <a:ea typeface="宋体" panose="02010600030101010101" pitchFamily="2" charset="-122"/>
              </a:rPr>
              <a:t>和</a:t>
            </a:r>
            <a:r>
              <a:rPr lang="en-US" altLang="zh-CN" sz="3200" dirty="0" err="1" smtClean="0">
                <a:solidFill>
                  <a:srgbClr val="000000"/>
                </a:solidFill>
                <a:latin typeface="Times New Roman" panose="02020603050405020304" pitchFamily="18" charset="0"/>
                <a:ea typeface="宋体" panose="02010600030101010101" pitchFamily="2" charset="-122"/>
              </a:rPr>
              <a:t>Vl</a:t>
            </a:r>
            <a:r>
              <a:rPr lang="en-US" altLang="zh-CN" sz="3200" dirty="0" smtClean="0">
                <a:solidFill>
                  <a:srgbClr val="000000"/>
                </a:solidFill>
                <a:latin typeface="Times New Roman" panose="02020603050405020304" pitchFamily="18" charset="0"/>
                <a:ea typeface="宋体" panose="02010600030101010101" pitchFamily="2" charset="-122"/>
              </a:rPr>
              <a:t>[i]</a:t>
            </a:r>
            <a:r>
              <a:rPr lang="zh-CN" altLang="en-US" sz="3200" dirty="0" smtClean="0">
                <a:solidFill>
                  <a:srgbClr val="000000"/>
                </a:solidFill>
                <a:latin typeface="宋体" panose="02010600030101010101" pitchFamily="2" charset="-122"/>
                <a:ea typeface="宋体" panose="02010600030101010101" pitchFamily="2" charset="-122"/>
              </a:rPr>
              <a:t>所需时间为 </a:t>
            </a:r>
            <a:r>
              <a:rPr lang="en-US" altLang="zh-CN" sz="3200" dirty="0" smtClean="0">
                <a:solidFill>
                  <a:srgbClr val="000000"/>
                </a:solidFill>
                <a:latin typeface="Times New Roman" panose="02020603050405020304" pitchFamily="18" charset="0"/>
                <a:ea typeface="宋体" panose="02010600030101010101" pitchFamily="2" charset="-122"/>
              </a:rPr>
              <a:t>           </a:t>
            </a:r>
            <a:r>
              <a:rPr lang="en-US" altLang="zh-CN" sz="3200" dirty="0" smtClean="0">
                <a:solidFill>
                  <a:srgbClr val="000000"/>
                </a:solidFill>
                <a:latin typeface="宋体" panose="02010600030101010101" pitchFamily="2" charset="-122"/>
                <a:ea typeface="宋体" panose="02010600030101010101" pitchFamily="2" charset="-122"/>
              </a:rPr>
              <a:t>，</a:t>
            </a:r>
            <a:r>
              <a:rPr lang="zh-CN" altLang="en-US" sz="3200" dirty="0" smtClean="0">
                <a:solidFill>
                  <a:srgbClr val="000000"/>
                </a:solidFill>
                <a:latin typeface="宋体" panose="02010600030101010101" pitchFamily="2" charset="-122"/>
                <a:ea typeface="宋体" panose="02010600030101010101" pitchFamily="2" charset="-122"/>
              </a:rPr>
              <a:t>求各个活动的</a:t>
            </a:r>
            <a:r>
              <a:rPr lang="en-US" altLang="zh-CN" sz="3200" dirty="0" smtClean="0">
                <a:solidFill>
                  <a:srgbClr val="000000"/>
                </a:solidFill>
                <a:latin typeface="Times New Roman" panose="02020603050405020304" pitchFamily="18" charset="0"/>
                <a:ea typeface="宋体" panose="02010600030101010101" pitchFamily="2" charset="-122"/>
              </a:rPr>
              <a:t>e[k]</a:t>
            </a:r>
            <a:r>
              <a:rPr lang="zh-CN" altLang="en-US" sz="3200" dirty="0" smtClean="0">
                <a:solidFill>
                  <a:srgbClr val="000000"/>
                </a:solidFill>
                <a:latin typeface="宋体" panose="02010600030101010101" pitchFamily="2" charset="-122"/>
                <a:ea typeface="宋体" panose="02010600030101010101" pitchFamily="2" charset="-122"/>
              </a:rPr>
              <a:t>和</a:t>
            </a:r>
            <a:r>
              <a:rPr lang="en-US" altLang="zh-CN" sz="3200" dirty="0" smtClean="0">
                <a:solidFill>
                  <a:srgbClr val="000000"/>
                </a:solidFill>
                <a:latin typeface="Times New Roman" panose="02020603050405020304" pitchFamily="18" charset="0"/>
                <a:ea typeface="宋体" panose="02010600030101010101" pitchFamily="2" charset="-122"/>
              </a:rPr>
              <a:t>l[k]</a:t>
            </a:r>
            <a:r>
              <a:rPr lang="zh-CN" altLang="en-US" sz="3200" dirty="0" smtClean="0">
                <a:solidFill>
                  <a:srgbClr val="000000"/>
                </a:solidFill>
                <a:latin typeface="宋体" panose="02010600030101010101" pitchFamily="2" charset="-122"/>
                <a:ea typeface="宋体" panose="02010600030101010101" pitchFamily="2" charset="-122"/>
              </a:rPr>
              <a:t>所需时间也是     </a:t>
            </a:r>
            <a:r>
              <a:rPr lang="en-US" altLang="zh-CN" sz="3200" dirty="0" smtClean="0">
                <a:solidFill>
                  <a:srgbClr val="000000"/>
                </a:solidFill>
                <a:latin typeface="Times New Roman" panose="02020603050405020304" pitchFamily="18" charset="0"/>
                <a:ea typeface="宋体" panose="02010600030101010101" pitchFamily="2" charset="-122"/>
              </a:rPr>
              <a:t>     </a:t>
            </a:r>
            <a:r>
              <a:rPr lang="en-US" altLang="zh-CN" sz="3200" dirty="0" smtClean="0">
                <a:solidFill>
                  <a:srgbClr val="000000"/>
                </a:solidFill>
                <a:latin typeface="宋体" panose="02010600030101010101" pitchFamily="2" charset="-122"/>
                <a:ea typeface="宋体" panose="02010600030101010101" pitchFamily="2" charset="-122"/>
              </a:rPr>
              <a:t>，</a:t>
            </a:r>
            <a:r>
              <a:rPr lang="zh-CN" altLang="en-US" sz="3200" dirty="0" smtClean="0">
                <a:solidFill>
                  <a:srgbClr val="000000"/>
                </a:solidFill>
                <a:latin typeface="宋体" panose="02010600030101010101" pitchFamily="2" charset="-122"/>
                <a:ea typeface="宋体" panose="02010600030101010101" pitchFamily="2" charset="-122"/>
              </a:rPr>
              <a:t>因此，整个算法总共的时间复杂度为       。</a:t>
            </a:r>
            <a:r>
              <a:rPr lang="zh-CN" altLang="en-US" sz="3200" dirty="0" smtClean="0">
                <a:solidFill>
                  <a:srgbClr val="000000"/>
                </a:solidFill>
                <a:latin typeface="Times New Roman" panose="02020603050405020304" pitchFamily="18" charset="0"/>
                <a:ea typeface="宋体" panose="02010600030101010101" pitchFamily="2" charset="-122"/>
              </a:rPr>
              <a:t> </a:t>
            </a:r>
            <a:r>
              <a:rPr lang="en-US" altLang="zh-CN" sz="3600" dirty="0" smtClean="0">
                <a:solidFill>
                  <a:srgbClr val="000000"/>
                </a:solidFill>
                <a:latin typeface="Times New Roman" panose="02020603050405020304" pitchFamily="18" charset="0"/>
                <a:ea typeface="宋体" panose="02010600030101010101" pitchFamily="2" charset="-122"/>
              </a:rPr>
              <a:t> </a:t>
            </a:r>
            <a:endParaRPr lang="en-US" altLang="zh-CN" sz="6000" dirty="0" smtClean="0">
              <a:solidFill>
                <a:srgbClr val="000000"/>
              </a:solidFill>
              <a:latin typeface="Times New Roman" panose="02020603050405020304" pitchFamily="18" charset="0"/>
              <a:ea typeface="宋体" panose="02010600030101010101" pitchFamily="2" charset="-122"/>
            </a:endParaRPr>
          </a:p>
        </p:txBody>
      </p:sp>
      <p:sp>
        <p:nvSpPr>
          <p:cNvPr id="1474564" name="Rectangle 4"/>
          <p:cNvSpPr>
            <a:spLocks noChangeArrowheads="1"/>
          </p:cNvSpPr>
          <p:nvPr/>
        </p:nvSpPr>
        <p:spPr bwMode="auto">
          <a:xfrm>
            <a:off x="799866" y="2246906"/>
            <a:ext cx="1364155"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3200" dirty="0" smtClean="0">
                <a:solidFill>
                  <a:srgbClr val="0033CC"/>
                </a:solidFill>
                <a:latin typeface="Times New Roman" panose="02020603050405020304" pitchFamily="18" charset="0"/>
                <a:ea typeface="宋体" panose="02010600030101010101" pitchFamily="2" charset="-122"/>
              </a:rPr>
              <a:t>O(</a:t>
            </a:r>
            <a:r>
              <a:rPr lang="en-US" altLang="zh-CN" sz="3200" dirty="0" err="1" smtClean="0">
                <a:solidFill>
                  <a:srgbClr val="0033CC"/>
                </a:solidFill>
                <a:latin typeface="Times New Roman" panose="02020603050405020304" pitchFamily="18" charset="0"/>
                <a:ea typeface="宋体" panose="02010600030101010101" pitchFamily="2" charset="-122"/>
              </a:rPr>
              <a:t>n+e</a:t>
            </a:r>
            <a:r>
              <a:rPr lang="en-US" altLang="zh-CN" sz="3200" dirty="0" smtClean="0">
                <a:solidFill>
                  <a:srgbClr val="0033CC"/>
                </a:solidFill>
                <a:latin typeface="Times New Roman" panose="02020603050405020304" pitchFamily="18" charset="0"/>
                <a:ea typeface="宋体" panose="02010600030101010101" pitchFamily="2" charset="-122"/>
              </a:rPr>
              <a:t>)</a:t>
            </a:r>
            <a:endParaRPr lang="zh-CN" altLang="en-US" sz="3200" dirty="0" smtClean="0">
              <a:solidFill>
                <a:srgbClr val="000000"/>
              </a:solidFill>
              <a:latin typeface="Times New Roman" panose="02020603050405020304" pitchFamily="18" charset="0"/>
              <a:ea typeface="宋体" panose="02010600030101010101" pitchFamily="2" charset="-122"/>
            </a:endParaRPr>
          </a:p>
        </p:txBody>
      </p:sp>
      <p:sp>
        <p:nvSpPr>
          <p:cNvPr id="1474565" name="Rectangle 5"/>
          <p:cNvSpPr>
            <a:spLocks noChangeArrowheads="1"/>
          </p:cNvSpPr>
          <p:nvPr/>
        </p:nvSpPr>
        <p:spPr bwMode="auto">
          <a:xfrm>
            <a:off x="784683" y="1098079"/>
            <a:ext cx="1364155"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3200" dirty="0" smtClean="0">
                <a:solidFill>
                  <a:srgbClr val="0033CC"/>
                </a:solidFill>
                <a:latin typeface="Times New Roman" panose="02020603050405020304" pitchFamily="18" charset="0"/>
                <a:ea typeface="宋体" panose="02010600030101010101" pitchFamily="2" charset="-122"/>
              </a:rPr>
              <a:t>O(</a:t>
            </a:r>
            <a:r>
              <a:rPr lang="en-US" altLang="zh-CN" sz="3200" dirty="0" err="1" smtClean="0">
                <a:solidFill>
                  <a:srgbClr val="0033CC"/>
                </a:solidFill>
                <a:latin typeface="Times New Roman" panose="02020603050405020304" pitchFamily="18" charset="0"/>
                <a:ea typeface="宋体" panose="02010600030101010101" pitchFamily="2" charset="-122"/>
              </a:rPr>
              <a:t>n+e</a:t>
            </a:r>
            <a:r>
              <a:rPr lang="en-US" altLang="zh-CN" sz="3200" dirty="0" smtClean="0">
                <a:solidFill>
                  <a:srgbClr val="0033CC"/>
                </a:solidFill>
                <a:latin typeface="Times New Roman" panose="02020603050405020304" pitchFamily="18" charset="0"/>
                <a:ea typeface="宋体" panose="02010600030101010101" pitchFamily="2" charset="-122"/>
              </a:rPr>
              <a:t>)</a:t>
            </a:r>
            <a:endParaRPr lang="zh-CN" altLang="en-US" sz="3200" dirty="0" smtClean="0">
              <a:solidFill>
                <a:srgbClr val="0033CC"/>
              </a:solidFill>
              <a:latin typeface="Times New Roman" panose="02020603050405020304" pitchFamily="18" charset="0"/>
              <a:ea typeface="宋体" panose="02010600030101010101" pitchFamily="2" charset="-122"/>
            </a:endParaRPr>
          </a:p>
        </p:txBody>
      </p:sp>
      <p:sp>
        <p:nvSpPr>
          <p:cNvPr id="1474566" name="Rectangle 6"/>
          <p:cNvSpPr>
            <a:spLocks noChangeArrowheads="1"/>
          </p:cNvSpPr>
          <p:nvPr/>
        </p:nvSpPr>
        <p:spPr bwMode="auto">
          <a:xfrm>
            <a:off x="791580" y="1673171"/>
            <a:ext cx="1364155"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3200" dirty="0" smtClean="0">
                <a:solidFill>
                  <a:srgbClr val="0033CC"/>
                </a:solidFill>
                <a:latin typeface="Times New Roman" panose="02020603050405020304" pitchFamily="18" charset="0"/>
                <a:ea typeface="宋体" panose="02010600030101010101" pitchFamily="2" charset="-122"/>
              </a:rPr>
              <a:t>O(</a:t>
            </a:r>
            <a:r>
              <a:rPr lang="en-US" altLang="zh-CN" sz="3200" dirty="0" err="1" smtClean="0">
                <a:solidFill>
                  <a:srgbClr val="0033CC"/>
                </a:solidFill>
                <a:latin typeface="Times New Roman" panose="02020603050405020304" pitchFamily="18" charset="0"/>
                <a:ea typeface="宋体" panose="02010600030101010101" pitchFamily="2" charset="-122"/>
              </a:rPr>
              <a:t>n+e</a:t>
            </a:r>
            <a:r>
              <a:rPr lang="en-US" altLang="zh-CN" sz="3200" dirty="0" smtClean="0">
                <a:solidFill>
                  <a:srgbClr val="0033CC"/>
                </a:solidFill>
                <a:latin typeface="Times New Roman" panose="02020603050405020304" pitchFamily="18" charset="0"/>
                <a:ea typeface="宋体" panose="02010600030101010101" pitchFamily="2" charset="-122"/>
              </a:rPr>
              <a:t>)</a:t>
            </a:r>
            <a:endParaRPr lang="zh-CN" altLang="en-US" sz="3200" dirty="0" smtClean="0">
              <a:solidFill>
                <a:srgbClr val="0033CC"/>
              </a:solidFill>
              <a:latin typeface="Times New Roman" panose="02020603050405020304" pitchFamily="18" charset="0"/>
              <a:ea typeface="宋体" panose="02010600030101010101" pitchFamily="2" charset="-122"/>
            </a:endParaRPr>
          </a:p>
        </p:txBody>
      </p:sp>
      <p:sp>
        <p:nvSpPr>
          <p:cNvPr id="224263" name="Rectangle 3"/>
          <p:cNvSpPr>
            <a:spLocks noChangeArrowheads="1"/>
          </p:cNvSpPr>
          <p:nvPr/>
        </p:nvSpPr>
        <p:spPr bwMode="auto">
          <a:xfrm>
            <a:off x="219808" y="3000375"/>
            <a:ext cx="8510954" cy="304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hangingPunct="0"/>
            <a:r>
              <a:rPr lang="en-US" altLang="zh-CN" sz="3200" dirty="0" smtClean="0">
                <a:solidFill>
                  <a:srgbClr val="000000"/>
                </a:solidFill>
                <a:latin typeface="宋体" panose="02010600030101010101" pitchFamily="2" charset="-122"/>
                <a:ea typeface="宋体" panose="02010600030101010101" pitchFamily="2" charset="-122"/>
              </a:rPr>
              <a:t>Question:</a:t>
            </a:r>
            <a:endParaRPr lang="en-US" altLang="zh-CN" sz="3200" dirty="0" smtClean="0">
              <a:solidFill>
                <a:srgbClr val="000000"/>
              </a:solidFill>
              <a:latin typeface="宋体" panose="02010600030101010101" pitchFamily="2" charset="-122"/>
              <a:ea typeface="宋体" panose="02010600030101010101" pitchFamily="2" charset="-122"/>
            </a:endParaRPr>
          </a:p>
          <a:p>
            <a:pPr hangingPunct="0"/>
            <a:r>
              <a:rPr lang="zh-CN" altLang="en-US" sz="3200" dirty="0" smtClean="0">
                <a:solidFill>
                  <a:srgbClr val="000000"/>
                </a:solidFill>
                <a:latin typeface="宋体" panose="02010600030101010101" pitchFamily="2" charset="-122"/>
                <a:ea typeface="宋体" panose="02010600030101010101" pitchFamily="2" charset="-122"/>
              </a:rPr>
              <a:t>   1）至少需要多长时间能完成整个工程？ </a:t>
            </a:r>
            <a:endParaRPr lang="zh-CN" altLang="en-US" sz="3200" dirty="0" smtClean="0">
              <a:solidFill>
                <a:srgbClr val="000000"/>
              </a:solidFill>
              <a:latin typeface="宋体" panose="02010600030101010101" pitchFamily="2" charset="-122"/>
              <a:ea typeface="宋体" panose="02010600030101010101" pitchFamily="2" charset="-122"/>
            </a:endParaRPr>
          </a:p>
          <a:p>
            <a:pPr hangingPunct="0"/>
            <a:r>
              <a:rPr lang="zh-CN" altLang="en-US" sz="3200" dirty="0" smtClean="0">
                <a:solidFill>
                  <a:srgbClr val="000000"/>
                </a:solidFill>
                <a:latin typeface="宋体" panose="02010600030101010101" pitchFamily="2" charset="-122"/>
                <a:ea typeface="宋体" panose="02010600030101010101" pitchFamily="2" charset="-122"/>
              </a:rPr>
              <a:t>　 2）在整个工程不推迟完工的前提下，哪些活动可以推迟一些时间开工，推迟的时间是否可求？</a:t>
            </a:r>
            <a:endParaRPr lang="zh-CN" altLang="en-US" sz="3200" dirty="0" smtClean="0">
              <a:solidFill>
                <a:srgbClr val="000000"/>
              </a:solidFill>
              <a:latin typeface="宋体" panose="02010600030101010101" pitchFamily="2" charset="-122"/>
              <a:ea typeface="宋体" panose="02010600030101010101" pitchFamily="2" charset="-122"/>
            </a:endParaRPr>
          </a:p>
          <a:p>
            <a:pPr hangingPunct="0"/>
            <a:r>
              <a:rPr lang="en-US" altLang="zh-CN" sz="3200" dirty="0" smtClean="0">
                <a:solidFill>
                  <a:srgbClr val="000000"/>
                </a:solidFill>
                <a:latin typeface="宋体" panose="02010600030101010101" pitchFamily="2" charset="-122"/>
                <a:ea typeface="宋体" panose="02010600030101010101" pitchFamily="2" charset="-122"/>
              </a:rPr>
              <a:t> 　3）</a:t>
            </a:r>
            <a:r>
              <a:rPr lang="zh-CN" altLang="en-US" sz="3200" dirty="0" smtClean="0">
                <a:solidFill>
                  <a:srgbClr val="000000"/>
                </a:solidFill>
                <a:latin typeface="宋体" panose="02010600030101010101" pitchFamily="2" charset="-122"/>
                <a:ea typeface="宋体" panose="02010600030101010101" pitchFamily="2" charset="-122"/>
              </a:rPr>
              <a:t>如何缩短整个工程的工期?</a:t>
            </a:r>
            <a:endParaRPr lang="en-US" altLang="zh-CN" sz="3200" dirty="0" smtClean="0">
              <a:solidFill>
                <a:srgbClr val="00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65"/>
                                        </p:tgtEl>
                                        <p:attrNameLst>
                                          <p:attrName>style.visibility</p:attrName>
                                        </p:attrNameLst>
                                      </p:cBhvr>
                                      <p:to>
                                        <p:strVal val="visible"/>
                                      </p:to>
                                    </p:set>
                                    <p:animEffect transition="in" filter="blinds(horizontal)">
                                      <p:cBhvr>
                                        <p:cTn id="7" dur="500"/>
                                        <p:tgtEl>
                                          <p:spTgt spid="14745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566"/>
                                        </p:tgtEl>
                                        <p:attrNameLst>
                                          <p:attrName>style.visibility</p:attrName>
                                        </p:attrNameLst>
                                      </p:cBhvr>
                                      <p:to>
                                        <p:strVal val="visible"/>
                                      </p:to>
                                    </p:set>
                                    <p:animEffect transition="in" filter="blinds(horizontal)">
                                      <p:cBhvr>
                                        <p:cTn id="12" dur="500"/>
                                        <p:tgtEl>
                                          <p:spTgt spid="14745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564"/>
                                        </p:tgtEl>
                                        <p:attrNameLst>
                                          <p:attrName>style.visibility</p:attrName>
                                        </p:attrNameLst>
                                      </p:cBhvr>
                                      <p:to>
                                        <p:strVal val="visible"/>
                                      </p:to>
                                    </p:set>
                                    <p:animEffect transition="in" filter="blinds(horizontal)">
                                      <p:cBhvr>
                                        <p:cTn id="17" dur="500"/>
                                        <p:tgtEl>
                                          <p:spTgt spid="14745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4263"/>
                                        </p:tgtEl>
                                        <p:attrNameLst>
                                          <p:attrName>style.visibility</p:attrName>
                                        </p:attrNameLst>
                                      </p:cBhvr>
                                      <p:to>
                                        <p:strVal val="visible"/>
                                      </p:to>
                                    </p:set>
                                    <p:animEffect transition="in" filter="blinds(horizontal)">
                                      <p:cBhvr>
                                        <p:cTn id="22" dur="500"/>
                                        <p:tgtEl>
                                          <p:spTgt spid="224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64" grpId="0" autoUpdateAnimBg="0"/>
      <p:bldP spid="1474565" grpId="0" autoUpdateAnimBg="0"/>
      <p:bldP spid="1474566" grpId="0" autoUpdateAnimBg="0"/>
      <p:bldP spid="224263"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928" y="260648"/>
            <a:ext cx="7778262" cy="957263"/>
          </a:xfrm>
        </p:spPr>
        <p:txBody>
          <a:bodyPr/>
          <a:lstStyle/>
          <a:p>
            <a:r>
              <a:rPr lang="zh-CN" altLang="en-US" sz="4600" dirty="0" smtClean="0">
                <a:ea typeface="宋体" panose="02010600030101010101" pitchFamily="2" charset="-122"/>
              </a:rPr>
              <a:t>书　面　作  业</a:t>
            </a:r>
            <a:r>
              <a:rPr lang="en-US" altLang="zh-CN" sz="4600" dirty="0" smtClean="0">
                <a:ea typeface="宋体" panose="02010600030101010101" pitchFamily="2" charset="-122"/>
              </a:rPr>
              <a:t>(</a:t>
            </a:r>
            <a:r>
              <a:rPr lang="zh-CN" altLang="en-US" sz="4600" dirty="0" smtClean="0">
                <a:ea typeface="宋体" panose="02010600030101010101" pitchFamily="2" charset="-122"/>
              </a:rPr>
              <a:t>一</a:t>
            </a:r>
            <a:r>
              <a:rPr lang="en-US" altLang="zh-CN" sz="4600" dirty="0" smtClean="0">
                <a:ea typeface="宋体" panose="02010600030101010101" pitchFamily="2" charset="-122"/>
              </a:rPr>
              <a:t>) </a:t>
            </a:r>
            <a:endParaRPr lang="zh-CN" altLang="en-US" sz="4600" dirty="0" smtClean="0">
              <a:ea typeface="宋体" panose="02010600030101010101" pitchFamily="2" charset="-122"/>
            </a:endParaRPr>
          </a:p>
        </p:txBody>
      </p:sp>
      <p:sp>
        <p:nvSpPr>
          <p:cNvPr id="552963" name="Rectangle 3"/>
          <p:cNvSpPr>
            <a:spLocks noChangeArrowheads="1"/>
          </p:cNvSpPr>
          <p:nvPr/>
        </p:nvSpPr>
        <p:spPr bwMode="auto">
          <a:xfrm>
            <a:off x="451369" y="1628777"/>
            <a:ext cx="8175381" cy="3536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p>
            <a:pPr algn="l">
              <a:buFontTx/>
              <a:buNone/>
              <a:defRPr/>
            </a:pPr>
            <a:r>
              <a:rPr kumimoji="1" lang="en-US" altLang="zh-CN" sz="3200" b="0" i="0" u="none" dirty="0" smtClean="0">
                <a:latin typeface="黑体" panose="02010609060101010101" pitchFamily="2" charset="-122"/>
                <a:ea typeface="黑体" panose="02010609060101010101" pitchFamily="2" charset="-122"/>
              </a:rPr>
              <a:t>    P259-262:</a:t>
            </a:r>
            <a:endParaRPr kumimoji="1" lang="en-US" altLang="zh-CN" sz="3200" b="0" i="0" u="none" dirty="0" smtClean="0">
              <a:latin typeface="黑体" panose="02010609060101010101" pitchFamily="2" charset="-122"/>
              <a:ea typeface="黑体" panose="02010609060101010101" pitchFamily="2" charset="-122"/>
            </a:endParaRPr>
          </a:p>
          <a:p>
            <a:pPr algn="l">
              <a:buFontTx/>
              <a:buNone/>
              <a:defRPr/>
            </a:pPr>
            <a:endParaRPr kumimoji="1" lang="en-US" altLang="zh-CN" sz="3200" b="0" i="0" u="none" dirty="0" smtClean="0">
              <a:latin typeface="黑体" panose="02010609060101010101" pitchFamily="2" charset="-122"/>
              <a:ea typeface="黑体" panose="02010609060101010101" pitchFamily="2" charset="-122"/>
            </a:endParaRPr>
          </a:p>
          <a:p>
            <a:pPr algn="l">
              <a:buFontTx/>
              <a:buNone/>
              <a:defRPr/>
            </a:pPr>
            <a:r>
              <a:rPr kumimoji="1" lang="en-US" altLang="zh-CN" sz="3200" dirty="0">
                <a:latin typeface="黑体" panose="02010609060101010101" pitchFamily="2" charset="-122"/>
                <a:ea typeface="黑体" panose="02010609060101010101" pitchFamily="2" charset="-122"/>
              </a:rPr>
              <a:t> </a:t>
            </a:r>
            <a:r>
              <a:rPr kumimoji="1" lang="en-US" altLang="zh-CN" sz="3200" dirty="0" smtClean="0">
                <a:latin typeface="黑体" panose="02010609060101010101" pitchFamily="2" charset="-122"/>
                <a:ea typeface="黑体" panose="02010609060101010101" pitchFamily="2" charset="-122"/>
              </a:rPr>
              <a:t>   </a:t>
            </a:r>
            <a:r>
              <a:rPr kumimoji="1" lang="zh-CN" altLang="en-US" sz="3200" dirty="0" smtClean="0">
                <a:latin typeface="黑体" panose="02010609060101010101" pitchFamily="2" charset="-122"/>
                <a:ea typeface="黑体" panose="02010609060101010101" pitchFamily="2" charset="-122"/>
              </a:rPr>
              <a:t>一 </a:t>
            </a:r>
            <a:r>
              <a:rPr kumimoji="1" lang="en-US" altLang="zh-CN" sz="3200" dirty="0" smtClean="0">
                <a:latin typeface="黑体" panose="02010609060101010101" pitchFamily="2" charset="-122"/>
                <a:ea typeface="黑体" panose="02010609060101010101" pitchFamily="2" charset="-122"/>
              </a:rPr>
              <a:t>1,3,5,6</a:t>
            </a:r>
            <a:endParaRPr kumimoji="1" lang="en-US" altLang="zh-CN" sz="3200" dirty="0" smtClean="0">
              <a:latin typeface="黑体" panose="02010609060101010101" pitchFamily="2" charset="-122"/>
              <a:ea typeface="黑体" panose="02010609060101010101" pitchFamily="2" charset="-122"/>
            </a:endParaRPr>
          </a:p>
          <a:p>
            <a:pPr algn="l">
              <a:buFontTx/>
              <a:buNone/>
              <a:defRPr/>
            </a:pPr>
            <a:r>
              <a:rPr kumimoji="1" lang="en-US" altLang="zh-CN" sz="3200" b="0" i="0" u="none" dirty="0">
                <a:latin typeface="黑体" panose="02010609060101010101" pitchFamily="2" charset="-122"/>
                <a:ea typeface="黑体" panose="02010609060101010101" pitchFamily="2" charset="-122"/>
              </a:rPr>
              <a:t> </a:t>
            </a:r>
            <a:r>
              <a:rPr kumimoji="1" lang="en-US" altLang="zh-CN" sz="3200" b="0" i="0" u="none" dirty="0" smtClean="0">
                <a:latin typeface="黑体" panose="02010609060101010101" pitchFamily="2" charset="-122"/>
                <a:ea typeface="黑体" panose="02010609060101010101" pitchFamily="2" charset="-122"/>
              </a:rPr>
              <a:t>   </a:t>
            </a:r>
            <a:r>
              <a:rPr kumimoji="1" lang="zh-CN" altLang="en-US" sz="3200" b="0" i="0" u="none" dirty="0" smtClean="0">
                <a:latin typeface="黑体" panose="02010609060101010101" pitchFamily="2" charset="-122"/>
                <a:ea typeface="黑体" panose="02010609060101010101" pitchFamily="2" charset="-122"/>
              </a:rPr>
              <a:t>二 </a:t>
            </a:r>
            <a:r>
              <a:rPr kumimoji="1" lang="en-US" altLang="zh-CN" sz="3200" b="0" i="0" u="none" dirty="0" smtClean="0">
                <a:latin typeface="黑体" panose="02010609060101010101" pitchFamily="2" charset="-122"/>
                <a:ea typeface="黑体" panose="02010609060101010101" pitchFamily="2" charset="-122"/>
              </a:rPr>
              <a:t>1-7</a:t>
            </a:r>
            <a:endParaRPr kumimoji="1" lang="en-US" altLang="zh-CN" sz="3200" b="0" i="0" u="none" dirty="0" smtClean="0">
              <a:latin typeface="黑体" panose="02010609060101010101" pitchFamily="2" charset="-122"/>
              <a:ea typeface="黑体" panose="02010609060101010101" pitchFamily="2" charset="-122"/>
            </a:endParaRPr>
          </a:p>
          <a:p>
            <a:pPr algn="l">
              <a:buFontTx/>
              <a:buNone/>
              <a:defRPr/>
            </a:pPr>
            <a:r>
              <a:rPr kumimoji="1" lang="en-US" altLang="zh-CN" sz="3200" dirty="0">
                <a:latin typeface="黑体" panose="02010609060101010101" pitchFamily="2" charset="-122"/>
                <a:ea typeface="黑体" panose="02010609060101010101" pitchFamily="2" charset="-122"/>
              </a:rPr>
              <a:t> </a:t>
            </a:r>
            <a:r>
              <a:rPr kumimoji="1" lang="en-US" altLang="zh-CN" sz="3200" dirty="0" smtClean="0">
                <a:latin typeface="黑体" panose="02010609060101010101" pitchFamily="2" charset="-122"/>
                <a:ea typeface="黑体" panose="02010609060101010101" pitchFamily="2" charset="-122"/>
              </a:rPr>
              <a:t>   </a:t>
            </a:r>
            <a:r>
              <a:rPr kumimoji="1" lang="zh-CN" altLang="en-US" sz="3200" dirty="0" smtClean="0">
                <a:latin typeface="黑体" panose="02010609060101010101" pitchFamily="2" charset="-122"/>
                <a:ea typeface="黑体" panose="02010609060101010101" pitchFamily="2" charset="-122"/>
              </a:rPr>
              <a:t>三 </a:t>
            </a:r>
            <a:r>
              <a:rPr kumimoji="1" lang="en-US" altLang="zh-CN" sz="3200" dirty="0" smtClean="0">
                <a:latin typeface="黑体" panose="02010609060101010101" pitchFamily="2" charset="-122"/>
                <a:ea typeface="黑体" panose="02010609060101010101" pitchFamily="2" charset="-122"/>
              </a:rPr>
              <a:t>1-8</a:t>
            </a:r>
            <a:r>
              <a:rPr kumimoji="1" lang="en-US" altLang="zh-CN" sz="3200" b="0" i="0" u="none" dirty="0" smtClean="0">
                <a:latin typeface="黑体" panose="02010609060101010101" pitchFamily="2" charset="-122"/>
                <a:ea typeface="黑体" panose="02010609060101010101" pitchFamily="2" charset="-122"/>
              </a:rPr>
              <a:t>  </a:t>
            </a:r>
            <a:endParaRPr kumimoji="1" lang="en-US" altLang="zh-CN" sz="3200" b="0" i="0" u="none" dirty="0" smtClean="0">
              <a:latin typeface="黑体" panose="02010609060101010101" pitchFamily="2" charset="-122"/>
              <a:ea typeface="黑体" panose="02010609060101010101" pitchFamily="2" charset="-122"/>
            </a:endParaRPr>
          </a:p>
          <a:p>
            <a:pPr algn="l">
              <a:buFontTx/>
              <a:buNone/>
              <a:defRPr/>
            </a:pPr>
            <a:r>
              <a:rPr kumimoji="1" lang="en-US" altLang="zh-CN" sz="3200" dirty="0">
                <a:latin typeface="黑体" panose="02010609060101010101" pitchFamily="2" charset="-122"/>
                <a:ea typeface="黑体" panose="02010609060101010101" pitchFamily="2" charset="-122"/>
              </a:rPr>
              <a:t> </a:t>
            </a:r>
            <a:r>
              <a:rPr kumimoji="1" lang="en-US" altLang="zh-CN" sz="3200" dirty="0" smtClean="0">
                <a:latin typeface="黑体" panose="02010609060101010101" pitchFamily="2" charset="-122"/>
                <a:ea typeface="黑体" panose="02010609060101010101" pitchFamily="2" charset="-122"/>
              </a:rPr>
              <a:t>   </a:t>
            </a:r>
            <a:r>
              <a:rPr kumimoji="1" lang="zh-CN" altLang="en-US" sz="3200" b="0" i="0" u="none" dirty="0" smtClean="0">
                <a:latin typeface="黑体" panose="02010609060101010101" pitchFamily="2" charset="-122"/>
                <a:ea typeface="黑体" panose="02010609060101010101" pitchFamily="2" charset="-122"/>
              </a:rPr>
              <a:t>四 </a:t>
            </a:r>
            <a:r>
              <a:rPr kumimoji="1" lang="en-US" altLang="zh-CN" sz="3200" b="0" i="0" u="none" dirty="0" smtClean="0">
                <a:latin typeface="黑体" panose="02010609060101010101" pitchFamily="2" charset="-122"/>
                <a:ea typeface="黑体" panose="02010609060101010101" pitchFamily="2" charset="-122"/>
              </a:rPr>
              <a:t>1,</a:t>
            </a:r>
            <a:r>
              <a:rPr kumimoji="1" lang="en-US" altLang="zh-CN" sz="3200" dirty="0" smtClean="0">
                <a:latin typeface="黑体" panose="02010609060101010101" pitchFamily="2" charset="-122"/>
                <a:ea typeface="黑体" panose="02010609060101010101" pitchFamily="2" charset="-122"/>
              </a:rPr>
              <a:t>3</a:t>
            </a:r>
            <a:endParaRPr kumimoji="1" lang="en-US" altLang="zh-CN" sz="3200" dirty="0" smtClean="0">
              <a:latin typeface="黑体" panose="02010609060101010101" pitchFamily="2" charset="-122"/>
              <a:ea typeface="黑体" panose="02010609060101010101" pitchFamily="2" charset="-122"/>
            </a:endParaRPr>
          </a:p>
          <a:p>
            <a:pPr algn="l">
              <a:buFontTx/>
              <a:buNone/>
              <a:defRPr/>
            </a:pPr>
            <a:endParaRPr kumimoji="1" lang="en-US" altLang="zh-CN" sz="3200" b="0" i="0" u="none"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33095" y="871220"/>
            <a:ext cx="3851275" cy="2500630"/>
          </a:xfrm>
          <a:prstGeom prst="rect">
            <a:avLst/>
          </a:prstGeom>
        </p:spPr>
      </p:pic>
      <p:pic>
        <p:nvPicPr>
          <p:cNvPr id="4" name="图片 3"/>
          <p:cNvPicPr>
            <a:picLocks noChangeAspect="1"/>
          </p:cNvPicPr>
          <p:nvPr/>
        </p:nvPicPr>
        <p:blipFill>
          <a:blip r:embed="rId2"/>
          <a:stretch>
            <a:fillRect/>
          </a:stretch>
        </p:blipFill>
        <p:spPr>
          <a:xfrm>
            <a:off x="4572000" y="980440"/>
            <a:ext cx="3972560" cy="2301875"/>
          </a:xfrm>
          <a:prstGeom prst="rect">
            <a:avLst/>
          </a:prstGeom>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928" y="368660"/>
            <a:ext cx="7778262" cy="957263"/>
          </a:xfrm>
        </p:spPr>
        <p:txBody>
          <a:bodyPr/>
          <a:lstStyle/>
          <a:p>
            <a:r>
              <a:rPr lang="zh-CN" altLang="en-US" sz="4600" dirty="0" smtClean="0">
                <a:ea typeface="宋体" panose="02010600030101010101" pitchFamily="2" charset="-122"/>
              </a:rPr>
              <a:t>书　面　作  业</a:t>
            </a:r>
            <a:r>
              <a:rPr lang="en-US" altLang="zh-CN" sz="4600" dirty="0" smtClean="0">
                <a:ea typeface="宋体" panose="02010600030101010101" pitchFamily="2" charset="-122"/>
              </a:rPr>
              <a:t>(</a:t>
            </a:r>
            <a:r>
              <a:rPr lang="zh-CN" altLang="en-US" sz="4600" dirty="0" smtClean="0">
                <a:ea typeface="宋体" panose="02010600030101010101" pitchFamily="2" charset="-122"/>
              </a:rPr>
              <a:t>二</a:t>
            </a:r>
            <a:r>
              <a:rPr lang="en-US" altLang="zh-CN" sz="4600" dirty="0" smtClean="0">
                <a:ea typeface="宋体" panose="02010600030101010101" pitchFamily="2" charset="-122"/>
              </a:rPr>
              <a:t>)</a:t>
            </a:r>
            <a:endParaRPr lang="zh-CN" altLang="en-US" sz="4600" dirty="0" smtClean="0">
              <a:ea typeface="宋体" panose="02010600030101010101" pitchFamily="2" charset="-122"/>
            </a:endParaRPr>
          </a:p>
        </p:txBody>
      </p:sp>
      <p:sp>
        <p:nvSpPr>
          <p:cNvPr id="552963" name="Rectangle 3"/>
          <p:cNvSpPr>
            <a:spLocks noChangeArrowheads="1"/>
          </p:cNvSpPr>
          <p:nvPr/>
        </p:nvSpPr>
        <p:spPr bwMode="auto">
          <a:xfrm>
            <a:off x="451369" y="1628777"/>
            <a:ext cx="8175381" cy="3536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p>
            <a:pPr algn="l">
              <a:buFontTx/>
              <a:buNone/>
              <a:defRPr/>
            </a:pPr>
            <a:r>
              <a:rPr kumimoji="1" lang="en-US" altLang="zh-CN" sz="3200" b="0" i="0" u="none" dirty="0" smtClean="0">
                <a:latin typeface="黑体" panose="02010609060101010101" pitchFamily="2" charset="-122"/>
                <a:ea typeface="黑体" panose="02010609060101010101" pitchFamily="2" charset="-122"/>
              </a:rPr>
              <a:t>    P259-262:</a:t>
            </a:r>
            <a:endParaRPr kumimoji="1" lang="en-US" altLang="zh-CN" sz="3200" b="0" i="0" u="none" dirty="0" smtClean="0">
              <a:latin typeface="黑体" panose="02010609060101010101" pitchFamily="2" charset="-122"/>
              <a:ea typeface="黑体" panose="02010609060101010101" pitchFamily="2" charset="-122"/>
            </a:endParaRPr>
          </a:p>
          <a:p>
            <a:pPr algn="l">
              <a:buFontTx/>
              <a:buNone/>
              <a:defRPr/>
            </a:pPr>
            <a:endParaRPr kumimoji="1" lang="en-US" altLang="zh-CN" sz="3200" b="0" i="0" u="none" dirty="0" smtClean="0">
              <a:latin typeface="黑体" panose="02010609060101010101" pitchFamily="2" charset="-122"/>
              <a:ea typeface="黑体" panose="02010609060101010101" pitchFamily="2" charset="-122"/>
            </a:endParaRPr>
          </a:p>
          <a:p>
            <a:pPr algn="l">
              <a:buFontTx/>
              <a:buNone/>
              <a:defRPr/>
            </a:pPr>
            <a:r>
              <a:rPr kumimoji="1" lang="en-US" altLang="zh-CN" sz="3200" dirty="0">
                <a:latin typeface="黑体" panose="02010609060101010101" pitchFamily="2" charset="-122"/>
                <a:ea typeface="黑体" panose="02010609060101010101" pitchFamily="2" charset="-122"/>
              </a:rPr>
              <a:t> </a:t>
            </a:r>
            <a:r>
              <a:rPr kumimoji="1" lang="en-US" altLang="zh-CN" sz="3200" dirty="0" smtClean="0">
                <a:latin typeface="黑体" panose="02010609060101010101" pitchFamily="2" charset="-122"/>
                <a:ea typeface="黑体" panose="02010609060101010101" pitchFamily="2" charset="-122"/>
              </a:rPr>
              <a:t>   </a:t>
            </a:r>
            <a:r>
              <a:rPr kumimoji="1" lang="zh-CN" altLang="en-US" sz="3200" dirty="0" smtClean="0">
                <a:latin typeface="黑体" panose="02010609060101010101" pitchFamily="2" charset="-122"/>
                <a:ea typeface="黑体" panose="02010609060101010101" pitchFamily="2" charset="-122"/>
              </a:rPr>
              <a:t>一 </a:t>
            </a:r>
            <a:r>
              <a:rPr kumimoji="1" lang="en-US" altLang="zh-CN" sz="3200" dirty="0" smtClean="0">
                <a:latin typeface="黑体" panose="02010609060101010101" pitchFamily="2" charset="-122"/>
                <a:ea typeface="黑体" panose="02010609060101010101" pitchFamily="2" charset="-122"/>
              </a:rPr>
              <a:t>2,4,7-10</a:t>
            </a:r>
            <a:endParaRPr kumimoji="1" lang="en-US" altLang="zh-CN" sz="3200" dirty="0" smtClean="0">
              <a:latin typeface="黑体" panose="02010609060101010101" pitchFamily="2" charset="-122"/>
              <a:ea typeface="黑体" panose="02010609060101010101" pitchFamily="2" charset="-122"/>
            </a:endParaRPr>
          </a:p>
          <a:p>
            <a:pPr algn="l">
              <a:buFontTx/>
              <a:buNone/>
              <a:defRPr/>
            </a:pPr>
            <a:r>
              <a:rPr kumimoji="1" lang="en-US" altLang="zh-CN" sz="3200" b="0" i="0" u="none" dirty="0">
                <a:latin typeface="黑体" panose="02010609060101010101" pitchFamily="2" charset="-122"/>
                <a:ea typeface="黑体" panose="02010609060101010101" pitchFamily="2" charset="-122"/>
              </a:rPr>
              <a:t> </a:t>
            </a:r>
            <a:r>
              <a:rPr kumimoji="1" lang="en-US" altLang="zh-CN" sz="3200" b="0" i="0" u="none" dirty="0" smtClean="0">
                <a:latin typeface="黑体" panose="02010609060101010101" pitchFamily="2" charset="-122"/>
                <a:ea typeface="黑体" panose="02010609060101010101" pitchFamily="2" charset="-122"/>
              </a:rPr>
              <a:t>   </a:t>
            </a:r>
            <a:r>
              <a:rPr kumimoji="1" lang="zh-CN" altLang="en-US" sz="3200" b="0" i="0" u="none" dirty="0" smtClean="0">
                <a:latin typeface="黑体" panose="02010609060101010101" pitchFamily="2" charset="-122"/>
                <a:ea typeface="黑体" panose="02010609060101010101" pitchFamily="2" charset="-122"/>
              </a:rPr>
              <a:t>二 </a:t>
            </a:r>
            <a:r>
              <a:rPr kumimoji="1" lang="en-US" altLang="zh-CN" sz="3200" b="0" i="0" u="none" dirty="0" smtClean="0">
                <a:latin typeface="黑体" panose="02010609060101010101" pitchFamily="2" charset="-122"/>
                <a:ea typeface="黑体" panose="02010609060101010101" pitchFamily="2" charset="-122"/>
              </a:rPr>
              <a:t>8-10</a:t>
            </a:r>
            <a:endParaRPr kumimoji="1" lang="en-US" altLang="zh-CN" sz="3200" b="0" i="0" u="none" dirty="0" smtClean="0">
              <a:latin typeface="黑体" panose="02010609060101010101" pitchFamily="2" charset="-122"/>
              <a:ea typeface="黑体" panose="02010609060101010101" pitchFamily="2" charset="-122"/>
            </a:endParaRPr>
          </a:p>
          <a:p>
            <a:pPr algn="l">
              <a:buFontTx/>
              <a:buNone/>
              <a:defRPr/>
            </a:pPr>
            <a:r>
              <a:rPr kumimoji="1" lang="en-US" altLang="zh-CN" sz="3200" dirty="0">
                <a:latin typeface="黑体" panose="02010609060101010101" pitchFamily="2" charset="-122"/>
                <a:ea typeface="黑体" panose="02010609060101010101" pitchFamily="2" charset="-122"/>
              </a:rPr>
              <a:t> </a:t>
            </a:r>
            <a:r>
              <a:rPr kumimoji="1" lang="en-US" altLang="zh-CN" sz="3200" dirty="0" smtClean="0">
                <a:latin typeface="黑体" panose="02010609060101010101" pitchFamily="2" charset="-122"/>
                <a:ea typeface="黑体" panose="02010609060101010101" pitchFamily="2" charset="-122"/>
              </a:rPr>
              <a:t>   </a:t>
            </a:r>
            <a:r>
              <a:rPr kumimoji="1" lang="zh-CN" altLang="en-US" sz="3200" dirty="0" smtClean="0">
                <a:latin typeface="黑体" panose="02010609060101010101" pitchFamily="2" charset="-122"/>
                <a:ea typeface="黑体" panose="02010609060101010101" pitchFamily="2" charset="-122"/>
              </a:rPr>
              <a:t>三 </a:t>
            </a:r>
            <a:r>
              <a:rPr kumimoji="1" lang="en-US" altLang="zh-CN" sz="3200" dirty="0" smtClean="0">
                <a:latin typeface="黑体" panose="02010609060101010101" pitchFamily="2" charset="-122"/>
                <a:ea typeface="黑体" panose="02010609060101010101" pitchFamily="2" charset="-122"/>
              </a:rPr>
              <a:t>9,10</a:t>
            </a:r>
            <a:r>
              <a:rPr kumimoji="1" lang="en-US" altLang="zh-CN" sz="3200" b="0" i="0" u="none" dirty="0" smtClean="0">
                <a:latin typeface="黑体" panose="02010609060101010101" pitchFamily="2" charset="-122"/>
                <a:ea typeface="黑体" panose="02010609060101010101" pitchFamily="2" charset="-122"/>
              </a:rPr>
              <a:t>  </a:t>
            </a:r>
            <a:endParaRPr kumimoji="1" lang="en-US" altLang="zh-CN" sz="3200" b="0" i="0" u="none" dirty="0" smtClean="0">
              <a:latin typeface="黑体" panose="02010609060101010101" pitchFamily="2" charset="-122"/>
              <a:ea typeface="黑体" panose="02010609060101010101" pitchFamily="2" charset="-122"/>
            </a:endParaRPr>
          </a:p>
          <a:p>
            <a:pPr algn="l">
              <a:buFontTx/>
              <a:buNone/>
              <a:defRPr/>
            </a:pPr>
            <a:r>
              <a:rPr kumimoji="1" lang="en-US" altLang="zh-CN" sz="3200" dirty="0">
                <a:latin typeface="黑体" panose="02010609060101010101" pitchFamily="2" charset="-122"/>
                <a:ea typeface="黑体" panose="02010609060101010101" pitchFamily="2" charset="-122"/>
              </a:rPr>
              <a:t> </a:t>
            </a:r>
            <a:r>
              <a:rPr kumimoji="1" lang="en-US" altLang="zh-CN" sz="3200" dirty="0" smtClean="0">
                <a:latin typeface="黑体" panose="02010609060101010101" pitchFamily="2" charset="-122"/>
                <a:ea typeface="黑体" panose="02010609060101010101" pitchFamily="2" charset="-122"/>
              </a:rPr>
              <a:t>   </a:t>
            </a:r>
            <a:r>
              <a:rPr kumimoji="1" lang="zh-CN" altLang="en-US" sz="3200" b="0" i="0" u="none" dirty="0" smtClean="0">
                <a:latin typeface="黑体" panose="02010609060101010101" pitchFamily="2" charset="-122"/>
                <a:ea typeface="黑体" panose="02010609060101010101" pitchFamily="2" charset="-122"/>
              </a:rPr>
              <a:t>四 </a:t>
            </a:r>
            <a:r>
              <a:rPr kumimoji="1" lang="en-US" altLang="zh-CN" sz="3200" b="0" i="0" u="none" smtClean="0">
                <a:latin typeface="黑体" panose="02010609060101010101" pitchFamily="2" charset="-122"/>
                <a:ea typeface="黑体" panose="02010609060101010101" pitchFamily="2" charset="-122"/>
              </a:rPr>
              <a:t>4,</a:t>
            </a:r>
            <a:r>
              <a:rPr kumimoji="1" lang="en-US" altLang="zh-CN" sz="3200" smtClean="0">
                <a:latin typeface="黑体" panose="02010609060101010101" pitchFamily="2" charset="-122"/>
                <a:ea typeface="黑体" panose="02010609060101010101" pitchFamily="2" charset="-122"/>
              </a:rPr>
              <a:t>5,6(1</a:t>
            </a:r>
            <a:r>
              <a:rPr kumimoji="1" lang="en-US" altLang="zh-CN" sz="3200" dirty="0" smtClean="0">
                <a:latin typeface="黑体" panose="02010609060101010101" pitchFamily="2" charset="-122"/>
                <a:ea typeface="黑体" panose="02010609060101010101" pitchFamily="2" charset="-122"/>
              </a:rPr>
              <a:t>),7,8</a:t>
            </a:r>
            <a:endParaRPr kumimoji="1" lang="en-US" altLang="zh-CN" sz="3200" dirty="0" smtClean="0">
              <a:latin typeface="黑体" panose="02010609060101010101" pitchFamily="2" charset="-122"/>
              <a:ea typeface="黑体" panose="02010609060101010101" pitchFamily="2" charset="-122"/>
            </a:endParaRPr>
          </a:p>
          <a:p>
            <a:pPr algn="l">
              <a:buFontTx/>
              <a:buNone/>
              <a:defRPr/>
            </a:pPr>
            <a:endParaRPr kumimoji="1" lang="en-US" altLang="zh-CN" sz="3200" b="0" i="0" u="none"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49899" y="188640"/>
            <a:ext cx="7778262" cy="957263"/>
          </a:xfrm>
        </p:spPr>
        <p:txBody>
          <a:bodyPr/>
          <a:lstStyle/>
          <a:p>
            <a:r>
              <a:rPr lang="zh-CN" altLang="en-US" sz="4600" dirty="0" smtClean="0">
                <a:ea typeface="宋体" panose="02010600030101010101" pitchFamily="2" charset="-122"/>
              </a:rPr>
              <a:t>上  机　作  业</a:t>
            </a:r>
            <a:endParaRPr lang="zh-CN" altLang="en-US" sz="4600" dirty="0" smtClean="0">
              <a:ea typeface="宋体" panose="02010600030101010101" pitchFamily="2" charset="-122"/>
            </a:endParaRPr>
          </a:p>
        </p:txBody>
      </p:sp>
      <p:sp>
        <p:nvSpPr>
          <p:cNvPr id="552963" name="Rectangle 3"/>
          <p:cNvSpPr>
            <a:spLocks noChangeArrowheads="1"/>
          </p:cNvSpPr>
          <p:nvPr/>
        </p:nvSpPr>
        <p:spPr bwMode="auto">
          <a:xfrm>
            <a:off x="451369" y="1628781"/>
            <a:ext cx="8175381" cy="3044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p>
            <a:pPr algn="l">
              <a:buFontTx/>
              <a:buNone/>
              <a:defRPr/>
            </a:pPr>
            <a:endParaRPr kumimoji="1" lang="en-US" altLang="zh-CN" sz="3200" dirty="0" smtClean="0">
              <a:latin typeface="黑体" panose="02010609060101010101" pitchFamily="2" charset="-122"/>
              <a:ea typeface="黑体" panose="02010609060101010101" pitchFamily="2" charset="-122"/>
            </a:endParaRPr>
          </a:p>
          <a:p>
            <a:pPr algn="l">
              <a:buFontTx/>
              <a:buNone/>
              <a:defRPr/>
            </a:pPr>
            <a:r>
              <a:rPr kumimoji="1" lang="en-US" altLang="zh-CN" sz="3200" dirty="0" smtClean="0">
                <a:latin typeface="黑体" panose="02010609060101010101" pitchFamily="2" charset="-122"/>
                <a:ea typeface="黑体" panose="02010609060101010101" pitchFamily="2" charset="-122"/>
              </a:rPr>
              <a:t>1.</a:t>
            </a:r>
            <a:r>
              <a:rPr kumimoji="1" lang="zh-CN" altLang="en-US" sz="3200" dirty="0" smtClean="0">
                <a:latin typeface="黑体" panose="02010609060101010101" pitchFamily="2" charset="-122"/>
                <a:ea typeface="黑体" panose="02010609060101010101" pitchFamily="2" charset="-122"/>
              </a:rPr>
              <a:t>自行实现图的邻接矩阵和邻接表存储结构。</a:t>
            </a:r>
            <a:endParaRPr kumimoji="1" lang="en-US" altLang="zh-CN" sz="3200" dirty="0" smtClean="0">
              <a:latin typeface="黑体" panose="02010609060101010101" pitchFamily="2" charset="-122"/>
              <a:ea typeface="黑体" panose="02010609060101010101" pitchFamily="2" charset="-122"/>
            </a:endParaRPr>
          </a:p>
          <a:p>
            <a:pPr algn="l">
              <a:buFontTx/>
              <a:buNone/>
              <a:defRPr/>
            </a:pPr>
            <a:endParaRPr kumimoji="1" lang="en-US" altLang="zh-CN" sz="3200" dirty="0" smtClean="0">
              <a:latin typeface="黑体" panose="02010609060101010101" pitchFamily="2" charset="-122"/>
              <a:ea typeface="黑体" panose="02010609060101010101" pitchFamily="2" charset="-122"/>
            </a:endParaRPr>
          </a:p>
          <a:p>
            <a:pPr algn="l">
              <a:buFontTx/>
              <a:buNone/>
              <a:defRPr/>
            </a:pPr>
            <a:r>
              <a:rPr kumimoji="1" lang="en-US" altLang="zh-CN" sz="3200" dirty="0" smtClean="0">
                <a:latin typeface="黑体" panose="02010609060101010101" pitchFamily="2" charset="-122"/>
                <a:ea typeface="黑体" panose="02010609060101010101" pitchFamily="2" charset="-122"/>
              </a:rPr>
              <a:t>2.</a:t>
            </a:r>
            <a:r>
              <a:rPr kumimoji="1" lang="zh-CN" altLang="en-US" sz="3200" dirty="0" smtClean="0">
                <a:latin typeface="黑体" panose="02010609060101010101" pitchFamily="2" charset="-122"/>
                <a:ea typeface="黑体" panose="02010609060101010101" pitchFamily="2" charset="-122"/>
              </a:rPr>
              <a:t>深入正确理解教师提供的所有程序的实现原理及过程。</a:t>
            </a:r>
            <a:endParaRPr kumimoji="1" lang="en-US" altLang="zh-CN" sz="3200" dirty="0" smtClean="0">
              <a:latin typeface="黑体" panose="02010609060101010101" pitchFamily="2" charset="-122"/>
              <a:ea typeface="黑体" panose="02010609060101010101" pitchFamily="2" charset="-122"/>
            </a:endParaRPr>
          </a:p>
          <a:p>
            <a:pPr algn="l">
              <a:buFontTx/>
              <a:buNone/>
              <a:defRPr/>
            </a:pPr>
            <a:r>
              <a:rPr kumimoji="1" lang="en-US" altLang="zh-CN" sz="3200" dirty="0" smtClean="0">
                <a:latin typeface="黑体" panose="02010609060101010101" pitchFamily="2" charset="-122"/>
                <a:ea typeface="黑体" panose="02010609060101010101" pitchFamily="2" charset="-122"/>
              </a:rPr>
              <a:t>3.</a:t>
            </a:r>
            <a:r>
              <a:rPr kumimoji="1" lang="zh-CN" altLang="en-US" sz="3200" dirty="0" smtClean="0">
                <a:latin typeface="黑体" panose="02010609060101010101" pitchFamily="2" charset="-122"/>
                <a:ea typeface="黑体" panose="02010609060101010101" pitchFamily="2" charset="-122"/>
              </a:rPr>
              <a:t>掌握调用功能模块的方法。</a:t>
            </a:r>
            <a:endParaRPr kumimoji="1" lang="zh-CN" altLang="en-US" sz="4400" b="0" i="0" u="none" dirty="0">
              <a:latin typeface="黑体" panose="02010609060101010101" pitchFamily="2" charset="-122"/>
              <a:ea typeface="黑体" panose="02010609060101010101" pitchFamily="2" charset="-122"/>
            </a:endParaRPr>
          </a:p>
        </p:txBody>
      </p:sp>
    </p:spTree>
  </p:cSld>
  <p:clrMapOvr>
    <a:masterClrMapping/>
  </p:clrMapOvr>
  <p:transition>
    <p:wipe dir="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descr="Rectangle: Click to edit Master text styles&#10;Second level&#10;Third level&#10;Fourth level&#10;Fifth level"/>
          <p:cNvSpPr>
            <a:spLocks noGrp="1" noChangeArrowheads="1"/>
          </p:cNvSpPr>
          <p:nvPr>
            <p:ph type="body" idx="1"/>
          </p:nvPr>
        </p:nvSpPr>
        <p:spPr>
          <a:xfrm>
            <a:off x="300048" y="1384300"/>
            <a:ext cx="7521575" cy="5075238"/>
          </a:xfrm>
        </p:spPr>
        <p:txBody>
          <a:bodyPr/>
          <a:lstStyle/>
          <a:p>
            <a:pPr eaLnBrk="1" hangingPunct="1">
              <a:buFont typeface="Wingdings" panose="05000000000000000000" pitchFamily="2" charset="2"/>
              <a:buNone/>
              <a:defRPr/>
            </a:pPr>
            <a:endParaRPr lang="en-US" altLang="zh-CN" dirty="0" smtClean="0"/>
          </a:p>
          <a:p>
            <a:pPr eaLnBrk="1" hangingPunct="1">
              <a:buFont typeface="Wingdings" panose="05000000000000000000" pitchFamily="2" charset="2"/>
              <a:buNone/>
              <a:defRPr/>
            </a:pPr>
            <a:endParaRPr lang="en-US" altLang="zh-CN" dirty="0" smtClean="0"/>
          </a:p>
          <a:p>
            <a:pPr eaLnBrk="1" hangingPunct="1">
              <a:buFont typeface="Wingdings" panose="05000000000000000000" pitchFamily="2" charset="2"/>
              <a:buNone/>
              <a:defRPr/>
            </a:pPr>
            <a:endParaRPr lang="en-US" altLang="zh-CN" dirty="0" smtClean="0"/>
          </a:p>
          <a:p>
            <a:pPr eaLnBrk="1" hangingPunct="1">
              <a:buFont typeface="Wingdings" panose="05000000000000000000" pitchFamily="2" charset="2"/>
              <a:buNone/>
              <a:defRPr/>
            </a:pPr>
            <a:endParaRPr lang="en-US" altLang="zh-CN" dirty="0" smtClean="0"/>
          </a:p>
          <a:p>
            <a:pPr eaLnBrk="1" hangingPunct="1">
              <a:buFont typeface="Wingdings" panose="05000000000000000000" pitchFamily="2" charset="2"/>
              <a:buNone/>
              <a:defRPr/>
            </a:pPr>
            <a:endParaRPr lang="en-US" altLang="zh-CN" dirty="0" smtClean="0"/>
          </a:p>
          <a:p>
            <a:pPr eaLnBrk="1" hangingPunct="1">
              <a:buFont typeface="Wingdings" panose="05000000000000000000" pitchFamily="2" charset="2"/>
              <a:buNone/>
              <a:defRPr/>
            </a:pPr>
            <a:endParaRPr lang="en-US" altLang="zh-CN" dirty="0" smtClean="0"/>
          </a:p>
          <a:p>
            <a:pPr eaLnBrk="1" hangingPunct="1">
              <a:buFont typeface="Wingdings" panose="05000000000000000000" pitchFamily="2" charset="2"/>
              <a:buNone/>
              <a:defRPr/>
            </a:pPr>
            <a:endParaRPr lang="en-US" altLang="zh-CN" dirty="0" smtClean="0"/>
          </a:p>
          <a:p>
            <a:pPr eaLnBrk="1" hangingPunct="1">
              <a:buFont typeface="Wingdings" panose="05000000000000000000" pitchFamily="2" charset="2"/>
              <a:buNone/>
              <a:defRPr/>
            </a:pPr>
            <a:endParaRPr lang="en-US" altLang="zh-CN" dirty="0" smtClean="0"/>
          </a:p>
          <a:p>
            <a:pPr eaLnBrk="1" hangingPunct="1">
              <a:buFont typeface="Wingdings" panose="05000000000000000000" pitchFamily="2" charset="2"/>
              <a:buNone/>
              <a:defRPr/>
            </a:pPr>
            <a:endParaRPr lang="en-US" altLang="zh-CN" dirty="0" smtClean="0"/>
          </a:p>
        </p:txBody>
      </p:sp>
      <p:pic>
        <p:nvPicPr>
          <p:cNvPr id="125955" name="Picture 6" descr="D:\Program Files\Common Files\Microsoft Shared\Clipart\cagcat50\BD05584_.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2163" y="1549400"/>
            <a:ext cx="62484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6" name="WordArt 10"/>
          <p:cNvSpPr>
            <a:spLocks noChangeArrowheads="1" noChangeShapeType="1" noTextEdit="1"/>
          </p:cNvSpPr>
          <p:nvPr/>
        </p:nvSpPr>
        <p:spPr bwMode="auto">
          <a:xfrm>
            <a:off x="1528766" y="4905807"/>
            <a:ext cx="5511800" cy="1457325"/>
          </a:xfrm>
          <a:prstGeom prst="rect">
            <a:avLst/>
          </a:prstGeom>
        </p:spPr>
        <p:txBody>
          <a:bodyPr wrap="none" fromWordArt="1">
            <a:prstTxWarp prst="textCascadeUp">
              <a:avLst>
                <a:gd name="adj" fmla="val 44444"/>
              </a:avLst>
            </a:prstTxWarp>
            <a:scene3d>
              <a:camera prst="legacyPerspectiveFront">
                <a:rot lat="20519959" lon="1080000" rev="0"/>
              </a:camera>
              <a:lightRig rig="legacyHarsh2" dir="b"/>
            </a:scene3d>
            <a:sp3d extrusionH="430200" prstMaterial="legacyMatte">
              <a:extrusionClr>
                <a:srgbClr val="FF6600"/>
              </a:extrusionClr>
            </a:sp3d>
          </a:bodyPr>
          <a:lstStyle/>
          <a:p>
            <a:pPr algn="ctr"/>
            <a:r>
              <a:rPr lang="zh-CN" altLang="en-US" sz="3600" kern="10">
                <a:ln w="9525">
                  <a:round/>
                </a:ln>
                <a:gradFill rotWithShape="1">
                  <a:gsLst>
                    <a:gs pos="0">
                      <a:srgbClr val="FFE701"/>
                    </a:gs>
                    <a:gs pos="100000">
                      <a:srgbClr val="FE3E02"/>
                    </a:gs>
                  </a:gsLst>
                  <a:lin ang="5400000" scaled="1"/>
                </a:gradFill>
                <a:latin typeface="宋体" panose="02010600030101010101" pitchFamily="2" charset="-122"/>
                <a:ea typeface="宋体" panose="02010600030101010101" pitchFamily="2" charset="-122"/>
              </a:rPr>
              <a:t>祝你成功！</a:t>
            </a:r>
            <a:endParaRPr lang="zh-CN" altLang="en-US" sz="3600" kern="10">
              <a:ln w="9525">
                <a:round/>
              </a:ln>
              <a:gradFill rotWithShape="1">
                <a:gsLst>
                  <a:gs pos="0">
                    <a:srgbClr val="FFE701"/>
                  </a:gs>
                  <a:gs pos="100000">
                    <a:srgbClr val="FE3E02"/>
                  </a:gs>
                </a:gsLst>
                <a:lin ang="5400000" scaled="1"/>
              </a:gradFill>
              <a:latin typeface="宋体" panose="02010600030101010101" pitchFamily="2" charset="-122"/>
              <a:ea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74643" y="1347791"/>
            <a:ext cx="88566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     void</a:t>
            </a:r>
            <a:r>
              <a:rPr lang="en-US" altLang="zh-CN" sz="2400"/>
              <a:t> InsertVex(</a:t>
            </a:r>
            <a:r>
              <a:rPr lang="en-US" altLang="zh-CN" sz="2400" b="1"/>
              <a:t>const</a:t>
            </a:r>
            <a:r>
              <a:rPr lang="en-US" altLang="zh-CN" sz="2400"/>
              <a:t> ElemType &amp;d);</a:t>
            </a:r>
            <a:endParaRPr lang="en-US" altLang="zh-CN" sz="2400"/>
          </a:p>
          <a:p>
            <a:r>
              <a:rPr lang="en-US" altLang="zh-CN" sz="2400" b="1"/>
              <a:t>     void</a:t>
            </a:r>
            <a:r>
              <a:rPr lang="en-US" altLang="zh-CN" sz="2400"/>
              <a:t> InsertArc(</a:t>
            </a:r>
            <a:r>
              <a:rPr lang="en-US" altLang="zh-CN" sz="2400" b="1"/>
              <a:t>int</a:t>
            </a:r>
            <a:r>
              <a:rPr lang="en-US" altLang="zh-CN" sz="2400"/>
              <a:t> v1, </a:t>
            </a:r>
            <a:r>
              <a:rPr lang="en-US" altLang="zh-CN" sz="2400" b="1"/>
              <a:t>int</a:t>
            </a:r>
            <a:r>
              <a:rPr lang="en-US" altLang="zh-CN" sz="2400"/>
              <a:t> v2);</a:t>
            </a:r>
            <a:endParaRPr lang="en-US" altLang="zh-CN" sz="2400"/>
          </a:p>
          <a:p>
            <a:r>
              <a:rPr lang="en-US" altLang="zh-CN" sz="2400" b="1"/>
              <a:t>     void</a:t>
            </a:r>
            <a:r>
              <a:rPr lang="en-US" altLang="zh-CN" sz="2400"/>
              <a:t> DeleteVex(</a:t>
            </a:r>
            <a:r>
              <a:rPr lang="en-US" altLang="zh-CN" sz="2400" b="1"/>
              <a:t>const</a:t>
            </a:r>
            <a:r>
              <a:rPr lang="en-US" altLang="zh-CN" sz="2400"/>
              <a:t> ElemType &amp;d);</a:t>
            </a:r>
            <a:endParaRPr lang="en-US" altLang="zh-CN" sz="2400"/>
          </a:p>
          <a:p>
            <a:r>
              <a:rPr lang="en-US" altLang="zh-CN" sz="2400" b="1"/>
              <a:t>     void</a:t>
            </a:r>
            <a:r>
              <a:rPr lang="en-US" altLang="zh-CN" sz="2400"/>
              <a:t> DeleteArc(</a:t>
            </a:r>
            <a:r>
              <a:rPr lang="en-US" altLang="zh-CN" sz="2400" b="1"/>
              <a:t>int</a:t>
            </a:r>
            <a:r>
              <a:rPr lang="en-US" altLang="zh-CN" sz="2400"/>
              <a:t> v1, </a:t>
            </a:r>
            <a:r>
              <a:rPr lang="en-US" altLang="zh-CN" sz="2400" b="1"/>
              <a:t>int</a:t>
            </a:r>
            <a:r>
              <a:rPr lang="en-US" altLang="zh-CN" sz="2400"/>
              <a:t> v2);</a:t>
            </a:r>
            <a:endParaRPr lang="en-US" altLang="zh-CN" sz="2400"/>
          </a:p>
          <a:p>
            <a:r>
              <a:rPr lang="en-US" altLang="zh-CN" sz="2400"/>
              <a:t>     Status GetTag(</a:t>
            </a:r>
            <a:r>
              <a:rPr lang="en-US" altLang="zh-CN" sz="2400" b="1"/>
              <a:t>int</a:t>
            </a:r>
            <a:r>
              <a:rPr lang="en-US" altLang="zh-CN" sz="2400"/>
              <a:t> v) </a:t>
            </a:r>
            <a:r>
              <a:rPr lang="en-US" altLang="zh-CN" sz="2400" b="1"/>
              <a:t>const</a:t>
            </a:r>
            <a:r>
              <a:rPr lang="en-US" altLang="zh-CN" sz="2400"/>
              <a:t>;</a:t>
            </a:r>
            <a:endParaRPr lang="en-US" altLang="zh-CN" sz="2400"/>
          </a:p>
          <a:p>
            <a:r>
              <a:rPr lang="en-US" altLang="zh-CN" sz="2400" b="1"/>
              <a:t>     void</a:t>
            </a:r>
            <a:r>
              <a:rPr lang="en-US" altLang="zh-CN" sz="2400"/>
              <a:t> SetTag(</a:t>
            </a:r>
            <a:r>
              <a:rPr lang="en-US" altLang="zh-CN" sz="2400" b="1"/>
              <a:t>int</a:t>
            </a:r>
            <a:r>
              <a:rPr lang="en-US" altLang="zh-CN" sz="2400"/>
              <a:t> v, Status val) </a:t>
            </a:r>
            <a:r>
              <a:rPr lang="en-US" altLang="zh-CN" sz="2400" b="1"/>
              <a:t>const</a:t>
            </a:r>
            <a:r>
              <a:rPr lang="en-US" altLang="zh-CN" sz="2400"/>
              <a:t>;</a:t>
            </a:r>
            <a:endParaRPr lang="en-US" altLang="zh-CN" sz="2400"/>
          </a:p>
          <a:p>
            <a:r>
              <a:rPr lang="en-US" altLang="zh-CN" sz="2400"/>
              <a:t>     AdjMatrixUndirGraph(</a:t>
            </a:r>
            <a:r>
              <a:rPr lang="en-US" altLang="zh-CN" sz="2400" b="1"/>
              <a:t>const</a:t>
            </a:r>
            <a:r>
              <a:rPr lang="en-US" altLang="zh-CN" sz="2400"/>
              <a:t> </a:t>
            </a:r>
            <a:endParaRPr lang="en-US" altLang="zh-CN" sz="2400"/>
          </a:p>
          <a:p>
            <a:r>
              <a:rPr lang="en-US" altLang="zh-CN" sz="2400"/>
              <a:t>                AdjMatrixUndirGraph&lt;ElemType&gt; &amp;g);	</a:t>
            </a:r>
            <a:endParaRPr lang="zh-CN" altLang="zh-CN" sz="2400"/>
          </a:p>
          <a:p>
            <a:r>
              <a:rPr lang="en-US" altLang="zh-CN" sz="2400"/>
              <a:t>     AdjMatrixUndirGraph&lt;ElemType&gt; &amp;operator =(</a:t>
            </a:r>
            <a:endParaRPr lang="en-US" altLang="zh-CN" sz="2400"/>
          </a:p>
          <a:p>
            <a:r>
              <a:rPr lang="en-US" altLang="zh-CN" sz="2400" b="1"/>
              <a:t>               const</a:t>
            </a:r>
            <a:r>
              <a:rPr lang="en-US" altLang="zh-CN" sz="2400"/>
              <a:t> AdjMatrixUndirGraph&lt;ElemType&gt; &amp;g); </a:t>
            </a:r>
            <a:endParaRPr lang="en-US" altLang="zh-CN" sz="2400"/>
          </a:p>
          <a:p>
            <a:r>
              <a:rPr lang="en-US" altLang="zh-CN" sz="2400" b="1"/>
              <a:t>     void</a:t>
            </a:r>
            <a:r>
              <a:rPr lang="en-US" altLang="zh-CN" sz="2400"/>
              <a:t> Display();</a:t>
            </a:r>
            <a:endParaRPr lang="en-US"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无向图的邻接矩阵类模板</a:t>
            </a:r>
            <a:endParaRPr lang="zh-CN" altLang="en-US" dirty="0"/>
          </a:p>
        </p:txBody>
      </p:sp>
    </p:spTree>
  </p:cSld>
  <p:clrMapOvr>
    <a:masterClrMapping/>
  </p:clrMapOvr>
  <p:transition spd="slow">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03238" y="1335088"/>
            <a:ext cx="78486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r>
              <a:rPr lang="en-US" altLang="zh-CN" sz="2400" dirty="0" err="1"/>
              <a:t>AdjMatrixUndirGraph</a:t>
            </a:r>
            <a:r>
              <a:rPr lang="en-US" altLang="zh-CN" sz="2400" dirty="0"/>
              <a:t>&lt;</a:t>
            </a:r>
            <a:r>
              <a:rPr lang="en-US" altLang="zh-CN" sz="2400" dirty="0" err="1"/>
              <a:t>ElemType</a:t>
            </a:r>
            <a:r>
              <a:rPr lang="en-US" altLang="zh-CN" sz="2400" dirty="0"/>
              <a:t>&gt;::</a:t>
            </a:r>
            <a:r>
              <a:rPr lang="en-US" altLang="zh-CN" sz="2400" dirty="0" err="1"/>
              <a:t>AdjMatrixUndirGraph</a:t>
            </a:r>
            <a:r>
              <a:rPr lang="en-US" altLang="zh-CN" sz="2400" dirty="0"/>
              <a:t>(</a:t>
            </a:r>
            <a:r>
              <a:rPr lang="en-US" altLang="zh-CN" sz="2400" b="1" dirty="0" err="1"/>
              <a:t>int</a:t>
            </a:r>
            <a:r>
              <a:rPr lang="en-US" altLang="zh-CN" sz="2400" dirty="0"/>
              <a:t> </a:t>
            </a:r>
            <a:r>
              <a:rPr lang="en-US" altLang="zh-CN" sz="2400" dirty="0" err="1"/>
              <a:t>vertexMaxNum</a:t>
            </a:r>
            <a:r>
              <a:rPr lang="en-US" altLang="zh-CN" sz="2400" dirty="0"/>
              <a:t>) {</a:t>
            </a:r>
            <a:endParaRPr lang="zh-CN" altLang="zh-CN" sz="2400" dirty="0"/>
          </a:p>
          <a:p>
            <a:r>
              <a:rPr lang="en-US" altLang="zh-CN" sz="2400" b="1" dirty="0"/>
              <a:t>      if</a:t>
            </a:r>
            <a:r>
              <a:rPr lang="en-US" altLang="zh-CN" sz="2400" dirty="0"/>
              <a:t> (</a:t>
            </a:r>
            <a:r>
              <a:rPr lang="en-US" altLang="zh-CN" sz="2400" dirty="0" err="1"/>
              <a:t>vertexMaxNum</a:t>
            </a:r>
            <a:r>
              <a:rPr lang="en-US" altLang="zh-CN" sz="2400" dirty="0"/>
              <a:t> &lt; 0)</a:t>
            </a:r>
            <a:endParaRPr lang="zh-CN" altLang="zh-CN" sz="2400" dirty="0"/>
          </a:p>
          <a:p>
            <a:r>
              <a:rPr lang="en-US" altLang="zh-CN" sz="2400" dirty="0"/>
              <a:t>             </a:t>
            </a:r>
            <a:r>
              <a:rPr lang="en-US" altLang="zh-CN" sz="2400" b="1" dirty="0"/>
              <a:t>throw</a:t>
            </a:r>
            <a:r>
              <a:rPr lang="en-US" altLang="zh-CN" sz="2400" dirty="0"/>
              <a:t> Error("</a:t>
            </a:r>
            <a:r>
              <a:rPr lang="zh-CN" altLang="zh-CN" sz="2400" dirty="0"/>
              <a:t>允许的顶点最大数目不能为负</a:t>
            </a:r>
            <a:r>
              <a:rPr lang="en-US" altLang="zh-CN" sz="2400" dirty="0"/>
              <a:t>!"); </a:t>
            </a:r>
            <a:endParaRPr lang="en-US" altLang="zh-CN" sz="2400" dirty="0"/>
          </a:p>
          <a:p>
            <a:r>
              <a:rPr lang="en-US" altLang="zh-CN" sz="2400" dirty="0"/>
              <a:t>      </a:t>
            </a:r>
            <a:r>
              <a:rPr lang="en-US" altLang="zh-CN" sz="2400" dirty="0" err="1"/>
              <a:t>vexNum</a:t>
            </a:r>
            <a:r>
              <a:rPr lang="en-US" altLang="zh-CN" sz="2400" dirty="0"/>
              <a:t>=0;			</a:t>
            </a:r>
            <a:endParaRPr lang="zh-CN" altLang="zh-CN" sz="2400" dirty="0"/>
          </a:p>
          <a:p>
            <a:r>
              <a:rPr lang="en-US" altLang="zh-CN" sz="2400" dirty="0"/>
              <a:t>      </a:t>
            </a:r>
            <a:r>
              <a:rPr lang="en-US" altLang="zh-CN" sz="2400" dirty="0" err="1"/>
              <a:t>vexMaxNum</a:t>
            </a:r>
            <a:r>
              <a:rPr lang="en-US" altLang="zh-CN" sz="2400" dirty="0"/>
              <a:t>=</a:t>
            </a:r>
            <a:r>
              <a:rPr lang="en-US" altLang="zh-CN" sz="2400" dirty="0" err="1"/>
              <a:t>vertexMaxNum</a:t>
            </a:r>
            <a:r>
              <a:rPr lang="en-US" altLang="zh-CN" sz="2400" dirty="0"/>
              <a:t>;</a:t>
            </a:r>
            <a:endParaRPr lang="zh-CN" altLang="zh-CN" sz="2400" dirty="0"/>
          </a:p>
          <a:p>
            <a:r>
              <a:rPr lang="en-US" altLang="zh-CN" sz="2400" dirty="0"/>
              <a:t>      </a:t>
            </a:r>
            <a:r>
              <a:rPr lang="en-US" altLang="zh-CN" sz="2400" dirty="0" err="1"/>
              <a:t>arcNum</a:t>
            </a:r>
            <a:r>
              <a:rPr lang="en-US" altLang="zh-CN" sz="2400" dirty="0"/>
              <a:t>=0;	</a:t>
            </a:r>
            <a:endParaRPr lang="zh-CN" altLang="zh-CN" sz="2400" dirty="0"/>
          </a:p>
          <a:p>
            <a:r>
              <a:rPr lang="en-US" altLang="zh-CN" sz="2400" dirty="0"/>
              <a:t>      vertexes=</a:t>
            </a:r>
            <a:r>
              <a:rPr lang="en-US" altLang="zh-CN" sz="2400" b="1" dirty="0"/>
              <a:t>new</a:t>
            </a:r>
            <a:r>
              <a:rPr lang="en-US" altLang="zh-CN" sz="2400" dirty="0"/>
              <a:t> </a:t>
            </a:r>
            <a:r>
              <a:rPr lang="en-US" altLang="zh-CN" sz="2400" dirty="0" err="1"/>
              <a:t>ElemType</a:t>
            </a:r>
            <a:r>
              <a:rPr lang="en-US" altLang="zh-CN" sz="2400" dirty="0"/>
              <a:t>[</a:t>
            </a:r>
            <a:r>
              <a:rPr lang="en-US" altLang="zh-CN" sz="2400" dirty="0" err="1"/>
              <a:t>vexMaxNum</a:t>
            </a:r>
            <a:r>
              <a:rPr lang="en-US" altLang="zh-CN" sz="2400" dirty="0"/>
              <a:t>];</a:t>
            </a:r>
            <a:endParaRPr lang="en-US" altLang="zh-CN" sz="2400" dirty="0"/>
          </a:p>
          <a:p>
            <a:r>
              <a:rPr lang="en-US" altLang="zh-CN" sz="2400" dirty="0"/>
              <a:t>      tag=</a:t>
            </a:r>
            <a:r>
              <a:rPr lang="en-US" altLang="zh-CN" sz="2400" b="1" dirty="0"/>
              <a:t>new</a:t>
            </a:r>
            <a:r>
              <a:rPr lang="en-US" altLang="zh-CN" sz="2400" dirty="0"/>
              <a:t> Status[</a:t>
            </a:r>
            <a:r>
              <a:rPr lang="en-US" altLang="zh-CN" sz="2400" dirty="0" err="1"/>
              <a:t>vexMaxNum</a:t>
            </a:r>
            <a:r>
              <a:rPr lang="en-US" altLang="zh-CN" sz="2400" dirty="0"/>
              <a:t>];</a:t>
            </a:r>
            <a:endParaRPr lang="en-US" altLang="zh-CN" sz="2400" dirty="0"/>
          </a:p>
          <a:p>
            <a:r>
              <a:rPr lang="en-US" altLang="zh-CN" sz="2400" dirty="0"/>
              <a:t>      arcs=(</a:t>
            </a:r>
            <a:r>
              <a:rPr lang="en-US" altLang="zh-CN" sz="2400" b="1" dirty="0" err="1"/>
              <a:t>int</a:t>
            </a:r>
            <a:r>
              <a:rPr lang="en-US" altLang="zh-CN" sz="2400" dirty="0"/>
              <a:t> **)</a:t>
            </a:r>
            <a:r>
              <a:rPr lang="en-US" altLang="zh-CN" sz="2400" b="1" dirty="0"/>
              <a:t>new</a:t>
            </a:r>
            <a:r>
              <a:rPr lang="en-US" altLang="zh-CN" sz="2400" dirty="0"/>
              <a:t> </a:t>
            </a:r>
            <a:r>
              <a:rPr lang="en-US" altLang="zh-CN" sz="2400" b="1" dirty="0" err="1"/>
              <a:t>int</a:t>
            </a:r>
            <a:r>
              <a:rPr lang="en-US" altLang="zh-CN" sz="2400" dirty="0"/>
              <a:t> *[</a:t>
            </a:r>
            <a:r>
              <a:rPr lang="en-US" altLang="zh-CN" sz="2400" dirty="0" err="1"/>
              <a:t>vexMaxNum</a:t>
            </a:r>
            <a:r>
              <a:rPr lang="en-US" altLang="zh-CN" sz="2400" dirty="0"/>
              <a:t>];</a:t>
            </a:r>
            <a:endParaRPr lang="en-US" altLang="zh-CN" sz="2400" dirty="0"/>
          </a:p>
          <a:p>
            <a:r>
              <a:rPr lang="en-US" altLang="zh-CN" sz="2400" b="1" dirty="0"/>
              <a:t>      for</a:t>
            </a:r>
            <a:r>
              <a:rPr lang="en-US" altLang="zh-CN" sz="2400" dirty="0"/>
              <a:t> (</a:t>
            </a:r>
            <a:r>
              <a:rPr lang="en-US" altLang="zh-CN" sz="2400" b="1" dirty="0" err="1"/>
              <a:t>int</a:t>
            </a:r>
            <a:r>
              <a:rPr lang="en-US" altLang="zh-CN" sz="2400" dirty="0"/>
              <a:t> v=0; v &lt; </a:t>
            </a:r>
            <a:r>
              <a:rPr lang="en-US" altLang="zh-CN" sz="2400" dirty="0" err="1"/>
              <a:t>vexMaxNum</a:t>
            </a:r>
            <a:r>
              <a:rPr lang="en-US" altLang="zh-CN" sz="2400" dirty="0"/>
              <a:t>; v++) </a:t>
            </a:r>
            <a:endParaRPr lang="zh-CN" altLang="zh-CN" sz="2400" dirty="0"/>
          </a:p>
          <a:p>
            <a:r>
              <a:rPr lang="en-US" altLang="zh-CN" sz="2400" dirty="0"/>
              <a:t>	arcs[v]=</a:t>
            </a:r>
            <a:r>
              <a:rPr lang="en-US" altLang="zh-CN" sz="2400" b="1" dirty="0"/>
              <a:t>new</a:t>
            </a:r>
            <a:r>
              <a:rPr lang="en-US" altLang="zh-CN" sz="2400" dirty="0"/>
              <a:t> </a:t>
            </a:r>
            <a:r>
              <a:rPr lang="en-US" altLang="zh-CN" sz="2400" b="1" dirty="0" err="1"/>
              <a:t>int</a:t>
            </a:r>
            <a:r>
              <a:rPr lang="en-US" altLang="zh-CN" sz="2400" dirty="0"/>
              <a:t>[</a:t>
            </a:r>
            <a:r>
              <a:rPr lang="en-US" altLang="zh-CN" sz="2400" dirty="0" err="1"/>
              <a:t>vexMaxNum</a:t>
            </a:r>
            <a:r>
              <a:rPr lang="en-US" altLang="zh-CN" sz="2400" dirty="0"/>
              <a:t>];	</a:t>
            </a:r>
            <a:endParaRPr lang="zh-CN" altLang="zh-CN" sz="2400" dirty="0"/>
          </a:p>
          <a:p>
            <a:r>
              <a:rPr lang="en-US" altLang="zh-CN" sz="2400" dirty="0"/>
              <a:t> }</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a:t>
            </a:r>
            <a:r>
              <a:rPr lang="en-US" altLang="zh-CN" dirty="0"/>
              <a:t>1</a:t>
            </a:r>
            <a:r>
              <a:rPr lang="zh-CN" altLang="zh-CN" dirty="0"/>
              <a:t>）构造函数</a:t>
            </a:r>
            <a:r>
              <a:rPr lang="en-US" altLang="zh-CN" dirty="0"/>
              <a:t>1</a:t>
            </a:r>
            <a:endParaRPr lang="zh-CN" altLang="en-US" dirty="0"/>
          </a:p>
        </p:txBody>
      </p:sp>
    </p:spTree>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ctrTitle"/>
          </p:nvPr>
        </p:nvSpPr>
        <p:spPr>
          <a:xfrm>
            <a:off x="1691722" y="260648"/>
            <a:ext cx="6047643" cy="838200"/>
          </a:xfrm>
        </p:spPr>
        <p:txBody>
          <a:bodyPr/>
          <a:lstStyle/>
          <a:p>
            <a:r>
              <a:rPr lang="zh-CN" altLang="en-US" dirty="0" smtClean="0">
                <a:ea typeface="黑体" panose="02010609060101010101" pitchFamily="2" charset="-122"/>
              </a:rPr>
              <a:t>第</a:t>
            </a:r>
            <a:r>
              <a:rPr lang="en-US" altLang="zh-CN" dirty="0" smtClean="0">
                <a:ea typeface="黑体" panose="02010609060101010101" pitchFamily="2" charset="-122"/>
              </a:rPr>
              <a:t>7</a:t>
            </a:r>
            <a:r>
              <a:rPr lang="zh-CN" altLang="en-US" dirty="0" smtClean="0">
                <a:ea typeface="黑体" panose="02010609060101010101" pitchFamily="2" charset="-122"/>
              </a:rPr>
              <a:t>章</a:t>
            </a:r>
            <a:r>
              <a:rPr lang="zh-CN" altLang="en-US" dirty="0" smtClean="0">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图</a:t>
            </a:r>
            <a:endParaRPr lang="en-US" altLang="zh-CN" dirty="0" smtClean="0">
              <a:ea typeface="宋体" panose="02010600030101010101" pitchFamily="2" charset="-122"/>
            </a:endParaRPr>
          </a:p>
        </p:txBody>
      </p:sp>
      <p:sp>
        <p:nvSpPr>
          <p:cNvPr id="1289219" name="Text Box 1027"/>
          <p:cNvSpPr txBox="1">
            <a:spLocks noChangeArrowheads="1"/>
          </p:cNvSpPr>
          <p:nvPr/>
        </p:nvSpPr>
        <p:spPr bwMode="auto">
          <a:xfrm>
            <a:off x="211016" y="1371601"/>
            <a:ext cx="8440615" cy="4657172"/>
          </a:xfrm>
          <a:prstGeom prst="rect">
            <a:avLst/>
          </a:prstGeom>
          <a:noFill/>
          <a:ln w="22225">
            <a:noFill/>
            <a:miter lim="800000"/>
          </a:ln>
          <a:effectLst/>
        </p:spPr>
        <p:txBody>
          <a:bodyPr lIns="87312" tIns="44450" rIns="87312" bIns="44450">
            <a:spAutoFit/>
          </a:bodyPr>
          <a:lstStyle/>
          <a:p>
            <a:pPr algn="just" hangingPunct="0">
              <a:spcBef>
                <a:spcPct val="20000"/>
              </a:spcBef>
              <a:defRPr/>
            </a:pPr>
            <a:r>
              <a:rPr lang="zh-CN" altLang="en-US" sz="2800" b="1" dirty="0">
                <a:solidFill>
                  <a:srgbClr val="FC0128"/>
                </a:solidFill>
                <a:effectLst>
                  <a:outerShdw blurRad="38100" dist="38100" dir="2700000" algn="tl">
                    <a:srgbClr val="C0C0C0"/>
                  </a:outerShdw>
                </a:effectLst>
                <a:latin typeface="宋体" panose="02010600030101010101" pitchFamily="2" charset="-122"/>
              </a:rPr>
              <a:t>  图</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Graph）</a:t>
            </a:r>
            <a:r>
              <a:rPr lang="zh-CN" altLang="en-US" sz="2800" b="1" dirty="0">
                <a:solidFill>
                  <a:srgbClr val="000000"/>
                </a:solidFill>
                <a:latin typeface="宋体" panose="02010600030101010101" pitchFamily="2" charset="-122"/>
              </a:rPr>
              <a:t>是一种较树更为复杂的非线性数据结构。</a:t>
            </a:r>
            <a:endParaRPr lang="zh-CN" altLang="en-US" sz="2800" b="1" dirty="0">
              <a:solidFill>
                <a:srgbClr val="000000"/>
              </a:solidFill>
              <a:latin typeface="宋体" panose="02010600030101010101" pitchFamily="2" charset="-122"/>
            </a:endParaRPr>
          </a:p>
          <a:p>
            <a:pPr algn="just" hangingPunct="0">
              <a:spcBef>
                <a:spcPct val="20000"/>
              </a:spcBef>
              <a:buFont typeface="Wingdings" panose="05000000000000000000" pitchFamily="2" charset="2"/>
              <a:buChar char="Ø"/>
              <a:defRPr/>
            </a:pPr>
            <a:r>
              <a:rPr lang="zh-CN" altLang="en-US" sz="2800" b="1" dirty="0">
                <a:solidFill>
                  <a:srgbClr val="000000"/>
                </a:solidFill>
                <a:latin typeface="宋体" panose="02010600030101010101" pitchFamily="2" charset="-122"/>
              </a:rPr>
              <a:t>树形结构:除叶子外的每一</a:t>
            </a:r>
            <a:r>
              <a:rPr lang="zh-CN" altLang="en-US" sz="2800" b="1" dirty="0" smtClean="0">
                <a:solidFill>
                  <a:srgbClr val="000000"/>
                </a:solidFill>
                <a:latin typeface="宋体" panose="02010600030101010101" pitchFamily="2" charset="-122"/>
              </a:rPr>
              <a:t>个元素</a:t>
            </a:r>
            <a:r>
              <a:rPr lang="zh-CN" altLang="en-US" sz="2800" b="1" dirty="0">
                <a:solidFill>
                  <a:srgbClr val="000000"/>
                </a:solidFill>
                <a:latin typeface="宋体" panose="02010600030101010101" pitchFamily="2" charset="-122"/>
              </a:rPr>
              <a:t>可以和它下一层的多个数据元素存在关系；但除根元素以外的每一</a:t>
            </a:r>
            <a:r>
              <a:rPr lang="zh-CN" altLang="en-US" sz="2800" b="1" dirty="0" smtClean="0">
                <a:solidFill>
                  <a:srgbClr val="000000"/>
                </a:solidFill>
                <a:latin typeface="宋体" panose="02010600030101010101" pitchFamily="2" charset="-122"/>
              </a:rPr>
              <a:t>个元素</a:t>
            </a:r>
            <a:r>
              <a:rPr lang="zh-CN" altLang="en-US" sz="2800" b="1" dirty="0">
                <a:solidFill>
                  <a:srgbClr val="000000"/>
                </a:solidFill>
                <a:latin typeface="宋体" panose="02010600030101010101" pitchFamily="2" charset="-122"/>
              </a:rPr>
              <a:t>只能且必须和上一层的一个数据元素存在关系。</a:t>
            </a:r>
            <a:endParaRPr lang="zh-CN" altLang="en-US" sz="2800" b="1" dirty="0">
              <a:solidFill>
                <a:srgbClr val="000000"/>
              </a:solidFill>
              <a:latin typeface="宋体" panose="02010600030101010101" pitchFamily="2" charset="-122"/>
            </a:endParaRPr>
          </a:p>
          <a:p>
            <a:pPr algn="just" hangingPunct="0">
              <a:spcBef>
                <a:spcPct val="20000"/>
              </a:spcBef>
              <a:buFont typeface="Wingdings" panose="05000000000000000000" pitchFamily="2" charset="2"/>
              <a:buChar char="Ø"/>
              <a:defRPr/>
            </a:pPr>
            <a:r>
              <a:rPr lang="zh-CN" altLang="en-US" sz="2800" b="1" dirty="0">
                <a:solidFill>
                  <a:srgbClr val="000000"/>
                </a:solidFill>
                <a:latin typeface="宋体" panose="02010600030101010101" pitchFamily="2" charset="-122"/>
              </a:rPr>
              <a:t>图形结构中，数据元素之间的关系是任意的，图中每一个数据元素可以和任何其它数据元素相关联。</a:t>
            </a:r>
            <a:endParaRPr lang="zh-CN" altLang="en-US" sz="2800" b="1" dirty="0">
              <a:solidFill>
                <a:srgbClr val="000000"/>
              </a:solidFill>
              <a:latin typeface="宋体" panose="02010600030101010101" pitchFamily="2" charset="-122"/>
            </a:endParaRPr>
          </a:p>
          <a:p>
            <a:pPr algn="just" hangingPunct="0">
              <a:spcBef>
                <a:spcPct val="20000"/>
              </a:spcBef>
              <a:defRPr/>
            </a:pPr>
            <a:r>
              <a:rPr lang="zh-CN" altLang="en-US" sz="2800" b="1" dirty="0">
                <a:solidFill>
                  <a:srgbClr val="000000"/>
                </a:solidFill>
                <a:latin typeface="宋体" panose="02010600030101010101" pitchFamily="2" charset="-122"/>
              </a:rPr>
              <a:t>  图的</a:t>
            </a:r>
            <a:r>
              <a:rPr lang="zh-CN" altLang="en-US" sz="2800" b="1" dirty="0" smtClean="0">
                <a:solidFill>
                  <a:srgbClr val="000000"/>
                </a:solidFill>
                <a:latin typeface="宋体" panose="02010600030101010101" pitchFamily="2" charset="-122"/>
              </a:rPr>
              <a:t>应用: </a:t>
            </a:r>
            <a:r>
              <a:rPr lang="zh-CN" altLang="en-US" sz="2800" b="1">
                <a:solidFill>
                  <a:srgbClr val="000000"/>
                </a:solidFill>
                <a:latin typeface="宋体" panose="02010600030101010101" pitchFamily="2" charset="-122"/>
              </a:rPr>
              <a:t>电路</a:t>
            </a:r>
            <a:r>
              <a:rPr lang="zh-CN" altLang="en-US" sz="2800" b="1" smtClean="0">
                <a:solidFill>
                  <a:srgbClr val="000000"/>
                </a:solidFill>
                <a:latin typeface="宋体" panose="02010600030101010101" pitchFamily="2" charset="-122"/>
              </a:rPr>
              <a:t>分析、寻找</a:t>
            </a:r>
            <a:r>
              <a:rPr lang="zh-CN" altLang="en-US" sz="2800" b="1">
                <a:solidFill>
                  <a:srgbClr val="000000"/>
                </a:solidFill>
                <a:latin typeface="宋体" panose="02010600030101010101" pitchFamily="2" charset="-122"/>
              </a:rPr>
              <a:t>最</a:t>
            </a:r>
            <a:r>
              <a:rPr lang="zh-CN" altLang="en-US" sz="2800" b="1" smtClean="0">
                <a:solidFill>
                  <a:srgbClr val="000000"/>
                </a:solidFill>
                <a:latin typeface="宋体" panose="02010600030101010101" pitchFamily="2" charset="-122"/>
              </a:rPr>
              <a:t>短路线、项目规划、鉴别化合物、统计力学、遗传学、控制论、语言学</a:t>
            </a:r>
            <a:r>
              <a:rPr lang="zh-CN" altLang="en-US" sz="2800" b="1" dirty="0">
                <a:solidFill>
                  <a:srgbClr val="000000"/>
                </a:solidFill>
                <a:latin typeface="宋体" panose="02010600030101010101" pitchFamily="2" charset="-122"/>
              </a:rPr>
              <a:t>，乃至社会科学。</a:t>
            </a:r>
            <a:endParaRPr lang="zh-CN" altLang="en-US" sz="2800" b="1" dirty="0">
              <a:solidFill>
                <a:srgbClr val="000000"/>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03238" y="1335089"/>
            <a:ext cx="864076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t>template</a:t>
            </a:r>
            <a:r>
              <a:rPr lang="en-US" altLang="zh-CN" sz="2000"/>
              <a:t> &lt;</a:t>
            </a:r>
            <a:r>
              <a:rPr lang="en-US" altLang="zh-CN" sz="2000" b="1"/>
              <a:t>class</a:t>
            </a:r>
            <a:r>
              <a:rPr lang="en-US" altLang="zh-CN" sz="2000"/>
              <a:t> ElemType&gt;</a:t>
            </a:r>
            <a:endParaRPr lang="zh-CN" altLang="zh-CN" sz="2000"/>
          </a:p>
          <a:p>
            <a:r>
              <a:rPr lang="en-US" altLang="zh-CN" sz="2000"/>
              <a:t>AdjMatrixUndirGraph&lt;ElemType&gt;::AdjMatrixUndirGraph(ElemType es[], </a:t>
            </a:r>
            <a:endParaRPr lang="zh-CN" altLang="zh-CN" sz="2000"/>
          </a:p>
          <a:p>
            <a:r>
              <a:rPr lang="en-US" altLang="zh-CN" sz="2000" b="1"/>
              <a:t>int</a:t>
            </a:r>
            <a:r>
              <a:rPr lang="en-US" altLang="zh-CN" sz="2000"/>
              <a:t> vertexNum, </a:t>
            </a:r>
            <a:r>
              <a:rPr lang="en-US" altLang="zh-CN" sz="2000" b="1"/>
              <a:t>int</a:t>
            </a:r>
            <a:r>
              <a:rPr lang="en-US" altLang="zh-CN" sz="2000"/>
              <a:t> vertexMaxNum)   {</a:t>
            </a:r>
            <a:endParaRPr lang="zh-CN" altLang="zh-CN" sz="2000"/>
          </a:p>
          <a:p>
            <a:r>
              <a:rPr lang="en-US" altLang="zh-CN" sz="2000"/>
              <a:t>    </a:t>
            </a:r>
            <a:r>
              <a:rPr lang="en-US" altLang="zh-CN" sz="2000" b="1"/>
              <a:t>if</a:t>
            </a:r>
            <a:r>
              <a:rPr lang="en-US" altLang="zh-CN" sz="2000"/>
              <a:t> (vertexMaxNum &lt; 0)</a:t>
            </a:r>
            <a:endParaRPr lang="en-US" altLang="zh-CN" sz="2000"/>
          </a:p>
          <a:p>
            <a:r>
              <a:rPr lang="en-US" altLang="zh-CN" sz="2000"/>
              <a:t>	</a:t>
            </a:r>
            <a:r>
              <a:rPr lang="en-US" altLang="zh-CN" sz="2000" b="1"/>
              <a:t>throw</a:t>
            </a:r>
            <a:r>
              <a:rPr lang="en-US" altLang="zh-CN" sz="2000"/>
              <a:t> Error("</a:t>
            </a:r>
            <a:r>
              <a:rPr lang="zh-CN" altLang="zh-CN" sz="2000"/>
              <a:t>允许的顶点最大数目不能为负</a:t>
            </a:r>
            <a:r>
              <a:rPr lang="en-US" altLang="zh-CN" sz="2000"/>
              <a:t>!"); </a:t>
            </a:r>
            <a:endParaRPr lang="en-US" altLang="zh-CN" sz="2000"/>
          </a:p>
          <a:p>
            <a:r>
              <a:rPr lang="en-US" altLang="zh-CN" sz="2000" b="1"/>
              <a:t>    if</a:t>
            </a:r>
            <a:r>
              <a:rPr lang="en-US" altLang="zh-CN" sz="2000"/>
              <a:t> (vertexMaxNum &lt; vertexNum)</a:t>
            </a:r>
            <a:endParaRPr lang="zh-CN" altLang="zh-CN" sz="2000"/>
          </a:p>
          <a:p>
            <a:r>
              <a:rPr lang="en-US" altLang="zh-CN" sz="2000"/>
              <a:t>    	</a:t>
            </a:r>
            <a:r>
              <a:rPr lang="en-US" altLang="zh-CN" sz="2000" b="1"/>
              <a:t>throw</a:t>
            </a:r>
            <a:r>
              <a:rPr lang="en-US" altLang="zh-CN" sz="2000"/>
              <a:t> Error("</a:t>
            </a:r>
            <a:r>
              <a:rPr lang="zh-CN" altLang="zh-CN" sz="2000"/>
              <a:t>顶点数目不能大于允许的顶点最大数目</a:t>
            </a:r>
            <a:r>
              <a:rPr lang="en-US" altLang="zh-CN" sz="2000"/>
              <a:t>!");</a:t>
            </a:r>
            <a:endParaRPr lang="en-US" altLang="zh-CN" sz="2000"/>
          </a:p>
          <a:p>
            <a:r>
              <a:rPr lang="en-US" altLang="zh-CN" sz="2000"/>
              <a:t>    vexNum=vertexNum;	vexMaxNum=vertexMaxNum; </a:t>
            </a:r>
            <a:endParaRPr lang="zh-CN" altLang="zh-CN" sz="2000"/>
          </a:p>
          <a:p>
            <a:r>
              <a:rPr lang="en-US" altLang="zh-CN" sz="2000"/>
              <a:t>    arcNum=0;	vertexes=</a:t>
            </a:r>
            <a:r>
              <a:rPr lang="en-US" altLang="zh-CN" sz="2000" b="1"/>
              <a:t>new</a:t>
            </a:r>
            <a:r>
              <a:rPr lang="en-US" altLang="zh-CN" sz="2000"/>
              <a:t> ElemType[vexMaxNum];</a:t>
            </a:r>
            <a:endParaRPr lang="en-US" altLang="zh-CN" sz="2000"/>
          </a:p>
          <a:p>
            <a:r>
              <a:rPr lang="en-US" altLang="zh-CN" sz="2000"/>
              <a:t>    tag=</a:t>
            </a:r>
            <a:r>
              <a:rPr lang="en-US" altLang="zh-CN" sz="2000" b="1"/>
              <a:t>new</a:t>
            </a:r>
            <a:r>
              <a:rPr lang="en-US" altLang="zh-CN" sz="2000"/>
              <a:t> Status[vexMaxNum];</a:t>
            </a:r>
            <a:endParaRPr lang="en-US" altLang="zh-CN" sz="2000"/>
          </a:p>
          <a:p>
            <a:r>
              <a:rPr lang="en-US" altLang="zh-CN" sz="2000"/>
              <a:t>    arcs=(</a:t>
            </a:r>
            <a:r>
              <a:rPr lang="en-US" altLang="zh-CN" sz="2000" b="1"/>
              <a:t>int</a:t>
            </a:r>
            <a:r>
              <a:rPr lang="en-US" altLang="zh-CN" sz="2000"/>
              <a:t> **)</a:t>
            </a:r>
            <a:r>
              <a:rPr lang="en-US" altLang="zh-CN" sz="2000" b="1"/>
              <a:t>new</a:t>
            </a:r>
            <a:r>
              <a:rPr lang="en-US" altLang="zh-CN" sz="2000"/>
              <a:t> </a:t>
            </a:r>
            <a:r>
              <a:rPr lang="en-US" altLang="zh-CN" sz="2000" b="1"/>
              <a:t>int</a:t>
            </a:r>
            <a:r>
              <a:rPr lang="en-US" altLang="zh-CN" sz="2000"/>
              <a:t> *[vexMaxNum];    </a:t>
            </a:r>
            <a:endParaRPr lang="en-US" altLang="zh-CN" sz="2000"/>
          </a:p>
          <a:p>
            <a:r>
              <a:rPr lang="en-US" altLang="zh-CN" sz="2000" b="1"/>
              <a:t>    for</a:t>
            </a:r>
            <a:r>
              <a:rPr lang="en-US" altLang="zh-CN" sz="2000"/>
              <a:t> (</a:t>
            </a:r>
            <a:r>
              <a:rPr lang="en-US" altLang="zh-CN" sz="2000" b="1"/>
              <a:t>int</a:t>
            </a:r>
            <a:r>
              <a:rPr lang="en-US" altLang="zh-CN" sz="2000"/>
              <a:t> v=0; v &lt; vexMaxNum; v++) 	arcs[v]=</a:t>
            </a:r>
            <a:r>
              <a:rPr lang="en-US" altLang="zh-CN" sz="2000" b="1"/>
              <a:t>new</a:t>
            </a:r>
            <a:r>
              <a:rPr lang="en-US" altLang="zh-CN" sz="2000"/>
              <a:t> </a:t>
            </a:r>
            <a:r>
              <a:rPr lang="en-US" altLang="zh-CN" sz="2000" b="1"/>
              <a:t>int</a:t>
            </a:r>
            <a:r>
              <a:rPr lang="en-US" altLang="zh-CN" sz="2000"/>
              <a:t>[vexMaxNum];	</a:t>
            </a:r>
            <a:endParaRPr lang="zh-CN" altLang="zh-CN" sz="2000"/>
          </a:p>
          <a:p>
            <a:r>
              <a:rPr lang="en-US" altLang="zh-CN" sz="2000" b="1"/>
              <a:t>    for</a:t>
            </a:r>
            <a:r>
              <a:rPr lang="en-US" altLang="zh-CN" sz="2000"/>
              <a:t> (</a:t>
            </a:r>
            <a:r>
              <a:rPr lang="en-US" altLang="zh-CN" sz="2000" b="1"/>
              <a:t>int</a:t>
            </a:r>
            <a:r>
              <a:rPr lang="en-US" altLang="zh-CN" sz="2000"/>
              <a:t> v=0; v &lt; vexNum; v++) {</a:t>
            </a:r>
            <a:endParaRPr lang="zh-CN" altLang="zh-CN" sz="2000"/>
          </a:p>
          <a:p>
            <a:r>
              <a:rPr lang="en-US" altLang="zh-CN" sz="2000"/>
              <a:t>         vertexes[v]=es[v];  tag[v]=UNVISITED;</a:t>
            </a:r>
            <a:endParaRPr lang="zh-CN" altLang="zh-CN" sz="2000"/>
          </a:p>
          <a:p>
            <a:r>
              <a:rPr lang="en-US" altLang="zh-CN" sz="2000"/>
              <a:t>         </a:t>
            </a:r>
            <a:r>
              <a:rPr lang="en-US" altLang="zh-CN" sz="2000" b="1"/>
              <a:t>for</a:t>
            </a:r>
            <a:r>
              <a:rPr lang="en-US" altLang="zh-CN" sz="2000"/>
              <a:t> (</a:t>
            </a:r>
            <a:r>
              <a:rPr lang="en-US" altLang="zh-CN" sz="2000" b="1"/>
              <a:t>int</a:t>
            </a:r>
            <a:r>
              <a:rPr lang="en-US" altLang="zh-CN" sz="2000"/>
              <a:t> u=0; u &lt; vexNum; u++)  arcs[v][u]=0;</a:t>
            </a:r>
            <a:endParaRPr lang="zh-CN" altLang="zh-CN" sz="2000"/>
          </a:p>
          <a:p>
            <a:r>
              <a:rPr lang="en-US" altLang="zh-CN" sz="2000"/>
              <a:t>     }</a:t>
            </a:r>
            <a:endParaRPr lang="zh-CN" altLang="zh-CN" sz="2000"/>
          </a:p>
          <a:p>
            <a:r>
              <a:rPr lang="en-US" altLang="zh-CN" sz="2000"/>
              <a:t>}</a:t>
            </a:r>
            <a:endParaRPr lang="zh-CN" altLang="zh-CN" sz="2000"/>
          </a:p>
        </p:txBody>
      </p:sp>
      <p:sp>
        <p:nvSpPr>
          <p:cNvPr id="2" name="标题 1"/>
          <p:cNvSpPr>
            <a:spLocks noGrp="1"/>
          </p:cNvSpPr>
          <p:nvPr>
            <p:ph type="title"/>
          </p:nvPr>
        </p:nvSpPr>
        <p:spPr>
          <a:xfrm>
            <a:off x="993781" y="142875"/>
            <a:ext cx="7754938" cy="838200"/>
          </a:xfrm>
        </p:spPr>
        <p:txBody>
          <a:bodyPr/>
          <a:lstStyle/>
          <a:p>
            <a:pPr>
              <a:defRPr/>
            </a:pPr>
            <a:r>
              <a:rPr lang="zh-CN" altLang="zh-CN" dirty="0" smtClean="0"/>
              <a:t>（</a:t>
            </a:r>
            <a:r>
              <a:rPr lang="en-US" altLang="zh-CN" dirty="0" smtClean="0"/>
              <a:t>2</a:t>
            </a:r>
            <a:r>
              <a:rPr lang="zh-CN" altLang="zh-CN" dirty="0" smtClean="0"/>
              <a:t>）</a:t>
            </a:r>
            <a:r>
              <a:rPr lang="zh-CN" altLang="zh-CN" dirty="0"/>
              <a:t>构造</a:t>
            </a:r>
            <a:r>
              <a:rPr lang="zh-CN" altLang="zh-CN" dirty="0" smtClean="0"/>
              <a:t>函数</a:t>
            </a:r>
            <a:r>
              <a:rPr lang="en-US" altLang="zh-CN" dirty="0" smtClean="0"/>
              <a:t>2</a:t>
            </a:r>
            <a:endParaRPr lang="zh-CN" altLang="en-US" dirty="0"/>
          </a:p>
        </p:txBody>
      </p:sp>
    </p:spTree>
  </p:cSld>
  <p:clrMapOvr>
    <a:masterClrMapping/>
  </p:clrMapOvr>
  <p:transition spd="slow">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87338" y="1557338"/>
            <a:ext cx="8640762"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r>
              <a:rPr lang="en-US" altLang="zh-CN" sz="2400" b="1" dirty="0" err="1"/>
              <a:t>int</a:t>
            </a:r>
            <a:r>
              <a:rPr lang="en-US" altLang="zh-CN" sz="2400" dirty="0"/>
              <a:t> </a:t>
            </a:r>
            <a:r>
              <a:rPr lang="en-US" altLang="zh-CN" sz="2400" dirty="0" err="1"/>
              <a:t>AdjMatrixUndirGraph</a:t>
            </a:r>
            <a:r>
              <a:rPr lang="en-US" altLang="zh-CN" sz="2400" dirty="0"/>
              <a:t>&lt;</a:t>
            </a:r>
            <a:r>
              <a:rPr lang="en-US" altLang="zh-CN" sz="2400" dirty="0" err="1"/>
              <a:t>ElemType</a:t>
            </a:r>
            <a:r>
              <a:rPr lang="en-US" altLang="zh-CN" sz="2400" dirty="0"/>
              <a:t>&gt;::</a:t>
            </a:r>
            <a:r>
              <a:rPr lang="en-US" altLang="zh-CN" sz="2400" dirty="0" err="1"/>
              <a:t>FirstAdjVex</a:t>
            </a:r>
            <a:r>
              <a:rPr lang="en-US" altLang="zh-CN" sz="2400" dirty="0"/>
              <a:t>(</a:t>
            </a:r>
            <a:r>
              <a:rPr lang="en-US" altLang="zh-CN" sz="2400" b="1" dirty="0" err="1"/>
              <a:t>int</a:t>
            </a:r>
            <a:r>
              <a:rPr lang="en-US" altLang="zh-CN" sz="2400" dirty="0"/>
              <a:t> v) </a:t>
            </a:r>
            <a:r>
              <a:rPr lang="en-US" altLang="zh-CN" sz="2400" b="1" dirty="0" err="1"/>
              <a:t>const</a:t>
            </a:r>
            <a:endParaRPr lang="zh-CN" altLang="zh-CN" sz="2400" dirty="0"/>
          </a:p>
          <a:p>
            <a:r>
              <a:rPr lang="en-US" altLang="zh-CN" sz="2400" dirty="0"/>
              <a:t>{</a:t>
            </a:r>
            <a:endParaRPr lang="zh-CN" altLang="zh-CN" sz="2400" dirty="0"/>
          </a:p>
          <a:p>
            <a:r>
              <a:rPr lang="en-US" altLang="zh-CN" sz="2400" dirty="0"/>
              <a:t>     </a:t>
            </a:r>
            <a:r>
              <a:rPr lang="en-US" altLang="zh-CN" sz="2400" b="1" dirty="0"/>
              <a:t>if</a:t>
            </a:r>
            <a:r>
              <a:rPr lang="en-US" altLang="zh-CN" sz="2400" dirty="0"/>
              <a:t> (v &lt; 0 || v &gt;= </a:t>
            </a:r>
            <a:r>
              <a:rPr lang="en-US" altLang="zh-CN" sz="2400" dirty="0" err="1"/>
              <a:t>vexNum</a:t>
            </a:r>
            <a:r>
              <a:rPr lang="en-US" altLang="zh-CN" sz="2400" dirty="0"/>
              <a:t>)</a:t>
            </a:r>
            <a:endParaRPr lang="zh-CN" altLang="zh-CN" sz="2400" dirty="0"/>
          </a:p>
          <a:p>
            <a:r>
              <a:rPr lang="en-US" altLang="zh-CN" sz="2400" dirty="0"/>
              <a:t>         </a:t>
            </a:r>
            <a:r>
              <a:rPr lang="en-US" altLang="zh-CN" sz="2400" b="1" dirty="0"/>
              <a:t>throw</a:t>
            </a:r>
            <a:r>
              <a:rPr lang="en-US" altLang="zh-CN" sz="2400" dirty="0"/>
              <a:t> Error("v</a:t>
            </a:r>
            <a:r>
              <a:rPr lang="zh-CN" altLang="zh-CN" sz="2400" dirty="0"/>
              <a:t>不合法</a:t>
            </a:r>
            <a:r>
              <a:rPr lang="en-US" altLang="zh-CN" sz="2400" dirty="0"/>
              <a:t>!");</a:t>
            </a:r>
            <a:endParaRPr lang="en-US" altLang="zh-CN" sz="2400" dirty="0"/>
          </a:p>
          <a:p>
            <a:r>
              <a:rPr lang="en-US" altLang="zh-CN" sz="2400" b="1" dirty="0"/>
              <a:t>     for</a:t>
            </a:r>
            <a:r>
              <a:rPr lang="en-US" altLang="zh-CN" sz="2400" dirty="0"/>
              <a:t> (</a:t>
            </a:r>
            <a:r>
              <a:rPr lang="en-US" altLang="zh-CN" sz="2400" b="1" dirty="0" err="1"/>
              <a:t>int</a:t>
            </a:r>
            <a:r>
              <a:rPr lang="en-US" altLang="zh-CN" sz="2400" dirty="0"/>
              <a:t> u=0; u &lt; </a:t>
            </a:r>
            <a:r>
              <a:rPr lang="en-US" altLang="zh-CN" sz="2400" dirty="0" err="1"/>
              <a:t>vexNum</a:t>
            </a:r>
            <a:r>
              <a:rPr lang="en-US" altLang="zh-CN" sz="2400" dirty="0"/>
              <a:t>; u++)</a:t>
            </a:r>
            <a:endParaRPr lang="zh-CN" altLang="zh-CN" sz="2400" dirty="0"/>
          </a:p>
          <a:p>
            <a:r>
              <a:rPr lang="en-US" altLang="zh-CN" sz="2400" dirty="0"/>
              <a:t>	</a:t>
            </a:r>
            <a:r>
              <a:rPr lang="en-US" altLang="zh-CN" sz="2400" b="1" dirty="0"/>
              <a:t>if</a:t>
            </a:r>
            <a:r>
              <a:rPr lang="en-US" altLang="zh-CN" sz="2400" dirty="0"/>
              <a:t> (arcs[v][u] != 0)</a:t>
            </a:r>
            <a:endParaRPr lang="zh-CN" altLang="zh-CN" sz="2400" dirty="0"/>
          </a:p>
          <a:p>
            <a:r>
              <a:rPr lang="en-US" altLang="zh-CN" sz="2400" dirty="0"/>
              <a:t>                  </a:t>
            </a:r>
            <a:r>
              <a:rPr lang="en-US" altLang="zh-CN" sz="2400" b="1" dirty="0"/>
              <a:t>return</a:t>
            </a:r>
            <a:r>
              <a:rPr lang="en-US" altLang="zh-CN" sz="2400" dirty="0"/>
              <a:t> u;</a:t>
            </a:r>
            <a:endParaRPr lang="zh-CN" altLang="zh-CN" sz="2400" dirty="0"/>
          </a:p>
          <a:p>
            <a:r>
              <a:rPr lang="en-US" altLang="zh-CN" sz="2400" dirty="0"/>
              <a:t>      </a:t>
            </a:r>
            <a:r>
              <a:rPr lang="en-US" altLang="zh-CN" sz="2400" b="1" dirty="0"/>
              <a:t>return</a:t>
            </a:r>
            <a:r>
              <a:rPr lang="en-US" altLang="zh-CN" sz="2400" dirty="0"/>
              <a:t> -1;	</a:t>
            </a:r>
            <a:endParaRPr lang="en-US"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a:t>
            </a:r>
            <a:r>
              <a:rPr lang="en-US" altLang="zh-CN" dirty="0"/>
              <a:t>3</a:t>
            </a:r>
            <a:r>
              <a:rPr lang="zh-CN" altLang="zh-CN" dirty="0"/>
              <a:t>）求第一个邻接点序号</a:t>
            </a:r>
            <a:endParaRPr lang="zh-CN" alt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67175" y="4296207"/>
            <a:ext cx="3359150"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87338" y="1557341"/>
            <a:ext cx="86407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int</a:t>
            </a:r>
            <a:r>
              <a:rPr lang="en-US" altLang="zh-CN" sz="2400"/>
              <a:t> AdjMatrixUndirGraph&lt;ElemType&gt;::NextAdjVex(</a:t>
            </a:r>
            <a:r>
              <a:rPr lang="en-US" altLang="zh-CN" sz="2400" b="1"/>
              <a:t>int</a:t>
            </a:r>
            <a:r>
              <a:rPr lang="en-US" altLang="zh-CN" sz="2400"/>
              <a:t> v1,</a:t>
            </a:r>
            <a:endParaRPr lang="en-US" altLang="zh-CN" sz="2400"/>
          </a:p>
          <a:p>
            <a:r>
              <a:rPr lang="en-US" altLang="zh-CN" sz="2400"/>
              <a:t>      </a:t>
            </a:r>
            <a:r>
              <a:rPr lang="en-US" altLang="zh-CN" sz="2400" b="1"/>
              <a:t>int</a:t>
            </a:r>
            <a:r>
              <a:rPr lang="en-US" altLang="zh-CN" sz="2400"/>
              <a:t> v2) </a:t>
            </a:r>
            <a:r>
              <a:rPr lang="en-US" altLang="zh-CN" sz="2400" b="1"/>
              <a:t>const</a:t>
            </a:r>
            <a:endParaRPr lang="zh-CN" altLang="zh-CN" sz="2400"/>
          </a:p>
          <a:p>
            <a:r>
              <a:rPr lang="en-US" altLang="zh-CN" sz="2400"/>
              <a:t>{</a:t>
            </a:r>
            <a:endParaRPr lang="zh-CN" altLang="zh-CN" sz="2400"/>
          </a:p>
          <a:p>
            <a:r>
              <a:rPr lang="en-US" altLang="zh-CN" sz="2400"/>
              <a:t>     </a:t>
            </a:r>
            <a:r>
              <a:rPr lang="en-US" altLang="zh-CN" sz="2400" b="1"/>
              <a:t>if</a:t>
            </a:r>
            <a:r>
              <a:rPr lang="en-US" altLang="zh-CN" sz="2400"/>
              <a:t> (v1 &lt; 0 || v1 &gt;= vexNum)   </a:t>
            </a:r>
            <a:r>
              <a:rPr lang="en-US" altLang="zh-CN" sz="2400" b="1"/>
              <a:t>throw</a:t>
            </a:r>
            <a:r>
              <a:rPr lang="en-US" altLang="zh-CN" sz="2400"/>
              <a:t> Error("v1</a:t>
            </a:r>
            <a:r>
              <a:rPr lang="zh-CN" altLang="zh-CN" sz="2400"/>
              <a:t>不合法</a:t>
            </a:r>
            <a:r>
              <a:rPr lang="en-US" altLang="zh-CN" sz="2400"/>
              <a:t>!");</a:t>
            </a:r>
            <a:endParaRPr lang="en-US" altLang="zh-CN" sz="2400"/>
          </a:p>
          <a:p>
            <a:r>
              <a:rPr lang="en-US" altLang="zh-CN" sz="2400"/>
              <a:t>     </a:t>
            </a:r>
            <a:r>
              <a:rPr lang="en-US" altLang="zh-CN" sz="2400" b="1"/>
              <a:t>if</a:t>
            </a:r>
            <a:r>
              <a:rPr lang="en-US" altLang="zh-CN" sz="2400"/>
              <a:t> (v2 &lt; 0 || v2 &gt;= vexNum)    </a:t>
            </a:r>
            <a:r>
              <a:rPr lang="en-US" altLang="zh-CN" sz="2400" b="1"/>
              <a:t>throw</a:t>
            </a:r>
            <a:r>
              <a:rPr lang="en-US" altLang="zh-CN" sz="2400"/>
              <a:t> Error("v2</a:t>
            </a:r>
            <a:r>
              <a:rPr lang="zh-CN" altLang="zh-CN" sz="2400"/>
              <a:t>不合法</a:t>
            </a:r>
            <a:r>
              <a:rPr lang="en-US" altLang="zh-CN" sz="2400"/>
              <a:t>!");</a:t>
            </a:r>
            <a:endParaRPr lang="en-US" altLang="zh-CN" sz="2400"/>
          </a:p>
          <a:p>
            <a:r>
              <a:rPr lang="en-US" altLang="zh-CN" sz="2400" b="1"/>
              <a:t>     if</a:t>
            </a:r>
            <a:r>
              <a:rPr lang="en-US" altLang="zh-CN" sz="2400"/>
              <a:t> (v1 == v2) </a:t>
            </a:r>
            <a:r>
              <a:rPr lang="en-US" altLang="zh-CN" sz="2400" b="1"/>
              <a:t>throw</a:t>
            </a:r>
            <a:r>
              <a:rPr lang="en-US" altLang="zh-CN" sz="2400"/>
              <a:t>   Error("v1</a:t>
            </a:r>
            <a:r>
              <a:rPr lang="zh-CN" altLang="zh-CN" sz="2400"/>
              <a:t>不能等于</a:t>
            </a:r>
            <a:r>
              <a:rPr lang="en-US" altLang="zh-CN" sz="2400"/>
              <a:t>v2!");	</a:t>
            </a:r>
            <a:endParaRPr lang="en-US" altLang="zh-CN" sz="2400"/>
          </a:p>
          <a:p>
            <a:r>
              <a:rPr lang="en-US" altLang="zh-CN" sz="2400" b="1"/>
              <a:t>     for</a:t>
            </a:r>
            <a:r>
              <a:rPr lang="en-US" altLang="zh-CN" sz="2400"/>
              <a:t> (</a:t>
            </a:r>
            <a:r>
              <a:rPr lang="en-US" altLang="zh-CN" sz="2400" b="1"/>
              <a:t>int</a:t>
            </a:r>
            <a:r>
              <a:rPr lang="en-US" altLang="zh-CN" sz="2400"/>
              <a:t> u=v2 + 1; u &lt; vexNum; u++)</a:t>
            </a:r>
            <a:endParaRPr lang="zh-CN" altLang="zh-CN" sz="2400"/>
          </a:p>
          <a:p>
            <a:r>
              <a:rPr lang="en-US" altLang="zh-CN" sz="2400"/>
              <a:t>	</a:t>
            </a:r>
            <a:r>
              <a:rPr lang="en-US" altLang="zh-CN" sz="2400" b="1"/>
              <a:t>if</a:t>
            </a:r>
            <a:r>
              <a:rPr lang="en-US" altLang="zh-CN" sz="2400"/>
              <a:t> (arcs[v1][u] != 0)</a:t>
            </a:r>
            <a:endParaRPr lang="zh-CN" altLang="zh-CN" sz="2400"/>
          </a:p>
          <a:p>
            <a:r>
              <a:rPr lang="en-US" altLang="zh-CN" sz="2400"/>
              <a:t>                </a:t>
            </a:r>
            <a:r>
              <a:rPr lang="en-US" altLang="zh-CN" sz="2400" b="1"/>
              <a:t>return</a:t>
            </a:r>
            <a:r>
              <a:rPr lang="en-US" altLang="zh-CN" sz="2400"/>
              <a:t> u;</a:t>
            </a:r>
            <a:endParaRPr lang="zh-CN" altLang="zh-CN" sz="2400"/>
          </a:p>
          <a:p>
            <a:r>
              <a:rPr lang="en-US" altLang="zh-CN" sz="2400" b="1"/>
              <a:t>      return</a:t>
            </a:r>
            <a:r>
              <a:rPr lang="en-US" altLang="zh-CN" sz="2400"/>
              <a:t> -1;</a:t>
            </a:r>
            <a:endParaRPr lang="en-US"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a:t>
            </a:r>
            <a:r>
              <a:rPr lang="en-US" altLang="zh-CN" dirty="0"/>
              <a:t>4</a:t>
            </a:r>
            <a:r>
              <a:rPr lang="zh-CN" altLang="zh-CN" dirty="0"/>
              <a:t>）求下一个邻接点序号</a:t>
            </a:r>
            <a:endParaRPr lang="zh-CN" alt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1643" y="4724400"/>
            <a:ext cx="295275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87338" y="1557338"/>
            <a:ext cx="8640762"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void</a:t>
            </a:r>
            <a:r>
              <a:rPr lang="en-US" altLang="zh-CN" sz="2400"/>
              <a:t> AdjMatrixUndirGraph&lt;ElemType&gt;::InsertVex(</a:t>
            </a:r>
            <a:r>
              <a:rPr lang="en-US" altLang="zh-CN" sz="2400" b="1"/>
              <a:t>const</a:t>
            </a:r>
            <a:r>
              <a:rPr lang="en-US" altLang="zh-CN" sz="2400"/>
              <a:t> ElemType &amp;d)  {</a:t>
            </a:r>
            <a:endParaRPr lang="zh-CN" altLang="zh-CN" sz="2400"/>
          </a:p>
          <a:p>
            <a:r>
              <a:rPr lang="en-US" altLang="zh-CN" sz="2400" b="1"/>
              <a:t>      if</a:t>
            </a:r>
            <a:r>
              <a:rPr lang="en-US" altLang="zh-CN" sz="2400"/>
              <a:t> (vexNum == vexMaxNum)</a:t>
            </a:r>
            <a:endParaRPr lang="zh-CN" altLang="zh-CN" sz="2400"/>
          </a:p>
          <a:p>
            <a:r>
              <a:rPr lang="en-US" altLang="zh-CN" sz="2400"/>
              <a:t>           </a:t>
            </a:r>
            <a:r>
              <a:rPr lang="en-US" altLang="zh-CN" sz="2400" b="1"/>
              <a:t>throw</a:t>
            </a:r>
            <a:r>
              <a:rPr lang="en-US" altLang="zh-CN" sz="2400"/>
              <a:t> Error("</a:t>
            </a:r>
            <a:r>
              <a:rPr lang="zh-CN" altLang="zh-CN" sz="2400"/>
              <a:t>图的顶点数不能超过允许的最大数</a:t>
            </a:r>
            <a:r>
              <a:rPr lang="en-US" altLang="zh-CN" sz="2400"/>
              <a:t>!");</a:t>
            </a:r>
            <a:endParaRPr lang="en-US" altLang="zh-CN" sz="2400"/>
          </a:p>
          <a:p>
            <a:r>
              <a:rPr lang="en-US" altLang="zh-CN" sz="2400"/>
              <a:t>      vertexes[vexNum]=d;</a:t>
            </a:r>
            <a:endParaRPr lang="zh-CN" altLang="zh-CN" sz="2400"/>
          </a:p>
          <a:p>
            <a:r>
              <a:rPr lang="en-US" altLang="zh-CN" sz="2400"/>
              <a:t>      tag[vexNum]=UNVISITED;</a:t>
            </a:r>
            <a:endParaRPr lang="zh-CN" altLang="zh-CN" sz="2400"/>
          </a:p>
          <a:p>
            <a:r>
              <a:rPr lang="en-US" altLang="zh-CN" sz="2400"/>
              <a:t>      </a:t>
            </a:r>
            <a:r>
              <a:rPr lang="en-US" altLang="zh-CN" sz="2400" b="1"/>
              <a:t>for</a:t>
            </a:r>
            <a:r>
              <a:rPr lang="en-US" altLang="zh-CN" sz="2400"/>
              <a:t> (</a:t>
            </a:r>
            <a:r>
              <a:rPr lang="en-US" altLang="zh-CN" sz="2400" b="1"/>
              <a:t>int</a:t>
            </a:r>
            <a:r>
              <a:rPr lang="en-US" altLang="zh-CN" sz="2400"/>
              <a:t> v=0; v &lt;= vexNum; v++) {</a:t>
            </a:r>
            <a:endParaRPr lang="zh-CN" altLang="zh-CN" sz="2400"/>
          </a:p>
          <a:p>
            <a:r>
              <a:rPr lang="en-US" altLang="zh-CN" sz="2400"/>
              <a:t>	arcs[vexNum][v]=0;</a:t>
            </a:r>
            <a:endParaRPr lang="zh-CN" altLang="zh-CN" sz="2400"/>
          </a:p>
          <a:p>
            <a:r>
              <a:rPr lang="en-US" altLang="zh-CN" sz="2400"/>
              <a:t>	arcs[v][vexNum]=0;</a:t>
            </a:r>
            <a:endParaRPr lang="zh-CN" altLang="zh-CN" sz="2400"/>
          </a:p>
          <a:p>
            <a:r>
              <a:rPr lang="en-US" altLang="zh-CN" sz="2400"/>
              <a:t>      }</a:t>
            </a:r>
            <a:endParaRPr lang="zh-CN" altLang="zh-CN" sz="2400"/>
          </a:p>
          <a:p>
            <a:r>
              <a:rPr lang="en-US" altLang="zh-CN" sz="2400"/>
              <a:t>      vexNum++;</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a:t>
            </a:r>
            <a:r>
              <a:rPr lang="en-US" altLang="zh-CN" dirty="0"/>
              <a:t>5</a:t>
            </a:r>
            <a:r>
              <a:rPr lang="zh-CN" altLang="zh-CN" dirty="0"/>
              <a:t>）插入顶点</a:t>
            </a:r>
            <a:endParaRPr lang="zh-CN" alt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8513" y="4722813"/>
            <a:ext cx="27717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87338" y="1557341"/>
            <a:ext cx="86407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void</a:t>
            </a:r>
            <a:r>
              <a:rPr lang="en-US" altLang="zh-CN" sz="2400"/>
              <a:t> AdjMatrixUndirGraph&lt;ElemType&gt;::InsertArc(</a:t>
            </a:r>
            <a:r>
              <a:rPr lang="en-US" altLang="zh-CN" sz="2400" b="1"/>
              <a:t>int</a:t>
            </a:r>
            <a:r>
              <a:rPr lang="en-US" altLang="zh-CN" sz="2400"/>
              <a:t> v1,</a:t>
            </a:r>
            <a:endParaRPr lang="en-US" altLang="zh-CN" sz="2400"/>
          </a:p>
          <a:p>
            <a:r>
              <a:rPr lang="en-US" altLang="zh-CN" sz="2400"/>
              <a:t>        </a:t>
            </a:r>
            <a:r>
              <a:rPr lang="en-US" altLang="zh-CN" sz="2400" b="1"/>
              <a:t>int</a:t>
            </a:r>
            <a:r>
              <a:rPr lang="en-US" altLang="zh-CN" sz="2400"/>
              <a:t> v2)  {</a:t>
            </a:r>
            <a:endParaRPr lang="zh-CN" altLang="zh-CN" sz="2400"/>
          </a:p>
          <a:p>
            <a:r>
              <a:rPr lang="en-US" altLang="zh-CN" sz="2400" b="1"/>
              <a:t>     if</a:t>
            </a:r>
            <a:r>
              <a:rPr lang="en-US" altLang="zh-CN" sz="2400"/>
              <a:t> (v1 &lt; 0 || v1 &gt;= vexNum)    </a:t>
            </a:r>
            <a:r>
              <a:rPr lang="en-US" altLang="zh-CN" sz="2400" b="1"/>
              <a:t>throw</a:t>
            </a:r>
            <a:r>
              <a:rPr lang="en-US" altLang="zh-CN" sz="2400"/>
              <a:t> Error("v1</a:t>
            </a:r>
            <a:r>
              <a:rPr lang="zh-CN" altLang="zh-CN" sz="2400"/>
              <a:t>不合法</a:t>
            </a:r>
            <a:r>
              <a:rPr lang="en-US" altLang="zh-CN" sz="2400"/>
              <a:t>!");</a:t>
            </a:r>
            <a:endParaRPr lang="en-US" altLang="zh-CN" sz="2400"/>
          </a:p>
          <a:p>
            <a:r>
              <a:rPr lang="en-US" altLang="zh-CN" sz="2400"/>
              <a:t>     </a:t>
            </a:r>
            <a:r>
              <a:rPr lang="en-US" altLang="zh-CN" sz="2400" b="1"/>
              <a:t>if</a:t>
            </a:r>
            <a:r>
              <a:rPr lang="en-US" altLang="zh-CN" sz="2400"/>
              <a:t> (v2 &lt; 0 || v2 &gt;= vexNum)    </a:t>
            </a:r>
            <a:r>
              <a:rPr lang="en-US" altLang="zh-CN" sz="2400" b="1"/>
              <a:t>throw</a:t>
            </a:r>
            <a:r>
              <a:rPr lang="en-US" altLang="zh-CN" sz="2400"/>
              <a:t> Error("v2</a:t>
            </a:r>
            <a:r>
              <a:rPr lang="zh-CN" altLang="zh-CN" sz="2400"/>
              <a:t>不合法</a:t>
            </a:r>
            <a:r>
              <a:rPr lang="en-US" altLang="zh-CN" sz="2400"/>
              <a:t>!");</a:t>
            </a:r>
            <a:endParaRPr lang="en-US" altLang="zh-CN" sz="2400"/>
          </a:p>
          <a:p>
            <a:r>
              <a:rPr lang="en-US" altLang="zh-CN" sz="2400" b="1"/>
              <a:t>     if</a:t>
            </a:r>
            <a:r>
              <a:rPr lang="en-US" altLang="zh-CN" sz="2400"/>
              <a:t> (v1 == v2)    </a:t>
            </a:r>
            <a:r>
              <a:rPr lang="en-US" altLang="zh-CN" sz="2400" b="1"/>
              <a:t>throw</a:t>
            </a:r>
            <a:r>
              <a:rPr lang="en-US" altLang="zh-CN" sz="2400"/>
              <a:t> Error("v1</a:t>
            </a:r>
            <a:r>
              <a:rPr lang="zh-CN" altLang="zh-CN" sz="2400"/>
              <a:t>不能等于</a:t>
            </a:r>
            <a:r>
              <a:rPr lang="en-US" altLang="zh-CN" sz="2400"/>
              <a:t>v2!");</a:t>
            </a:r>
            <a:endParaRPr lang="en-US" altLang="zh-CN" sz="2400"/>
          </a:p>
          <a:p>
            <a:r>
              <a:rPr lang="en-US" altLang="zh-CN" sz="2400" b="1"/>
              <a:t>     if</a:t>
            </a:r>
            <a:r>
              <a:rPr lang="en-US" altLang="zh-CN" sz="2400"/>
              <a:t> (arcs[v1][v2] == 0)	{</a:t>
            </a:r>
            <a:endParaRPr lang="en-US" altLang="zh-CN" sz="2400"/>
          </a:p>
          <a:p>
            <a:r>
              <a:rPr lang="en-US" altLang="zh-CN" sz="2400"/>
              <a:t>	arcNum++;</a:t>
            </a:r>
            <a:endParaRPr lang="zh-CN" altLang="zh-CN" sz="2400"/>
          </a:p>
          <a:p>
            <a:r>
              <a:rPr lang="en-US" altLang="zh-CN" sz="2400"/>
              <a:t>	arcs[v1][v2]=1;	</a:t>
            </a:r>
            <a:endParaRPr lang="zh-CN" altLang="zh-CN" sz="2400"/>
          </a:p>
          <a:p>
            <a:r>
              <a:rPr lang="en-US" altLang="zh-CN" sz="2400"/>
              <a:t>           arcs[v2][v1]=1;</a:t>
            </a:r>
            <a:endParaRPr lang="zh-CN" altLang="zh-CN" sz="2400"/>
          </a:p>
          <a:p>
            <a:r>
              <a:rPr lang="en-US" altLang="zh-CN" sz="2400"/>
              <a:t>     }</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a:t>
            </a:r>
            <a:r>
              <a:rPr lang="en-US" altLang="zh-CN" dirty="0"/>
              <a:t>6</a:t>
            </a:r>
            <a:r>
              <a:rPr lang="zh-CN" altLang="zh-CN" dirty="0"/>
              <a:t>）插入边</a:t>
            </a:r>
            <a:endParaRPr lang="zh-CN" alt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3688" y="4437495"/>
            <a:ext cx="340836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81" y="142875"/>
            <a:ext cx="7754938" cy="838200"/>
          </a:xfrm>
        </p:spPr>
        <p:txBody>
          <a:bodyPr/>
          <a:lstStyle/>
          <a:p>
            <a:pPr>
              <a:defRPr/>
            </a:pPr>
            <a:r>
              <a:rPr lang="zh-CN" altLang="zh-CN" dirty="0"/>
              <a:t>（</a:t>
            </a:r>
            <a:r>
              <a:rPr lang="en-US" altLang="zh-CN" dirty="0"/>
              <a:t>7</a:t>
            </a:r>
            <a:r>
              <a:rPr lang="zh-CN" altLang="zh-CN" dirty="0"/>
              <a:t>）删除顶点</a:t>
            </a:r>
            <a:endParaRPr lang="zh-CN" altLang="en-US" dirty="0"/>
          </a:p>
        </p:txBody>
      </p:sp>
      <p:pic>
        <p:nvPicPr>
          <p:cNvPr id="3174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024" y="1376369"/>
            <a:ext cx="7147367" cy="450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87338" y="1304928"/>
            <a:ext cx="8640762"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r>
              <a:rPr lang="en-US" altLang="zh-CN" sz="2400" b="1" dirty="0"/>
              <a:t>void</a:t>
            </a:r>
            <a:r>
              <a:rPr lang="en-US" altLang="zh-CN" sz="2400" dirty="0"/>
              <a:t> </a:t>
            </a:r>
            <a:r>
              <a:rPr lang="en-US" altLang="zh-CN" sz="2400" dirty="0" err="1"/>
              <a:t>AdjMatrixUndirGraph</a:t>
            </a:r>
            <a:r>
              <a:rPr lang="en-US" altLang="zh-CN" sz="2400" dirty="0"/>
              <a:t>&lt;</a:t>
            </a:r>
            <a:r>
              <a:rPr lang="en-US" altLang="zh-CN" sz="2400" dirty="0" err="1"/>
              <a:t>ElemType</a:t>
            </a:r>
            <a:r>
              <a:rPr lang="en-US" altLang="zh-CN" sz="2400" dirty="0"/>
              <a:t>&gt;::</a:t>
            </a:r>
            <a:r>
              <a:rPr lang="en-US" altLang="zh-CN" sz="2400" dirty="0" err="1"/>
              <a:t>DeleteVex</a:t>
            </a:r>
            <a:r>
              <a:rPr lang="en-US" altLang="zh-CN" sz="2400" dirty="0"/>
              <a:t>(</a:t>
            </a:r>
            <a:r>
              <a:rPr lang="en-US" altLang="zh-CN" sz="2400" b="1" dirty="0" err="1"/>
              <a:t>const</a:t>
            </a:r>
            <a:r>
              <a:rPr lang="en-US" altLang="zh-CN" sz="2400" dirty="0"/>
              <a:t> </a:t>
            </a:r>
            <a:r>
              <a:rPr lang="en-US" altLang="zh-CN" sz="2400" dirty="0" err="1"/>
              <a:t>ElemType</a:t>
            </a:r>
            <a:r>
              <a:rPr lang="en-US" altLang="zh-CN" sz="2400" dirty="0"/>
              <a:t> &amp;d)  {</a:t>
            </a:r>
            <a:endParaRPr lang="zh-CN" altLang="zh-CN" sz="2400" dirty="0"/>
          </a:p>
          <a:p>
            <a:r>
              <a:rPr lang="en-US" altLang="zh-CN" sz="2400" dirty="0"/>
              <a:t>   </a:t>
            </a:r>
            <a:r>
              <a:rPr lang="en-US" altLang="zh-CN" sz="2400" b="1" dirty="0" err="1"/>
              <a:t>int</a:t>
            </a:r>
            <a:r>
              <a:rPr lang="en-US" altLang="zh-CN" sz="2400" dirty="0"/>
              <a:t> v;</a:t>
            </a:r>
            <a:endParaRPr lang="zh-CN" altLang="zh-CN" sz="2400" dirty="0"/>
          </a:p>
          <a:p>
            <a:r>
              <a:rPr lang="en-US" altLang="zh-CN" sz="2400" dirty="0"/>
              <a:t>   </a:t>
            </a:r>
            <a:r>
              <a:rPr lang="en-US" altLang="zh-CN" sz="2400" b="1" dirty="0"/>
              <a:t>for</a:t>
            </a:r>
            <a:r>
              <a:rPr lang="en-US" altLang="zh-CN" sz="2400" dirty="0"/>
              <a:t> (v=0; v &lt; </a:t>
            </a:r>
            <a:r>
              <a:rPr lang="en-US" altLang="zh-CN" sz="2400" dirty="0" err="1"/>
              <a:t>vexNum</a:t>
            </a:r>
            <a:r>
              <a:rPr lang="en-US" altLang="zh-CN" sz="2400" dirty="0"/>
              <a:t>; v++)</a:t>
            </a:r>
            <a:endParaRPr lang="en-US" altLang="zh-CN" sz="2400" dirty="0"/>
          </a:p>
          <a:p>
            <a:r>
              <a:rPr lang="en-US" altLang="zh-CN" sz="2400" dirty="0"/>
              <a:t>        </a:t>
            </a:r>
            <a:r>
              <a:rPr lang="en-US" altLang="zh-CN" sz="2400" b="1" dirty="0"/>
              <a:t>if</a:t>
            </a:r>
            <a:r>
              <a:rPr lang="en-US" altLang="zh-CN" sz="2400" dirty="0"/>
              <a:t>	 (vertexes[v] == d)     break;</a:t>
            </a:r>
            <a:endParaRPr lang="zh-CN" altLang="zh-CN" sz="2400" dirty="0"/>
          </a:p>
          <a:p>
            <a:r>
              <a:rPr lang="en-US" altLang="zh-CN" sz="2400" dirty="0"/>
              <a:t>   </a:t>
            </a:r>
            <a:r>
              <a:rPr lang="en-US" altLang="zh-CN" sz="2400" b="1" dirty="0"/>
              <a:t>if</a:t>
            </a:r>
            <a:r>
              <a:rPr lang="en-US" altLang="zh-CN" sz="2400" dirty="0"/>
              <a:t> (v == </a:t>
            </a:r>
            <a:r>
              <a:rPr lang="en-US" altLang="zh-CN" sz="2400" dirty="0" err="1"/>
              <a:t>vexNum</a:t>
            </a:r>
            <a:r>
              <a:rPr lang="en-US" altLang="zh-CN" sz="2400" dirty="0"/>
              <a:t>)  </a:t>
            </a:r>
            <a:r>
              <a:rPr lang="en-US" altLang="zh-CN" sz="2400" b="1" dirty="0"/>
              <a:t>throw</a:t>
            </a:r>
            <a:r>
              <a:rPr lang="en-US" altLang="zh-CN" sz="2400" dirty="0"/>
              <a:t> Error("</a:t>
            </a:r>
            <a:r>
              <a:rPr lang="zh-CN" altLang="zh-CN" sz="2400" dirty="0"/>
              <a:t>图中不存在要删除的顶点</a:t>
            </a:r>
            <a:r>
              <a:rPr lang="en-US" altLang="zh-CN" sz="2400" dirty="0"/>
              <a:t>!");</a:t>
            </a:r>
            <a:endParaRPr lang="en-US" altLang="zh-CN" sz="2400" dirty="0"/>
          </a:p>
          <a:p>
            <a:r>
              <a:rPr lang="en-US" altLang="zh-CN" sz="2400" b="1" dirty="0"/>
              <a:t>   for</a:t>
            </a:r>
            <a:r>
              <a:rPr lang="en-US" altLang="zh-CN" sz="2400" dirty="0"/>
              <a:t> (</a:t>
            </a:r>
            <a:r>
              <a:rPr lang="en-US" altLang="zh-CN" sz="2400" b="1" dirty="0" err="1"/>
              <a:t>int</a:t>
            </a:r>
            <a:r>
              <a:rPr lang="en-US" altLang="zh-CN" sz="2400" dirty="0"/>
              <a:t> u=0; u &lt; </a:t>
            </a:r>
            <a:r>
              <a:rPr lang="en-US" altLang="zh-CN" sz="2400" dirty="0" err="1"/>
              <a:t>vexNum</a:t>
            </a:r>
            <a:r>
              <a:rPr lang="en-US" altLang="zh-CN" sz="2400" dirty="0"/>
              <a:t>; u++) </a:t>
            </a:r>
            <a:endParaRPr lang="en-US" altLang="zh-CN" sz="2400" dirty="0"/>
          </a:p>
          <a:p>
            <a:r>
              <a:rPr lang="en-US" altLang="zh-CN" sz="2400" dirty="0"/>
              <a:t>        </a:t>
            </a:r>
            <a:r>
              <a:rPr lang="en-US" altLang="zh-CN" sz="2400" b="1" dirty="0"/>
              <a:t>if</a:t>
            </a:r>
            <a:r>
              <a:rPr lang="en-US" altLang="zh-CN" sz="2400" dirty="0"/>
              <a:t> (arcs[v][u] == 1) {</a:t>
            </a:r>
            <a:endParaRPr lang="zh-CN" altLang="zh-CN" sz="2400" dirty="0"/>
          </a:p>
          <a:p>
            <a:r>
              <a:rPr lang="en-US" altLang="zh-CN" sz="2400" dirty="0"/>
              <a:t>	</a:t>
            </a:r>
            <a:r>
              <a:rPr lang="en-US" altLang="zh-CN" sz="2400" dirty="0" err="1"/>
              <a:t>arcNum</a:t>
            </a:r>
            <a:r>
              <a:rPr lang="en-US" altLang="zh-CN" sz="2400" dirty="0"/>
              <a:t>--;</a:t>
            </a:r>
            <a:endParaRPr lang="en-US" altLang="zh-CN" sz="2400" dirty="0"/>
          </a:p>
          <a:p>
            <a:r>
              <a:rPr lang="en-US" altLang="zh-CN" sz="2400" dirty="0"/>
              <a:t>           arcs[v][u]=0;</a:t>
            </a:r>
            <a:endParaRPr lang="en-US" altLang="zh-CN" sz="2400" dirty="0"/>
          </a:p>
          <a:p>
            <a:r>
              <a:rPr lang="en-US" altLang="zh-CN" sz="2400" dirty="0"/>
              <a:t>          arcs[u][v]=0;	</a:t>
            </a:r>
            <a:endParaRPr lang="zh-CN" altLang="zh-CN" sz="2400" dirty="0"/>
          </a:p>
          <a:p>
            <a:r>
              <a:rPr lang="en-US" altLang="zh-CN" sz="2400" dirty="0"/>
              <a:t>         }</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a:t>
            </a:r>
            <a:r>
              <a:rPr lang="en-US" altLang="zh-CN" dirty="0"/>
              <a:t>7</a:t>
            </a:r>
            <a:r>
              <a:rPr lang="zh-CN" altLang="zh-CN" dirty="0"/>
              <a:t>）删除顶点</a:t>
            </a:r>
            <a:endParaRPr lang="zh-CN" altLang="en-US" dirty="0"/>
          </a:p>
        </p:txBody>
      </p:sp>
      <p:pic>
        <p:nvPicPr>
          <p:cNvPr id="327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6350" y="4365625"/>
            <a:ext cx="3430588"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7338" y="1304925"/>
            <a:ext cx="554513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    vexNum--; </a:t>
            </a:r>
            <a:endParaRPr lang="zh-CN" altLang="zh-CN" sz="2400"/>
          </a:p>
          <a:p>
            <a:r>
              <a:rPr lang="en-US" altLang="zh-CN" sz="2400"/>
              <a:t>    </a:t>
            </a:r>
            <a:r>
              <a:rPr lang="en-US" altLang="zh-CN" sz="2400" b="1"/>
              <a:t>if</a:t>
            </a:r>
            <a:r>
              <a:rPr lang="en-US" altLang="zh-CN" sz="2400"/>
              <a:t> (v &lt; vexNum) {</a:t>
            </a:r>
            <a:endParaRPr lang="zh-CN" altLang="zh-CN" sz="2400"/>
          </a:p>
          <a:p>
            <a:r>
              <a:rPr lang="en-US" altLang="zh-CN" sz="2400"/>
              <a:t>         vertexes[v]=vertexes[vexNum];</a:t>
            </a:r>
            <a:endParaRPr lang="en-US" altLang="zh-CN" sz="2400"/>
          </a:p>
          <a:p>
            <a:r>
              <a:rPr lang="en-US" altLang="zh-CN" sz="2400"/>
              <a:t>         tag[v]=tag[vexNum];</a:t>
            </a:r>
            <a:endParaRPr lang="zh-CN" altLang="zh-CN" sz="2400"/>
          </a:p>
          <a:p>
            <a:r>
              <a:rPr lang="en-US" altLang="zh-CN" sz="2400"/>
              <a:t>         </a:t>
            </a:r>
            <a:r>
              <a:rPr lang="en-US" altLang="zh-CN" sz="2400" b="1"/>
              <a:t>for</a:t>
            </a:r>
            <a:r>
              <a:rPr lang="en-US" altLang="zh-CN" sz="2400"/>
              <a:t> (</a:t>
            </a:r>
            <a:r>
              <a:rPr lang="en-US" altLang="zh-CN" sz="2400" b="1"/>
              <a:t>int</a:t>
            </a:r>
            <a:r>
              <a:rPr lang="en-US" altLang="zh-CN" sz="2400"/>
              <a:t> u=0; u &lt;= vexNum; u++) </a:t>
            </a:r>
            <a:endParaRPr lang="zh-CN" altLang="zh-CN" sz="2400"/>
          </a:p>
          <a:p>
            <a:r>
              <a:rPr lang="en-US" altLang="zh-CN" sz="2400"/>
              <a:t>	   arcs[v][u]=arcs[vexNum][u];</a:t>
            </a:r>
            <a:endParaRPr lang="zh-CN" altLang="zh-CN" sz="2400"/>
          </a:p>
          <a:p>
            <a:r>
              <a:rPr lang="en-US" altLang="zh-CN" sz="2400"/>
              <a:t>         </a:t>
            </a:r>
            <a:r>
              <a:rPr lang="en-US" altLang="zh-CN" sz="2400" b="1"/>
              <a:t>for</a:t>
            </a:r>
            <a:r>
              <a:rPr lang="en-US" altLang="zh-CN" sz="2400"/>
              <a:t> (</a:t>
            </a:r>
            <a:r>
              <a:rPr lang="en-US" altLang="zh-CN" sz="2400" b="1"/>
              <a:t>int</a:t>
            </a:r>
            <a:r>
              <a:rPr lang="en-US" altLang="zh-CN" sz="2400"/>
              <a:t> u=0; u &lt;= vexNum; u++) </a:t>
            </a:r>
            <a:endParaRPr lang="zh-CN" altLang="zh-CN" sz="2400"/>
          </a:p>
          <a:p>
            <a:r>
              <a:rPr lang="en-US" altLang="zh-CN" sz="2400"/>
              <a:t>              arcs[u][v]=arcs[u][vexNum];</a:t>
            </a:r>
            <a:endParaRPr lang="zh-CN" altLang="zh-CN" sz="2400"/>
          </a:p>
          <a:p>
            <a:r>
              <a:rPr lang="en-US" altLang="zh-CN" sz="2400"/>
              <a:t>    } </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a:t>
            </a:r>
            <a:r>
              <a:rPr lang="en-US" altLang="zh-CN" dirty="0"/>
              <a:t>7</a:t>
            </a:r>
            <a:r>
              <a:rPr lang="zh-CN" altLang="zh-CN" dirty="0"/>
              <a:t>）删除顶点</a:t>
            </a:r>
            <a:endParaRPr lang="zh-CN" altLang="en-US" dirty="0"/>
          </a:p>
        </p:txBody>
      </p:sp>
      <p:pic>
        <p:nvPicPr>
          <p:cNvPr id="3379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79727" y="4246563"/>
            <a:ext cx="3779838"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07950" y="1304930"/>
            <a:ext cx="89281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void</a:t>
            </a:r>
            <a:r>
              <a:rPr lang="en-US" altLang="zh-CN" sz="2400"/>
              <a:t> AdjMatrixUndirGraph&lt;ElemType&gt;::DeleteArc(</a:t>
            </a:r>
            <a:r>
              <a:rPr lang="en-US" altLang="zh-CN" sz="2400" b="1"/>
              <a:t>int</a:t>
            </a:r>
            <a:r>
              <a:rPr lang="en-US" altLang="zh-CN" sz="2400"/>
              <a:t> v1, </a:t>
            </a:r>
            <a:r>
              <a:rPr lang="en-US" altLang="zh-CN" sz="2400" b="1"/>
              <a:t>int</a:t>
            </a:r>
            <a:r>
              <a:rPr lang="en-US" altLang="zh-CN" sz="2400"/>
              <a:t> v2)</a:t>
            </a:r>
            <a:endParaRPr lang="zh-CN" altLang="zh-CN" sz="2400"/>
          </a:p>
          <a:p>
            <a:r>
              <a:rPr lang="en-US" altLang="zh-CN" sz="2400"/>
              <a:t>{</a:t>
            </a:r>
            <a:endParaRPr lang="zh-CN" altLang="zh-CN" sz="2400"/>
          </a:p>
          <a:p>
            <a:r>
              <a:rPr lang="en-US" altLang="zh-CN" sz="2400"/>
              <a:t>     </a:t>
            </a:r>
            <a:r>
              <a:rPr lang="en-US" altLang="zh-CN" sz="2400" b="1"/>
              <a:t>if</a:t>
            </a:r>
            <a:r>
              <a:rPr lang="en-US" altLang="zh-CN" sz="2400"/>
              <a:t> (v1 &lt; 0 || v1 &gt;= vexNum)    </a:t>
            </a:r>
            <a:r>
              <a:rPr lang="en-US" altLang="zh-CN" sz="2400" b="1"/>
              <a:t>throw</a:t>
            </a:r>
            <a:r>
              <a:rPr lang="en-US" altLang="zh-CN" sz="2400"/>
              <a:t> Error("v1</a:t>
            </a:r>
            <a:r>
              <a:rPr lang="zh-CN" altLang="zh-CN" sz="2400"/>
              <a:t>不合法</a:t>
            </a:r>
            <a:r>
              <a:rPr lang="en-US" altLang="zh-CN" sz="2400"/>
              <a:t>!");</a:t>
            </a:r>
            <a:endParaRPr lang="en-US" altLang="zh-CN" sz="2400"/>
          </a:p>
          <a:p>
            <a:r>
              <a:rPr lang="en-US" altLang="zh-CN" sz="2400" b="1"/>
              <a:t>     if</a:t>
            </a:r>
            <a:r>
              <a:rPr lang="en-US" altLang="zh-CN" sz="2400"/>
              <a:t> (v2 &lt; 0 || v2 &gt;= vexNum)    </a:t>
            </a:r>
            <a:r>
              <a:rPr lang="en-US" altLang="zh-CN" sz="2400" b="1"/>
              <a:t>throw</a:t>
            </a:r>
            <a:r>
              <a:rPr lang="en-US" altLang="zh-CN" sz="2400"/>
              <a:t> Error("v2</a:t>
            </a:r>
            <a:r>
              <a:rPr lang="zh-CN" altLang="zh-CN" sz="2400"/>
              <a:t>不合法</a:t>
            </a:r>
            <a:r>
              <a:rPr lang="en-US" altLang="zh-CN" sz="2400"/>
              <a:t>!");</a:t>
            </a:r>
            <a:endParaRPr lang="en-US" altLang="zh-CN" sz="2400"/>
          </a:p>
          <a:p>
            <a:r>
              <a:rPr lang="en-US" altLang="zh-CN" sz="2400" b="1"/>
              <a:t>     if</a:t>
            </a:r>
            <a:r>
              <a:rPr lang="en-US" altLang="zh-CN" sz="2400"/>
              <a:t> (v1 == v2)    </a:t>
            </a:r>
            <a:r>
              <a:rPr lang="en-US" altLang="zh-CN" sz="2400" b="1"/>
              <a:t>throw</a:t>
            </a:r>
            <a:r>
              <a:rPr lang="en-US" altLang="zh-CN" sz="2400"/>
              <a:t> Error("v1</a:t>
            </a:r>
            <a:r>
              <a:rPr lang="zh-CN" altLang="zh-CN" sz="2400"/>
              <a:t>不能等于</a:t>
            </a:r>
            <a:r>
              <a:rPr lang="en-US" altLang="zh-CN" sz="2400"/>
              <a:t>v2!");</a:t>
            </a:r>
            <a:endParaRPr lang="en-US" altLang="zh-CN" sz="2400"/>
          </a:p>
          <a:p>
            <a:r>
              <a:rPr lang="en-US" altLang="zh-CN" sz="2400"/>
              <a:t>     </a:t>
            </a:r>
            <a:r>
              <a:rPr lang="en-US" altLang="zh-CN" sz="2400" b="1"/>
              <a:t>if</a:t>
            </a:r>
            <a:r>
              <a:rPr lang="en-US" altLang="zh-CN" sz="2400"/>
              <a:t> (arcs[v1][v2] != 0)	{</a:t>
            </a:r>
            <a:endParaRPr lang="en-US" altLang="zh-CN" sz="2400"/>
          </a:p>
          <a:p>
            <a:r>
              <a:rPr lang="en-US" altLang="zh-CN" sz="2400"/>
              <a:t>	arcNum--;</a:t>
            </a:r>
            <a:endParaRPr lang="zh-CN" altLang="zh-CN" sz="2400"/>
          </a:p>
          <a:p>
            <a:r>
              <a:rPr lang="en-US" altLang="zh-CN" sz="2400"/>
              <a:t>           arcs[v1][v2]=0;	</a:t>
            </a:r>
            <a:endParaRPr lang="zh-CN" altLang="zh-CN" sz="2400"/>
          </a:p>
          <a:p>
            <a:r>
              <a:rPr lang="en-US" altLang="zh-CN" sz="2400"/>
              <a:t>           arcs[v2][v1]=0;	</a:t>
            </a:r>
            <a:endParaRPr lang="zh-CN" altLang="zh-CN" sz="2400"/>
          </a:p>
          <a:p>
            <a:r>
              <a:rPr lang="en-US" altLang="zh-CN" sz="2400"/>
              <a:t>    }</a:t>
            </a:r>
            <a:endParaRPr lang="zh-CN"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a:t>
            </a:r>
            <a:r>
              <a:rPr lang="en-US" altLang="zh-CN" dirty="0"/>
              <a:t>8</a:t>
            </a:r>
            <a:r>
              <a:rPr lang="zh-CN" altLang="zh-CN" dirty="0"/>
              <a:t>）删除边</a:t>
            </a:r>
            <a:endParaRPr lang="zh-CN" altLang="en-US" dirty="0"/>
          </a:p>
        </p:txBody>
      </p: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1275" y="4275570"/>
            <a:ext cx="3292475"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en-US" sz="4000" dirty="0" smtClean="0">
                <a:solidFill>
                  <a:schemeClr val="tx2"/>
                </a:solidFill>
                <a:latin typeface="黑体" panose="02010609060101010101" pitchFamily="2" charset="-122"/>
                <a:ea typeface="黑体" panose="02010609060101010101" pitchFamily="2" charset="-122"/>
              </a:rPr>
              <a:t>邻接表</a:t>
            </a:r>
            <a:r>
              <a:rPr lang="zh-CN" altLang="en-US" dirty="0" smtClean="0">
                <a:ea typeface="宋体" panose="02010600030101010101" pitchFamily="2" charset="-122"/>
              </a:rPr>
              <a:t> </a:t>
            </a:r>
            <a:endParaRPr lang="zh-CN" altLang="en-US" dirty="0" smtClean="0">
              <a:ea typeface="宋体" panose="02010600030101010101" pitchFamily="2" charset="-122"/>
            </a:endParaRPr>
          </a:p>
        </p:txBody>
      </p:sp>
      <p:sp>
        <p:nvSpPr>
          <p:cNvPr id="5" name="Text Box 3"/>
          <p:cNvSpPr txBox="1">
            <a:spLocks noChangeArrowheads="1"/>
          </p:cNvSpPr>
          <p:nvPr/>
        </p:nvSpPr>
        <p:spPr bwMode="auto">
          <a:xfrm>
            <a:off x="251520" y="1988844"/>
            <a:ext cx="8111244" cy="21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1" hangingPunct="1">
              <a:lnSpc>
                <a:spcPct val="140000"/>
              </a:lnSpc>
              <a:spcBef>
                <a:spcPct val="50000"/>
              </a:spcBef>
              <a:buFont typeface="Wingdings" panose="05000000000000000000" pitchFamily="2" charset="2"/>
              <a:buNone/>
            </a:pPr>
            <a:r>
              <a:rPr kumimoji="1" lang="zh-CN" altLang="en-US" b="1" i="0" u="none" dirty="0">
                <a:solidFill>
                  <a:srgbClr val="000000"/>
                </a:solidFill>
                <a:latin typeface="宋体" panose="02010600030101010101" pitchFamily="2" charset="-122"/>
                <a:ea typeface="宋体" panose="02010600030101010101" pitchFamily="2" charset="-122"/>
              </a:rPr>
              <a:t>  邻接矩阵的缺点：当图中的边数很少时，存储邻接矩阵中大量的零元素，将耗费大量的存储空间。</a:t>
            </a:r>
            <a:endParaRPr kumimoji="1" lang="zh-CN" altLang="en-US" b="1" i="0" u="none" dirty="0">
              <a:solidFill>
                <a:srgbClr val="000000"/>
              </a:solidFill>
              <a:latin typeface="宋体" panose="02010600030101010101" pitchFamily="2" charset="-122"/>
              <a:ea typeface="宋体" panose="02010600030101010101" pitchFamily="2" charset="-122"/>
            </a:endParaRPr>
          </a:p>
          <a:p>
            <a:pPr algn="just" eaLnBrk="1" hangingPunct="1">
              <a:lnSpc>
                <a:spcPct val="140000"/>
              </a:lnSpc>
              <a:spcBef>
                <a:spcPct val="50000"/>
              </a:spcBef>
              <a:buFont typeface="Wingdings" panose="05000000000000000000" pitchFamily="2" charset="2"/>
              <a:buNone/>
            </a:pPr>
            <a:r>
              <a:rPr kumimoji="1" lang="zh-CN" altLang="en-US" b="1" i="0" u="none" dirty="0">
                <a:solidFill>
                  <a:srgbClr val="000000"/>
                </a:solidFill>
                <a:latin typeface="宋体" panose="02010600030101010101" pitchFamily="2" charset="-122"/>
                <a:ea typeface="宋体" panose="02010600030101010101" pitchFamily="2" charset="-122"/>
              </a:rPr>
              <a:t>  改进：把邻接矩阵的每一行改为一个单链表。 </a:t>
            </a:r>
            <a:endParaRPr kumimoji="1" lang="zh-CN" altLang="en-US" b="1" i="0" u="none" dirty="0">
              <a:solidFill>
                <a:srgbClr val="000000"/>
              </a:solidFill>
              <a:latin typeface="宋体" panose="02010600030101010101" pitchFamily="2" charset="-122"/>
              <a:ea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313599" y="404737"/>
            <a:ext cx="8290854" cy="26750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312" tIns="44450" rIns="87312" bIns="44450" anchor="ctr">
            <a:spAutoFit/>
          </a:bodyPr>
          <a:lstStyle/>
          <a:p>
            <a:pPr algn="just" eaLnBrk="0" hangingPunct="0">
              <a:spcBef>
                <a:spcPct val="20000"/>
              </a:spcBef>
            </a:pP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          17</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世纪东普鲁士有一座哥尼斯堡</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(Konigsberg)</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城（现俄罗斯加里宁格勒</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(Kaliningrad)</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城），城中有一座奈佛夫</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dirty="0" err="1" smtClean="0">
                <a:solidFill>
                  <a:srgbClr val="000000"/>
                </a:solidFill>
                <a:latin typeface="Calibri" panose="020F0502020204030204" pitchFamily="34" charset="0"/>
                <a:ea typeface="宋体" panose="02010600030101010101" pitchFamily="2" charset="-122"/>
                <a:cs typeface="Calibri" panose="020F0502020204030204" pitchFamily="34" charset="0"/>
              </a:rPr>
              <a:t>Kneiphof</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岛，普雷格尔（</a:t>
            </a:r>
            <a:r>
              <a:rPr lang="en-US" altLang="zh-CN" sz="2400" dirty="0" err="1" smtClean="0">
                <a:solidFill>
                  <a:srgbClr val="000000"/>
                </a:solidFill>
                <a:latin typeface="Calibri" panose="020F0502020204030204" pitchFamily="34" charset="0"/>
                <a:ea typeface="宋体" panose="02010600030101010101" pitchFamily="2" charset="-122"/>
                <a:cs typeface="Calibri" panose="020F0502020204030204" pitchFamily="34" charset="0"/>
              </a:rPr>
              <a:t>Pregol</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）河的两条支流环绕其旁，并将整个城市分成</a:t>
            </a:r>
            <a:r>
              <a:rPr lang="zh-CN" altLang="en-US" sz="2400" smtClean="0">
                <a:solidFill>
                  <a:srgbClr val="000000"/>
                </a:solidFill>
                <a:latin typeface="Calibri" panose="020F0502020204030204" pitchFamily="34" charset="0"/>
                <a:ea typeface="宋体" panose="02010600030101010101" pitchFamily="2" charset="-122"/>
                <a:cs typeface="Calibri" panose="020F0502020204030204" pitchFamily="34" charset="0"/>
              </a:rPr>
              <a:t>北区、东区、南区和</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岛区</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4</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个区域，全城共有</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7</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座桥将</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4</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个城区相连起来。若通过这</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7</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座桥到各区游玩。 </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哥尼斯堡七桥</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问题：寻找走遍这</a:t>
            </a:r>
            <a:r>
              <a:rPr lang="en-US" altLang="zh-CN"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7</a:t>
            </a:r>
            <a:r>
              <a:rPr lang="zh-CN" altLang="en-US" sz="24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座桥，且只许走过每座桥一次，最后又回到原出发点的路径。</a:t>
            </a:r>
            <a:endParaRPr lang="zh-CN" altLang="en-US" sz="2800" i="1" u="sng" dirty="0" smtClean="0">
              <a:solidFill>
                <a:srgbClr val="000000"/>
              </a:solidFill>
              <a:latin typeface="Times New Roman" panose="02020603050405020304" pitchFamily="18" charset="0"/>
              <a:ea typeface="宋体" panose="02010600030101010101" pitchFamily="2" charset="-122"/>
              <a:cs typeface="Calibri" panose="020F0502020204030204" pitchFamily="34" charset="0"/>
            </a:endParaRPr>
          </a:p>
        </p:txBody>
      </p:sp>
      <p:pic>
        <p:nvPicPr>
          <p:cNvPr id="3075"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3073" b="7717"/>
          <a:stretch>
            <a:fillRect/>
          </a:stretch>
        </p:blipFill>
        <p:spPr bwMode="auto">
          <a:xfrm>
            <a:off x="1410558" y="3566121"/>
            <a:ext cx="5789734" cy="274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6"/>
          <p:cNvSpPr>
            <a:spLocks noChangeArrowheads="1"/>
          </p:cNvSpPr>
          <p:nvPr/>
        </p:nvSpPr>
        <p:spPr bwMode="auto">
          <a:xfrm>
            <a:off x="2611316" y="6337300"/>
            <a:ext cx="392136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nchor="ctr">
            <a:spAutoFit/>
          </a:bodyPr>
          <a:lstStyle/>
          <a:p>
            <a:pPr algn="ctr" eaLnBrk="0" hangingPunct="0">
              <a:spcBef>
                <a:spcPct val="20000"/>
              </a:spcBef>
            </a:pPr>
            <a:r>
              <a:rPr lang="zh-CN" altLang="en-US" sz="2800" dirty="0" smtClean="0">
                <a:solidFill>
                  <a:srgbClr val="000000"/>
                </a:solidFill>
                <a:latin typeface="Calibri" panose="020F0502020204030204" pitchFamily="34" charset="0"/>
                <a:ea typeface="宋体" panose="02010600030101010101" pitchFamily="2" charset="-122"/>
                <a:cs typeface="Calibri" panose="020F0502020204030204" pitchFamily="34" charset="0"/>
              </a:rPr>
              <a:t>哥尼斯堡地图</a:t>
            </a:r>
            <a:endParaRPr lang="zh-CN" altLang="en-US" sz="7200" dirty="0" smtClean="0">
              <a:solidFill>
                <a:srgbClr val="000000"/>
              </a:solidFill>
              <a:latin typeface="Times New Roman" panose="02020603050405020304" pitchFamily="18" charset="0"/>
              <a:ea typeface="宋体" panose="02010600030101010101" pitchFamily="2" charset="-122"/>
              <a:cs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en-US" sz="4000" dirty="0" smtClean="0">
                <a:solidFill>
                  <a:schemeClr val="tx2"/>
                </a:solidFill>
                <a:latin typeface="黑体" panose="02010609060101010101" pitchFamily="2" charset="-122"/>
                <a:ea typeface="黑体" panose="02010609060101010101" pitchFamily="2" charset="-122"/>
              </a:rPr>
              <a:t>邻接表</a:t>
            </a:r>
            <a:r>
              <a:rPr lang="zh-CN" altLang="en-US" dirty="0" smtClean="0">
                <a:ea typeface="宋体" panose="02010600030101010101" pitchFamily="2" charset="-122"/>
              </a:rPr>
              <a:t> </a:t>
            </a:r>
            <a:endParaRPr lang="zh-CN" altLang="en-US" dirty="0" smtClean="0">
              <a:ea typeface="宋体" panose="02010600030101010101" pitchFamily="2" charset="-122"/>
            </a:endParaRPr>
          </a:p>
        </p:txBody>
      </p:sp>
      <p:pic>
        <p:nvPicPr>
          <p:cNvPr id="35843"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56646"/>
          <a:stretch>
            <a:fillRect/>
          </a:stretch>
        </p:blipFill>
        <p:spPr bwMode="auto">
          <a:xfrm>
            <a:off x="2051720" y="3645024"/>
            <a:ext cx="4140460" cy="29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858" r="47491" b="3425"/>
          <a:stretch>
            <a:fillRect/>
          </a:stretch>
        </p:blipFill>
        <p:spPr bwMode="auto">
          <a:xfrm>
            <a:off x="1619672" y="1304766"/>
            <a:ext cx="5245248" cy="2245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2936631" y="328612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44035" name="Rectangle 9"/>
          <p:cNvSpPr>
            <a:spLocks noChangeArrowheads="1"/>
          </p:cNvSpPr>
          <p:nvPr/>
        </p:nvSpPr>
        <p:spPr bwMode="auto">
          <a:xfrm>
            <a:off x="3130062" y="2367207"/>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44036" name="Rectangle 11"/>
          <p:cNvSpPr>
            <a:spLocks noChangeArrowheads="1"/>
          </p:cNvSpPr>
          <p:nvPr/>
        </p:nvSpPr>
        <p:spPr bwMode="auto">
          <a:xfrm>
            <a:off x="251520" y="1447803"/>
            <a:ext cx="8400112"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lIns="87312" tIns="44450" rIns="87312" bIns="44450">
            <a:spAutoFit/>
          </a:bodyPr>
          <a:lstStyle/>
          <a:p>
            <a:pPr eaLnBrk="0" hangingPunct="0"/>
            <a:r>
              <a:rPr lang="zh-CN" altLang="en-US" sz="3200" dirty="0" smtClean="0">
                <a:solidFill>
                  <a:srgbClr val="FF0000"/>
                </a:solidFill>
                <a:latin typeface="宋体" panose="02010600030101010101" pitchFamily="2" charset="-122"/>
                <a:ea typeface="宋体" panose="02010600030101010101" pitchFamily="2" charset="-122"/>
              </a:rPr>
              <a:t>  </a:t>
            </a:r>
            <a:r>
              <a:rPr lang="en-US" altLang="zh-CN" sz="3200" dirty="0" smtClean="0">
                <a:solidFill>
                  <a:srgbClr val="FF0000"/>
                </a:solidFill>
                <a:latin typeface="宋体" panose="02010600030101010101" pitchFamily="2" charset="-122"/>
                <a:ea typeface="宋体" panose="02010600030101010101" pitchFamily="2" charset="-122"/>
              </a:rPr>
              <a:t>Q</a:t>
            </a:r>
            <a:r>
              <a:rPr lang="zh-CN" altLang="en-US" sz="3200" dirty="0" smtClean="0">
                <a:solidFill>
                  <a:srgbClr val="FF0000"/>
                </a:solidFill>
                <a:latin typeface="宋体" panose="02010600030101010101" pitchFamily="2" charset="-122"/>
                <a:ea typeface="宋体" panose="02010600030101010101" pitchFamily="2" charset="-122"/>
              </a:rPr>
              <a:t>：如何利用邻接表求无向图中顶点</a:t>
            </a:r>
            <a:r>
              <a:rPr lang="en-US" altLang="zh-CN" sz="3200" dirty="0" smtClean="0">
                <a:solidFill>
                  <a:srgbClr val="FF0000"/>
                </a:solidFill>
                <a:latin typeface="Times New Roman" panose="02020603050405020304" pitchFamily="18" charset="0"/>
                <a:ea typeface="宋体" panose="02010600030101010101" pitchFamily="2" charset="-122"/>
              </a:rPr>
              <a:t>v</a:t>
            </a:r>
            <a:r>
              <a:rPr lang="en-US" altLang="zh-CN" sz="3200" baseline="-30000" dirty="0" smtClean="0">
                <a:solidFill>
                  <a:srgbClr val="FF0000"/>
                </a:solidFill>
                <a:latin typeface="Times New Roman" panose="02020603050405020304" pitchFamily="18" charset="0"/>
                <a:ea typeface="宋体" panose="02010600030101010101" pitchFamily="2" charset="-122"/>
              </a:rPr>
              <a:t>i</a:t>
            </a:r>
            <a:r>
              <a:rPr lang="zh-CN" altLang="en-US" sz="3200" dirty="0" smtClean="0">
                <a:solidFill>
                  <a:srgbClr val="FF0000"/>
                </a:solidFill>
                <a:latin typeface="宋体" panose="02010600030101010101" pitchFamily="2" charset="-122"/>
                <a:ea typeface="宋体" panose="02010600030101010101" pitchFamily="2" charset="-122"/>
              </a:rPr>
              <a:t>的度？</a:t>
            </a:r>
            <a:endParaRPr lang="zh-CN" altLang="en-US" sz="3200" dirty="0" smtClean="0">
              <a:solidFill>
                <a:srgbClr val="FF0000"/>
              </a:solidFill>
              <a:latin typeface="Times New Roman" panose="02020603050405020304" pitchFamily="18" charset="0"/>
              <a:ea typeface="宋体" panose="02010600030101010101" pitchFamily="2" charset="-122"/>
            </a:endParaRPr>
          </a:p>
        </p:txBody>
      </p:sp>
      <p:sp>
        <p:nvSpPr>
          <p:cNvPr id="1320972" name="Rectangle 12"/>
          <p:cNvSpPr>
            <a:spLocks noChangeArrowheads="1"/>
          </p:cNvSpPr>
          <p:nvPr/>
        </p:nvSpPr>
        <p:spPr bwMode="auto">
          <a:xfrm>
            <a:off x="422031" y="3505203"/>
            <a:ext cx="8510954"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dirty="0" smtClean="0">
                <a:solidFill>
                  <a:schemeClr val="bg1">
                    <a:lumMod val="50000"/>
                  </a:schemeClr>
                </a:solidFill>
                <a:latin typeface="宋体" panose="02010600030101010101" pitchFamily="2" charset="-122"/>
                <a:ea typeface="宋体" panose="02010600030101010101" pitchFamily="2" charset="-122"/>
              </a:rPr>
              <a:t>  </a:t>
            </a:r>
            <a:r>
              <a:rPr lang="en-US" altLang="zh-CN" sz="3200" dirty="0" smtClean="0">
                <a:solidFill>
                  <a:schemeClr val="bg1">
                    <a:lumMod val="50000"/>
                  </a:schemeClr>
                </a:solidFill>
                <a:latin typeface="宋体" panose="02010600030101010101" pitchFamily="2" charset="-122"/>
                <a:ea typeface="宋体" panose="02010600030101010101" pitchFamily="2" charset="-122"/>
              </a:rPr>
              <a:t>A：</a:t>
            </a:r>
            <a:r>
              <a:rPr lang="zh-CN" altLang="en-US" sz="3200" dirty="0" smtClean="0">
                <a:solidFill>
                  <a:schemeClr val="bg1">
                    <a:lumMod val="50000"/>
                  </a:schemeClr>
                </a:solidFill>
                <a:latin typeface="宋体" panose="02010600030101010101" pitchFamily="2" charset="-122"/>
                <a:ea typeface="宋体" panose="02010600030101010101" pitchFamily="2" charset="-122"/>
              </a:rPr>
              <a:t>统计顶点</a:t>
            </a:r>
            <a:r>
              <a:rPr lang="en-US" altLang="zh-CN" sz="3200" dirty="0" smtClean="0">
                <a:solidFill>
                  <a:schemeClr val="bg1">
                    <a:lumMod val="50000"/>
                  </a:schemeClr>
                </a:solidFill>
                <a:latin typeface="Times New Roman" panose="02020603050405020304" pitchFamily="18" charset="0"/>
                <a:ea typeface="宋体" panose="02010600030101010101" pitchFamily="2" charset="-122"/>
              </a:rPr>
              <a:t>v</a:t>
            </a:r>
            <a:r>
              <a:rPr lang="en-US" altLang="zh-CN" sz="3200" baseline="-30000" dirty="0" smtClean="0">
                <a:solidFill>
                  <a:schemeClr val="bg1">
                    <a:lumMod val="50000"/>
                  </a:schemeClr>
                </a:solidFill>
                <a:latin typeface="Times New Roman" panose="02020603050405020304" pitchFamily="18" charset="0"/>
                <a:ea typeface="宋体" panose="02010600030101010101" pitchFamily="2" charset="-122"/>
              </a:rPr>
              <a:t>i</a:t>
            </a:r>
            <a:r>
              <a:rPr lang="zh-CN" altLang="en-US" sz="3200" dirty="0" smtClean="0">
                <a:solidFill>
                  <a:schemeClr val="bg1">
                    <a:lumMod val="50000"/>
                  </a:schemeClr>
                </a:solidFill>
                <a:latin typeface="宋体" panose="02010600030101010101" pitchFamily="2" charset="-122"/>
                <a:ea typeface="宋体" panose="02010600030101010101" pitchFamily="2" charset="-122"/>
              </a:rPr>
              <a:t>的边链表中边结点的个数。</a:t>
            </a:r>
            <a:r>
              <a:rPr lang="zh-CN" altLang="en-US" sz="3200" dirty="0" smtClean="0">
                <a:solidFill>
                  <a:schemeClr val="bg1">
                    <a:lumMod val="50000"/>
                  </a:schemeClr>
                </a:solidFill>
                <a:latin typeface="Times New Roman" panose="02020603050405020304" pitchFamily="18" charset="0"/>
                <a:ea typeface="宋体" panose="02010600030101010101" pitchFamily="2" charset="-122"/>
              </a:rPr>
              <a:t> </a:t>
            </a:r>
            <a:endParaRPr lang="zh-CN" altLang="en-US" sz="3200" dirty="0" smtClean="0">
              <a:solidFill>
                <a:schemeClr val="bg1">
                  <a:lumMod val="50000"/>
                </a:schemeClr>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72"/>
                                        </p:tgtEl>
                                        <p:attrNameLst>
                                          <p:attrName>style.visibility</p:attrName>
                                        </p:attrNameLst>
                                      </p:cBhvr>
                                      <p:to>
                                        <p:strVal val="visible"/>
                                      </p:to>
                                    </p:set>
                                    <p:animEffect transition="in" filter="blinds(horizontal)">
                                      <p:cBhvr>
                                        <p:cTn id="7" dur="500"/>
                                        <p:tgtEl>
                                          <p:spTgt spid="1320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7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3009900" y="2366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黑体" panose="02010609060101010101" pitchFamily="2" charset="-122"/>
                <a:ea typeface="黑体" panose="02010609060101010101" pitchFamily="2" charset="-122"/>
              </a:rPr>
              <a:t>邻接表</a:t>
            </a:r>
            <a:r>
              <a:rPr lang="zh-CN" altLang="en-US" dirty="0">
                <a:ea typeface="宋体" panose="02010600030101010101" pitchFamily="2" charset="-122"/>
              </a:rPr>
              <a:t> </a:t>
            </a:r>
            <a:endParaRPr lang="zh-CN" altLang="en-US" dirty="0"/>
          </a:p>
        </p:txBody>
      </p:sp>
      <p:pic>
        <p:nvPicPr>
          <p:cNvPr id="36868"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3637" y="1484784"/>
            <a:ext cx="6696533" cy="454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0"/>
          <p:cNvSpPr>
            <a:spLocks noChangeArrowheads="1"/>
          </p:cNvSpPr>
          <p:nvPr/>
        </p:nvSpPr>
        <p:spPr bwMode="auto">
          <a:xfrm>
            <a:off x="2936631" y="3286129"/>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46083" name="Rectangle 2051"/>
          <p:cNvSpPr>
            <a:spLocks noChangeArrowheads="1"/>
          </p:cNvSpPr>
          <p:nvPr/>
        </p:nvSpPr>
        <p:spPr bwMode="auto">
          <a:xfrm>
            <a:off x="3130062" y="2367207"/>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46084" name="Rectangle 2052"/>
          <p:cNvSpPr>
            <a:spLocks noChangeArrowheads="1"/>
          </p:cNvSpPr>
          <p:nvPr/>
        </p:nvSpPr>
        <p:spPr bwMode="auto">
          <a:xfrm>
            <a:off x="562707" y="686004"/>
            <a:ext cx="8159262" cy="10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dirty="0" smtClean="0">
                <a:solidFill>
                  <a:srgbClr val="FF0000"/>
                </a:solidFill>
                <a:latin typeface="宋体" panose="02010600030101010101" pitchFamily="2" charset="-122"/>
                <a:ea typeface="宋体" panose="02010600030101010101" pitchFamily="2" charset="-122"/>
              </a:rPr>
              <a:t>  </a:t>
            </a:r>
            <a:r>
              <a:rPr lang="en-US" altLang="zh-CN" sz="3200" dirty="0" smtClean="0">
                <a:solidFill>
                  <a:srgbClr val="FF0000"/>
                </a:solidFill>
                <a:latin typeface="宋体" panose="02010600030101010101" pitchFamily="2" charset="-122"/>
                <a:ea typeface="宋体" panose="02010600030101010101" pitchFamily="2" charset="-122"/>
              </a:rPr>
              <a:t>Q</a:t>
            </a:r>
            <a:r>
              <a:rPr lang="zh-CN" altLang="en-US" sz="3200" dirty="0" smtClean="0">
                <a:solidFill>
                  <a:srgbClr val="FF0000"/>
                </a:solidFill>
                <a:latin typeface="宋体" panose="02010600030101010101" pitchFamily="2" charset="-122"/>
                <a:ea typeface="宋体" panose="02010600030101010101" pitchFamily="2" charset="-122"/>
              </a:rPr>
              <a:t>：如何利用邻接表求有向图中顶点</a:t>
            </a:r>
            <a:r>
              <a:rPr lang="en-US" altLang="zh-CN" sz="3200" dirty="0" smtClean="0">
                <a:solidFill>
                  <a:srgbClr val="FF0000"/>
                </a:solidFill>
                <a:latin typeface="Times New Roman" panose="02020603050405020304" pitchFamily="18" charset="0"/>
                <a:ea typeface="宋体" panose="02010600030101010101" pitchFamily="2" charset="-122"/>
              </a:rPr>
              <a:t>v</a:t>
            </a:r>
            <a:r>
              <a:rPr lang="en-US" altLang="zh-CN" sz="3200" baseline="-30000" dirty="0" smtClean="0">
                <a:solidFill>
                  <a:srgbClr val="FF0000"/>
                </a:solidFill>
                <a:latin typeface="Times New Roman" panose="02020603050405020304" pitchFamily="18" charset="0"/>
                <a:ea typeface="宋体" panose="02010600030101010101" pitchFamily="2" charset="-122"/>
              </a:rPr>
              <a:t>i</a:t>
            </a:r>
            <a:r>
              <a:rPr lang="zh-CN" altLang="en-US" sz="3200" dirty="0" smtClean="0">
                <a:solidFill>
                  <a:srgbClr val="FF0000"/>
                </a:solidFill>
                <a:latin typeface="宋体" panose="02010600030101010101" pitchFamily="2" charset="-122"/>
                <a:ea typeface="宋体" panose="02010600030101010101" pitchFamily="2" charset="-122"/>
              </a:rPr>
              <a:t>的出度？</a:t>
            </a:r>
            <a:endParaRPr lang="zh-CN" altLang="en-US" sz="3200" dirty="0" smtClean="0">
              <a:solidFill>
                <a:srgbClr val="FF0000"/>
              </a:solidFill>
              <a:latin typeface="Times New Roman" panose="02020603050405020304" pitchFamily="18" charset="0"/>
              <a:ea typeface="宋体" panose="02010600030101010101" pitchFamily="2" charset="-122"/>
            </a:endParaRPr>
          </a:p>
        </p:txBody>
      </p:sp>
      <p:sp>
        <p:nvSpPr>
          <p:cNvPr id="1324037" name="Rectangle 2053"/>
          <p:cNvSpPr>
            <a:spLocks noChangeArrowheads="1"/>
          </p:cNvSpPr>
          <p:nvPr/>
        </p:nvSpPr>
        <p:spPr bwMode="auto">
          <a:xfrm>
            <a:off x="492369" y="2438643"/>
            <a:ext cx="8510954"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dirty="0" smtClean="0">
                <a:solidFill>
                  <a:schemeClr val="bg1">
                    <a:lumMod val="50000"/>
                  </a:schemeClr>
                </a:solidFill>
                <a:latin typeface="宋体" panose="02010600030101010101" pitchFamily="2" charset="-122"/>
                <a:ea typeface="宋体" panose="02010600030101010101" pitchFamily="2" charset="-122"/>
              </a:rPr>
              <a:t>  </a:t>
            </a:r>
            <a:r>
              <a:rPr lang="en-US" altLang="zh-CN" sz="3200" dirty="0" smtClean="0">
                <a:solidFill>
                  <a:schemeClr val="bg1">
                    <a:lumMod val="50000"/>
                  </a:schemeClr>
                </a:solidFill>
                <a:latin typeface="宋体" panose="02010600030101010101" pitchFamily="2" charset="-122"/>
                <a:ea typeface="宋体" panose="02010600030101010101" pitchFamily="2" charset="-122"/>
              </a:rPr>
              <a:t>A：</a:t>
            </a:r>
            <a:r>
              <a:rPr lang="zh-CN" altLang="en-US" sz="3200" dirty="0" smtClean="0">
                <a:solidFill>
                  <a:schemeClr val="bg1">
                    <a:lumMod val="50000"/>
                  </a:schemeClr>
                </a:solidFill>
                <a:latin typeface="宋体" panose="02010600030101010101" pitchFamily="2" charset="-122"/>
                <a:ea typeface="宋体" panose="02010600030101010101" pitchFamily="2" charset="-122"/>
              </a:rPr>
              <a:t>统计顶点</a:t>
            </a:r>
            <a:r>
              <a:rPr lang="en-US" altLang="zh-CN" sz="3200" dirty="0" smtClean="0">
                <a:solidFill>
                  <a:schemeClr val="bg1">
                    <a:lumMod val="50000"/>
                  </a:schemeClr>
                </a:solidFill>
                <a:latin typeface="Times New Roman" panose="02020603050405020304" pitchFamily="18" charset="0"/>
                <a:ea typeface="宋体" panose="02010600030101010101" pitchFamily="2" charset="-122"/>
              </a:rPr>
              <a:t>v</a:t>
            </a:r>
            <a:r>
              <a:rPr lang="en-US" altLang="zh-CN" sz="3200" baseline="-30000" dirty="0" smtClean="0">
                <a:solidFill>
                  <a:schemeClr val="bg1">
                    <a:lumMod val="50000"/>
                  </a:schemeClr>
                </a:solidFill>
                <a:latin typeface="Times New Roman" panose="02020603050405020304" pitchFamily="18" charset="0"/>
                <a:ea typeface="宋体" panose="02010600030101010101" pitchFamily="2" charset="-122"/>
              </a:rPr>
              <a:t>i</a:t>
            </a:r>
            <a:r>
              <a:rPr lang="zh-CN" altLang="en-US" sz="3200" dirty="0" smtClean="0">
                <a:solidFill>
                  <a:schemeClr val="bg1">
                    <a:lumMod val="50000"/>
                  </a:schemeClr>
                </a:solidFill>
                <a:latin typeface="宋体" panose="02010600030101010101" pitchFamily="2" charset="-122"/>
                <a:ea typeface="宋体" panose="02010600030101010101" pitchFamily="2" charset="-122"/>
              </a:rPr>
              <a:t>的边链表中弧结点的个数。</a:t>
            </a:r>
            <a:r>
              <a:rPr lang="zh-CN" altLang="en-US" sz="3200" dirty="0" smtClean="0">
                <a:solidFill>
                  <a:schemeClr val="bg1">
                    <a:lumMod val="50000"/>
                  </a:schemeClr>
                </a:solidFill>
                <a:latin typeface="Times New Roman" panose="02020603050405020304" pitchFamily="18" charset="0"/>
                <a:ea typeface="宋体" panose="02010600030101010101" pitchFamily="2" charset="-122"/>
              </a:rPr>
              <a:t> </a:t>
            </a:r>
            <a:endParaRPr lang="zh-CN" altLang="en-US" sz="3200" dirty="0" smtClean="0">
              <a:solidFill>
                <a:schemeClr val="bg1">
                  <a:lumMod val="50000"/>
                </a:schemeClr>
              </a:solidFill>
              <a:latin typeface="Times New Roman" panose="02020603050405020304" pitchFamily="18" charset="0"/>
              <a:ea typeface="宋体" panose="02010600030101010101" pitchFamily="2" charset="-122"/>
            </a:endParaRPr>
          </a:p>
        </p:txBody>
      </p:sp>
      <p:sp>
        <p:nvSpPr>
          <p:cNvPr id="1324038" name="Rectangle 2054"/>
          <p:cNvSpPr>
            <a:spLocks noChangeArrowheads="1"/>
          </p:cNvSpPr>
          <p:nvPr/>
        </p:nvSpPr>
        <p:spPr bwMode="auto">
          <a:xfrm>
            <a:off x="492375" y="3733803"/>
            <a:ext cx="8159262" cy="10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dirty="0" smtClean="0">
                <a:solidFill>
                  <a:srgbClr val="FF0000"/>
                </a:solidFill>
                <a:latin typeface="宋体" panose="02010600030101010101" pitchFamily="2" charset="-122"/>
                <a:ea typeface="宋体" panose="02010600030101010101" pitchFamily="2" charset="-122"/>
              </a:rPr>
              <a:t>  </a:t>
            </a:r>
            <a:r>
              <a:rPr lang="en-US" altLang="zh-CN" sz="3200" dirty="0" smtClean="0">
                <a:solidFill>
                  <a:srgbClr val="FF0000"/>
                </a:solidFill>
                <a:latin typeface="宋体" panose="02010600030101010101" pitchFamily="2" charset="-122"/>
                <a:ea typeface="宋体" panose="02010600030101010101" pitchFamily="2" charset="-122"/>
              </a:rPr>
              <a:t>Q</a:t>
            </a:r>
            <a:r>
              <a:rPr lang="zh-CN" altLang="en-US" sz="3200" dirty="0" smtClean="0">
                <a:solidFill>
                  <a:srgbClr val="FF0000"/>
                </a:solidFill>
                <a:latin typeface="宋体" panose="02010600030101010101" pitchFamily="2" charset="-122"/>
                <a:ea typeface="宋体" panose="02010600030101010101" pitchFamily="2" charset="-122"/>
              </a:rPr>
              <a:t>：如何利用逆邻接表求有向图中顶点</a:t>
            </a:r>
            <a:r>
              <a:rPr lang="en-US" altLang="zh-CN" sz="3200" dirty="0" smtClean="0">
                <a:solidFill>
                  <a:srgbClr val="FF0000"/>
                </a:solidFill>
                <a:latin typeface="Times New Roman" panose="02020603050405020304" pitchFamily="18" charset="0"/>
                <a:ea typeface="宋体" panose="02010600030101010101" pitchFamily="2" charset="-122"/>
              </a:rPr>
              <a:t>v</a:t>
            </a:r>
            <a:r>
              <a:rPr lang="en-US" altLang="zh-CN" sz="3200" baseline="-30000" dirty="0" smtClean="0">
                <a:solidFill>
                  <a:srgbClr val="FF0000"/>
                </a:solidFill>
                <a:latin typeface="Times New Roman" panose="02020603050405020304" pitchFamily="18" charset="0"/>
                <a:ea typeface="宋体" panose="02010600030101010101" pitchFamily="2" charset="-122"/>
              </a:rPr>
              <a:t>i</a:t>
            </a:r>
            <a:r>
              <a:rPr lang="zh-CN" altLang="en-US" sz="3200" dirty="0" smtClean="0">
                <a:solidFill>
                  <a:srgbClr val="FF0000"/>
                </a:solidFill>
                <a:latin typeface="宋体" panose="02010600030101010101" pitchFamily="2" charset="-122"/>
                <a:ea typeface="宋体" panose="02010600030101010101" pitchFamily="2" charset="-122"/>
              </a:rPr>
              <a:t>的入度？</a:t>
            </a:r>
            <a:endParaRPr lang="zh-CN" altLang="en-US" sz="3200" dirty="0" smtClean="0">
              <a:solidFill>
                <a:srgbClr val="FF0000"/>
              </a:solidFill>
              <a:latin typeface="Times New Roman" panose="02020603050405020304" pitchFamily="18" charset="0"/>
              <a:ea typeface="宋体" panose="02010600030101010101" pitchFamily="2" charset="-122"/>
            </a:endParaRPr>
          </a:p>
        </p:txBody>
      </p:sp>
      <p:sp>
        <p:nvSpPr>
          <p:cNvPr id="1324039" name="Rectangle 2055"/>
          <p:cNvSpPr>
            <a:spLocks noChangeArrowheads="1"/>
          </p:cNvSpPr>
          <p:nvPr/>
        </p:nvSpPr>
        <p:spPr bwMode="auto">
          <a:xfrm>
            <a:off x="422031" y="5486643"/>
            <a:ext cx="8510954"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3200" dirty="0" smtClean="0">
                <a:solidFill>
                  <a:schemeClr val="bg1">
                    <a:lumMod val="50000"/>
                  </a:schemeClr>
                </a:solidFill>
                <a:latin typeface="宋体" panose="02010600030101010101" pitchFamily="2" charset="-122"/>
                <a:ea typeface="宋体" panose="02010600030101010101" pitchFamily="2" charset="-122"/>
              </a:rPr>
              <a:t>  </a:t>
            </a:r>
            <a:r>
              <a:rPr lang="en-US" altLang="zh-CN" sz="3200" dirty="0" smtClean="0">
                <a:solidFill>
                  <a:schemeClr val="bg1">
                    <a:lumMod val="50000"/>
                  </a:schemeClr>
                </a:solidFill>
                <a:latin typeface="宋体" panose="02010600030101010101" pitchFamily="2" charset="-122"/>
                <a:ea typeface="宋体" panose="02010600030101010101" pitchFamily="2" charset="-122"/>
              </a:rPr>
              <a:t>A：</a:t>
            </a:r>
            <a:r>
              <a:rPr lang="zh-CN" altLang="en-US" sz="3200" dirty="0" smtClean="0">
                <a:solidFill>
                  <a:schemeClr val="bg1">
                    <a:lumMod val="50000"/>
                  </a:schemeClr>
                </a:solidFill>
                <a:latin typeface="宋体" panose="02010600030101010101" pitchFamily="2" charset="-122"/>
                <a:ea typeface="宋体" panose="02010600030101010101" pitchFamily="2" charset="-122"/>
              </a:rPr>
              <a:t>统计顶点</a:t>
            </a:r>
            <a:r>
              <a:rPr lang="en-US" altLang="zh-CN" sz="3200" dirty="0" smtClean="0">
                <a:solidFill>
                  <a:schemeClr val="bg1">
                    <a:lumMod val="50000"/>
                  </a:schemeClr>
                </a:solidFill>
                <a:latin typeface="Times New Roman" panose="02020603050405020304" pitchFamily="18" charset="0"/>
                <a:ea typeface="宋体" panose="02010600030101010101" pitchFamily="2" charset="-122"/>
              </a:rPr>
              <a:t>v</a:t>
            </a:r>
            <a:r>
              <a:rPr lang="en-US" altLang="zh-CN" sz="3200" baseline="-30000" dirty="0" smtClean="0">
                <a:solidFill>
                  <a:schemeClr val="bg1">
                    <a:lumMod val="50000"/>
                  </a:schemeClr>
                </a:solidFill>
                <a:latin typeface="Times New Roman" panose="02020603050405020304" pitchFamily="18" charset="0"/>
                <a:ea typeface="宋体" panose="02010600030101010101" pitchFamily="2" charset="-122"/>
              </a:rPr>
              <a:t>i</a:t>
            </a:r>
            <a:r>
              <a:rPr lang="zh-CN" altLang="en-US" sz="3200" dirty="0" smtClean="0">
                <a:solidFill>
                  <a:schemeClr val="bg1">
                    <a:lumMod val="50000"/>
                  </a:schemeClr>
                </a:solidFill>
                <a:latin typeface="宋体" panose="02010600030101010101" pitchFamily="2" charset="-122"/>
                <a:ea typeface="宋体" panose="02010600030101010101" pitchFamily="2" charset="-122"/>
              </a:rPr>
              <a:t>的弧链表中边结点的个数。</a:t>
            </a:r>
            <a:r>
              <a:rPr lang="zh-CN" altLang="en-US" sz="3200" dirty="0" smtClean="0">
                <a:solidFill>
                  <a:schemeClr val="bg1">
                    <a:lumMod val="50000"/>
                  </a:schemeClr>
                </a:solidFill>
                <a:latin typeface="Times New Roman" panose="02020603050405020304" pitchFamily="18" charset="0"/>
                <a:ea typeface="宋体" panose="02010600030101010101" pitchFamily="2" charset="-122"/>
              </a:rPr>
              <a:t> </a:t>
            </a:r>
            <a:endParaRPr lang="zh-CN" altLang="en-US" sz="3200" dirty="0" smtClean="0">
              <a:solidFill>
                <a:schemeClr val="bg1">
                  <a:lumMod val="50000"/>
                </a:schemeClr>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4037"/>
                                        </p:tgtEl>
                                        <p:attrNameLst>
                                          <p:attrName>style.visibility</p:attrName>
                                        </p:attrNameLst>
                                      </p:cBhvr>
                                      <p:to>
                                        <p:strVal val="visible"/>
                                      </p:to>
                                    </p:set>
                                    <p:animEffect transition="in" filter="blinds(horizontal)">
                                      <p:cBhvr>
                                        <p:cTn id="7" dur="500"/>
                                        <p:tgtEl>
                                          <p:spTgt spid="13240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4038"/>
                                        </p:tgtEl>
                                        <p:attrNameLst>
                                          <p:attrName>style.visibility</p:attrName>
                                        </p:attrNameLst>
                                      </p:cBhvr>
                                      <p:to>
                                        <p:strVal val="visible"/>
                                      </p:to>
                                    </p:set>
                                    <p:animEffect transition="in" filter="blinds(horizontal)">
                                      <p:cBhvr>
                                        <p:cTn id="12" dur="500"/>
                                        <p:tgtEl>
                                          <p:spTgt spid="13240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24039"/>
                                        </p:tgtEl>
                                        <p:attrNameLst>
                                          <p:attrName>style.visibility</p:attrName>
                                        </p:attrNameLst>
                                      </p:cBhvr>
                                      <p:to>
                                        <p:strVal val="visible"/>
                                      </p:to>
                                    </p:set>
                                    <p:animEffect transition="in" filter="dissolve">
                                      <p:cBhvr>
                                        <p:cTn id="17" dur="500"/>
                                        <p:tgtEl>
                                          <p:spTgt spid="132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4037" grpId="0"/>
      <p:bldP spid="1324038" grpId="0"/>
      <p:bldP spid="13240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3009900" y="2366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黑体" panose="02010609060101010101" pitchFamily="2" charset="-122"/>
                <a:ea typeface="黑体" panose="02010609060101010101" pitchFamily="2" charset="-122"/>
              </a:rPr>
              <a:t>邻接表</a:t>
            </a:r>
            <a:r>
              <a:rPr lang="zh-CN" altLang="en-US" dirty="0">
                <a:ea typeface="宋体" panose="02010600030101010101" pitchFamily="2" charset="-122"/>
              </a:rPr>
              <a:t> </a:t>
            </a:r>
            <a:endParaRPr lang="zh-CN" altLang="en-US" dirty="0"/>
          </a:p>
        </p:txBody>
      </p:sp>
      <p:pic>
        <p:nvPicPr>
          <p:cNvPr id="3789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1" y="1800801"/>
            <a:ext cx="9038577" cy="3248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98463" y="1773238"/>
            <a:ext cx="83820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WeightType</a:t>
            </a:r>
            <a:r>
              <a:rPr lang="en-US" altLang="zh-CN" sz="2400" dirty="0"/>
              <a:t>&gt; </a:t>
            </a:r>
            <a:r>
              <a:rPr lang="en-US" altLang="zh-CN" sz="2400" dirty="0" err="1"/>
              <a:t>struct</a:t>
            </a:r>
            <a:r>
              <a:rPr lang="en-US" altLang="zh-CN" sz="2400" dirty="0"/>
              <a:t> </a:t>
            </a:r>
            <a:r>
              <a:rPr lang="en-US" altLang="zh-CN" sz="2400" dirty="0" err="1"/>
              <a:t>AdjListNetWorkVex</a:t>
            </a:r>
            <a:endParaRPr lang="zh-CN" altLang="zh-CN" sz="2400" dirty="0"/>
          </a:p>
          <a:p>
            <a:pPr eaLnBrk="1" hangingPunct="1"/>
            <a:r>
              <a:rPr lang="en-US" altLang="zh-CN" sz="2400" dirty="0"/>
              <a:t>{</a:t>
            </a:r>
            <a:endParaRPr lang="zh-CN" altLang="zh-CN" sz="2400" dirty="0"/>
          </a:p>
          <a:p>
            <a:pPr eaLnBrk="1" hangingPunct="1"/>
            <a:r>
              <a:rPr lang="en-US" altLang="zh-CN" sz="2400" dirty="0"/>
              <a:t>	</a:t>
            </a:r>
            <a:r>
              <a:rPr lang="en-US" altLang="zh-CN" sz="2400" dirty="0" err="1"/>
              <a:t>ElemType</a:t>
            </a:r>
            <a:r>
              <a:rPr lang="en-US" altLang="zh-CN" sz="2400" dirty="0"/>
              <a:t> data;</a:t>
            </a:r>
            <a:endParaRPr lang="en-US" altLang="zh-CN" sz="2400" dirty="0"/>
          </a:p>
          <a:p>
            <a:pPr eaLnBrk="1" hangingPunct="1"/>
            <a:r>
              <a:rPr lang="en-US" altLang="zh-CN" sz="2400" dirty="0"/>
              <a:t>	</a:t>
            </a:r>
            <a:r>
              <a:rPr lang="en-US" altLang="zh-CN" sz="2400" dirty="0" err="1"/>
              <a:t>AdjListNetworkArc</a:t>
            </a:r>
            <a:r>
              <a:rPr lang="en-US" altLang="zh-CN" sz="2400" dirty="0"/>
              <a:t>&lt;</a:t>
            </a:r>
            <a:r>
              <a:rPr lang="en-US" altLang="zh-CN" sz="2400" dirty="0" err="1"/>
              <a:t>WeightType</a:t>
            </a:r>
            <a:r>
              <a:rPr lang="en-US" altLang="zh-CN" sz="2400" dirty="0"/>
              <a:t>&gt; *</a:t>
            </a:r>
            <a:r>
              <a:rPr lang="en-US" altLang="zh-CN" sz="2400" dirty="0" err="1"/>
              <a:t>firstarc</a:t>
            </a:r>
            <a:r>
              <a:rPr lang="en-US" altLang="zh-CN" sz="2400" dirty="0"/>
              <a:t>;</a:t>
            </a:r>
            <a:endParaRPr lang="zh-CN" altLang="zh-CN" sz="2400" dirty="0"/>
          </a:p>
          <a:p>
            <a:pPr eaLnBrk="1" hangingPunct="1"/>
            <a:endParaRPr lang="en-US" altLang="zh-CN" sz="2400" dirty="0"/>
          </a:p>
          <a:p>
            <a:pPr eaLnBrk="1" hangingPunct="1"/>
            <a:r>
              <a:rPr lang="en-US" altLang="zh-CN" sz="2400" dirty="0"/>
              <a:t>	</a:t>
            </a:r>
            <a:r>
              <a:rPr lang="en-US" altLang="zh-CN" sz="2400" dirty="0" err="1"/>
              <a:t>AdjListNetWorkVex</a:t>
            </a:r>
            <a:r>
              <a:rPr lang="en-US" altLang="zh-CN" sz="2400" dirty="0"/>
              <a:t>();</a:t>
            </a:r>
            <a:endParaRPr lang="en-US" altLang="zh-CN" sz="2400" dirty="0"/>
          </a:p>
          <a:p>
            <a:pPr eaLnBrk="1" hangingPunct="1"/>
            <a:r>
              <a:rPr lang="en-US" altLang="zh-CN" sz="2400" dirty="0"/>
              <a:t>	</a:t>
            </a:r>
            <a:r>
              <a:rPr lang="en-US" altLang="zh-CN" sz="2400" dirty="0" err="1"/>
              <a:t>AdjListNetWorkVex</a:t>
            </a:r>
            <a:r>
              <a:rPr lang="en-US" altLang="zh-CN" sz="2400" dirty="0"/>
              <a:t>(</a:t>
            </a:r>
            <a:r>
              <a:rPr lang="en-US" altLang="zh-CN" sz="2400" dirty="0" err="1"/>
              <a:t>ElemType</a:t>
            </a:r>
            <a:r>
              <a:rPr lang="en-US" altLang="zh-CN" sz="2400" dirty="0"/>
              <a:t> </a:t>
            </a:r>
            <a:r>
              <a:rPr lang="en-US" altLang="zh-CN" sz="2400" dirty="0" err="1"/>
              <a:t>val</a:t>
            </a:r>
            <a:r>
              <a:rPr lang="en-US" altLang="zh-CN" sz="2400" dirty="0"/>
              <a:t>, </a:t>
            </a:r>
            <a:endParaRPr lang="zh-CN" altLang="zh-CN" sz="2400" dirty="0"/>
          </a:p>
          <a:p>
            <a:pPr eaLnBrk="1" hangingPunct="1"/>
            <a:r>
              <a:rPr lang="en-US" altLang="zh-CN" sz="2400" dirty="0"/>
              <a:t>		</a:t>
            </a:r>
            <a:r>
              <a:rPr lang="en-US" altLang="zh-CN" sz="2400" dirty="0" err="1"/>
              <a:t>AdjListNetworkArc</a:t>
            </a:r>
            <a:r>
              <a:rPr lang="en-US" altLang="zh-CN" sz="2400" dirty="0"/>
              <a:t>&lt;</a:t>
            </a:r>
            <a:r>
              <a:rPr lang="en-US" altLang="zh-CN" sz="2400" dirty="0" err="1"/>
              <a:t>WeightType</a:t>
            </a:r>
            <a:r>
              <a:rPr lang="en-US" altLang="zh-CN" sz="2400" dirty="0"/>
              <a:t>&gt; *</a:t>
            </a:r>
            <a:r>
              <a:rPr lang="en-US" altLang="zh-CN" sz="2400" dirty="0" err="1"/>
              <a:t>adj</a:t>
            </a:r>
            <a:r>
              <a:rPr lang="en-US" altLang="zh-CN" sz="2400" dirty="0"/>
              <a:t>=NULL);</a:t>
            </a:r>
            <a:endParaRPr lang="zh-CN" altLang="zh-CN" sz="2400" dirty="0"/>
          </a:p>
          <a:p>
            <a:pPr eaLnBrk="1" hangingPunct="1"/>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有向网邻接表中顶点结点类模板</a:t>
            </a:r>
            <a:endParaRPr lang="zh-CN" altLang="en-US" dirty="0"/>
          </a:p>
        </p:txBody>
      </p:sp>
    </p:spTree>
  </p:cSld>
  <p:clrMapOvr>
    <a:masterClrMapping/>
  </p:clrMapOvr>
  <p:transition spd="slow">
    <p:circl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98466" y="1773238"/>
            <a:ext cx="853002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WeightType</a:t>
            </a:r>
            <a:r>
              <a:rPr lang="en-US" altLang="zh-CN" sz="2400" dirty="0"/>
              <a:t>&gt;</a:t>
            </a:r>
            <a:endParaRPr lang="zh-CN" altLang="zh-CN" sz="2400" dirty="0"/>
          </a:p>
          <a:p>
            <a:r>
              <a:rPr lang="en-US" altLang="zh-CN" sz="2400" dirty="0" err="1"/>
              <a:t>AdjListNetWorkVex</a:t>
            </a:r>
            <a:r>
              <a:rPr lang="en-US" altLang="zh-CN" sz="2400" dirty="0"/>
              <a:t>&lt;</a:t>
            </a:r>
            <a:r>
              <a:rPr lang="en-US" altLang="zh-CN" sz="2400" dirty="0" err="1"/>
              <a:t>ElemType</a:t>
            </a:r>
            <a:r>
              <a:rPr lang="en-US" altLang="zh-CN" sz="2400" dirty="0"/>
              <a:t>, </a:t>
            </a:r>
            <a:r>
              <a:rPr lang="en-US" altLang="zh-CN" sz="2400" dirty="0" err="1"/>
              <a:t>WeightType</a:t>
            </a:r>
            <a:r>
              <a:rPr lang="en-US" altLang="zh-CN" sz="2400" dirty="0"/>
              <a:t>&gt;::</a:t>
            </a:r>
            <a:r>
              <a:rPr lang="en-US" altLang="zh-CN" sz="2400" dirty="0" err="1"/>
              <a:t>AdjListNetWorkVex</a:t>
            </a:r>
            <a:r>
              <a:rPr lang="en-US" altLang="zh-CN" sz="2400" dirty="0"/>
              <a:t>()</a:t>
            </a:r>
            <a:endParaRPr lang="zh-CN" altLang="zh-CN" sz="2400" dirty="0"/>
          </a:p>
          <a:p>
            <a:r>
              <a:rPr lang="en-US" altLang="zh-CN" sz="2400" dirty="0"/>
              <a:t>{</a:t>
            </a:r>
            <a:endParaRPr lang="zh-CN" altLang="zh-CN" sz="2400" dirty="0"/>
          </a:p>
          <a:p>
            <a:r>
              <a:rPr lang="en-US" altLang="zh-CN" sz="2400" dirty="0"/>
              <a:t>	</a:t>
            </a:r>
            <a:r>
              <a:rPr lang="en-US" altLang="zh-CN" sz="2400" dirty="0" err="1"/>
              <a:t>firstarc</a:t>
            </a:r>
            <a:r>
              <a:rPr lang="en-US" altLang="zh-CN" sz="2400" dirty="0"/>
              <a:t>=NULL;	</a:t>
            </a:r>
            <a:endParaRPr lang="zh-CN"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顶点</a:t>
            </a:r>
            <a:r>
              <a:rPr lang="zh-CN" altLang="zh-CN" dirty="0" smtClean="0"/>
              <a:t>结点</a:t>
            </a:r>
            <a:r>
              <a:rPr lang="zh-CN" altLang="en-US" dirty="0" smtClean="0"/>
              <a:t>的无</a:t>
            </a:r>
            <a:r>
              <a:rPr lang="zh-CN" altLang="zh-CN" dirty="0" smtClean="0"/>
              <a:t>参</a:t>
            </a:r>
            <a:r>
              <a:rPr lang="zh-CN" altLang="zh-CN" dirty="0"/>
              <a:t>构造函数</a:t>
            </a:r>
            <a:endParaRPr lang="zh-CN" altLang="en-US" dirty="0"/>
          </a:p>
        </p:txBody>
      </p:sp>
    </p:spTree>
  </p:cSld>
  <p:clrMapOvr>
    <a:masterClrMapping/>
  </p:clrMapOvr>
  <p:transition spd="slow">
    <p:circl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98463" y="1773238"/>
            <a:ext cx="838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WeightType</a:t>
            </a:r>
            <a:r>
              <a:rPr lang="en-US" altLang="zh-CN" sz="2400" dirty="0"/>
              <a:t>&gt;</a:t>
            </a:r>
            <a:endParaRPr lang="zh-CN" altLang="zh-CN" sz="2400" dirty="0"/>
          </a:p>
          <a:p>
            <a:r>
              <a:rPr lang="en-US" altLang="zh-CN" sz="2400" dirty="0" err="1"/>
              <a:t>AdjListNetWorkVex</a:t>
            </a:r>
            <a:r>
              <a:rPr lang="en-US" altLang="zh-CN" sz="2400" dirty="0"/>
              <a:t>&lt;</a:t>
            </a:r>
            <a:r>
              <a:rPr lang="en-US" altLang="zh-CN" sz="2400" dirty="0" err="1"/>
              <a:t>ElemType</a:t>
            </a:r>
            <a:r>
              <a:rPr lang="en-US" altLang="zh-CN" sz="2400" dirty="0"/>
              <a:t>, </a:t>
            </a:r>
            <a:r>
              <a:rPr lang="en-US" altLang="zh-CN" sz="2400" dirty="0" err="1"/>
              <a:t>WeightType</a:t>
            </a:r>
            <a:r>
              <a:rPr lang="en-US" altLang="zh-CN" sz="2400" dirty="0"/>
              <a:t>&gt;::</a:t>
            </a:r>
            <a:r>
              <a:rPr lang="en-US" altLang="zh-CN" sz="2400" dirty="0" err="1"/>
              <a:t>AdjListNetWorkVex</a:t>
            </a:r>
            <a:r>
              <a:rPr lang="en-US" altLang="zh-CN" sz="2400" dirty="0"/>
              <a:t>(</a:t>
            </a:r>
            <a:r>
              <a:rPr lang="en-US" altLang="zh-CN" sz="2400" dirty="0" err="1"/>
              <a:t>ElemType</a:t>
            </a:r>
            <a:r>
              <a:rPr lang="en-US" altLang="zh-CN" sz="2400" dirty="0"/>
              <a:t>  </a:t>
            </a:r>
            <a:r>
              <a:rPr lang="en-US" altLang="zh-CN" sz="2400" dirty="0" err="1"/>
              <a:t>val</a:t>
            </a:r>
            <a:r>
              <a:rPr lang="en-US" altLang="zh-CN" sz="2400" dirty="0"/>
              <a:t>, </a:t>
            </a:r>
            <a:endParaRPr lang="zh-CN" altLang="zh-CN" sz="2400" dirty="0"/>
          </a:p>
          <a:p>
            <a:r>
              <a:rPr lang="en-US" altLang="zh-CN" sz="2400" dirty="0"/>
              <a:t>	</a:t>
            </a:r>
            <a:r>
              <a:rPr lang="en-US" altLang="zh-CN" sz="2400" dirty="0" err="1"/>
              <a:t>AdjListNetworkArc</a:t>
            </a:r>
            <a:r>
              <a:rPr lang="en-US" altLang="zh-CN" sz="2400" dirty="0"/>
              <a:t>&lt;</a:t>
            </a:r>
            <a:r>
              <a:rPr lang="en-US" altLang="zh-CN" sz="2400" dirty="0" err="1"/>
              <a:t>WeightType</a:t>
            </a:r>
            <a:r>
              <a:rPr lang="en-US" altLang="zh-CN" sz="2400" dirty="0"/>
              <a:t>&gt; *</a:t>
            </a:r>
            <a:r>
              <a:rPr lang="en-US" altLang="zh-CN" sz="2400" dirty="0" err="1"/>
              <a:t>adj</a:t>
            </a:r>
            <a:r>
              <a:rPr lang="en-US" altLang="zh-CN" sz="2400" dirty="0"/>
              <a:t>)</a:t>
            </a:r>
            <a:endParaRPr lang="zh-CN" altLang="zh-CN" sz="2400" dirty="0"/>
          </a:p>
          <a:p>
            <a:r>
              <a:rPr lang="en-US" altLang="zh-CN" sz="2400" dirty="0"/>
              <a:t>{</a:t>
            </a:r>
            <a:endParaRPr lang="zh-CN" altLang="zh-CN" sz="2400" dirty="0"/>
          </a:p>
          <a:p>
            <a:r>
              <a:rPr lang="en-US" altLang="zh-CN" sz="2400" dirty="0"/>
              <a:t>	data=</a:t>
            </a:r>
            <a:r>
              <a:rPr lang="en-US" altLang="zh-CN" sz="2400" dirty="0" err="1"/>
              <a:t>val</a:t>
            </a:r>
            <a:r>
              <a:rPr lang="en-US" altLang="zh-CN" sz="2400" dirty="0"/>
              <a:t>;</a:t>
            </a:r>
            <a:endParaRPr lang="zh-CN" altLang="zh-CN" sz="2400" dirty="0"/>
          </a:p>
          <a:p>
            <a:r>
              <a:rPr lang="en-US" altLang="zh-CN" sz="2400" dirty="0"/>
              <a:t>	</a:t>
            </a:r>
            <a:r>
              <a:rPr lang="en-US" altLang="zh-CN" sz="2400" dirty="0" err="1"/>
              <a:t>firstarc</a:t>
            </a:r>
            <a:r>
              <a:rPr lang="en-US" altLang="zh-CN" sz="2400" dirty="0"/>
              <a:t>=</a:t>
            </a:r>
            <a:r>
              <a:rPr lang="en-US" altLang="zh-CN" sz="2400" dirty="0" err="1"/>
              <a:t>adj</a:t>
            </a:r>
            <a:r>
              <a:rPr lang="en-US" altLang="zh-CN" sz="2400" dirty="0"/>
              <a:t>;</a:t>
            </a:r>
            <a:endParaRPr lang="zh-CN"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顶点</a:t>
            </a:r>
            <a:r>
              <a:rPr lang="zh-CN" altLang="zh-CN" dirty="0" smtClean="0"/>
              <a:t>结点</a:t>
            </a:r>
            <a:r>
              <a:rPr lang="zh-CN" altLang="en-US" dirty="0" smtClean="0"/>
              <a:t>的有</a:t>
            </a:r>
            <a:r>
              <a:rPr lang="zh-CN" altLang="zh-CN" dirty="0" smtClean="0"/>
              <a:t>参</a:t>
            </a:r>
            <a:r>
              <a:rPr lang="zh-CN" altLang="zh-CN" dirty="0"/>
              <a:t>构造函数</a:t>
            </a:r>
            <a:endParaRPr lang="zh-CN" altLang="en-US" dirty="0"/>
          </a:p>
        </p:txBody>
      </p:sp>
    </p:spTree>
  </p:cSld>
  <p:clrMapOvr>
    <a:masterClrMapping/>
  </p:clrMapOvr>
  <p:transition spd="slow">
    <p:circl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87524" y="1304764"/>
            <a:ext cx="853294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WeightType</a:t>
            </a:r>
            <a:r>
              <a:rPr lang="en-US" altLang="zh-CN" sz="2400" dirty="0"/>
              <a:t>&gt; </a:t>
            </a:r>
            <a:r>
              <a:rPr lang="en-US" altLang="zh-CN" sz="2400" dirty="0" err="1"/>
              <a:t>struct</a:t>
            </a:r>
            <a:r>
              <a:rPr lang="en-US" altLang="zh-CN" sz="2400" dirty="0"/>
              <a:t> </a:t>
            </a:r>
            <a:r>
              <a:rPr lang="en-US" altLang="zh-CN" sz="2400" dirty="0" err="1"/>
              <a:t>AdjListNetworkArc</a:t>
            </a:r>
            <a:endParaRPr lang="zh-CN" altLang="zh-CN" sz="2400" dirty="0"/>
          </a:p>
          <a:p>
            <a:r>
              <a:rPr lang="en-US" altLang="zh-CN" sz="2400" dirty="0"/>
              <a:t>{</a:t>
            </a:r>
            <a:endParaRPr lang="zh-CN" altLang="zh-CN" sz="2400" dirty="0"/>
          </a:p>
          <a:p>
            <a:r>
              <a:rPr lang="en-US" altLang="zh-CN" sz="2400" dirty="0"/>
              <a:t>	</a:t>
            </a:r>
            <a:r>
              <a:rPr lang="en-US" altLang="zh-CN" sz="2400" b="1" dirty="0" err="1"/>
              <a:t>int</a:t>
            </a:r>
            <a:r>
              <a:rPr lang="en-US" altLang="zh-CN" sz="2400" dirty="0"/>
              <a:t> </a:t>
            </a:r>
            <a:r>
              <a:rPr lang="en-US" altLang="zh-CN" sz="2400" dirty="0" err="1"/>
              <a:t>adjVex</a:t>
            </a:r>
            <a:r>
              <a:rPr lang="en-US" altLang="zh-CN" sz="2400" dirty="0"/>
              <a:t>;							</a:t>
            </a:r>
            <a:r>
              <a:rPr lang="en-US" altLang="zh-CN" sz="2400" dirty="0" err="1"/>
              <a:t>WeightType</a:t>
            </a:r>
            <a:r>
              <a:rPr lang="en-US" altLang="zh-CN" sz="2400" dirty="0"/>
              <a:t> weight;						</a:t>
            </a:r>
            <a:r>
              <a:rPr lang="en-US" altLang="zh-CN" sz="2400" dirty="0" err="1"/>
              <a:t>AdjListNetworkArc</a:t>
            </a:r>
            <a:r>
              <a:rPr lang="en-US" altLang="zh-CN" sz="2400" dirty="0"/>
              <a:t>&lt;</a:t>
            </a:r>
            <a:r>
              <a:rPr lang="en-US" altLang="zh-CN" sz="2400" dirty="0" err="1"/>
              <a:t>WeightType</a:t>
            </a:r>
            <a:r>
              <a:rPr lang="en-US" altLang="zh-CN" sz="2400" dirty="0"/>
              <a:t>&gt; *</a:t>
            </a:r>
            <a:r>
              <a:rPr lang="en-US" altLang="zh-CN" sz="2400" dirty="0" err="1"/>
              <a:t>nextarc</a:t>
            </a:r>
            <a:r>
              <a:rPr lang="en-US" altLang="zh-CN" sz="2400" dirty="0" smtClean="0"/>
              <a:t>;</a:t>
            </a:r>
            <a:endParaRPr lang="en-US" altLang="zh-CN" sz="2400" dirty="0" smtClean="0"/>
          </a:p>
          <a:p>
            <a:endParaRPr lang="en-US" altLang="zh-CN" sz="2400" dirty="0" smtClean="0"/>
          </a:p>
          <a:p>
            <a:r>
              <a:rPr lang="en-US" altLang="zh-CN" sz="2400" dirty="0"/>
              <a:t>	</a:t>
            </a:r>
            <a:r>
              <a:rPr lang="en-US" altLang="zh-CN" sz="2400" dirty="0" err="1"/>
              <a:t>AdjListNetworkArc</a:t>
            </a:r>
            <a:r>
              <a:rPr lang="en-US" altLang="zh-CN" sz="2400" dirty="0"/>
              <a:t>();					</a:t>
            </a:r>
            <a:r>
              <a:rPr lang="en-US" altLang="zh-CN" sz="2400" dirty="0" err="1"/>
              <a:t>AdjListNetworkArc</a:t>
            </a:r>
            <a:r>
              <a:rPr lang="en-US" altLang="zh-CN" sz="2400" dirty="0"/>
              <a:t>(</a:t>
            </a:r>
            <a:r>
              <a:rPr lang="en-US" altLang="zh-CN" sz="2400" b="1" dirty="0" err="1"/>
              <a:t>int</a:t>
            </a:r>
            <a:r>
              <a:rPr lang="en-US" altLang="zh-CN" sz="2400" dirty="0"/>
              <a:t> v, </a:t>
            </a:r>
            <a:r>
              <a:rPr lang="en-US" altLang="zh-CN" sz="2400" dirty="0" err="1"/>
              <a:t>WeightType</a:t>
            </a:r>
            <a:r>
              <a:rPr lang="en-US" altLang="zh-CN" sz="2400" dirty="0"/>
              <a:t> w, </a:t>
            </a:r>
            <a:endParaRPr lang="en-US" altLang="zh-CN" sz="2400" dirty="0" smtClean="0"/>
          </a:p>
          <a:p>
            <a:r>
              <a:rPr lang="en-US" altLang="zh-CN" sz="2400" dirty="0" smtClean="0"/>
              <a:t>                   </a:t>
            </a:r>
            <a:r>
              <a:rPr lang="en-US" altLang="zh-CN" sz="2400" dirty="0" err="1" smtClean="0"/>
              <a:t>AdjListNetworkArc</a:t>
            </a:r>
            <a:r>
              <a:rPr lang="en-US" altLang="zh-CN" sz="2400" dirty="0" smtClean="0"/>
              <a:t>&lt;</a:t>
            </a:r>
            <a:r>
              <a:rPr lang="en-US" altLang="zh-CN" sz="2400" dirty="0" err="1" smtClean="0"/>
              <a:t>WeightType</a:t>
            </a:r>
            <a:r>
              <a:rPr lang="en-US" altLang="zh-CN" sz="2400" dirty="0"/>
              <a:t>&gt; * next=NULL);</a:t>
            </a:r>
            <a:endParaRPr lang="zh-CN" altLang="zh-CN" sz="2400" dirty="0"/>
          </a:p>
          <a:p>
            <a:r>
              <a:rPr lang="en-US" altLang="zh-CN" sz="2400" dirty="0" smtClean="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有向网邻接表</a:t>
            </a:r>
            <a:r>
              <a:rPr lang="zh-CN" altLang="zh-CN" dirty="0" smtClean="0"/>
              <a:t>中</a:t>
            </a:r>
            <a:r>
              <a:rPr lang="zh-CN" altLang="en-US" dirty="0" smtClean="0"/>
              <a:t>弧</a:t>
            </a:r>
            <a:r>
              <a:rPr lang="zh-CN" altLang="zh-CN" dirty="0" smtClean="0"/>
              <a:t>结点</a:t>
            </a:r>
            <a:r>
              <a:rPr lang="zh-CN" altLang="zh-CN" dirty="0"/>
              <a:t>类模板</a:t>
            </a:r>
            <a:endParaRPr lang="zh-CN" altLang="en-US" dirty="0"/>
          </a:p>
        </p:txBody>
      </p:sp>
    </p:spTree>
  </p:cSld>
  <p:clrMapOvr>
    <a:masterClrMapping/>
  </p:clrMapOvr>
  <p:transition spd="slow">
    <p:circl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98463" y="1592796"/>
            <a:ext cx="8382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WeightType</a:t>
            </a:r>
            <a:r>
              <a:rPr lang="en-US" altLang="zh-CN" sz="2400" dirty="0"/>
              <a:t>&gt;</a:t>
            </a:r>
            <a:endParaRPr lang="zh-CN" altLang="zh-CN" sz="2400" dirty="0"/>
          </a:p>
          <a:p>
            <a:r>
              <a:rPr lang="en-US" altLang="zh-CN" sz="2400" dirty="0" err="1"/>
              <a:t>AdjListNetworkArc</a:t>
            </a:r>
            <a:r>
              <a:rPr lang="en-US" altLang="zh-CN" sz="2400" dirty="0"/>
              <a:t>&lt;</a:t>
            </a:r>
            <a:r>
              <a:rPr lang="en-US" altLang="zh-CN" sz="2400" dirty="0" err="1"/>
              <a:t>WeightType</a:t>
            </a:r>
            <a:r>
              <a:rPr lang="en-US" altLang="zh-CN" sz="2400" dirty="0"/>
              <a:t>&gt;::</a:t>
            </a:r>
            <a:r>
              <a:rPr lang="en-US" altLang="zh-CN" sz="2400" dirty="0" err="1"/>
              <a:t>AdjListNetworkArc</a:t>
            </a:r>
            <a:r>
              <a:rPr lang="en-US" altLang="zh-CN" sz="2400" dirty="0"/>
              <a:t>(</a:t>
            </a:r>
            <a:r>
              <a:rPr lang="en-US" altLang="zh-CN" sz="2400" b="1" dirty="0" err="1"/>
              <a:t>int</a:t>
            </a:r>
            <a:r>
              <a:rPr lang="en-US" altLang="zh-CN" sz="2400" dirty="0"/>
              <a:t> v, </a:t>
            </a:r>
            <a:r>
              <a:rPr lang="en-US" altLang="zh-CN" sz="2400" dirty="0" err="1"/>
              <a:t>WeightType</a:t>
            </a:r>
            <a:r>
              <a:rPr lang="en-US" altLang="zh-CN" sz="2400" dirty="0"/>
              <a:t> w, </a:t>
            </a:r>
            <a:endParaRPr lang="zh-CN" altLang="zh-CN" sz="2400" dirty="0"/>
          </a:p>
          <a:p>
            <a:r>
              <a:rPr lang="en-US" altLang="zh-CN" sz="2400" dirty="0" err="1"/>
              <a:t>AdjListNetworkArc</a:t>
            </a:r>
            <a:r>
              <a:rPr lang="en-US" altLang="zh-CN" sz="2400" dirty="0"/>
              <a:t>&lt;</a:t>
            </a:r>
            <a:r>
              <a:rPr lang="en-US" altLang="zh-CN" sz="2400" dirty="0" err="1"/>
              <a:t>WeightType</a:t>
            </a:r>
            <a:r>
              <a:rPr lang="en-US" altLang="zh-CN" sz="2400" dirty="0"/>
              <a:t>&gt; *next)</a:t>
            </a:r>
            <a:endParaRPr lang="zh-CN" altLang="zh-CN" sz="2400" dirty="0"/>
          </a:p>
          <a:p>
            <a:r>
              <a:rPr lang="en-US" altLang="zh-CN" sz="2400" dirty="0"/>
              <a:t>{</a:t>
            </a:r>
            <a:endParaRPr lang="zh-CN" altLang="zh-CN" sz="2400" dirty="0"/>
          </a:p>
          <a:p>
            <a:r>
              <a:rPr lang="en-US" altLang="zh-CN" sz="2400" dirty="0"/>
              <a:t>	</a:t>
            </a:r>
            <a:r>
              <a:rPr lang="en-US" altLang="zh-CN" sz="2400" dirty="0" err="1"/>
              <a:t>adjVex</a:t>
            </a:r>
            <a:r>
              <a:rPr lang="en-US" altLang="zh-CN" sz="2400" dirty="0" smtClean="0"/>
              <a:t>=-1;</a:t>
            </a:r>
            <a:r>
              <a:rPr lang="en-US" altLang="zh-CN" sz="2400" dirty="0"/>
              <a:t>	</a:t>
            </a:r>
            <a:endParaRPr lang="zh-CN" altLang="zh-CN" sz="2400" dirty="0"/>
          </a:p>
          <a:p>
            <a:r>
              <a:rPr lang="en-US" altLang="zh-CN" sz="2400" dirty="0" smtClean="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en-US" dirty="0" smtClean="0"/>
              <a:t>弧</a:t>
            </a:r>
            <a:r>
              <a:rPr lang="zh-CN" altLang="zh-CN" dirty="0" smtClean="0"/>
              <a:t>结点</a:t>
            </a:r>
            <a:r>
              <a:rPr lang="zh-CN" altLang="en-US" dirty="0" smtClean="0"/>
              <a:t>的无</a:t>
            </a:r>
            <a:r>
              <a:rPr lang="zh-CN" altLang="zh-CN" dirty="0" smtClean="0"/>
              <a:t>参</a:t>
            </a:r>
            <a:r>
              <a:rPr lang="zh-CN" altLang="zh-CN" dirty="0"/>
              <a:t>构造函数</a:t>
            </a:r>
            <a:endParaRPr lang="zh-CN" altLang="en-US" dirty="0"/>
          </a:p>
        </p:txBody>
      </p:sp>
    </p:spTree>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9938" y="185738"/>
            <a:ext cx="7778262" cy="957262"/>
          </a:xfrm>
        </p:spPr>
        <p:txBody>
          <a:bodyPr/>
          <a:lstStyle/>
          <a:p>
            <a:r>
              <a:rPr lang="zh-CN" altLang="en-US" smtClean="0">
                <a:ea typeface="宋体" panose="02010600030101010101" pitchFamily="2" charset="-122"/>
              </a:rPr>
              <a:t>图的实际应用背景举例</a:t>
            </a:r>
            <a:endParaRPr lang="en-US" altLang="zh-CN" sz="3800" smtClean="0">
              <a:ea typeface="宋体" panose="02010600030101010101" pitchFamily="2" charset="-122"/>
            </a:endParaRPr>
          </a:p>
        </p:txBody>
      </p:sp>
      <p:sp>
        <p:nvSpPr>
          <p:cNvPr id="4099" name="Oval 3"/>
          <p:cNvSpPr>
            <a:spLocks noChangeArrowheads="1"/>
          </p:cNvSpPr>
          <p:nvPr/>
        </p:nvSpPr>
        <p:spPr bwMode="auto">
          <a:xfrm>
            <a:off x="703384" y="12192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1</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00" name="Oval 4"/>
          <p:cNvSpPr>
            <a:spLocks noChangeArrowheads="1"/>
          </p:cNvSpPr>
          <p:nvPr/>
        </p:nvSpPr>
        <p:spPr bwMode="auto">
          <a:xfrm>
            <a:off x="3305908" y="12192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2</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01" name="Oval 5"/>
          <p:cNvSpPr>
            <a:spLocks noChangeArrowheads="1"/>
          </p:cNvSpPr>
          <p:nvPr/>
        </p:nvSpPr>
        <p:spPr bwMode="auto">
          <a:xfrm>
            <a:off x="1406776" y="32004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5</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02" name="Oval 6"/>
          <p:cNvSpPr>
            <a:spLocks noChangeArrowheads="1"/>
          </p:cNvSpPr>
          <p:nvPr/>
        </p:nvSpPr>
        <p:spPr bwMode="auto">
          <a:xfrm>
            <a:off x="2391508" y="25908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6</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03" name="Oval 7"/>
          <p:cNvSpPr>
            <a:spLocks noChangeArrowheads="1"/>
          </p:cNvSpPr>
          <p:nvPr/>
        </p:nvSpPr>
        <p:spPr bwMode="auto">
          <a:xfrm>
            <a:off x="633052" y="48768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3</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04" name="Oval 8"/>
          <p:cNvSpPr>
            <a:spLocks noChangeArrowheads="1"/>
          </p:cNvSpPr>
          <p:nvPr/>
        </p:nvSpPr>
        <p:spPr bwMode="auto">
          <a:xfrm>
            <a:off x="3235576" y="48768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4</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05" name="Line 9"/>
          <p:cNvSpPr>
            <a:spLocks noChangeShapeType="1"/>
          </p:cNvSpPr>
          <p:nvPr/>
        </p:nvSpPr>
        <p:spPr bwMode="auto">
          <a:xfrm>
            <a:off x="1406769" y="1600200"/>
            <a:ext cx="1899138"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06" name="Line 10"/>
          <p:cNvSpPr>
            <a:spLocks noChangeShapeType="1"/>
          </p:cNvSpPr>
          <p:nvPr/>
        </p:nvSpPr>
        <p:spPr bwMode="auto">
          <a:xfrm>
            <a:off x="1055077" y="1981200"/>
            <a:ext cx="1466" cy="2895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07" name="Line 11"/>
          <p:cNvSpPr>
            <a:spLocks noChangeShapeType="1"/>
          </p:cNvSpPr>
          <p:nvPr/>
        </p:nvSpPr>
        <p:spPr bwMode="auto">
          <a:xfrm>
            <a:off x="1336431" y="5181600"/>
            <a:ext cx="1899138"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08" name="Line 12"/>
          <p:cNvSpPr>
            <a:spLocks noChangeShapeType="1"/>
          </p:cNvSpPr>
          <p:nvPr/>
        </p:nvSpPr>
        <p:spPr bwMode="auto">
          <a:xfrm flipV="1">
            <a:off x="3657600" y="1981200"/>
            <a:ext cx="1466" cy="2895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09" name="Line 13"/>
          <p:cNvSpPr>
            <a:spLocks noChangeShapeType="1"/>
          </p:cNvSpPr>
          <p:nvPr/>
        </p:nvSpPr>
        <p:spPr bwMode="auto">
          <a:xfrm>
            <a:off x="1266092" y="1905000"/>
            <a:ext cx="422031" cy="1295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10" name="Line 14"/>
          <p:cNvSpPr>
            <a:spLocks noChangeShapeType="1"/>
          </p:cNvSpPr>
          <p:nvPr/>
        </p:nvSpPr>
        <p:spPr bwMode="auto">
          <a:xfrm>
            <a:off x="1336437" y="1752600"/>
            <a:ext cx="1125415" cy="990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11" name="Line 15"/>
          <p:cNvSpPr>
            <a:spLocks noChangeShapeType="1"/>
          </p:cNvSpPr>
          <p:nvPr/>
        </p:nvSpPr>
        <p:spPr bwMode="auto">
          <a:xfrm flipH="1">
            <a:off x="1195754" y="3886200"/>
            <a:ext cx="351692" cy="1066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12" name="Line 16"/>
          <p:cNvSpPr>
            <a:spLocks noChangeShapeType="1"/>
          </p:cNvSpPr>
          <p:nvPr/>
        </p:nvSpPr>
        <p:spPr bwMode="auto">
          <a:xfrm flipV="1">
            <a:off x="2954216" y="1905000"/>
            <a:ext cx="492369" cy="7620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13" name="Line 17"/>
          <p:cNvSpPr>
            <a:spLocks noChangeShapeType="1"/>
          </p:cNvSpPr>
          <p:nvPr/>
        </p:nvSpPr>
        <p:spPr bwMode="auto">
          <a:xfrm>
            <a:off x="2954216" y="3276600"/>
            <a:ext cx="492369" cy="1600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14" name="Line 18"/>
          <p:cNvSpPr>
            <a:spLocks noChangeShapeType="1"/>
          </p:cNvSpPr>
          <p:nvPr/>
        </p:nvSpPr>
        <p:spPr bwMode="auto">
          <a:xfrm>
            <a:off x="2039816" y="3810000"/>
            <a:ext cx="1266092" cy="1219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15" name="Text Box 20"/>
          <p:cNvSpPr txBox="1">
            <a:spLocks noChangeArrowheads="1"/>
          </p:cNvSpPr>
          <p:nvPr/>
        </p:nvSpPr>
        <p:spPr bwMode="auto">
          <a:xfrm>
            <a:off x="3710689" y="2857501"/>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24</a:t>
            </a:r>
            <a:endParaRPr lang="zh-CN" altLang="en-US" sz="1800" i="0" u="none" smtClean="0">
              <a:solidFill>
                <a:srgbClr val="000000"/>
              </a:solidFill>
              <a:ea typeface="宋体" panose="02010600030101010101" pitchFamily="2" charset="-122"/>
            </a:endParaRPr>
          </a:p>
        </p:txBody>
      </p:sp>
      <p:sp>
        <p:nvSpPr>
          <p:cNvPr id="4116" name="Text Box 21"/>
          <p:cNvSpPr txBox="1">
            <a:spLocks noChangeArrowheads="1"/>
          </p:cNvSpPr>
          <p:nvPr/>
        </p:nvSpPr>
        <p:spPr bwMode="auto">
          <a:xfrm>
            <a:off x="2168197" y="1143001"/>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7</a:t>
            </a:r>
            <a:endParaRPr lang="zh-CN" altLang="en-US" sz="1800" i="0" u="none" smtClean="0">
              <a:solidFill>
                <a:srgbClr val="000000"/>
              </a:solidFill>
              <a:ea typeface="宋体" panose="02010600030101010101" pitchFamily="2" charset="-122"/>
            </a:endParaRPr>
          </a:p>
        </p:txBody>
      </p:sp>
      <p:sp>
        <p:nvSpPr>
          <p:cNvPr id="4117" name="Text Box 22"/>
          <p:cNvSpPr txBox="1">
            <a:spLocks noChangeArrowheads="1"/>
          </p:cNvSpPr>
          <p:nvPr/>
        </p:nvSpPr>
        <p:spPr bwMode="auto">
          <a:xfrm>
            <a:off x="1957182" y="1905001"/>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7</a:t>
            </a:r>
            <a:endParaRPr lang="zh-CN" altLang="en-US" sz="1800" i="0" u="none" smtClean="0">
              <a:solidFill>
                <a:srgbClr val="000000"/>
              </a:solidFill>
              <a:ea typeface="宋体" panose="02010600030101010101" pitchFamily="2" charset="-122"/>
            </a:endParaRPr>
          </a:p>
        </p:txBody>
      </p:sp>
      <p:sp>
        <p:nvSpPr>
          <p:cNvPr id="4118" name="Text Box 23"/>
          <p:cNvSpPr txBox="1">
            <a:spLocks noChangeArrowheads="1"/>
          </p:cNvSpPr>
          <p:nvPr/>
        </p:nvSpPr>
        <p:spPr bwMode="auto">
          <a:xfrm>
            <a:off x="686136" y="3200401"/>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13</a:t>
            </a:r>
            <a:endParaRPr lang="zh-CN" altLang="en-US" sz="1800" i="0" u="none" smtClean="0">
              <a:solidFill>
                <a:srgbClr val="000000"/>
              </a:solidFill>
              <a:ea typeface="宋体" panose="02010600030101010101" pitchFamily="2" charset="-122"/>
            </a:endParaRPr>
          </a:p>
        </p:txBody>
      </p:sp>
      <p:sp>
        <p:nvSpPr>
          <p:cNvPr id="4119" name="Text Box 24"/>
          <p:cNvSpPr txBox="1">
            <a:spLocks noChangeArrowheads="1"/>
          </p:cNvSpPr>
          <p:nvPr/>
        </p:nvSpPr>
        <p:spPr bwMode="auto">
          <a:xfrm>
            <a:off x="1253797" y="2819401"/>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9</a:t>
            </a:r>
            <a:endParaRPr lang="zh-CN" altLang="en-US" sz="1800" i="0" u="none" smtClean="0">
              <a:solidFill>
                <a:srgbClr val="000000"/>
              </a:solidFill>
              <a:ea typeface="宋体" panose="02010600030101010101" pitchFamily="2" charset="-122"/>
            </a:endParaRPr>
          </a:p>
        </p:txBody>
      </p:sp>
      <p:sp>
        <p:nvSpPr>
          <p:cNvPr id="4120" name="Text Box 25"/>
          <p:cNvSpPr txBox="1">
            <a:spLocks noChangeArrowheads="1"/>
          </p:cNvSpPr>
          <p:nvPr/>
        </p:nvSpPr>
        <p:spPr bwMode="auto">
          <a:xfrm>
            <a:off x="1459859" y="4191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17</a:t>
            </a:r>
            <a:endParaRPr lang="zh-CN" altLang="en-US" sz="1800" i="0" u="none" smtClean="0">
              <a:solidFill>
                <a:srgbClr val="000000"/>
              </a:solidFill>
              <a:ea typeface="宋体" panose="02010600030101010101" pitchFamily="2" charset="-122"/>
            </a:endParaRPr>
          </a:p>
        </p:txBody>
      </p:sp>
      <p:sp>
        <p:nvSpPr>
          <p:cNvPr id="4121" name="Text Box 26"/>
          <p:cNvSpPr txBox="1">
            <a:spLocks noChangeArrowheads="1"/>
          </p:cNvSpPr>
          <p:nvPr/>
        </p:nvSpPr>
        <p:spPr bwMode="auto">
          <a:xfrm>
            <a:off x="2303920" y="4343401"/>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12</a:t>
            </a:r>
            <a:endParaRPr lang="zh-CN" altLang="en-US" sz="1800" i="0" u="none" smtClean="0">
              <a:solidFill>
                <a:srgbClr val="000000"/>
              </a:solidFill>
              <a:ea typeface="宋体" panose="02010600030101010101" pitchFamily="2" charset="-122"/>
            </a:endParaRPr>
          </a:p>
        </p:txBody>
      </p:sp>
      <p:sp>
        <p:nvSpPr>
          <p:cNvPr id="4122" name="Text Box 27"/>
          <p:cNvSpPr txBox="1">
            <a:spLocks noChangeArrowheads="1"/>
          </p:cNvSpPr>
          <p:nvPr/>
        </p:nvSpPr>
        <p:spPr bwMode="auto">
          <a:xfrm>
            <a:off x="2092905" y="5257801"/>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18</a:t>
            </a:r>
            <a:endParaRPr lang="zh-CN" altLang="en-US" sz="1800" i="0" u="none" smtClean="0">
              <a:solidFill>
                <a:srgbClr val="000000"/>
              </a:solidFill>
              <a:ea typeface="宋体" panose="02010600030101010101" pitchFamily="2" charset="-122"/>
            </a:endParaRPr>
          </a:p>
        </p:txBody>
      </p:sp>
      <p:sp>
        <p:nvSpPr>
          <p:cNvPr id="4123" name="Text Box 28"/>
          <p:cNvSpPr txBox="1">
            <a:spLocks noChangeArrowheads="1"/>
          </p:cNvSpPr>
          <p:nvPr/>
        </p:nvSpPr>
        <p:spPr bwMode="auto">
          <a:xfrm>
            <a:off x="3147982" y="37338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10</a:t>
            </a:r>
            <a:endParaRPr lang="zh-CN" altLang="en-US" sz="1800" i="0" u="none" smtClean="0">
              <a:solidFill>
                <a:srgbClr val="000000"/>
              </a:solidFill>
              <a:ea typeface="宋体" panose="02010600030101010101" pitchFamily="2" charset="-122"/>
            </a:endParaRPr>
          </a:p>
        </p:txBody>
      </p:sp>
      <p:sp>
        <p:nvSpPr>
          <p:cNvPr id="4124" name="Text Box 29"/>
          <p:cNvSpPr txBox="1">
            <a:spLocks noChangeArrowheads="1"/>
          </p:cNvSpPr>
          <p:nvPr/>
        </p:nvSpPr>
        <p:spPr bwMode="auto">
          <a:xfrm>
            <a:off x="2871582" y="19812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5</a:t>
            </a:r>
            <a:endParaRPr lang="zh-CN" altLang="en-US" sz="1800" i="0" u="none" smtClean="0">
              <a:solidFill>
                <a:srgbClr val="000000"/>
              </a:solidFill>
              <a:ea typeface="宋体" panose="02010600030101010101" pitchFamily="2" charset="-122"/>
            </a:endParaRPr>
          </a:p>
        </p:txBody>
      </p:sp>
      <p:sp>
        <p:nvSpPr>
          <p:cNvPr id="4125" name="Text Box 30"/>
          <p:cNvSpPr txBox="1">
            <a:spLocks noChangeArrowheads="1"/>
          </p:cNvSpPr>
          <p:nvPr/>
        </p:nvSpPr>
        <p:spPr bwMode="auto">
          <a:xfrm>
            <a:off x="703383" y="5791634"/>
            <a:ext cx="37577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sz="2400" i="0" u="none" smtClean="0">
                <a:solidFill>
                  <a:srgbClr val="000000"/>
                </a:solidFill>
                <a:ea typeface="宋体" panose="02010600030101010101" pitchFamily="2" charset="-122"/>
              </a:rPr>
              <a:t>(</a:t>
            </a:r>
            <a:r>
              <a:rPr kumimoji="1" lang="en-US" altLang="zh-CN" sz="2400" i="0" u="none" smtClean="0">
                <a:solidFill>
                  <a:srgbClr val="000000"/>
                </a:solidFill>
                <a:ea typeface="宋体" panose="02010600030101010101" pitchFamily="2" charset="-122"/>
              </a:rPr>
              <a:t>a)  </a:t>
            </a:r>
            <a:r>
              <a:rPr kumimoji="1" lang="zh-CN" altLang="en-US" sz="2400" i="0" u="none" smtClean="0">
                <a:solidFill>
                  <a:srgbClr val="000000"/>
                </a:solidFill>
                <a:ea typeface="宋体" panose="02010600030101010101" pitchFamily="2" charset="-122"/>
              </a:rPr>
              <a:t>城市间的通信网络问题</a:t>
            </a:r>
            <a:endParaRPr kumimoji="1" lang="zh-CN" altLang="en-US" sz="2400" i="0" u="none" smtClean="0">
              <a:solidFill>
                <a:srgbClr val="000000"/>
              </a:solidFill>
              <a:ea typeface="宋体" panose="02010600030101010101" pitchFamily="2" charset="-122"/>
            </a:endParaRPr>
          </a:p>
        </p:txBody>
      </p:sp>
      <p:sp>
        <p:nvSpPr>
          <p:cNvPr id="4126" name="Oval 31"/>
          <p:cNvSpPr>
            <a:spLocks noChangeArrowheads="1"/>
          </p:cNvSpPr>
          <p:nvPr/>
        </p:nvSpPr>
        <p:spPr bwMode="auto">
          <a:xfrm>
            <a:off x="4712680" y="12192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1</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27" name="Oval 32"/>
          <p:cNvSpPr>
            <a:spLocks noChangeArrowheads="1"/>
          </p:cNvSpPr>
          <p:nvPr/>
        </p:nvSpPr>
        <p:spPr bwMode="auto">
          <a:xfrm>
            <a:off x="7315204" y="12192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2</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28" name="Oval 33"/>
          <p:cNvSpPr>
            <a:spLocks noChangeArrowheads="1"/>
          </p:cNvSpPr>
          <p:nvPr/>
        </p:nvSpPr>
        <p:spPr bwMode="auto">
          <a:xfrm>
            <a:off x="5416061" y="32004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5</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29" name="Oval 34"/>
          <p:cNvSpPr>
            <a:spLocks noChangeArrowheads="1"/>
          </p:cNvSpPr>
          <p:nvPr/>
        </p:nvSpPr>
        <p:spPr bwMode="auto">
          <a:xfrm>
            <a:off x="6400804" y="25908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6</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30" name="Oval 35"/>
          <p:cNvSpPr>
            <a:spLocks noChangeArrowheads="1"/>
          </p:cNvSpPr>
          <p:nvPr/>
        </p:nvSpPr>
        <p:spPr bwMode="auto">
          <a:xfrm>
            <a:off x="4642338" y="48768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3</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31" name="Oval 36"/>
          <p:cNvSpPr>
            <a:spLocks noChangeArrowheads="1"/>
          </p:cNvSpPr>
          <p:nvPr/>
        </p:nvSpPr>
        <p:spPr bwMode="auto">
          <a:xfrm>
            <a:off x="7244861" y="4876800"/>
            <a:ext cx="703385" cy="7620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en-US" altLang="zh-CN" sz="2800" smtClean="0">
                <a:solidFill>
                  <a:srgbClr val="000000"/>
                </a:solidFill>
                <a:latin typeface="Times New Roman" panose="02020603050405020304" pitchFamily="18" charset="0"/>
                <a:ea typeface="宋体" panose="02010600030101010101" pitchFamily="2" charset="-122"/>
              </a:rPr>
              <a:t>v</a:t>
            </a:r>
            <a:r>
              <a:rPr lang="en-US" altLang="zh-CN" sz="2800" baseline="-25000" smtClean="0">
                <a:solidFill>
                  <a:srgbClr val="000000"/>
                </a:solidFill>
                <a:latin typeface="Times New Roman" panose="02020603050405020304" pitchFamily="18" charset="0"/>
                <a:ea typeface="宋体" panose="02010600030101010101" pitchFamily="2" charset="-122"/>
              </a:rPr>
              <a:t>4</a:t>
            </a:r>
            <a:endParaRPr lang="en-US" altLang="zh-CN" sz="2800" baseline="-25000" smtClean="0">
              <a:solidFill>
                <a:srgbClr val="000000"/>
              </a:solidFill>
              <a:latin typeface="Times New Roman" panose="02020603050405020304" pitchFamily="18" charset="0"/>
              <a:ea typeface="宋体" panose="02010600030101010101" pitchFamily="2" charset="-122"/>
            </a:endParaRPr>
          </a:p>
        </p:txBody>
      </p:sp>
      <p:sp>
        <p:nvSpPr>
          <p:cNvPr id="4132" name="Line 37"/>
          <p:cNvSpPr>
            <a:spLocks noChangeShapeType="1"/>
          </p:cNvSpPr>
          <p:nvPr/>
        </p:nvSpPr>
        <p:spPr bwMode="auto">
          <a:xfrm>
            <a:off x="5416062" y="1600200"/>
            <a:ext cx="1899138"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33" name="Line 38"/>
          <p:cNvSpPr>
            <a:spLocks noChangeShapeType="1"/>
          </p:cNvSpPr>
          <p:nvPr/>
        </p:nvSpPr>
        <p:spPr bwMode="auto">
          <a:xfrm>
            <a:off x="5064369" y="1981200"/>
            <a:ext cx="1466" cy="28956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34" name="Line 39"/>
          <p:cNvSpPr>
            <a:spLocks noChangeShapeType="1"/>
          </p:cNvSpPr>
          <p:nvPr/>
        </p:nvSpPr>
        <p:spPr bwMode="auto">
          <a:xfrm>
            <a:off x="5275385" y="1905000"/>
            <a:ext cx="422031" cy="1295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35" name="Line 40"/>
          <p:cNvSpPr>
            <a:spLocks noChangeShapeType="1"/>
          </p:cNvSpPr>
          <p:nvPr/>
        </p:nvSpPr>
        <p:spPr bwMode="auto">
          <a:xfrm flipV="1">
            <a:off x="6963512" y="1905000"/>
            <a:ext cx="492369" cy="7620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36" name="Line 41"/>
          <p:cNvSpPr>
            <a:spLocks noChangeShapeType="1"/>
          </p:cNvSpPr>
          <p:nvPr/>
        </p:nvSpPr>
        <p:spPr bwMode="auto">
          <a:xfrm>
            <a:off x="6963512" y="3276600"/>
            <a:ext cx="492369" cy="1600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4137" name="Text Box 42"/>
          <p:cNvSpPr txBox="1">
            <a:spLocks noChangeArrowheads="1"/>
          </p:cNvSpPr>
          <p:nvPr/>
        </p:nvSpPr>
        <p:spPr bwMode="auto">
          <a:xfrm>
            <a:off x="6177490" y="1143001"/>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7</a:t>
            </a:r>
            <a:endParaRPr lang="zh-CN" altLang="en-US" sz="1800" i="0" u="none" smtClean="0">
              <a:solidFill>
                <a:srgbClr val="000000"/>
              </a:solidFill>
              <a:ea typeface="宋体" panose="02010600030101010101" pitchFamily="2" charset="-122"/>
            </a:endParaRPr>
          </a:p>
        </p:txBody>
      </p:sp>
      <p:sp>
        <p:nvSpPr>
          <p:cNvPr id="4138" name="Text Box 43"/>
          <p:cNvSpPr txBox="1">
            <a:spLocks noChangeArrowheads="1"/>
          </p:cNvSpPr>
          <p:nvPr/>
        </p:nvSpPr>
        <p:spPr bwMode="auto">
          <a:xfrm>
            <a:off x="4695428" y="3200401"/>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13</a:t>
            </a:r>
            <a:endParaRPr lang="zh-CN" altLang="en-US" sz="1800" i="0" u="none" smtClean="0">
              <a:solidFill>
                <a:srgbClr val="000000"/>
              </a:solidFill>
              <a:ea typeface="宋体" panose="02010600030101010101" pitchFamily="2" charset="-122"/>
            </a:endParaRPr>
          </a:p>
        </p:txBody>
      </p:sp>
      <p:sp>
        <p:nvSpPr>
          <p:cNvPr id="4139" name="Text Box 44"/>
          <p:cNvSpPr txBox="1">
            <a:spLocks noChangeArrowheads="1"/>
          </p:cNvSpPr>
          <p:nvPr/>
        </p:nvSpPr>
        <p:spPr bwMode="auto">
          <a:xfrm>
            <a:off x="5263090" y="2819401"/>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9</a:t>
            </a:r>
            <a:endParaRPr lang="zh-CN" altLang="en-US" sz="1800" i="0" u="none" smtClean="0">
              <a:solidFill>
                <a:srgbClr val="000000"/>
              </a:solidFill>
              <a:ea typeface="宋体" panose="02010600030101010101" pitchFamily="2" charset="-122"/>
            </a:endParaRPr>
          </a:p>
        </p:txBody>
      </p:sp>
      <p:sp>
        <p:nvSpPr>
          <p:cNvPr id="4140" name="Text Box 45"/>
          <p:cNvSpPr txBox="1">
            <a:spLocks noChangeArrowheads="1"/>
          </p:cNvSpPr>
          <p:nvPr/>
        </p:nvSpPr>
        <p:spPr bwMode="auto">
          <a:xfrm>
            <a:off x="7227613" y="37338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10</a:t>
            </a:r>
            <a:endParaRPr lang="zh-CN" altLang="en-US" sz="1800" i="0" u="none" smtClean="0">
              <a:solidFill>
                <a:srgbClr val="000000"/>
              </a:solidFill>
              <a:ea typeface="宋体" panose="02010600030101010101" pitchFamily="2" charset="-122"/>
            </a:endParaRPr>
          </a:p>
        </p:txBody>
      </p:sp>
      <p:sp>
        <p:nvSpPr>
          <p:cNvPr id="4141" name="Text Box 46"/>
          <p:cNvSpPr txBox="1">
            <a:spLocks noChangeArrowheads="1"/>
          </p:cNvSpPr>
          <p:nvPr/>
        </p:nvSpPr>
        <p:spPr bwMode="auto">
          <a:xfrm>
            <a:off x="6880874" y="19812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0" hangingPunct="0">
              <a:spcBef>
                <a:spcPct val="20000"/>
              </a:spcBef>
            </a:pPr>
            <a:r>
              <a:rPr lang="zh-CN" altLang="en-US" sz="1800" i="0" u="none" smtClean="0">
                <a:solidFill>
                  <a:srgbClr val="000000"/>
                </a:solidFill>
                <a:ea typeface="宋体" panose="02010600030101010101" pitchFamily="2" charset="-122"/>
              </a:rPr>
              <a:t>5</a:t>
            </a:r>
            <a:endParaRPr lang="zh-CN" altLang="en-US" sz="1800" i="0" u="none" smtClean="0">
              <a:solidFill>
                <a:srgbClr val="000000"/>
              </a:solidFill>
              <a:ea typeface="宋体" panose="02010600030101010101" pitchFamily="2" charset="-122"/>
            </a:endParaRPr>
          </a:p>
        </p:txBody>
      </p:sp>
      <p:sp>
        <p:nvSpPr>
          <p:cNvPr id="4142" name="Text Box 47"/>
          <p:cNvSpPr txBox="1">
            <a:spLocks noChangeArrowheads="1"/>
          </p:cNvSpPr>
          <p:nvPr/>
        </p:nvSpPr>
        <p:spPr bwMode="auto">
          <a:xfrm>
            <a:off x="4712910" y="5791634"/>
            <a:ext cx="40831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zh-CN" altLang="en-US" sz="2400" i="0" u="none" smtClean="0">
                <a:solidFill>
                  <a:srgbClr val="000000"/>
                </a:solidFill>
                <a:ea typeface="宋体" panose="02010600030101010101" pitchFamily="2" charset="-122"/>
              </a:rPr>
              <a:t>(</a:t>
            </a:r>
            <a:r>
              <a:rPr kumimoji="1" lang="en-US" altLang="zh-CN" sz="2400" i="0" u="none" smtClean="0">
                <a:solidFill>
                  <a:srgbClr val="000000"/>
                </a:solidFill>
                <a:ea typeface="宋体" panose="02010600030101010101" pitchFamily="2" charset="-122"/>
              </a:rPr>
              <a:t>b)  </a:t>
            </a:r>
            <a:r>
              <a:rPr kumimoji="1" lang="zh-CN" altLang="en-US" sz="2400" i="0" u="none" smtClean="0">
                <a:solidFill>
                  <a:srgbClr val="000000"/>
                </a:solidFill>
                <a:ea typeface="宋体" panose="02010600030101010101" pitchFamily="2" charset="-122"/>
              </a:rPr>
              <a:t>一个造价最低的通信网络</a:t>
            </a:r>
            <a:endParaRPr kumimoji="1" lang="zh-CN" altLang="en-US" sz="2400" i="0" u="none" smtClean="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98463" y="1592796"/>
            <a:ext cx="838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WeightType</a:t>
            </a:r>
            <a:r>
              <a:rPr lang="en-US" altLang="zh-CN" sz="2400" dirty="0"/>
              <a:t>&gt;</a:t>
            </a:r>
            <a:endParaRPr lang="zh-CN" altLang="zh-CN" sz="2400" dirty="0"/>
          </a:p>
          <a:p>
            <a:r>
              <a:rPr lang="en-US" altLang="zh-CN" sz="2400" dirty="0" err="1"/>
              <a:t>AdjListNetworkArc</a:t>
            </a:r>
            <a:r>
              <a:rPr lang="en-US" altLang="zh-CN" sz="2400" dirty="0"/>
              <a:t>&lt;</a:t>
            </a:r>
            <a:r>
              <a:rPr lang="en-US" altLang="zh-CN" sz="2400" dirty="0" err="1"/>
              <a:t>WeightType</a:t>
            </a:r>
            <a:r>
              <a:rPr lang="en-US" altLang="zh-CN" sz="2400" dirty="0"/>
              <a:t>&gt;::</a:t>
            </a:r>
            <a:r>
              <a:rPr lang="en-US" altLang="zh-CN" sz="2400" dirty="0" err="1"/>
              <a:t>AdjListNetworkArc</a:t>
            </a:r>
            <a:r>
              <a:rPr lang="en-US" altLang="zh-CN" sz="2400" dirty="0"/>
              <a:t>(</a:t>
            </a:r>
            <a:r>
              <a:rPr lang="en-US" altLang="zh-CN" sz="2400" b="1" dirty="0" err="1"/>
              <a:t>int</a:t>
            </a:r>
            <a:r>
              <a:rPr lang="en-US" altLang="zh-CN" sz="2400" dirty="0"/>
              <a:t> v, </a:t>
            </a:r>
            <a:r>
              <a:rPr lang="en-US" altLang="zh-CN" sz="2400" dirty="0" err="1"/>
              <a:t>WeightType</a:t>
            </a:r>
            <a:r>
              <a:rPr lang="en-US" altLang="zh-CN" sz="2400" dirty="0"/>
              <a:t> w, </a:t>
            </a:r>
            <a:endParaRPr lang="zh-CN" altLang="zh-CN" sz="2400" dirty="0"/>
          </a:p>
          <a:p>
            <a:r>
              <a:rPr lang="en-US" altLang="zh-CN" sz="2400" dirty="0" err="1"/>
              <a:t>AdjListNetworkArc</a:t>
            </a:r>
            <a:r>
              <a:rPr lang="en-US" altLang="zh-CN" sz="2400" dirty="0"/>
              <a:t>&lt;</a:t>
            </a:r>
            <a:r>
              <a:rPr lang="en-US" altLang="zh-CN" sz="2400" dirty="0" err="1"/>
              <a:t>WeightType</a:t>
            </a:r>
            <a:r>
              <a:rPr lang="en-US" altLang="zh-CN" sz="2400" dirty="0"/>
              <a:t>&gt; *next)</a:t>
            </a:r>
            <a:endParaRPr lang="zh-CN" altLang="zh-CN" sz="2400" dirty="0"/>
          </a:p>
          <a:p>
            <a:r>
              <a:rPr lang="en-US" altLang="zh-CN" sz="2400" dirty="0"/>
              <a:t>{</a:t>
            </a:r>
            <a:endParaRPr lang="zh-CN" altLang="zh-CN" sz="2400" dirty="0"/>
          </a:p>
          <a:p>
            <a:r>
              <a:rPr lang="en-US" altLang="zh-CN" sz="2400" dirty="0"/>
              <a:t>	</a:t>
            </a:r>
            <a:r>
              <a:rPr lang="en-US" altLang="zh-CN" sz="2400" dirty="0" err="1"/>
              <a:t>adjVex</a:t>
            </a:r>
            <a:r>
              <a:rPr lang="en-US" altLang="zh-CN" sz="2400" dirty="0"/>
              <a:t>=v;	</a:t>
            </a:r>
            <a:endParaRPr lang="zh-CN" altLang="zh-CN" sz="2400" dirty="0"/>
          </a:p>
          <a:p>
            <a:r>
              <a:rPr lang="en-US" altLang="zh-CN" sz="2400" dirty="0"/>
              <a:t>	weight=w;</a:t>
            </a:r>
            <a:endParaRPr lang="zh-CN" altLang="zh-CN" sz="2400" dirty="0"/>
          </a:p>
          <a:p>
            <a:r>
              <a:rPr lang="en-US" altLang="zh-CN" sz="2400" dirty="0"/>
              <a:t>    </a:t>
            </a:r>
            <a:r>
              <a:rPr lang="en-US" altLang="zh-CN" sz="2400" dirty="0" smtClean="0"/>
              <a:t>       </a:t>
            </a:r>
            <a:r>
              <a:rPr lang="en-US" altLang="zh-CN" sz="2400" dirty="0" err="1" smtClean="0"/>
              <a:t>nextarc</a:t>
            </a:r>
            <a:r>
              <a:rPr lang="en-US" altLang="zh-CN" sz="2400" dirty="0" smtClean="0"/>
              <a:t>=next</a:t>
            </a:r>
            <a:r>
              <a:rPr lang="en-US" altLang="zh-CN" sz="2400" dirty="0"/>
              <a:t>;</a:t>
            </a:r>
            <a:endParaRPr lang="zh-CN"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en-US" dirty="0" smtClean="0"/>
              <a:t>弧</a:t>
            </a:r>
            <a:r>
              <a:rPr lang="zh-CN" altLang="zh-CN" dirty="0" smtClean="0"/>
              <a:t>结点</a:t>
            </a:r>
            <a:r>
              <a:rPr lang="zh-CN" altLang="en-US" dirty="0" smtClean="0"/>
              <a:t>的有</a:t>
            </a:r>
            <a:r>
              <a:rPr lang="zh-CN" altLang="zh-CN" dirty="0" smtClean="0"/>
              <a:t>参</a:t>
            </a:r>
            <a:r>
              <a:rPr lang="zh-CN" altLang="zh-CN" dirty="0"/>
              <a:t>构造函数</a:t>
            </a:r>
            <a:endParaRPr lang="zh-CN" altLang="en-US" dirty="0"/>
          </a:p>
        </p:txBody>
      </p:sp>
    </p:spTree>
  </p:cSld>
  <p:clrMapOvr>
    <a:masterClrMapping/>
  </p:clrMapOvr>
  <p:transition spd="slow">
    <p:circl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81" y="142875"/>
            <a:ext cx="7754938" cy="838200"/>
          </a:xfrm>
        </p:spPr>
        <p:txBody>
          <a:bodyPr/>
          <a:lstStyle/>
          <a:p>
            <a:pPr>
              <a:defRPr/>
            </a:pPr>
            <a:r>
              <a:rPr lang="zh-CN" altLang="zh-CN" dirty="0"/>
              <a:t>有向网邻接表类模板的定义</a:t>
            </a:r>
            <a:endParaRPr lang="zh-CN" altLang="en-US" dirty="0"/>
          </a:p>
        </p:txBody>
      </p:sp>
      <p:grpSp>
        <p:nvGrpSpPr>
          <p:cNvPr id="3" name="组合 2"/>
          <p:cNvGrpSpPr/>
          <p:nvPr/>
        </p:nvGrpSpPr>
        <p:grpSpPr>
          <a:xfrm>
            <a:off x="1511305" y="1808169"/>
            <a:ext cx="5953125" cy="4033837"/>
            <a:chOff x="1511305" y="1808169"/>
            <a:chExt cx="5953125" cy="4033837"/>
          </a:xfrm>
        </p:grpSpPr>
        <p:pic>
          <p:nvPicPr>
            <p:cNvPr id="4198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1305" y="1808169"/>
              <a:ext cx="5953125"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3" name="Picture 1" descr="C:\Users\Administrator\AppData\Roaming\Tencent\Users\156497296\QQ\WinTemp\RichOle\4X$4$CM0%5{Q%%_KDZ3(`C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060" y="3825044"/>
              <a:ext cx="182563" cy="13652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slow">
    <p:circl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07950" y="1335088"/>
            <a:ext cx="876776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 </a:t>
            </a:r>
            <a:r>
              <a:rPr lang="en-US" altLang="zh-CN" sz="2400" b="1"/>
              <a:t>class</a:t>
            </a:r>
            <a:r>
              <a:rPr lang="en-US" altLang="zh-CN" sz="2400"/>
              <a:t> AdjListDirNetwork  {</a:t>
            </a:r>
            <a:endParaRPr lang="zh-CN" altLang="zh-CN" sz="2400"/>
          </a:p>
          <a:p>
            <a:pPr eaLnBrk="1" hangingPunct="1"/>
            <a:r>
              <a:rPr lang="en-US" altLang="zh-CN" sz="2400" b="1"/>
              <a:t>protected</a:t>
            </a:r>
            <a:r>
              <a:rPr lang="en-US" altLang="zh-CN" sz="2400"/>
              <a:t>:</a:t>
            </a:r>
            <a:endParaRPr lang="zh-CN" altLang="zh-CN" sz="2400"/>
          </a:p>
          <a:p>
            <a:pPr eaLnBrk="1" hangingPunct="1"/>
            <a:r>
              <a:rPr lang="en-US" altLang="zh-CN" sz="2400" b="1"/>
              <a:t>      int</a:t>
            </a:r>
            <a:r>
              <a:rPr lang="en-US" altLang="zh-CN" sz="2400"/>
              <a:t> vexNum, vexMaxNum, arcNum;</a:t>
            </a:r>
            <a:endParaRPr lang="en-US" altLang="zh-CN" sz="2400"/>
          </a:p>
          <a:p>
            <a:pPr eaLnBrk="1" hangingPunct="1"/>
            <a:r>
              <a:rPr lang="en-US" altLang="zh-CN" sz="2400"/>
              <a:t>      AdjListNetWorkVex&lt;ElemType, WeightType&gt; *vexTable;</a:t>
            </a:r>
            <a:endParaRPr lang="en-US" altLang="zh-CN" sz="2400"/>
          </a:p>
          <a:p>
            <a:pPr eaLnBrk="1" hangingPunct="1"/>
            <a:r>
              <a:rPr lang="en-US" altLang="zh-CN" sz="2400"/>
              <a:t>      mutable Status *tag;	</a:t>
            </a:r>
            <a:endParaRPr lang="en-US" altLang="zh-CN" sz="2400"/>
          </a:p>
          <a:p>
            <a:pPr eaLnBrk="1" hangingPunct="1"/>
            <a:r>
              <a:rPr lang="en-US" altLang="zh-CN" sz="2400"/>
              <a:t>      WeightType infinity;</a:t>
            </a:r>
            <a:endParaRPr lang="en-US" altLang="zh-CN" sz="2400"/>
          </a:p>
          <a:p>
            <a:pPr eaLnBrk="1" hangingPunct="1"/>
            <a:r>
              <a:rPr lang="en-US" altLang="zh-CN" sz="2400" b="1"/>
              <a:t>public</a:t>
            </a:r>
            <a:r>
              <a:rPr lang="en-US" altLang="zh-CN" sz="2400"/>
              <a:t>:</a:t>
            </a:r>
            <a:endParaRPr lang="zh-CN" altLang="zh-CN" sz="2400"/>
          </a:p>
          <a:p>
            <a:pPr eaLnBrk="1" hangingPunct="1"/>
            <a:r>
              <a:rPr lang="en-US" altLang="zh-CN" sz="2400"/>
              <a:t>     AdjListDirNetwork(ElemType es[], </a:t>
            </a:r>
            <a:r>
              <a:rPr lang="en-US" altLang="zh-CN" sz="2400" b="1"/>
              <a:t>int</a:t>
            </a:r>
            <a:r>
              <a:rPr lang="en-US" altLang="zh-CN" sz="2400"/>
              <a:t> vertexNum, </a:t>
            </a:r>
            <a:endParaRPr lang="en-US" altLang="zh-CN" sz="2400"/>
          </a:p>
          <a:p>
            <a:pPr eaLnBrk="1" hangingPunct="1"/>
            <a:r>
              <a:rPr lang="en-US" altLang="zh-CN" sz="2400" b="1"/>
              <a:t>           int</a:t>
            </a:r>
            <a:r>
              <a:rPr lang="en-US" altLang="zh-CN" sz="2400"/>
              <a:t> vertexMaxNum = DEFAULT_SIZE,</a:t>
            </a:r>
            <a:endParaRPr lang="en-US" altLang="zh-CN" sz="2400"/>
          </a:p>
          <a:p>
            <a:pPr eaLnBrk="1" hangingPunct="1"/>
            <a:r>
              <a:rPr lang="en-US" altLang="zh-CN" sz="2400"/>
              <a:t>           WeightType infinit=(WeightType)DEFAULT_INFINITY);</a:t>
            </a:r>
            <a:endParaRPr lang="zh-CN" altLang="zh-CN" sz="2400"/>
          </a:p>
          <a:p>
            <a:pPr eaLnBrk="1" hangingPunct="1"/>
            <a:r>
              <a:rPr lang="en-US" altLang="zh-CN" sz="2400"/>
              <a:t>     AdjListDirNetwork(</a:t>
            </a:r>
            <a:r>
              <a:rPr lang="en-US" altLang="zh-CN" sz="2400" b="1"/>
              <a:t>int</a:t>
            </a:r>
            <a:r>
              <a:rPr lang="en-US" altLang="zh-CN" sz="2400"/>
              <a:t> vertexMaxNum=DEFAULT_SIZE, </a:t>
            </a:r>
            <a:endParaRPr lang="en-US" altLang="zh-CN" sz="2400"/>
          </a:p>
          <a:p>
            <a:pPr eaLnBrk="1" hangingPunct="1"/>
            <a:r>
              <a:rPr lang="en-US" altLang="zh-CN" sz="2400"/>
              <a:t>           WeightType infinit=(WeightType)DEFAULT_INFINITY);</a:t>
            </a:r>
            <a:endParaRPr lang="zh-CN" altLang="zh-CN" sz="2400"/>
          </a:p>
          <a:p>
            <a:pPr eaLnBrk="1" hangingPunct="1"/>
            <a:r>
              <a:rPr lang="en-US" altLang="zh-CN" sz="2400"/>
              <a:t>     ~AdjListDirNetwork();		</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有向网邻接表类模板的定义</a:t>
            </a:r>
            <a:endParaRPr lang="zh-CN" altLang="en-US" dirty="0"/>
          </a:p>
        </p:txBody>
      </p:sp>
    </p:spTree>
  </p:cSld>
  <p:clrMapOvr>
    <a:masterClrMapping/>
  </p:clrMapOvr>
  <p:transition spd="slow">
    <p:circl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84189" y="1335088"/>
            <a:ext cx="8767762"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     </a:t>
            </a:r>
            <a:r>
              <a:rPr lang="en-US" altLang="zh-CN" sz="2400" b="1"/>
              <a:t>void</a:t>
            </a:r>
            <a:r>
              <a:rPr lang="en-US" altLang="zh-CN" sz="2400"/>
              <a:t> Clear();</a:t>
            </a:r>
            <a:endParaRPr lang="en-US" altLang="zh-CN" sz="2400"/>
          </a:p>
          <a:p>
            <a:pPr eaLnBrk="1" hangingPunct="1"/>
            <a:r>
              <a:rPr lang="en-US" altLang="zh-CN" sz="2400" b="1"/>
              <a:t>     bool</a:t>
            </a:r>
            <a:r>
              <a:rPr lang="en-US" altLang="zh-CN" sz="2400"/>
              <a:t> IsEmpty(); </a:t>
            </a:r>
            <a:endParaRPr lang="en-US" altLang="zh-CN" sz="2400"/>
          </a:p>
          <a:p>
            <a:pPr eaLnBrk="1" hangingPunct="1"/>
            <a:r>
              <a:rPr lang="en-US" altLang="zh-CN" sz="2400" b="1"/>
              <a:t>     int</a:t>
            </a:r>
            <a:r>
              <a:rPr lang="en-US" altLang="zh-CN" sz="2400"/>
              <a:t> GetOrder(ElemType &amp;d) </a:t>
            </a:r>
            <a:r>
              <a:rPr lang="en-US" altLang="zh-CN" sz="2400" b="1"/>
              <a:t>const</a:t>
            </a:r>
            <a:r>
              <a:rPr lang="en-US" altLang="zh-CN" sz="2400"/>
              <a:t>;</a:t>
            </a:r>
            <a:endParaRPr lang="en-US" altLang="zh-CN" sz="2400"/>
          </a:p>
          <a:p>
            <a:pPr eaLnBrk="1" hangingPunct="1"/>
            <a:r>
              <a:rPr lang="en-US" altLang="zh-CN" sz="2400"/>
              <a:t>     Status GetElem(</a:t>
            </a:r>
            <a:r>
              <a:rPr lang="en-US" altLang="zh-CN" sz="2400" b="1"/>
              <a:t>int</a:t>
            </a:r>
            <a:r>
              <a:rPr lang="en-US" altLang="zh-CN" sz="2400"/>
              <a:t> v, ElemType &amp;e) </a:t>
            </a:r>
            <a:r>
              <a:rPr lang="en-US" altLang="zh-CN" sz="2400" b="1"/>
              <a:t>const</a:t>
            </a:r>
            <a:r>
              <a:rPr lang="en-US" altLang="zh-CN" sz="2400"/>
              <a:t>; </a:t>
            </a:r>
            <a:endParaRPr lang="en-US" altLang="zh-CN" sz="2400"/>
          </a:p>
          <a:p>
            <a:pPr eaLnBrk="1" hangingPunct="1"/>
            <a:r>
              <a:rPr lang="en-US" altLang="zh-CN" sz="2400"/>
              <a:t>     Status SetElem(</a:t>
            </a:r>
            <a:r>
              <a:rPr lang="en-US" altLang="zh-CN" sz="2400" b="1"/>
              <a:t>int</a:t>
            </a:r>
            <a:r>
              <a:rPr lang="en-US" altLang="zh-CN" sz="2400"/>
              <a:t> v, </a:t>
            </a:r>
            <a:r>
              <a:rPr lang="en-US" altLang="zh-CN" sz="2400" b="1"/>
              <a:t>const</a:t>
            </a:r>
            <a:r>
              <a:rPr lang="en-US" altLang="zh-CN" sz="2400"/>
              <a:t> ElemType &amp;d);</a:t>
            </a:r>
            <a:endParaRPr lang="en-US" altLang="zh-CN" sz="2400"/>
          </a:p>
          <a:p>
            <a:pPr eaLnBrk="1" hangingPunct="1"/>
            <a:r>
              <a:rPr lang="en-US" altLang="zh-CN" sz="2400"/>
              <a:t>     WeightType GetInfinity() </a:t>
            </a:r>
            <a:r>
              <a:rPr lang="en-US" altLang="zh-CN" sz="2400" b="1"/>
              <a:t>const</a:t>
            </a:r>
            <a:r>
              <a:rPr lang="en-US" altLang="zh-CN" sz="2400"/>
              <a:t>;</a:t>
            </a:r>
            <a:endParaRPr lang="en-US" altLang="zh-CN" sz="2400"/>
          </a:p>
          <a:p>
            <a:pPr eaLnBrk="1" hangingPunct="1"/>
            <a:r>
              <a:rPr lang="en-US" altLang="zh-CN" sz="2400" b="1"/>
              <a:t>     int</a:t>
            </a:r>
            <a:r>
              <a:rPr lang="en-US" altLang="zh-CN" sz="2400"/>
              <a:t> GetVexNum() </a:t>
            </a:r>
            <a:r>
              <a:rPr lang="en-US" altLang="zh-CN" sz="2400" b="1"/>
              <a:t>const</a:t>
            </a:r>
            <a:r>
              <a:rPr lang="en-US" altLang="zh-CN" sz="2400"/>
              <a:t>;</a:t>
            </a:r>
            <a:endParaRPr lang="en-US" altLang="zh-CN" sz="2400"/>
          </a:p>
          <a:p>
            <a:pPr eaLnBrk="1" hangingPunct="1"/>
            <a:r>
              <a:rPr lang="en-US" altLang="zh-CN" sz="2400" b="1"/>
              <a:t>     int</a:t>
            </a:r>
            <a:r>
              <a:rPr lang="en-US" altLang="zh-CN" sz="2400"/>
              <a:t> GetArcNum() </a:t>
            </a:r>
            <a:r>
              <a:rPr lang="en-US" altLang="zh-CN" sz="2400" b="1"/>
              <a:t>const</a:t>
            </a:r>
            <a:r>
              <a:rPr lang="en-US" altLang="zh-CN" sz="2400"/>
              <a:t>;	</a:t>
            </a:r>
            <a:endParaRPr lang="en-US" altLang="zh-CN" sz="2400"/>
          </a:p>
          <a:p>
            <a:pPr eaLnBrk="1" hangingPunct="1"/>
            <a:r>
              <a:rPr lang="en-US" altLang="zh-CN" sz="2400" b="1"/>
              <a:t>     int</a:t>
            </a:r>
            <a:r>
              <a:rPr lang="en-US" altLang="zh-CN" sz="2400"/>
              <a:t> FirstAdjVex(</a:t>
            </a:r>
            <a:r>
              <a:rPr lang="en-US" altLang="zh-CN" sz="2400" b="1"/>
              <a:t>int</a:t>
            </a:r>
            <a:r>
              <a:rPr lang="en-US" altLang="zh-CN" sz="2400"/>
              <a:t> v) </a:t>
            </a:r>
            <a:r>
              <a:rPr lang="en-US" altLang="zh-CN" sz="2400" b="1"/>
              <a:t>const</a:t>
            </a:r>
            <a:r>
              <a:rPr lang="en-US" altLang="zh-CN" sz="2400"/>
              <a:t>;</a:t>
            </a:r>
            <a:endParaRPr lang="en-US" altLang="zh-CN" sz="2400"/>
          </a:p>
          <a:p>
            <a:pPr eaLnBrk="1" hangingPunct="1"/>
            <a:r>
              <a:rPr lang="en-US" altLang="zh-CN" sz="2400" b="1"/>
              <a:t>     int</a:t>
            </a:r>
            <a:r>
              <a:rPr lang="en-US" altLang="zh-CN" sz="2400"/>
              <a:t> NextAdjVex(</a:t>
            </a:r>
            <a:r>
              <a:rPr lang="en-US" altLang="zh-CN" sz="2400" b="1"/>
              <a:t>int</a:t>
            </a:r>
            <a:r>
              <a:rPr lang="en-US" altLang="zh-CN" sz="2400"/>
              <a:t> v1, </a:t>
            </a:r>
            <a:r>
              <a:rPr lang="en-US" altLang="zh-CN" sz="2400" b="1"/>
              <a:t>int</a:t>
            </a:r>
            <a:r>
              <a:rPr lang="en-US" altLang="zh-CN" sz="2400"/>
              <a:t> v2) </a:t>
            </a:r>
            <a:r>
              <a:rPr lang="en-US" altLang="zh-CN" sz="2400" b="1"/>
              <a:t>const</a:t>
            </a:r>
            <a:r>
              <a:rPr lang="en-US" altLang="zh-CN" sz="2400"/>
              <a:t>; </a:t>
            </a:r>
            <a:endParaRPr lang="en-US" altLang="zh-CN" sz="2400"/>
          </a:p>
          <a:p>
            <a:pPr eaLnBrk="1" hangingPunct="1"/>
            <a:r>
              <a:rPr lang="en-US" altLang="zh-CN" sz="2400" b="1"/>
              <a:t>     void</a:t>
            </a:r>
            <a:r>
              <a:rPr lang="en-US" altLang="zh-CN" sz="2400"/>
              <a:t> InsertVex(</a:t>
            </a:r>
            <a:r>
              <a:rPr lang="en-US" altLang="zh-CN" sz="2400" b="1"/>
              <a:t>const</a:t>
            </a:r>
            <a:r>
              <a:rPr lang="en-US" altLang="zh-CN" sz="2400"/>
              <a:t> ElemType &amp;d);	</a:t>
            </a:r>
            <a:endParaRPr lang="en-US" altLang="zh-CN" sz="2400"/>
          </a:p>
          <a:p>
            <a:pPr eaLnBrk="1" hangingPunct="1"/>
            <a:r>
              <a:rPr lang="en-US" altLang="zh-CN" sz="2400" b="1"/>
              <a:t>     void</a:t>
            </a:r>
            <a:r>
              <a:rPr lang="en-US" altLang="zh-CN" sz="2400"/>
              <a:t> InsertArc(</a:t>
            </a:r>
            <a:r>
              <a:rPr lang="en-US" altLang="zh-CN" sz="2400" b="1"/>
              <a:t>int</a:t>
            </a:r>
            <a:r>
              <a:rPr lang="en-US" altLang="zh-CN" sz="2400"/>
              <a:t> v1, </a:t>
            </a:r>
            <a:r>
              <a:rPr lang="en-US" altLang="zh-CN" sz="2400" b="1"/>
              <a:t>int</a:t>
            </a:r>
            <a:r>
              <a:rPr lang="en-US" altLang="zh-CN" sz="2400"/>
              <a:t> v2, WeightType w);</a:t>
            </a:r>
            <a:endParaRPr lang="en-US" altLang="zh-CN" sz="2400"/>
          </a:p>
          <a:p>
            <a:pPr eaLnBrk="1" hangingPunct="1"/>
            <a:r>
              <a:rPr lang="en-US" altLang="zh-CN" sz="2400" b="1"/>
              <a:t>     void</a:t>
            </a:r>
            <a:r>
              <a:rPr lang="en-US" altLang="zh-CN" sz="2400"/>
              <a:t> DeleteVex(</a:t>
            </a:r>
            <a:r>
              <a:rPr lang="en-US" altLang="zh-CN" sz="2400" b="1"/>
              <a:t>const</a:t>
            </a:r>
            <a:r>
              <a:rPr lang="en-US" altLang="zh-CN" sz="2400"/>
              <a:t> ElemType &amp;d);</a:t>
            </a:r>
            <a:endParaRPr lang="en-US" altLang="zh-CN" sz="2400"/>
          </a:p>
          <a:p>
            <a:pPr eaLnBrk="1" hangingPunct="1"/>
            <a:r>
              <a:rPr lang="en-US" altLang="zh-CN" sz="2400" b="1"/>
              <a:t>     void</a:t>
            </a:r>
            <a:r>
              <a:rPr lang="en-US" altLang="zh-CN" sz="2400"/>
              <a:t> DeleteArc(</a:t>
            </a:r>
            <a:r>
              <a:rPr lang="en-US" altLang="zh-CN" sz="2400" b="1"/>
              <a:t>int</a:t>
            </a:r>
            <a:r>
              <a:rPr lang="en-US" altLang="zh-CN" sz="2400"/>
              <a:t> v1, </a:t>
            </a:r>
            <a:r>
              <a:rPr lang="en-US" altLang="zh-CN" sz="2400" b="1"/>
              <a:t>int</a:t>
            </a:r>
            <a:r>
              <a:rPr lang="en-US" altLang="zh-CN" sz="2400"/>
              <a:t> v2);	</a:t>
            </a:r>
            <a:endParaRPr lang="en-US"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有向网邻接表类模板的定义</a:t>
            </a:r>
            <a:endParaRPr lang="zh-CN" altLang="en-US" dirty="0"/>
          </a:p>
        </p:txBody>
      </p:sp>
    </p:spTree>
  </p:cSld>
  <p:clrMapOvr>
    <a:masterClrMapping/>
  </p:clrMapOvr>
  <p:transition spd="slow">
    <p:circl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77842" y="1412875"/>
            <a:ext cx="8407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     WeightType GetWeight(</a:t>
            </a:r>
            <a:r>
              <a:rPr lang="en-US" altLang="zh-CN" sz="2400" b="1"/>
              <a:t>int</a:t>
            </a:r>
            <a:r>
              <a:rPr lang="en-US" altLang="zh-CN" sz="2400"/>
              <a:t> v1, </a:t>
            </a:r>
            <a:r>
              <a:rPr lang="en-US" altLang="zh-CN" sz="2400" b="1"/>
              <a:t>int</a:t>
            </a:r>
            <a:r>
              <a:rPr lang="en-US" altLang="zh-CN" sz="2400"/>
              <a:t> v2) </a:t>
            </a:r>
            <a:r>
              <a:rPr lang="en-US" altLang="zh-CN" sz="2400" b="1"/>
              <a:t>const</a:t>
            </a:r>
            <a:r>
              <a:rPr lang="en-US" altLang="zh-CN" sz="2400"/>
              <a:t>;</a:t>
            </a:r>
            <a:endParaRPr lang="en-US" altLang="zh-CN" sz="2400"/>
          </a:p>
          <a:p>
            <a:pPr eaLnBrk="1" hangingPunct="1"/>
            <a:r>
              <a:rPr lang="en-US" altLang="zh-CN" sz="2400" b="1"/>
              <a:t>     void</a:t>
            </a:r>
            <a:r>
              <a:rPr lang="en-US" altLang="zh-CN" sz="2400"/>
              <a:t> SetWeight(</a:t>
            </a:r>
            <a:r>
              <a:rPr lang="en-US" altLang="zh-CN" sz="2400" b="1"/>
              <a:t>int</a:t>
            </a:r>
            <a:r>
              <a:rPr lang="en-US" altLang="zh-CN" sz="2400"/>
              <a:t> v1, </a:t>
            </a:r>
            <a:r>
              <a:rPr lang="en-US" altLang="zh-CN" sz="2400" b="1"/>
              <a:t>int</a:t>
            </a:r>
            <a:r>
              <a:rPr lang="en-US" altLang="zh-CN" sz="2400"/>
              <a:t> v2, WeightType w);</a:t>
            </a:r>
            <a:endParaRPr lang="en-US" altLang="zh-CN" sz="2400"/>
          </a:p>
          <a:p>
            <a:pPr eaLnBrk="1" hangingPunct="1"/>
            <a:r>
              <a:rPr lang="en-US" altLang="zh-CN" sz="2400"/>
              <a:t>     Status GetTag(</a:t>
            </a:r>
            <a:r>
              <a:rPr lang="en-US" altLang="zh-CN" sz="2400" b="1"/>
              <a:t>int</a:t>
            </a:r>
            <a:r>
              <a:rPr lang="en-US" altLang="zh-CN" sz="2400"/>
              <a:t> v) </a:t>
            </a:r>
            <a:r>
              <a:rPr lang="en-US" altLang="zh-CN" sz="2400" b="1"/>
              <a:t>const</a:t>
            </a:r>
            <a:r>
              <a:rPr lang="en-US" altLang="zh-CN" sz="2400"/>
              <a:t>;	</a:t>
            </a:r>
            <a:endParaRPr lang="en-US" altLang="zh-CN" sz="2400"/>
          </a:p>
          <a:p>
            <a:pPr eaLnBrk="1" hangingPunct="1"/>
            <a:r>
              <a:rPr lang="en-US" altLang="zh-CN" sz="2400" b="1"/>
              <a:t>     void</a:t>
            </a:r>
            <a:r>
              <a:rPr lang="en-US" altLang="zh-CN" sz="2400"/>
              <a:t> SetTag(</a:t>
            </a:r>
            <a:r>
              <a:rPr lang="en-US" altLang="zh-CN" sz="2400" b="1"/>
              <a:t>int</a:t>
            </a:r>
            <a:r>
              <a:rPr lang="en-US" altLang="zh-CN" sz="2400"/>
              <a:t> v, Status tag) </a:t>
            </a:r>
            <a:r>
              <a:rPr lang="en-US" altLang="zh-CN" sz="2400" b="1"/>
              <a:t>const</a:t>
            </a:r>
            <a:r>
              <a:rPr lang="en-US" altLang="zh-CN" sz="2400"/>
              <a:t>;	</a:t>
            </a:r>
            <a:endParaRPr lang="en-US" altLang="zh-CN" sz="2400"/>
          </a:p>
          <a:p>
            <a:pPr eaLnBrk="1" hangingPunct="1"/>
            <a:r>
              <a:rPr lang="en-US" altLang="zh-CN" sz="2400"/>
              <a:t>     AdjListDirNetwork(</a:t>
            </a:r>
            <a:r>
              <a:rPr lang="en-US" altLang="zh-CN" sz="2400" b="1"/>
              <a:t>const</a:t>
            </a:r>
            <a:r>
              <a:rPr lang="en-US" altLang="zh-CN" sz="2400"/>
              <a:t> AdjListDirNetwork&lt;ElemType,</a:t>
            </a:r>
            <a:endParaRPr lang="en-US" altLang="zh-CN" sz="2400"/>
          </a:p>
          <a:p>
            <a:pPr eaLnBrk="1" hangingPunct="1"/>
            <a:r>
              <a:rPr lang="en-US" altLang="zh-CN" sz="2400"/>
              <a:t>           WeightType&gt; &amp;copy);</a:t>
            </a:r>
            <a:endParaRPr lang="en-US" altLang="zh-CN" sz="2400"/>
          </a:p>
          <a:p>
            <a:pPr eaLnBrk="1" hangingPunct="1"/>
            <a:r>
              <a:rPr lang="en-US" altLang="zh-CN" sz="2400"/>
              <a:t>     AdjListDirNetwork&lt;ElemType, WeightType&gt; &amp;operator =</a:t>
            </a:r>
            <a:endParaRPr lang="en-US" altLang="zh-CN" sz="2400"/>
          </a:p>
          <a:p>
            <a:pPr eaLnBrk="1" hangingPunct="1"/>
            <a:r>
              <a:rPr lang="en-US" altLang="zh-CN" sz="2400"/>
              <a:t>	(</a:t>
            </a:r>
            <a:r>
              <a:rPr lang="en-US" altLang="zh-CN" sz="2400" b="1"/>
              <a:t>const</a:t>
            </a:r>
            <a:r>
              <a:rPr lang="en-US" altLang="zh-CN" sz="2400"/>
              <a:t> AdjListDirNetwork&lt;ElemType, WeightType&gt;</a:t>
            </a:r>
            <a:endParaRPr lang="en-US" altLang="zh-CN" sz="2400"/>
          </a:p>
          <a:p>
            <a:pPr eaLnBrk="1" hangingPunct="1"/>
            <a:r>
              <a:rPr lang="en-US" altLang="zh-CN" sz="2400"/>
              <a:t>           &amp;copy); </a:t>
            </a:r>
            <a:endParaRPr lang="zh-CN" altLang="zh-CN" sz="2400"/>
          </a:p>
          <a:p>
            <a:pPr eaLnBrk="1" hangingPunct="1"/>
            <a:r>
              <a:rPr lang="en-US" altLang="zh-CN" sz="2400" b="1"/>
              <a:t>      void</a:t>
            </a:r>
            <a:r>
              <a:rPr lang="en-US" altLang="zh-CN" sz="2400"/>
              <a:t> Display();</a:t>
            </a:r>
            <a:endParaRPr lang="en-US" altLang="zh-CN" sz="2400"/>
          </a:p>
          <a:p>
            <a:pPr eaLnBrk="1" hangingPunct="1"/>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有向网邻接表类模板的定义</a:t>
            </a:r>
            <a:endParaRPr lang="zh-CN" altLang="en-US" dirty="0"/>
          </a:p>
        </p:txBody>
      </p:sp>
    </p:spTree>
  </p:cSld>
  <p:clrMapOvr>
    <a:masterClrMapping/>
  </p:clrMapOvr>
  <p:transition spd="slow">
    <p:circl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484189" y="1233488"/>
            <a:ext cx="807085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endParaRPr lang="zh-CN" altLang="zh-CN" sz="2400"/>
          </a:p>
          <a:p>
            <a:pPr eaLnBrk="1" hangingPunct="1"/>
            <a:r>
              <a:rPr lang="en-US" altLang="zh-CN" sz="2400"/>
              <a:t>AdjListDirNetwork&lt;ElemType, WeightType&gt;::AdjListDirNetwork(</a:t>
            </a:r>
            <a:r>
              <a:rPr lang="en-US" altLang="zh-CN" sz="2400" b="1"/>
              <a:t>int</a:t>
            </a:r>
            <a:r>
              <a:rPr lang="en-US" altLang="zh-CN" sz="2400"/>
              <a:t> vertexMaxNum,  </a:t>
            </a:r>
            <a:endParaRPr lang="en-US" altLang="zh-CN" sz="2400"/>
          </a:p>
          <a:p>
            <a:pPr eaLnBrk="1" hangingPunct="1"/>
            <a:r>
              <a:rPr lang="en-US" altLang="zh-CN" sz="2400"/>
              <a:t>     WeightType infinit)   {</a:t>
            </a:r>
            <a:endParaRPr lang="zh-CN" altLang="zh-CN" sz="2400"/>
          </a:p>
          <a:p>
            <a:pPr eaLnBrk="1" hangingPunct="1"/>
            <a:r>
              <a:rPr lang="en-US" altLang="zh-CN" sz="2400"/>
              <a:t>	</a:t>
            </a:r>
            <a:r>
              <a:rPr lang="en-US" altLang="zh-CN" sz="2400" b="1"/>
              <a:t>if</a:t>
            </a:r>
            <a:r>
              <a:rPr lang="en-US" altLang="zh-CN" sz="2400"/>
              <a:t> (vertexMaxNum &lt; 0)</a:t>
            </a:r>
            <a:endParaRPr lang="zh-CN" altLang="zh-CN" sz="2400"/>
          </a:p>
          <a:p>
            <a:pPr eaLnBrk="1" hangingPunct="1"/>
            <a:r>
              <a:rPr lang="en-US" altLang="zh-CN" sz="2400"/>
              <a:t>    	       </a:t>
            </a:r>
            <a:r>
              <a:rPr lang="en-US" altLang="zh-CN" sz="2400" b="1"/>
              <a:t>throw</a:t>
            </a:r>
            <a:r>
              <a:rPr lang="en-US" altLang="zh-CN" sz="2400"/>
              <a:t> Error("</a:t>
            </a:r>
            <a:r>
              <a:rPr lang="zh-CN" altLang="zh-CN" sz="2400"/>
              <a:t>允许的顶点最大数目不能为负</a:t>
            </a:r>
            <a:r>
              <a:rPr lang="en-US" altLang="zh-CN" sz="2400"/>
              <a:t>!"); </a:t>
            </a:r>
            <a:endParaRPr lang="en-US" altLang="zh-CN" sz="2400"/>
          </a:p>
          <a:p>
            <a:pPr eaLnBrk="1" hangingPunct="1"/>
            <a:r>
              <a:rPr lang="en-US" altLang="zh-CN" sz="2400"/>
              <a:t>	vexNum=0;			</a:t>
            </a:r>
            <a:endParaRPr lang="zh-CN" altLang="zh-CN" sz="2400"/>
          </a:p>
          <a:p>
            <a:pPr eaLnBrk="1" hangingPunct="1"/>
            <a:r>
              <a:rPr lang="en-US" altLang="zh-CN" sz="2400"/>
              <a:t>	vexMaxNum=vertexMaxNum;</a:t>
            </a:r>
            <a:endParaRPr lang="zh-CN" altLang="zh-CN" sz="2400"/>
          </a:p>
          <a:p>
            <a:pPr eaLnBrk="1" hangingPunct="1"/>
            <a:r>
              <a:rPr lang="en-US" altLang="zh-CN" sz="2400"/>
              <a:t>	arcNum=0;</a:t>
            </a:r>
            <a:endParaRPr lang="zh-CN" altLang="zh-CN" sz="2400"/>
          </a:p>
          <a:p>
            <a:pPr eaLnBrk="1" hangingPunct="1"/>
            <a:r>
              <a:rPr lang="en-US" altLang="zh-CN" sz="2400"/>
              <a:t>	infinity=infinit;</a:t>
            </a:r>
            <a:endParaRPr lang="zh-CN" altLang="zh-CN" sz="2400"/>
          </a:p>
          <a:p>
            <a:pPr eaLnBrk="1" hangingPunct="1"/>
            <a:r>
              <a:rPr lang="en-US" altLang="zh-CN" sz="2400"/>
              <a:t>	tag=</a:t>
            </a:r>
            <a:r>
              <a:rPr lang="en-US" altLang="zh-CN" sz="2400" b="1"/>
              <a:t>new</a:t>
            </a:r>
            <a:r>
              <a:rPr lang="en-US" altLang="zh-CN" sz="2400"/>
              <a:t> Status[vexMaxNum];</a:t>
            </a:r>
            <a:endParaRPr lang="zh-CN" altLang="zh-CN" sz="2400"/>
          </a:p>
          <a:p>
            <a:pPr eaLnBrk="1" hangingPunct="1"/>
            <a:r>
              <a:rPr lang="en-US" altLang="zh-CN" sz="2400"/>
              <a:t>	vexTable=</a:t>
            </a:r>
            <a:r>
              <a:rPr lang="en-US" altLang="zh-CN" sz="2400" b="1"/>
              <a:t>new</a:t>
            </a:r>
            <a:r>
              <a:rPr lang="en-US" altLang="zh-CN" sz="2400"/>
              <a:t> AdjListNetWorkVex&lt;ElemType, </a:t>
            </a:r>
            <a:endParaRPr lang="en-US" altLang="zh-CN" sz="2400"/>
          </a:p>
          <a:p>
            <a:pPr eaLnBrk="1" hangingPunct="1"/>
            <a:r>
              <a:rPr lang="en-US" altLang="zh-CN" sz="2400"/>
              <a:t>                  WeightType&gt;[vexMaxNum];</a:t>
            </a:r>
            <a:endParaRPr lang="zh-CN" altLang="zh-CN" sz="2400"/>
          </a:p>
          <a:p>
            <a:pPr eaLnBrk="1" hangingPunct="1"/>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构造函数</a:t>
            </a:r>
            <a:r>
              <a:rPr lang="en-US" altLang="zh-CN" dirty="0"/>
              <a:t>1</a:t>
            </a:r>
            <a:endParaRPr lang="zh-CN" altLang="en-US" dirty="0"/>
          </a:p>
        </p:txBody>
      </p:sp>
    </p:spTree>
  </p:cSld>
  <p:clrMapOvr>
    <a:masterClrMapping/>
  </p:clrMapOvr>
  <p:transition spd="slow">
    <p:circl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42885" y="1233491"/>
            <a:ext cx="900112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endParaRPr lang="zh-CN" altLang="zh-CN" sz="2400"/>
          </a:p>
          <a:p>
            <a:pPr eaLnBrk="1" hangingPunct="1"/>
            <a:r>
              <a:rPr lang="en-US" altLang="zh-CN" sz="2400"/>
              <a:t>AdjListDirNetwork&lt;ElemType, WeightType&gt;::AdjListDirNetwork(ElemType es[], </a:t>
            </a:r>
            <a:endParaRPr lang="zh-CN" altLang="zh-CN" sz="2400"/>
          </a:p>
          <a:p>
            <a:pPr eaLnBrk="1" hangingPunct="1"/>
            <a:r>
              <a:rPr lang="en-US" altLang="zh-CN" sz="2400"/>
              <a:t>       </a:t>
            </a:r>
            <a:r>
              <a:rPr lang="en-US" altLang="zh-CN" sz="2400" b="1"/>
              <a:t>int</a:t>
            </a:r>
            <a:r>
              <a:rPr lang="en-US" altLang="zh-CN" sz="2400"/>
              <a:t> vertexNum, </a:t>
            </a:r>
            <a:r>
              <a:rPr lang="en-US" altLang="zh-CN" sz="2400" b="1"/>
              <a:t>int</a:t>
            </a:r>
            <a:r>
              <a:rPr lang="en-US" altLang="zh-CN" sz="2400"/>
              <a:t> vertexMaxNum, WeightType infinit) {</a:t>
            </a:r>
            <a:endParaRPr lang="zh-CN" altLang="zh-CN" sz="2400"/>
          </a:p>
          <a:p>
            <a:pPr eaLnBrk="1" hangingPunct="1"/>
            <a:r>
              <a:rPr lang="en-US" altLang="zh-CN" sz="2400"/>
              <a:t>	</a:t>
            </a:r>
            <a:r>
              <a:rPr lang="en-US" altLang="zh-CN" sz="2400" b="1"/>
              <a:t>if</a:t>
            </a:r>
            <a:r>
              <a:rPr lang="en-US" altLang="zh-CN" sz="2400"/>
              <a:t> (vertexMaxNum &lt; 0)</a:t>
            </a:r>
            <a:endParaRPr lang="zh-CN" altLang="zh-CN" sz="2400"/>
          </a:p>
          <a:p>
            <a:pPr eaLnBrk="1" hangingPunct="1"/>
            <a:r>
              <a:rPr lang="en-US" altLang="zh-CN" sz="2400"/>
              <a:t>    	     </a:t>
            </a:r>
            <a:r>
              <a:rPr lang="en-US" altLang="zh-CN" sz="2400" b="1"/>
              <a:t>throw</a:t>
            </a:r>
            <a:r>
              <a:rPr lang="en-US" altLang="zh-CN" sz="2400"/>
              <a:t> Error("</a:t>
            </a:r>
            <a:r>
              <a:rPr lang="zh-CN" altLang="zh-CN" sz="2400"/>
              <a:t>允许的顶点最大数目不能为负</a:t>
            </a:r>
            <a:r>
              <a:rPr lang="en-US" altLang="zh-CN" sz="2400"/>
              <a:t>!"); </a:t>
            </a:r>
            <a:endParaRPr lang="en-US" altLang="zh-CN" sz="2400"/>
          </a:p>
          <a:p>
            <a:pPr eaLnBrk="1" hangingPunct="1"/>
            <a:r>
              <a:rPr lang="en-US" altLang="zh-CN" sz="2400"/>
              <a:t>	</a:t>
            </a:r>
            <a:r>
              <a:rPr lang="en-US" altLang="zh-CN" sz="2400" b="1"/>
              <a:t>if</a:t>
            </a:r>
            <a:r>
              <a:rPr lang="en-US" altLang="zh-CN" sz="2400"/>
              <a:t> (vertexMaxNum &lt; vertexNum)</a:t>
            </a:r>
            <a:endParaRPr lang="zh-CN" altLang="zh-CN" sz="2400"/>
          </a:p>
          <a:p>
            <a:pPr eaLnBrk="1" hangingPunct="1"/>
            <a:r>
              <a:rPr lang="en-US" altLang="zh-CN" sz="2400"/>
              <a:t>    	     </a:t>
            </a:r>
            <a:r>
              <a:rPr lang="en-US" altLang="zh-CN" sz="2400" b="1"/>
              <a:t>throw</a:t>
            </a:r>
            <a:r>
              <a:rPr lang="en-US" altLang="zh-CN" sz="2400"/>
              <a:t> Error("</a:t>
            </a:r>
            <a:r>
              <a:rPr lang="zh-CN" altLang="zh-CN" sz="2400"/>
              <a:t>顶点数目不能大于允许的顶点最大数目</a:t>
            </a:r>
            <a:r>
              <a:rPr lang="en-US" altLang="zh-CN" sz="2400"/>
              <a:t>!");</a:t>
            </a:r>
            <a:endParaRPr lang="en-US" altLang="zh-CN" sz="2400"/>
          </a:p>
          <a:p>
            <a:pPr eaLnBrk="1" hangingPunct="1"/>
            <a:r>
              <a:rPr lang="en-US" altLang="zh-CN" sz="2400"/>
              <a:t>	vexNum=vertexNum;			</a:t>
            </a:r>
            <a:endParaRPr lang="zh-CN" altLang="zh-CN" sz="2400"/>
          </a:p>
          <a:p>
            <a:pPr eaLnBrk="1" hangingPunct="1"/>
            <a:r>
              <a:rPr lang="en-US" altLang="zh-CN" sz="2400"/>
              <a:t>	vexMaxNum=vertexMaxNum; </a:t>
            </a:r>
            <a:endParaRPr lang="zh-CN" altLang="zh-CN" sz="2400"/>
          </a:p>
          <a:p>
            <a:pPr eaLnBrk="1" hangingPunct="1"/>
            <a:r>
              <a:rPr lang="en-US" altLang="zh-CN" sz="2400"/>
              <a:t>	arcNum=0;</a:t>
            </a:r>
            <a:endParaRPr lang="zh-CN" altLang="zh-CN" sz="2400"/>
          </a:p>
          <a:p>
            <a:pPr eaLnBrk="1" hangingPunct="1"/>
            <a:r>
              <a:rPr lang="en-US" altLang="zh-CN" sz="2400"/>
              <a:t>	infinity=infinit;</a:t>
            </a:r>
            <a:endParaRPr lang="zh-CN" altLang="zh-CN" sz="2400"/>
          </a:p>
          <a:p>
            <a:pPr eaLnBrk="1" hangingPunct="1"/>
            <a:r>
              <a:rPr lang="en-US" altLang="zh-CN" sz="2400"/>
              <a:t>	tag=</a:t>
            </a:r>
            <a:r>
              <a:rPr lang="en-US" altLang="zh-CN" sz="2400" b="1"/>
              <a:t>new</a:t>
            </a:r>
            <a:r>
              <a:rPr lang="en-US" altLang="zh-CN" sz="2400"/>
              <a:t> Status[vexMaxNum];</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构造</a:t>
            </a:r>
            <a:r>
              <a:rPr lang="zh-CN" altLang="zh-CN" dirty="0" smtClean="0"/>
              <a:t>函数</a:t>
            </a:r>
            <a:r>
              <a:rPr lang="en-US" altLang="zh-CN" dirty="0" smtClean="0"/>
              <a:t>2</a:t>
            </a:r>
            <a:endParaRPr lang="zh-CN" altLang="en-US" dirty="0"/>
          </a:p>
        </p:txBody>
      </p:sp>
    </p:spTree>
  </p:cSld>
  <p:clrMapOvr>
    <a:masterClrMapping/>
  </p:clrMapOvr>
  <p:transition spd="slow">
    <p:circl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52409" y="1449388"/>
            <a:ext cx="7948613"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	vexTable=</a:t>
            </a:r>
            <a:r>
              <a:rPr lang="en-US" altLang="zh-CN" sz="2400" b="1"/>
              <a:t>new</a:t>
            </a:r>
            <a:r>
              <a:rPr lang="en-US" altLang="zh-CN" sz="2400"/>
              <a:t> AdjListNetWorkVex&lt;ElemType,</a:t>
            </a:r>
            <a:endParaRPr lang="en-US" altLang="zh-CN" sz="2400"/>
          </a:p>
          <a:p>
            <a:pPr eaLnBrk="1" hangingPunct="1"/>
            <a:r>
              <a:rPr lang="en-US" altLang="zh-CN" sz="2400"/>
              <a:t>                 WeightType&gt;[vexMaxNum];</a:t>
            </a:r>
            <a:endParaRPr lang="zh-CN" altLang="zh-CN" sz="2400"/>
          </a:p>
          <a:p>
            <a:pPr eaLnBrk="1" hangingPunct="1"/>
            <a:r>
              <a:rPr lang="en-US" altLang="zh-CN" sz="2400"/>
              <a:t> 	</a:t>
            </a:r>
            <a:r>
              <a:rPr lang="en-US" altLang="zh-CN" sz="2400" b="1"/>
              <a:t>for</a:t>
            </a:r>
            <a:r>
              <a:rPr lang="en-US" altLang="zh-CN" sz="2400"/>
              <a:t> (</a:t>
            </a:r>
            <a:r>
              <a:rPr lang="en-US" altLang="zh-CN" sz="2400" b="1"/>
              <a:t>int</a:t>
            </a:r>
            <a:r>
              <a:rPr lang="en-US" altLang="zh-CN" sz="2400"/>
              <a:t> v=0; v &lt; vexNum; v++) {</a:t>
            </a:r>
            <a:endParaRPr lang="zh-CN" altLang="zh-CN" sz="2400"/>
          </a:p>
          <a:p>
            <a:pPr eaLnBrk="1" hangingPunct="1"/>
            <a:r>
              <a:rPr lang="en-US" altLang="zh-CN" sz="2400"/>
              <a:t>		tag[v]=UNVISITED;</a:t>
            </a:r>
            <a:endParaRPr lang="zh-CN" altLang="zh-CN" sz="2400"/>
          </a:p>
          <a:p>
            <a:pPr eaLnBrk="1" hangingPunct="1"/>
            <a:r>
              <a:rPr lang="en-US" altLang="zh-CN" sz="2400"/>
              <a:t>		vexTable[v].data=es[v];</a:t>
            </a:r>
            <a:endParaRPr lang="zh-CN" altLang="zh-CN" sz="2400"/>
          </a:p>
          <a:p>
            <a:pPr eaLnBrk="1" hangingPunct="1"/>
            <a:r>
              <a:rPr lang="en-US" altLang="zh-CN" sz="2400"/>
              <a:t>		vexTable[v].firstarc=NULL;</a:t>
            </a:r>
            <a:endParaRPr lang="zh-CN" altLang="zh-CN" sz="2400"/>
          </a:p>
          <a:p>
            <a:pPr eaLnBrk="1" hangingPunct="1"/>
            <a:r>
              <a:rPr lang="en-US" altLang="zh-CN" sz="2400"/>
              <a:t>	}</a:t>
            </a:r>
            <a:endParaRPr lang="zh-CN" altLang="zh-CN" sz="2400"/>
          </a:p>
          <a:p>
            <a:pPr eaLnBrk="1" hangingPunct="1"/>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构造</a:t>
            </a:r>
            <a:r>
              <a:rPr lang="zh-CN" altLang="zh-CN" dirty="0" smtClean="0"/>
              <a:t>函数</a:t>
            </a:r>
            <a:r>
              <a:rPr lang="en-US" altLang="zh-CN" dirty="0" smtClean="0"/>
              <a:t>2</a:t>
            </a:r>
            <a:endParaRPr lang="zh-CN" altLang="en-US" dirty="0"/>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2007" y="3789040"/>
            <a:ext cx="4149397"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1449395"/>
            <a:ext cx="8272463"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endParaRPr lang="zh-CN" altLang="zh-CN" sz="2400"/>
          </a:p>
          <a:p>
            <a:pPr eaLnBrk="1" hangingPunct="1"/>
            <a:r>
              <a:rPr lang="en-US" altLang="zh-CN" sz="2400" b="1"/>
              <a:t>int</a:t>
            </a:r>
            <a:r>
              <a:rPr lang="en-US" altLang="zh-CN" sz="2400"/>
              <a:t> AdjListDirNetwork&lt;ElemType, WeightType&gt;::FirstAdjVex(</a:t>
            </a:r>
            <a:r>
              <a:rPr lang="en-US" altLang="zh-CN" sz="2400" b="1"/>
              <a:t>int</a:t>
            </a:r>
            <a:r>
              <a:rPr lang="en-US" altLang="zh-CN" sz="2400"/>
              <a:t> v) </a:t>
            </a:r>
            <a:r>
              <a:rPr lang="en-US" altLang="zh-CN" sz="2400" b="1"/>
              <a:t>const</a:t>
            </a:r>
            <a:endParaRPr lang="zh-CN" altLang="zh-CN" sz="2400"/>
          </a:p>
          <a:p>
            <a:pPr eaLnBrk="1" hangingPunct="1"/>
            <a:r>
              <a:rPr lang="en-US" altLang="zh-CN" sz="2400"/>
              <a:t>{</a:t>
            </a:r>
            <a:endParaRPr lang="zh-CN" altLang="zh-CN" sz="2400"/>
          </a:p>
          <a:p>
            <a:pPr eaLnBrk="1" hangingPunct="1"/>
            <a:r>
              <a:rPr lang="en-US" altLang="zh-CN" sz="2400"/>
              <a:t>	</a:t>
            </a:r>
            <a:r>
              <a:rPr lang="en-US" altLang="zh-CN" sz="2400" b="1"/>
              <a:t>if</a:t>
            </a:r>
            <a:r>
              <a:rPr lang="en-US" altLang="zh-CN" sz="2400"/>
              <a:t> (v &lt; 0 || v &gt;= vexNum)</a:t>
            </a:r>
            <a:endParaRPr lang="zh-CN" altLang="zh-CN" sz="2400"/>
          </a:p>
          <a:p>
            <a:pPr eaLnBrk="1" hangingPunct="1"/>
            <a:r>
              <a:rPr lang="en-US" altLang="zh-CN" sz="2400"/>
              <a:t>                  </a:t>
            </a:r>
            <a:r>
              <a:rPr lang="en-US" altLang="zh-CN" sz="2400" b="1"/>
              <a:t>throw</a:t>
            </a:r>
            <a:r>
              <a:rPr lang="en-US" altLang="zh-CN" sz="2400"/>
              <a:t> Error("v</a:t>
            </a:r>
            <a:r>
              <a:rPr lang="zh-CN" altLang="zh-CN" sz="2400"/>
              <a:t>不合法</a:t>
            </a:r>
            <a:r>
              <a:rPr lang="en-US" altLang="zh-CN" sz="2400"/>
              <a:t>!"); // </a:t>
            </a:r>
            <a:r>
              <a:rPr lang="zh-CN" altLang="zh-CN" sz="2400"/>
              <a:t>抛出异常</a:t>
            </a:r>
            <a:endParaRPr lang="zh-CN" altLang="zh-CN" sz="2400"/>
          </a:p>
          <a:p>
            <a:pPr eaLnBrk="1" hangingPunct="1"/>
            <a:r>
              <a:rPr lang="en-US" altLang="zh-CN" sz="2400"/>
              <a:t>	</a:t>
            </a:r>
            <a:r>
              <a:rPr lang="en-US" altLang="zh-CN" sz="2400" b="1"/>
              <a:t>if</a:t>
            </a:r>
            <a:r>
              <a:rPr lang="en-US" altLang="zh-CN" sz="2400"/>
              <a:t> (vexTable[v].firstarc == NULL)</a:t>
            </a:r>
            <a:endParaRPr lang="zh-CN" altLang="zh-CN" sz="2400"/>
          </a:p>
          <a:p>
            <a:pPr eaLnBrk="1" hangingPunct="1"/>
            <a:r>
              <a:rPr lang="en-US" altLang="zh-CN" sz="2400"/>
              <a:t>	       </a:t>
            </a:r>
            <a:r>
              <a:rPr lang="en-US" altLang="zh-CN" sz="2400" b="1"/>
              <a:t>return</a:t>
            </a:r>
            <a:r>
              <a:rPr lang="en-US" altLang="zh-CN" sz="2400"/>
              <a:t> -1;              // </a:t>
            </a:r>
            <a:r>
              <a:rPr lang="zh-CN" altLang="zh-CN" sz="2400"/>
              <a:t>不存在邻接点</a:t>
            </a:r>
            <a:endParaRPr lang="zh-CN" altLang="zh-CN" sz="2400"/>
          </a:p>
          <a:p>
            <a:pPr eaLnBrk="1" hangingPunct="1"/>
            <a:r>
              <a:rPr lang="en-US" altLang="zh-CN" sz="2400"/>
              <a:t>	</a:t>
            </a:r>
            <a:r>
              <a:rPr lang="en-US" altLang="zh-CN" sz="2400" b="1"/>
              <a:t>else</a:t>
            </a:r>
            <a:endParaRPr lang="zh-CN" altLang="zh-CN" sz="2400"/>
          </a:p>
          <a:p>
            <a:pPr eaLnBrk="1" hangingPunct="1"/>
            <a:r>
              <a:rPr lang="en-US" altLang="zh-CN" sz="2400"/>
              <a:t>	       </a:t>
            </a:r>
            <a:r>
              <a:rPr lang="en-US" altLang="zh-CN" sz="2400" b="1"/>
              <a:t>return</a:t>
            </a:r>
            <a:r>
              <a:rPr lang="en-US" altLang="zh-CN" sz="2400"/>
              <a:t> vexTable[v].firstarc-&gt;adjVex;</a:t>
            </a:r>
            <a:endParaRPr lang="zh-CN" altLang="zh-CN" sz="2400"/>
          </a:p>
          <a:p>
            <a:pPr eaLnBrk="1" hangingPunct="1"/>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求顶点</a:t>
            </a:r>
            <a:r>
              <a:rPr lang="en-US" altLang="zh-CN" dirty="0"/>
              <a:t>v</a:t>
            </a:r>
            <a:r>
              <a:rPr lang="zh-CN" altLang="zh-CN" dirty="0"/>
              <a:t>的第一个邻接点序号</a:t>
            </a:r>
            <a:endParaRPr lang="zh-CN" altLang="en-US" dirty="0"/>
          </a:p>
        </p:txBody>
      </p:sp>
    </p:spTree>
  </p:cSld>
  <p:clrMapOvr>
    <a:masterClrMapping/>
  </p:clrMapOvr>
  <p:transition spd="slow">
    <p:circl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52400" y="1343026"/>
            <a:ext cx="87757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WeightType</a:t>
            </a:r>
            <a:r>
              <a:rPr lang="en-US" altLang="zh-CN" sz="2400" dirty="0"/>
              <a:t>&gt;</a:t>
            </a:r>
            <a:endParaRPr lang="zh-CN" altLang="zh-CN" sz="2400" dirty="0"/>
          </a:p>
          <a:p>
            <a:pPr eaLnBrk="1" hangingPunct="1"/>
            <a:r>
              <a:rPr lang="en-US" altLang="zh-CN" sz="2400" b="1" dirty="0" err="1"/>
              <a:t>int</a:t>
            </a:r>
            <a:r>
              <a:rPr lang="en-US" altLang="zh-CN" sz="2400" dirty="0"/>
              <a:t> </a:t>
            </a:r>
            <a:r>
              <a:rPr lang="en-US" altLang="zh-CN" sz="2400" dirty="0" err="1"/>
              <a:t>AdjListDirNetwork</a:t>
            </a:r>
            <a:r>
              <a:rPr lang="en-US" altLang="zh-CN" sz="2400" dirty="0"/>
              <a:t>&lt;</a:t>
            </a:r>
            <a:r>
              <a:rPr lang="en-US" altLang="zh-CN" sz="2400" dirty="0" err="1"/>
              <a:t>ElemType</a:t>
            </a:r>
            <a:r>
              <a:rPr lang="en-US" altLang="zh-CN" sz="2400" dirty="0"/>
              <a:t>, </a:t>
            </a:r>
            <a:r>
              <a:rPr lang="en-US" altLang="zh-CN" sz="2400" dirty="0" err="1"/>
              <a:t>WeightType</a:t>
            </a:r>
            <a:r>
              <a:rPr lang="en-US" altLang="zh-CN" sz="2400" dirty="0"/>
              <a:t>&gt;::</a:t>
            </a:r>
            <a:endParaRPr lang="en-US" altLang="zh-CN" sz="2400" dirty="0"/>
          </a:p>
          <a:p>
            <a:pPr eaLnBrk="1" hangingPunct="1"/>
            <a:r>
              <a:rPr lang="en-US" altLang="zh-CN" sz="2400" dirty="0" err="1"/>
              <a:t>NextAdjVex</a:t>
            </a:r>
            <a:r>
              <a:rPr lang="en-US" altLang="zh-CN" sz="2400" dirty="0"/>
              <a:t>(</a:t>
            </a:r>
            <a:r>
              <a:rPr lang="en-US" altLang="zh-CN" sz="2400" b="1" dirty="0" err="1"/>
              <a:t>int</a:t>
            </a:r>
            <a:r>
              <a:rPr lang="en-US" altLang="zh-CN" sz="2400" dirty="0"/>
              <a:t> v1, </a:t>
            </a:r>
            <a:r>
              <a:rPr lang="en-US" altLang="zh-CN" sz="2400" b="1" dirty="0" err="1"/>
              <a:t>int</a:t>
            </a:r>
            <a:r>
              <a:rPr lang="en-US" altLang="zh-CN" sz="2400" dirty="0"/>
              <a:t> v2) </a:t>
            </a:r>
            <a:r>
              <a:rPr lang="en-US" altLang="zh-CN" sz="2400" b="1" dirty="0" err="1"/>
              <a:t>const</a:t>
            </a:r>
            <a:r>
              <a:rPr lang="en-US" altLang="zh-CN" sz="2400" b="1" dirty="0"/>
              <a:t>   </a:t>
            </a:r>
            <a:r>
              <a:rPr lang="en-US" altLang="zh-CN" sz="2400" dirty="0"/>
              <a:t>{</a:t>
            </a:r>
            <a:endParaRPr lang="zh-CN" altLang="zh-CN" sz="2400" dirty="0"/>
          </a:p>
          <a:p>
            <a:pPr eaLnBrk="1" hangingPunct="1"/>
            <a:r>
              <a:rPr lang="en-US" altLang="zh-CN" sz="2400" dirty="0"/>
              <a:t>	</a:t>
            </a:r>
            <a:r>
              <a:rPr lang="en-US" altLang="zh-CN" sz="2400" dirty="0" err="1"/>
              <a:t>AdjListNetworkArc</a:t>
            </a:r>
            <a:r>
              <a:rPr lang="en-US" altLang="zh-CN" sz="2400" dirty="0"/>
              <a:t>&lt;</a:t>
            </a:r>
            <a:r>
              <a:rPr lang="en-US" altLang="zh-CN" sz="2400" dirty="0" err="1"/>
              <a:t>WeightType</a:t>
            </a:r>
            <a:r>
              <a:rPr lang="en-US" altLang="zh-CN" sz="2400" dirty="0"/>
              <a:t>&gt; *p;</a:t>
            </a:r>
            <a:endParaRPr lang="zh-CN" altLang="zh-CN" sz="2400" dirty="0"/>
          </a:p>
          <a:p>
            <a:pPr eaLnBrk="1" hangingPunct="1"/>
            <a:r>
              <a:rPr lang="en-US" altLang="zh-CN" sz="2400" dirty="0"/>
              <a:t>	</a:t>
            </a:r>
            <a:r>
              <a:rPr lang="en-US" altLang="zh-CN" sz="2400" b="1" dirty="0"/>
              <a:t>if</a:t>
            </a:r>
            <a:r>
              <a:rPr lang="en-US" altLang="zh-CN" sz="2400" dirty="0"/>
              <a:t> (v1 &lt; 0 || v1 &gt;= </a:t>
            </a:r>
            <a:r>
              <a:rPr lang="en-US" altLang="zh-CN" sz="2400" dirty="0" err="1"/>
              <a:t>vexNum</a:t>
            </a:r>
            <a:r>
              <a:rPr lang="en-US" altLang="zh-CN" sz="2400" dirty="0"/>
              <a:t>)   </a:t>
            </a:r>
            <a:r>
              <a:rPr lang="en-US" altLang="zh-CN" sz="2400" b="1" dirty="0"/>
              <a:t>throw</a:t>
            </a:r>
            <a:r>
              <a:rPr lang="en-US" altLang="zh-CN" sz="2400" dirty="0"/>
              <a:t> Error("v1</a:t>
            </a:r>
            <a:r>
              <a:rPr lang="zh-CN" altLang="zh-CN" sz="2400" dirty="0"/>
              <a:t>不合法</a:t>
            </a:r>
            <a:r>
              <a:rPr lang="en-US" altLang="zh-CN" sz="2400" dirty="0"/>
              <a:t>!");	</a:t>
            </a:r>
            <a:endParaRPr lang="en-US" altLang="zh-CN" sz="2400" dirty="0"/>
          </a:p>
          <a:p>
            <a:pPr eaLnBrk="1" hangingPunct="1"/>
            <a:r>
              <a:rPr lang="en-US" altLang="zh-CN" sz="2400" dirty="0"/>
              <a:t>	</a:t>
            </a:r>
            <a:r>
              <a:rPr lang="en-US" altLang="zh-CN" sz="2400" b="1" dirty="0"/>
              <a:t>if</a:t>
            </a:r>
            <a:r>
              <a:rPr lang="en-US" altLang="zh-CN" sz="2400" dirty="0"/>
              <a:t> (v2 &lt; 0 || v2 &gt;= </a:t>
            </a:r>
            <a:r>
              <a:rPr lang="en-US" altLang="zh-CN" sz="2400" dirty="0" err="1"/>
              <a:t>vexNum</a:t>
            </a:r>
            <a:r>
              <a:rPr lang="en-US" altLang="zh-CN" sz="2400" dirty="0"/>
              <a:t>)   </a:t>
            </a:r>
            <a:r>
              <a:rPr lang="en-US" altLang="zh-CN" sz="2400" b="1" dirty="0"/>
              <a:t>throw</a:t>
            </a:r>
            <a:r>
              <a:rPr lang="en-US" altLang="zh-CN" sz="2400" dirty="0"/>
              <a:t> Error("v2</a:t>
            </a:r>
            <a:r>
              <a:rPr lang="zh-CN" altLang="zh-CN" sz="2400" dirty="0"/>
              <a:t>不合法</a:t>
            </a:r>
            <a:r>
              <a:rPr lang="en-US" altLang="zh-CN" sz="2400" dirty="0"/>
              <a:t>!");</a:t>
            </a:r>
            <a:endParaRPr lang="en-US" altLang="zh-CN" sz="2400" dirty="0"/>
          </a:p>
          <a:p>
            <a:pPr eaLnBrk="1" hangingPunct="1"/>
            <a:r>
              <a:rPr lang="en-US" altLang="zh-CN" sz="2400" dirty="0"/>
              <a:t>	</a:t>
            </a:r>
            <a:r>
              <a:rPr lang="en-US" altLang="zh-CN" sz="2400" b="1" dirty="0"/>
              <a:t>if</a:t>
            </a:r>
            <a:r>
              <a:rPr lang="en-US" altLang="zh-CN" sz="2400" dirty="0"/>
              <a:t> (v1 == v2)     </a:t>
            </a:r>
            <a:r>
              <a:rPr lang="en-US" altLang="zh-CN" sz="2400" b="1" dirty="0"/>
              <a:t>throw</a:t>
            </a:r>
            <a:r>
              <a:rPr lang="en-US" altLang="zh-CN" sz="2400" dirty="0"/>
              <a:t> Error("v1</a:t>
            </a:r>
            <a:r>
              <a:rPr lang="zh-CN" altLang="zh-CN" sz="2400" dirty="0"/>
              <a:t>不能等于</a:t>
            </a:r>
            <a:r>
              <a:rPr lang="en-US" altLang="zh-CN" sz="2400" dirty="0"/>
              <a:t>v2!");</a:t>
            </a:r>
            <a:endParaRPr lang="en-US" altLang="zh-CN" sz="2400" dirty="0"/>
          </a:p>
          <a:p>
            <a:pPr eaLnBrk="1" hangingPunct="1"/>
            <a:r>
              <a:rPr lang="en-US" altLang="zh-CN" sz="2400" dirty="0"/>
              <a:t>	p=</a:t>
            </a:r>
            <a:r>
              <a:rPr lang="en-US" altLang="zh-CN" sz="2400" dirty="0" err="1"/>
              <a:t>vexTable</a:t>
            </a:r>
            <a:r>
              <a:rPr lang="en-US" altLang="zh-CN" sz="2400" dirty="0"/>
              <a:t>[v1].</a:t>
            </a:r>
            <a:r>
              <a:rPr lang="en-US" altLang="zh-CN" sz="2400" dirty="0" err="1"/>
              <a:t>firstarc</a:t>
            </a:r>
            <a:r>
              <a:rPr lang="en-US" altLang="zh-CN" sz="2400" dirty="0"/>
              <a:t>;</a:t>
            </a:r>
            <a:endParaRPr lang="zh-CN" altLang="zh-CN" sz="2400" dirty="0"/>
          </a:p>
          <a:p>
            <a:pPr eaLnBrk="1" hangingPunct="1"/>
            <a:r>
              <a:rPr lang="en-US" altLang="zh-CN" sz="2400" dirty="0"/>
              <a:t>	</a:t>
            </a:r>
            <a:r>
              <a:rPr lang="en-US" altLang="zh-CN" sz="2400" b="1" dirty="0"/>
              <a:t>while</a:t>
            </a:r>
            <a:r>
              <a:rPr lang="en-US" altLang="zh-CN" sz="2400" dirty="0"/>
              <a:t> (p != NULL &amp;&amp; p-&gt;</a:t>
            </a:r>
            <a:r>
              <a:rPr lang="en-US" altLang="zh-CN" sz="2400" dirty="0" err="1"/>
              <a:t>adjVex</a:t>
            </a:r>
            <a:r>
              <a:rPr lang="en-US" altLang="zh-CN" sz="2400" dirty="0"/>
              <a:t> != v2)</a:t>
            </a:r>
            <a:endParaRPr lang="zh-CN" altLang="zh-CN" sz="2400" dirty="0"/>
          </a:p>
          <a:p>
            <a:pPr eaLnBrk="1" hangingPunct="1"/>
            <a:r>
              <a:rPr lang="en-US" altLang="zh-CN" sz="2400" dirty="0"/>
              <a:t>	       p=p-&gt;</a:t>
            </a:r>
            <a:r>
              <a:rPr lang="en-US" altLang="zh-CN" sz="2400" dirty="0" err="1"/>
              <a:t>nextarc</a:t>
            </a:r>
            <a:r>
              <a:rPr lang="en-US" altLang="zh-CN" sz="2400" dirty="0"/>
              <a:t>;</a:t>
            </a:r>
            <a:endParaRPr lang="zh-CN" altLang="zh-CN" sz="2400" dirty="0"/>
          </a:p>
          <a:p>
            <a:pPr eaLnBrk="1" hangingPunct="1"/>
            <a:r>
              <a:rPr lang="en-US" altLang="zh-CN" sz="2400" dirty="0"/>
              <a:t>	</a:t>
            </a:r>
            <a:r>
              <a:rPr lang="en-US" altLang="zh-CN" sz="2400" b="1" dirty="0"/>
              <a:t>if</a:t>
            </a:r>
            <a:r>
              <a:rPr lang="en-US" altLang="zh-CN" sz="2400" dirty="0"/>
              <a:t> (p == NULL || p-&gt;</a:t>
            </a:r>
            <a:r>
              <a:rPr lang="en-US" altLang="zh-CN" sz="2400" dirty="0" err="1"/>
              <a:t>nextarc</a:t>
            </a:r>
            <a:r>
              <a:rPr lang="en-US" altLang="zh-CN" sz="2400" dirty="0"/>
              <a:t> == NULL)  </a:t>
            </a:r>
            <a:r>
              <a:rPr lang="en-US" altLang="zh-CN" sz="2400" b="1" dirty="0"/>
              <a:t>return</a:t>
            </a:r>
            <a:r>
              <a:rPr lang="en-US" altLang="zh-CN" sz="2400" dirty="0"/>
              <a:t> -1;      </a:t>
            </a:r>
            <a:endParaRPr lang="en-US" altLang="zh-CN" sz="2400" dirty="0"/>
          </a:p>
          <a:p>
            <a:pPr eaLnBrk="1" hangingPunct="1"/>
            <a:r>
              <a:rPr lang="en-US" altLang="zh-CN" sz="2400" dirty="0"/>
              <a:t>	</a:t>
            </a:r>
            <a:r>
              <a:rPr lang="en-US" altLang="zh-CN" sz="2400" b="1" dirty="0"/>
              <a:t>else</a:t>
            </a:r>
            <a:r>
              <a:rPr lang="en-US" altLang="zh-CN" sz="2400" dirty="0"/>
              <a:t>	</a:t>
            </a:r>
            <a:r>
              <a:rPr lang="en-US" altLang="zh-CN" sz="2400" b="1" dirty="0"/>
              <a:t>return</a:t>
            </a:r>
            <a:r>
              <a:rPr lang="en-US" altLang="zh-CN" sz="2400" dirty="0"/>
              <a:t> p-&gt;</a:t>
            </a:r>
            <a:r>
              <a:rPr lang="en-US" altLang="zh-CN" sz="2400" dirty="0" err="1"/>
              <a:t>nextarc</a:t>
            </a:r>
            <a:r>
              <a:rPr lang="en-US" altLang="zh-CN" sz="2400" dirty="0"/>
              <a:t>-&gt;</a:t>
            </a:r>
            <a:r>
              <a:rPr lang="en-US" altLang="zh-CN" sz="2400" dirty="0" err="1"/>
              <a:t>adjVex</a:t>
            </a:r>
            <a:r>
              <a:rPr lang="en-US" altLang="zh-CN" sz="2400" dirty="0"/>
              <a:t>;</a:t>
            </a:r>
            <a:endParaRPr lang="zh-CN" altLang="zh-CN" sz="2400" dirty="0"/>
          </a:p>
          <a:p>
            <a:pPr eaLnBrk="1" hangingPunct="1"/>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求顶点</a:t>
            </a:r>
            <a:r>
              <a:rPr lang="en-US" altLang="zh-CN" dirty="0"/>
              <a:t>v1</a:t>
            </a:r>
            <a:r>
              <a:rPr lang="zh-CN" altLang="zh-CN" dirty="0"/>
              <a:t>的下一个邻接点序号</a:t>
            </a:r>
            <a:endParaRPr lang="zh-CN" altLang="en-US" dirty="0"/>
          </a:p>
        </p:txBody>
      </p:sp>
    </p:spTree>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993781" y="260350"/>
            <a:ext cx="7754938" cy="720725"/>
          </a:xfrm>
        </p:spPr>
        <p:txBody>
          <a:bodyPr/>
          <a:lstStyle/>
          <a:p>
            <a:pPr eaLnBrk="1" hangingPunct="1"/>
            <a:r>
              <a:rPr lang="zh-CN" altLang="en-US" smtClean="0">
                <a:latin typeface="黑体" panose="02010609060101010101" pitchFamily="2" charset="-122"/>
                <a:ea typeface="黑体" panose="02010609060101010101" pitchFamily="2" charset="-122"/>
              </a:rPr>
              <a:t>第 </a:t>
            </a:r>
            <a:r>
              <a:rPr lang="en-US" altLang="zh-CN" smtClean="0">
                <a:latin typeface="黑体" panose="02010609060101010101" pitchFamily="2" charset="-122"/>
                <a:ea typeface="黑体" panose="02010609060101010101" pitchFamily="2" charset="-122"/>
              </a:rPr>
              <a:t>7 </a:t>
            </a:r>
            <a:r>
              <a:rPr lang="zh-CN" altLang="en-US" smtClean="0">
                <a:latin typeface="黑体" panose="02010609060101010101" pitchFamily="2" charset="-122"/>
                <a:ea typeface="黑体" panose="02010609060101010101" pitchFamily="2" charset="-122"/>
              </a:rPr>
              <a:t>章 图</a:t>
            </a:r>
            <a:endParaRPr lang="zh-CN" altLang="en-US" smtClean="0">
              <a:latin typeface="黑体" panose="02010609060101010101" pitchFamily="2" charset="-122"/>
              <a:ea typeface="黑体" panose="02010609060101010101" pitchFamily="2" charset="-122"/>
            </a:endParaRPr>
          </a:p>
        </p:txBody>
      </p:sp>
      <p:sp>
        <p:nvSpPr>
          <p:cNvPr id="6" name="内容占位符 5"/>
          <p:cNvSpPr>
            <a:spLocks noGrp="1"/>
          </p:cNvSpPr>
          <p:nvPr>
            <p:ph idx="1"/>
          </p:nvPr>
        </p:nvSpPr>
        <p:spPr>
          <a:xfrm>
            <a:off x="457200" y="1484313"/>
            <a:ext cx="5410200" cy="5040312"/>
          </a:xfrm>
        </p:spPr>
        <p:txBody>
          <a:bodyPr/>
          <a:lstStyle/>
          <a:p>
            <a:pPr>
              <a:spcBef>
                <a:spcPct val="50000"/>
              </a:spcBef>
              <a:buFont typeface="Wingdings" panose="05000000000000000000" pitchFamily="2" charset="2"/>
              <a:buChar char="u"/>
              <a:defRPr/>
            </a:pPr>
            <a:r>
              <a:rPr lang="zh-CN" altLang="zh-CN" sz="3600" b="1" dirty="0">
                <a:effectLst>
                  <a:outerShdw blurRad="38100" dist="38100" dir="2700000" algn="tl">
                    <a:srgbClr val="C0C0C0"/>
                  </a:outerShdw>
                </a:effectLst>
                <a:latin typeface="Times New Roman" panose="02020603050405020304" pitchFamily="18" charset="0"/>
                <a:ea typeface="宋体" panose="02010600030101010101" pitchFamily="2" charset="-122"/>
              </a:rPr>
              <a:t>图的基本</a:t>
            </a:r>
            <a:r>
              <a:rPr lang="zh-CN" altLang="zh-CN" sz="3600" b="1"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概念</a:t>
            </a:r>
            <a:endParaRPr lang="zh-CN" altLang="en-US" sz="3600" b="1" dirty="0">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Char char="u"/>
              <a:defRPr/>
            </a:pPr>
            <a:r>
              <a:rPr lang="zh-CN" altLang="zh-CN" sz="3600" b="1" dirty="0">
                <a:effectLst>
                  <a:outerShdw blurRad="38100" dist="38100" dir="2700000" algn="tl">
                    <a:srgbClr val="C0C0C0"/>
                  </a:outerShdw>
                </a:effectLst>
                <a:latin typeface="Times New Roman" panose="02020603050405020304" pitchFamily="18" charset="0"/>
                <a:ea typeface="宋体" panose="02010600030101010101" pitchFamily="2" charset="-122"/>
              </a:rPr>
              <a:t>图</a:t>
            </a:r>
            <a:r>
              <a:rPr lang="zh-CN" altLang="en-US" sz="3600" b="1"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的</a:t>
            </a:r>
            <a:r>
              <a:rPr lang="zh-CN" altLang="en-US" sz="3600" b="1" dirty="0">
                <a:effectLst>
                  <a:outerShdw blurRad="38100" dist="38100" dir="2700000" algn="tl">
                    <a:srgbClr val="C0C0C0"/>
                  </a:outerShdw>
                </a:effectLst>
                <a:latin typeface="Times New Roman" panose="02020603050405020304" pitchFamily="18" charset="0"/>
                <a:ea typeface="宋体" panose="02010600030101010101" pitchFamily="2" charset="-122"/>
              </a:rPr>
              <a:t>存储结构</a:t>
            </a:r>
            <a:endParaRPr lang="zh-CN" altLang="en-US" sz="3600" b="1" dirty="0">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Char char="u"/>
              <a:defRPr/>
            </a:pPr>
            <a:r>
              <a:rPr lang="zh-CN" altLang="zh-CN" sz="3600" b="1" dirty="0">
                <a:effectLst>
                  <a:outerShdw blurRad="38100" dist="38100" dir="2700000" algn="tl">
                    <a:srgbClr val="C0C0C0"/>
                  </a:outerShdw>
                </a:effectLst>
                <a:latin typeface="Times New Roman" panose="02020603050405020304" pitchFamily="18" charset="0"/>
                <a:ea typeface="宋体" panose="02010600030101010101" pitchFamily="2" charset="-122"/>
              </a:rPr>
              <a:t>图的遍历与</a:t>
            </a:r>
            <a:r>
              <a:rPr lang="zh-CN" altLang="zh-CN" sz="3600" b="1"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连通性</a:t>
            </a:r>
            <a:endParaRPr lang="zh-CN" altLang="en-US" sz="3600" b="1" dirty="0">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Char char="u"/>
              <a:defRPr/>
            </a:pPr>
            <a:r>
              <a:rPr lang="zh-CN" altLang="zh-CN" sz="3600" b="1"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最小生成树</a:t>
            </a:r>
            <a:endParaRPr lang="en-US" altLang="zh-CN" sz="3600" b="1" dirty="0" smtClean="0">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Char char="u"/>
              <a:defRPr/>
            </a:pPr>
            <a:r>
              <a:rPr lang="zh-CN" altLang="zh-CN" sz="3600" b="1"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最</a:t>
            </a:r>
            <a:r>
              <a:rPr lang="zh-CN" altLang="zh-CN" sz="3600" b="1" dirty="0">
                <a:effectLst>
                  <a:outerShdw blurRad="38100" dist="38100" dir="2700000" algn="tl">
                    <a:srgbClr val="C0C0C0"/>
                  </a:outerShdw>
                </a:effectLst>
                <a:latin typeface="Times New Roman" panose="02020603050405020304" pitchFamily="18" charset="0"/>
                <a:ea typeface="宋体" panose="02010600030101010101" pitchFamily="2" charset="-122"/>
              </a:rPr>
              <a:t>短</a:t>
            </a:r>
            <a:r>
              <a:rPr lang="zh-CN" altLang="zh-CN" sz="3600" b="1"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路径</a:t>
            </a:r>
            <a:endParaRPr lang="en-US" altLang="zh-CN" sz="3600" b="1" dirty="0" smtClean="0">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Char char="u"/>
              <a:defRPr/>
            </a:pPr>
            <a:r>
              <a:rPr lang="zh-CN" altLang="zh-CN" sz="3600" b="1"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活动网络</a:t>
            </a:r>
            <a:endParaRPr lang="zh-CN" altLang="zh-CN" sz="3600" b="1" dirty="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52400" y="1343025"/>
            <a:ext cx="87757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 </a:t>
            </a:r>
            <a:r>
              <a:rPr lang="en-US" altLang="zh-CN" sz="2400" b="1" dirty="0"/>
              <a:t>class</a:t>
            </a:r>
            <a:r>
              <a:rPr lang="en-US" altLang="zh-CN" sz="2400" dirty="0"/>
              <a:t> </a:t>
            </a:r>
            <a:r>
              <a:rPr lang="en-US" altLang="zh-CN" sz="2400" dirty="0" err="1"/>
              <a:t>WeightType</a:t>
            </a:r>
            <a:r>
              <a:rPr lang="en-US" altLang="zh-CN" sz="2400" dirty="0"/>
              <a:t>&gt;</a:t>
            </a:r>
            <a:endParaRPr lang="zh-CN" altLang="zh-CN" sz="2400" dirty="0"/>
          </a:p>
          <a:p>
            <a:pPr eaLnBrk="1" hangingPunct="1"/>
            <a:r>
              <a:rPr lang="en-US" altLang="zh-CN" sz="2400" b="1" dirty="0"/>
              <a:t>void</a:t>
            </a:r>
            <a:r>
              <a:rPr lang="en-US" altLang="zh-CN" sz="2400" dirty="0"/>
              <a:t> </a:t>
            </a:r>
            <a:r>
              <a:rPr lang="en-US" altLang="zh-CN" sz="2400" dirty="0" err="1"/>
              <a:t>AdjListDirNetwork</a:t>
            </a:r>
            <a:r>
              <a:rPr lang="en-US" altLang="zh-CN" sz="2400" dirty="0"/>
              <a:t>&lt;</a:t>
            </a:r>
            <a:r>
              <a:rPr lang="en-US" altLang="zh-CN" sz="2400" dirty="0" err="1"/>
              <a:t>ElemType</a:t>
            </a:r>
            <a:r>
              <a:rPr lang="en-US" altLang="zh-CN" sz="2400" dirty="0"/>
              <a:t>, </a:t>
            </a:r>
            <a:r>
              <a:rPr lang="en-US" altLang="zh-CN" sz="2400" dirty="0" err="1"/>
              <a:t>WeightType</a:t>
            </a:r>
            <a:r>
              <a:rPr lang="en-US" altLang="zh-CN" sz="2400" dirty="0"/>
              <a:t>&gt;::</a:t>
            </a:r>
            <a:endParaRPr lang="en-US" altLang="zh-CN" sz="2400" dirty="0"/>
          </a:p>
          <a:p>
            <a:pPr eaLnBrk="1" hangingPunct="1"/>
            <a:r>
              <a:rPr lang="en-US" altLang="zh-CN" sz="2400" dirty="0" err="1"/>
              <a:t>InsertVex</a:t>
            </a:r>
            <a:r>
              <a:rPr lang="en-US" altLang="zh-CN" sz="2400" dirty="0"/>
              <a:t>(</a:t>
            </a:r>
            <a:r>
              <a:rPr lang="en-US" altLang="zh-CN" sz="2400" b="1" dirty="0" err="1"/>
              <a:t>const</a:t>
            </a:r>
            <a:r>
              <a:rPr lang="en-US" altLang="zh-CN" sz="2400" dirty="0"/>
              <a:t> </a:t>
            </a:r>
            <a:r>
              <a:rPr lang="en-US" altLang="zh-CN" sz="2400" dirty="0" err="1"/>
              <a:t>ElemType</a:t>
            </a:r>
            <a:r>
              <a:rPr lang="en-US" altLang="zh-CN" sz="2400" dirty="0"/>
              <a:t> &amp;e)  {</a:t>
            </a:r>
            <a:endParaRPr lang="zh-CN" altLang="zh-CN" sz="2400" dirty="0"/>
          </a:p>
          <a:p>
            <a:pPr eaLnBrk="1" hangingPunct="1"/>
            <a:r>
              <a:rPr lang="en-US" altLang="zh-CN" sz="2400" dirty="0"/>
              <a:t>	</a:t>
            </a:r>
            <a:r>
              <a:rPr lang="en-US" altLang="zh-CN" sz="2400" b="1" dirty="0"/>
              <a:t>if</a:t>
            </a:r>
            <a:r>
              <a:rPr lang="en-US" altLang="zh-CN" sz="2400" dirty="0"/>
              <a:t> (</a:t>
            </a:r>
            <a:r>
              <a:rPr lang="en-US" altLang="zh-CN" sz="2400" dirty="0" err="1"/>
              <a:t>vexNum</a:t>
            </a:r>
            <a:r>
              <a:rPr lang="en-US" altLang="zh-CN" sz="2400" dirty="0"/>
              <a:t> == </a:t>
            </a:r>
            <a:r>
              <a:rPr lang="en-US" altLang="zh-CN" sz="2400" dirty="0" err="1"/>
              <a:t>vexMaxNum</a:t>
            </a:r>
            <a:r>
              <a:rPr lang="en-US" altLang="zh-CN" sz="2400" dirty="0"/>
              <a:t>)</a:t>
            </a:r>
            <a:endParaRPr lang="zh-CN" altLang="zh-CN" sz="2400" dirty="0"/>
          </a:p>
          <a:p>
            <a:pPr eaLnBrk="1" hangingPunct="1"/>
            <a:r>
              <a:rPr lang="en-US" altLang="zh-CN" sz="2400" dirty="0"/>
              <a:t>                </a:t>
            </a:r>
            <a:r>
              <a:rPr lang="en-US" altLang="zh-CN" sz="2400" b="1" dirty="0"/>
              <a:t>throw</a:t>
            </a:r>
            <a:r>
              <a:rPr lang="en-US" altLang="zh-CN" sz="2400" dirty="0"/>
              <a:t> Error("</a:t>
            </a:r>
            <a:r>
              <a:rPr lang="zh-CN" altLang="zh-CN" sz="2400" dirty="0"/>
              <a:t>图的顶点数不能超过允许的最大数</a:t>
            </a:r>
            <a:r>
              <a:rPr lang="en-US" altLang="zh-CN" sz="2400" dirty="0"/>
              <a:t>!");</a:t>
            </a:r>
            <a:endParaRPr lang="en-US" altLang="zh-CN" sz="2400" dirty="0"/>
          </a:p>
          <a:p>
            <a:pPr eaLnBrk="1" hangingPunct="1"/>
            <a:r>
              <a:rPr lang="en-US" altLang="zh-CN" sz="2400" dirty="0"/>
              <a:t>           </a:t>
            </a:r>
            <a:r>
              <a:rPr lang="en-US" altLang="zh-CN" sz="2400" dirty="0" err="1"/>
              <a:t>vexTable</a:t>
            </a:r>
            <a:r>
              <a:rPr lang="en-US" altLang="zh-CN" sz="2400" dirty="0"/>
              <a:t>[</a:t>
            </a:r>
            <a:r>
              <a:rPr lang="en-US" altLang="zh-CN" sz="2400" dirty="0" err="1"/>
              <a:t>vexNum</a:t>
            </a:r>
            <a:r>
              <a:rPr lang="en-US" altLang="zh-CN" sz="2400" dirty="0"/>
              <a:t>].data=e;</a:t>
            </a:r>
            <a:endParaRPr lang="zh-CN" altLang="zh-CN" sz="2400" dirty="0"/>
          </a:p>
          <a:p>
            <a:pPr eaLnBrk="1" hangingPunct="1"/>
            <a:r>
              <a:rPr lang="en-US" altLang="zh-CN" sz="2400" dirty="0"/>
              <a:t>	</a:t>
            </a:r>
            <a:r>
              <a:rPr lang="en-US" altLang="zh-CN" sz="2400" dirty="0" err="1"/>
              <a:t>vexTable</a:t>
            </a:r>
            <a:r>
              <a:rPr lang="en-US" altLang="zh-CN" sz="2400" dirty="0"/>
              <a:t>[</a:t>
            </a:r>
            <a:r>
              <a:rPr lang="en-US" altLang="zh-CN" sz="2400" dirty="0" err="1"/>
              <a:t>vexNum</a:t>
            </a:r>
            <a:r>
              <a:rPr lang="en-US" altLang="zh-CN" sz="2400" dirty="0"/>
              <a:t>].</a:t>
            </a:r>
            <a:r>
              <a:rPr lang="en-US" altLang="zh-CN" sz="2400" dirty="0" err="1"/>
              <a:t>firstarc</a:t>
            </a:r>
            <a:r>
              <a:rPr lang="en-US" altLang="zh-CN" sz="2400" dirty="0"/>
              <a:t>=NULL;</a:t>
            </a:r>
            <a:endParaRPr lang="zh-CN" altLang="zh-CN" sz="2400" dirty="0"/>
          </a:p>
          <a:p>
            <a:pPr eaLnBrk="1" hangingPunct="1"/>
            <a:r>
              <a:rPr lang="en-US" altLang="zh-CN" sz="2400" dirty="0"/>
              <a:t>	tag[</a:t>
            </a:r>
            <a:r>
              <a:rPr lang="en-US" altLang="zh-CN" sz="2400" dirty="0" err="1"/>
              <a:t>vexNum</a:t>
            </a:r>
            <a:r>
              <a:rPr lang="en-US" altLang="zh-CN" sz="2400" dirty="0"/>
              <a:t>]=UNVISITED;</a:t>
            </a:r>
            <a:endParaRPr lang="zh-CN" altLang="zh-CN" sz="2400" dirty="0"/>
          </a:p>
          <a:p>
            <a:pPr eaLnBrk="1" hangingPunct="1"/>
            <a:r>
              <a:rPr lang="en-US" altLang="zh-CN" sz="2400" dirty="0"/>
              <a:t>           </a:t>
            </a:r>
            <a:r>
              <a:rPr lang="en-US" altLang="zh-CN" sz="2400" dirty="0" err="1"/>
              <a:t>vexNum</a:t>
            </a:r>
            <a:r>
              <a:rPr lang="en-US" altLang="zh-CN" sz="2400" dirty="0"/>
              <a:t>++;</a:t>
            </a:r>
            <a:endParaRPr lang="zh-CN" altLang="zh-CN" sz="2400" dirty="0"/>
          </a:p>
          <a:p>
            <a:pPr eaLnBrk="1" hangingPunct="1"/>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dirty="0"/>
              <a:t>插入顶点</a:t>
            </a:r>
            <a:endParaRPr lang="zh-CN" alt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1906" y="4257092"/>
            <a:ext cx="3528392" cy="23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52400" y="1343026"/>
            <a:ext cx="87757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endParaRPr lang="zh-CN" altLang="zh-CN" sz="2400"/>
          </a:p>
          <a:p>
            <a:pPr eaLnBrk="1" hangingPunct="1"/>
            <a:r>
              <a:rPr lang="en-US" altLang="zh-CN" sz="2400" b="1"/>
              <a:t>void</a:t>
            </a:r>
            <a:r>
              <a:rPr lang="en-US" altLang="zh-CN" sz="2400"/>
              <a:t> AdjListDirNetwork&lt;ElemType, WeightType&gt;::</a:t>
            </a:r>
            <a:endParaRPr lang="en-US" altLang="zh-CN" sz="2400"/>
          </a:p>
          <a:p>
            <a:pPr eaLnBrk="1" hangingPunct="1"/>
            <a:r>
              <a:rPr lang="en-US" altLang="zh-CN" sz="2400"/>
              <a:t>InsertArc(</a:t>
            </a:r>
            <a:r>
              <a:rPr lang="en-US" altLang="zh-CN" sz="2400" b="1"/>
              <a:t>int</a:t>
            </a:r>
            <a:r>
              <a:rPr lang="en-US" altLang="zh-CN" sz="2400"/>
              <a:t> v1, </a:t>
            </a:r>
            <a:r>
              <a:rPr lang="en-US" altLang="zh-CN" sz="2400" b="1"/>
              <a:t>int</a:t>
            </a:r>
            <a:r>
              <a:rPr lang="en-US" altLang="zh-CN" sz="2400"/>
              <a:t> v2, WeightType w)  {</a:t>
            </a:r>
            <a:endParaRPr lang="zh-CN" altLang="zh-CN" sz="2400"/>
          </a:p>
          <a:p>
            <a:pPr eaLnBrk="1" hangingPunct="1"/>
            <a:r>
              <a:rPr lang="en-US" altLang="zh-CN" sz="2400"/>
              <a:t>     </a:t>
            </a:r>
            <a:r>
              <a:rPr lang="en-US" altLang="zh-CN" sz="2400" b="1"/>
              <a:t>if</a:t>
            </a:r>
            <a:r>
              <a:rPr lang="en-US" altLang="zh-CN" sz="2400"/>
              <a:t> (v1 &lt; 0 || v1 &gt;= vexNum)  </a:t>
            </a:r>
            <a:r>
              <a:rPr lang="en-US" altLang="zh-CN" sz="2400" b="1"/>
              <a:t>throw</a:t>
            </a:r>
            <a:r>
              <a:rPr lang="en-US" altLang="zh-CN" sz="2400"/>
              <a:t> Error("v1</a:t>
            </a:r>
            <a:r>
              <a:rPr lang="zh-CN" altLang="zh-CN" sz="2400"/>
              <a:t>不合法</a:t>
            </a:r>
            <a:r>
              <a:rPr lang="en-US" altLang="zh-CN" sz="2400"/>
              <a:t>!");</a:t>
            </a:r>
            <a:endParaRPr lang="en-US" altLang="zh-CN" sz="2400"/>
          </a:p>
          <a:p>
            <a:pPr eaLnBrk="1" hangingPunct="1"/>
            <a:r>
              <a:rPr lang="en-US" altLang="zh-CN" sz="2400" b="1"/>
              <a:t>     if</a:t>
            </a:r>
            <a:r>
              <a:rPr lang="en-US" altLang="zh-CN" sz="2400"/>
              <a:t> (v2 &lt; 0 || v2 &gt;= vexNum)  </a:t>
            </a:r>
            <a:r>
              <a:rPr lang="en-US" altLang="zh-CN" sz="2400" b="1"/>
              <a:t>throw</a:t>
            </a:r>
            <a:r>
              <a:rPr lang="en-US" altLang="zh-CN" sz="2400"/>
              <a:t> Error("v2</a:t>
            </a:r>
            <a:r>
              <a:rPr lang="zh-CN" altLang="zh-CN" sz="2400"/>
              <a:t>不合法</a:t>
            </a:r>
            <a:r>
              <a:rPr lang="en-US" altLang="zh-CN" sz="2400"/>
              <a:t>!");</a:t>
            </a:r>
            <a:endParaRPr lang="en-US" altLang="zh-CN" sz="2400"/>
          </a:p>
          <a:p>
            <a:pPr eaLnBrk="1" hangingPunct="1"/>
            <a:r>
              <a:rPr lang="en-US" altLang="zh-CN" sz="2400"/>
              <a:t>     </a:t>
            </a:r>
            <a:r>
              <a:rPr lang="en-US" altLang="zh-CN" sz="2400" b="1"/>
              <a:t>if</a:t>
            </a:r>
            <a:r>
              <a:rPr lang="en-US" altLang="zh-CN" sz="2400"/>
              <a:t> (v1 == v2) </a:t>
            </a:r>
            <a:r>
              <a:rPr lang="en-US" altLang="zh-CN" sz="2400" b="1"/>
              <a:t>throw</a:t>
            </a:r>
            <a:r>
              <a:rPr lang="en-US" altLang="zh-CN" sz="2400"/>
              <a:t> Error("v1</a:t>
            </a:r>
            <a:r>
              <a:rPr lang="zh-CN" altLang="zh-CN" sz="2400"/>
              <a:t>不能等于</a:t>
            </a:r>
            <a:r>
              <a:rPr lang="en-US" altLang="zh-CN" sz="2400"/>
              <a:t>v2!"); </a:t>
            </a:r>
            <a:endParaRPr lang="en-US" altLang="zh-CN" sz="2400"/>
          </a:p>
          <a:p>
            <a:pPr eaLnBrk="1" hangingPunct="1"/>
            <a:r>
              <a:rPr lang="en-US" altLang="zh-CN" sz="2400" b="1"/>
              <a:t>     if</a:t>
            </a:r>
            <a:r>
              <a:rPr lang="en-US" altLang="zh-CN" sz="2400"/>
              <a:t> (w == infinity) </a:t>
            </a:r>
            <a:r>
              <a:rPr lang="en-US" altLang="zh-CN" sz="2400" b="1"/>
              <a:t>throw</a:t>
            </a:r>
            <a:r>
              <a:rPr lang="en-US" altLang="zh-CN" sz="2400"/>
              <a:t> Error("w</a:t>
            </a:r>
            <a:r>
              <a:rPr lang="zh-CN" altLang="zh-CN" sz="2400"/>
              <a:t>不能为无穷大</a:t>
            </a:r>
            <a:r>
              <a:rPr lang="en-US" altLang="zh-CN" sz="2400"/>
              <a:t>!"); </a:t>
            </a:r>
            <a:endParaRPr lang="en-US" altLang="zh-CN" sz="2400"/>
          </a:p>
          <a:p>
            <a:pPr eaLnBrk="1" hangingPunct="1"/>
            <a:r>
              <a:rPr lang="en-US" altLang="zh-CN" sz="2400"/>
              <a:t>     AdjListNetworkArc&lt;WeightType&gt; *p, *q;</a:t>
            </a:r>
            <a:endParaRPr lang="zh-CN" altLang="zh-CN" sz="2400"/>
          </a:p>
          <a:p>
            <a:pPr eaLnBrk="1" hangingPunct="1"/>
            <a:r>
              <a:rPr lang="en-US" altLang="zh-CN" sz="2400"/>
              <a:t>     p=vexTable[v1].firstarc;</a:t>
            </a:r>
            <a:endParaRPr lang="zh-CN" altLang="zh-CN" sz="2400"/>
          </a:p>
          <a:p>
            <a:pPr eaLnBrk="1" hangingPunct="1"/>
            <a:r>
              <a:rPr lang="en-US" altLang="zh-CN" sz="2400"/>
              <a:t>     vexTable[v1].firstarc =</a:t>
            </a:r>
            <a:endParaRPr lang="en-US" altLang="zh-CN" sz="2400"/>
          </a:p>
          <a:p>
            <a:pPr eaLnBrk="1" hangingPunct="1"/>
            <a:r>
              <a:rPr lang="en-US" altLang="zh-CN" sz="2400"/>
              <a:t>           </a:t>
            </a:r>
            <a:r>
              <a:rPr lang="en-US" altLang="zh-CN" sz="2400" b="1"/>
              <a:t>new</a:t>
            </a:r>
            <a:r>
              <a:rPr lang="en-US" altLang="zh-CN" sz="2400"/>
              <a:t>  AdjListNetworkArc&lt;WeightType&gt;(v2, w, p);</a:t>
            </a:r>
            <a:endParaRPr lang="zh-CN" altLang="zh-CN" sz="2400"/>
          </a:p>
          <a:p>
            <a:pPr eaLnBrk="1" hangingPunct="1"/>
            <a:r>
              <a:rPr lang="en-US" altLang="zh-CN" sz="2400"/>
              <a:t>     arcNum++;</a:t>
            </a:r>
            <a:endParaRPr lang="zh-CN" altLang="zh-CN" sz="2400"/>
          </a:p>
          <a:p>
            <a:pPr eaLnBrk="1" hangingPunct="1"/>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插入弧</a:t>
            </a:r>
            <a:endParaRPr lang="zh-CN" altLang="en-US" dirty="0"/>
          </a:p>
        </p:txBody>
      </p:sp>
    </p:spTree>
  </p:cSld>
  <p:clrMapOvr>
    <a:masterClrMapping/>
  </p:clrMapOvr>
  <p:transition spd="slow">
    <p:circl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52400" y="1343033"/>
            <a:ext cx="89916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endParaRPr lang="zh-CN" altLang="zh-CN" sz="2400"/>
          </a:p>
          <a:p>
            <a:pPr eaLnBrk="1" hangingPunct="1"/>
            <a:r>
              <a:rPr lang="en-US" altLang="zh-CN" sz="2400" b="1"/>
              <a:t>void</a:t>
            </a:r>
            <a:r>
              <a:rPr lang="en-US" altLang="zh-CN" sz="2400"/>
              <a:t> AdjListDirNetwork&lt;ElemType, WeightType&gt;::</a:t>
            </a:r>
            <a:endParaRPr lang="en-US" altLang="zh-CN" sz="2400"/>
          </a:p>
          <a:p>
            <a:pPr eaLnBrk="1" hangingPunct="1"/>
            <a:r>
              <a:rPr lang="en-US" altLang="zh-CN" sz="2400"/>
              <a:t>DeleteArc(</a:t>
            </a:r>
            <a:r>
              <a:rPr lang="en-US" altLang="zh-CN" sz="2400" b="1"/>
              <a:t>int</a:t>
            </a:r>
            <a:r>
              <a:rPr lang="en-US" altLang="zh-CN" sz="2400"/>
              <a:t> v1, </a:t>
            </a:r>
            <a:r>
              <a:rPr lang="en-US" altLang="zh-CN" sz="2400" b="1"/>
              <a:t>int</a:t>
            </a:r>
            <a:r>
              <a:rPr lang="en-US" altLang="zh-CN" sz="2400"/>
              <a:t> v2)  {</a:t>
            </a:r>
            <a:endParaRPr lang="zh-CN" altLang="zh-CN" sz="2400"/>
          </a:p>
          <a:p>
            <a:pPr eaLnBrk="1" hangingPunct="1"/>
            <a:r>
              <a:rPr lang="en-US" altLang="zh-CN" sz="2400"/>
              <a:t>      </a:t>
            </a:r>
            <a:r>
              <a:rPr lang="en-US" altLang="zh-CN" sz="2400" b="1"/>
              <a:t>if</a:t>
            </a:r>
            <a:r>
              <a:rPr lang="en-US" altLang="zh-CN" sz="2400"/>
              <a:t> (v1 &lt; 0 || v1 &gt;= vexNum)  </a:t>
            </a:r>
            <a:r>
              <a:rPr lang="en-US" altLang="zh-CN" sz="2400" b="1"/>
              <a:t>throw</a:t>
            </a:r>
            <a:r>
              <a:rPr lang="en-US" altLang="zh-CN" sz="2400"/>
              <a:t> Error("v1</a:t>
            </a:r>
            <a:r>
              <a:rPr lang="zh-CN" altLang="zh-CN" sz="2400"/>
              <a:t>不合法</a:t>
            </a:r>
            <a:r>
              <a:rPr lang="en-US" altLang="zh-CN" sz="2400"/>
              <a:t>!");</a:t>
            </a:r>
            <a:endParaRPr lang="en-US" altLang="zh-CN" sz="2400"/>
          </a:p>
          <a:p>
            <a:pPr eaLnBrk="1" hangingPunct="1"/>
            <a:r>
              <a:rPr lang="en-US" altLang="zh-CN" sz="2400" b="1"/>
              <a:t>      if</a:t>
            </a:r>
            <a:r>
              <a:rPr lang="en-US" altLang="zh-CN" sz="2400"/>
              <a:t> (v2 &lt; 0 || v2 &gt;= vexNum)  </a:t>
            </a:r>
            <a:r>
              <a:rPr lang="en-US" altLang="zh-CN" sz="2400" b="1"/>
              <a:t>throw</a:t>
            </a:r>
            <a:r>
              <a:rPr lang="en-US" altLang="zh-CN" sz="2400"/>
              <a:t> Error("v2</a:t>
            </a:r>
            <a:r>
              <a:rPr lang="zh-CN" altLang="zh-CN" sz="2400"/>
              <a:t>不合法</a:t>
            </a:r>
            <a:r>
              <a:rPr lang="en-US" altLang="zh-CN" sz="2400"/>
              <a:t>!");</a:t>
            </a:r>
            <a:endParaRPr lang="en-US" altLang="zh-CN" sz="2400"/>
          </a:p>
          <a:p>
            <a:pPr eaLnBrk="1" hangingPunct="1"/>
            <a:r>
              <a:rPr lang="en-US" altLang="zh-CN" sz="2400" b="1"/>
              <a:t>      if</a:t>
            </a:r>
            <a:r>
              <a:rPr lang="en-US" altLang="zh-CN" sz="2400"/>
              <a:t> (v1 == v2) </a:t>
            </a:r>
            <a:r>
              <a:rPr lang="en-US" altLang="zh-CN" sz="2400" b="1"/>
              <a:t>throw</a:t>
            </a:r>
            <a:r>
              <a:rPr lang="en-US" altLang="zh-CN" sz="2400"/>
              <a:t>   Error("v1</a:t>
            </a:r>
            <a:r>
              <a:rPr lang="zh-CN" altLang="zh-CN" sz="2400"/>
              <a:t>不能等于</a:t>
            </a:r>
            <a:r>
              <a:rPr lang="en-US" altLang="zh-CN" sz="2400"/>
              <a:t>v2!");</a:t>
            </a:r>
            <a:endParaRPr lang="en-US" altLang="zh-CN" sz="2400"/>
          </a:p>
          <a:p>
            <a:pPr eaLnBrk="1" hangingPunct="1"/>
            <a:r>
              <a:rPr lang="en-US" altLang="zh-CN" sz="2400"/>
              <a:t>      AdjListNetworkArc&lt;WeightType&gt; *p, *q;</a:t>
            </a:r>
            <a:endParaRPr lang="zh-CN" altLang="zh-CN" sz="2400"/>
          </a:p>
          <a:p>
            <a:pPr eaLnBrk="1" hangingPunct="1"/>
            <a:r>
              <a:rPr lang="en-US" altLang="zh-CN" sz="2400"/>
              <a:t>      p=vexTable[v1].firstarc;</a:t>
            </a:r>
            <a:endParaRPr lang="zh-CN" altLang="zh-CN" sz="2400"/>
          </a:p>
          <a:p>
            <a:pPr eaLnBrk="1" hangingPunct="1"/>
            <a:r>
              <a:rPr lang="en-US" altLang="zh-CN" sz="2400"/>
              <a:t>      </a:t>
            </a:r>
            <a:r>
              <a:rPr lang="en-US" altLang="zh-CN" sz="2400" b="1"/>
              <a:t>while</a:t>
            </a:r>
            <a:r>
              <a:rPr lang="en-US" altLang="zh-CN" sz="2400"/>
              <a:t> (p != NULL &amp;&amp; p-&gt;adjVex != v2) {</a:t>
            </a:r>
            <a:endParaRPr lang="zh-CN" altLang="zh-CN" sz="2400"/>
          </a:p>
          <a:p>
            <a:pPr eaLnBrk="1" hangingPunct="1"/>
            <a:r>
              <a:rPr lang="en-US" altLang="zh-CN" sz="2400"/>
              <a:t>            q=p;    p=p-&gt;nextarc;</a:t>
            </a:r>
            <a:endParaRPr lang="zh-CN" altLang="zh-CN" sz="2400"/>
          </a:p>
          <a:p>
            <a:pPr eaLnBrk="1" hangingPunct="1"/>
            <a:r>
              <a:rPr lang="en-US" altLang="zh-CN" sz="2400"/>
              <a:t>       }</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删除弧</a:t>
            </a:r>
            <a:endParaRPr lang="zh-CN" altLang="en-US" dirty="0"/>
          </a:p>
        </p:txBody>
      </p:sp>
    </p:spTree>
  </p:cSld>
  <p:clrMapOvr>
    <a:masterClrMapping/>
  </p:clrMapOvr>
  <p:transition spd="slow">
    <p:circl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52438" y="1452563"/>
            <a:ext cx="69754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       </a:t>
            </a:r>
            <a:r>
              <a:rPr lang="en-US" altLang="zh-CN" sz="2400" b="1"/>
              <a:t>if</a:t>
            </a:r>
            <a:r>
              <a:rPr lang="en-US" altLang="zh-CN" sz="2400"/>
              <a:t> (p != NULL) {</a:t>
            </a:r>
            <a:endParaRPr lang="zh-CN" altLang="zh-CN" sz="2400"/>
          </a:p>
          <a:p>
            <a:pPr eaLnBrk="1" hangingPunct="1"/>
            <a:r>
              <a:rPr lang="en-US" altLang="zh-CN" sz="2400"/>
              <a:t>	 </a:t>
            </a:r>
            <a:r>
              <a:rPr lang="en-US" altLang="zh-CN" sz="2400" b="1"/>
              <a:t>if</a:t>
            </a:r>
            <a:r>
              <a:rPr lang="en-US" altLang="zh-CN" sz="2400"/>
              <a:t> (vexTable[v1].firstarc == p)</a:t>
            </a:r>
            <a:endParaRPr lang="en-US" altLang="zh-CN" sz="2400"/>
          </a:p>
          <a:p>
            <a:pPr eaLnBrk="1" hangingPunct="1"/>
            <a:r>
              <a:rPr lang="en-US" altLang="zh-CN" sz="2400"/>
              <a:t>                  vexTable[v1].firstarc=p-&gt;nextarc;</a:t>
            </a:r>
            <a:endParaRPr lang="zh-CN" altLang="zh-CN" sz="2400"/>
          </a:p>
          <a:p>
            <a:pPr eaLnBrk="1" hangingPunct="1"/>
            <a:r>
              <a:rPr lang="en-US" altLang="zh-CN" sz="2400"/>
              <a:t>           </a:t>
            </a:r>
            <a:r>
              <a:rPr lang="en-US" altLang="zh-CN" sz="2400" b="1"/>
              <a:t>else</a:t>
            </a:r>
            <a:endParaRPr lang="zh-CN" altLang="zh-CN" sz="2400"/>
          </a:p>
          <a:p>
            <a:pPr eaLnBrk="1" hangingPunct="1"/>
            <a:r>
              <a:rPr lang="en-US" altLang="zh-CN" sz="2400"/>
              <a:t>                  q-&gt;nextarc=p-&gt;nextarc;</a:t>
            </a:r>
            <a:endParaRPr lang="zh-CN" altLang="zh-CN" sz="2400"/>
          </a:p>
          <a:p>
            <a:pPr eaLnBrk="1" hangingPunct="1"/>
            <a:r>
              <a:rPr lang="en-US" altLang="zh-CN" sz="2400"/>
              <a:t>           </a:t>
            </a:r>
            <a:r>
              <a:rPr lang="en-US" altLang="zh-CN" sz="2400" b="1"/>
              <a:t>delete</a:t>
            </a:r>
            <a:r>
              <a:rPr lang="en-US" altLang="zh-CN" sz="2400"/>
              <a:t> p;    </a:t>
            </a:r>
            <a:endParaRPr lang="zh-CN" altLang="zh-CN" sz="2400"/>
          </a:p>
          <a:p>
            <a:pPr eaLnBrk="1" hangingPunct="1"/>
            <a:r>
              <a:rPr lang="en-US" altLang="zh-CN" sz="2400"/>
              <a:t>	arcNum--;</a:t>
            </a:r>
            <a:endParaRPr lang="zh-CN" altLang="zh-CN" sz="2400"/>
          </a:p>
          <a:p>
            <a:pPr eaLnBrk="1" hangingPunct="1"/>
            <a:r>
              <a:rPr lang="en-US" altLang="zh-CN" sz="2400"/>
              <a:t>       }</a:t>
            </a:r>
            <a:endParaRPr lang="zh-CN" altLang="zh-CN" sz="2400"/>
          </a:p>
          <a:p>
            <a:pPr eaLnBrk="1" hangingPunct="1"/>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删除弧</a:t>
            </a:r>
            <a:endParaRPr lang="zh-CN" altLang="en-US" dirty="0"/>
          </a:p>
        </p:txBody>
      </p:sp>
    </p:spTree>
  </p:cSld>
  <p:clrMapOvr>
    <a:masterClrMapping/>
  </p:clrMapOvr>
  <p:transition spd="slow">
    <p:circl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81" y="142875"/>
            <a:ext cx="7754938" cy="838200"/>
          </a:xfrm>
        </p:spPr>
        <p:txBody>
          <a:bodyPr/>
          <a:lstStyle/>
          <a:p>
            <a:pPr>
              <a:defRPr/>
            </a:pPr>
            <a:r>
              <a:rPr lang="zh-CN" altLang="zh-CN" dirty="0"/>
              <a:t>删除顶点</a:t>
            </a:r>
            <a:endParaRPr lang="zh-CN" altLang="en-US" dirty="0"/>
          </a:p>
        </p:txBody>
      </p:sp>
      <p:pic>
        <p:nvPicPr>
          <p:cNvPr id="5632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1800701"/>
            <a:ext cx="4271959" cy="291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54074"/>
            <a:ext cx="4145468" cy="280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341" y="4734717"/>
            <a:ext cx="16859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椭圆 2"/>
          <p:cNvSpPr/>
          <p:nvPr/>
        </p:nvSpPr>
        <p:spPr bwMode="auto">
          <a:xfrm>
            <a:off x="1403652" y="5337212"/>
            <a:ext cx="540060" cy="504056"/>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circle(in)">
                                      <p:cBhvr>
                                        <p:cTn id="7" dur="20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6323"/>
                                        </p:tgtEl>
                                        <p:attrNameLst>
                                          <p:attrName>style.visibility</p:attrName>
                                        </p:attrNameLst>
                                      </p:cBhvr>
                                      <p:to>
                                        <p:strVal val="visible"/>
                                      </p:to>
                                    </p:set>
                                    <p:animEffect transition="in" filter="wheel(1)">
                                      <p:cBhvr>
                                        <p:cTn id="22" dur="2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52400" y="1144588"/>
            <a:ext cx="8991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endParaRPr lang="zh-CN" altLang="zh-CN" sz="2400"/>
          </a:p>
          <a:p>
            <a:pPr eaLnBrk="1" hangingPunct="1"/>
            <a:r>
              <a:rPr lang="en-US" altLang="zh-CN" sz="2400" b="1"/>
              <a:t>void</a:t>
            </a:r>
            <a:r>
              <a:rPr lang="en-US" altLang="zh-CN" sz="2400"/>
              <a:t> AdjListDirNetwork&lt;ElemType, WeightType&gt;::</a:t>
            </a:r>
            <a:endParaRPr lang="en-US" altLang="zh-CN" sz="2400"/>
          </a:p>
          <a:p>
            <a:pPr eaLnBrk="1" hangingPunct="1"/>
            <a:r>
              <a:rPr lang="en-US" altLang="zh-CN" sz="2400"/>
              <a:t>DeleteVex(</a:t>
            </a:r>
            <a:r>
              <a:rPr lang="en-US" altLang="zh-CN" sz="2400" b="1"/>
              <a:t>const</a:t>
            </a:r>
            <a:r>
              <a:rPr lang="en-US" altLang="zh-CN" sz="2400"/>
              <a:t> ElemType &amp;d){</a:t>
            </a:r>
            <a:endParaRPr lang="zh-CN" altLang="zh-CN" sz="2400"/>
          </a:p>
          <a:p>
            <a:pPr eaLnBrk="1" hangingPunct="1"/>
            <a:r>
              <a:rPr lang="en-US" altLang="zh-CN" sz="2400"/>
              <a:t>    </a:t>
            </a:r>
            <a:r>
              <a:rPr lang="en-US" altLang="zh-CN" sz="2400" b="1"/>
              <a:t>int</a:t>
            </a:r>
            <a:r>
              <a:rPr lang="en-US" altLang="zh-CN" sz="2400"/>
              <a:t> v;</a:t>
            </a:r>
            <a:endParaRPr lang="zh-CN" altLang="zh-CN" sz="2400"/>
          </a:p>
          <a:p>
            <a:pPr eaLnBrk="1" hangingPunct="1"/>
            <a:r>
              <a:rPr lang="en-US" altLang="zh-CN" sz="2400"/>
              <a:t>    AdjListNetworkArc&lt;WeightType&gt; *p, *q;</a:t>
            </a:r>
            <a:endParaRPr lang="zh-CN" altLang="zh-CN" sz="2400"/>
          </a:p>
          <a:p>
            <a:pPr eaLnBrk="1" hangingPunct="1"/>
            <a:r>
              <a:rPr lang="en-US" altLang="zh-CN" sz="2400"/>
              <a:t>    </a:t>
            </a:r>
            <a:r>
              <a:rPr lang="en-US" altLang="zh-CN" sz="2400" b="1"/>
              <a:t>for</a:t>
            </a:r>
            <a:r>
              <a:rPr lang="en-US" altLang="zh-CN" sz="2400"/>
              <a:t> (v=0; v &lt; vexNum; v++)</a:t>
            </a:r>
            <a:endParaRPr lang="en-US" altLang="zh-CN" sz="2400"/>
          </a:p>
          <a:p>
            <a:pPr eaLnBrk="1" hangingPunct="1"/>
            <a:r>
              <a:rPr lang="en-US" altLang="zh-CN" sz="2400"/>
              <a:t>         </a:t>
            </a:r>
            <a:r>
              <a:rPr lang="en-US" altLang="zh-CN" sz="2400" b="1"/>
              <a:t>if  </a:t>
            </a:r>
            <a:r>
              <a:rPr lang="en-US" altLang="zh-CN" sz="2400"/>
              <a:t>(vexTable[v].data == d)    break;</a:t>
            </a:r>
            <a:endParaRPr lang="en-US" altLang="zh-CN" sz="2400"/>
          </a:p>
          <a:p>
            <a:pPr eaLnBrk="1" hangingPunct="1"/>
            <a:r>
              <a:rPr lang="en-US" altLang="zh-CN" sz="2400"/>
              <a:t>    </a:t>
            </a:r>
            <a:r>
              <a:rPr lang="en-US" altLang="zh-CN" sz="2400" b="1"/>
              <a:t>if</a:t>
            </a:r>
            <a:r>
              <a:rPr lang="en-US" altLang="zh-CN" sz="2400"/>
              <a:t> (v == vexNum) </a:t>
            </a:r>
            <a:r>
              <a:rPr lang="en-US" altLang="zh-CN" sz="2400" b="1"/>
              <a:t>throw</a:t>
            </a:r>
            <a:r>
              <a:rPr lang="en-US" altLang="zh-CN" sz="2400"/>
              <a:t> Error("</a:t>
            </a:r>
            <a:r>
              <a:rPr lang="zh-CN" altLang="zh-CN" sz="2400"/>
              <a:t>图中不存在要删除的顶点</a:t>
            </a:r>
            <a:r>
              <a:rPr lang="en-US" altLang="zh-CN" sz="2400"/>
              <a:t>!");</a:t>
            </a:r>
            <a:endParaRPr lang="en-US" altLang="zh-CN" sz="2400"/>
          </a:p>
          <a:p>
            <a:pPr eaLnBrk="1" hangingPunct="1"/>
            <a:r>
              <a:rPr lang="en-US" altLang="zh-CN" sz="2400" b="1"/>
              <a:t>    for</a:t>
            </a:r>
            <a:r>
              <a:rPr lang="en-US" altLang="zh-CN" sz="2400"/>
              <a:t> (</a:t>
            </a:r>
            <a:r>
              <a:rPr lang="en-US" altLang="zh-CN" sz="2400" b="1"/>
              <a:t>int</a:t>
            </a:r>
            <a:r>
              <a:rPr lang="en-US" altLang="zh-CN" sz="2400"/>
              <a:t> u=0; u &lt; vexNum; u++) </a:t>
            </a:r>
            <a:endParaRPr lang="en-US" altLang="zh-CN" sz="2400"/>
          </a:p>
          <a:p>
            <a:pPr eaLnBrk="1" hangingPunct="1"/>
            <a:r>
              <a:rPr lang="en-US" altLang="zh-CN" sz="2400" b="1"/>
              <a:t>         if</a:t>
            </a:r>
            <a:r>
              <a:rPr lang="en-US" altLang="zh-CN" sz="2400"/>
              <a:t> (u != v)     DeleteArc(u, v); </a:t>
            </a:r>
            <a:endParaRPr lang="zh-CN" altLang="zh-CN" sz="2400"/>
          </a:p>
          <a:p>
            <a:pPr eaLnBrk="1" hangingPunct="1"/>
            <a:r>
              <a:rPr lang="en-US" altLang="zh-CN" sz="2400"/>
              <a:t>    p=vexTable[v].firstarc; </a:t>
            </a:r>
            <a:endParaRPr lang="en-US" altLang="zh-CN" sz="2400"/>
          </a:p>
          <a:p>
            <a:pPr eaLnBrk="1" hangingPunct="1"/>
            <a:r>
              <a:rPr lang="en-US" altLang="zh-CN" sz="2400" b="1"/>
              <a:t>    while</a:t>
            </a:r>
            <a:r>
              <a:rPr lang="en-US" altLang="zh-CN" sz="2400"/>
              <a:t> (p != NULL) {</a:t>
            </a:r>
            <a:endParaRPr lang="zh-CN" altLang="zh-CN" sz="2400"/>
          </a:p>
          <a:p>
            <a:pPr eaLnBrk="1" hangingPunct="1"/>
            <a:r>
              <a:rPr lang="en-US" altLang="zh-CN" sz="2400"/>
              <a:t>         vexTable[v].firstarc=p-&gt;nextarc; </a:t>
            </a:r>
            <a:r>
              <a:rPr lang="en-US" altLang="zh-CN" sz="2400" b="1"/>
              <a:t>delete</a:t>
            </a:r>
            <a:r>
              <a:rPr lang="en-US" altLang="zh-CN" sz="2400"/>
              <a:t> p;</a:t>
            </a:r>
            <a:endParaRPr lang="en-US" altLang="zh-CN" sz="2400"/>
          </a:p>
          <a:p>
            <a:pPr eaLnBrk="1" hangingPunct="1"/>
            <a:r>
              <a:rPr lang="en-US" altLang="zh-CN" sz="2400"/>
              <a:t>         p=vexTable[v].firstarc;  arcNum--;</a:t>
            </a:r>
            <a:endParaRPr lang="zh-CN" altLang="zh-CN" sz="2400"/>
          </a:p>
          <a:p>
            <a:pPr eaLnBrk="1" hangingPunct="1"/>
            <a:r>
              <a:rPr lang="en-US" altLang="zh-CN" sz="2400"/>
              <a:t>    }</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删除顶点</a:t>
            </a:r>
            <a:endParaRPr lang="zh-CN" altLang="en-US" dirty="0"/>
          </a:p>
        </p:txBody>
      </p:sp>
    </p:spTree>
  </p:cSld>
  <p:clrMapOvr>
    <a:masterClrMapping/>
  </p:clrMapOvr>
  <p:transition spd="slow">
    <p:circl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52400" y="1335088"/>
            <a:ext cx="89916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    vexNum--;</a:t>
            </a:r>
            <a:endParaRPr lang="zh-CN" altLang="zh-CN" sz="2400"/>
          </a:p>
          <a:p>
            <a:pPr eaLnBrk="1" hangingPunct="1"/>
            <a:r>
              <a:rPr lang="en-US" altLang="zh-CN" sz="2400"/>
              <a:t>    vexTable[v].data=vexTable[vexNum].data;</a:t>
            </a:r>
            <a:endParaRPr lang="zh-CN" altLang="zh-CN" sz="2400"/>
          </a:p>
          <a:p>
            <a:pPr eaLnBrk="1" hangingPunct="1"/>
            <a:r>
              <a:rPr lang="en-US" altLang="zh-CN" sz="2400"/>
              <a:t>    vexTable[v].firstarc=vexTable[vexNum].firstarc;</a:t>
            </a:r>
            <a:endParaRPr lang="zh-CN" altLang="zh-CN" sz="2400"/>
          </a:p>
          <a:p>
            <a:pPr eaLnBrk="1" hangingPunct="1"/>
            <a:r>
              <a:rPr lang="en-US" altLang="zh-CN" sz="2400"/>
              <a:t>    vexTable[vexNum].firstarc=NULL;</a:t>
            </a:r>
            <a:endParaRPr lang="zh-CN" altLang="zh-CN" sz="2400"/>
          </a:p>
          <a:p>
            <a:pPr eaLnBrk="1" hangingPunct="1"/>
            <a:r>
              <a:rPr lang="en-US" altLang="zh-CN" sz="2400"/>
              <a:t>    tag[v]=tag[vexNum];</a:t>
            </a:r>
            <a:endParaRPr lang="zh-CN" altLang="zh-CN" sz="2400"/>
          </a:p>
          <a:p>
            <a:pPr eaLnBrk="1" hangingPunct="1"/>
            <a:r>
              <a:rPr lang="en-US" altLang="zh-CN" sz="2400"/>
              <a:t>    </a:t>
            </a:r>
            <a:r>
              <a:rPr lang="en-US" altLang="zh-CN" sz="2400" b="1"/>
              <a:t>for</a:t>
            </a:r>
            <a:r>
              <a:rPr lang="en-US" altLang="zh-CN" sz="2400"/>
              <a:t> (</a:t>
            </a:r>
            <a:r>
              <a:rPr lang="en-US" altLang="zh-CN" sz="2400" b="1"/>
              <a:t>int</a:t>
            </a:r>
            <a:r>
              <a:rPr lang="en-US" altLang="zh-CN" sz="2400"/>
              <a:t> u=0; u &lt; vexNum; u++)         </a:t>
            </a:r>
            <a:endParaRPr lang="zh-CN" altLang="zh-CN" sz="2400"/>
          </a:p>
          <a:p>
            <a:pPr eaLnBrk="1" hangingPunct="1"/>
            <a:r>
              <a:rPr lang="en-US" altLang="zh-CN" sz="2400"/>
              <a:t>       </a:t>
            </a:r>
            <a:r>
              <a:rPr lang="en-US" altLang="zh-CN" sz="2400" b="1"/>
              <a:t>if</a:t>
            </a:r>
            <a:r>
              <a:rPr lang="en-US" altLang="zh-CN" sz="2400"/>
              <a:t> (u != v) {</a:t>
            </a:r>
            <a:endParaRPr lang="zh-CN" altLang="zh-CN" sz="2400"/>
          </a:p>
          <a:p>
            <a:pPr eaLnBrk="1" hangingPunct="1"/>
            <a:r>
              <a:rPr lang="en-US" altLang="zh-CN" sz="2400"/>
              <a:t>	 p=vexTable[u].firstarc;</a:t>
            </a:r>
            <a:endParaRPr lang="zh-CN" altLang="zh-CN" sz="2400"/>
          </a:p>
          <a:p>
            <a:pPr eaLnBrk="1" hangingPunct="1"/>
            <a:r>
              <a:rPr lang="en-US" altLang="zh-CN" sz="2400"/>
              <a:t>	 </a:t>
            </a:r>
            <a:r>
              <a:rPr lang="en-US" altLang="zh-CN" sz="2400" b="1"/>
              <a:t>while</a:t>
            </a:r>
            <a:r>
              <a:rPr lang="en-US" altLang="zh-CN" sz="2400"/>
              <a:t> (p != NULL) {</a:t>
            </a:r>
            <a:endParaRPr lang="zh-CN" altLang="zh-CN" sz="2400"/>
          </a:p>
          <a:p>
            <a:pPr eaLnBrk="1" hangingPunct="1"/>
            <a:r>
              <a:rPr lang="en-US" altLang="zh-CN" sz="2400"/>
              <a:t>                </a:t>
            </a:r>
            <a:r>
              <a:rPr lang="en-US" altLang="zh-CN" sz="2400" b="1"/>
              <a:t>if</a:t>
            </a:r>
            <a:r>
              <a:rPr lang="en-US" altLang="zh-CN" sz="2400"/>
              <a:t> (p-&gt;adjVex == vexNum) p-&gt;adjVex=v;</a:t>
            </a:r>
            <a:endParaRPr lang="zh-CN" altLang="zh-CN" sz="2400"/>
          </a:p>
          <a:p>
            <a:pPr eaLnBrk="1" hangingPunct="1"/>
            <a:r>
              <a:rPr lang="en-US" altLang="zh-CN" sz="2400"/>
              <a:t>             p=p-&gt;nextarc;</a:t>
            </a:r>
            <a:endParaRPr lang="zh-CN" altLang="zh-CN" sz="2400"/>
          </a:p>
          <a:p>
            <a:pPr eaLnBrk="1" hangingPunct="1"/>
            <a:r>
              <a:rPr lang="en-US" altLang="zh-CN" sz="2400"/>
              <a:t>            }</a:t>
            </a:r>
            <a:endParaRPr lang="zh-CN" altLang="zh-CN" sz="2400"/>
          </a:p>
          <a:p>
            <a:pPr eaLnBrk="1" hangingPunct="1"/>
            <a:r>
              <a:rPr lang="en-US" altLang="zh-CN" sz="2400"/>
              <a:t>       }   </a:t>
            </a:r>
            <a:endParaRPr lang="zh-CN" altLang="zh-CN" sz="2400"/>
          </a:p>
          <a:p>
            <a:pPr eaLnBrk="1" hangingPunct="1"/>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zh-CN" dirty="0"/>
              <a:t>删除顶点</a:t>
            </a:r>
            <a:endParaRPr lang="zh-CN" altLang="en-US" dirty="0"/>
          </a:p>
        </p:txBody>
      </p:sp>
    </p:spTree>
  </p:cSld>
  <p:clrMapOvr>
    <a:masterClrMapping/>
  </p:clrMapOvr>
  <p:transition spd="slow">
    <p:circl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a:xfrm>
            <a:off x="650631" y="404813"/>
            <a:ext cx="7643446" cy="647700"/>
          </a:xfrm>
        </p:spPr>
        <p:txBody>
          <a:bodyPr/>
          <a:lstStyle/>
          <a:p>
            <a:r>
              <a:rPr lang="en-US" altLang="zh-CN" smtClean="0">
                <a:ea typeface="宋体" panose="02010600030101010101" pitchFamily="2" charset="-122"/>
              </a:rPr>
              <a:t>7.2.3</a:t>
            </a:r>
            <a:r>
              <a:rPr lang="zh-CN" altLang="en-US" smtClean="0">
                <a:ea typeface="宋体" panose="02010600030101010101" pitchFamily="2" charset="-122"/>
              </a:rPr>
              <a:t>  </a:t>
            </a:r>
            <a:r>
              <a:rPr lang="zh-CN" altLang="en-US" smtClean="0">
                <a:latin typeface="宋体" panose="02010600030101010101" pitchFamily="2" charset="-122"/>
                <a:ea typeface="宋体" panose="02010600030101010101" pitchFamily="2" charset="-122"/>
              </a:rPr>
              <a:t>邻 接 多 重 表</a:t>
            </a:r>
            <a:r>
              <a:rPr lang="zh-CN" altLang="en-US" smtClean="0">
                <a:ea typeface="宋体" panose="02010600030101010101" pitchFamily="2" charset="-122"/>
              </a:rPr>
              <a:t>　</a:t>
            </a:r>
            <a:endParaRPr lang="zh-CN" altLang="en-US" smtClean="0">
              <a:ea typeface="宋体" panose="02010600030101010101" pitchFamily="2" charset="-122"/>
            </a:endParaRPr>
          </a:p>
        </p:txBody>
      </p:sp>
      <p:sp>
        <p:nvSpPr>
          <p:cNvPr id="60419" name="Text Box 1027"/>
          <p:cNvSpPr txBox="1">
            <a:spLocks noChangeArrowheads="1"/>
          </p:cNvSpPr>
          <p:nvPr/>
        </p:nvSpPr>
        <p:spPr bwMode="auto">
          <a:xfrm>
            <a:off x="422031" y="1524005"/>
            <a:ext cx="804349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40000"/>
              </a:lnSpc>
              <a:spcBef>
                <a:spcPct val="50000"/>
              </a:spcBef>
              <a:buFont typeface="Wingdings" panose="05000000000000000000" pitchFamily="2" charset="2"/>
              <a:buNone/>
            </a:pPr>
            <a:r>
              <a:rPr kumimoji="1" lang="zh-CN" altLang="en-US" sz="2400" i="0" u="none" dirty="0" smtClean="0">
                <a:solidFill>
                  <a:srgbClr val="000000"/>
                </a:solidFill>
                <a:latin typeface="宋体" panose="02010600030101010101" pitchFamily="2" charset="-122"/>
                <a:ea typeface="宋体" panose="02010600030101010101" pitchFamily="2" charset="-122"/>
              </a:rPr>
              <a:t>  无向图邻接表的缺点：</a:t>
            </a:r>
            <a:r>
              <a:rPr kumimoji="1" lang="zh-CN" altLang="en-US" sz="2400" i="0" u="none" dirty="0" smtClean="0">
                <a:solidFill>
                  <a:srgbClr val="000000"/>
                </a:solidFill>
                <a:ea typeface="宋体" panose="02010600030101010101" pitchFamily="2" charset="-122"/>
                <a:cs typeface="Times New Roman" panose="02020603050405020304" pitchFamily="18" charset="0"/>
              </a:rPr>
              <a:t>每一条边</a:t>
            </a:r>
            <a:r>
              <a:rPr kumimoji="1" lang="en-US" altLang="zh-CN" sz="2400" i="0" u="none" dirty="0"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smtClean="0">
                <a:solidFill>
                  <a:srgbClr val="000000"/>
                </a:solidFill>
                <a:latin typeface="宋体" panose="02010600030101010101" pitchFamily="2" charset="-122"/>
                <a:ea typeface="宋体" panose="02010600030101010101" pitchFamily="2" charset="-122"/>
              </a:rPr>
              <a:t>i</a:t>
            </a:r>
            <a:r>
              <a:rPr kumimoji="1" lang="zh-CN" altLang="en-US" sz="2400" i="0" u="none" dirty="0" smtClean="0">
                <a:solidFill>
                  <a:srgbClr val="000000"/>
                </a:solidFill>
                <a:ea typeface="宋体" panose="02010600030101010101" pitchFamily="2" charset="-122"/>
              </a:rPr>
              <a:t>，</a:t>
            </a:r>
            <a:r>
              <a:rPr kumimoji="1" lang="en-US" altLang="zh-CN" sz="2400" i="0" u="none" dirty="0" err="1"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err="1" smtClean="0">
                <a:solidFill>
                  <a:srgbClr val="000000"/>
                </a:solidFill>
                <a:latin typeface="宋体" panose="02010600030101010101" pitchFamily="2" charset="-122"/>
                <a:ea typeface="宋体" panose="02010600030101010101" pitchFamily="2" charset="-122"/>
              </a:rPr>
              <a:t>j</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ea typeface="宋体" panose="02010600030101010101" pitchFamily="2" charset="-122"/>
              </a:rPr>
              <a:t>在邻接表中有两个边结点：(1) 在顶点</a:t>
            </a:r>
            <a:r>
              <a:rPr kumimoji="1" lang="en-US" altLang="zh-CN" sz="2400" i="0" u="none" dirty="0"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smtClean="0">
                <a:solidFill>
                  <a:srgbClr val="000000"/>
                </a:solidFill>
                <a:latin typeface="宋体" panose="02010600030101010101" pitchFamily="2" charset="-122"/>
                <a:ea typeface="宋体" panose="02010600030101010101" pitchFamily="2" charset="-122"/>
              </a:rPr>
              <a:t>i</a:t>
            </a:r>
            <a:r>
              <a:rPr kumimoji="1" lang="zh-CN" altLang="en-US" sz="2400" i="0" u="none" dirty="0" smtClean="0">
                <a:solidFill>
                  <a:srgbClr val="000000"/>
                </a:solidFill>
                <a:ea typeface="宋体" panose="02010600030101010101" pitchFamily="2" charset="-122"/>
              </a:rPr>
              <a:t>的边链表中，表示</a:t>
            </a:r>
            <a:r>
              <a:rPr kumimoji="1" lang="en-US" altLang="zh-CN" sz="2400" i="0" u="none" dirty="0"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smtClean="0">
                <a:solidFill>
                  <a:srgbClr val="000000"/>
                </a:solidFill>
                <a:latin typeface="宋体" panose="02010600030101010101" pitchFamily="2" charset="-122"/>
                <a:ea typeface="宋体" panose="02010600030101010101" pitchFamily="2" charset="-122"/>
              </a:rPr>
              <a:t>i</a:t>
            </a:r>
            <a:r>
              <a:rPr kumimoji="1" lang="zh-CN" altLang="en-US" sz="2400" i="0" u="none" dirty="0" smtClean="0">
                <a:solidFill>
                  <a:srgbClr val="000000"/>
                </a:solidFill>
                <a:ea typeface="宋体" panose="02010600030101010101" pitchFamily="2" charset="-122"/>
              </a:rPr>
              <a:t>，</a:t>
            </a:r>
            <a:r>
              <a:rPr kumimoji="1" lang="en-US" altLang="zh-CN" sz="2400" i="0" u="none" dirty="0" err="1"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err="1" smtClean="0">
                <a:solidFill>
                  <a:srgbClr val="000000"/>
                </a:solidFill>
                <a:latin typeface="宋体" panose="02010600030101010101" pitchFamily="2" charset="-122"/>
                <a:ea typeface="宋体" panose="02010600030101010101" pitchFamily="2" charset="-122"/>
              </a:rPr>
              <a:t>j</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ea typeface="宋体" panose="02010600030101010101" pitchFamily="2" charset="-122"/>
              </a:rPr>
              <a:t>；(2)在顶点</a:t>
            </a:r>
            <a:r>
              <a:rPr kumimoji="1" lang="en-US" altLang="zh-CN" sz="2400" i="0" u="none" dirty="0" err="1"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err="1" smtClean="0">
                <a:solidFill>
                  <a:srgbClr val="000000"/>
                </a:solidFill>
                <a:latin typeface="宋体" panose="02010600030101010101" pitchFamily="2" charset="-122"/>
                <a:ea typeface="宋体" panose="02010600030101010101" pitchFamily="2" charset="-122"/>
              </a:rPr>
              <a:t>j</a:t>
            </a:r>
            <a:r>
              <a:rPr kumimoji="1" lang="zh-CN" altLang="en-US" sz="2400" i="0" u="none" dirty="0" smtClean="0">
                <a:solidFill>
                  <a:srgbClr val="000000"/>
                </a:solidFill>
                <a:ea typeface="宋体" panose="02010600030101010101" pitchFamily="2" charset="-122"/>
              </a:rPr>
              <a:t>的边链表中，表示</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en-US" altLang="zh-CN" sz="2400" i="0" u="none" dirty="0" err="1"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err="1" smtClean="0">
                <a:solidFill>
                  <a:srgbClr val="000000"/>
                </a:solidFill>
                <a:latin typeface="宋体" panose="02010600030101010101" pitchFamily="2" charset="-122"/>
                <a:ea typeface="宋体" panose="02010600030101010101" pitchFamily="2" charset="-122"/>
              </a:rPr>
              <a:t>j</a:t>
            </a:r>
            <a:r>
              <a:rPr kumimoji="1" lang="zh-CN" altLang="en-US" sz="2400" i="0" u="none" dirty="0" smtClean="0">
                <a:solidFill>
                  <a:srgbClr val="000000"/>
                </a:solidFill>
                <a:ea typeface="宋体" panose="02010600030101010101" pitchFamily="2" charset="-122"/>
              </a:rPr>
              <a:t>，</a:t>
            </a:r>
            <a:r>
              <a:rPr kumimoji="1" lang="en-US" altLang="zh-CN" sz="2400" i="0" u="none" dirty="0"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smtClean="0">
                <a:solidFill>
                  <a:srgbClr val="000000"/>
                </a:solidFill>
                <a:latin typeface="宋体" panose="02010600030101010101" pitchFamily="2" charset="-122"/>
                <a:ea typeface="宋体" panose="02010600030101010101" pitchFamily="2" charset="-122"/>
              </a:rPr>
              <a:t>i</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ea typeface="宋体" panose="02010600030101010101" pitchFamily="2" charset="-122"/>
              </a:rPr>
              <a:t>。若需要给边加标记，则需要同时给表示某一条边的两个边结点加标记，处理会很不方便</a:t>
            </a:r>
            <a:r>
              <a:rPr kumimoji="1" lang="zh-CN" altLang="en-US" sz="2400" i="0" u="none" dirty="0" smtClean="0">
                <a:solidFill>
                  <a:srgbClr val="000000"/>
                </a:solidFill>
                <a:latin typeface="宋体" panose="02010600030101010101" pitchFamily="2" charset="-122"/>
                <a:ea typeface="宋体" panose="02010600030101010101" pitchFamily="2" charset="-122"/>
              </a:rPr>
              <a:t>。</a:t>
            </a:r>
            <a:endParaRPr kumimoji="1" lang="zh-CN" altLang="en-US" sz="2400" i="0" u="none" dirty="0" smtClean="0">
              <a:solidFill>
                <a:srgbClr val="000000"/>
              </a:solidFill>
              <a:latin typeface="宋体" panose="02010600030101010101" pitchFamily="2" charset="-122"/>
              <a:ea typeface="宋体" panose="02010600030101010101" pitchFamily="2" charset="-122"/>
            </a:endParaRPr>
          </a:p>
        </p:txBody>
      </p:sp>
      <p:sp>
        <p:nvSpPr>
          <p:cNvPr id="60420" name="Rectangle 1028"/>
          <p:cNvSpPr>
            <a:spLocks noChangeArrowheads="1"/>
          </p:cNvSpPr>
          <p:nvPr/>
        </p:nvSpPr>
        <p:spPr bwMode="auto">
          <a:xfrm>
            <a:off x="2413489" y="2857716"/>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60421" name="Rectangle 1031"/>
          <p:cNvSpPr>
            <a:spLocks noChangeArrowheads="1"/>
          </p:cNvSpPr>
          <p:nvPr/>
        </p:nvSpPr>
        <p:spPr bwMode="auto">
          <a:xfrm>
            <a:off x="741691" y="3962401"/>
            <a:ext cx="4023537" cy="606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a:lnSpc>
                <a:spcPct val="140000"/>
              </a:lnSpc>
              <a:spcBef>
                <a:spcPct val="50000"/>
              </a:spcBef>
              <a:buFont typeface="Wingdings" panose="05000000000000000000" pitchFamily="2" charset="2"/>
              <a:buNone/>
            </a:pPr>
            <a:r>
              <a:rPr kumimoji="1" lang="zh-CN" altLang="en-US" sz="2400" dirty="0" smtClean="0">
                <a:solidFill>
                  <a:srgbClr val="000000"/>
                </a:solidFill>
                <a:latin typeface="宋体" panose="02010600030101010101" pitchFamily="2" charset="-122"/>
                <a:ea typeface="宋体" panose="02010600030101010101" pitchFamily="2" charset="-122"/>
              </a:rPr>
              <a:t>  改进：使用邻接多重表。 </a:t>
            </a:r>
            <a:endParaRPr kumimoji="1" lang="zh-CN" altLang="en-US" sz="2400" dirty="0" smtClean="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2233613" y="24812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81" y="142875"/>
            <a:ext cx="7754938" cy="838200"/>
          </a:xfrm>
        </p:spPr>
        <p:txBody>
          <a:bodyPr/>
          <a:lstStyle/>
          <a:p>
            <a:pPr>
              <a:defRPr/>
            </a:pPr>
            <a:r>
              <a:rPr lang="zh-CN" altLang="en-US" dirty="0"/>
              <a:t>邻接多重表 </a:t>
            </a:r>
            <a:endParaRPr lang="zh-CN" altLang="en-US" dirty="0"/>
          </a:p>
        </p:txBody>
      </p:sp>
      <p:sp>
        <p:nvSpPr>
          <p:cNvPr id="7" name="Text Box 1027"/>
          <p:cNvSpPr txBox="1">
            <a:spLocks noChangeArrowheads="1"/>
          </p:cNvSpPr>
          <p:nvPr/>
        </p:nvSpPr>
        <p:spPr bwMode="auto">
          <a:xfrm>
            <a:off x="503548" y="1880836"/>
            <a:ext cx="804349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40000"/>
              </a:lnSpc>
              <a:spcBef>
                <a:spcPct val="50000"/>
              </a:spcBef>
              <a:buFont typeface="Wingdings" panose="05000000000000000000" pitchFamily="2" charset="2"/>
              <a:buNone/>
            </a:pPr>
            <a:r>
              <a:rPr kumimoji="1" lang="zh-CN" altLang="en-US" sz="2400" i="0" u="none" dirty="0" smtClean="0">
                <a:solidFill>
                  <a:srgbClr val="000000"/>
                </a:solidFill>
                <a:latin typeface="宋体" panose="02010600030101010101" pitchFamily="2" charset="-122"/>
                <a:ea typeface="宋体" panose="02010600030101010101" pitchFamily="2" charset="-122"/>
              </a:rPr>
              <a:t>  无向图邻接表的缺点：</a:t>
            </a:r>
            <a:r>
              <a:rPr kumimoji="1" lang="zh-CN" altLang="en-US" sz="2400" i="0" u="none" dirty="0" smtClean="0">
                <a:solidFill>
                  <a:srgbClr val="000000"/>
                </a:solidFill>
                <a:ea typeface="宋体" panose="02010600030101010101" pitchFamily="2" charset="-122"/>
                <a:cs typeface="Times New Roman" panose="02020603050405020304" pitchFamily="18" charset="0"/>
              </a:rPr>
              <a:t>每一条边</a:t>
            </a:r>
            <a:r>
              <a:rPr kumimoji="1" lang="en-US" altLang="zh-CN" sz="2400" i="0" u="none" dirty="0"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smtClean="0">
                <a:solidFill>
                  <a:srgbClr val="000000"/>
                </a:solidFill>
                <a:latin typeface="宋体" panose="02010600030101010101" pitchFamily="2" charset="-122"/>
                <a:ea typeface="宋体" panose="02010600030101010101" pitchFamily="2" charset="-122"/>
              </a:rPr>
              <a:t>i</a:t>
            </a:r>
            <a:r>
              <a:rPr kumimoji="1" lang="zh-CN" altLang="en-US" sz="2400" i="0" u="none" dirty="0" smtClean="0">
                <a:solidFill>
                  <a:srgbClr val="000000"/>
                </a:solidFill>
                <a:ea typeface="宋体" panose="02010600030101010101" pitchFamily="2" charset="-122"/>
              </a:rPr>
              <a:t>，</a:t>
            </a:r>
            <a:r>
              <a:rPr kumimoji="1" lang="en-US" altLang="zh-CN" sz="2400" i="0" u="none" dirty="0" err="1"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err="1" smtClean="0">
                <a:solidFill>
                  <a:srgbClr val="000000"/>
                </a:solidFill>
                <a:latin typeface="宋体" panose="02010600030101010101" pitchFamily="2" charset="-122"/>
                <a:ea typeface="宋体" panose="02010600030101010101" pitchFamily="2" charset="-122"/>
              </a:rPr>
              <a:t>j</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ea typeface="宋体" panose="02010600030101010101" pitchFamily="2" charset="-122"/>
              </a:rPr>
              <a:t>在邻接表中有两个边结点：(1) 在顶点</a:t>
            </a:r>
            <a:r>
              <a:rPr kumimoji="1" lang="en-US" altLang="zh-CN" sz="2400" i="0" u="none" dirty="0"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smtClean="0">
                <a:solidFill>
                  <a:srgbClr val="000000"/>
                </a:solidFill>
                <a:latin typeface="宋体" panose="02010600030101010101" pitchFamily="2" charset="-122"/>
                <a:ea typeface="宋体" panose="02010600030101010101" pitchFamily="2" charset="-122"/>
              </a:rPr>
              <a:t>i</a:t>
            </a:r>
            <a:r>
              <a:rPr kumimoji="1" lang="zh-CN" altLang="en-US" sz="2400" i="0" u="none" dirty="0" smtClean="0">
                <a:solidFill>
                  <a:srgbClr val="000000"/>
                </a:solidFill>
                <a:ea typeface="宋体" panose="02010600030101010101" pitchFamily="2" charset="-122"/>
              </a:rPr>
              <a:t>的边链表中，表示</a:t>
            </a:r>
            <a:r>
              <a:rPr kumimoji="1" lang="en-US" altLang="zh-CN" sz="2400" i="0" u="none" dirty="0"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smtClean="0">
                <a:solidFill>
                  <a:srgbClr val="000000"/>
                </a:solidFill>
                <a:latin typeface="宋体" panose="02010600030101010101" pitchFamily="2" charset="-122"/>
                <a:ea typeface="宋体" panose="02010600030101010101" pitchFamily="2" charset="-122"/>
              </a:rPr>
              <a:t>i</a:t>
            </a:r>
            <a:r>
              <a:rPr kumimoji="1" lang="zh-CN" altLang="en-US" sz="2400" i="0" u="none" dirty="0" smtClean="0">
                <a:solidFill>
                  <a:srgbClr val="000000"/>
                </a:solidFill>
                <a:ea typeface="宋体" panose="02010600030101010101" pitchFamily="2" charset="-122"/>
              </a:rPr>
              <a:t>，</a:t>
            </a:r>
            <a:r>
              <a:rPr kumimoji="1" lang="en-US" altLang="zh-CN" sz="2400" i="0" u="none" dirty="0" err="1"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err="1" smtClean="0">
                <a:solidFill>
                  <a:srgbClr val="000000"/>
                </a:solidFill>
                <a:latin typeface="宋体" panose="02010600030101010101" pitchFamily="2" charset="-122"/>
                <a:ea typeface="宋体" panose="02010600030101010101" pitchFamily="2" charset="-122"/>
              </a:rPr>
              <a:t>j</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ea typeface="宋体" panose="02010600030101010101" pitchFamily="2" charset="-122"/>
              </a:rPr>
              <a:t>；(2)在顶点</a:t>
            </a:r>
            <a:r>
              <a:rPr kumimoji="1" lang="en-US" altLang="zh-CN" sz="2400" i="0" u="none" dirty="0" err="1"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err="1" smtClean="0">
                <a:solidFill>
                  <a:srgbClr val="000000"/>
                </a:solidFill>
                <a:latin typeface="宋体" panose="02010600030101010101" pitchFamily="2" charset="-122"/>
                <a:ea typeface="宋体" panose="02010600030101010101" pitchFamily="2" charset="-122"/>
              </a:rPr>
              <a:t>j</a:t>
            </a:r>
            <a:r>
              <a:rPr kumimoji="1" lang="zh-CN" altLang="en-US" sz="2400" i="0" u="none" dirty="0" smtClean="0">
                <a:solidFill>
                  <a:srgbClr val="000000"/>
                </a:solidFill>
                <a:ea typeface="宋体" panose="02010600030101010101" pitchFamily="2" charset="-122"/>
              </a:rPr>
              <a:t>的边链表中，表示</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en-US" altLang="zh-CN" sz="2400" i="0" u="none" dirty="0" err="1"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err="1" smtClean="0">
                <a:solidFill>
                  <a:srgbClr val="000000"/>
                </a:solidFill>
                <a:latin typeface="宋体" panose="02010600030101010101" pitchFamily="2" charset="-122"/>
                <a:ea typeface="宋体" panose="02010600030101010101" pitchFamily="2" charset="-122"/>
              </a:rPr>
              <a:t>j</a:t>
            </a:r>
            <a:r>
              <a:rPr kumimoji="1" lang="zh-CN" altLang="en-US" sz="2400" i="0" u="none" dirty="0" smtClean="0">
                <a:solidFill>
                  <a:srgbClr val="000000"/>
                </a:solidFill>
                <a:ea typeface="宋体" panose="02010600030101010101" pitchFamily="2" charset="-122"/>
              </a:rPr>
              <a:t>，</a:t>
            </a:r>
            <a:r>
              <a:rPr kumimoji="1" lang="en-US" altLang="zh-CN" sz="2400" i="0" u="none" dirty="0" smtClean="0">
                <a:solidFill>
                  <a:srgbClr val="000000"/>
                </a:solidFill>
                <a:latin typeface="宋体" panose="02010600030101010101" pitchFamily="2" charset="-122"/>
                <a:ea typeface="宋体" panose="02010600030101010101" pitchFamily="2" charset="-122"/>
              </a:rPr>
              <a:t>v</a:t>
            </a:r>
            <a:r>
              <a:rPr kumimoji="1" lang="en-US" altLang="zh-CN" sz="2400" i="0" u="none" baseline="-30000" dirty="0" smtClean="0">
                <a:solidFill>
                  <a:srgbClr val="000000"/>
                </a:solidFill>
                <a:latin typeface="宋体" panose="02010600030101010101" pitchFamily="2" charset="-122"/>
                <a:ea typeface="宋体" panose="02010600030101010101" pitchFamily="2" charset="-122"/>
              </a:rPr>
              <a:t>i</a:t>
            </a:r>
            <a:r>
              <a:rPr kumimoji="1" lang="en-US" altLang="zh-CN" sz="2400" i="0" u="none" dirty="0" smtClean="0">
                <a:solidFill>
                  <a:srgbClr val="000000"/>
                </a:solidFill>
                <a:latin typeface="宋体" panose="02010600030101010101" pitchFamily="2" charset="-122"/>
                <a:ea typeface="宋体" panose="02010600030101010101" pitchFamily="2" charset="-122"/>
              </a:rPr>
              <a:t>)</a:t>
            </a:r>
            <a:r>
              <a:rPr kumimoji="1" lang="zh-CN" altLang="en-US" sz="2400" i="0" u="none" dirty="0" smtClean="0">
                <a:solidFill>
                  <a:srgbClr val="000000"/>
                </a:solidFill>
                <a:ea typeface="宋体" panose="02010600030101010101" pitchFamily="2" charset="-122"/>
              </a:rPr>
              <a:t>。若需要给边加标记，则需要同时给表示某一条边的两个边结点加标记，处理会很不方便</a:t>
            </a:r>
            <a:r>
              <a:rPr kumimoji="1" lang="zh-CN" altLang="en-US" sz="2400" i="0" u="none" dirty="0" smtClean="0">
                <a:solidFill>
                  <a:srgbClr val="000000"/>
                </a:solidFill>
                <a:latin typeface="宋体" panose="02010600030101010101" pitchFamily="2" charset="-122"/>
                <a:ea typeface="宋体" panose="02010600030101010101" pitchFamily="2" charset="-122"/>
              </a:rPr>
              <a:t>。</a:t>
            </a:r>
            <a:endParaRPr kumimoji="1" lang="zh-CN" altLang="en-US" sz="2400" i="0" u="none" dirty="0" smtClean="0">
              <a:solidFill>
                <a:srgbClr val="000000"/>
              </a:solidFill>
              <a:latin typeface="宋体" panose="02010600030101010101" pitchFamily="2" charset="-122"/>
              <a:ea typeface="宋体" panose="02010600030101010101" pitchFamily="2" charset="-122"/>
            </a:endParaRPr>
          </a:p>
        </p:txBody>
      </p:sp>
      <p:sp>
        <p:nvSpPr>
          <p:cNvPr id="8" name="Rectangle 1031"/>
          <p:cNvSpPr>
            <a:spLocks noChangeArrowheads="1"/>
          </p:cNvSpPr>
          <p:nvPr/>
        </p:nvSpPr>
        <p:spPr bwMode="auto">
          <a:xfrm>
            <a:off x="1113392" y="4623619"/>
            <a:ext cx="4023537" cy="606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a:lnSpc>
                <a:spcPct val="140000"/>
              </a:lnSpc>
              <a:spcBef>
                <a:spcPct val="50000"/>
              </a:spcBef>
              <a:buFont typeface="Wingdings" panose="05000000000000000000" pitchFamily="2" charset="2"/>
              <a:buNone/>
            </a:pPr>
            <a:r>
              <a:rPr kumimoji="1" lang="zh-CN" altLang="en-US" sz="2400" dirty="0" smtClean="0">
                <a:solidFill>
                  <a:srgbClr val="000000"/>
                </a:solidFill>
                <a:latin typeface="宋体" panose="02010600030101010101" pitchFamily="2" charset="-122"/>
                <a:ea typeface="宋体" panose="02010600030101010101" pitchFamily="2" charset="-122"/>
              </a:rPr>
              <a:t>  改进：使用邻接多重表。 </a:t>
            </a:r>
            <a:endParaRPr kumimoji="1" lang="zh-CN" altLang="en-US" sz="2400" dirty="0" smtClean="0">
              <a:solidFill>
                <a:srgbClr val="000000"/>
              </a:solidFill>
              <a:latin typeface="宋体" panose="02010600030101010101" pitchFamily="2" charset="-122"/>
              <a:ea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2233613" y="24812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59395" name="Group 6"/>
          <p:cNvGrpSpPr/>
          <p:nvPr/>
        </p:nvGrpSpPr>
        <p:grpSpPr bwMode="auto">
          <a:xfrm>
            <a:off x="838200" y="1592263"/>
            <a:ext cx="7086600" cy="3276600"/>
            <a:chOff x="624" y="1632"/>
            <a:chExt cx="4464" cy="2064"/>
          </a:xfrm>
        </p:grpSpPr>
        <p:sp>
          <p:nvSpPr>
            <p:cNvPr id="51205" name="Rectangle 5"/>
            <p:cNvSpPr>
              <a:spLocks noChangeArrowheads="1"/>
            </p:cNvSpPr>
            <p:nvPr/>
          </p:nvSpPr>
          <p:spPr bwMode="auto">
            <a:xfrm>
              <a:off x="624" y="1632"/>
              <a:ext cx="4464" cy="2064"/>
            </a:xfrm>
            <a:prstGeom prst="rect">
              <a:avLst/>
            </a:prstGeom>
            <a:solidFill>
              <a:schemeClr val="accent1"/>
            </a:solidFill>
            <a:ln w="9525">
              <a:noFill/>
              <a:miter lim="800000"/>
            </a:ln>
            <a:effectLst>
              <a:prstShdw prst="shdw18" dist="17961" dir="13500000">
                <a:schemeClr val="accent1">
                  <a:gamma/>
                  <a:shade val="60000"/>
                  <a:invGamma/>
                </a:schemeClr>
              </a:prstShdw>
            </a:effectLst>
          </p:spPr>
          <p:txBody>
            <a:bodyPr wrap="none" anchor="ctr"/>
            <a:lstStyle/>
            <a:p>
              <a:pPr>
                <a:defRPr/>
              </a:pPr>
              <a:endParaRPr lang="zh-CN" altLang="en-US"/>
            </a:p>
          </p:txBody>
        </p:sp>
        <p:pic>
          <p:nvPicPr>
            <p:cNvPr id="59398" name="Picture 3" descr="7-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0" y="1776"/>
              <a:ext cx="4272" cy="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81" y="142875"/>
            <a:ext cx="7754938" cy="838200"/>
          </a:xfrm>
        </p:spPr>
        <p:txBody>
          <a:bodyPr/>
          <a:lstStyle/>
          <a:p>
            <a:pPr>
              <a:defRPr/>
            </a:pPr>
            <a:r>
              <a:rPr lang="zh-CN" altLang="en-US" dirty="0"/>
              <a:t>邻接多重表 </a:t>
            </a:r>
            <a:endParaRPr lang="zh-CN" altLang="en-US" dirty="0"/>
          </a:p>
        </p:txBody>
      </p:sp>
    </p:spTree>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3781" y="142875"/>
            <a:ext cx="7754938" cy="838200"/>
          </a:xfrm>
        </p:spPr>
        <p:txBody>
          <a:bodyPr/>
          <a:lstStyle/>
          <a:p>
            <a:pPr eaLnBrk="1" hangingPunct="1"/>
            <a:r>
              <a:rPr lang="en-US" altLang="zh-CN" smtClean="0">
                <a:solidFill>
                  <a:schemeClr val="tx2"/>
                </a:solidFill>
                <a:latin typeface="黑体" panose="02010609060101010101" pitchFamily="2" charset="-122"/>
                <a:ea typeface="黑体" panose="02010609060101010101" pitchFamily="2" charset="-122"/>
              </a:rPr>
              <a:t>7.1 </a:t>
            </a:r>
            <a:r>
              <a:rPr lang="zh-CN" altLang="en-US" smtClean="0">
                <a:solidFill>
                  <a:schemeClr val="tx2"/>
                </a:solidFill>
                <a:latin typeface="黑体" panose="02010609060101010101" pitchFamily="2" charset="-122"/>
                <a:ea typeface="黑体" panose="02010609060101010101" pitchFamily="2" charset="-122"/>
              </a:rPr>
              <a:t>图的基本概念 </a:t>
            </a:r>
            <a:endParaRPr lang="zh-CN" altLang="en-US" smtClean="0">
              <a:solidFill>
                <a:schemeClr val="tx2"/>
              </a:solidFill>
              <a:latin typeface="黑体" panose="02010609060101010101" pitchFamily="2" charset="-122"/>
              <a:ea typeface="黑体" panose="02010609060101010101" pitchFamily="2" charset="-122"/>
            </a:endParaRPr>
          </a:p>
        </p:txBody>
      </p:sp>
      <p:sp>
        <p:nvSpPr>
          <p:cNvPr id="4099" name="Text Box 3"/>
          <p:cNvSpPr txBox="1">
            <a:spLocks noChangeArrowheads="1"/>
          </p:cNvSpPr>
          <p:nvPr/>
        </p:nvSpPr>
        <p:spPr bwMode="auto">
          <a:xfrm>
            <a:off x="468313" y="1412875"/>
            <a:ext cx="8001000" cy="3970338"/>
          </a:xfrm>
          <a:prstGeom prst="rect">
            <a:avLst/>
          </a:prstGeom>
          <a:noFill/>
          <a:ln w="9525">
            <a:noFill/>
            <a:miter lim="800000"/>
          </a:ln>
          <a:effectLst/>
        </p:spPr>
        <p:txBody>
          <a:bodyPr>
            <a:spAutoFit/>
          </a:bodyPr>
          <a:lstStyle/>
          <a:p>
            <a:pPr algn="just">
              <a:lnSpc>
                <a:spcPct val="150000"/>
              </a:lnSpc>
              <a:spcBef>
                <a:spcPct val="50000"/>
              </a:spcBef>
              <a:defRPr/>
            </a:pPr>
            <a:r>
              <a:rPr lang="en-US" altLang="zh-CN" sz="2400" b="1" dirty="0">
                <a:solidFill>
                  <a:srgbClr val="000000"/>
                </a:solidFill>
                <a:effectLst>
                  <a:outerShdw blurRad="38100" dist="38100" dir="2700000" algn="tl">
                    <a:srgbClr val="C0C0C0"/>
                  </a:outerShdw>
                </a:effectLst>
                <a:latin typeface="宋体" panose="02010600030101010101" pitchFamily="2" charset="-122"/>
              </a:rPr>
              <a:t>    </a:t>
            </a:r>
            <a:r>
              <a:rPr lang="zh-CN" altLang="en-US" sz="2400" b="1" dirty="0">
                <a:solidFill>
                  <a:srgbClr val="FF0000"/>
                </a:solidFill>
                <a:effectLst>
                  <a:outerShdw blurRad="38100" dist="38100" dir="2700000" algn="tl">
                    <a:srgbClr val="C0C0C0"/>
                  </a:outerShdw>
                </a:effectLst>
                <a:latin typeface="宋体" panose="02010600030101010101" pitchFamily="2" charset="-122"/>
              </a:rPr>
              <a:t>图</a:t>
            </a:r>
            <a:r>
              <a:rPr lang="zh-CN" altLang="en-US" sz="2400" dirty="0">
                <a:solidFill>
                  <a:srgbClr val="000000"/>
                </a:solidFill>
                <a:effectLst>
                  <a:outerShdw blurRad="38100" dist="38100" dir="2700000" algn="tl">
                    <a:srgbClr val="C0C0C0"/>
                  </a:outerShdw>
                </a:effectLst>
                <a:latin typeface="宋体" panose="02010600030101010101" pitchFamily="2" charset="-122"/>
              </a:rPr>
              <a:t>是由数据元素的集合及数据元素间的关系集合组成的一种数据结构：</a:t>
            </a:r>
            <a:r>
              <a:rPr lang="en-US" altLang="zh-CN" sz="2400" dirty="0">
                <a:solidFill>
                  <a:srgbClr val="000000"/>
                </a:solidFill>
                <a:effectLst>
                  <a:outerShdw blurRad="38100" dist="38100" dir="2700000" algn="tl">
                    <a:srgbClr val="C0C0C0"/>
                  </a:outerShdw>
                </a:effectLst>
                <a:latin typeface="宋体" panose="02010600030101010101" pitchFamily="2" charset="-122"/>
              </a:rPr>
              <a:t>Graph</a:t>
            </a:r>
            <a:r>
              <a:rPr lang="zh-CN" altLang="en-US" sz="2400" dirty="0">
                <a:solidFill>
                  <a:srgbClr val="000000"/>
                </a:solidFill>
                <a:effectLst>
                  <a:outerShdw blurRad="38100" dist="38100" dir="2700000" algn="tl">
                    <a:srgbClr val="C0C0C0"/>
                  </a:outerShdw>
                </a:effectLst>
                <a:latin typeface="宋体" panose="02010600030101010101" pitchFamily="2" charset="-122"/>
              </a:rPr>
              <a:t>＝（</a:t>
            </a:r>
            <a:r>
              <a:rPr lang="en-US" altLang="zh-CN" sz="2400" dirty="0">
                <a:solidFill>
                  <a:srgbClr val="000000"/>
                </a:solidFill>
                <a:effectLst>
                  <a:outerShdw blurRad="38100" dist="38100" dir="2700000" algn="tl">
                    <a:srgbClr val="C0C0C0"/>
                  </a:outerShdw>
                </a:effectLst>
                <a:latin typeface="宋体" panose="02010600030101010101" pitchFamily="2" charset="-122"/>
              </a:rPr>
              <a:t>V,E)</a:t>
            </a:r>
            <a:r>
              <a:rPr lang="zh-CN" altLang="en-US" sz="2400" dirty="0">
                <a:solidFill>
                  <a:srgbClr val="000000"/>
                </a:solidFill>
                <a:effectLst>
                  <a:outerShdw blurRad="38100" dist="38100" dir="2700000" algn="tl">
                    <a:srgbClr val="C0C0C0"/>
                  </a:outerShdw>
                </a:effectLst>
                <a:latin typeface="宋体" panose="02010600030101010101" pitchFamily="2" charset="-122"/>
              </a:rPr>
              <a:t>，其中 ：</a:t>
            </a:r>
            <a:r>
              <a:rPr lang="en-US" altLang="zh-CN" sz="2400" dirty="0">
                <a:solidFill>
                  <a:srgbClr val="000000"/>
                </a:solidFill>
                <a:effectLst>
                  <a:outerShdw blurRad="38100" dist="38100" dir="2700000" algn="tl">
                    <a:srgbClr val="C0C0C0"/>
                  </a:outerShdw>
                </a:effectLst>
                <a:latin typeface="宋体" panose="02010600030101010101" pitchFamily="2" charset="-122"/>
              </a:rPr>
              <a:t>V= { x | x </a:t>
            </a:r>
            <a:r>
              <a:rPr lang="en-US" altLang="zh-CN" sz="2400" dirty="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400" dirty="0">
                <a:solidFill>
                  <a:srgbClr val="000000"/>
                </a:solidFill>
                <a:effectLst>
                  <a:outerShdw blurRad="38100" dist="38100" dir="2700000" algn="tl">
                    <a:srgbClr val="C0C0C0"/>
                  </a:outerShdw>
                </a:effectLst>
                <a:latin typeface="宋体" panose="02010600030101010101" pitchFamily="2" charset="-122"/>
              </a:rPr>
              <a:t> </a:t>
            </a:r>
            <a:r>
              <a:rPr lang="zh-CN" altLang="en-US" sz="2400" dirty="0">
                <a:solidFill>
                  <a:srgbClr val="000000"/>
                </a:solidFill>
                <a:effectLst>
                  <a:outerShdw blurRad="38100" dist="38100" dir="2700000" algn="tl">
                    <a:srgbClr val="C0C0C0"/>
                  </a:outerShdw>
                </a:effectLst>
                <a:latin typeface="宋体" panose="02010600030101010101" pitchFamily="2" charset="-122"/>
              </a:rPr>
              <a:t>某个数据对象</a:t>
            </a:r>
            <a:r>
              <a:rPr lang="en-US" altLang="zh-CN" sz="2400" dirty="0">
                <a:solidFill>
                  <a:srgbClr val="000000"/>
                </a:solidFill>
                <a:effectLst>
                  <a:outerShdw blurRad="38100" dist="38100" dir="2700000" algn="tl">
                    <a:srgbClr val="C0C0C0"/>
                  </a:outerShdw>
                </a:effectLst>
                <a:latin typeface="宋体" panose="02010600030101010101" pitchFamily="2" charset="-122"/>
              </a:rPr>
              <a:t>} </a:t>
            </a:r>
            <a:r>
              <a:rPr lang="zh-CN" altLang="en-US" sz="2400" dirty="0">
                <a:solidFill>
                  <a:srgbClr val="000000"/>
                </a:solidFill>
                <a:effectLst>
                  <a:outerShdw blurRad="38100" dist="38100" dir="2700000" algn="tl">
                    <a:srgbClr val="C0C0C0"/>
                  </a:outerShdw>
                </a:effectLst>
                <a:latin typeface="宋体" panose="02010600030101010101" pitchFamily="2" charset="-122"/>
              </a:rPr>
              <a:t>是数据元素的集合，在图中，数据元素一般被称为</a:t>
            </a:r>
            <a:r>
              <a:rPr lang="zh-CN" altLang="en-US" sz="2400" b="1" dirty="0">
                <a:solidFill>
                  <a:srgbClr val="FF0000"/>
                </a:solidFill>
                <a:effectLst>
                  <a:outerShdw blurRad="38100" dist="38100" dir="2700000" algn="tl">
                    <a:srgbClr val="C0C0C0"/>
                  </a:outerShdw>
                </a:effectLst>
                <a:latin typeface="宋体" panose="02010600030101010101" pitchFamily="2" charset="-122"/>
              </a:rPr>
              <a:t>顶点</a:t>
            </a:r>
            <a:r>
              <a:rPr lang="en-US" altLang="zh-CN" sz="2400" dirty="0">
                <a:solidFill>
                  <a:srgbClr val="000000"/>
                </a:solidFill>
                <a:effectLst>
                  <a:outerShdw blurRad="38100" dist="38100" dir="2700000" algn="tl">
                    <a:srgbClr val="C0C0C0"/>
                  </a:outerShdw>
                </a:effectLst>
                <a:latin typeface="宋体" panose="02010600030101010101" pitchFamily="2" charset="-122"/>
              </a:rPr>
              <a:t>(vertex)</a:t>
            </a:r>
            <a:r>
              <a:rPr lang="zh-CN" altLang="en-US" sz="2400" dirty="0">
                <a:solidFill>
                  <a:srgbClr val="000000"/>
                </a:solidFill>
                <a:effectLst>
                  <a:outerShdw blurRad="38100" dist="38100" dir="2700000" algn="tl">
                    <a:srgbClr val="C0C0C0"/>
                  </a:outerShdw>
                </a:effectLst>
                <a:latin typeface="宋体" panose="02010600030101010101" pitchFamily="2" charset="-122"/>
              </a:rPr>
              <a:t>；</a:t>
            </a:r>
            <a:r>
              <a:rPr lang="en-US" altLang="zh-CN" sz="2400" dirty="0">
                <a:solidFill>
                  <a:srgbClr val="000000"/>
                </a:solidFill>
                <a:effectLst>
                  <a:outerShdw blurRad="38100" dist="38100" dir="2700000" algn="tl">
                    <a:srgbClr val="C0C0C0"/>
                  </a:outerShdw>
                </a:effectLst>
                <a:latin typeface="宋体" panose="02010600030101010101" pitchFamily="2" charset="-122"/>
              </a:rPr>
              <a:t>E = {(</a:t>
            </a:r>
            <a:r>
              <a:rPr lang="en-US" altLang="zh-CN" sz="2400" dirty="0" err="1" smtClean="0">
                <a:solidFill>
                  <a:srgbClr val="000000"/>
                </a:solidFill>
                <a:effectLst>
                  <a:outerShdw blurRad="38100" dist="38100" dir="2700000" algn="tl">
                    <a:srgbClr val="C0C0C0"/>
                  </a:outerShdw>
                </a:effectLst>
                <a:latin typeface="宋体" panose="02010600030101010101" pitchFamily="2" charset="-122"/>
              </a:rPr>
              <a:t>v,w</a:t>
            </a:r>
            <a:r>
              <a:rPr lang="en-US" altLang="zh-CN" sz="2400" dirty="0">
                <a:solidFill>
                  <a:srgbClr val="000000"/>
                </a:solidFill>
                <a:effectLst>
                  <a:outerShdw blurRad="38100" dist="38100" dir="2700000" algn="tl">
                    <a:srgbClr val="C0C0C0"/>
                  </a:outerShdw>
                </a:effectLst>
                <a:latin typeface="宋体" panose="02010600030101010101" pitchFamily="2" charset="-122"/>
              </a:rPr>
              <a:t>) | v</a:t>
            </a:r>
            <a:r>
              <a:rPr lang="zh-CN" altLang="en-US" sz="2400" dirty="0">
                <a:solidFill>
                  <a:srgbClr val="000000"/>
                </a:solidFill>
                <a:effectLst>
                  <a:outerShdw blurRad="38100" dist="38100" dir="2700000" algn="tl">
                    <a:srgbClr val="C0C0C0"/>
                  </a:outerShdw>
                </a:effectLst>
                <a:latin typeface="宋体" panose="02010600030101010101" pitchFamily="2" charset="-122"/>
              </a:rPr>
              <a:t>，</a:t>
            </a:r>
            <a:r>
              <a:rPr lang="en-US" altLang="zh-CN" sz="2400" dirty="0">
                <a:solidFill>
                  <a:srgbClr val="000000"/>
                </a:solidFill>
                <a:effectLst>
                  <a:outerShdw blurRad="38100" dist="38100" dir="2700000" algn="tl">
                    <a:srgbClr val="C0C0C0"/>
                  </a:outerShdw>
                </a:effectLst>
                <a:latin typeface="宋体" panose="02010600030101010101" pitchFamily="2" charset="-122"/>
              </a:rPr>
              <a:t>w </a:t>
            </a:r>
            <a:r>
              <a:rPr lang="en-US" altLang="zh-CN" sz="2400" dirty="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400" dirty="0">
                <a:solidFill>
                  <a:srgbClr val="000000"/>
                </a:solidFill>
                <a:effectLst>
                  <a:outerShdw blurRad="38100" dist="38100" dir="2700000" algn="tl">
                    <a:srgbClr val="C0C0C0"/>
                  </a:outerShdw>
                </a:effectLst>
                <a:latin typeface="宋体" panose="02010600030101010101" pitchFamily="2" charset="-122"/>
              </a:rPr>
              <a:t> V } </a:t>
            </a:r>
            <a:r>
              <a:rPr lang="zh-CN" altLang="en-US" sz="2400" dirty="0">
                <a:solidFill>
                  <a:srgbClr val="000000"/>
                </a:solidFill>
                <a:effectLst>
                  <a:outerShdw blurRad="38100" dist="38100" dir="2700000" algn="tl">
                    <a:srgbClr val="C0C0C0"/>
                  </a:outerShdw>
                </a:effectLst>
                <a:latin typeface="宋体" panose="02010600030101010101" pitchFamily="2" charset="-122"/>
              </a:rPr>
              <a:t>或 </a:t>
            </a:r>
            <a:r>
              <a:rPr lang="en-US" altLang="zh-CN" sz="2400" dirty="0">
                <a:solidFill>
                  <a:srgbClr val="000000"/>
                </a:solidFill>
                <a:effectLst>
                  <a:outerShdw blurRad="38100" dist="38100" dir="2700000" algn="tl">
                    <a:srgbClr val="C0C0C0"/>
                  </a:outerShdw>
                </a:effectLst>
                <a:latin typeface="宋体" panose="02010600030101010101" pitchFamily="2" charset="-122"/>
              </a:rPr>
              <a:t>E = {&lt;</a:t>
            </a:r>
            <a:r>
              <a:rPr lang="en-US" altLang="zh-CN" sz="2400" dirty="0" smtClean="0">
                <a:solidFill>
                  <a:srgbClr val="000000"/>
                </a:solidFill>
                <a:effectLst>
                  <a:outerShdw blurRad="38100" dist="38100" dir="2700000" algn="tl">
                    <a:srgbClr val="C0C0C0"/>
                  </a:outerShdw>
                </a:effectLst>
                <a:latin typeface="宋体" panose="02010600030101010101" pitchFamily="2" charset="-122"/>
              </a:rPr>
              <a:t>v</a:t>
            </a:r>
            <a:r>
              <a:rPr lang="en-US" altLang="zh-CN" dirty="0" smtClean="0"/>
              <a:t>, </a:t>
            </a:r>
            <a:r>
              <a:rPr lang="en-US" altLang="zh-CN" sz="2400" dirty="0" smtClean="0">
                <a:solidFill>
                  <a:srgbClr val="000000"/>
                </a:solidFill>
                <a:effectLst>
                  <a:outerShdw blurRad="38100" dist="38100" dir="2700000" algn="tl">
                    <a:srgbClr val="C0C0C0"/>
                  </a:outerShdw>
                </a:effectLst>
                <a:latin typeface="宋体" panose="02010600030101010101" pitchFamily="2" charset="-122"/>
              </a:rPr>
              <a:t>w</a:t>
            </a:r>
            <a:r>
              <a:rPr lang="en-US" altLang="zh-CN" sz="2400" dirty="0">
                <a:solidFill>
                  <a:srgbClr val="000000"/>
                </a:solidFill>
                <a:effectLst>
                  <a:outerShdw blurRad="38100" dist="38100" dir="2700000" algn="tl">
                    <a:srgbClr val="C0C0C0"/>
                  </a:outerShdw>
                </a:effectLst>
                <a:latin typeface="宋体" panose="02010600030101010101" pitchFamily="2" charset="-122"/>
              </a:rPr>
              <a:t>&gt; | v, w </a:t>
            </a:r>
            <a:r>
              <a:rPr lang="en-US" altLang="zh-CN" sz="2400" dirty="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en-US" altLang="zh-CN" sz="2400" dirty="0">
                <a:solidFill>
                  <a:srgbClr val="000000"/>
                </a:solidFill>
                <a:effectLst>
                  <a:outerShdw blurRad="38100" dist="38100" dir="2700000" algn="tl">
                    <a:srgbClr val="C0C0C0"/>
                  </a:outerShdw>
                </a:effectLst>
                <a:latin typeface="宋体" panose="02010600030101010101" pitchFamily="2" charset="-122"/>
              </a:rPr>
              <a:t> V &amp;&amp; Path (</a:t>
            </a:r>
            <a:r>
              <a:rPr lang="en-US" altLang="zh-CN" sz="2400" dirty="0" err="1" smtClean="0">
                <a:solidFill>
                  <a:srgbClr val="000000"/>
                </a:solidFill>
                <a:effectLst>
                  <a:outerShdw blurRad="38100" dist="38100" dir="2700000" algn="tl">
                    <a:srgbClr val="C0C0C0"/>
                  </a:outerShdw>
                </a:effectLst>
                <a:latin typeface="宋体" panose="02010600030101010101" pitchFamily="2" charset="-122"/>
              </a:rPr>
              <a:t>v,w</a:t>
            </a:r>
            <a:r>
              <a:rPr lang="en-US" altLang="zh-CN" sz="2400" dirty="0">
                <a:solidFill>
                  <a:srgbClr val="000000"/>
                </a:solidFill>
                <a:effectLst>
                  <a:outerShdw blurRad="38100" dist="38100" dir="2700000" algn="tl">
                    <a:srgbClr val="C0C0C0"/>
                  </a:outerShdw>
                </a:effectLst>
                <a:latin typeface="宋体" panose="02010600030101010101" pitchFamily="2" charset="-122"/>
              </a:rPr>
              <a:t>)}</a:t>
            </a:r>
            <a:r>
              <a:rPr lang="zh-CN" altLang="en-US" sz="2400" dirty="0">
                <a:solidFill>
                  <a:srgbClr val="000000"/>
                </a:solidFill>
                <a:effectLst>
                  <a:outerShdw blurRad="38100" dist="38100" dir="2700000" algn="tl">
                    <a:srgbClr val="C0C0C0"/>
                  </a:outerShdw>
                </a:effectLst>
                <a:latin typeface="宋体" panose="02010600030101010101" pitchFamily="2" charset="-122"/>
              </a:rPr>
              <a:t>是数据元素之间关系的集合，也叫做</a:t>
            </a:r>
            <a:r>
              <a:rPr lang="zh-CN" altLang="en-US" sz="2400" b="1" dirty="0">
                <a:solidFill>
                  <a:srgbClr val="FF0000"/>
                </a:solidFill>
                <a:effectLst>
                  <a:outerShdw blurRad="38100" dist="38100" dir="2700000" algn="tl">
                    <a:srgbClr val="C0C0C0"/>
                  </a:outerShdw>
                </a:effectLst>
                <a:latin typeface="宋体" panose="02010600030101010101" pitchFamily="2" charset="-122"/>
              </a:rPr>
              <a:t>边</a:t>
            </a:r>
            <a:r>
              <a:rPr lang="en-US" altLang="zh-CN" sz="2400" dirty="0">
                <a:solidFill>
                  <a:srgbClr val="000000"/>
                </a:solidFill>
                <a:effectLst>
                  <a:outerShdw blurRad="38100" dist="38100" dir="2700000" algn="tl">
                    <a:srgbClr val="C0C0C0"/>
                  </a:outerShdw>
                </a:effectLst>
                <a:latin typeface="宋体" panose="02010600030101010101" pitchFamily="2" charset="-122"/>
              </a:rPr>
              <a:t>(edge)</a:t>
            </a:r>
            <a:r>
              <a:rPr lang="zh-CN" altLang="en-US" sz="2400" dirty="0">
                <a:solidFill>
                  <a:srgbClr val="000000"/>
                </a:solidFill>
                <a:effectLst>
                  <a:outerShdw blurRad="38100" dist="38100" dir="2700000" algn="tl">
                    <a:srgbClr val="C0C0C0"/>
                  </a:outerShdw>
                </a:effectLst>
                <a:latin typeface="宋体" panose="02010600030101010101" pitchFamily="2" charset="-122"/>
              </a:rPr>
              <a:t>集合；</a:t>
            </a:r>
            <a:r>
              <a:rPr lang="en-US" altLang="zh-CN" sz="2400" dirty="0">
                <a:solidFill>
                  <a:srgbClr val="000000"/>
                </a:solidFill>
                <a:effectLst>
                  <a:outerShdw blurRad="38100" dist="38100" dir="2700000" algn="tl">
                    <a:srgbClr val="C0C0C0"/>
                  </a:outerShdw>
                </a:effectLst>
                <a:latin typeface="宋体" panose="02010600030101010101" pitchFamily="2" charset="-122"/>
              </a:rPr>
              <a:t>Path (</a:t>
            </a:r>
            <a:r>
              <a:rPr lang="en-US" altLang="zh-CN" sz="2400" dirty="0" err="1" smtClean="0">
                <a:solidFill>
                  <a:srgbClr val="000000"/>
                </a:solidFill>
                <a:effectLst>
                  <a:outerShdw blurRad="38100" dist="38100" dir="2700000" algn="tl">
                    <a:srgbClr val="C0C0C0"/>
                  </a:outerShdw>
                </a:effectLst>
                <a:latin typeface="宋体" panose="02010600030101010101" pitchFamily="2" charset="-122"/>
              </a:rPr>
              <a:t>v,w</a:t>
            </a:r>
            <a:r>
              <a:rPr lang="en-US" altLang="zh-CN" sz="2400" dirty="0">
                <a:solidFill>
                  <a:srgbClr val="000000"/>
                </a:solidFill>
                <a:effectLst>
                  <a:outerShdw blurRad="38100" dist="38100" dir="2700000" algn="tl">
                    <a:srgbClr val="C0C0C0"/>
                  </a:outerShdw>
                </a:effectLst>
                <a:latin typeface="宋体" panose="02010600030101010101" pitchFamily="2" charset="-122"/>
              </a:rPr>
              <a:t>)</a:t>
            </a:r>
            <a:r>
              <a:rPr lang="zh-CN" altLang="en-US" sz="2400" dirty="0">
                <a:solidFill>
                  <a:srgbClr val="000000"/>
                </a:solidFill>
                <a:effectLst>
                  <a:outerShdw blurRad="38100" dist="38100" dir="2700000" algn="tl">
                    <a:srgbClr val="C0C0C0"/>
                  </a:outerShdw>
                </a:effectLst>
                <a:latin typeface="宋体" panose="02010600030101010101" pitchFamily="2" charset="-122"/>
              </a:rPr>
              <a:t>表示从顶点</a:t>
            </a:r>
            <a:r>
              <a:rPr lang="en-US" altLang="zh-CN" sz="2400" dirty="0">
                <a:solidFill>
                  <a:srgbClr val="000000"/>
                </a:solidFill>
                <a:effectLst>
                  <a:outerShdw blurRad="38100" dist="38100" dir="2700000" algn="tl">
                    <a:srgbClr val="C0C0C0"/>
                  </a:outerShdw>
                </a:effectLst>
                <a:latin typeface="宋体" panose="02010600030101010101" pitchFamily="2" charset="-122"/>
              </a:rPr>
              <a:t>v</a:t>
            </a:r>
            <a:r>
              <a:rPr lang="zh-CN" altLang="en-US" sz="2400" dirty="0">
                <a:solidFill>
                  <a:srgbClr val="000000"/>
                </a:solidFill>
                <a:effectLst>
                  <a:outerShdw blurRad="38100" dist="38100" dir="2700000" algn="tl">
                    <a:srgbClr val="C0C0C0"/>
                  </a:outerShdw>
                </a:effectLst>
                <a:latin typeface="宋体" panose="02010600030101010101" pitchFamily="2" charset="-122"/>
              </a:rPr>
              <a:t>到顶点</a:t>
            </a:r>
            <a:r>
              <a:rPr lang="en-US" altLang="zh-CN" sz="2400" dirty="0">
                <a:solidFill>
                  <a:srgbClr val="000000"/>
                </a:solidFill>
                <a:effectLst>
                  <a:outerShdw blurRad="38100" dist="38100" dir="2700000" algn="tl">
                    <a:srgbClr val="C0C0C0"/>
                  </a:outerShdw>
                </a:effectLst>
                <a:latin typeface="宋体" panose="02010600030101010101" pitchFamily="2" charset="-122"/>
              </a:rPr>
              <a:t>w</a:t>
            </a:r>
            <a:r>
              <a:rPr lang="zh-CN" altLang="en-US" sz="2400" dirty="0">
                <a:solidFill>
                  <a:srgbClr val="000000"/>
                </a:solidFill>
                <a:effectLst>
                  <a:outerShdw blurRad="38100" dist="38100" dir="2700000" algn="tl">
                    <a:srgbClr val="C0C0C0"/>
                  </a:outerShdw>
                </a:effectLst>
                <a:latin typeface="宋体" panose="02010600030101010101" pitchFamily="2" charset="-122"/>
              </a:rPr>
              <a:t>的一条</a:t>
            </a:r>
            <a:r>
              <a:rPr lang="zh-CN" altLang="en-US" sz="2400" b="1" dirty="0">
                <a:solidFill>
                  <a:srgbClr val="FF0000"/>
                </a:solidFill>
                <a:effectLst>
                  <a:outerShdw blurRad="38100" dist="38100" dir="2700000" algn="tl">
                    <a:srgbClr val="C0C0C0"/>
                  </a:outerShdw>
                </a:effectLst>
                <a:latin typeface="宋体" panose="02010600030101010101" pitchFamily="2" charset="-122"/>
              </a:rPr>
              <a:t>单向通路</a:t>
            </a:r>
            <a:r>
              <a:rPr lang="zh-CN" altLang="en-US" sz="2400" dirty="0">
                <a:solidFill>
                  <a:srgbClr val="000000"/>
                </a:solidFill>
                <a:effectLst>
                  <a:outerShdw blurRad="38100" dist="38100" dir="2700000" algn="tl">
                    <a:srgbClr val="C0C0C0"/>
                  </a:outerShdw>
                </a:effectLst>
                <a:latin typeface="宋体" panose="02010600030101010101" pitchFamily="2" charset="-122"/>
              </a:rPr>
              <a:t>，它是有方向的。</a:t>
            </a:r>
            <a:endParaRPr lang="zh-CN" altLang="en-US" sz="2400" dirty="0">
              <a:effectLst>
                <a:outerShdw blurRad="38100" dist="38100" dir="2700000" algn="tl">
                  <a:srgbClr val="C0C0C0"/>
                </a:outerShdw>
              </a:effectLst>
              <a:latin typeface="Times New Roman" panose="02020603050405020304" pitchFamily="18" charset="0"/>
            </a:endParaRPr>
          </a:p>
        </p:txBody>
      </p:sp>
    </p:spTree>
  </p:cSld>
  <p:clrMapOvr>
    <a:masterClrMapping/>
  </p:clrMapOvr>
  <p:transition spd="slow">
    <p:circl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2657475" y="19716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81" y="142875"/>
            <a:ext cx="7754938" cy="838200"/>
          </a:xfrm>
        </p:spPr>
        <p:txBody>
          <a:bodyPr/>
          <a:lstStyle/>
          <a:p>
            <a:pPr>
              <a:defRPr/>
            </a:pPr>
            <a:r>
              <a:rPr lang="zh-CN" altLang="en-US" dirty="0"/>
              <a:t>十字链表 </a:t>
            </a:r>
            <a:endParaRPr lang="zh-CN" altLang="en-US" dirty="0"/>
          </a:p>
        </p:txBody>
      </p:sp>
      <p:sp>
        <p:nvSpPr>
          <p:cNvPr id="7" name="Text Box 3"/>
          <p:cNvSpPr txBox="1">
            <a:spLocks noChangeArrowheads="1"/>
          </p:cNvSpPr>
          <p:nvPr/>
        </p:nvSpPr>
        <p:spPr bwMode="auto">
          <a:xfrm>
            <a:off x="258188" y="1736816"/>
            <a:ext cx="843941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eaLnBrk="1" hangingPunct="1">
              <a:lnSpc>
                <a:spcPct val="130000"/>
              </a:lnSpc>
              <a:spcBef>
                <a:spcPct val="50000"/>
              </a:spcBef>
              <a:buFontTx/>
              <a:buNone/>
            </a:pPr>
            <a:r>
              <a:rPr kumimoji="1" lang="zh-CN" altLang="en-US" sz="3200" i="0" u="none" dirty="0">
                <a:solidFill>
                  <a:srgbClr val="000000"/>
                </a:solidFill>
                <a:ea typeface="宋体" panose="02010600030101010101" pitchFamily="2" charset="-122"/>
              </a:rPr>
              <a:t>    类似无向图的邻接多重表，有向图也有另外一种链式存储结构称为十字链表，有向图既需要用邻接表又需要用逆邻接表时，将这两个表合二为一，用有向图的邻接多重表（通常称为十字链表）。</a:t>
            </a:r>
            <a:endParaRPr kumimoji="1" lang="en-US" altLang="zh-CN" sz="3200" dirty="0">
              <a:solidFill>
                <a:srgbClr val="000000"/>
              </a:solidFill>
              <a:ea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2657475" y="19716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60419" name="Group 6"/>
          <p:cNvGrpSpPr/>
          <p:nvPr/>
        </p:nvGrpSpPr>
        <p:grpSpPr bwMode="auto">
          <a:xfrm>
            <a:off x="1079500" y="1476375"/>
            <a:ext cx="6096000" cy="4724400"/>
            <a:chOff x="960" y="1056"/>
            <a:chExt cx="3840" cy="2976"/>
          </a:xfrm>
        </p:grpSpPr>
        <p:sp>
          <p:nvSpPr>
            <p:cNvPr id="56325" name="Rectangle 5"/>
            <p:cNvSpPr>
              <a:spLocks noChangeArrowheads="1"/>
            </p:cNvSpPr>
            <p:nvPr/>
          </p:nvSpPr>
          <p:spPr bwMode="auto">
            <a:xfrm>
              <a:off x="960" y="1056"/>
              <a:ext cx="3840" cy="2976"/>
            </a:xfrm>
            <a:prstGeom prst="rect">
              <a:avLst/>
            </a:prstGeom>
            <a:solidFill>
              <a:schemeClr val="accent1"/>
            </a:solidFill>
            <a:ln w="9525">
              <a:noFill/>
              <a:miter lim="800000"/>
            </a:ln>
            <a:effectLst>
              <a:prstShdw prst="shdw18" dist="17961" dir="13500000">
                <a:schemeClr val="accent1">
                  <a:gamma/>
                  <a:shade val="60000"/>
                  <a:invGamma/>
                </a:schemeClr>
              </a:prstShdw>
            </a:effectLst>
          </p:spPr>
          <p:txBody>
            <a:bodyPr wrap="none" anchor="ctr"/>
            <a:lstStyle/>
            <a:p>
              <a:pPr>
                <a:defRPr/>
              </a:pPr>
              <a:endParaRPr lang="zh-CN" altLang="en-US"/>
            </a:p>
          </p:txBody>
        </p:sp>
        <p:pic>
          <p:nvPicPr>
            <p:cNvPr id="60422" name="Picture 3" descr="7-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4" y="1200"/>
              <a:ext cx="3552"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81" y="142875"/>
            <a:ext cx="7754938" cy="838200"/>
          </a:xfrm>
        </p:spPr>
        <p:txBody>
          <a:bodyPr/>
          <a:lstStyle/>
          <a:p>
            <a:pPr>
              <a:defRPr/>
            </a:pPr>
            <a:r>
              <a:rPr lang="zh-CN" altLang="en-US" dirty="0"/>
              <a:t>十字链表 </a:t>
            </a:r>
            <a:endParaRPr lang="zh-CN" altLang="en-US" dirty="0"/>
          </a:p>
        </p:txBody>
      </p:sp>
    </p:spTree>
  </p:cSld>
  <p:clrMapOvr>
    <a:masterClrMapping/>
  </p:clrMapOvr>
  <p:transition spd="slow">
    <p:circl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49547" y="188640"/>
            <a:ext cx="7778262" cy="957262"/>
          </a:xfrm>
          <a:ln>
            <a:solidFill>
              <a:srgbClr val="FF0000"/>
            </a:solidFill>
            <a:miter lim="800000"/>
          </a:ln>
        </p:spPr>
        <p:txBody>
          <a:bodyPr/>
          <a:lstStyle/>
          <a:p>
            <a:r>
              <a:rPr lang="en-US" altLang="zh-CN" sz="4600" dirty="0" smtClean="0">
                <a:effectLst>
                  <a:outerShdw blurRad="38100" dist="38100" dir="2700000" algn="tl">
                    <a:srgbClr val="000000">
                      <a:alpha val="43137"/>
                    </a:srgbClr>
                  </a:outerShdw>
                </a:effectLst>
                <a:ea typeface="宋体" panose="02010600030101010101" pitchFamily="2" charset="-122"/>
              </a:rPr>
              <a:t>7.3 </a:t>
            </a:r>
            <a:r>
              <a:rPr lang="zh-CN" altLang="en-US" dirty="0" smtClean="0">
                <a:effectLst>
                  <a:outerShdw blurRad="38100" dist="38100" dir="2700000" algn="tl">
                    <a:srgbClr val="000000">
                      <a:alpha val="43137"/>
                    </a:srgbClr>
                  </a:outerShdw>
                </a:effectLst>
                <a:ea typeface="宋体" panose="02010600030101010101" pitchFamily="2" charset="-122"/>
              </a:rPr>
              <a:t>图 的 遍 历 与 连 通 性</a:t>
            </a:r>
            <a:endParaRPr lang="zh-CN" altLang="en-US" sz="4600" dirty="0" smtClean="0">
              <a:effectLst>
                <a:outerShdw blurRad="38100" dist="38100" dir="2700000" algn="tl">
                  <a:srgbClr val="000000">
                    <a:alpha val="43137"/>
                  </a:srgbClr>
                </a:outerShdw>
              </a:effectLst>
              <a:ea typeface="宋体" panose="02010600030101010101" pitchFamily="2" charset="-122"/>
            </a:endParaRPr>
          </a:p>
        </p:txBody>
      </p:sp>
      <p:pic>
        <p:nvPicPr>
          <p:cNvPr id="1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266" y="1412877"/>
            <a:ext cx="9169243" cy="4464397"/>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接连接符 14"/>
          <p:cNvCxnSpPr/>
          <p:nvPr/>
        </p:nvCxnSpPr>
        <p:spPr bwMode="auto">
          <a:xfrm flipH="1">
            <a:off x="7092627" y="2636838"/>
            <a:ext cx="647700" cy="215900"/>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7" name="直接连接符 16"/>
          <p:cNvCxnSpPr/>
          <p:nvPr/>
        </p:nvCxnSpPr>
        <p:spPr bwMode="auto">
          <a:xfrm flipH="1" flipV="1">
            <a:off x="6011539" y="2636838"/>
            <a:ext cx="1008063" cy="215900"/>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9" name="直接连接符 18"/>
          <p:cNvCxnSpPr/>
          <p:nvPr/>
        </p:nvCxnSpPr>
        <p:spPr bwMode="auto">
          <a:xfrm>
            <a:off x="6011539" y="2637052"/>
            <a:ext cx="0" cy="504825"/>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0" name="直接连接符 19"/>
          <p:cNvCxnSpPr/>
          <p:nvPr/>
        </p:nvCxnSpPr>
        <p:spPr bwMode="auto">
          <a:xfrm flipH="1">
            <a:off x="7668889" y="2636838"/>
            <a:ext cx="71438" cy="1655762"/>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1" name="直接连接符 20"/>
          <p:cNvCxnSpPr/>
          <p:nvPr/>
        </p:nvCxnSpPr>
        <p:spPr bwMode="auto">
          <a:xfrm flipH="1" flipV="1">
            <a:off x="4068444" y="2276475"/>
            <a:ext cx="1943100" cy="865188"/>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3" name="直接连接符 22"/>
          <p:cNvCxnSpPr/>
          <p:nvPr/>
        </p:nvCxnSpPr>
        <p:spPr bwMode="auto">
          <a:xfrm flipH="1">
            <a:off x="1691952" y="2276689"/>
            <a:ext cx="2303462" cy="360363"/>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5" name="直接连接符 24"/>
          <p:cNvCxnSpPr/>
          <p:nvPr/>
        </p:nvCxnSpPr>
        <p:spPr bwMode="auto">
          <a:xfrm>
            <a:off x="1691952" y="2708489"/>
            <a:ext cx="1871662" cy="1019175"/>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6" name="直接连接符 25"/>
          <p:cNvCxnSpPr/>
          <p:nvPr/>
        </p:nvCxnSpPr>
        <p:spPr bwMode="auto">
          <a:xfrm flipH="1">
            <a:off x="3636639" y="3217867"/>
            <a:ext cx="2374900" cy="509587"/>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7" name="直接连接符 26"/>
          <p:cNvCxnSpPr/>
          <p:nvPr/>
        </p:nvCxnSpPr>
        <p:spPr bwMode="auto">
          <a:xfrm>
            <a:off x="3636639" y="3727457"/>
            <a:ext cx="1943100" cy="493713"/>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8" name="直接连接符 27"/>
          <p:cNvCxnSpPr/>
          <p:nvPr/>
        </p:nvCxnSpPr>
        <p:spPr bwMode="auto">
          <a:xfrm>
            <a:off x="5579739" y="4221377"/>
            <a:ext cx="814784" cy="576249"/>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9" name="直接连接符 28"/>
          <p:cNvCxnSpPr/>
          <p:nvPr/>
        </p:nvCxnSpPr>
        <p:spPr bwMode="auto">
          <a:xfrm flipH="1">
            <a:off x="6394523" y="2889250"/>
            <a:ext cx="625080" cy="1908162"/>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30" name="直接连接符 29"/>
          <p:cNvCxnSpPr/>
          <p:nvPr/>
        </p:nvCxnSpPr>
        <p:spPr bwMode="auto">
          <a:xfrm flipH="1">
            <a:off x="6740995" y="4365839"/>
            <a:ext cx="927894" cy="863575"/>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31" name="直接连接符 30"/>
          <p:cNvCxnSpPr/>
          <p:nvPr/>
        </p:nvCxnSpPr>
        <p:spPr bwMode="auto">
          <a:xfrm>
            <a:off x="6048053" y="3179769"/>
            <a:ext cx="692943" cy="2049437"/>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3781" y="142875"/>
            <a:ext cx="7754938" cy="838200"/>
          </a:xfrm>
        </p:spPr>
        <p:txBody>
          <a:bodyPr/>
          <a:lstStyle/>
          <a:p>
            <a:pPr>
              <a:defRPr/>
            </a:pPr>
            <a:r>
              <a:rPr lang="en-US" altLang="zh-CN" dirty="0"/>
              <a:t>7.3 </a:t>
            </a:r>
            <a:r>
              <a:rPr lang="zh-CN" altLang="en-US" dirty="0"/>
              <a:t>图的遍历与连通性 </a:t>
            </a:r>
            <a:endParaRPr lang="zh-CN" altLang="en-US" dirty="0"/>
          </a:p>
        </p:txBody>
      </p:sp>
      <p:sp>
        <p:nvSpPr>
          <p:cNvPr id="61443" name="Text Box 3"/>
          <p:cNvSpPr txBox="1">
            <a:spLocks noChangeArrowheads="1"/>
          </p:cNvSpPr>
          <p:nvPr/>
        </p:nvSpPr>
        <p:spPr bwMode="auto">
          <a:xfrm>
            <a:off x="503238" y="1524000"/>
            <a:ext cx="76962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en-US" altLang="zh-CN" sz="2400" dirty="0" smtClean="0">
                <a:latin typeface="宋体" panose="02010600030101010101" pitchFamily="2" charset="-122"/>
              </a:rPr>
              <a:t>1</a:t>
            </a:r>
            <a:r>
              <a:rPr kumimoji="1" lang="zh-CN" altLang="en-US" sz="2400" dirty="0" smtClean="0">
                <a:latin typeface="宋体" panose="02010600030101010101" pitchFamily="2" charset="-122"/>
              </a:rPr>
              <a:t>、</a:t>
            </a:r>
            <a:r>
              <a:rPr kumimoji="1" lang="zh-CN" altLang="en-US" sz="2800" dirty="0" smtClean="0">
                <a:latin typeface="宋体" panose="02010600030101010101" pitchFamily="2" charset="-122"/>
              </a:rPr>
              <a:t>深度</a:t>
            </a:r>
            <a:r>
              <a:rPr kumimoji="1" lang="zh-CN" altLang="en-US" sz="2800" dirty="0">
                <a:latin typeface="宋体" panose="02010600030101010101" pitchFamily="2" charset="-122"/>
              </a:rPr>
              <a:t>优先遍历</a:t>
            </a:r>
            <a:r>
              <a:rPr kumimoji="1" lang="en-US" altLang="zh-CN" sz="2800" dirty="0">
                <a:latin typeface="Times New Roman" panose="02020603050405020304" pitchFamily="18" charset="0"/>
              </a:rPr>
              <a:t>(Depth First Traversal)</a:t>
            </a:r>
            <a:endParaRPr kumimoji="1" lang="en-US" altLang="zh-CN" sz="2800" dirty="0">
              <a:latin typeface="Times New Roman" panose="02020603050405020304" pitchFamily="18" charset="0"/>
            </a:endParaRPr>
          </a:p>
          <a:p>
            <a:pPr eaLnBrk="1" hangingPunct="1">
              <a:lnSpc>
                <a:spcPct val="120000"/>
              </a:lnSpc>
              <a:spcBef>
                <a:spcPct val="50000"/>
              </a:spcBef>
            </a:pPr>
            <a:r>
              <a:rPr kumimoji="1" lang="en-US" altLang="zh-CN" sz="2800" dirty="0" smtClean="0">
                <a:latin typeface="宋体" panose="02010600030101010101" pitchFamily="2" charset="-122"/>
              </a:rPr>
              <a:t>2</a:t>
            </a:r>
            <a:r>
              <a:rPr kumimoji="1" lang="zh-CN" altLang="en-US" sz="2800" dirty="0" smtClean="0">
                <a:latin typeface="宋体" panose="02010600030101010101" pitchFamily="2" charset="-122"/>
              </a:rPr>
              <a:t>、广度</a:t>
            </a:r>
            <a:r>
              <a:rPr kumimoji="1" lang="zh-CN" altLang="en-US" sz="2800" dirty="0">
                <a:latin typeface="宋体" panose="02010600030101010101" pitchFamily="2" charset="-122"/>
              </a:rPr>
              <a:t>优先遍历</a:t>
            </a:r>
            <a:r>
              <a:rPr kumimoji="1" lang="en-US" altLang="zh-CN" sz="2800" dirty="0">
                <a:latin typeface="Times New Roman" panose="02020603050405020304" pitchFamily="18" charset="0"/>
              </a:rPr>
              <a:t>(Breadth First Traversal)</a:t>
            </a:r>
            <a:endParaRPr kumimoji="1" lang="en-US" altLang="zh-CN" sz="2800" dirty="0">
              <a:latin typeface="Times New Roman" panose="02020603050405020304" pitchFamily="18" charset="0"/>
            </a:endParaRPr>
          </a:p>
        </p:txBody>
      </p:sp>
    </p:spTree>
  </p:cSld>
  <p:clrMapOvr>
    <a:masterClrMapping/>
  </p:clrMapOvr>
  <p:transition spd="slow">
    <p:circl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50631" y="333375"/>
            <a:ext cx="7643446" cy="647700"/>
          </a:xfrm>
        </p:spPr>
        <p:txBody>
          <a:bodyPr/>
          <a:lstStyle/>
          <a:p>
            <a:r>
              <a:rPr lang="zh-CN" altLang="en-US" dirty="0" smtClean="0">
                <a:ea typeface="宋体" panose="02010600030101010101" pitchFamily="2" charset="-122"/>
              </a:rPr>
              <a:t>深 度 优 先 遍 历</a:t>
            </a:r>
            <a:endParaRPr lang="zh-CN" altLang="en-US" dirty="0" smtClean="0">
              <a:ea typeface="宋体" panose="02010600030101010101" pitchFamily="2" charset="-122"/>
            </a:endParaRPr>
          </a:p>
        </p:txBody>
      </p:sp>
      <p:sp>
        <p:nvSpPr>
          <p:cNvPr id="69635" name="Rectangle 8"/>
          <p:cNvSpPr>
            <a:spLocks noChangeArrowheads="1"/>
          </p:cNvSpPr>
          <p:nvPr/>
        </p:nvSpPr>
        <p:spPr bwMode="auto">
          <a:xfrm>
            <a:off x="383931" y="1187993"/>
            <a:ext cx="8176846" cy="5075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eaLnBrk="0" hangingPunct="0"/>
            <a:r>
              <a:rPr lang="zh-CN" altLang="en-US" sz="3600" dirty="0" smtClean="0">
                <a:solidFill>
                  <a:srgbClr val="000000"/>
                </a:solidFill>
                <a:latin typeface="Times New Roman" panose="02020603050405020304" pitchFamily="18" charset="0"/>
                <a:ea typeface="宋体" panose="02010600030101010101" pitchFamily="2" charset="-122"/>
              </a:rPr>
              <a:t>       图的深度优先遍历基于深度优先搜索</a:t>
            </a:r>
            <a:r>
              <a:rPr lang="en-US" altLang="zh-CN" sz="3600" dirty="0" smtClean="0">
                <a:solidFill>
                  <a:srgbClr val="000000"/>
                </a:solidFill>
                <a:latin typeface="Times New Roman" panose="02020603050405020304" pitchFamily="18" charset="0"/>
                <a:ea typeface="宋体" panose="02010600030101010101" pitchFamily="2" charset="-122"/>
              </a:rPr>
              <a:t>DFS(Depth First Search)</a:t>
            </a:r>
            <a:r>
              <a:rPr lang="zh-CN" altLang="en-US" sz="3600" dirty="0" smtClean="0">
                <a:solidFill>
                  <a:srgbClr val="000000"/>
                </a:solidFill>
                <a:latin typeface="Times New Roman" panose="02020603050405020304" pitchFamily="18" charset="0"/>
                <a:ea typeface="宋体" panose="02010600030101010101" pitchFamily="2" charset="-122"/>
              </a:rPr>
              <a:t>，深度优先搜索是从图中某一顶点</a:t>
            </a:r>
            <a:r>
              <a:rPr lang="en-US" altLang="zh-CN" sz="3600" dirty="0" smtClean="0">
                <a:solidFill>
                  <a:srgbClr val="000000"/>
                </a:solidFill>
                <a:latin typeface="Times New Roman" panose="02020603050405020304" pitchFamily="18" charset="0"/>
                <a:ea typeface="宋体" panose="02010600030101010101" pitchFamily="2" charset="-122"/>
              </a:rPr>
              <a:t>v</a:t>
            </a:r>
            <a:r>
              <a:rPr lang="zh-CN" altLang="en-US" sz="3600" dirty="0" smtClean="0">
                <a:solidFill>
                  <a:srgbClr val="000000"/>
                </a:solidFill>
                <a:latin typeface="Times New Roman" panose="02020603050405020304" pitchFamily="18" charset="0"/>
                <a:ea typeface="宋体" panose="02010600030101010101" pitchFamily="2" charset="-122"/>
              </a:rPr>
              <a:t>出发，在访问顶点</a:t>
            </a:r>
            <a:r>
              <a:rPr lang="en-US" altLang="zh-CN" sz="3600" dirty="0" smtClean="0">
                <a:solidFill>
                  <a:srgbClr val="000000"/>
                </a:solidFill>
                <a:latin typeface="Times New Roman" panose="02020603050405020304" pitchFamily="18" charset="0"/>
                <a:ea typeface="宋体" panose="02010600030101010101" pitchFamily="2" charset="-122"/>
              </a:rPr>
              <a:t>v</a:t>
            </a:r>
            <a:r>
              <a:rPr lang="zh-CN" altLang="en-US" sz="3600" dirty="0" smtClean="0">
                <a:solidFill>
                  <a:srgbClr val="000000"/>
                </a:solidFill>
                <a:latin typeface="Times New Roman" panose="02020603050405020304" pitchFamily="18" charset="0"/>
                <a:ea typeface="宋体" panose="02010600030101010101" pitchFamily="2" charset="-122"/>
              </a:rPr>
              <a:t>后，再依次从</a:t>
            </a:r>
            <a:r>
              <a:rPr lang="en-US" altLang="zh-CN" sz="3600" dirty="0" smtClean="0">
                <a:solidFill>
                  <a:srgbClr val="000000"/>
                </a:solidFill>
                <a:latin typeface="Times New Roman" panose="02020603050405020304" pitchFamily="18" charset="0"/>
                <a:ea typeface="宋体" panose="02010600030101010101" pitchFamily="2" charset="-122"/>
              </a:rPr>
              <a:t>v</a:t>
            </a:r>
            <a:r>
              <a:rPr lang="zh-CN" altLang="en-US" sz="3600" dirty="0" smtClean="0">
                <a:solidFill>
                  <a:srgbClr val="000000"/>
                </a:solidFill>
                <a:latin typeface="Times New Roman" panose="02020603050405020304" pitchFamily="18" charset="0"/>
                <a:ea typeface="宋体" panose="02010600030101010101" pitchFamily="2" charset="-122"/>
              </a:rPr>
              <a:t>的任一还没有被访问的邻接顶点</a:t>
            </a:r>
            <a:r>
              <a:rPr lang="en-US" altLang="zh-CN" sz="3600" dirty="0" smtClean="0">
                <a:solidFill>
                  <a:srgbClr val="000000"/>
                </a:solidFill>
                <a:latin typeface="Times New Roman" panose="02020603050405020304" pitchFamily="18" charset="0"/>
                <a:ea typeface="宋体" panose="02010600030101010101" pitchFamily="2" charset="-122"/>
              </a:rPr>
              <a:t>w</a:t>
            </a:r>
            <a:r>
              <a:rPr lang="zh-CN" altLang="en-US" sz="3600" dirty="0" smtClean="0">
                <a:solidFill>
                  <a:srgbClr val="000000"/>
                </a:solidFill>
                <a:latin typeface="Times New Roman" panose="02020603050405020304" pitchFamily="18" charset="0"/>
                <a:ea typeface="宋体" panose="02010600030101010101" pitchFamily="2" charset="-122"/>
              </a:rPr>
              <a:t>出发进行深度优先搜索，直到图中所有与顶点</a:t>
            </a:r>
            <a:r>
              <a:rPr lang="en-US" altLang="zh-CN" sz="3600" dirty="0" smtClean="0">
                <a:solidFill>
                  <a:srgbClr val="000000"/>
                </a:solidFill>
                <a:latin typeface="Times New Roman" panose="02020603050405020304" pitchFamily="18" charset="0"/>
                <a:ea typeface="宋体" panose="02010600030101010101" pitchFamily="2" charset="-122"/>
              </a:rPr>
              <a:t>v</a:t>
            </a:r>
            <a:r>
              <a:rPr lang="zh-CN" altLang="en-US" sz="3600" dirty="0" smtClean="0">
                <a:solidFill>
                  <a:srgbClr val="000000"/>
                </a:solidFill>
                <a:latin typeface="Times New Roman" panose="02020603050405020304" pitchFamily="18" charset="0"/>
                <a:ea typeface="宋体" panose="02010600030101010101" pitchFamily="2" charset="-122"/>
              </a:rPr>
              <a:t>由路径相通的顶点都被访问过为止。这是一个递归定义，所以图的深度优先搜索可以用递归算法实现。</a:t>
            </a:r>
            <a:endParaRPr lang="zh-CN" altLang="en-US" sz="3600" dirty="0"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2686050" y="25908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62467" name="Group 6"/>
          <p:cNvGrpSpPr/>
          <p:nvPr/>
        </p:nvGrpSpPr>
        <p:grpSpPr bwMode="auto">
          <a:xfrm>
            <a:off x="1116046" y="1700214"/>
            <a:ext cx="7056387" cy="4285071"/>
            <a:chOff x="1248" y="2208"/>
            <a:chExt cx="3984" cy="1920"/>
          </a:xfrm>
        </p:grpSpPr>
        <p:sp>
          <p:nvSpPr>
            <p:cNvPr id="60421" name="Rectangle 5"/>
            <p:cNvSpPr>
              <a:spLocks noChangeArrowheads="1"/>
            </p:cNvSpPr>
            <p:nvPr/>
          </p:nvSpPr>
          <p:spPr bwMode="auto">
            <a:xfrm>
              <a:off x="1248" y="2208"/>
              <a:ext cx="3984" cy="1920"/>
            </a:xfrm>
            <a:prstGeom prst="rect">
              <a:avLst/>
            </a:prstGeom>
            <a:solidFill>
              <a:schemeClr val="accent1"/>
            </a:solidFill>
            <a:ln w="9525">
              <a:noFill/>
              <a:miter lim="800000"/>
            </a:ln>
            <a:effectLst>
              <a:prstShdw prst="shdw18" dist="17961" dir="13500000">
                <a:schemeClr val="accent1">
                  <a:gamma/>
                  <a:shade val="60000"/>
                  <a:invGamma/>
                </a:schemeClr>
              </a:prstShdw>
            </a:effectLst>
          </p:spPr>
          <p:txBody>
            <a:bodyPr wrap="none" anchor="ctr"/>
            <a:lstStyle/>
            <a:p>
              <a:pPr>
                <a:defRPr/>
              </a:pPr>
              <a:endParaRPr lang="zh-CN" altLang="en-US"/>
            </a:p>
          </p:txBody>
        </p:sp>
        <p:pic>
          <p:nvPicPr>
            <p:cNvPr id="62470" name="Picture 3" descr="7-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4" y="2304"/>
              <a:ext cx="3792" cy="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81" y="142875"/>
            <a:ext cx="7754938" cy="838200"/>
          </a:xfrm>
        </p:spPr>
        <p:txBody>
          <a:bodyPr/>
          <a:lstStyle/>
          <a:p>
            <a:pPr>
              <a:defRPr/>
            </a:pPr>
            <a:r>
              <a:rPr lang="zh-CN" altLang="en-US" sz="4000" dirty="0">
                <a:solidFill>
                  <a:schemeClr val="tx2"/>
                </a:solidFill>
                <a:latin typeface="黑体" panose="02010609060101010101" pitchFamily="2" charset="-122"/>
                <a:ea typeface="黑体" panose="02010609060101010101" pitchFamily="2" charset="-122"/>
              </a:rPr>
              <a:t>深度优先遍历 </a:t>
            </a:r>
            <a:endParaRPr lang="zh-CN" altLang="en-US" sz="4000" dirty="0">
              <a:latin typeface="黑体" panose="02010609060101010101" pitchFamily="2" charset="-122"/>
              <a:ea typeface="黑体" panose="0201060906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81" y="142875"/>
            <a:ext cx="7754938" cy="838200"/>
          </a:xfrm>
        </p:spPr>
        <p:txBody>
          <a:bodyPr/>
          <a:lstStyle/>
          <a:p>
            <a:pPr>
              <a:defRPr/>
            </a:pPr>
            <a:r>
              <a:rPr lang="zh-CN" altLang="en-US" sz="4000" dirty="0">
                <a:solidFill>
                  <a:schemeClr val="tx2"/>
                </a:solidFill>
                <a:latin typeface="黑体" panose="02010609060101010101" pitchFamily="2" charset="-122"/>
                <a:ea typeface="黑体" panose="02010609060101010101" pitchFamily="2" charset="-122"/>
              </a:rPr>
              <a:t>深度优先遍历 </a:t>
            </a:r>
            <a:endParaRPr lang="zh-CN" altLang="en-US" sz="4000" dirty="0">
              <a:latin typeface="黑体" panose="02010609060101010101" pitchFamily="2" charset="-122"/>
              <a:ea typeface="黑体" panose="02010609060101010101" pitchFamily="2" charset="-122"/>
            </a:endParaRPr>
          </a:p>
        </p:txBody>
      </p:sp>
      <p:sp>
        <p:nvSpPr>
          <p:cNvPr id="4" name="Text Box 2"/>
          <p:cNvSpPr txBox="1">
            <a:spLocks noChangeArrowheads="1"/>
          </p:cNvSpPr>
          <p:nvPr/>
        </p:nvSpPr>
        <p:spPr bwMode="auto">
          <a:xfrm>
            <a:off x="395536" y="1484784"/>
            <a:ext cx="8281987"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solidFill>
                  <a:srgbClr val="000000"/>
                </a:solidFill>
                <a:latin typeface="宋体" panose="02010600030101010101" pitchFamily="2" charset="-122"/>
              </a:rPr>
              <a:t>从指定</a:t>
            </a:r>
            <a:r>
              <a:rPr kumimoji="1" lang="zh-CN" altLang="en-US" sz="2800" dirty="0" smtClean="0">
                <a:solidFill>
                  <a:srgbClr val="000000"/>
                </a:solidFill>
                <a:latin typeface="宋体" panose="02010600030101010101" pitchFamily="2" charset="-122"/>
              </a:rPr>
              <a:t>的顶点</a:t>
            </a:r>
            <a:r>
              <a:rPr kumimoji="1" lang="en-US" altLang="zh-CN" sz="2800" dirty="0">
                <a:solidFill>
                  <a:srgbClr val="000000"/>
                </a:solidFill>
                <a:latin typeface="宋体" panose="02010600030101010101" pitchFamily="2" charset="-122"/>
              </a:rPr>
              <a:t>v</a:t>
            </a:r>
            <a:r>
              <a:rPr kumimoji="1" lang="zh-CN" altLang="en-US" sz="2800" dirty="0">
                <a:solidFill>
                  <a:srgbClr val="000000"/>
                </a:solidFill>
                <a:latin typeface="宋体" panose="02010600030101010101" pitchFamily="2" charset="-122"/>
              </a:rPr>
              <a:t>开始进行深度优先搜索的算法</a:t>
            </a:r>
            <a:r>
              <a:rPr kumimoji="1" lang="zh-CN" altLang="en-US" sz="2800" dirty="0" smtClean="0">
                <a:solidFill>
                  <a:srgbClr val="000000"/>
                </a:solidFill>
                <a:latin typeface="宋体" panose="02010600030101010101" pitchFamily="2" charset="-122"/>
              </a:rPr>
              <a:t>的过程：</a:t>
            </a:r>
            <a:endParaRPr kumimoji="1" lang="en-US" altLang="zh-CN" sz="2800" dirty="0" smtClean="0">
              <a:solidFill>
                <a:srgbClr val="000000"/>
              </a:solidFill>
              <a:latin typeface="宋体" panose="02010600030101010101" pitchFamily="2" charset="-122"/>
            </a:endParaRPr>
          </a:p>
          <a:p>
            <a:pPr lvl="1" algn="just" eaLnBrk="1" hangingPunct="1">
              <a:spcBef>
                <a:spcPct val="50000"/>
              </a:spcBef>
            </a:pPr>
            <a:r>
              <a:rPr kumimoji="1" lang="en-US" altLang="zh-CN" sz="2800" dirty="0" smtClean="0">
                <a:solidFill>
                  <a:srgbClr val="000000"/>
                </a:solidFill>
                <a:latin typeface="宋体" panose="02010600030101010101" pitchFamily="2" charset="-122"/>
              </a:rPr>
              <a:t>1</a:t>
            </a:r>
            <a:r>
              <a:rPr kumimoji="1" lang="zh-CN" altLang="en-US" sz="2800" dirty="0">
                <a:solidFill>
                  <a:srgbClr val="000000"/>
                </a:solidFill>
                <a:latin typeface="宋体" panose="02010600030101010101" pitchFamily="2" charset="-122"/>
              </a:rPr>
              <a:t>）</a:t>
            </a:r>
            <a:r>
              <a:rPr kumimoji="1" lang="zh-CN" altLang="en-US" sz="2800" dirty="0" smtClean="0">
                <a:solidFill>
                  <a:srgbClr val="000000"/>
                </a:solidFill>
                <a:latin typeface="宋体" panose="02010600030101010101" pitchFamily="2" charset="-122"/>
              </a:rPr>
              <a:t>访问顶点</a:t>
            </a:r>
            <a:r>
              <a:rPr kumimoji="1" lang="en-US" altLang="zh-CN" sz="2800" dirty="0">
                <a:solidFill>
                  <a:srgbClr val="000000"/>
                </a:solidFill>
                <a:latin typeface="宋体" panose="02010600030101010101" pitchFamily="2" charset="-122"/>
              </a:rPr>
              <a:t>v</a:t>
            </a:r>
            <a:r>
              <a:rPr kumimoji="1" lang="zh-CN" altLang="en-US" sz="2800" dirty="0">
                <a:solidFill>
                  <a:srgbClr val="000000"/>
                </a:solidFill>
                <a:latin typeface="宋体" panose="02010600030101010101" pitchFamily="2" charset="-122"/>
              </a:rPr>
              <a:t>，并标记</a:t>
            </a:r>
            <a:r>
              <a:rPr kumimoji="1" lang="en-US" altLang="zh-CN" sz="2800" dirty="0">
                <a:solidFill>
                  <a:srgbClr val="000000"/>
                </a:solidFill>
                <a:latin typeface="宋体" panose="02010600030101010101" pitchFamily="2" charset="-122"/>
              </a:rPr>
              <a:t>v</a:t>
            </a:r>
            <a:r>
              <a:rPr kumimoji="1" lang="zh-CN" altLang="en-US" sz="2800" dirty="0">
                <a:solidFill>
                  <a:srgbClr val="000000"/>
                </a:solidFill>
                <a:latin typeface="宋体" panose="02010600030101010101" pitchFamily="2" charset="-122"/>
              </a:rPr>
              <a:t>已被访问；</a:t>
            </a:r>
            <a:endParaRPr kumimoji="1" lang="zh-CN" altLang="en-US" sz="2800" dirty="0">
              <a:solidFill>
                <a:srgbClr val="000000"/>
              </a:solidFill>
              <a:latin typeface="宋体" panose="02010600030101010101" pitchFamily="2" charset="-122"/>
            </a:endParaRPr>
          </a:p>
          <a:p>
            <a:pPr lvl="1" algn="just" eaLnBrk="1" hangingPunct="1">
              <a:spcBef>
                <a:spcPct val="50000"/>
              </a:spcBef>
            </a:pPr>
            <a:r>
              <a:rPr kumimoji="1" lang="en-US" altLang="zh-CN" sz="2800" dirty="0" smtClean="0">
                <a:solidFill>
                  <a:srgbClr val="000000"/>
                </a:solidFill>
                <a:latin typeface="宋体" panose="02010600030101010101" pitchFamily="2" charset="-122"/>
              </a:rPr>
              <a:t>2</a:t>
            </a:r>
            <a:r>
              <a:rPr kumimoji="1" lang="zh-CN" altLang="en-US" sz="2800" dirty="0">
                <a:solidFill>
                  <a:srgbClr val="000000"/>
                </a:solidFill>
                <a:latin typeface="宋体" panose="02010600030101010101" pitchFamily="2" charset="-122"/>
              </a:rPr>
              <a:t>）取顶点</a:t>
            </a:r>
            <a:r>
              <a:rPr kumimoji="1" lang="en-US" altLang="zh-CN" sz="2800" dirty="0">
                <a:solidFill>
                  <a:srgbClr val="000000"/>
                </a:solidFill>
                <a:latin typeface="宋体" panose="02010600030101010101" pitchFamily="2" charset="-122"/>
              </a:rPr>
              <a:t>v</a:t>
            </a:r>
            <a:r>
              <a:rPr kumimoji="1" lang="zh-CN" altLang="en-US" sz="2800" dirty="0">
                <a:solidFill>
                  <a:srgbClr val="000000"/>
                </a:solidFill>
                <a:latin typeface="宋体" panose="02010600030101010101" pitchFamily="2" charset="-122"/>
              </a:rPr>
              <a:t>的第一个邻接顶点</a:t>
            </a:r>
            <a:r>
              <a:rPr kumimoji="1" lang="en-US" altLang="zh-CN" sz="2800" dirty="0">
                <a:solidFill>
                  <a:srgbClr val="000000"/>
                </a:solidFill>
                <a:latin typeface="宋体" panose="02010600030101010101" pitchFamily="2" charset="-122"/>
              </a:rPr>
              <a:t>w</a:t>
            </a:r>
            <a:r>
              <a:rPr kumimoji="1" lang="zh-CN" altLang="en-US" sz="2800" dirty="0">
                <a:solidFill>
                  <a:srgbClr val="000000"/>
                </a:solidFill>
                <a:latin typeface="宋体" panose="02010600030101010101" pitchFamily="2" charset="-122"/>
              </a:rPr>
              <a:t>；</a:t>
            </a:r>
            <a:endParaRPr kumimoji="1" lang="zh-CN" altLang="en-US" sz="2800" dirty="0">
              <a:solidFill>
                <a:srgbClr val="000000"/>
              </a:solidFill>
              <a:latin typeface="宋体" panose="02010600030101010101" pitchFamily="2" charset="-122"/>
            </a:endParaRPr>
          </a:p>
          <a:p>
            <a:pPr lvl="1" algn="just" eaLnBrk="1" hangingPunct="1">
              <a:spcBef>
                <a:spcPct val="50000"/>
              </a:spcBef>
            </a:pPr>
            <a:r>
              <a:rPr kumimoji="1" lang="en-US" altLang="zh-CN" sz="2800" dirty="0" smtClean="0">
                <a:solidFill>
                  <a:srgbClr val="000000"/>
                </a:solidFill>
                <a:latin typeface="宋体" panose="02010600030101010101" pitchFamily="2" charset="-122"/>
              </a:rPr>
              <a:t>3</a:t>
            </a:r>
            <a:r>
              <a:rPr kumimoji="1" lang="zh-CN" altLang="en-US" sz="2800" dirty="0">
                <a:solidFill>
                  <a:srgbClr val="000000"/>
                </a:solidFill>
                <a:latin typeface="宋体" panose="02010600030101010101" pitchFamily="2" charset="-122"/>
              </a:rPr>
              <a:t>）若顶点</a:t>
            </a:r>
            <a:r>
              <a:rPr kumimoji="1" lang="en-US" altLang="zh-CN" sz="2800" dirty="0">
                <a:solidFill>
                  <a:srgbClr val="000000"/>
                </a:solidFill>
                <a:latin typeface="宋体" panose="02010600030101010101" pitchFamily="2" charset="-122"/>
              </a:rPr>
              <a:t>w</a:t>
            </a:r>
            <a:r>
              <a:rPr kumimoji="1" lang="zh-CN" altLang="en-US" sz="2800" dirty="0">
                <a:solidFill>
                  <a:srgbClr val="000000"/>
                </a:solidFill>
                <a:latin typeface="宋体" panose="02010600030101010101" pitchFamily="2" charset="-122"/>
              </a:rPr>
              <a:t>不存在</a:t>
            </a:r>
            <a:r>
              <a:rPr kumimoji="1" lang="zh-CN" altLang="en-US" sz="2800" dirty="0" smtClean="0">
                <a:solidFill>
                  <a:srgbClr val="000000"/>
                </a:solidFill>
                <a:latin typeface="宋体" panose="02010600030101010101" pitchFamily="2" charset="-122"/>
              </a:rPr>
              <a:t>，算法结束；</a:t>
            </a:r>
            <a:endParaRPr kumimoji="1" lang="en-US" altLang="zh-CN" sz="2800" dirty="0" smtClean="0">
              <a:solidFill>
                <a:srgbClr val="000000"/>
              </a:solidFill>
              <a:latin typeface="宋体" panose="02010600030101010101" pitchFamily="2" charset="-122"/>
            </a:endParaRPr>
          </a:p>
          <a:p>
            <a:pPr lvl="1" algn="just" eaLnBrk="1" hangingPunct="1">
              <a:spcBef>
                <a:spcPct val="50000"/>
              </a:spcBef>
            </a:pPr>
            <a:r>
              <a:rPr kumimoji="1" lang="en-US" altLang="zh-CN" sz="2800" dirty="0" smtClean="0">
                <a:solidFill>
                  <a:srgbClr val="000000"/>
                </a:solidFill>
                <a:latin typeface="宋体" panose="02010600030101010101" pitchFamily="2" charset="-122"/>
              </a:rPr>
              <a:t>4</a:t>
            </a:r>
            <a:r>
              <a:rPr kumimoji="1" lang="zh-CN" altLang="en-US" sz="2800" dirty="0">
                <a:solidFill>
                  <a:srgbClr val="000000"/>
                </a:solidFill>
                <a:latin typeface="宋体" panose="02010600030101010101" pitchFamily="2" charset="-122"/>
              </a:rPr>
              <a:t>）若顶点</a:t>
            </a:r>
            <a:r>
              <a:rPr kumimoji="1" lang="en-US" altLang="zh-CN" sz="2800" dirty="0">
                <a:solidFill>
                  <a:srgbClr val="000000"/>
                </a:solidFill>
                <a:latin typeface="宋体" panose="02010600030101010101" pitchFamily="2" charset="-122"/>
              </a:rPr>
              <a:t>w</a:t>
            </a:r>
            <a:r>
              <a:rPr kumimoji="1" lang="zh-CN" altLang="en-US" sz="2800" dirty="0">
                <a:solidFill>
                  <a:srgbClr val="000000"/>
                </a:solidFill>
                <a:latin typeface="宋体" panose="02010600030101010101" pitchFamily="2" charset="-122"/>
              </a:rPr>
              <a:t>未被访问，</a:t>
            </a:r>
            <a:r>
              <a:rPr kumimoji="1" lang="zh-CN" altLang="en-US" sz="2800" dirty="0" smtClean="0">
                <a:solidFill>
                  <a:srgbClr val="000000"/>
                </a:solidFill>
                <a:latin typeface="宋体" panose="02010600030101010101" pitchFamily="2" charset="-122"/>
              </a:rPr>
              <a:t>则从顶点</a:t>
            </a:r>
            <a:r>
              <a:rPr kumimoji="1" lang="en-US" altLang="zh-CN" sz="2800" dirty="0" smtClean="0">
                <a:solidFill>
                  <a:srgbClr val="000000"/>
                </a:solidFill>
                <a:latin typeface="宋体" panose="02010600030101010101" pitchFamily="2" charset="-122"/>
              </a:rPr>
              <a:t>w</a:t>
            </a:r>
            <a:r>
              <a:rPr kumimoji="1" lang="zh-CN" altLang="en-US" sz="2800" dirty="0">
                <a:solidFill>
                  <a:srgbClr val="000000"/>
                </a:solidFill>
                <a:latin typeface="宋体" panose="02010600030101010101" pitchFamily="2" charset="-122"/>
              </a:rPr>
              <a:t>开始进行</a:t>
            </a:r>
            <a:r>
              <a:rPr kumimoji="1" lang="zh-CN" altLang="en-US" sz="2800" dirty="0" smtClean="0">
                <a:solidFill>
                  <a:srgbClr val="FF0000"/>
                </a:solidFill>
                <a:latin typeface="宋体" panose="02010600030101010101" pitchFamily="2" charset="-122"/>
              </a:rPr>
              <a:t>深度优先搜索</a:t>
            </a:r>
            <a:r>
              <a:rPr kumimoji="1" lang="zh-CN" altLang="en-US" sz="2800" dirty="0" smtClean="0">
                <a:solidFill>
                  <a:srgbClr val="000000"/>
                </a:solidFill>
                <a:latin typeface="宋体" panose="02010600030101010101" pitchFamily="2" charset="-122"/>
              </a:rPr>
              <a:t>；</a:t>
            </a:r>
            <a:endParaRPr kumimoji="1" lang="zh-CN" altLang="en-US" sz="2800" dirty="0">
              <a:solidFill>
                <a:srgbClr val="000000"/>
              </a:solidFill>
              <a:latin typeface="宋体" panose="02010600030101010101" pitchFamily="2" charset="-122"/>
            </a:endParaRPr>
          </a:p>
          <a:p>
            <a:pPr lvl="1" algn="just" eaLnBrk="1" hangingPunct="1">
              <a:spcBef>
                <a:spcPct val="50000"/>
              </a:spcBef>
            </a:pPr>
            <a:r>
              <a:rPr kumimoji="1" lang="en-US" altLang="zh-CN" sz="2800" dirty="0" smtClean="0">
                <a:solidFill>
                  <a:srgbClr val="000000"/>
                </a:solidFill>
                <a:latin typeface="宋体" panose="02010600030101010101" pitchFamily="2" charset="-122"/>
              </a:rPr>
              <a:t>5</a:t>
            </a:r>
            <a:r>
              <a:rPr kumimoji="1" lang="zh-CN" altLang="en-US" sz="2800" dirty="0">
                <a:solidFill>
                  <a:srgbClr val="000000"/>
                </a:solidFill>
                <a:latin typeface="宋体" panose="02010600030101010101" pitchFamily="2" charset="-122"/>
              </a:rPr>
              <a:t>）使</a:t>
            </a:r>
            <a:r>
              <a:rPr kumimoji="1" lang="en-US" altLang="zh-CN" sz="2800" dirty="0">
                <a:solidFill>
                  <a:srgbClr val="000000"/>
                </a:solidFill>
                <a:latin typeface="宋体" panose="02010600030101010101" pitchFamily="2" charset="-122"/>
              </a:rPr>
              <a:t>w</a:t>
            </a:r>
            <a:r>
              <a:rPr kumimoji="1" lang="zh-CN" altLang="en-US" sz="2800" dirty="0">
                <a:solidFill>
                  <a:srgbClr val="000000"/>
                </a:solidFill>
                <a:latin typeface="宋体" panose="02010600030101010101" pitchFamily="2" charset="-122"/>
              </a:rPr>
              <a:t>为顶点</a:t>
            </a:r>
            <a:r>
              <a:rPr kumimoji="1" lang="en-US" altLang="zh-CN" sz="2800" dirty="0">
                <a:solidFill>
                  <a:srgbClr val="000000"/>
                </a:solidFill>
                <a:latin typeface="宋体" panose="02010600030101010101" pitchFamily="2" charset="-122"/>
              </a:rPr>
              <a:t>v</a:t>
            </a:r>
            <a:r>
              <a:rPr kumimoji="1" lang="zh-CN" altLang="en-US" sz="2800" dirty="0">
                <a:solidFill>
                  <a:srgbClr val="000000"/>
                </a:solidFill>
                <a:latin typeface="宋体" panose="02010600030101010101" pitchFamily="2" charset="-122"/>
              </a:rPr>
              <a:t>的在原来</a:t>
            </a:r>
            <a:r>
              <a:rPr kumimoji="1" lang="en-US" altLang="zh-CN" sz="2800" dirty="0">
                <a:solidFill>
                  <a:srgbClr val="000000"/>
                </a:solidFill>
                <a:latin typeface="宋体" panose="02010600030101010101" pitchFamily="2" charset="-122"/>
              </a:rPr>
              <a:t>w</a:t>
            </a:r>
            <a:r>
              <a:rPr kumimoji="1" lang="zh-CN" altLang="en-US" sz="2800" dirty="0">
                <a:solidFill>
                  <a:srgbClr val="000000"/>
                </a:solidFill>
                <a:latin typeface="宋体" panose="02010600030101010101" pitchFamily="2" charset="-122"/>
              </a:rPr>
              <a:t>之后的下一个邻接顶点，转到</a:t>
            </a:r>
            <a:r>
              <a:rPr kumimoji="1" lang="zh-CN" altLang="en-US" sz="2800" dirty="0" smtClean="0">
                <a:solidFill>
                  <a:srgbClr val="000000"/>
                </a:solidFill>
                <a:latin typeface="宋体" panose="02010600030101010101" pitchFamily="2" charset="-122"/>
              </a:rPr>
              <a:t>步骤</a:t>
            </a:r>
            <a:r>
              <a:rPr kumimoji="1" lang="en-US" altLang="zh-CN" sz="2800" dirty="0" smtClean="0">
                <a:solidFill>
                  <a:srgbClr val="000000"/>
                </a:solidFill>
                <a:latin typeface="宋体" panose="02010600030101010101" pitchFamily="2" charset="-122"/>
              </a:rPr>
              <a:t>3</a:t>
            </a:r>
            <a:r>
              <a:rPr kumimoji="1" lang="zh-CN" altLang="en-US" sz="2800" dirty="0">
                <a:solidFill>
                  <a:srgbClr val="000000"/>
                </a:solidFill>
                <a:latin typeface="宋体" panose="02010600030101010101" pitchFamily="2" charset="-122"/>
              </a:rPr>
              <a:t>）。</a:t>
            </a:r>
            <a:endParaRPr kumimoji="1" lang="zh-CN" altLang="en-US" sz="2800" dirty="0">
              <a:solidFill>
                <a:srgbClr val="000000"/>
              </a:solidFill>
              <a:latin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15900" y="1341444"/>
            <a:ext cx="88201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r>
              <a:rPr lang="en-US" altLang="zh-CN" sz="2400" b="1" dirty="0"/>
              <a:t>void</a:t>
            </a:r>
            <a:r>
              <a:rPr lang="en-US" altLang="zh-CN" sz="2400" dirty="0"/>
              <a:t> DFS(</a:t>
            </a:r>
            <a:r>
              <a:rPr lang="en-US" altLang="zh-CN" sz="2400" b="1" dirty="0" err="1"/>
              <a:t>const</a:t>
            </a:r>
            <a:r>
              <a:rPr lang="en-US" altLang="zh-CN" sz="2400" dirty="0"/>
              <a:t> </a:t>
            </a:r>
            <a:r>
              <a:rPr lang="en-US" altLang="zh-CN" sz="2400" dirty="0" err="1"/>
              <a:t>AdjMatrixUndirGraph</a:t>
            </a:r>
            <a:r>
              <a:rPr lang="en-US" altLang="zh-CN" sz="2400" dirty="0"/>
              <a:t>&lt;</a:t>
            </a:r>
            <a:r>
              <a:rPr lang="en-US" altLang="zh-CN" sz="2400" dirty="0" err="1"/>
              <a:t>ElemType</a:t>
            </a:r>
            <a:r>
              <a:rPr lang="en-US" altLang="zh-CN" sz="2400" dirty="0"/>
              <a:t>&gt; &amp;g,</a:t>
            </a:r>
            <a:endParaRPr lang="en-US" altLang="zh-CN" sz="2400" dirty="0"/>
          </a:p>
          <a:p>
            <a:r>
              <a:rPr lang="en-US" altLang="zh-CN" sz="2400" dirty="0"/>
              <a:t>        </a:t>
            </a:r>
            <a:r>
              <a:rPr lang="en-US" altLang="zh-CN" sz="2400" b="1" dirty="0" err="1"/>
              <a:t>int</a:t>
            </a:r>
            <a:r>
              <a:rPr lang="en-US" altLang="zh-CN" sz="2400" dirty="0"/>
              <a:t> v,   </a:t>
            </a:r>
            <a:r>
              <a:rPr lang="en-US" altLang="zh-CN" sz="2400" b="1" dirty="0"/>
              <a:t>void</a:t>
            </a:r>
            <a:r>
              <a:rPr lang="en-US" altLang="zh-CN" sz="2400" dirty="0"/>
              <a:t> (*Visit)(</a:t>
            </a:r>
            <a:r>
              <a:rPr lang="en-US" altLang="zh-CN" sz="2400" b="1" dirty="0" err="1"/>
              <a:t>const</a:t>
            </a:r>
            <a:r>
              <a:rPr lang="en-US" altLang="zh-CN" sz="2400" dirty="0"/>
              <a:t> </a:t>
            </a:r>
            <a:r>
              <a:rPr lang="en-US" altLang="zh-CN" sz="2400" dirty="0" err="1"/>
              <a:t>ElemType</a:t>
            </a:r>
            <a:r>
              <a:rPr lang="en-US" altLang="zh-CN" sz="2400" dirty="0"/>
              <a:t> &amp;))   {	</a:t>
            </a:r>
            <a:endParaRPr lang="zh-CN" altLang="zh-CN" sz="2400" dirty="0"/>
          </a:p>
          <a:p>
            <a:r>
              <a:rPr lang="en-US" altLang="zh-CN" sz="2400" dirty="0"/>
              <a:t>	</a:t>
            </a:r>
            <a:r>
              <a:rPr lang="en-US" altLang="zh-CN" sz="2400" dirty="0" err="1"/>
              <a:t>ElemType</a:t>
            </a:r>
            <a:r>
              <a:rPr lang="en-US" altLang="zh-CN" sz="2400" dirty="0"/>
              <a:t> e;	</a:t>
            </a:r>
            <a:endParaRPr lang="zh-CN" altLang="zh-CN" sz="2400" dirty="0"/>
          </a:p>
          <a:p>
            <a:r>
              <a:rPr lang="en-US" altLang="zh-CN" sz="2400" dirty="0"/>
              <a:t>	</a:t>
            </a:r>
            <a:r>
              <a:rPr lang="en-US" altLang="zh-CN" sz="2400" dirty="0" err="1"/>
              <a:t>g.SetTag</a:t>
            </a:r>
            <a:r>
              <a:rPr lang="en-US" altLang="zh-CN" sz="2400" dirty="0"/>
              <a:t>(v, VISITED);</a:t>
            </a:r>
            <a:endParaRPr lang="en-US" altLang="zh-CN" sz="2400" dirty="0"/>
          </a:p>
          <a:p>
            <a:r>
              <a:rPr lang="en-US" altLang="zh-CN" sz="2400" dirty="0"/>
              <a:t>	</a:t>
            </a:r>
            <a:r>
              <a:rPr lang="en-US" altLang="zh-CN" sz="2400" dirty="0" err="1"/>
              <a:t>g.GetElem</a:t>
            </a:r>
            <a:r>
              <a:rPr lang="en-US" altLang="zh-CN" sz="2400" dirty="0"/>
              <a:t>(v, e);	</a:t>
            </a:r>
            <a:endParaRPr lang="en-US" altLang="zh-CN" sz="2400" dirty="0"/>
          </a:p>
          <a:p>
            <a:r>
              <a:rPr lang="en-US" altLang="zh-CN" sz="2400" dirty="0"/>
              <a:t>	Visit(e);</a:t>
            </a:r>
            <a:endParaRPr lang="en-US" altLang="zh-CN" sz="2400" dirty="0"/>
          </a:p>
          <a:p>
            <a:r>
              <a:rPr lang="en-US" altLang="zh-CN" sz="2400" dirty="0"/>
              <a:t>	</a:t>
            </a:r>
            <a:r>
              <a:rPr lang="en-US" altLang="zh-CN" sz="2400" b="1" dirty="0"/>
              <a:t>for</a:t>
            </a:r>
            <a:r>
              <a:rPr lang="en-US" altLang="zh-CN" sz="2400" dirty="0"/>
              <a:t> (</a:t>
            </a:r>
            <a:r>
              <a:rPr lang="en-US" altLang="zh-CN" sz="2400" b="1" dirty="0" err="1"/>
              <a:t>int</a:t>
            </a:r>
            <a:r>
              <a:rPr lang="en-US" altLang="zh-CN" sz="2400" dirty="0"/>
              <a:t> w=</a:t>
            </a:r>
            <a:r>
              <a:rPr lang="en-US" altLang="zh-CN" sz="2400" dirty="0" err="1"/>
              <a:t>g.FirstAdjVex</a:t>
            </a:r>
            <a:r>
              <a:rPr lang="en-US" altLang="zh-CN" sz="2400" dirty="0"/>
              <a:t>(v); w != -1;</a:t>
            </a:r>
            <a:endParaRPr lang="en-US" altLang="zh-CN" sz="2400" dirty="0"/>
          </a:p>
          <a:p>
            <a:r>
              <a:rPr lang="en-US" altLang="zh-CN" sz="2400" dirty="0"/>
              <a:t>                 w=</a:t>
            </a:r>
            <a:r>
              <a:rPr lang="en-US" altLang="zh-CN" sz="2400" dirty="0" err="1"/>
              <a:t>g.NextAdjVex</a:t>
            </a:r>
            <a:r>
              <a:rPr lang="en-US" altLang="zh-CN" sz="2400" dirty="0"/>
              <a:t>(v, w))</a:t>
            </a:r>
            <a:endParaRPr lang="zh-CN" altLang="zh-CN" sz="2400" dirty="0"/>
          </a:p>
          <a:p>
            <a:r>
              <a:rPr lang="en-US" altLang="zh-CN" sz="2400" dirty="0"/>
              <a:t>	      </a:t>
            </a:r>
            <a:r>
              <a:rPr lang="en-US" altLang="zh-CN" sz="2400" b="1" dirty="0"/>
              <a:t>if</a:t>
            </a:r>
            <a:r>
              <a:rPr lang="en-US" altLang="zh-CN" sz="2400" dirty="0"/>
              <a:t> (</a:t>
            </a:r>
            <a:r>
              <a:rPr lang="en-US" altLang="zh-CN" sz="2400" dirty="0" err="1"/>
              <a:t>g.GetTag</a:t>
            </a:r>
            <a:r>
              <a:rPr lang="en-US" altLang="zh-CN" sz="2400" dirty="0"/>
              <a:t>(w) == UNVISITED)</a:t>
            </a:r>
            <a:endParaRPr lang="zh-CN" altLang="zh-CN" sz="2400" dirty="0"/>
          </a:p>
          <a:p>
            <a:r>
              <a:rPr lang="en-US" altLang="zh-CN" sz="2400" dirty="0"/>
              <a:t>		DFS(g, w, Visit);</a:t>
            </a:r>
            <a:endParaRPr lang="en-US"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sz="4000" dirty="0" smtClean="0"/>
              <a:t>深度优先搜索</a:t>
            </a:r>
            <a:endParaRPr lang="zh-CN" altLang="en-US" sz="4000" dirty="0"/>
          </a:p>
        </p:txBody>
      </p:sp>
    </p:spTree>
  </p:cSld>
  <p:clrMapOvr>
    <a:masterClrMapping/>
  </p:clrMapOvr>
  <p:transition spd="slow">
    <p:circl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15900" y="1341442"/>
            <a:ext cx="88201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r>
              <a:rPr lang="en-US" altLang="zh-CN" sz="2400" b="1" dirty="0"/>
              <a:t>void</a:t>
            </a:r>
            <a:r>
              <a:rPr lang="en-US" altLang="zh-CN" sz="2400" dirty="0"/>
              <a:t> </a:t>
            </a:r>
            <a:r>
              <a:rPr lang="en-US" altLang="zh-CN" sz="2400" dirty="0" err="1"/>
              <a:t>DFSTraverse</a:t>
            </a:r>
            <a:r>
              <a:rPr lang="en-US" altLang="zh-CN" sz="2400" dirty="0"/>
              <a:t>(</a:t>
            </a:r>
            <a:r>
              <a:rPr lang="en-US" altLang="zh-CN" sz="2400" b="1" dirty="0" err="1"/>
              <a:t>const</a:t>
            </a:r>
            <a:r>
              <a:rPr lang="en-US" altLang="zh-CN" sz="2400" dirty="0"/>
              <a:t> </a:t>
            </a:r>
            <a:r>
              <a:rPr lang="en-US" altLang="zh-CN" sz="2400" dirty="0" err="1"/>
              <a:t>AdjMatrixUndirGraph</a:t>
            </a:r>
            <a:r>
              <a:rPr lang="en-US" altLang="zh-CN" sz="2400" dirty="0"/>
              <a:t>&lt;</a:t>
            </a:r>
            <a:r>
              <a:rPr lang="en-US" altLang="zh-CN" sz="2400" dirty="0" err="1"/>
              <a:t>ElemType</a:t>
            </a:r>
            <a:r>
              <a:rPr lang="en-US" altLang="zh-CN" sz="2400" dirty="0"/>
              <a:t>&gt; &amp;g, </a:t>
            </a:r>
            <a:endParaRPr lang="zh-CN" altLang="zh-CN" sz="2400" dirty="0"/>
          </a:p>
          <a:p>
            <a:r>
              <a:rPr lang="en-US" altLang="zh-CN" sz="2400" dirty="0"/>
              <a:t>	</a:t>
            </a:r>
            <a:r>
              <a:rPr lang="en-US" altLang="zh-CN" sz="2400" b="1" dirty="0"/>
              <a:t>void</a:t>
            </a:r>
            <a:r>
              <a:rPr lang="en-US" altLang="zh-CN" sz="2400" dirty="0"/>
              <a:t> (*Visit)(</a:t>
            </a:r>
            <a:r>
              <a:rPr lang="en-US" altLang="zh-CN" sz="2400" b="1" dirty="0" err="1"/>
              <a:t>const</a:t>
            </a:r>
            <a:r>
              <a:rPr lang="en-US" altLang="zh-CN" sz="2400" dirty="0"/>
              <a:t> </a:t>
            </a:r>
            <a:r>
              <a:rPr lang="en-US" altLang="zh-CN" sz="2400" dirty="0" err="1"/>
              <a:t>ElemType</a:t>
            </a:r>
            <a:r>
              <a:rPr lang="en-US" altLang="zh-CN" sz="2400" dirty="0"/>
              <a:t> &amp;))  {</a:t>
            </a:r>
            <a:endParaRPr lang="zh-CN" altLang="zh-CN" sz="2400" dirty="0"/>
          </a:p>
          <a:p>
            <a:r>
              <a:rPr lang="en-US" altLang="zh-CN" sz="2400" dirty="0"/>
              <a:t>	</a:t>
            </a:r>
            <a:r>
              <a:rPr lang="en-US" altLang="zh-CN" sz="2400" b="1" dirty="0" err="1"/>
              <a:t>int</a:t>
            </a:r>
            <a:r>
              <a:rPr lang="en-US" altLang="zh-CN" sz="2400" dirty="0"/>
              <a:t> v;</a:t>
            </a:r>
            <a:endParaRPr lang="zh-CN" altLang="zh-CN" sz="2400" dirty="0"/>
          </a:p>
          <a:p>
            <a:r>
              <a:rPr lang="en-US" altLang="zh-CN" sz="2400" dirty="0"/>
              <a:t>	</a:t>
            </a:r>
            <a:r>
              <a:rPr lang="en-US" altLang="zh-CN" sz="2400" b="1" dirty="0"/>
              <a:t>for</a:t>
            </a:r>
            <a:r>
              <a:rPr lang="en-US" altLang="zh-CN" sz="2400" dirty="0"/>
              <a:t> (v=0; v &lt; </a:t>
            </a:r>
            <a:r>
              <a:rPr lang="en-US" altLang="zh-CN" sz="2400" dirty="0" err="1"/>
              <a:t>g.GetVexNum</a:t>
            </a:r>
            <a:r>
              <a:rPr lang="en-US" altLang="zh-CN" sz="2400" dirty="0"/>
              <a:t>(); v++)</a:t>
            </a:r>
            <a:endParaRPr lang="zh-CN" altLang="zh-CN" sz="2400" dirty="0"/>
          </a:p>
          <a:p>
            <a:r>
              <a:rPr lang="en-US" altLang="zh-CN" sz="2400" dirty="0"/>
              <a:t>		</a:t>
            </a:r>
            <a:r>
              <a:rPr lang="en-US" altLang="zh-CN" sz="2400" dirty="0" err="1"/>
              <a:t>g.SetTag</a:t>
            </a:r>
            <a:r>
              <a:rPr lang="en-US" altLang="zh-CN" sz="2400" dirty="0"/>
              <a:t>(v, UNVISITED);</a:t>
            </a:r>
            <a:endParaRPr lang="en-US" altLang="zh-CN" sz="2400" dirty="0"/>
          </a:p>
          <a:p>
            <a:r>
              <a:rPr lang="en-US" altLang="zh-CN" sz="2400" dirty="0"/>
              <a:t>	</a:t>
            </a:r>
            <a:r>
              <a:rPr lang="en-US" altLang="zh-CN" sz="2400" b="1" dirty="0"/>
              <a:t>for</a:t>
            </a:r>
            <a:r>
              <a:rPr lang="en-US" altLang="zh-CN" sz="2400" dirty="0"/>
              <a:t> (v=0; v &lt; </a:t>
            </a:r>
            <a:r>
              <a:rPr lang="en-US" altLang="zh-CN" sz="2400" dirty="0" err="1"/>
              <a:t>g.GetVexNum</a:t>
            </a:r>
            <a:r>
              <a:rPr lang="en-US" altLang="zh-CN" sz="2400" dirty="0"/>
              <a:t>(); v++)</a:t>
            </a:r>
            <a:endParaRPr lang="zh-CN" altLang="zh-CN" sz="2400" dirty="0"/>
          </a:p>
          <a:p>
            <a:r>
              <a:rPr lang="en-US" altLang="zh-CN" sz="2400" dirty="0"/>
              <a:t>		</a:t>
            </a:r>
            <a:r>
              <a:rPr lang="en-US" altLang="zh-CN" sz="2400" b="1" dirty="0"/>
              <a:t>if</a:t>
            </a:r>
            <a:r>
              <a:rPr lang="en-US" altLang="zh-CN" sz="2400" dirty="0"/>
              <a:t> (</a:t>
            </a:r>
            <a:r>
              <a:rPr lang="en-US" altLang="zh-CN" sz="2400" dirty="0" err="1"/>
              <a:t>g.GetTag</a:t>
            </a:r>
            <a:r>
              <a:rPr lang="en-US" altLang="zh-CN" sz="2400" dirty="0"/>
              <a:t>(v) == UNVISITED)</a:t>
            </a:r>
            <a:endParaRPr lang="zh-CN" altLang="zh-CN" sz="2400" dirty="0"/>
          </a:p>
          <a:p>
            <a:r>
              <a:rPr lang="en-US" altLang="zh-CN" sz="2400" dirty="0"/>
              <a:t>			DFS(g, v, Visit);</a:t>
            </a:r>
            <a:endParaRPr lang="en-US" altLang="zh-CN" sz="2400" dirty="0"/>
          </a:p>
          <a:p>
            <a:r>
              <a:rPr lang="en-US" altLang="zh-CN" sz="2400" dirty="0"/>
              <a:t>}</a:t>
            </a:r>
            <a:endParaRPr lang="zh-CN" altLang="zh-CN" sz="2400" dirty="0"/>
          </a:p>
        </p:txBody>
      </p:sp>
      <p:sp>
        <p:nvSpPr>
          <p:cNvPr id="2" name="标题 1"/>
          <p:cNvSpPr>
            <a:spLocks noGrp="1"/>
          </p:cNvSpPr>
          <p:nvPr>
            <p:ph type="title"/>
          </p:nvPr>
        </p:nvSpPr>
        <p:spPr>
          <a:xfrm>
            <a:off x="993781" y="142875"/>
            <a:ext cx="7754938" cy="838200"/>
          </a:xfrm>
        </p:spPr>
        <p:txBody>
          <a:bodyPr/>
          <a:lstStyle/>
          <a:p>
            <a:pPr>
              <a:defRPr/>
            </a:pPr>
            <a:r>
              <a:rPr lang="zh-CN" altLang="zh-CN" sz="4000" dirty="0" smtClean="0"/>
              <a:t>深度优先</a:t>
            </a:r>
            <a:r>
              <a:rPr lang="zh-CN" altLang="en-US" sz="4000" dirty="0" smtClean="0"/>
              <a:t>遍历</a:t>
            </a:r>
            <a:endParaRPr lang="zh-CN" altLang="en-US" sz="4000" dirty="0"/>
          </a:p>
        </p:txBody>
      </p:sp>
    </p:spTree>
  </p:cSld>
  <p:clrMapOvr>
    <a:masterClrMapping/>
  </p:clrMapOvr>
  <p:transition spd="slow">
    <p:circl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51520" y="1448780"/>
            <a:ext cx="8281987"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r>
              <a:rPr lang="zh-CN" altLang="en-US" sz="2800" dirty="0" smtClean="0"/>
              <a:t>算法伪代码：</a:t>
            </a:r>
            <a:endParaRPr lang="zh-CN" altLang="en-US" sz="2800" dirty="0" smtClean="0"/>
          </a:p>
          <a:p>
            <a:pPr latinLnBrk="1"/>
            <a:r>
              <a:rPr lang="en-US" altLang="zh-CN" sz="2800" dirty="0" smtClean="0"/>
              <a:t>1</a:t>
            </a:r>
            <a:r>
              <a:rPr lang="en-US" altLang="zh-CN" sz="2800" dirty="0"/>
              <a:t>. </a:t>
            </a:r>
            <a:r>
              <a:rPr lang="zh-CN" altLang="en-US" sz="2800" dirty="0"/>
              <a:t>栈</a:t>
            </a:r>
            <a:r>
              <a:rPr lang="zh-CN" altLang="en-US" sz="2800" dirty="0" smtClean="0"/>
              <a:t>初始化</a:t>
            </a:r>
            <a:r>
              <a:rPr lang="en-US" altLang="zh-CN" sz="2800" dirty="0" smtClean="0"/>
              <a:t>;</a:t>
            </a:r>
            <a:endParaRPr lang="zh-CN" altLang="en-US" sz="2800" dirty="0"/>
          </a:p>
          <a:p>
            <a:pPr latinLnBrk="1"/>
            <a:r>
              <a:rPr lang="en-US" altLang="zh-CN" sz="2800" dirty="0"/>
              <a:t>2. </a:t>
            </a:r>
            <a:r>
              <a:rPr lang="zh-CN" altLang="en-US" sz="2800" dirty="0"/>
              <a:t>输出起始</a:t>
            </a:r>
            <a:r>
              <a:rPr lang="zh-CN" altLang="en-US" sz="2800" dirty="0" smtClean="0"/>
              <a:t>顶点</a:t>
            </a:r>
            <a:r>
              <a:rPr lang="en-US" altLang="zh-CN" sz="2800" dirty="0" smtClean="0"/>
              <a:t>a</a:t>
            </a:r>
            <a:r>
              <a:rPr lang="zh-CN" altLang="en-US" sz="2800" dirty="0" smtClean="0"/>
              <a:t>，并改为</a:t>
            </a:r>
            <a:r>
              <a:rPr lang="en-US" altLang="zh-CN" sz="2800" dirty="0"/>
              <a:t>" </a:t>
            </a:r>
            <a:r>
              <a:rPr lang="zh-CN" altLang="en-US" sz="2800" dirty="0"/>
              <a:t>已访问 </a:t>
            </a:r>
            <a:r>
              <a:rPr lang="en-US" altLang="zh-CN" sz="2800" dirty="0"/>
              <a:t>"</a:t>
            </a:r>
            <a:r>
              <a:rPr lang="zh-CN" altLang="en-US" sz="2800" dirty="0"/>
              <a:t>标识；</a:t>
            </a:r>
            <a:r>
              <a:rPr lang="zh-CN" altLang="en-US" sz="2800" dirty="0" smtClean="0"/>
              <a:t>将</a:t>
            </a:r>
            <a:r>
              <a:rPr lang="en-US" altLang="zh-CN" sz="2800" dirty="0" smtClean="0"/>
              <a:t>a</a:t>
            </a:r>
            <a:r>
              <a:rPr lang="zh-CN" altLang="en-US" sz="2800" dirty="0" smtClean="0"/>
              <a:t>进栈</a:t>
            </a:r>
            <a:r>
              <a:rPr lang="en-US" altLang="zh-CN" sz="2800" dirty="0" smtClean="0"/>
              <a:t>;</a:t>
            </a:r>
            <a:endParaRPr lang="zh-CN" altLang="en-US" sz="2800" dirty="0"/>
          </a:p>
          <a:p>
            <a:pPr latinLnBrk="1"/>
            <a:r>
              <a:rPr lang="en-US" altLang="zh-CN" sz="2800" dirty="0"/>
              <a:t>3. </a:t>
            </a:r>
            <a:r>
              <a:rPr lang="zh-CN" altLang="en-US" sz="2800" dirty="0"/>
              <a:t>重复下列操作直到栈为</a:t>
            </a:r>
            <a:r>
              <a:rPr lang="zh-CN" altLang="en-US" sz="2800" dirty="0" smtClean="0"/>
              <a:t>空：</a:t>
            </a:r>
            <a:endParaRPr lang="zh-CN" altLang="en-US" sz="2800" dirty="0"/>
          </a:p>
          <a:p>
            <a:pPr latinLnBrk="1"/>
            <a:r>
              <a:rPr lang="en-US" altLang="zh-CN" sz="2800" dirty="0" smtClean="0"/>
              <a:t>   3.1. </a:t>
            </a:r>
            <a:r>
              <a:rPr lang="zh-CN" altLang="en-US" sz="2800" dirty="0" smtClean="0"/>
              <a:t>取栈顶</a:t>
            </a:r>
            <a:r>
              <a:rPr lang="zh-CN" altLang="en-US" sz="2800" dirty="0"/>
              <a:t>元素</a:t>
            </a:r>
            <a:r>
              <a:rPr lang="zh-CN" altLang="en-US" sz="2800" dirty="0" smtClean="0"/>
              <a:t>顶点（不出栈）</a:t>
            </a:r>
            <a:r>
              <a:rPr lang="en-US" altLang="zh-CN" sz="2800" dirty="0" smtClean="0"/>
              <a:t>;</a:t>
            </a:r>
            <a:endParaRPr lang="zh-CN" altLang="en-US" sz="2800" dirty="0"/>
          </a:p>
          <a:p>
            <a:pPr latinLnBrk="1"/>
            <a:r>
              <a:rPr lang="en-US" altLang="zh-CN" sz="2800" dirty="0" smtClean="0"/>
              <a:t>   3.2. </a:t>
            </a:r>
            <a:r>
              <a:rPr lang="zh-CN" altLang="en-US" sz="2800" dirty="0"/>
              <a:t>栈顶元素顶点存在未被访问过的邻接点</a:t>
            </a:r>
            <a:r>
              <a:rPr lang="en-US" altLang="zh-CN" sz="2800" dirty="0"/>
              <a:t>W</a:t>
            </a:r>
            <a:r>
              <a:rPr lang="zh-CN" altLang="en-US" sz="2800" dirty="0"/>
              <a:t>，则</a:t>
            </a:r>
            <a:endParaRPr lang="zh-CN" altLang="en-US" sz="2800" dirty="0"/>
          </a:p>
          <a:p>
            <a:pPr latinLnBrk="1"/>
            <a:r>
              <a:rPr lang="en-US" altLang="zh-CN" sz="2800" dirty="0" smtClean="0"/>
              <a:t>     3.2.1. </a:t>
            </a:r>
            <a:r>
              <a:rPr lang="zh-CN" altLang="en-US" sz="2800" dirty="0"/>
              <a:t>输出顶点 </a:t>
            </a:r>
            <a:r>
              <a:rPr lang="en-US" altLang="zh-CN" sz="2800" dirty="0" smtClean="0"/>
              <a:t>W;</a:t>
            </a:r>
            <a:endParaRPr lang="en-US" altLang="zh-CN" sz="2800" dirty="0"/>
          </a:p>
          <a:p>
            <a:pPr latinLnBrk="1"/>
            <a:r>
              <a:rPr lang="en-US" altLang="zh-CN" sz="2800" dirty="0" smtClean="0"/>
              <a:t>     3.2.2. </a:t>
            </a:r>
            <a:r>
              <a:rPr lang="zh-CN" altLang="en-US" sz="2800" dirty="0"/>
              <a:t>将顶点</a:t>
            </a:r>
            <a:r>
              <a:rPr lang="en-US" altLang="zh-CN" sz="2800" dirty="0"/>
              <a:t>W</a:t>
            </a:r>
            <a:r>
              <a:rPr lang="zh-CN" altLang="en-US" sz="2800" dirty="0"/>
              <a:t>改为“已访问”  </a:t>
            </a:r>
            <a:r>
              <a:rPr lang="zh-CN" altLang="en-US" sz="2800" dirty="0" smtClean="0"/>
              <a:t>标志</a:t>
            </a:r>
            <a:r>
              <a:rPr lang="en-US" altLang="zh-CN" sz="2800" dirty="0" smtClean="0"/>
              <a:t>;</a:t>
            </a:r>
            <a:endParaRPr lang="zh-CN" altLang="en-US" sz="2800" dirty="0"/>
          </a:p>
          <a:p>
            <a:pPr latinLnBrk="1"/>
            <a:r>
              <a:rPr lang="en-US" altLang="zh-CN" sz="2800" dirty="0" smtClean="0"/>
              <a:t>     3.2.3. </a:t>
            </a:r>
            <a:r>
              <a:rPr lang="zh-CN" altLang="en-US" sz="2800" dirty="0"/>
              <a:t>将顶点</a:t>
            </a:r>
            <a:r>
              <a:rPr lang="en-US" altLang="zh-CN" sz="2800" dirty="0"/>
              <a:t>W</a:t>
            </a:r>
            <a:r>
              <a:rPr lang="zh-CN" altLang="en-US" sz="2800" dirty="0"/>
              <a:t>进</a:t>
            </a:r>
            <a:r>
              <a:rPr lang="zh-CN" altLang="en-US" sz="2800" dirty="0" smtClean="0"/>
              <a:t>栈</a:t>
            </a:r>
            <a:r>
              <a:rPr lang="en-US" altLang="zh-CN" sz="2800" dirty="0" smtClean="0"/>
              <a:t>;</a:t>
            </a:r>
            <a:endParaRPr lang="zh-CN" altLang="en-US" sz="2800" dirty="0"/>
          </a:p>
          <a:p>
            <a:pPr latinLnBrk="1"/>
            <a:r>
              <a:rPr lang="en-US" altLang="zh-CN" sz="2800" smtClean="0"/>
              <a:t>   3.3</a:t>
            </a:r>
            <a:r>
              <a:rPr lang="en-US" altLang="zh-CN" sz="2800" dirty="0" smtClean="0"/>
              <a:t>. </a:t>
            </a:r>
            <a:r>
              <a:rPr lang="zh-CN" altLang="en-US" sz="2800" dirty="0"/>
              <a:t>否则 当前顶点退</a:t>
            </a:r>
            <a:r>
              <a:rPr lang="zh-CN" altLang="en-US" sz="2800" dirty="0" smtClean="0"/>
              <a:t>栈</a:t>
            </a:r>
            <a:r>
              <a:rPr lang="en-US" altLang="zh-CN" sz="2800" dirty="0" smtClean="0"/>
              <a:t>;</a:t>
            </a:r>
            <a:endParaRPr lang="zh-CN" altLang="en-US" sz="2800" dirty="0"/>
          </a:p>
        </p:txBody>
      </p:sp>
      <p:sp>
        <p:nvSpPr>
          <p:cNvPr id="2" name="标题 1"/>
          <p:cNvSpPr>
            <a:spLocks noGrp="1"/>
          </p:cNvSpPr>
          <p:nvPr>
            <p:ph type="title"/>
          </p:nvPr>
        </p:nvSpPr>
        <p:spPr>
          <a:xfrm>
            <a:off x="993781" y="142875"/>
            <a:ext cx="7754938" cy="838200"/>
          </a:xfrm>
        </p:spPr>
        <p:txBody>
          <a:bodyPr/>
          <a:lstStyle/>
          <a:p>
            <a:pPr>
              <a:defRPr/>
            </a:pPr>
            <a:r>
              <a:rPr lang="zh-CN" altLang="en-US" sz="4000" dirty="0">
                <a:solidFill>
                  <a:schemeClr val="tx2"/>
                </a:solidFill>
                <a:latin typeface="黑体" panose="02010609060101010101" pitchFamily="2" charset="-122"/>
                <a:ea typeface="黑体" panose="02010609060101010101" pitchFamily="2" charset="-122"/>
              </a:rPr>
              <a:t>深度优先</a:t>
            </a:r>
            <a:r>
              <a:rPr lang="zh-CN" altLang="en-US" sz="4000" dirty="0" smtClean="0">
                <a:solidFill>
                  <a:schemeClr val="tx2"/>
                </a:solidFill>
                <a:latin typeface="黑体" panose="02010609060101010101" pitchFamily="2" charset="-122"/>
                <a:ea typeface="黑体" panose="02010609060101010101" pitchFamily="2" charset="-122"/>
              </a:rPr>
              <a:t>遍历</a:t>
            </a:r>
            <a:r>
              <a:rPr lang="en-US" altLang="zh-CN" sz="4000" dirty="0" smtClean="0">
                <a:solidFill>
                  <a:schemeClr val="tx2"/>
                </a:solidFill>
                <a:latin typeface="黑体" panose="02010609060101010101" pitchFamily="2" charset="-122"/>
                <a:ea typeface="黑体" panose="02010609060101010101" pitchFamily="2" charset="-122"/>
              </a:rPr>
              <a:t>(</a:t>
            </a:r>
            <a:r>
              <a:rPr lang="zh-CN" altLang="en-US" sz="4000" dirty="0" smtClean="0">
                <a:solidFill>
                  <a:schemeClr val="tx2"/>
                </a:solidFill>
                <a:latin typeface="黑体" panose="02010609060101010101" pitchFamily="2" charset="-122"/>
                <a:ea typeface="黑体" panose="02010609060101010101" pitchFamily="2" charset="-122"/>
              </a:rPr>
              <a:t>非递归栈实现</a:t>
            </a:r>
            <a:r>
              <a:rPr lang="en-US" altLang="zh-CN" sz="4000" dirty="0" smtClean="0">
                <a:solidFill>
                  <a:schemeClr val="tx2"/>
                </a:solidFill>
                <a:latin typeface="黑体" panose="02010609060101010101" pitchFamily="2" charset="-122"/>
                <a:ea typeface="黑体" panose="02010609060101010101" pitchFamily="2" charset="-122"/>
              </a:rPr>
              <a:t>)</a:t>
            </a:r>
            <a:r>
              <a:rPr lang="zh-CN" altLang="en-US" sz="4000" dirty="0" smtClean="0">
                <a:solidFill>
                  <a:schemeClr val="tx2"/>
                </a:solidFill>
                <a:latin typeface="黑体" panose="02010609060101010101" pitchFamily="2" charset="-122"/>
                <a:ea typeface="黑体" panose="02010609060101010101" pitchFamily="2" charset="-122"/>
              </a:rPr>
              <a:t> </a:t>
            </a:r>
            <a:endParaRPr lang="zh-CN" altLang="en-US" sz="4000" dirty="0">
              <a:latin typeface="黑体" panose="02010609060101010101" pitchFamily="2" charset="-122"/>
              <a:ea typeface="黑体" panose="0201060906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30243" y="1304764"/>
            <a:ext cx="774086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dirty="0" smtClean="0">
                <a:latin typeface="宋体" panose="02010600030101010101" pitchFamily="2" charset="-122"/>
              </a:rPr>
              <a:t>    </a:t>
            </a:r>
            <a:r>
              <a:rPr kumimoji="1" lang="zh-CN" altLang="en-US" sz="2800" dirty="0" smtClean="0">
                <a:latin typeface="宋体" panose="02010600030101010101" pitchFamily="2" charset="-122"/>
              </a:rPr>
              <a:t>在图中如果顶点对</a:t>
            </a:r>
            <a:r>
              <a:rPr kumimoji="1" lang="en-US" altLang="zh-CN" sz="2800" dirty="0" smtClean="0">
                <a:latin typeface="Times New Roman" panose="02020603050405020304" pitchFamily="18" charset="0"/>
              </a:rPr>
              <a:t>(</a:t>
            </a:r>
            <a:r>
              <a:rPr kumimoji="1" lang="en-US" altLang="zh-CN" sz="2800" dirty="0" err="1" smtClean="0">
                <a:latin typeface="Times New Roman" panose="02020603050405020304" pitchFamily="18" charset="0"/>
              </a:rPr>
              <a:t>v</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w</a:t>
            </a:r>
            <a:r>
              <a:rPr kumimoji="1" lang="en-US" altLang="zh-CN" sz="2800" dirty="0" smtClean="0">
                <a:latin typeface="Times New Roman" panose="02020603050405020304" pitchFamily="18" charset="0"/>
              </a:rPr>
              <a:t>)</a:t>
            </a:r>
            <a:r>
              <a:rPr kumimoji="1" lang="zh-CN" altLang="en-US" sz="2800" dirty="0" smtClean="0">
                <a:latin typeface="宋体" panose="02010600030101010101" pitchFamily="2" charset="-122"/>
              </a:rPr>
              <a:t>是无序的，则称此图为</a:t>
            </a:r>
            <a:r>
              <a:rPr lang="zh-CN" altLang="en-US" sz="2800" b="1" dirty="0" smtClean="0">
                <a:solidFill>
                  <a:srgbClr val="FF0000"/>
                </a:solidFill>
                <a:effectLst>
                  <a:outerShdw blurRad="38100" dist="38100" dir="2700000" algn="tl">
                    <a:srgbClr val="C0C0C0"/>
                  </a:outerShdw>
                </a:effectLst>
                <a:latin typeface="宋体" panose="02010600030101010101" pitchFamily="2" charset="-122"/>
              </a:rPr>
              <a:t>无向图</a:t>
            </a:r>
            <a:r>
              <a:rPr kumimoji="1" lang="en-US" altLang="zh-CN" sz="2800" b="1" dirty="0" smtClean="0">
                <a:latin typeface="Times New Roman" panose="02020603050405020304" pitchFamily="18" charset="0"/>
              </a:rPr>
              <a:t>(undirected graph)</a:t>
            </a:r>
            <a:r>
              <a:rPr kumimoji="1" lang="zh-CN" altLang="en-US" sz="2800" dirty="0" smtClean="0">
                <a:latin typeface="宋体" panose="02010600030101010101" pitchFamily="2" charset="-122"/>
              </a:rPr>
              <a:t>，顶点对</a:t>
            </a:r>
            <a:r>
              <a:rPr kumimoji="1" lang="en-US" altLang="zh-CN" sz="2800" dirty="0" smtClean="0">
                <a:latin typeface="Times New Roman" panose="02020603050405020304" pitchFamily="18" charset="0"/>
              </a:rPr>
              <a:t>(</a:t>
            </a:r>
            <a:r>
              <a:rPr kumimoji="1" lang="en-US" altLang="zh-CN" sz="2800" dirty="0" err="1" smtClean="0">
                <a:latin typeface="Times New Roman" panose="02020603050405020304" pitchFamily="18" charset="0"/>
              </a:rPr>
              <a:t>v</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w</a:t>
            </a:r>
            <a:r>
              <a:rPr kumimoji="1" lang="en-US" altLang="zh-CN" sz="2800" dirty="0" smtClean="0">
                <a:latin typeface="Times New Roman" panose="02020603050405020304" pitchFamily="18" charset="0"/>
              </a:rPr>
              <a:t>)</a:t>
            </a:r>
            <a:r>
              <a:rPr kumimoji="1" lang="zh-CN" altLang="en-US" sz="2800" dirty="0" smtClean="0">
                <a:latin typeface="宋体" panose="02010600030101010101" pitchFamily="2" charset="-122"/>
              </a:rPr>
              <a:t>称为与顶点</a:t>
            </a:r>
            <a:r>
              <a:rPr kumimoji="1" lang="en-US" altLang="zh-CN" sz="2800" dirty="0" smtClean="0">
                <a:latin typeface="Times New Roman" panose="02020603050405020304" pitchFamily="18" charset="0"/>
              </a:rPr>
              <a:t>v</a:t>
            </a:r>
            <a:r>
              <a:rPr kumimoji="1" lang="zh-CN" altLang="en-US" sz="2800" dirty="0" smtClean="0">
                <a:latin typeface="宋体" panose="02010600030101010101" pitchFamily="2" charset="-122"/>
              </a:rPr>
              <a:t>和顶点</a:t>
            </a:r>
            <a:r>
              <a:rPr kumimoji="1" lang="en-US" altLang="zh-CN" sz="2800" dirty="0" smtClean="0">
                <a:latin typeface="Times New Roman" panose="02020603050405020304" pitchFamily="18" charset="0"/>
              </a:rPr>
              <a:t>w</a:t>
            </a:r>
            <a:r>
              <a:rPr kumimoji="1" lang="zh-CN" altLang="en-US" sz="2800" dirty="0" smtClean="0">
                <a:latin typeface="宋体" panose="02010600030101010101" pitchFamily="2" charset="-122"/>
              </a:rPr>
              <a:t>相</a:t>
            </a:r>
            <a:r>
              <a:rPr lang="zh-CN" altLang="en-US" sz="2800" b="1" dirty="0" smtClean="0">
                <a:solidFill>
                  <a:srgbClr val="FF0000"/>
                </a:solidFill>
                <a:effectLst>
                  <a:outerShdw blurRad="38100" dist="38100" dir="2700000" algn="tl">
                    <a:srgbClr val="C0C0C0"/>
                  </a:outerShdw>
                </a:effectLst>
                <a:latin typeface="宋体" panose="02010600030101010101" pitchFamily="2" charset="-122"/>
              </a:rPr>
              <a:t>关联</a:t>
            </a:r>
            <a:r>
              <a:rPr kumimoji="1" lang="zh-CN" altLang="en-US" sz="2800" dirty="0" smtClean="0">
                <a:latin typeface="宋体" panose="02010600030101010101" pitchFamily="2" charset="-122"/>
              </a:rPr>
              <a:t>的一条边。由于这条边没有方向，所以</a:t>
            </a:r>
            <a:r>
              <a:rPr kumimoji="1" lang="en-US" altLang="zh-CN" sz="2800" dirty="0" smtClean="0">
                <a:latin typeface="Times New Roman" panose="02020603050405020304" pitchFamily="18" charset="0"/>
              </a:rPr>
              <a:t>(</a:t>
            </a:r>
            <a:r>
              <a:rPr kumimoji="1" lang="en-US" altLang="zh-CN" sz="2800" dirty="0" err="1" smtClean="0">
                <a:latin typeface="Times New Roman" panose="02020603050405020304" pitchFamily="18" charset="0"/>
              </a:rPr>
              <a:t>v</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w</a:t>
            </a:r>
            <a:r>
              <a:rPr kumimoji="1" lang="en-US" altLang="zh-CN" sz="2800" dirty="0" smtClean="0">
                <a:latin typeface="Times New Roman" panose="02020603050405020304" pitchFamily="18" charset="0"/>
              </a:rPr>
              <a:t>)</a:t>
            </a:r>
            <a:r>
              <a:rPr kumimoji="1" lang="zh-CN" altLang="en-US" sz="2800" dirty="0" smtClean="0">
                <a:latin typeface="宋体" panose="02010600030101010101" pitchFamily="2" charset="-122"/>
              </a:rPr>
              <a:t>与</a:t>
            </a:r>
            <a:r>
              <a:rPr kumimoji="1" lang="en-US" altLang="zh-CN" sz="2800" dirty="0" smtClean="0">
                <a:latin typeface="Times New Roman" panose="02020603050405020304" pitchFamily="18" charset="0"/>
              </a:rPr>
              <a:t>(</a:t>
            </a:r>
            <a:r>
              <a:rPr kumimoji="1" lang="en-US" altLang="zh-CN" sz="2800" dirty="0" err="1" smtClean="0">
                <a:latin typeface="Times New Roman" panose="02020603050405020304" pitchFamily="18" charset="0"/>
              </a:rPr>
              <a:t>w</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v</a:t>
            </a:r>
            <a:r>
              <a:rPr kumimoji="1" lang="en-US" altLang="zh-CN" sz="2800" dirty="0" smtClean="0">
                <a:latin typeface="Times New Roman" panose="02020603050405020304" pitchFamily="18" charset="0"/>
              </a:rPr>
              <a:t>)</a:t>
            </a:r>
            <a:r>
              <a:rPr kumimoji="1" lang="zh-CN" altLang="en-US" sz="2800" dirty="0" smtClean="0">
                <a:latin typeface="宋体" panose="02010600030101010101" pitchFamily="2" charset="-122"/>
              </a:rPr>
              <a:t>是同一条边；</a:t>
            </a:r>
            <a:endParaRPr kumimoji="1" lang="zh-CN" altLang="en-US" sz="2800" dirty="0" smtClean="0">
              <a:latin typeface="宋体" panose="02010600030101010101" pitchFamily="2" charset="-122"/>
            </a:endParaRPr>
          </a:p>
          <a:p>
            <a:pPr eaLnBrk="1" hangingPunct="1">
              <a:spcBef>
                <a:spcPct val="50000"/>
              </a:spcBef>
            </a:pPr>
            <a:r>
              <a:rPr kumimoji="1" lang="zh-CN" altLang="en-US" sz="2800" dirty="0" smtClean="0">
                <a:latin typeface="宋体" panose="02010600030101010101" pitchFamily="2" charset="-122"/>
              </a:rPr>
              <a:t>    在图中如果顶点对＜</a:t>
            </a:r>
            <a:r>
              <a:rPr kumimoji="1" lang="en-US" altLang="zh-CN" sz="2800" dirty="0" err="1" smtClean="0">
                <a:latin typeface="Times New Roman" panose="02020603050405020304" pitchFamily="18" charset="0"/>
              </a:rPr>
              <a:t>v</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w</a:t>
            </a:r>
            <a:r>
              <a:rPr kumimoji="1" lang="zh-CN" altLang="en-US" sz="2800" dirty="0" smtClean="0">
                <a:latin typeface="宋体" panose="02010600030101010101" pitchFamily="2" charset="-122"/>
              </a:rPr>
              <a:t>＞是有序的，则称此图为</a:t>
            </a:r>
            <a:r>
              <a:rPr lang="zh-CN" altLang="en-US" sz="2800" b="1" dirty="0" smtClean="0">
                <a:solidFill>
                  <a:srgbClr val="FF0000"/>
                </a:solidFill>
                <a:effectLst>
                  <a:outerShdw blurRad="38100" dist="38100" dir="2700000" algn="tl">
                    <a:srgbClr val="C0C0C0"/>
                  </a:outerShdw>
                </a:effectLst>
                <a:latin typeface="宋体" panose="02010600030101010101" pitchFamily="2" charset="-122"/>
              </a:rPr>
              <a:t>有向图</a:t>
            </a:r>
            <a:r>
              <a:rPr kumimoji="1" lang="en-US" altLang="zh-CN" sz="2800" b="1" dirty="0" smtClean="0">
                <a:latin typeface="Times New Roman" panose="02020603050405020304" pitchFamily="18" charset="0"/>
              </a:rPr>
              <a:t>(directed graph)</a:t>
            </a:r>
            <a:r>
              <a:rPr kumimoji="1" lang="zh-CN" altLang="en-US" sz="2800" dirty="0" smtClean="0">
                <a:latin typeface="宋体" panose="02010600030101010101" pitchFamily="2" charset="-122"/>
              </a:rPr>
              <a:t>，顶点对＜</a:t>
            </a:r>
            <a:r>
              <a:rPr kumimoji="1" lang="en-US" altLang="zh-CN" sz="2800" dirty="0" err="1" smtClean="0">
                <a:latin typeface="Times New Roman" panose="02020603050405020304" pitchFamily="18" charset="0"/>
              </a:rPr>
              <a:t>v</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w</a:t>
            </a:r>
            <a:r>
              <a:rPr kumimoji="1" lang="zh-CN" altLang="en-US" sz="2800" dirty="0" smtClean="0">
                <a:latin typeface="宋体" panose="02010600030101010101" pitchFamily="2" charset="-122"/>
              </a:rPr>
              <a:t>＞称为从顶点</a:t>
            </a:r>
            <a:r>
              <a:rPr kumimoji="1" lang="en-US" altLang="zh-CN" sz="2800" dirty="0" smtClean="0">
                <a:latin typeface="Times New Roman" panose="02020603050405020304" pitchFamily="18" charset="0"/>
              </a:rPr>
              <a:t>v</a:t>
            </a:r>
            <a:r>
              <a:rPr kumimoji="1" lang="zh-CN" altLang="en-US" sz="2800" dirty="0" smtClean="0">
                <a:latin typeface="宋体" panose="02010600030101010101" pitchFamily="2" charset="-122"/>
              </a:rPr>
              <a:t>到顶点</a:t>
            </a:r>
            <a:r>
              <a:rPr kumimoji="1" lang="en-US" altLang="zh-CN" sz="2800" dirty="0" smtClean="0">
                <a:latin typeface="Times New Roman" panose="02020603050405020304" pitchFamily="18" charset="0"/>
              </a:rPr>
              <a:t>w</a:t>
            </a:r>
            <a:r>
              <a:rPr kumimoji="1" lang="zh-CN" altLang="en-US" sz="2800" dirty="0" smtClean="0">
                <a:latin typeface="宋体" panose="02010600030101010101" pitchFamily="2" charset="-122"/>
              </a:rPr>
              <a:t>的一条</a:t>
            </a:r>
            <a:r>
              <a:rPr lang="zh-CN" altLang="en-US" sz="2800" b="1" dirty="0" smtClean="0">
                <a:solidFill>
                  <a:srgbClr val="FF0000"/>
                </a:solidFill>
                <a:effectLst>
                  <a:outerShdw blurRad="38100" dist="38100" dir="2700000" algn="tl">
                    <a:srgbClr val="C0C0C0"/>
                  </a:outerShdw>
                </a:effectLst>
                <a:latin typeface="宋体" panose="02010600030101010101" pitchFamily="2" charset="-122"/>
              </a:rPr>
              <a:t>有向边</a:t>
            </a:r>
            <a:r>
              <a:rPr kumimoji="1" lang="zh-CN" altLang="en-US" sz="2800" dirty="0" smtClean="0">
                <a:latin typeface="宋体" panose="02010600030101010101" pitchFamily="2" charset="-122"/>
              </a:rPr>
              <a:t>（又称为</a:t>
            </a:r>
            <a:r>
              <a:rPr lang="zh-CN" altLang="en-US" sz="2800" b="1" dirty="0" smtClean="0">
                <a:solidFill>
                  <a:srgbClr val="FF0000"/>
                </a:solidFill>
                <a:effectLst>
                  <a:outerShdw blurRad="38100" dist="38100" dir="2700000" algn="tl">
                    <a:srgbClr val="C0C0C0"/>
                  </a:outerShdw>
                </a:effectLst>
                <a:latin typeface="宋体" panose="02010600030101010101" pitchFamily="2" charset="-122"/>
              </a:rPr>
              <a:t>弧</a:t>
            </a:r>
            <a:r>
              <a:rPr kumimoji="1" lang="zh-CN" altLang="en-US" sz="2800" dirty="0" smtClean="0">
                <a:latin typeface="宋体" panose="02010600030101010101" pitchFamily="2" charset="-122"/>
              </a:rPr>
              <a:t>），其中</a:t>
            </a:r>
            <a:r>
              <a:rPr kumimoji="1" lang="en-US" altLang="zh-CN" sz="2800" dirty="0" smtClean="0">
                <a:latin typeface="Times New Roman" panose="02020603050405020304" pitchFamily="18" charset="0"/>
              </a:rPr>
              <a:t>v</a:t>
            </a:r>
            <a:r>
              <a:rPr kumimoji="1" lang="zh-CN" altLang="en-US" sz="2800" dirty="0" smtClean="0">
                <a:latin typeface="宋体" panose="02010600030101010101" pitchFamily="2" charset="-122"/>
              </a:rPr>
              <a:t>称为有向边＜</a:t>
            </a:r>
            <a:r>
              <a:rPr kumimoji="1" lang="en-US" altLang="zh-CN" sz="2800" dirty="0" err="1" smtClean="0">
                <a:latin typeface="Times New Roman" panose="02020603050405020304" pitchFamily="18" charset="0"/>
              </a:rPr>
              <a:t>v</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w</a:t>
            </a:r>
            <a:r>
              <a:rPr kumimoji="1" lang="zh-CN" altLang="en-US" sz="2800" dirty="0" smtClean="0">
                <a:latin typeface="宋体" panose="02010600030101010101" pitchFamily="2" charset="-122"/>
              </a:rPr>
              <a:t>＞的</a:t>
            </a:r>
            <a:r>
              <a:rPr lang="zh-CN" altLang="en-US" sz="2800" b="1" dirty="0" smtClean="0">
                <a:solidFill>
                  <a:srgbClr val="FF0000"/>
                </a:solidFill>
                <a:effectLst>
                  <a:outerShdw blurRad="38100" dist="38100" dir="2700000" algn="tl">
                    <a:srgbClr val="C0C0C0"/>
                  </a:outerShdw>
                </a:effectLst>
                <a:latin typeface="宋体" panose="02010600030101010101" pitchFamily="2" charset="-122"/>
              </a:rPr>
              <a:t>始点</a:t>
            </a:r>
            <a:r>
              <a:rPr kumimoji="1" lang="zh-CN" altLang="en-US" sz="2800" dirty="0" smtClean="0">
                <a:latin typeface="宋体" panose="02010600030101010101" pitchFamily="2" charset="-122"/>
              </a:rPr>
              <a:t>（</a:t>
            </a:r>
            <a:r>
              <a:rPr lang="zh-CN" altLang="en-US" sz="2800" b="1" dirty="0" smtClean="0">
                <a:solidFill>
                  <a:srgbClr val="FF0000"/>
                </a:solidFill>
                <a:effectLst>
                  <a:outerShdw blurRad="38100" dist="38100" dir="2700000" algn="tl">
                    <a:srgbClr val="C0C0C0"/>
                  </a:outerShdw>
                </a:effectLst>
                <a:latin typeface="宋体" panose="02010600030101010101" pitchFamily="2" charset="-122"/>
              </a:rPr>
              <a:t>弧尾</a:t>
            </a:r>
            <a:r>
              <a:rPr kumimoji="1" lang="zh-CN" altLang="en-US" sz="2800" dirty="0" smtClean="0">
                <a:latin typeface="宋体" panose="02010600030101010101" pitchFamily="2" charset="-122"/>
              </a:rPr>
              <a:t>）；</a:t>
            </a:r>
            <a:r>
              <a:rPr kumimoji="1" lang="en-US" altLang="zh-CN" sz="2800" dirty="0" smtClean="0">
                <a:latin typeface="Times New Roman" panose="02020603050405020304" pitchFamily="18" charset="0"/>
              </a:rPr>
              <a:t>w</a:t>
            </a:r>
            <a:r>
              <a:rPr kumimoji="1" lang="zh-CN" altLang="en-US" sz="2800" dirty="0" smtClean="0">
                <a:latin typeface="宋体" panose="02010600030101010101" pitchFamily="2" charset="-122"/>
              </a:rPr>
              <a:t>称为有向边＜</a:t>
            </a:r>
            <a:r>
              <a:rPr kumimoji="1" lang="en-US" altLang="zh-CN" sz="2800" dirty="0" err="1" smtClean="0">
                <a:latin typeface="Times New Roman" panose="02020603050405020304" pitchFamily="18" charset="0"/>
              </a:rPr>
              <a:t>v</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w</a:t>
            </a:r>
            <a:r>
              <a:rPr kumimoji="1" lang="zh-CN" altLang="en-US" sz="2800" dirty="0" smtClean="0">
                <a:latin typeface="宋体" panose="02010600030101010101" pitchFamily="2" charset="-122"/>
              </a:rPr>
              <a:t>＞的</a:t>
            </a:r>
            <a:r>
              <a:rPr lang="zh-CN" altLang="en-US" sz="2800" b="1" dirty="0" smtClean="0">
                <a:solidFill>
                  <a:srgbClr val="FF0000"/>
                </a:solidFill>
                <a:effectLst>
                  <a:outerShdw blurRad="38100" dist="38100" dir="2700000" algn="tl">
                    <a:srgbClr val="C0C0C0"/>
                  </a:outerShdw>
                </a:effectLst>
                <a:latin typeface="宋体" panose="02010600030101010101" pitchFamily="2" charset="-122"/>
              </a:rPr>
              <a:t>终点</a:t>
            </a:r>
            <a:r>
              <a:rPr kumimoji="1" lang="zh-CN" altLang="en-US" sz="2800" dirty="0" smtClean="0">
                <a:latin typeface="宋体" panose="02010600030101010101" pitchFamily="2" charset="-122"/>
              </a:rPr>
              <a:t>（</a:t>
            </a:r>
            <a:r>
              <a:rPr lang="zh-CN" altLang="en-US" sz="2800" b="1" dirty="0" smtClean="0">
                <a:solidFill>
                  <a:srgbClr val="FF0000"/>
                </a:solidFill>
                <a:effectLst>
                  <a:outerShdw blurRad="38100" dist="38100" dir="2700000" algn="tl">
                    <a:srgbClr val="C0C0C0"/>
                  </a:outerShdw>
                </a:effectLst>
                <a:latin typeface="宋体" panose="02010600030101010101" pitchFamily="2" charset="-122"/>
              </a:rPr>
              <a:t>弧头</a:t>
            </a:r>
            <a:r>
              <a:rPr kumimoji="1" lang="zh-CN" altLang="en-US" sz="2800" dirty="0" smtClean="0">
                <a:latin typeface="宋体" panose="02010600030101010101" pitchFamily="2" charset="-122"/>
              </a:rPr>
              <a:t>）。显然＜</a:t>
            </a:r>
            <a:r>
              <a:rPr kumimoji="1" lang="en-US" altLang="zh-CN" sz="2800" dirty="0" err="1" smtClean="0">
                <a:latin typeface="Times New Roman" panose="02020603050405020304" pitchFamily="18" charset="0"/>
              </a:rPr>
              <a:t>v</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w</a:t>
            </a:r>
            <a:r>
              <a:rPr kumimoji="1" lang="zh-CN" altLang="en-US" sz="2800" dirty="0" smtClean="0">
                <a:latin typeface="宋体" panose="02010600030101010101" pitchFamily="2" charset="-122"/>
              </a:rPr>
              <a:t>＞与＜</a:t>
            </a:r>
            <a:r>
              <a:rPr kumimoji="1" lang="en-US" altLang="zh-CN" sz="2800" dirty="0" err="1" smtClean="0">
                <a:latin typeface="Times New Roman" panose="02020603050405020304" pitchFamily="18" charset="0"/>
              </a:rPr>
              <a:t>w</a:t>
            </a:r>
            <a:r>
              <a:rPr kumimoji="1" lang="en-US" altLang="zh-CN" sz="2800" dirty="0" err="1" smtClean="0">
                <a:latin typeface="宋体" panose="02010600030101010101" pitchFamily="2" charset="-122"/>
              </a:rPr>
              <a:t>,</a:t>
            </a:r>
            <a:r>
              <a:rPr kumimoji="1" lang="en-US" altLang="zh-CN" sz="2800" dirty="0" err="1" smtClean="0">
                <a:latin typeface="Times New Roman" panose="02020603050405020304" pitchFamily="18" charset="0"/>
              </a:rPr>
              <a:t>v</a:t>
            </a:r>
            <a:r>
              <a:rPr kumimoji="1" lang="zh-CN" altLang="en-US" sz="2800" dirty="0" smtClean="0">
                <a:latin typeface="宋体" panose="02010600030101010101" pitchFamily="2" charset="-122"/>
              </a:rPr>
              <a:t>＞是两条不同的弧。</a:t>
            </a:r>
            <a:endParaRPr kumimoji="1" lang="zh-CN" altLang="en-US" sz="2800" dirty="0">
              <a:latin typeface="Times New Roman" panose="02020603050405020304" pitchFamily="18" charset="0"/>
            </a:endParaRPr>
          </a:p>
        </p:txBody>
      </p:sp>
      <p:sp>
        <p:nvSpPr>
          <p:cNvPr id="13315" name="标题 1"/>
          <p:cNvSpPr>
            <a:spLocks noGrp="1"/>
          </p:cNvSpPr>
          <p:nvPr>
            <p:ph type="title"/>
          </p:nvPr>
        </p:nvSpPr>
        <p:spPr>
          <a:xfrm>
            <a:off x="993781" y="142875"/>
            <a:ext cx="7754938" cy="838200"/>
          </a:xfrm>
        </p:spPr>
        <p:txBody>
          <a:bodyPr/>
          <a:lstStyle/>
          <a:p>
            <a:pPr eaLnBrk="1" hangingPunct="1"/>
            <a:r>
              <a:rPr lang="en-US" altLang="zh-CN" smtClean="0">
                <a:solidFill>
                  <a:schemeClr val="tx2"/>
                </a:solidFill>
                <a:latin typeface="黑体" panose="02010609060101010101" pitchFamily="2" charset="-122"/>
                <a:ea typeface="黑体" panose="02010609060101010101" pitchFamily="2" charset="-122"/>
              </a:rPr>
              <a:t>7.1 </a:t>
            </a:r>
            <a:r>
              <a:rPr lang="zh-CN" altLang="en-US" smtClean="0">
                <a:solidFill>
                  <a:schemeClr val="tx2"/>
                </a:solidFill>
                <a:latin typeface="黑体" panose="02010609060101010101" pitchFamily="2" charset="-122"/>
                <a:ea typeface="黑体" panose="02010609060101010101" pitchFamily="2" charset="-122"/>
              </a:rPr>
              <a:t>图的基本概念 </a:t>
            </a:r>
            <a:endParaRPr lang="zh-CN" altLang="en-US" smtClean="0">
              <a:solidFill>
                <a:schemeClr val="tx2"/>
              </a:solidFill>
              <a:latin typeface="黑体" panose="02010609060101010101" pitchFamily="2" charset="-122"/>
              <a:ea typeface="黑体" panose="0201060906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050"/>
          <p:cNvSpPr>
            <a:spLocks noChangeArrowheads="1"/>
          </p:cNvSpPr>
          <p:nvPr/>
        </p:nvSpPr>
        <p:spPr bwMode="auto">
          <a:xfrm>
            <a:off x="4421318" y="2591251"/>
            <a:ext cx="30136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nchor="ctr">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74755" name="Rectangle 2052"/>
          <p:cNvSpPr>
            <a:spLocks noChangeArrowheads="1"/>
          </p:cNvSpPr>
          <p:nvPr/>
        </p:nvSpPr>
        <p:spPr bwMode="auto">
          <a:xfrm>
            <a:off x="383931" y="333375"/>
            <a:ext cx="675249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eaLnBrk="0" hangingPunct="0"/>
            <a:r>
              <a:rPr lang="zh-CN" altLang="en-US" sz="2800" dirty="0" smtClean="0">
                <a:solidFill>
                  <a:srgbClr val="000000"/>
                </a:solidFill>
                <a:latin typeface="Times New Roman" panose="02020603050405020304" pitchFamily="18" charset="0"/>
                <a:ea typeface="宋体" panose="02010600030101010101" pitchFamily="2" charset="-122"/>
              </a:rPr>
              <a:t>图深度优先搜索的算法时间复杂度分析</a:t>
            </a:r>
            <a:endParaRPr lang="zh-CN" altLang="en-US" sz="2800" dirty="0" smtClean="0">
              <a:solidFill>
                <a:srgbClr val="000000"/>
              </a:solidFill>
              <a:latin typeface="Times New Roman" panose="02020603050405020304" pitchFamily="18" charset="0"/>
              <a:ea typeface="宋体" panose="02010600030101010101" pitchFamily="2" charset="-122"/>
            </a:endParaRPr>
          </a:p>
        </p:txBody>
      </p:sp>
      <p:sp>
        <p:nvSpPr>
          <p:cNvPr id="74756" name="Rectangle 2053"/>
          <p:cNvSpPr>
            <a:spLocks noChangeArrowheads="1"/>
          </p:cNvSpPr>
          <p:nvPr/>
        </p:nvSpPr>
        <p:spPr bwMode="auto">
          <a:xfrm>
            <a:off x="318022" y="1439111"/>
            <a:ext cx="8308731" cy="353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hangingPunct="0"/>
            <a:r>
              <a:rPr lang="zh-CN" altLang="en-US" sz="32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设图中有</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32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个顶点和</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a:t>
            </a:r>
            <a:r>
              <a:rPr lang="zh-CN" altLang="en-US" sz="32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条边，如果图的存储结构为邻接表，则要访问邻接表中所有</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32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个顶点结点和所有</a:t>
            </a:r>
            <a:r>
              <a:rPr lang="en-US" altLang="zh-CN" sz="32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2e</a:t>
            </a:r>
            <a:r>
              <a:rPr lang="zh-CN" altLang="en-US" sz="32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个边结点。所以图的遍历算法的时间复杂性为       ；如果图的存储结构为邻接矩阵，则搜索一个顶点的所有相关联的边，所需时间为    ，则遍历图中所有的顶点所需的时间为     。</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6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49638" name="Rectangle 2054"/>
          <p:cNvSpPr>
            <a:spLocks noChangeArrowheads="1"/>
          </p:cNvSpPr>
          <p:nvPr/>
        </p:nvSpPr>
        <p:spPr bwMode="auto">
          <a:xfrm>
            <a:off x="3448773" y="2947642"/>
            <a:ext cx="121667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dirty="0" smtClean="0">
                <a:solidFill>
                  <a:srgbClr val="000099"/>
                </a:solidFill>
                <a:latin typeface="Times New Roman" panose="02020603050405020304" pitchFamily="18" charset="0"/>
                <a:ea typeface="宋体" panose="02010600030101010101" pitchFamily="2" charset="-122"/>
              </a:rPr>
              <a:t>O(</a:t>
            </a:r>
            <a:r>
              <a:rPr lang="en-US" altLang="zh-CN" sz="2800" dirty="0" err="1" smtClean="0">
                <a:solidFill>
                  <a:srgbClr val="000099"/>
                </a:solidFill>
                <a:latin typeface="Times New Roman" panose="02020603050405020304" pitchFamily="18" charset="0"/>
                <a:ea typeface="宋体" panose="02010600030101010101" pitchFamily="2" charset="-122"/>
              </a:rPr>
              <a:t>n+e</a:t>
            </a:r>
            <a:r>
              <a:rPr lang="en-US" altLang="zh-CN" sz="2800" dirty="0" smtClean="0">
                <a:solidFill>
                  <a:srgbClr val="000099"/>
                </a:solidFill>
                <a:latin typeface="Times New Roman" panose="02020603050405020304" pitchFamily="18" charset="0"/>
                <a:ea typeface="宋体" panose="02010600030101010101" pitchFamily="2" charset="-122"/>
              </a:rPr>
              <a:t>)</a:t>
            </a:r>
            <a:endParaRPr lang="zh-CN" altLang="en-US" sz="2800" dirty="0" smtClean="0">
              <a:solidFill>
                <a:srgbClr val="000099"/>
              </a:solidFill>
              <a:latin typeface="Times New Roman" panose="02020603050405020304" pitchFamily="18" charset="0"/>
              <a:ea typeface="宋体" panose="02010600030101010101" pitchFamily="2" charset="-122"/>
            </a:endParaRPr>
          </a:p>
        </p:txBody>
      </p:sp>
      <p:sp>
        <p:nvSpPr>
          <p:cNvPr id="1349640" name="Rectangle 2056"/>
          <p:cNvSpPr>
            <a:spLocks noChangeArrowheads="1"/>
          </p:cNvSpPr>
          <p:nvPr/>
        </p:nvSpPr>
        <p:spPr bwMode="auto">
          <a:xfrm>
            <a:off x="3332388" y="3933828"/>
            <a:ext cx="85600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dirty="0" smtClean="0">
                <a:solidFill>
                  <a:srgbClr val="000099"/>
                </a:solidFill>
                <a:latin typeface="Times New Roman" panose="02020603050405020304" pitchFamily="18" charset="0"/>
                <a:ea typeface="宋体" panose="02010600030101010101" pitchFamily="2" charset="-122"/>
              </a:rPr>
              <a:t>O(n)</a:t>
            </a:r>
            <a:endParaRPr lang="zh-CN" altLang="en-US" sz="2800" dirty="0" smtClean="0">
              <a:solidFill>
                <a:srgbClr val="000099"/>
              </a:solidFill>
              <a:latin typeface="Times New Roman" panose="02020603050405020304" pitchFamily="18" charset="0"/>
              <a:ea typeface="宋体" panose="02010600030101010101" pitchFamily="2" charset="-122"/>
            </a:endParaRPr>
          </a:p>
        </p:txBody>
      </p:sp>
      <p:sp>
        <p:nvSpPr>
          <p:cNvPr id="1349641" name="Rectangle 2057"/>
          <p:cNvSpPr>
            <a:spLocks noChangeArrowheads="1"/>
          </p:cNvSpPr>
          <p:nvPr/>
        </p:nvSpPr>
        <p:spPr bwMode="auto">
          <a:xfrm>
            <a:off x="2844061" y="4429880"/>
            <a:ext cx="976228"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87312" tIns="44450" rIns="87312" bIns="44450">
            <a:spAutoFit/>
          </a:bodyPr>
          <a:lstStyle/>
          <a:p>
            <a:pPr algn="ctr" eaLnBrk="0" hangingPunct="0">
              <a:spcBef>
                <a:spcPct val="20000"/>
              </a:spcBef>
            </a:pPr>
            <a:r>
              <a:rPr lang="en-US" altLang="zh-CN" sz="2800" dirty="0" smtClean="0">
                <a:solidFill>
                  <a:srgbClr val="000099"/>
                </a:solidFill>
                <a:latin typeface="Times New Roman" panose="02020603050405020304" pitchFamily="18" charset="0"/>
                <a:ea typeface="宋体" panose="02010600030101010101" pitchFamily="2" charset="-122"/>
              </a:rPr>
              <a:t>O(n</a:t>
            </a:r>
            <a:r>
              <a:rPr lang="en-US" altLang="zh-CN" sz="2800" baseline="30000" dirty="0" smtClean="0">
                <a:solidFill>
                  <a:srgbClr val="000099"/>
                </a:solidFill>
                <a:latin typeface="Times New Roman" panose="02020603050405020304" pitchFamily="18" charset="0"/>
                <a:ea typeface="宋体" panose="02010600030101010101" pitchFamily="2" charset="-122"/>
              </a:rPr>
              <a:t>2</a:t>
            </a:r>
            <a:r>
              <a:rPr lang="en-US" altLang="zh-CN" sz="2800" dirty="0" smtClean="0">
                <a:solidFill>
                  <a:srgbClr val="000099"/>
                </a:solidFill>
                <a:latin typeface="Times New Roman" panose="02020603050405020304" pitchFamily="18" charset="0"/>
                <a:ea typeface="宋体" panose="02010600030101010101" pitchFamily="2" charset="-122"/>
              </a:rPr>
              <a:t>)</a:t>
            </a:r>
            <a:endParaRPr lang="zh-CN" altLang="en-US" sz="2800" dirty="0" smtClean="0">
              <a:solidFill>
                <a:srgbClr val="000099"/>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9638"/>
                                        </p:tgtEl>
                                        <p:attrNameLst>
                                          <p:attrName>style.visibility</p:attrName>
                                        </p:attrNameLst>
                                      </p:cBhvr>
                                      <p:to>
                                        <p:strVal val="visible"/>
                                      </p:to>
                                    </p:set>
                                    <p:animEffect transition="in" filter="blinds(horizontal)">
                                      <p:cBhvr>
                                        <p:cTn id="7" dur="500"/>
                                        <p:tgtEl>
                                          <p:spTgt spid="13496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9640"/>
                                        </p:tgtEl>
                                        <p:attrNameLst>
                                          <p:attrName>style.visibility</p:attrName>
                                        </p:attrNameLst>
                                      </p:cBhvr>
                                      <p:to>
                                        <p:strVal val="visible"/>
                                      </p:to>
                                    </p:set>
                                    <p:animEffect transition="in" filter="blinds(horizontal)">
                                      <p:cBhvr>
                                        <p:cTn id="12" dur="500"/>
                                        <p:tgtEl>
                                          <p:spTgt spid="13496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9641"/>
                                        </p:tgtEl>
                                        <p:attrNameLst>
                                          <p:attrName>style.visibility</p:attrName>
                                        </p:attrNameLst>
                                      </p:cBhvr>
                                      <p:to>
                                        <p:strVal val="visible"/>
                                      </p:to>
                                    </p:set>
                                    <p:animEffect transition="in" filter="blinds(horizontal)">
                                      <p:cBhvr>
                                        <p:cTn id="17" dur="500"/>
                                        <p:tgtEl>
                                          <p:spTgt spid="1349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638" grpId="0"/>
      <p:bldP spid="1349640" grpId="0"/>
      <p:bldP spid="134964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50631" y="333375"/>
            <a:ext cx="7643446" cy="647700"/>
          </a:xfrm>
        </p:spPr>
        <p:txBody>
          <a:bodyPr/>
          <a:lstStyle/>
          <a:p>
            <a:r>
              <a:rPr lang="zh-CN" altLang="en-US" dirty="0" smtClean="0">
                <a:ea typeface="宋体" panose="02010600030101010101" pitchFamily="2" charset="-122"/>
              </a:rPr>
              <a:t>广 度 优 先 遍 历</a:t>
            </a:r>
            <a:endParaRPr lang="zh-CN" altLang="en-US" dirty="0" smtClean="0">
              <a:ea typeface="宋体" panose="02010600030101010101" pitchFamily="2" charset="-122"/>
            </a:endParaRPr>
          </a:p>
        </p:txBody>
      </p:sp>
      <p:sp>
        <p:nvSpPr>
          <p:cNvPr id="75779" name="Rectangle 3"/>
          <p:cNvSpPr>
            <a:spLocks noChangeArrowheads="1"/>
          </p:cNvSpPr>
          <p:nvPr/>
        </p:nvSpPr>
        <p:spPr bwMode="auto">
          <a:xfrm>
            <a:off x="383931" y="1464194"/>
            <a:ext cx="8176846" cy="452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nchor="ctr">
            <a:spAutoFit/>
          </a:bodyPr>
          <a:lstStyle/>
          <a:p>
            <a:pPr algn="just" eaLnBrk="1">
              <a:spcBef>
                <a:spcPct val="0"/>
              </a:spcBef>
              <a:buFontTx/>
              <a:buNone/>
            </a:pPr>
            <a:r>
              <a:rPr lang="zh-CN" altLang="en-US" sz="3200" i="0" u="none" dirty="0">
                <a:solidFill>
                  <a:srgbClr val="000000"/>
                </a:solidFill>
                <a:ea typeface="宋体" panose="02010600030101010101" pitchFamily="2" charset="-122"/>
                <a:cs typeface="Times New Roman" panose="02020603050405020304" pitchFamily="18" charset="0"/>
              </a:rPr>
              <a:t>     基于广度优先搜索</a:t>
            </a:r>
            <a:r>
              <a:rPr lang="en-US" altLang="zh-CN" sz="3200" i="0" u="none" dirty="0">
                <a:solidFill>
                  <a:srgbClr val="000000"/>
                </a:solidFill>
                <a:ea typeface="宋体" panose="02010600030101010101" pitchFamily="2" charset="-122"/>
                <a:cs typeface="Times New Roman" panose="02020603050405020304" pitchFamily="18" charset="0"/>
              </a:rPr>
              <a:t>BFS(Breadth First Search)</a:t>
            </a:r>
            <a:r>
              <a:rPr lang="zh-CN" altLang="en-US" sz="3200" i="0" u="none" dirty="0">
                <a:solidFill>
                  <a:srgbClr val="000000"/>
                </a:solidFill>
                <a:ea typeface="宋体" panose="02010600030101010101" pitchFamily="2" charset="-122"/>
                <a:cs typeface="Times New Roman" panose="02020603050405020304" pitchFamily="18" charset="0"/>
              </a:rPr>
              <a:t>，是从图中某一顶点</a:t>
            </a:r>
            <a:r>
              <a:rPr lang="en-US" altLang="zh-CN" sz="3200" i="0" u="none" dirty="0">
                <a:solidFill>
                  <a:srgbClr val="000000"/>
                </a:solidFill>
                <a:ea typeface="宋体" panose="02010600030101010101" pitchFamily="2" charset="-122"/>
                <a:cs typeface="Times New Roman" panose="02020603050405020304" pitchFamily="18" charset="0"/>
              </a:rPr>
              <a:t>v</a:t>
            </a:r>
            <a:r>
              <a:rPr lang="zh-CN" altLang="en-US" sz="3200" i="0" u="none" dirty="0">
                <a:solidFill>
                  <a:srgbClr val="000000"/>
                </a:solidFill>
                <a:ea typeface="宋体" panose="02010600030101010101" pitchFamily="2" charset="-122"/>
                <a:cs typeface="Times New Roman" panose="02020603050405020304" pitchFamily="18" charset="0"/>
              </a:rPr>
              <a:t>出发，在访问顶点</a:t>
            </a:r>
            <a:r>
              <a:rPr lang="en-US" altLang="zh-CN" sz="3200" i="0" u="none" dirty="0">
                <a:solidFill>
                  <a:srgbClr val="000000"/>
                </a:solidFill>
                <a:ea typeface="宋体" panose="02010600030101010101" pitchFamily="2" charset="-122"/>
                <a:cs typeface="Times New Roman" panose="02020603050405020304" pitchFamily="18" charset="0"/>
              </a:rPr>
              <a:t>v</a:t>
            </a:r>
            <a:r>
              <a:rPr lang="zh-CN" altLang="en-US" sz="3200" i="0" u="none" dirty="0">
                <a:solidFill>
                  <a:srgbClr val="000000"/>
                </a:solidFill>
                <a:ea typeface="宋体" panose="02010600030101010101" pitchFamily="2" charset="-122"/>
                <a:cs typeface="Times New Roman" panose="02020603050405020304" pitchFamily="18" charset="0"/>
              </a:rPr>
              <a:t>后再访问</a:t>
            </a:r>
            <a:r>
              <a:rPr lang="en-US" altLang="zh-CN" sz="3200" i="0" u="none" dirty="0">
                <a:solidFill>
                  <a:srgbClr val="000000"/>
                </a:solidFill>
                <a:ea typeface="宋体" panose="02010600030101010101" pitchFamily="2" charset="-122"/>
                <a:cs typeface="Times New Roman" panose="02020603050405020304" pitchFamily="18" charset="0"/>
              </a:rPr>
              <a:t>v</a:t>
            </a:r>
            <a:r>
              <a:rPr lang="zh-CN" altLang="en-US" sz="3200" i="0" u="none" dirty="0">
                <a:solidFill>
                  <a:srgbClr val="000000"/>
                </a:solidFill>
                <a:ea typeface="宋体" panose="02010600030101010101" pitchFamily="2" charset="-122"/>
                <a:cs typeface="Times New Roman" panose="02020603050405020304" pitchFamily="18" charset="0"/>
              </a:rPr>
              <a:t>的各个</a:t>
            </a:r>
            <a:r>
              <a:rPr lang="zh-CN" altLang="en-US" sz="3200" b="1" i="0" u="none" dirty="0">
                <a:solidFill>
                  <a:srgbClr val="FF0000"/>
                </a:solidFill>
                <a:ea typeface="宋体" panose="02010600030101010101" pitchFamily="2" charset="-122"/>
                <a:cs typeface="Times New Roman" panose="02020603050405020304" pitchFamily="18" charset="0"/>
              </a:rPr>
              <a:t>未曾被访问过的</a:t>
            </a:r>
            <a:r>
              <a:rPr lang="zh-CN" altLang="en-US" sz="3200" i="0" u="none" dirty="0">
                <a:solidFill>
                  <a:srgbClr val="000000"/>
                </a:solidFill>
                <a:ea typeface="宋体" panose="02010600030101010101" pitchFamily="2" charset="-122"/>
                <a:cs typeface="Times New Roman" panose="02020603050405020304" pitchFamily="18" charset="0"/>
              </a:rPr>
              <a:t>邻接顶点</a:t>
            </a:r>
            <a:r>
              <a:rPr lang="en-US" altLang="zh-CN" sz="3200" i="0" u="none" dirty="0" smtClean="0">
                <a:solidFill>
                  <a:srgbClr val="000000"/>
                </a:solidFill>
                <a:ea typeface="宋体" panose="02010600030101010101" pitchFamily="2" charset="-122"/>
                <a:cs typeface="Times New Roman" panose="02020603050405020304" pitchFamily="18" charset="0"/>
              </a:rPr>
              <a:t>w</a:t>
            </a:r>
            <a:r>
              <a:rPr lang="en-US" altLang="zh-CN" sz="3200" i="0" u="none" baseline="-30000" dirty="0" smtClean="0">
                <a:solidFill>
                  <a:srgbClr val="000000"/>
                </a:solidFill>
                <a:ea typeface="宋体" panose="02010600030101010101" pitchFamily="2" charset="-122"/>
                <a:cs typeface="Times New Roman" panose="02020603050405020304" pitchFamily="18" charset="0"/>
              </a:rPr>
              <a:t>1</a:t>
            </a:r>
            <a:r>
              <a:rPr lang="zh-CN" altLang="en-US" sz="3200" i="0" u="none" dirty="0" smtClean="0">
                <a:solidFill>
                  <a:srgbClr val="000000"/>
                </a:solidFill>
                <a:ea typeface="宋体" panose="02010600030101010101" pitchFamily="2" charset="-122"/>
                <a:cs typeface="Times New Roman" panose="02020603050405020304" pitchFamily="18" charset="0"/>
              </a:rPr>
              <a:t>、</a:t>
            </a:r>
            <a:r>
              <a:rPr lang="en-US" altLang="zh-CN" sz="3200" i="0" u="none" dirty="0" smtClean="0">
                <a:solidFill>
                  <a:srgbClr val="000000"/>
                </a:solidFill>
                <a:ea typeface="宋体" panose="02010600030101010101" pitchFamily="2" charset="-122"/>
                <a:cs typeface="Times New Roman" panose="02020603050405020304" pitchFamily="18" charset="0"/>
              </a:rPr>
              <a:t>w</a:t>
            </a:r>
            <a:r>
              <a:rPr lang="en-US" altLang="zh-CN" sz="3200" i="0" u="none" baseline="-30000" dirty="0" smtClean="0">
                <a:solidFill>
                  <a:srgbClr val="000000"/>
                </a:solidFill>
                <a:ea typeface="宋体" panose="02010600030101010101" pitchFamily="2" charset="-122"/>
                <a:cs typeface="Times New Roman" panose="02020603050405020304" pitchFamily="18" charset="0"/>
              </a:rPr>
              <a:t>2</a:t>
            </a:r>
            <a:r>
              <a:rPr lang="zh-CN" altLang="en-US" sz="3200" i="0" u="none" dirty="0" smtClean="0">
                <a:solidFill>
                  <a:srgbClr val="000000"/>
                </a:solidFill>
                <a:ea typeface="宋体" panose="02010600030101010101" pitchFamily="2" charset="-122"/>
                <a:cs typeface="Times New Roman" panose="02020603050405020304" pitchFamily="18" charset="0"/>
              </a:rPr>
              <a:t>、</a:t>
            </a:r>
            <a:r>
              <a:rPr lang="en-US" altLang="zh-CN" sz="3200" i="0" u="none" dirty="0" smtClean="0">
                <a:solidFill>
                  <a:srgbClr val="000000"/>
                </a:solidFill>
                <a:ea typeface="宋体" panose="02010600030101010101" pitchFamily="2" charset="-122"/>
                <a:cs typeface="Times New Roman" panose="02020603050405020304" pitchFamily="18" charset="0"/>
              </a:rPr>
              <a:t>…</a:t>
            </a:r>
            <a:r>
              <a:rPr lang="zh-CN" altLang="en-US" sz="3200" i="0" u="none" dirty="0" smtClean="0">
                <a:solidFill>
                  <a:srgbClr val="000000"/>
                </a:solidFill>
                <a:ea typeface="宋体" panose="02010600030101010101" pitchFamily="2" charset="-122"/>
                <a:cs typeface="Times New Roman" panose="02020603050405020304" pitchFamily="18" charset="0"/>
              </a:rPr>
              <a:t>、</a:t>
            </a:r>
            <a:r>
              <a:rPr lang="en-US" altLang="zh-CN" sz="3200" i="0" u="none" dirty="0" err="1" smtClean="0">
                <a:solidFill>
                  <a:srgbClr val="000000"/>
                </a:solidFill>
                <a:ea typeface="宋体" panose="02010600030101010101" pitchFamily="2" charset="-122"/>
                <a:cs typeface="Times New Roman" panose="02020603050405020304" pitchFamily="18" charset="0"/>
              </a:rPr>
              <a:t>w</a:t>
            </a:r>
            <a:r>
              <a:rPr lang="en-US" altLang="zh-CN" sz="3200" i="0" u="none" baseline="-30000" dirty="0" err="1" smtClean="0">
                <a:solidFill>
                  <a:srgbClr val="000000"/>
                </a:solidFill>
                <a:ea typeface="宋体" panose="02010600030101010101" pitchFamily="2" charset="-122"/>
                <a:cs typeface="Times New Roman" panose="02020603050405020304" pitchFamily="18" charset="0"/>
              </a:rPr>
              <a:t>k</a:t>
            </a:r>
            <a:r>
              <a:rPr lang="zh-CN" altLang="en-US" sz="3200" i="0" u="none" dirty="0">
                <a:solidFill>
                  <a:srgbClr val="000000"/>
                </a:solidFill>
                <a:ea typeface="宋体" panose="02010600030101010101" pitchFamily="2" charset="-122"/>
                <a:cs typeface="Times New Roman" panose="02020603050405020304" pitchFamily="18" charset="0"/>
              </a:rPr>
              <a:t>，然后再</a:t>
            </a:r>
            <a:r>
              <a:rPr lang="zh-CN" altLang="en-US" sz="3200" b="1" i="0" u="none" dirty="0">
                <a:solidFill>
                  <a:srgbClr val="FF0000"/>
                </a:solidFill>
                <a:ea typeface="宋体" panose="02010600030101010101" pitchFamily="2" charset="-122"/>
                <a:cs typeface="Times New Roman" panose="02020603050405020304" pitchFamily="18" charset="0"/>
              </a:rPr>
              <a:t>依次</a:t>
            </a:r>
            <a:r>
              <a:rPr lang="zh-CN" altLang="en-US" sz="3200" i="0" u="none" dirty="0">
                <a:solidFill>
                  <a:srgbClr val="000000"/>
                </a:solidFill>
                <a:ea typeface="宋体" panose="02010600030101010101" pitchFamily="2" charset="-122"/>
                <a:cs typeface="Times New Roman" panose="02020603050405020304" pitchFamily="18" charset="0"/>
              </a:rPr>
              <a:t>访问</a:t>
            </a:r>
            <a:r>
              <a:rPr lang="en-US" altLang="zh-CN" sz="3200" i="0" u="none" dirty="0" smtClean="0">
                <a:solidFill>
                  <a:srgbClr val="000000"/>
                </a:solidFill>
                <a:ea typeface="宋体" panose="02010600030101010101" pitchFamily="2" charset="-122"/>
                <a:cs typeface="Times New Roman" panose="02020603050405020304" pitchFamily="18" charset="0"/>
              </a:rPr>
              <a:t>w</a:t>
            </a:r>
            <a:r>
              <a:rPr lang="en-US" altLang="zh-CN" sz="3200" i="0" u="none" baseline="-30000" dirty="0" smtClean="0">
                <a:solidFill>
                  <a:srgbClr val="000000"/>
                </a:solidFill>
                <a:ea typeface="宋体" panose="02010600030101010101" pitchFamily="2" charset="-122"/>
                <a:cs typeface="Times New Roman" panose="02020603050405020304" pitchFamily="18" charset="0"/>
              </a:rPr>
              <a:t>1</a:t>
            </a:r>
            <a:r>
              <a:rPr lang="zh-CN" altLang="en-US" sz="3200" i="0" u="none" dirty="0" smtClean="0">
                <a:solidFill>
                  <a:srgbClr val="000000"/>
                </a:solidFill>
                <a:ea typeface="宋体" panose="02010600030101010101" pitchFamily="2" charset="-122"/>
                <a:cs typeface="Times New Roman" panose="02020603050405020304" pitchFamily="18" charset="0"/>
              </a:rPr>
              <a:t>、</a:t>
            </a:r>
            <a:r>
              <a:rPr lang="en-US" altLang="zh-CN" sz="3200" i="0" u="none" dirty="0" smtClean="0">
                <a:solidFill>
                  <a:srgbClr val="000000"/>
                </a:solidFill>
                <a:ea typeface="宋体" panose="02010600030101010101" pitchFamily="2" charset="-122"/>
                <a:cs typeface="Times New Roman" panose="02020603050405020304" pitchFamily="18" charset="0"/>
              </a:rPr>
              <a:t>w</a:t>
            </a:r>
            <a:r>
              <a:rPr lang="en-US" altLang="zh-CN" sz="3200" i="0" u="none" baseline="-30000" dirty="0" smtClean="0">
                <a:solidFill>
                  <a:srgbClr val="000000"/>
                </a:solidFill>
                <a:ea typeface="宋体" panose="02010600030101010101" pitchFamily="2" charset="-122"/>
                <a:cs typeface="Times New Roman" panose="02020603050405020304" pitchFamily="18" charset="0"/>
              </a:rPr>
              <a:t>2</a:t>
            </a:r>
            <a:r>
              <a:rPr lang="zh-CN" altLang="en-US" sz="3200" i="0" u="none" dirty="0" smtClean="0">
                <a:solidFill>
                  <a:srgbClr val="000000"/>
                </a:solidFill>
                <a:ea typeface="宋体" panose="02010600030101010101" pitchFamily="2" charset="-122"/>
                <a:cs typeface="Times New Roman" panose="02020603050405020304" pitchFamily="18" charset="0"/>
              </a:rPr>
              <a:t>、</a:t>
            </a:r>
            <a:r>
              <a:rPr lang="en-US" altLang="zh-CN" sz="3200" i="0" u="none" dirty="0" smtClean="0">
                <a:solidFill>
                  <a:srgbClr val="000000"/>
                </a:solidFill>
                <a:ea typeface="宋体" panose="02010600030101010101" pitchFamily="2" charset="-122"/>
                <a:cs typeface="Times New Roman" panose="02020603050405020304" pitchFamily="18" charset="0"/>
              </a:rPr>
              <a:t>…</a:t>
            </a:r>
            <a:r>
              <a:rPr lang="zh-CN" altLang="en-US" sz="3200" i="0" u="none" dirty="0" smtClean="0">
                <a:solidFill>
                  <a:srgbClr val="000000"/>
                </a:solidFill>
                <a:ea typeface="宋体" panose="02010600030101010101" pitchFamily="2" charset="-122"/>
                <a:cs typeface="Times New Roman" panose="02020603050405020304" pitchFamily="18" charset="0"/>
              </a:rPr>
              <a:t>、</a:t>
            </a:r>
            <a:r>
              <a:rPr lang="en-US" altLang="zh-CN" sz="3200" i="0" u="none" dirty="0" err="1" smtClean="0">
                <a:solidFill>
                  <a:srgbClr val="000000"/>
                </a:solidFill>
                <a:ea typeface="宋体" panose="02010600030101010101" pitchFamily="2" charset="-122"/>
                <a:cs typeface="Times New Roman" panose="02020603050405020304" pitchFamily="18" charset="0"/>
              </a:rPr>
              <a:t>w</a:t>
            </a:r>
            <a:r>
              <a:rPr lang="en-US" altLang="zh-CN" sz="3200" i="0" u="none" baseline="-30000" dirty="0" err="1" smtClean="0">
                <a:solidFill>
                  <a:srgbClr val="000000"/>
                </a:solidFill>
                <a:ea typeface="宋体" panose="02010600030101010101" pitchFamily="2" charset="-122"/>
                <a:cs typeface="Times New Roman" panose="02020603050405020304" pitchFamily="18" charset="0"/>
              </a:rPr>
              <a:t>k</a:t>
            </a:r>
            <a:r>
              <a:rPr lang="zh-CN" altLang="en-US" sz="3200" i="0" u="none" dirty="0">
                <a:solidFill>
                  <a:srgbClr val="000000"/>
                </a:solidFill>
                <a:ea typeface="宋体" panose="02010600030101010101" pitchFamily="2" charset="-122"/>
                <a:cs typeface="Times New Roman" panose="02020603050405020304" pitchFamily="18" charset="0"/>
              </a:rPr>
              <a:t>的所有还未被访问过的邻接顶点。再从这些访问过的顶点出发，再访问它们的所有还未被访问过的邻接顶点，</a:t>
            </a:r>
            <a:r>
              <a:rPr lang="en-US" altLang="zh-CN" sz="3200" i="0" u="none" dirty="0">
                <a:solidFill>
                  <a:srgbClr val="000000"/>
                </a:solidFill>
                <a:ea typeface="宋体" panose="02010600030101010101" pitchFamily="2" charset="-122"/>
                <a:cs typeface="Times New Roman" panose="02020603050405020304" pitchFamily="18" charset="0"/>
              </a:rPr>
              <a:t>……</a:t>
            </a:r>
            <a:r>
              <a:rPr lang="zh-CN" altLang="en-US" sz="3200" i="0" u="none" dirty="0">
                <a:solidFill>
                  <a:srgbClr val="000000"/>
                </a:solidFill>
                <a:ea typeface="宋体" panose="02010600030101010101" pitchFamily="2" charset="-122"/>
                <a:cs typeface="Times New Roman" panose="02020603050405020304" pitchFamily="18" charset="0"/>
              </a:rPr>
              <a:t>，如此下去，直到图中所有和顶点</a:t>
            </a:r>
            <a:r>
              <a:rPr lang="en-US" altLang="zh-CN" sz="3200" i="0" u="none" dirty="0">
                <a:solidFill>
                  <a:srgbClr val="000000"/>
                </a:solidFill>
                <a:ea typeface="宋体" panose="02010600030101010101" pitchFamily="2" charset="-122"/>
                <a:cs typeface="Times New Roman" panose="02020603050405020304" pitchFamily="18" charset="0"/>
              </a:rPr>
              <a:t>v</a:t>
            </a:r>
            <a:r>
              <a:rPr lang="zh-CN" altLang="en-US" sz="3200" i="0" u="none" dirty="0">
                <a:solidFill>
                  <a:srgbClr val="000000"/>
                </a:solidFill>
                <a:ea typeface="宋体" panose="02010600030101010101" pitchFamily="2" charset="-122"/>
                <a:cs typeface="Times New Roman" panose="02020603050405020304" pitchFamily="18" charset="0"/>
              </a:rPr>
              <a:t>由路径连通的顶点都被访问到为止。</a:t>
            </a:r>
            <a:endParaRPr lang="zh-CN" altLang="en-US" sz="3200" i="0" u="none" dirty="0">
              <a:solidFill>
                <a:srgbClr val="0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2738438" y="25955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66563" name="Group 6"/>
          <p:cNvGrpSpPr/>
          <p:nvPr/>
        </p:nvGrpSpPr>
        <p:grpSpPr bwMode="auto">
          <a:xfrm>
            <a:off x="792164" y="1520825"/>
            <a:ext cx="7452244" cy="4392451"/>
            <a:chOff x="1200" y="1728"/>
            <a:chExt cx="3936" cy="1968"/>
          </a:xfrm>
        </p:grpSpPr>
        <p:sp>
          <p:nvSpPr>
            <p:cNvPr id="65541" name="Rectangle 5"/>
            <p:cNvSpPr>
              <a:spLocks noChangeArrowheads="1"/>
            </p:cNvSpPr>
            <p:nvPr/>
          </p:nvSpPr>
          <p:spPr bwMode="auto">
            <a:xfrm>
              <a:off x="1200" y="1728"/>
              <a:ext cx="3936" cy="1968"/>
            </a:xfrm>
            <a:prstGeom prst="rect">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a:defRPr/>
              </a:pPr>
              <a:endParaRPr lang="zh-CN" altLang="en-US"/>
            </a:p>
          </p:txBody>
        </p:sp>
        <p:pic>
          <p:nvPicPr>
            <p:cNvPr id="66566" name="Picture 3" descr="7-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4" y="1872"/>
              <a:ext cx="3696"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81" y="142875"/>
            <a:ext cx="7754938" cy="838200"/>
          </a:xfrm>
        </p:spPr>
        <p:txBody>
          <a:bodyPr/>
          <a:lstStyle/>
          <a:p>
            <a:pPr>
              <a:defRPr/>
            </a:pPr>
            <a:r>
              <a:rPr lang="zh-CN" altLang="en-US" sz="4000" dirty="0">
                <a:solidFill>
                  <a:schemeClr val="tx2"/>
                </a:solidFill>
                <a:latin typeface="黑体" panose="02010609060101010101" pitchFamily="2" charset="-122"/>
                <a:ea typeface="黑体" panose="02010609060101010101" pitchFamily="2" charset="-122"/>
              </a:rPr>
              <a:t>广度优先遍历 </a:t>
            </a:r>
            <a:endParaRPr lang="zh-CN" altLang="en-US" sz="4000" dirty="0">
              <a:latin typeface="黑体" panose="02010609060101010101" pitchFamily="2" charset="-122"/>
              <a:ea typeface="黑体" panose="0201060906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68313" y="1341438"/>
            <a:ext cx="7667625"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dirty="0">
                <a:solidFill>
                  <a:srgbClr val="000000"/>
                </a:solidFill>
                <a:latin typeface="宋体" panose="02010600030101010101" pitchFamily="2" charset="-122"/>
              </a:rPr>
              <a:t>从指定</a:t>
            </a:r>
            <a:r>
              <a:rPr kumimoji="1" lang="zh-CN" altLang="en-US" sz="2400" dirty="0" smtClean="0">
                <a:solidFill>
                  <a:srgbClr val="000000"/>
                </a:solidFill>
                <a:latin typeface="宋体" panose="02010600030101010101" pitchFamily="2" charset="-122"/>
              </a:rPr>
              <a:t>的顶点</a:t>
            </a:r>
            <a:r>
              <a:rPr kumimoji="1" lang="en-US" altLang="zh-CN" sz="2400" dirty="0">
                <a:solidFill>
                  <a:srgbClr val="000000"/>
                </a:solidFill>
                <a:latin typeface="宋体" panose="02010600030101010101" pitchFamily="2" charset="-122"/>
              </a:rPr>
              <a:t>v</a:t>
            </a:r>
            <a:r>
              <a:rPr kumimoji="1" lang="zh-CN" altLang="en-US" sz="2400" dirty="0">
                <a:solidFill>
                  <a:srgbClr val="000000"/>
                </a:solidFill>
                <a:latin typeface="宋体" panose="02010600030101010101" pitchFamily="2" charset="-122"/>
              </a:rPr>
              <a:t>开始进行广度优先搜索的算法步骤是：</a:t>
            </a:r>
            <a:endParaRPr kumimoji="1" lang="zh-CN" altLang="en-US" sz="2400" dirty="0">
              <a:solidFill>
                <a:srgbClr val="000000"/>
              </a:solidFill>
              <a:latin typeface="宋体" panose="02010600030101010101" pitchFamily="2" charset="-122"/>
            </a:endParaRPr>
          </a:p>
          <a:p>
            <a:pPr algn="just" eaLnBrk="1" hangingPunct="1">
              <a:spcBef>
                <a:spcPct val="50000"/>
              </a:spcBef>
            </a:pPr>
            <a:r>
              <a:rPr kumimoji="1" lang="zh-CN" altLang="en-US" sz="2400" dirty="0">
                <a:solidFill>
                  <a:srgbClr val="000000"/>
                </a:solidFill>
                <a:latin typeface="宋体" panose="02010600030101010101" pitchFamily="2" charset="-122"/>
              </a:rPr>
              <a:t>（</a:t>
            </a:r>
            <a:r>
              <a:rPr kumimoji="1" lang="en-US" altLang="zh-CN" sz="2400" dirty="0">
                <a:solidFill>
                  <a:srgbClr val="000000"/>
                </a:solidFill>
                <a:latin typeface="宋体" panose="02010600030101010101" pitchFamily="2" charset="-122"/>
              </a:rPr>
              <a:t>1</a:t>
            </a:r>
            <a:r>
              <a:rPr kumimoji="1" lang="zh-CN" altLang="en-US" sz="2400" dirty="0">
                <a:solidFill>
                  <a:srgbClr val="000000"/>
                </a:solidFill>
                <a:latin typeface="宋体" panose="02010600030101010101" pitchFamily="2" charset="-122"/>
              </a:rPr>
              <a:t>）</a:t>
            </a:r>
            <a:r>
              <a:rPr kumimoji="1" lang="zh-CN" altLang="en-US" sz="2400" dirty="0" smtClean="0">
                <a:solidFill>
                  <a:srgbClr val="000000"/>
                </a:solidFill>
                <a:latin typeface="宋体" panose="02010600030101010101" pitchFamily="2" charset="-122"/>
              </a:rPr>
              <a:t>访问顶点</a:t>
            </a:r>
            <a:r>
              <a:rPr kumimoji="1" lang="en-US" altLang="zh-CN" sz="2400" dirty="0">
                <a:solidFill>
                  <a:srgbClr val="000000"/>
                </a:solidFill>
                <a:latin typeface="宋体" panose="02010600030101010101" pitchFamily="2" charset="-122"/>
              </a:rPr>
              <a:t>v</a:t>
            </a:r>
            <a:r>
              <a:rPr kumimoji="1" lang="zh-CN" altLang="en-US" sz="2400" dirty="0">
                <a:solidFill>
                  <a:srgbClr val="000000"/>
                </a:solidFill>
                <a:latin typeface="宋体" panose="02010600030101010101" pitchFamily="2" charset="-122"/>
              </a:rPr>
              <a:t>，并标记</a:t>
            </a:r>
            <a:r>
              <a:rPr kumimoji="1" lang="en-US" altLang="zh-CN" sz="2400" dirty="0">
                <a:solidFill>
                  <a:srgbClr val="000000"/>
                </a:solidFill>
                <a:latin typeface="宋体" panose="02010600030101010101" pitchFamily="2" charset="-122"/>
              </a:rPr>
              <a:t>v</a:t>
            </a:r>
            <a:r>
              <a:rPr kumimoji="1" lang="zh-CN" altLang="en-US" sz="2400" dirty="0">
                <a:solidFill>
                  <a:srgbClr val="000000"/>
                </a:solidFill>
                <a:latin typeface="宋体" panose="02010600030101010101" pitchFamily="2" charset="-122"/>
              </a:rPr>
              <a:t>已被访问，同时顶点</a:t>
            </a:r>
            <a:r>
              <a:rPr kumimoji="1" lang="en-US" altLang="zh-CN" sz="2400" dirty="0">
                <a:solidFill>
                  <a:srgbClr val="000000"/>
                </a:solidFill>
                <a:latin typeface="宋体" panose="02010600030101010101" pitchFamily="2" charset="-122"/>
              </a:rPr>
              <a:t>v</a:t>
            </a:r>
            <a:r>
              <a:rPr kumimoji="1" lang="zh-CN" altLang="en-US" sz="2400" dirty="0">
                <a:solidFill>
                  <a:srgbClr val="000000"/>
                </a:solidFill>
                <a:latin typeface="宋体" panose="02010600030101010101" pitchFamily="2" charset="-122"/>
              </a:rPr>
              <a:t>入队列；</a:t>
            </a:r>
            <a:endParaRPr kumimoji="1" lang="zh-CN" altLang="en-US" sz="2400" dirty="0">
              <a:solidFill>
                <a:srgbClr val="000000"/>
              </a:solidFill>
              <a:latin typeface="宋体" panose="02010600030101010101" pitchFamily="2" charset="-122"/>
            </a:endParaRPr>
          </a:p>
          <a:p>
            <a:pPr algn="just" eaLnBrk="1" hangingPunct="1">
              <a:spcBef>
                <a:spcPct val="50000"/>
              </a:spcBef>
            </a:pPr>
            <a:r>
              <a:rPr kumimoji="1" lang="zh-CN" altLang="en-US" sz="2400" dirty="0">
                <a:solidFill>
                  <a:srgbClr val="000000"/>
                </a:solidFill>
                <a:latin typeface="宋体" panose="02010600030101010101" pitchFamily="2" charset="-122"/>
              </a:rPr>
              <a:t>（</a:t>
            </a:r>
            <a:r>
              <a:rPr kumimoji="1" lang="en-US" altLang="zh-CN" sz="2400" dirty="0">
                <a:solidFill>
                  <a:srgbClr val="000000"/>
                </a:solidFill>
                <a:latin typeface="宋体" panose="02010600030101010101" pitchFamily="2" charset="-122"/>
              </a:rPr>
              <a:t>2</a:t>
            </a:r>
            <a:r>
              <a:rPr kumimoji="1" lang="zh-CN" altLang="en-US" sz="2400" dirty="0">
                <a:solidFill>
                  <a:srgbClr val="000000"/>
                </a:solidFill>
                <a:latin typeface="宋体" panose="02010600030101010101" pitchFamily="2" charset="-122"/>
              </a:rPr>
              <a:t>）当队列空时算法结束，否则继续步骤（</a:t>
            </a:r>
            <a:r>
              <a:rPr kumimoji="1" lang="en-US" altLang="zh-CN" sz="2400" dirty="0">
                <a:solidFill>
                  <a:srgbClr val="000000"/>
                </a:solidFill>
                <a:latin typeface="宋体" panose="02010600030101010101" pitchFamily="2" charset="-122"/>
              </a:rPr>
              <a:t>3</a:t>
            </a:r>
            <a:r>
              <a:rPr kumimoji="1" lang="zh-CN" altLang="en-US" sz="2400" dirty="0">
                <a:solidFill>
                  <a:srgbClr val="000000"/>
                </a:solidFill>
                <a:latin typeface="宋体" panose="02010600030101010101" pitchFamily="2" charset="-122"/>
              </a:rPr>
              <a:t>）；</a:t>
            </a:r>
            <a:endParaRPr kumimoji="1" lang="zh-CN" altLang="en-US" sz="2400" dirty="0">
              <a:solidFill>
                <a:srgbClr val="000000"/>
              </a:solidFill>
              <a:latin typeface="宋体" panose="02010600030101010101" pitchFamily="2" charset="-122"/>
            </a:endParaRPr>
          </a:p>
          <a:p>
            <a:pPr algn="just" eaLnBrk="1" hangingPunct="1">
              <a:spcBef>
                <a:spcPct val="50000"/>
              </a:spcBef>
            </a:pPr>
            <a:r>
              <a:rPr kumimoji="1" lang="zh-CN" altLang="en-US" sz="2400" dirty="0">
                <a:solidFill>
                  <a:srgbClr val="000000"/>
                </a:solidFill>
                <a:latin typeface="宋体" panose="02010600030101010101" pitchFamily="2" charset="-122"/>
              </a:rPr>
              <a:t>（</a:t>
            </a:r>
            <a:r>
              <a:rPr kumimoji="1" lang="en-US" altLang="zh-CN" sz="2400" dirty="0">
                <a:solidFill>
                  <a:srgbClr val="000000"/>
                </a:solidFill>
                <a:latin typeface="宋体" panose="02010600030101010101" pitchFamily="2" charset="-122"/>
              </a:rPr>
              <a:t>3</a:t>
            </a:r>
            <a:r>
              <a:rPr kumimoji="1" lang="zh-CN" altLang="en-US" sz="2400" dirty="0">
                <a:solidFill>
                  <a:srgbClr val="000000"/>
                </a:solidFill>
                <a:latin typeface="宋体" panose="02010600030101010101" pitchFamily="2" charset="-122"/>
              </a:rPr>
              <a:t>）队头顶点出队列为</a:t>
            </a:r>
            <a:r>
              <a:rPr kumimoji="1" lang="en-US" altLang="zh-CN" sz="2400" dirty="0">
                <a:solidFill>
                  <a:srgbClr val="000000"/>
                </a:solidFill>
                <a:latin typeface="宋体" panose="02010600030101010101" pitchFamily="2" charset="-122"/>
              </a:rPr>
              <a:t>v</a:t>
            </a:r>
            <a:r>
              <a:rPr kumimoji="1" lang="zh-CN" altLang="en-US" sz="2400" dirty="0">
                <a:solidFill>
                  <a:srgbClr val="000000"/>
                </a:solidFill>
                <a:latin typeface="宋体" panose="02010600030101010101" pitchFamily="2" charset="-122"/>
              </a:rPr>
              <a:t>；</a:t>
            </a:r>
            <a:endParaRPr kumimoji="1" lang="zh-CN" altLang="en-US" sz="2400" dirty="0">
              <a:solidFill>
                <a:srgbClr val="000000"/>
              </a:solidFill>
              <a:latin typeface="宋体" panose="02010600030101010101" pitchFamily="2" charset="-122"/>
            </a:endParaRPr>
          </a:p>
          <a:p>
            <a:pPr algn="just" eaLnBrk="1" hangingPunct="1">
              <a:spcBef>
                <a:spcPct val="50000"/>
              </a:spcBef>
            </a:pPr>
            <a:r>
              <a:rPr kumimoji="1" lang="zh-CN" altLang="en-US" sz="2400" dirty="0">
                <a:solidFill>
                  <a:srgbClr val="000000"/>
                </a:solidFill>
                <a:latin typeface="宋体" panose="02010600030101010101" pitchFamily="2" charset="-122"/>
              </a:rPr>
              <a:t>（</a:t>
            </a:r>
            <a:r>
              <a:rPr kumimoji="1" lang="en-US" altLang="zh-CN" sz="2400" dirty="0">
                <a:solidFill>
                  <a:srgbClr val="000000"/>
                </a:solidFill>
                <a:latin typeface="宋体" panose="02010600030101010101" pitchFamily="2" charset="-122"/>
              </a:rPr>
              <a:t>4</a:t>
            </a:r>
            <a:r>
              <a:rPr kumimoji="1" lang="zh-CN" altLang="en-US" sz="2400" dirty="0">
                <a:solidFill>
                  <a:srgbClr val="000000"/>
                </a:solidFill>
                <a:latin typeface="宋体" panose="02010600030101010101" pitchFamily="2" charset="-122"/>
              </a:rPr>
              <a:t>）取顶点</a:t>
            </a:r>
            <a:r>
              <a:rPr kumimoji="1" lang="en-US" altLang="zh-CN" sz="2400" dirty="0">
                <a:solidFill>
                  <a:srgbClr val="000000"/>
                </a:solidFill>
                <a:latin typeface="宋体" panose="02010600030101010101" pitchFamily="2" charset="-122"/>
              </a:rPr>
              <a:t>v</a:t>
            </a:r>
            <a:r>
              <a:rPr kumimoji="1" lang="zh-CN" altLang="en-US" sz="2400" dirty="0">
                <a:solidFill>
                  <a:srgbClr val="000000"/>
                </a:solidFill>
                <a:latin typeface="宋体" panose="02010600030101010101" pitchFamily="2" charset="-122"/>
              </a:rPr>
              <a:t>的第一个邻接顶点</a:t>
            </a:r>
            <a:r>
              <a:rPr kumimoji="1" lang="en-US" altLang="zh-CN" sz="2400" dirty="0">
                <a:solidFill>
                  <a:srgbClr val="000000"/>
                </a:solidFill>
                <a:latin typeface="宋体" panose="02010600030101010101" pitchFamily="2" charset="-122"/>
              </a:rPr>
              <a:t>w</a:t>
            </a:r>
            <a:r>
              <a:rPr kumimoji="1" lang="zh-CN" altLang="en-US" sz="2400" dirty="0">
                <a:solidFill>
                  <a:srgbClr val="000000"/>
                </a:solidFill>
                <a:latin typeface="宋体" panose="02010600030101010101" pitchFamily="2" charset="-122"/>
              </a:rPr>
              <a:t>；</a:t>
            </a:r>
            <a:endParaRPr kumimoji="1" lang="zh-CN" altLang="en-US" sz="2400" dirty="0">
              <a:solidFill>
                <a:srgbClr val="000000"/>
              </a:solidFill>
              <a:latin typeface="宋体" panose="02010600030101010101" pitchFamily="2" charset="-122"/>
            </a:endParaRPr>
          </a:p>
          <a:p>
            <a:pPr algn="just" eaLnBrk="1" hangingPunct="1">
              <a:spcBef>
                <a:spcPct val="50000"/>
              </a:spcBef>
            </a:pPr>
            <a:r>
              <a:rPr kumimoji="1" lang="zh-CN" altLang="en-US" sz="2400" dirty="0">
                <a:solidFill>
                  <a:srgbClr val="000000"/>
                </a:solidFill>
                <a:latin typeface="宋体" panose="02010600030101010101" pitchFamily="2" charset="-122"/>
              </a:rPr>
              <a:t>（</a:t>
            </a:r>
            <a:r>
              <a:rPr kumimoji="1" lang="en-US" altLang="zh-CN" sz="2400" dirty="0">
                <a:solidFill>
                  <a:srgbClr val="000000"/>
                </a:solidFill>
                <a:latin typeface="宋体" panose="02010600030101010101" pitchFamily="2" charset="-122"/>
              </a:rPr>
              <a:t>5</a:t>
            </a:r>
            <a:r>
              <a:rPr kumimoji="1" lang="zh-CN" altLang="en-US" sz="2400" dirty="0">
                <a:solidFill>
                  <a:srgbClr val="000000"/>
                </a:solidFill>
                <a:latin typeface="宋体" panose="02010600030101010101" pitchFamily="2" charset="-122"/>
              </a:rPr>
              <a:t>）若顶点</a:t>
            </a:r>
            <a:r>
              <a:rPr kumimoji="1" lang="en-US" altLang="zh-CN" sz="2400" dirty="0">
                <a:solidFill>
                  <a:srgbClr val="000000"/>
                </a:solidFill>
                <a:latin typeface="宋体" panose="02010600030101010101" pitchFamily="2" charset="-122"/>
              </a:rPr>
              <a:t>w</a:t>
            </a:r>
            <a:r>
              <a:rPr kumimoji="1" lang="zh-CN" altLang="en-US" sz="2400" dirty="0">
                <a:solidFill>
                  <a:srgbClr val="000000"/>
                </a:solidFill>
                <a:latin typeface="宋体" panose="02010600030101010101" pitchFamily="2" charset="-122"/>
              </a:rPr>
              <a:t>不存在，转步骤</a:t>
            </a:r>
            <a:r>
              <a:rPr kumimoji="1" lang="zh-CN" altLang="en-US" sz="2400" dirty="0" smtClean="0">
                <a:solidFill>
                  <a:srgbClr val="000000"/>
                </a:solidFill>
                <a:latin typeface="宋体" panose="02010600030101010101" pitchFamily="2" charset="-122"/>
              </a:rPr>
              <a:t>（</a:t>
            </a:r>
            <a:r>
              <a:rPr kumimoji="1" lang="en-US" altLang="zh-CN" sz="2400" dirty="0" smtClean="0">
                <a:solidFill>
                  <a:srgbClr val="000000"/>
                </a:solidFill>
                <a:latin typeface="宋体" panose="02010600030101010101" pitchFamily="2" charset="-122"/>
              </a:rPr>
              <a:t>2</a:t>
            </a:r>
            <a:r>
              <a:rPr kumimoji="1" lang="zh-CN" altLang="en-US" sz="2400" dirty="0" smtClean="0">
                <a:solidFill>
                  <a:srgbClr val="000000"/>
                </a:solidFill>
                <a:latin typeface="宋体" panose="02010600030101010101" pitchFamily="2" charset="-122"/>
              </a:rPr>
              <a:t>）</a:t>
            </a:r>
            <a:r>
              <a:rPr kumimoji="1" lang="zh-CN" altLang="en-US" sz="2400" dirty="0">
                <a:solidFill>
                  <a:srgbClr val="000000"/>
                </a:solidFill>
                <a:latin typeface="宋体" panose="02010600030101010101" pitchFamily="2" charset="-122"/>
              </a:rPr>
              <a:t>；否则继续步骤（</a:t>
            </a:r>
            <a:r>
              <a:rPr kumimoji="1" lang="en-US" altLang="zh-CN" sz="2400" dirty="0">
                <a:solidFill>
                  <a:srgbClr val="000000"/>
                </a:solidFill>
                <a:latin typeface="宋体" panose="02010600030101010101" pitchFamily="2" charset="-122"/>
              </a:rPr>
              <a:t>6</a:t>
            </a:r>
            <a:r>
              <a:rPr kumimoji="1" lang="zh-CN" altLang="en-US" sz="2400" dirty="0">
                <a:solidFill>
                  <a:srgbClr val="000000"/>
                </a:solidFill>
                <a:latin typeface="宋体" panose="02010600030101010101" pitchFamily="2" charset="-122"/>
              </a:rPr>
              <a:t>）</a:t>
            </a:r>
            <a:endParaRPr kumimoji="1" lang="zh-CN" altLang="en-US" sz="2400" dirty="0">
              <a:solidFill>
                <a:srgbClr val="000000"/>
              </a:solidFill>
              <a:latin typeface="宋体" panose="02010600030101010101" pitchFamily="2" charset="-122"/>
            </a:endParaRPr>
          </a:p>
          <a:p>
            <a:pPr algn="just" eaLnBrk="1" hangingPunct="1">
              <a:spcBef>
                <a:spcPct val="50000"/>
              </a:spcBef>
            </a:pPr>
            <a:r>
              <a:rPr kumimoji="1" lang="zh-CN" altLang="en-US" sz="2400" dirty="0">
                <a:solidFill>
                  <a:srgbClr val="000000"/>
                </a:solidFill>
                <a:latin typeface="宋体" panose="02010600030101010101" pitchFamily="2" charset="-122"/>
              </a:rPr>
              <a:t>（</a:t>
            </a:r>
            <a:r>
              <a:rPr kumimoji="1" lang="en-US" altLang="zh-CN" sz="2400" dirty="0">
                <a:solidFill>
                  <a:srgbClr val="000000"/>
                </a:solidFill>
                <a:latin typeface="宋体" panose="02010600030101010101" pitchFamily="2" charset="-122"/>
              </a:rPr>
              <a:t>6</a:t>
            </a:r>
            <a:r>
              <a:rPr kumimoji="1" lang="zh-CN" altLang="en-US" sz="2400" dirty="0">
                <a:solidFill>
                  <a:srgbClr val="000000"/>
                </a:solidFill>
                <a:latin typeface="宋体" panose="02010600030101010101" pitchFamily="2" charset="-122"/>
              </a:rPr>
              <a:t>）若顶点</a:t>
            </a:r>
            <a:r>
              <a:rPr kumimoji="1" lang="en-US" altLang="zh-CN" sz="2400" dirty="0">
                <a:solidFill>
                  <a:srgbClr val="000000"/>
                </a:solidFill>
                <a:latin typeface="宋体" panose="02010600030101010101" pitchFamily="2" charset="-122"/>
              </a:rPr>
              <a:t>w</a:t>
            </a:r>
            <a:r>
              <a:rPr kumimoji="1" lang="zh-CN" altLang="en-US" sz="2400" dirty="0">
                <a:solidFill>
                  <a:srgbClr val="000000"/>
                </a:solidFill>
                <a:latin typeface="宋体" panose="02010600030101010101" pitchFamily="2" charset="-122"/>
              </a:rPr>
              <a:t>未被访问，则访问顶点</a:t>
            </a:r>
            <a:r>
              <a:rPr kumimoji="1" lang="en-US" altLang="zh-CN" sz="2400" dirty="0">
                <a:solidFill>
                  <a:srgbClr val="000000"/>
                </a:solidFill>
                <a:latin typeface="宋体" panose="02010600030101010101" pitchFamily="2" charset="-122"/>
              </a:rPr>
              <a:t>w</a:t>
            </a:r>
            <a:r>
              <a:rPr kumimoji="1" lang="zh-CN" altLang="en-US" sz="2400" dirty="0">
                <a:solidFill>
                  <a:srgbClr val="000000"/>
                </a:solidFill>
                <a:latin typeface="宋体" panose="02010600030101010101" pitchFamily="2" charset="-122"/>
              </a:rPr>
              <a:t>，并标记</a:t>
            </a:r>
            <a:r>
              <a:rPr kumimoji="1" lang="en-US" altLang="zh-CN" sz="2400" dirty="0">
                <a:solidFill>
                  <a:srgbClr val="000000"/>
                </a:solidFill>
                <a:latin typeface="宋体" panose="02010600030101010101" pitchFamily="2" charset="-122"/>
              </a:rPr>
              <a:t>w</a:t>
            </a:r>
            <a:r>
              <a:rPr kumimoji="1" lang="zh-CN" altLang="en-US" sz="2400" dirty="0">
                <a:solidFill>
                  <a:srgbClr val="000000"/>
                </a:solidFill>
                <a:latin typeface="宋体" panose="02010600030101010101" pitchFamily="2" charset="-122"/>
              </a:rPr>
              <a:t>已被访问，同时顶点</a:t>
            </a:r>
            <a:r>
              <a:rPr kumimoji="1" lang="en-US" altLang="zh-CN" sz="2400" dirty="0">
                <a:solidFill>
                  <a:srgbClr val="000000"/>
                </a:solidFill>
                <a:latin typeface="宋体" panose="02010600030101010101" pitchFamily="2" charset="-122"/>
              </a:rPr>
              <a:t>w</a:t>
            </a:r>
            <a:r>
              <a:rPr kumimoji="1" lang="zh-CN" altLang="en-US" sz="2400" dirty="0">
                <a:solidFill>
                  <a:srgbClr val="000000"/>
                </a:solidFill>
                <a:latin typeface="宋体" panose="02010600030101010101" pitchFamily="2" charset="-122"/>
              </a:rPr>
              <a:t>入队列；否则继续步骤（</a:t>
            </a:r>
            <a:r>
              <a:rPr kumimoji="1" lang="en-US" altLang="zh-CN" sz="2400" dirty="0">
                <a:solidFill>
                  <a:srgbClr val="000000"/>
                </a:solidFill>
                <a:latin typeface="宋体" panose="02010600030101010101" pitchFamily="2" charset="-122"/>
              </a:rPr>
              <a:t>7</a:t>
            </a:r>
            <a:r>
              <a:rPr kumimoji="1" lang="zh-CN" altLang="en-US" sz="2400" dirty="0">
                <a:solidFill>
                  <a:srgbClr val="000000"/>
                </a:solidFill>
                <a:latin typeface="宋体" panose="02010600030101010101" pitchFamily="2" charset="-122"/>
              </a:rPr>
              <a:t>）；</a:t>
            </a:r>
            <a:endParaRPr kumimoji="1" lang="zh-CN" altLang="en-US" sz="2400" dirty="0">
              <a:solidFill>
                <a:srgbClr val="000000"/>
              </a:solidFill>
              <a:latin typeface="宋体" panose="02010600030101010101" pitchFamily="2" charset="-122"/>
            </a:endParaRPr>
          </a:p>
          <a:p>
            <a:pPr algn="just" eaLnBrk="1" hangingPunct="1">
              <a:spcBef>
                <a:spcPct val="50000"/>
              </a:spcBef>
            </a:pPr>
            <a:r>
              <a:rPr kumimoji="1" lang="zh-CN" altLang="en-US" sz="2400" dirty="0">
                <a:solidFill>
                  <a:srgbClr val="000000"/>
                </a:solidFill>
                <a:latin typeface="宋体" panose="02010600030101010101" pitchFamily="2" charset="-122"/>
              </a:rPr>
              <a:t>（</a:t>
            </a:r>
            <a:r>
              <a:rPr kumimoji="1" lang="en-US" altLang="zh-CN" sz="2400" dirty="0">
                <a:solidFill>
                  <a:srgbClr val="000000"/>
                </a:solidFill>
                <a:latin typeface="宋体" panose="02010600030101010101" pitchFamily="2" charset="-122"/>
              </a:rPr>
              <a:t>7</a:t>
            </a:r>
            <a:r>
              <a:rPr kumimoji="1" lang="zh-CN" altLang="en-US" sz="2400" dirty="0">
                <a:solidFill>
                  <a:srgbClr val="000000"/>
                </a:solidFill>
                <a:latin typeface="宋体" panose="02010600030101010101" pitchFamily="2" charset="-122"/>
              </a:rPr>
              <a:t>）使</a:t>
            </a:r>
            <a:r>
              <a:rPr kumimoji="1" lang="en-US" altLang="zh-CN" sz="2400" dirty="0">
                <a:solidFill>
                  <a:srgbClr val="000000"/>
                </a:solidFill>
                <a:latin typeface="宋体" panose="02010600030101010101" pitchFamily="2" charset="-122"/>
              </a:rPr>
              <a:t>w</a:t>
            </a:r>
            <a:r>
              <a:rPr kumimoji="1" lang="zh-CN" altLang="en-US" sz="2400" dirty="0">
                <a:solidFill>
                  <a:srgbClr val="000000"/>
                </a:solidFill>
                <a:latin typeface="宋体" panose="02010600030101010101" pitchFamily="2" charset="-122"/>
              </a:rPr>
              <a:t>为顶点</a:t>
            </a:r>
            <a:r>
              <a:rPr kumimoji="1" lang="en-US" altLang="zh-CN" sz="2400" dirty="0">
                <a:solidFill>
                  <a:srgbClr val="000000"/>
                </a:solidFill>
                <a:latin typeface="宋体" panose="02010600030101010101" pitchFamily="2" charset="-122"/>
              </a:rPr>
              <a:t>v</a:t>
            </a:r>
            <a:r>
              <a:rPr kumimoji="1" lang="zh-CN" altLang="en-US" sz="2400" dirty="0">
                <a:solidFill>
                  <a:srgbClr val="000000"/>
                </a:solidFill>
                <a:latin typeface="宋体" panose="02010600030101010101" pitchFamily="2" charset="-122"/>
              </a:rPr>
              <a:t>的在原来</a:t>
            </a:r>
            <a:r>
              <a:rPr kumimoji="1" lang="en-US" altLang="zh-CN" sz="2400" dirty="0">
                <a:solidFill>
                  <a:srgbClr val="000000"/>
                </a:solidFill>
                <a:latin typeface="宋体" panose="02010600030101010101" pitchFamily="2" charset="-122"/>
              </a:rPr>
              <a:t>w</a:t>
            </a:r>
            <a:r>
              <a:rPr kumimoji="1" lang="zh-CN" altLang="en-US" sz="2400" dirty="0">
                <a:solidFill>
                  <a:srgbClr val="000000"/>
                </a:solidFill>
                <a:latin typeface="宋体" panose="02010600030101010101" pitchFamily="2" charset="-122"/>
              </a:rPr>
              <a:t>之后的下一个邻接顶点，转到步骤（</a:t>
            </a:r>
            <a:r>
              <a:rPr kumimoji="1" lang="en-US" altLang="zh-CN" sz="2400" dirty="0">
                <a:solidFill>
                  <a:srgbClr val="000000"/>
                </a:solidFill>
                <a:latin typeface="宋体" panose="02010600030101010101" pitchFamily="2" charset="-122"/>
              </a:rPr>
              <a:t>5</a:t>
            </a:r>
            <a:r>
              <a:rPr kumimoji="1" lang="zh-CN" altLang="en-US" sz="2400" dirty="0">
                <a:solidFill>
                  <a:srgbClr val="000000"/>
                </a:solidFill>
                <a:latin typeface="宋体" panose="02010600030101010101" pitchFamily="2" charset="-122"/>
              </a:rPr>
              <a:t>）。</a:t>
            </a:r>
            <a:endParaRPr kumimoji="1" lang="zh-CN" altLang="en-US" sz="2400" dirty="0">
              <a:latin typeface="Times New Roman" panose="02020603050405020304"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宋体" panose="02010600030101010101" pitchFamily="2" charset="-122"/>
                <a:ea typeface="宋体" panose="02010600030101010101" pitchFamily="2" charset="-122"/>
              </a:rPr>
              <a:t>广度优先遍历</a:t>
            </a:r>
            <a:r>
              <a:rPr lang="zh-CN" altLang="en-US" dirty="0">
                <a:solidFill>
                  <a:schemeClr val="tx2"/>
                </a:solidFill>
                <a:ea typeface="宋体" panose="02010600030101010101" pitchFamily="2" charset="-122"/>
              </a:rPr>
              <a:t> </a:t>
            </a:r>
            <a:endParaRPr lang="zh-CN" altLang="en-US" dirty="0"/>
          </a:p>
        </p:txBody>
      </p:sp>
    </p:spTree>
  </p:cSld>
  <p:clrMapOvr>
    <a:masterClrMapping/>
  </p:clrMapOvr>
  <p:transition spd="slow">
    <p:circl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0" y="1196975"/>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template</a:t>
            </a:r>
            <a:r>
              <a:rPr lang="en-US" altLang="zh-CN" sz="2400" dirty="0"/>
              <a:t> &lt;</a:t>
            </a:r>
            <a:r>
              <a:rPr lang="en-US" altLang="zh-CN" sz="2400" b="1" dirty="0"/>
              <a:t>class</a:t>
            </a:r>
            <a:r>
              <a:rPr lang="en-US" altLang="zh-CN" sz="2400" dirty="0"/>
              <a:t> </a:t>
            </a:r>
            <a:r>
              <a:rPr lang="en-US" altLang="zh-CN" sz="2400" dirty="0" err="1"/>
              <a:t>ElemType</a:t>
            </a:r>
            <a:r>
              <a:rPr lang="en-US" altLang="zh-CN" sz="2400" dirty="0"/>
              <a:t>&gt;</a:t>
            </a:r>
            <a:r>
              <a:rPr lang="en-US" altLang="zh-CN" sz="2400" b="1" dirty="0"/>
              <a:t>void</a:t>
            </a:r>
            <a:r>
              <a:rPr lang="en-US" altLang="zh-CN" sz="2400" dirty="0"/>
              <a:t> BFS(</a:t>
            </a:r>
            <a:r>
              <a:rPr lang="en-US" altLang="zh-CN" sz="2400" b="1" dirty="0" err="1"/>
              <a:t>const</a:t>
            </a:r>
            <a:r>
              <a:rPr lang="en-US" altLang="zh-CN" sz="2400" dirty="0"/>
              <a:t> </a:t>
            </a:r>
            <a:r>
              <a:rPr lang="en-US" altLang="zh-CN" sz="2400" dirty="0" err="1"/>
              <a:t>AdjMatrixUndirGraph</a:t>
            </a:r>
            <a:r>
              <a:rPr lang="en-US" altLang="zh-CN" sz="2400" dirty="0"/>
              <a:t>&lt;</a:t>
            </a:r>
            <a:r>
              <a:rPr lang="en-US" altLang="zh-CN" sz="2400" dirty="0" err="1"/>
              <a:t>ElemType</a:t>
            </a:r>
            <a:r>
              <a:rPr lang="en-US" altLang="zh-CN" sz="2400" dirty="0"/>
              <a:t>&gt; &amp;g, </a:t>
            </a:r>
            <a:endParaRPr lang="zh-CN" altLang="zh-CN" sz="2400" dirty="0"/>
          </a:p>
          <a:p>
            <a:r>
              <a:rPr lang="en-US" altLang="zh-CN" sz="2400" dirty="0"/>
              <a:t>	</a:t>
            </a:r>
            <a:r>
              <a:rPr lang="en-US" altLang="zh-CN" sz="2400" b="1" dirty="0" err="1"/>
              <a:t>int</a:t>
            </a:r>
            <a:r>
              <a:rPr lang="en-US" altLang="zh-CN" sz="2400" dirty="0"/>
              <a:t> v, </a:t>
            </a:r>
            <a:r>
              <a:rPr lang="en-US" altLang="zh-CN" sz="2400" b="1" dirty="0"/>
              <a:t>void</a:t>
            </a:r>
            <a:r>
              <a:rPr lang="en-US" altLang="zh-CN" sz="2400" dirty="0"/>
              <a:t> (*Visit)(</a:t>
            </a:r>
            <a:r>
              <a:rPr lang="en-US" altLang="zh-CN" sz="2400" b="1" dirty="0" err="1"/>
              <a:t>const</a:t>
            </a:r>
            <a:r>
              <a:rPr lang="en-US" altLang="zh-CN" sz="2400" dirty="0"/>
              <a:t> </a:t>
            </a:r>
            <a:r>
              <a:rPr lang="en-US" altLang="zh-CN" sz="2400" dirty="0" err="1"/>
              <a:t>ElemType</a:t>
            </a:r>
            <a:r>
              <a:rPr lang="en-US" altLang="zh-CN" sz="2400" dirty="0"/>
              <a:t> &amp;)){	</a:t>
            </a:r>
            <a:endParaRPr lang="zh-CN" altLang="zh-CN" sz="2400" dirty="0"/>
          </a:p>
          <a:p>
            <a:r>
              <a:rPr lang="en-US" altLang="zh-CN" sz="2400" dirty="0"/>
              <a:t>    </a:t>
            </a:r>
            <a:r>
              <a:rPr lang="en-US" altLang="zh-CN" sz="2400" dirty="0" err="1"/>
              <a:t>LinkQueue</a:t>
            </a:r>
            <a:r>
              <a:rPr lang="en-US" altLang="zh-CN" sz="2400" dirty="0"/>
              <a:t>&lt;</a:t>
            </a:r>
            <a:r>
              <a:rPr lang="en-US" altLang="zh-CN" sz="2400" b="1" dirty="0" err="1"/>
              <a:t>int</a:t>
            </a:r>
            <a:r>
              <a:rPr lang="en-US" altLang="zh-CN" sz="2400" dirty="0"/>
              <a:t>&gt; q;</a:t>
            </a:r>
            <a:endParaRPr lang="zh-CN" altLang="zh-CN" sz="2400" dirty="0"/>
          </a:p>
          <a:p>
            <a:r>
              <a:rPr lang="en-US" altLang="zh-CN" sz="2400" dirty="0"/>
              <a:t>    </a:t>
            </a:r>
            <a:r>
              <a:rPr lang="en-US" altLang="zh-CN" sz="2400" b="1" dirty="0" err="1"/>
              <a:t>int</a:t>
            </a:r>
            <a:r>
              <a:rPr lang="en-US" altLang="zh-CN" sz="2400" dirty="0"/>
              <a:t> u, w;</a:t>
            </a:r>
            <a:endParaRPr lang="zh-CN" altLang="zh-CN" sz="2400" dirty="0"/>
          </a:p>
          <a:p>
            <a:r>
              <a:rPr lang="en-US" altLang="zh-CN" sz="2400" dirty="0"/>
              <a:t>    </a:t>
            </a:r>
            <a:r>
              <a:rPr lang="en-US" altLang="zh-CN" sz="2400" dirty="0" err="1"/>
              <a:t>ElemType</a:t>
            </a:r>
            <a:r>
              <a:rPr lang="en-US" altLang="zh-CN" sz="2400" dirty="0"/>
              <a:t> e;    </a:t>
            </a:r>
            <a:r>
              <a:rPr lang="en-US" altLang="zh-CN" sz="2400" dirty="0" err="1"/>
              <a:t>g.SetTag</a:t>
            </a:r>
            <a:r>
              <a:rPr lang="en-US" altLang="zh-CN" sz="2400" dirty="0"/>
              <a:t>(v, VISITED);   </a:t>
            </a:r>
            <a:r>
              <a:rPr lang="en-US" altLang="zh-CN" sz="2400" dirty="0" err="1"/>
              <a:t>g.GetElem</a:t>
            </a:r>
            <a:r>
              <a:rPr lang="en-US" altLang="zh-CN" sz="2400" dirty="0"/>
              <a:t>(v, e);</a:t>
            </a:r>
            <a:endParaRPr lang="en-US" altLang="zh-CN" sz="2400" dirty="0"/>
          </a:p>
          <a:p>
            <a:r>
              <a:rPr lang="en-US" altLang="zh-CN" sz="2400" dirty="0"/>
              <a:t>    Visit(e);	 </a:t>
            </a:r>
            <a:r>
              <a:rPr lang="en-US" altLang="zh-CN" sz="2400" dirty="0" err="1"/>
              <a:t>q.EnQueue</a:t>
            </a:r>
            <a:r>
              <a:rPr lang="en-US" altLang="zh-CN" sz="2400" dirty="0"/>
              <a:t>(v);</a:t>
            </a:r>
            <a:endParaRPr lang="en-US" altLang="zh-CN" sz="2400" dirty="0"/>
          </a:p>
          <a:p>
            <a:r>
              <a:rPr lang="en-US" altLang="zh-CN" sz="2400" dirty="0"/>
              <a:t>    </a:t>
            </a:r>
            <a:r>
              <a:rPr lang="en-US" altLang="zh-CN" sz="2400" b="1" dirty="0"/>
              <a:t>while</a:t>
            </a:r>
            <a:r>
              <a:rPr lang="en-US" altLang="zh-CN" sz="2400" dirty="0"/>
              <a:t> (!</a:t>
            </a:r>
            <a:r>
              <a:rPr lang="en-US" altLang="zh-CN" sz="2400" dirty="0" err="1"/>
              <a:t>q.IsEmpty</a:t>
            </a:r>
            <a:r>
              <a:rPr lang="en-US" altLang="zh-CN" sz="2400" dirty="0"/>
              <a:t>())  {	</a:t>
            </a:r>
            <a:r>
              <a:rPr lang="en-US" altLang="zh-CN" sz="2400" dirty="0" err="1"/>
              <a:t>q.DelQueue</a:t>
            </a:r>
            <a:r>
              <a:rPr lang="en-US" altLang="zh-CN" sz="2400" dirty="0"/>
              <a:t>(u);</a:t>
            </a:r>
            <a:endParaRPr lang="zh-CN" altLang="zh-CN" sz="2400" dirty="0"/>
          </a:p>
          <a:p>
            <a:r>
              <a:rPr lang="en-US" altLang="zh-CN" sz="2400" dirty="0"/>
              <a:t>        </a:t>
            </a:r>
            <a:r>
              <a:rPr lang="en-US" altLang="zh-CN" sz="2400" b="1" dirty="0"/>
              <a:t>for</a:t>
            </a:r>
            <a:r>
              <a:rPr lang="en-US" altLang="zh-CN" sz="2400" dirty="0"/>
              <a:t> (w=</a:t>
            </a:r>
            <a:r>
              <a:rPr lang="en-US" altLang="zh-CN" sz="2400" dirty="0" err="1"/>
              <a:t>g.FirstAdjVex</a:t>
            </a:r>
            <a:r>
              <a:rPr lang="en-US" altLang="zh-CN" sz="2400" dirty="0"/>
              <a:t>(u); w != -1; w=</a:t>
            </a:r>
            <a:r>
              <a:rPr lang="en-US" altLang="zh-CN" sz="2400" dirty="0" err="1"/>
              <a:t>g.NextAdjVex</a:t>
            </a:r>
            <a:r>
              <a:rPr lang="en-US" altLang="zh-CN" sz="2400" dirty="0"/>
              <a:t>(u, w))</a:t>
            </a:r>
            <a:endParaRPr lang="zh-CN" altLang="zh-CN" sz="2400" dirty="0"/>
          </a:p>
          <a:p>
            <a:r>
              <a:rPr lang="en-US" altLang="zh-CN" sz="2400" dirty="0"/>
              <a:t>           </a:t>
            </a:r>
            <a:r>
              <a:rPr lang="en-US" altLang="zh-CN" sz="2400" b="1" dirty="0"/>
              <a:t>if</a:t>
            </a:r>
            <a:r>
              <a:rPr lang="en-US" altLang="zh-CN" sz="2400" dirty="0"/>
              <a:t> (</a:t>
            </a:r>
            <a:r>
              <a:rPr lang="en-US" altLang="zh-CN" sz="2400" dirty="0" err="1"/>
              <a:t>g.GetTag</a:t>
            </a:r>
            <a:r>
              <a:rPr lang="en-US" altLang="zh-CN" sz="2400" dirty="0"/>
              <a:t>(w) == UNVISITED){ </a:t>
            </a:r>
            <a:endParaRPr lang="en-US" altLang="zh-CN" sz="2400" dirty="0"/>
          </a:p>
          <a:p>
            <a:r>
              <a:rPr lang="en-US" altLang="zh-CN" sz="2400" dirty="0"/>
              <a:t>              </a:t>
            </a:r>
            <a:r>
              <a:rPr lang="en-US" altLang="zh-CN" sz="2400" dirty="0" err="1"/>
              <a:t>g.SetTag</a:t>
            </a:r>
            <a:r>
              <a:rPr lang="en-US" altLang="zh-CN" sz="2400" dirty="0"/>
              <a:t>(w, VISITED);  </a:t>
            </a:r>
            <a:r>
              <a:rPr lang="en-US" altLang="zh-CN" sz="2400" dirty="0" err="1"/>
              <a:t>g.GetElem</a:t>
            </a:r>
            <a:r>
              <a:rPr lang="en-US" altLang="zh-CN" sz="2400" dirty="0"/>
              <a:t>(w, e);	</a:t>
            </a:r>
            <a:endParaRPr lang="zh-CN" altLang="zh-CN" sz="2400" dirty="0"/>
          </a:p>
          <a:p>
            <a:r>
              <a:rPr lang="en-US" altLang="zh-CN" sz="2400" dirty="0"/>
              <a:t>	   Visit(e);   </a:t>
            </a:r>
            <a:r>
              <a:rPr lang="en-US" altLang="zh-CN" sz="2400" dirty="0" err="1"/>
              <a:t>q.EnQueue</a:t>
            </a:r>
            <a:r>
              <a:rPr lang="en-US" altLang="zh-CN" sz="2400" dirty="0"/>
              <a:t>(w);</a:t>
            </a:r>
            <a:endParaRPr lang="zh-CN" altLang="zh-CN" sz="2400" dirty="0"/>
          </a:p>
          <a:p>
            <a:r>
              <a:rPr lang="en-US" altLang="zh-CN" sz="2400" dirty="0"/>
              <a:t>            }	</a:t>
            </a:r>
            <a:endParaRPr lang="zh-CN" altLang="zh-CN" sz="2400" dirty="0"/>
          </a:p>
          <a:p>
            <a:r>
              <a:rPr lang="en-US" altLang="zh-CN" sz="2400" dirty="0"/>
              <a:t>     }</a:t>
            </a:r>
            <a:endParaRPr lang="zh-CN" altLang="zh-CN" sz="2400" dirty="0"/>
          </a:p>
          <a:p>
            <a:r>
              <a:rPr lang="en-US" altLang="zh-CN" sz="2400" dirty="0"/>
              <a:t>}</a:t>
            </a:r>
            <a:endParaRPr lang="zh-CN" altLang="zh-CN" sz="2400" dirty="0"/>
          </a:p>
        </p:txBody>
      </p:sp>
      <p:sp>
        <p:nvSpPr>
          <p:cNvPr id="68611" name="标题 1"/>
          <p:cNvSpPr>
            <a:spLocks noGrp="1"/>
          </p:cNvSpPr>
          <p:nvPr>
            <p:ph type="title"/>
          </p:nvPr>
        </p:nvSpPr>
        <p:spPr>
          <a:xfrm>
            <a:off x="993781" y="142875"/>
            <a:ext cx="7754938" cy="838200"/>
          </a:xfrm>
        </p:spPr>
        <p:txBody>
          <a:bodyPr/>
          <a:lstStyle/>
          <a:p>
            <a:r>
              <a:rPr lang="zh-CN" altLang="en-US" smtClean="0">
                <a:solidFill>
                  <a:schemeClr val="tx2"/>
                </a:solidFill>
                <a:latin typeface="宋体" panose="02010600030101010101" pitchFamily="2" charset="-122"/>
                <a:ea typeface="宋体" panose="02010600030101010101" pitchFamily="2" charset="-122"/>
              </a:rPr>
              <a:t>广度优先搜索</a:t>
            </a:r>
            <a:endParaRPr lang="zh-CN" altLang="en-US" smtClean="0">
              <a:solidFill>
                <a:schemeClr val="tx2"/>
              </a:solidFill>
              <a:latin typeface="宋体" panose="02010600030101010101" pitchFamily="2" charset="-122"/>
              <a:ea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宋体" panose="02010600030101010101" pitchFamily="2" charset="-122"/>
                <a:ea typeface="宋体" panose="02010600030101010101" pitchFamily="2" charset="-122"/>
              </a:rPr>
              <a:t>广度优先遍历</a:t>
            </a:r>
            <a:r>
              <a:rPr lang="zh-CN" altLang="en-US" dirty="0">
                <a:solidFill>
                  <a:schemeClr val="tx2"/>
                </a:solidFill>
                <a:ea typeface="宋体" panose="02010600030101010101" pitchFamily="2" charset="-122"/>
              </a:rPr>
              <a:t> </a:t>
            </a:r>
            <a:endParaRPr lang="zh-CN" altLang="en-US" dirty="0"/>
          </a:p>
        </p:txBody>
      </p:sp>
      <p:pic>
        <p:nvPicPr>
          <p:cNvPr id="4"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r="5126"/>
          <a:stretch>
            <a:fillRect/>
          </a:stretch>
        </p:blipFill>
        <p:spPr bwMode="auto">
          <a:xfrm>
            <a:off x="55314" y="1412875"/>
            <a:ext cx="9017186" cy="4627563"/>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bwMode="auto">
          <a:xfrm flipH="1">
            <a:off x="7055930" y="2636838"/>
            <a:ext cx="647700" cy="215900"/>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6" name="直接连接符 5"/>
          <p:cNvCxnSpPr/>
          <p:nvPr/>
        </p:nvCxnSpPr>
        <p:spPr bwMode="auto">
          <a:xfrm flipH="1" flipV="1">
            <a:off x="5974842" y="2636838"/>
            <a:ext cx="1008063" cy="215900"/>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7" name="直接连接符 6"/>
          <p:cNvCxnSpPr/>
          <p:nvPr/>
        </p:nvCxnSpPr>
        <p:spPr bwMode="auto">
          <a:xfrm>
            <a:off x="5974842" y="2637052"/>
            <a:ext cx="0" cy="504825"/>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bwMode="auto">
          <a:xfrm flipH="1">
            <a:off x="7632192" y="2636838"/>
            <a:ext cx="71438" cy="1655762"/>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9" name="直接连接符 8"/>
          <p:cNvCxnSpPr/>
          <p:nvPr/>
        </p:nvCxnSpPr>
        <p:spPr bwMode="auto">
          <a:xfrm flipH="1" flipV="1">
            <a:off x="4031748" y="2276475"/>
            <a:ext cx="1943100" cy="865188"/>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0" name="直接连接符 9"/>
          <p:cNvCxnSpPr/>
          <p:nvPr/>
        </p:nvCxnSpPr>
        <p:spPr bwMode="auto">
          <a:xfrm flipH="1">
            <a:off x="1655255" y="2276689"/>
            <a:ext cx="2303462" cy="360363"/>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1" name="直接连接符 10"/>
          <p:cNvCxnSpPr/>
          <p:nvPr/>
        </p:nvCxnSpPr>
        <p:spPr bwMode="auto">
          <a:xfrm>
            <a:off x="1655255" y="2708489"/>
            <a:ext cx="1871662" cy="1019175"/>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2" name="直接连接符 11"/>
          <p:cNvCxnSpPr/>
          <p:nvPr/>
        </p:nvCxnSpPr>
        <p:spPr bwMode="auto">
          <a:xfrm>
            <a:off x="3599942" y="3727457"/>
            <a:ext cx="1943100" cy="493713"/>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3" name="直接连接符 12"/>
          <p:cNvCxnSpPr/>
          <p:nvPr/>
        </p:nvCxnSpPr>
        <p:spPr bwMode="auto">
          <a:xfrm>
            <a:off x="5543149" y="4221163"/>
            <a:ext cx="936625" cy="647700"/>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4" name="直接连接符 13"/>
          <p:cNvCxnSpPr/>
          <p:nvPr/>
        </p:nvCxnSpPr>
        <p:spPr bwMode="auto">
          <a:xfrm flipH="1">
            <a:off x="6840030" y="4365625"/>
            <a:ext cx="792162" cy="1079500"/>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5" name="椭圆 2"/>
          <p:cNvSpPr>
            <a:spLocks noChangeArrowheads="1"/>
          </p:cNvSpPr>
          <p:nvPr/>
        </p:nvSpPr>
        <p:spPr bwMode="auto">
          <a:xfrm>
            <a:off x="7632192" y="2457450"/>
            <a:ext cx="215900" cy="287338"/>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16" name="椭圆 4"/>
          <p:cNvSpPr>
            <a:spLocks noChangeArrowheads="1"/>
          </p:cNvSpPr>
          <p:nvPr/>
        </p:nvSpPr>
        <p:spPr bwMode="auto">
          <a:xfrm>
            <a:off x="6982905" y="2744788"/>
            <a:ext cx="252412" cy="252412"/>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17" name="椭圆 6"/>
          <p:cNvSpPr>
            <a:spLocks noChangeArrowheads="1"/>
          </p:cNvSpPr>
          <p:nvPr/>
        </p:nvSpPr>
        <p:spPr bwMode="auto">
          <a:xfrm>
            <a:off x="5832074" y="2457450"/>
            <a:ext cx="360363" cy="287338"/>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18" name="椭圆 20"/>
          <p:cNvSpPr>
            <a:spLocks noChangeArrowheads="1"/>
          </p:cNvSpPr>
          <p:nvPr/>
        </p:nvSpPr>
        <p:spPr bwMode="auto">
          <a:xfrm>
            <a:off x="5795455" y="2997200"/>
            <a:ext cx="360362" cy="287338"/>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19" name="椭圆 7"/>
          <p:cNvSpPr>
            <a:spLocks noChangeArrowheads="1"/>
          </p:cNvSpPr>
          <p:nvPr/>
        </p:nvSpPr>
        <p:spPr bwMode="auto">
          <a:xfrm>
            <a:off x="3958722" y="2133600"/>
            <a:ext cx="288925" cy="323850"/>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20" name="椭圆 8"/>
          <p:cNvSpPr>
            <a:spLocks noChangeArrowheads="1"/>
          </p:cNvSpPr>
          <p:nvPr/>
        </p:nvSpPr>
        <p:spPr bwMode="auto">
          <a:xfrm>
            <a:off x="1510794" y="2457450"/>
            <a:ext cx="288925" cy="395288"/>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21" name="椭圆 10"/>
          <p:cNvSpPr>
            <a:spLocks noChangeArrowheads="1"/>
          </p:cNvSpPr>
          <p:nvPr/>
        </p:nvSpPr>
        <p:spPr bwMode="auto">
          <a:xfrm>
            <a:off x="3455482" y="3465513"/>
            <a:ext cx="431800" cy="508000"/>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22" name="椭圆 12"/>
          <p:cNvSpPr>
            <a:spLocks noChangeArrowheads="1"/>
          </p:cNvSpPr>
          <p:nvPr/>
        </p:nvSpPr>
        <p:spPr bwMode="auto">
          <a:xfrm>
            <a:off x="5327142" y="4076703"/>
            <a:ext cx="215900" cy="288925"/>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23" name="椭圆 14"/>
          <p:cNvSpPr>
            <a:spLocks noChangeArrowheads="1"/>
          </p:cNvSpPr>
          <p:nvPr/>
        </p:nvSpPr>
        <p:spPr bwMode="auto">
          <a:xfrm>
            <a:off x="6335205" y="4724614"/>
            <a:ext cx="288925" cy="288925"/>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24" name="椭圆 16"/>
          <p:cNvSpPr>
            <a:spLocks noChangeArrowheads="1"/>
          </p:cNvSpPr>
          <p:nvPr/>
        </p:nvSpPr>
        <p:spPr bwMode="auto">
          <a:xfrm>
            <a:off x="7487730" y="4292814"/>
            <a:ext cx="360362" cy="252413"/>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
        <p:nvSpPr>
          <p:cNvPr id="25" name="椭圆 18"/>
          <p:cNvSpPr>
            <a:spLocks noChangeArrowheads="1"/>
          </p:cNvSpPr>
          <p:nvPr/>
        </p:nvSpPr>
        <p:spPr bwMode="auto">
          <a:xfrm>
            <a:off x="6624137" y="5300663"/>
            <a:ext cx="485775" cy="360362"/>
          </a:xfrm>
          <a:prstGeom prst="ellipse">
            <a:avLst/>
          </a:prstGeom>
          <a:noFill/>
          <a:ln w="22225" algn="ctr">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endParaRPr lang="zh-CN" altLang="en-US">
              <a:ea typeface="宋体" panose="02010600030101010101" pitchFamily="2" charset="-122"/>
            </a:endParaRPr>
          </a:p>
        </p:txBody>
      </p:sp>
    </p:spTree>
  </p:cSld>
  <p:clrMapOvr>
    <a:masterClrMapping/>
  </p:clrMapOvr>
  <p:transition spd="slow">
    <p:circl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15900" y="1408113"/>
            <a:ext cx="882015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void</a:t>
            </a:r>
            <a:r>
              <a:rPr lang="en-US" altLang="zh-CN" sz="2400"/>
              <a:t> BFSTraverse(</a:t>
            </a:r>
            <a:r>
              <a:rPr lang="en-US" altLang="zh-CN" sz="2400" b="1"/>
              <a:t>const</a:t>
            </a:r>
            <a:r>
              <a:rPr lang="en-US" altLang="zh-CN" sz="2400"/>
              <a:t> AdjMatrixUndirGraph&lt;ElemType&gt; &amp;g, </a:t>
            </a:r>
            <a:endParaRPr lang="zh-CN" altLang="zh-CN" sz="2400"/>
          </a:p>
          <a:p>
            <a:r>
              <a:rPr lang="en-US" altLang="zh-CN" sz="2400"/>
              <a:t>	</a:t>
            </a:r>
            <a:r>
              <a:rPr lang="en-US" altLang="zh-CN" sz="2400" b="1"/>
              <a:t>void</a:t>
            </a:r>
            <a:r>
              <a:rPr lang="en-US" altLang="zh-CN" sz="2400"/>
              <a:t> (*Visit)(</a:t>
            </a:r>
            <a:r>
              <a:rPr lang="en-US" altLang="zh-CN" sz="2400" b="1"/>
              <a:t>const</a:t>
            </a:r>
            <a:r>
              <a:rPr lang="en-US" altLang="zh-CN" sz="2400"/>
              <a:t> ElemType &amp;)) {</a:t>
            </a:r>
            <a:endParaRPr lang="zh-CN" altLang="zh-CN" sz="2400"/>
          </a:p>
          <a:p>
            <a:r>
              <a:rPr lang="en-US" altLang="zh-CN" sz="2400"/>
              <a:t>	</a:t>
            </a:r>
            <a:r>
              <a:rPr lang="en-US" altLang="zh-CN" sz="2400" b="1"/>
              <a:t>int</a:t>
            </a:r>
            <a:r>
              <a:rPr lang="en-US" altLang="zh-CN" sz="2400"/>
              <a:t> v;</a:t>
            </a:r>
            <a:endParaRPr lang="zh-CN" altLang="zh-CN" sz="2400"/>
          </a:p>
          <a:p>
            <a:r>
              <a:rPr lang="en-US" altLang="zh-CN" sz="2400"/>
              <a:t>	</a:t>
            </a:r>
            <a:r>
              <a:rPr lang="en-US" altLang="zh-CN" sz="2400" b="1"/>
              <a:t>for</a:t>
            </a:r>
            <a:r>
              <a:rPr lang="en-US" altLang="zh-CN" sz="2400"/>
              <a:t> (v=0; v &lt; g.GetVexNum(); v++)</a:t>
            </a:r>
            <a:endParaRPr lang="zh-CN" altLang="zh-CN" sz="2400"/>
          </a:p>
          <a:p>
            <a:r>
              <a:rPr lang="en-US" altLang="zh-CN" sz="2400"/>
              <a:t>	     g.SetTag(v, UNVISITED);</a:t>
            </a:r>
            <a:endParaRPr lang="en-US" altLang="zh-CN" sz="2400"/>
          </a:p>
          <a:p>
            <a:r>
              <a:rPr lang="en-US" altLang="zh-CN" sz="2400"/>
              <a:t>	</a:t>
            </a:r>
            <a:r>
              <a:rPr lang="en-US" altLang="zh-CN" sz="2400" b="1"/>
              <a:t>for</a:t>
            </a:r>
            <a:r>
              <a:rPr lang="en-US" altLang="zh-CN" sz="2400"/>
              <a:t> (v=0; v &lt; g.GetVexNum(); v++)</a:t>
            </a:r>
            <a:endParaRPr lang="zh-CN" altLang="zh-CN" sz="2400"/>
          </a:p>
          <a:p>
            <a:r>
              <a:rPr lang="en-US" altLang="zh-CN" sz="2400"/>
              <a:t>		</a:t>
            </a:r>
            <a:r>
              <a:rPr lang="en-US" altLang="zh-CN" sz="2400" b="1"/>
              <a:t>if</a:t>
            </a:r>
            <a:r>
              <a:rPr lang="en-US" altLang="zh-CN" sz="2400"/>
              <a:t> (g.GetTag(v) == UNVISITED) </a:t>
            </a:r>
            <a:endParaRPr lang="zh-CN" altLang="zh-CN" sz="2400"/>
          </a:p>
          <a:p>
            <a:r>
              <a:rPr lang="en-US" altLang="zh-CN" sz="2400"/>
              <a:t>			BFS(g, v, Visit);</a:t>
            </a:r>
            <a:endParaRPr lang="en-US" altLang="zh-CN" sz="2400"/>
          </a:p>
          <a:p>
            <a:r>
              <a:rPr lang="en-US" altLang="zh-CN" sz="2400"/>
              <a:t>}</a:t>
            </a:r>
            <a:endParaRPr lang="zh-CN" altLang="zh-CN" sz="2400"/>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latin typeface="宋体" panose="02010600030101010101" pitchFamily="2" charset="-122"/>
                <a:ea typeface="宋体" panose="02010600030101010101" pitchFamily="2" charset="-122"/>
              </a:rPr>
              <a:t>广度优先遍历</a:t>
            </a:r>
            <a:r>
              <a:rPr lang="zh-CN" altLang="en-US" dirty="0">
                <a:solidFill>
                  <a:schemeClr val="tx2"/>
                </a:solidFill>
                <a:ea typeface="宋体" panose="02010600030101010101" pitchFamily="2" charset="-122"/>
              </a:rPr>
              <a:t> </a:t>
            </a:r>
            <a:endParaRPr lang="zh-CN" altLang="en-US" dirty="0"/>
          </a:p>
        </p:txBody>
      </p:sp>
    </p:spTree>
  </p:cSld>
  <p:clrMapOvr>
    <a:masterClrMapping/>
  </p:clrMapOvr>
  <p:transition spd="slow">
    <p:circl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Text Box 2"/>
          <p:cNvSpPr txBox="1">
            <a:spLocks noChangeArrowheads="1"/>
          </p:cNvSpPr>
          <p:nvPr/>
        </p:nvSpPr>
        <p:spPr bwMode="auto">
          <a:xfrm>
            <a:off x="351692" y="1371601"/>
            <a:ext cx="8159262" cy="3293209"/>
          </a:xfrm>
          <a:prstGeom prst="rect">
            <a:avLst/>
          </a:prstGeom>
          <a:noFill/>
          <a:ln w="9525">
            <a:noFill/>
            <a:miter lim="800000"/>
          </a:ln>
          <a:effectLst/>
        </p:spPr>
        <p:txBody>
          <a:bodyPr>
            <a:spAutoFit/>
          </a:bodyPr>
          <a:lstStyle/>
          <a:p>
            <a:pPr algn="just">
              <a:lnSpc>
                <a:spcPct val="130000"/>
              </a:lnSpc>
              <a:spcBef>
                <a:spcPct val="50000"/>
              </a:spcBef>
              <a:defRPr/>
            </a:pPr>
            <a:r>
              <a:rPr kumimoji="1" lang="zh-CN" altLang="en-US" sz="3200">
                <a:solidFill>
                  <a:srgbClr val="000000"/>
                </a:solidFill>
                <a:latin typeface="Times New Roman" panose="02020603050405020304" pitchFamily="18" charset="0"/>
              </a:rPr>
              <a:t>       </a:t>
            </a:r>
            <a:r>
              <a:rPr kumimoji="1" lang="zh-CN" altLang="en-US" sz="3200">
                <a:solidFill>
                  <a:srgbClr val="000000"/>
                </a:solidFill>
                <a:latin typeface="宋体" panose="02010600030101010101" pitchFamily="2" charset="-122"/>
              </a:rPr>
              <a:t>对于非连通图的每一个连通分量，其中的所有顶点和用某种遍历方式所经过的边的集合，构成了一棵生成树，这是一个极小连通子图。所有连通分量的生成树组成了非连通图的</a:t>
            </a:r>
            <a:r>
              <a:rPr kumimoji="1" lang="zh-CN" altLang="en-US" sz="3200" b="1">
                <a:solidFill>
                  <a:srgbClr val="FF5050"/>
                </a:solidFill>
                <a:effectLst>
                  <a:outerShdw blurRad="38100" dist="38100" dir="2700000" algn="tl">
                    <a:srgbClr val="C0C0C0"/>
                  </a:outerShdw>
                </a:effectLst>
                <a:latin typeface="宋体" panose="02010600030101010101" pitchFamily="2" charset="-122"/>
              </a:rPr>
              <a:t>生成森林</a:t>
            </a:r>
            <a:r>
              <a:rPr kumimoji="1" lang="zh-CN" altLang="en-US" sz="3200">
                <a:solidFill>
                  <a:srgbClr val="000000"/>
                </a:solidFill>
                <a:latin typeface="Times New Roman" panose="02020603050405020304" pitchFamily="18" charset="0"/>
              </a:rPr>
              <a:t>。</a:t>
            </a:r>
            <a:endParaRPr kumimoji="1" lang="zh-CN" altLang="en-US" sz="3200">
              <a:solidFill>
                <a:srgbClr val="000000"/>
              </a:solidFill>
              <a:latin typeface="Times New Roman" panose="02020603050405020304" pitchFamily="18" charset="0"/>
            </a:endParaRPr>
          </a:p>
        </p:txBody>
      </p:sp>
      <p:sp>
        <p:nvSpPr>
          <p:cNvPr id="84995" name="Rectangle 20"/>
          <p:cNvSpPr>
            <a:spLocks noChangeArrowheads="1"/>
          </p:cNvSpPr>
          <p:nvPr/>
        </p:nvSpPr>
        <p:spPr bwMode="auto">
          <a:xfrm>
            <a:off x="2971800" y="1924051"/>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3781" y="142875"/>
            <a:ext cx="7754938" cy="838200"/>
          </a:xfrm>
        </p:spPr>
        <p:txBody>
          <a:bodyPr/>
          <a:lstStyle/>
          <a:p>
            <a:pPr eaLnBrk="1" hangingPunct="1"/>
            <a:r>
              <a:rPr lang="zh-CN" altLang="en-US" smtClean="0">
                <a:solidFill>
                  <a:schemeClr val="tx2"/>
                </a:solidFill>
                <a:latin typeface="宋体" panose="02010600030101010101" pitchFamily="2" charset="-122"/>
                <a:ea typeface="宋体" panose="02010600030101010101" pitchFamily="2" charset="-122"/>
              </a:rPr>
              <a:t>连通分量</a:t>
            </a:r>
            <a:endParaRPr lang="zh-CN" altLang="en-US" smtClean="0">
              <a:solidFill>
                <a:schemeClr val="tx2"/>
              </a:solidFill>
              <a:latin typeface="宋体" panose="02010600030101010101" pitchFamily="2" charset="-122"/>
              <a:ea typeface="宋体" panose="02010600030101010101" pitchFamily="2" charset="-122"/>
            </a:endParaRPr>
          </a:p>
        </p:txBody>
      </p:sp>
      <p:pic>
        <p:nvPicPr>
          <p:cNvPr id="6861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84775" y="1773238"/>
            <a:ext cx="35829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773242"/>
            <a:ext cx="4381500"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8614"/>
                                        </p:tgtEl>
                                        <p:attrNameLst>
                                          <p:attrName>style.visibility</p:attrName>
                                        </p:attrNameLst>
                                      </p:cBhvr>
                                      <p:to>
                                        <p:strVal val="visible"/>
                                      </p:to>
                                    </p:set>
                                    <p:anim calcmode="lin" valueType="num">
                                      <p:cBhvr>
                                        <p:cTn id="7" dur="1000" fill="hold"/>
                                        <p:tgtEl>
                                          <p:spTgt spid="68614"/>
                                        </p:tgtEl>
                                        <p:attrNameLst>
                                          <p:attrName>ppt_w</p:attrName>
                                        </p:attrNameLst>
                                      </p:cBhvr>
                                      <p:tavLst>
                                        <p:tav tm="0">
                                          <p:val>
                                            <p:fltVal val="0"/>
                                          </p:val>
                                        </p:tav>
                                        <p:tav tm="100000">
                                          <p:val>
                                            <p:strVal val="#ppt_w"/>
                                          </p:val>
                                        </p:tav>
                                      </p:tavLst>
                                    </p:anim>
                                    <p:anim calcmode="lin" valueType="num">
                                      <p:cBhvr>
                                        <p:cTn id="8" dur="1000" fill="hold"/>
                                        <p:tgtEl>
                                          <p:spTgt spid="68614"/>
                                        </p:tgtEl>
                                        <p:attrNameLst>
                                          <p:attrName>ppt_h</p:attrName>
                                        </p:attrNameLst>
                                      </p:cBhvr>
                                      <p:tavLst>
                                        <p:tav tm="0">
                                          <p:val>
                                            <p:fltVal val="0"/>
                                          </p:val>
                                        </p:tav>
                                        <p:tav tm="100000">
                                          <p:val>
                                            <p:strVal val="#ppt_h"/>
                                          </p:val>
                                        </p:tav>
                                      </p:tavLst>
                                    </p:anim>
                                    <p:anim calcmode="lin" valueType="num">
                                      <p:cBhvr>
                                        <p:cTn id="9" dur="1000" fill="hold"/>
                                        <p:tgtEl>
                                          <p:spTgt spid="68614"/>
                                        </p:tgtEl>
                                        <p:attrNameLst>
                                          <p:attrName>style.rotation</p:attrName>
                                        </p:attrNameLst>
                                      </p:cBhvr>
                                      <p:tavLst>
                                        <p:tav tm="0">
                                          <p:val>
                                            <p:fltVal val="90"/>
                                          </p:val>
                                        </p:tav>
                                        <p:tav tm="100000">
                                          <p:val>
                                            <p:fltVal val="0"/>
                                          </p:val>
                                        </p:tav>
                                      </p:tavLst>
                                    </p:anim>
                                    <p:animEffect transition="in" filter="fade">
                                      <p:cBhvr>
                                        <p:cTn id="10" dur="1000"/>
                                        <p:tgtEl>
                                          <p:spTgt spid="686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8613"/>
                                        </p:tgtEl>
                                        <p:attrNameLst>
                                          <p:attrName>style.visibility</p:attrName>
                                        </p:attrNameLst>
                                      </p:cBhvr>
                                      <p:to>
                                        <p:strVal val="visible"/>
                                      </p:to>
                                    </p:set>
                                    <p:anim calcmode="lin" valueType="num">
                                      <p:cBhvr>
                                        <p:cTn id="15" dur="1000" fill="hold"/>
                                        <p:tgtEl>
                                          <p:spTgt spid="68613"/>
                                        </p:tgtEl>
                                        <p:attrNameLst>
                                          <p:attrName>ppt_w</p:attrName>
                                        </p:attrNameLst>
                                      </p:cBhvr>
                                      <p:tavLst>
                                        <p:tav tm="0">
                                          <p:val>
                                            <p:fltVal val="0"/>
                                          </p:val>
                                        </p:tav>
                                        <p:tav tm="100000">
                                          <p:val>
                                            <p:strVal val="#ppt_w"/>
                                          </p:val>
                                        </p:tav>
                                      </p:tavLst>
                                    </p:anim>
                                    <p:anim calcmode="lin" valueType="num">
                                      <p:cBhvr>
                                        <p:cTn id="16" dur="1000" fill="hold"/>
                                        <p:tgtEl>
                                          <p:spTgt spid="68613"/>
                                        </p:tgtEl>
                                        <p:attrNameLst>
                                          <p:attrName>ppt_h</p:attrName>
                                        </p:attrNameLst>
                                      </p:cBhvr>
                                      <p:tavLst>
                                        <p:tav tm="0">
                                          <p:val>
                                            <p:fltVal val="0"/>
                                          </p:val>
                                        </p:tav>
                                        <p:tav tm="100000">
                                          <p:val>
                                            <p:strVal val="#ppt_h"/>
                                          </p:val>
                                        </p:tav>
                                      </p:tavLst>
                                    </p:anim>
                                    <p:anim calcmode="lin" valueType="num">
                                      <p:cBhvr>
                                        <p:cTn id="17" dur="1000" fill="hold"/>
                                        <p:tgtEl>
                                          <p:spTgt spid="68613"/>
                                        </p:tgtEl>
                                        <p:attrNameLst>
                                          <p:attrName>style.rotation</p:attrName>
                                        </p:attrNameLst>
                                      </p:cBhvr>
                                      <p:tavLst>
                                        <p:tav tm="0">
                                          <p:val>
                                            <p:fltVal val="90"/>
                                          </p:val>
                                        </p:tav>
                                        <p:tav tm="100000">
                                          <p:val>
                                            <p:fltVal val="0"/>
                                          </p:val>
                                        </p:tav>
                                      </p:tavLst>
                                    </p:anim>
                                    <p:animEffect transition="in" filter="fade">
                                      <p:cBhvr>
                                        <p:cTn id="18" dur="10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50631" y="404813"/>
            <a:ext cx="7643446" cy="647700"/>
          </a:xfrm>
        </p:spPr>
        <p:txBody>
          <a:bodyPr/>
          <a:lstStyle/>
          <a:p>
            <a:r>
              <a:rPr lang="en-US" altLang="zh-CN" dirty="0" smtClean="0">
                <a:ea typeface="宋体" panose="02010600030101010101" pitchFamily="2" charset="-122"/>
              </a:rPr>
              <a:t>7.4</a:t>
            </a:r>
            <a:r>
              <a:rPr lang="zh-CN" altLang="en-US" dirty="0" smtClean="0">
                <a:ea typeface="宋体" panose="02010600030101010101" pitchFamily="2" charset="-122"/>
              </a:rPr>
              <a:t>  最 小 生 成 树</a:t>
            </a:r>
            <a:endParaRPr lang="zh-CN" altLang="en-US" dirty="0" smtClean="0">
              <a:ea typeface="宋体" panose="02010600030101010101" pitchFamily="2" charset="-122"/>
            </a:endParaRPr>
          </a:p>
        </p:txBody>
      </p:sp>
      <p:sp>
        <p:nvSpPr>
          <p:cNvPr id="87043" name="Text Box 3"/>
          <p:cNvSpPr txBox="1">
            <a:spLocks noChangeArrowheads="1"/>
          </p:cNvSpPr>
          <p:nvPr/>
        </p:nvSpPr>
        <p:spPr bwMode="auto">
          <a:xfrm>
            <a:off x="562711" y="1371600"/>
            <a:ext cx="780756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r>
              <a:rPr kumimoji="1" lang="en-US" altLang="zh-CN" i="0" u="none" dirty="0" smtClean="0">
                <a:solidFill>
                  <a:srgbClr val="000000"/>
                </a:solidFill>
                <a:ea typeface="宋体" panose="02010600030101010101" pitchFamily="2" charset="-122"/>
              </a:rPr>
              <a:t>     Q: </a:t>
            </a:r>
            <a:r>
              <a:rPr kumimoji="1" lang="zh-CN" altLang="en-US" i="0" u="none" dirty="0" smtClean="0">
                <a:solidFill>
                  <a:srgbClr val="000000"/>
                </a:solidFill>
                <a:latin typeface="宋体" panose="02010600030101010101" pitchFamily="2" charset="-122"/>
                <a:ea typeface="宋体" panose="02010600030101010101" pitchFamily="2" charset="-122"/>
              </a:rPr>
              <a:t>在</a:t>
            </a:r>
            <a:r>
              <a:rPr kumimoji="1" lang="en-US" altLang="zh-CN" i="0" u="none" dirty="0" smtClean="0">
                <a:solidFill>
                  <a:srgbClr val="000000"/>
                </a:solidFill>
                <a:ea typeface="宋体" panose="02010600030101010101" pitchFamily="2" charset="-122"/>
              </a:rPr>
              <a:t>n</a:t>
            </a:r>
            <a:r>
              <a:rPr kumimoji="1" lang="zh-CN" altLang="en-US" i="0" u="none" dirty="0" smtClean="0">
                <a:solidFill>
                  <a:srgbClr val="000000"/>
                </a:solidFill>
                <a:latin typeface="宋体" panose="02010600030101010101" pitchFamily="2" charset="-122"/>
                <a:ea typeface="宋体" panose="02010600030101010101" pitchFamily="2" charset="-122"/>
              </a:rPr>
              <a:t>个城市之间建立通信网络，至少要架设</a:t>
            </a:r>
            <a:r>
              <a:rPr kumimoji="1" lang="en-US" altLang="zh-CN" i="0" u="none" dirty="0" smtClean="0">
                <a:solidFill>
                  <a:srgbClr val="000000"/>
                </a:solidFill>
                <a:ea typeface="宋体" panose="02010600030101010101" pitchFamily="2" charset="-122"/>
              </a:rPr>
              <a:t>n-1</a:t>
            </a:r>
            <a:r>
              <a:rPr kumimoji="1" lang="zh-CN" altLang="en-US" i="0" u="none" dirty="0" smtClean="0">
                <a:solidFill>
                  <a:srgbClr val="000000"/>
                </a:solidFill>
                <a:latin typeface="宋体" panose="02010600030101010101" pitchFamily="2" charset="-122"/>
                <a:ea typeface="宋体" panose="02010600030101010101" pitchFamily="2" charset="-122"/>
              </a:rPr>
              <a:t>条线路，如何做才能使得总造价最少？</a:t>
            </a:r>
            <a:endParaRPr kumimoji="1" lang="zh-CN" altLang="en-US" i="0" u="none" dirty="0" smtClean="0">
              <a:solidFill>
                <a:srgbClr val="000000"/>
              </a:solidFill>
              <a:ea typeface="宋体" panose="02010600030101010101" pitchFamily="2" charset="-122"/>
            </a:endParaRPr>
          </a:p>
        </p:txBody>
      </p:sp>
      <p:sp>
        <p:nvSpPr>
          <p:cNvPr id="988165" name="Text Box 5"/>
          <p:cNvSpPr txBox="1">
            <a:spLocks noChangeArrowheads="1"/>
          </p:cNvSpPr>
          <p:nvPr/>
        </p:nvSpPr>
        <p:spPr bwMode="auto">
          <a:xfrm>
            <a:off x="492369" y="2514600"/>
            <a:ext cx="7807569" cy="3539430"/>
          </a:xfrm>
          <a:prstGeom prst="rect">
            <a:avLst/>
          </a:prstGeom>
          <a:noFill/>
          <a:ln w="9525">
            <a:noFill/>
            <a:miter lim="800000"/>
          </a:ln>
          <a:effectLst/>
        </p:spPr>
        <p:txBody>
          <a:bodyPr>
            <a:spAutoFit/>
          </a:bodyPr>
          <a:lstStyle/>
          <a:p>
            <a:pPr algn="just">
              <a:defRPr/>
            </a:pPr>
            <a:r>
              <a:rPr kumimoji="1" lang="en-US" altLang="zh-CN" sz="2800" dirty="0">
                <a:solidFill>
                  <a:srgbClr val="000000"/>
                </a:solidFill>
                <a:latin typeface="Times New Roman" panose="02020603050405020304" pitchFamily="18" charset="0"/>
              </a:rPr>
              <a:t>     S</a:t>
            </a:r>
            <a:r>
              <a:rPr kumimoji="1" lang="en-US" altLang="zh-CN" sz="1600" dirty="0">
                <a:solidFill>
                  <a:srgbClr val="000000"/>
                </a:solidFill>
                <a:latin typeface="Times New Roman" panose="02020603050405020304" pitchFamily="18" charset="0"/>
              </a:rPr>
              <a:t>(</a:t>
            </a:r>
            <a:r>
              <a:rPr kumimoji="1" lang="en-US" altLang="zh-CN" sz="1600" dirty="0" err="1">
                <a:solidFill>
                  <a:srgbClr val="000000"/>
                </a:solidFill>
                <a:latin typeface="Times New Roman" panose="02020603050405020304" pitchFamily="18" charset="0"/>
              </a:rPr>
              <a:t>olution</a:t>
            </a:r>
            <a:r>
              <a:rPr kumimoji="1" lang="en-US" altLang="zh-CN" sz="1600" dirty="0">
                <a:solidFill>
                  <a:srgbClr val="000000"/>
                </a:solidFill>
                <a:latin typeface="Times New Roman" panose="02020603050405020304" pitchFamily="18" charset="0"/>
              </a:rPr>
              <a:t>)</a:t>
            </a:r>
            <a:r>
              <a:rPr kumimoji="1" lang="en-US" altLang="zh-CN" sz="2800" dirty="0">
                <a:solidFill>
                  <a:srgbClr val="000000"/>
                </a:solidFill>
                <a:latin typeface="Times New Roman" panose="02020603050405020304" pitchFamily="18" charset="0"/>
              </a:rPr>
              <a:t>: </a:t>
            </a:r>
            <a:r>
              <a:rPr kumimoji="1" lang="zh-CN" altLang="en-US" sz="2800" dirty="0">
                <a:solidFill>
                  <a:srgbClr val="000000"/>
                </a:solidFill>
                <a:latin typeface="宋体" panose="02010600030101010101" pitchFamily="2" charset="-122"/>
              </a:rPr>
              <a:t>用图的顶点表示城市，用边表示两城市之间架设的线路，用边上的权值表示架设该线路的造价，就可以建立一个通信网络。</a:t>
            </a:r>
            <a:r>
              <a:rPr kumimoji="1" lang="zh-CN" altLang="en-US" sz="2800" dirty="0">
                <a:solidFill>
                  <a:srgbClr val="000000"/>
                </a:solidFill>
                <a:latin typeface="Times New Roman" panose="02020603050405020304" pitchFamily="18" charset="0"/>
              </a:rPr>
              <a:t> </a:t>
            </a:r>
            <a:r>
              <a:rPr kumimoji="1" lang="zh-CN" altLang="en-US" sz="2800" dirty="0">
                <a:solidFill>
                  <a:srgbClr val="000000"/>
                </a:solidFill>
                <a:latin typeface="宋体" panose="02010600030101010101" pitchFamily="2" charset="-122"/>
              </a:rPr>
              <a:t>对于一个有</a:t>
            </a:r>
            <a:r>
              <a:rPr kumimoji="1" lang="en-US" altLang="zh-CN" sz="2800" dirty="0">
                <a:solidFill>
                  <a:srgbClr val="000000"/>
                </a:solidFill>
                <a:latin typeface="Times New Roman" panose="02020603050405020304" pitchFamily="18" charset="0"/>
              </a:rPr>
              <a:t>n</a:t>
            </a:r>
            <a:r>
              <a:rPr kumimoji="1" lang="zh-CN" altLang="en-US" sz="2800" dirty="0">
                <a:solidFill>
                  <a:srgbClr val="000000"/>
                </a:solidFill>
                <a:latin typeface="宋体" panose="02010600030101010101" pitchFamily="2" charset="-122"/>
              </a:rPr>
              <a:t>个顶点的网络，可以有不同的生成树，每一棵生成树都可以构成通信网络。我们希望能够根据各条边上的权值，选择一棵总造价最小的生成树，这就是构造网络的</a:t>
            </a:r>
            <a:r>
              <a:rPr kumimoji="1" lang="zh-CN" altLang="en-US" sz="2800" b="1" dirty="0">
                <a:solidFill>
                  <a:srgbClr val="FF5050"/>
                </a:solidFill>
                <a:effectLst>
                  <a:outerShdw blurRad="38100" dist="38100" dir="2700000" algn="tl">
                    <a:srgbClr val="C0C0C0"/>
                  </a:outerShdw>
                </a:effectLst>
                <a:latin typeface="宋体" panose="02010600030101010101" pitchFamily="2" charset="-122"/>
              </a:rPr>
              <a:t>最小</a:t>
            </a:r>
            <a:r>
              <a:rPr kumimoji="1" lang="zh-CN" altLang="en-US" sz="2800" b="1" dirty="0">
                <a:solidFill>
                  <a:srgbClr val="FF5050"/>
                </a:solidFill>
                <a:effectLst>
                  <a:outerShdw blurRad="38100" dist="38100" dir="2700000" algn="tl">
                    <a:srgbClr val="C0C0C0"/>
                  </a:outerShdw>
                </a:effectLst>
                <a:latin typeface="Times New Roman" panose="02020603050405020304" pitchFamily="18" charset="0"/>
              </a:rPr>
              <a:t>(</a:t>
            </a:r>
            <a:r>
              <a:rPr kumimoji="1" lang="zh-CN" altLang="en-US" sz="2800" b="1" dirty="0">
                <a:solidFill>
                  <a:srgbClr val="FF5050"/>
                </a:solidFill>
                <a:effectLst>
                  <a:outerShdw blurRad="38100" dist="38100" dir="2700000" algn="tl">
                    <a:srgbClr val="C0C0C0"/>
                  </a:outerShdw>
                </a:effectLst>
                <a:latin typeface="宋体" panose="02010600030101010101" pitchFamily="2" charset="-122"/>
              </a:rPr>
              <a:t>代价</a:t>
            </a:r>
            <a:r>
              <a:rPr kumimoji="1" lang="zh-CN" altLang="en-US" sz="2800" b="1" dirty="0">
                <a:solidFill>
                  <a:srgbClr val="FF5050"/>
                </a:solidFill>
                <a:effectLst>
                  <a:outerShdw blurRad="38100" dist="38100" dir="2700000" algn="tl">
                    <a:srgbClr val="C0C0C0"/>
                  </a:outerShdw>
                </a:effectLst>
                <a:latin typeface="Times New Roman" panose="02020603050405020304" pitchFamily="18" charset="0"/>
              </a:rPr>
              <a:t>)</a:t>
            </a:r>
            <a:r>
              <a:rPr kumimoji="1" lang="zh-CN" altLang="en-US" sz="2800" b="1" dirty="0">
                <a:solidFill>
                  <a:srgbClr val="FF5050"/>
                </a:solidFill>
                <a:effectLst>
                  <a:outerShdw blurRad="38100" dist="38100" dir="2700000" algn="tl">
                    <a:srgbClr val="C0C0C0"/>
                  </a:outerShdw>
                </a:effectLst>
                <a:latin typeface="宋体" panose="02010600030101010101" pitchFamily="2" charset="-122"/>
              </a:rPr>
              <a:t>生成树</a:t>
            </a:r>
            <a:r>
              <a:rPr kumimoji="1" lang="zh-CN" altLang="en-US" sz="2800" dirty="0">
                <a:solidFill>
                  <a:srgbClr val="000000"/>
                </a:solidFill>
                <a:latin typeface="Times New Roman" panose="02020603050405020304" pitchFamily="18" charset="0"/>
              </a:rPr>
              <a:t>(</a:t>
            </a:r>
            <a:r>
              <a:rPr kumimoji="1" lang="en-US" altLang="zh-CN" sz="2800" dirty="0">
                <a:solidFill>
                  <a:srgbClr val="000000"/>
                </a:solidFill>
                <a:latin typeface="Times New Roman" panose="02020603050405020304" pitchFamily="18" charset="0"/>
              </a:rPr>
              <a:t>Minimum-cost Spanning Tree)</a:t>
            </a:r>
            <a:r>
              <a:rPr kumimoji="1" lang="zh-CN" altLang="en-US" sz="2800" dirty="0">
                <a:solidFill>
                  <a:srgbClr val="000000"/>
                </a:solidFill>
                <a:latin typeface="宋体" panose="02010600030101010101" pitchFamily="2" charset="-122"/>
              </a:rPr>
              <a:t>问题。</a:t>
            </a:r>
            <a:r>
              <a:rPr kumimoji="1" lang="zh-CN" altLang="en-US" sz="2800" dirty="0">
                <a:solidFill>
                  <a:srgbClr val="000000"/>
                </a:solidFill>
                <a:latin typeface="Times New Roman" panose="02020603050405020304" pitchFamily="18" charset="0"/>
              </a:rPr>
              <a:t> </a:t>
            </a:r>
            <a:endParaRPr kumimoji="1" lang="zh-CN" altLang="en-US" sz="28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8165"/>
                                        </p:tgtEl>
                                        <p:attrNameLst>
                                          <p:attrName>style.visibility</p:attrName>
                                        </p:attrNameLst>
                                      </p:cBhvr>
                                      <p:to>
                                        <p:strVal val="visible"/>
                                      </p:to>
                                    </p:set>
                                    <p:anim calcmode="lin" valueType="num">
                                      <p:cBhvr additive="base">
                                        <p:cTn id="7" dur="500" fill="hold"/>
                                        <p:tgtEl>
                                          <p:spTgt spid="988165"/>
                                        </p:tgtEl>
                                        <p:attrNameLst>
                                          <p:attrName>ppt_x</p:attrName>
                                        </p:attrNameLst>
                                      </p:cBhvr>
                                      <p:tavLst>
                                        <p:tav tm="0">
                                          <p:val>
                                            <p:strVal val="#ppt_x"/>
                                          </p:val>
                                        </p:tav>
                                        <p:tav tm="100000">
                                          <p:val>
                                            <p:strVal val="#ppt_x"/>
                                          </p:val>
                                        </p:tav>
                                      </p:tavLst>
                                    </p:anim>
                                    <p:anim calcmode="lin" valueType="num">
                                      <p:cBhvr additive="base">
                                        <p:cTn id="8" dur="500" fill="hold"/>
                                        <p:tgtEl>
                                          <p:spTgt spid="988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3114675" y="17049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smtClean="0">
                <a:latin typeface="Times New Roman" panose="02020603050405020304" pitchFamily="18" charset="0"/>
              </a:rPr>
              <a:t>图</a:t>
            </a:r>
            <a:r>
              <a:rPr kumimoji="1" lang="zh-CN" altLang="en-US" dirty="0">
                <a:latin typeface="Times New Roman" panose="02020603050405020304" pitchFamily="18" charset="0"/>
              </a:rPr>
              <a:t>的</a:t>
            </a:r>
            <a:r>
              <a:rPr kumimoji="1" lang="zh-CN" altLang="en-US" dirty="0" smtClean="0">
                <a:latin typeface="Times New Roman" panose="02020603050405020304" pitchFamily="18" charset="0"/>
              </a:rPr>
              <a:t>示例</a:t>
            </a:r>
            <a:endParaRPr lang="zh-CN" altLang="en-US" dirty="0"/>
          </a:p>
        </p:txBody>
      </p:sp>
      <p:pic>
        <p:nvPicPr>
          <p:cNvPr id="14340"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7" y="1557338"/>
            <a:ext cx="6444716" cy="483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heel(1)">
                                      <p:cBhvr>
                                        <p:cTn id="7" dur="20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2228850" y="27098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71683" name="Group 6"/>
          <p:cNvGrpSpPr/>
          <p:nvPr/>
        </p:nvGrpSpPr>
        <p:grpSpPr bwMode="auto">
          <a:xfrm>
            <a:off x="914400" y="1624013"/>
            <a:ext cx="7582036" cy="3353159"/>
            <a:chOff x="672" y="2496"/>
            <a:chExt cx="4368" cy="1488"/>
          </a:xfrm>
        </p:grpSpPr>
        <p:sp>
          <p:nvSpPr>
            <p:cNvPr id="72709" name="Rectangle 5"/>
            <p:cNvSpPr>
              <a:spLocks noChangeArrowheads="1"/>
            </p:cNvSpPr>
            <p:nvPr/>
          </p:nvSpPr>
          <p:spPr bwMode="auto">
            <a:xfrm>
              <a:off x="672" y="2496"/>
              <a:ext cx="4368" cy="1488"/>
            </a:xfrm>
            <a:prstGeom prst="rect">
              <a:avLst/>
            </a:prstGeom>
            <a:solidFill>
              <a:schemeClr val="accent1"/>
            </a:solidFill>
            <a:ln w="9525">
              <a:noFill/>
              <a:miter lim="800000"/>
            </a:ln>
            <a:effectLst>
              <a:prstShdw prst="shdw18" dist="17961" dir="13500000">
                <a:schemeClr val="accent1">
                  <a:gamma/>
                  <a:shade val="60000"/>
                  <a:invGamma/>
                </a:schemeClr>
              </a:prstShdw>
            </a:effectLst>
          </p:spPr>
          <p:txBody>
            <a:bodyPr wrap="none" anchor="ctr"/>
            <a:lstStyle/>
            <a:p>
              <a:pPr>
                <a:defRPr/>
              </a:pPr>
              <a:endParaRPr lang="zh-CN" altLang="en-US"/>
            </a:p>
          </p:txBody>
        </p:sp>
        <p:pic>
          <p:nvPicPr>
            <p:cNvPr id="71687" name="Picture 3" descr="7-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8" y="2592"/>
              <a:ext cx="4176"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81" y="142875"/>
            <a:ext cx="7754938" cy="838200"/>
          </a:xfrm>
        </p:spPr>
        <p:txBody>
          <a:bodyPr/>
          <a:lstStyle/>
          <a:p>
            <a:pPr>
              <a:defRPr/>
            </a:pPr>
            <a:r>
              <a:rPr lang="en-US" altLang="zh-CN" dirty="0"/>
              <a:t>7.4 </a:t>
            </a:r>
            <a:r>
              <a:rPr lang="zh-CN" altLang="en-US" dirty="0" smtClean="0"/>
              <a:t>最小生成树</a:t>
            </a:r>
            <a:endParaRPr lang="zh-CN" altLang="en-US" dirty="0"/>
          </a:p>
        </p:txBody>
      </p:sp>
      <p:sp>
        <p:nvSpPr>
          <p:cNvPr id="4" name="TextBox 3"/>
          <p:cNvSpPr txBox="1">
            <a:spLocks noChangeArrowheads="1"/>
          </p:cNvSpPr>
          <p:nvPr/>
        </p:nvSpPr>
        <p:spPr bwMode="auto">
          <a:xfrm>
            <a:off x="1224294" y="5205855"/>
            <a:ext cx="50403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smtClean="0">
                <a:solidFill>
                  <a:srgbClr val="000000"/>
                </a:solidFill>
              </a:rPr>
              <a:t>1</a:t>
            </a:r>
            <a:r>
              <a:rPr lang="zh-CN" altLang="en-US" sz="2400" b="1" smtClean="0">
                <a:solidFill>
                  <a:srgbClr val="000000"/>
                </a:solidFill>
              </a:rPr>
              <a:t>、克鲁斯卡尔</a:t>
            </a:r>
            <a:r>
              <a:rPr lang="zh-CN" altLang="en-US" sz="2400" b="1" dirty="0">
                <a:solidFill>
                  <a:srgbClr val="000000"/>
                </a:solidFill>
              </a:rPr>
              <a:t>算法</a:t>
            </a:r>
            <a:endParaRPr lang="en-US" altLang="zh-CN" sz="2400" b="1" dirty="0">
              <a:solidFill>
                <a:srgbClr val="000000"/>
              </a:solidFill>
            </a:endParaRPr>
          </a:p>
          <a:p>
            <a:pPr eaLnBrk="1" hangingPunct="1"/>
            <a:r>
              <a:rPr lang="en-US" altLang="zh-CN" sz="2400" b="1" smtClean="0">
                <a:solidFill>
                  <a:srgbClr val="000000"/>
                </a:solidFill>
              </a:rPr>
              <a:t>2</a:t>
            </a:r>
            <a:r>
              <a:rPr lang="zh-CN" altLang="en-US" sz="2400" b="1" smtClean="0">
                <a:solidFill>
                  <a:srgbClr val="000000"/>
                </a:solidFill>
              </a:rPr>
              <a:t>、</a:t>
            </a:r>
            <a:r>
              <a:rPr lang="zh-CN" altLang="zh-CN" sz="2400" b="1" smtClean="0">
                <a:solidFill>
                  <a:srgbClr val="000000"/>
                </a:solidFill>
              </a:rPr>
              <a:t>普</a:t>
            </a:r>
            <a:r>
              <a:rPr lang="zh-CN" altLang="zh-CN" sz="2400" b="1" dirty="0">
                <a:solidFill>
                  <a:srgbClr val="000000"/>
                </a:solidFill>
              </a:rPr>
              <a:t>里姆算法</a:t>
            </a:r>
            <a:endParaRPr lang="zh-CN" altLang="en-US" sz="2400" b="1" dirty="0">
              <a:solidFill>
                <a:srgbClr val="000000"/>
              </a:solidFill>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2409092" y="2710277"/>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89091" name="Text Box 5"/>
          <p:cNvSpPr txBox="1">
            <a:spLocks noChangeArrowheads="1"/>
          </p:cNvSpPr>
          <p:nvPr/>
        </p:nvSpPr>
        <p:spPr bwMode="auto">
          <a:xfrm>
            <a:off x="118697" y="1404938"/>
            <a:ext cx="858129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60000"/>
              </a:lnSpc>
              <a:spcBef>
                <a:spcPct val="50000"/>
              </a:spcBef>
            </a:pPr>
            <a:r>
              <a:rPr kumimoji="1" lang="zh-CN" altLang="en-US" sz="2400" i="0" u="none" smtClean="0">
                <a:solidFill>
                  <a:srgbClr val="000000"/>
                </a:solidFill>
                <a:ea typeface="宋体" panose="02010600030101010101" pitchFamily="2" charset="-122"/>
              </a:rPr>
              <a:t>最小生成树的重要性质：</a:t>
            </a:r>
            <a:endParaRPr kumimoji="1" lang="zh-CN" altLang="en-US" sz="2400" i="0" u="none" smtClean="0">
              <a:solidFill>
                <a:srgbClr val="000000"/>
              </a:solidFill>
              <a:ea typeface="宋体" panose="02010600030101010101" pitchFamily="2" charset="-122"/>
            </a:endParaRPr>
          </a:p>
          <a:p>
            <a:pPr algn="just">
              <a:lnSpc>
                <a:spcPct val="160000"/>
              </a:lnSpc>
              <a:spcBef>
                <a:spcPct val="50000"/>
              </a:spcBef>
            </a:pPr>
            <a:r>
              <a:rPr kumimoji="1" lang="zh-CN" altLang="en-US" sz="2400" i="0" u="none" smtClean="0">
                <a:solidFill>
                  <a:srgbClr val="000000"/>
                </a:solidFill>
                <a:ea typeface="宋体" panose="02010600030101010101" pitchFamily="2" charset="-122"/>
              </a:rPr>
              <a:t>        设 </a:t>
            </a:r>
            <a:r>
              <a:rPr kumimoji="1" lang="en-US" altLang="zh-CN" sz="2400" i="0" u="none" smtClean="0">
                <a:solidFill>
                  <a:srgbClr val="000000"/>
                </a:solidFill>
                <a:ea typeface="宋体" panose="02010600030101010101" pitchFamily="2" charset="-122"/>
              </a:rPr>
              <a:t>G=(V, E) </a:t>
            </a:r>
            <a:r>
              <a:rPr kumimoji="1" lang="zh-CN" altLang="en-US" sz="2400" i="0" u="none" smtClean="0">
                <a:solidFill>
                  <a:srgbClr val="000000"/>
                </a:solidFill>
                <a:ea typeface="宋体" panose="02010600030101010101" pitchFamily="2" charset="-122"/>
              </a:rPr>
              <a:t>是一连通图，</a:t>
            </a:r>
            <a:r>
              <a:rPr kumimoji="1" lang="en-US" altLang="zh-CN" sz="2400" i="0" u="none" smtClean="0">
                <a:solidFill>
                  <a:srgbClr val="000000"/>
                </a:solidFill>
                <a:ea typeface="宋体" panose="02010600030101010101" pitchFamily="2" charset="-122"/>
              </a:rPr>
              <a:t>U </a:t>
            </a:r>
            <a:r>
              <a:rPr kumimoji="1" lang="zh-CN" altLang="en-US" sz="2400" i="0" u="none" smtClean="0">
                <a:solidFill>
                  <a:srgbClr val="000000"/>
                </a:solidFill>
                <a:ea typeface="宋体" panose="02010600030101010101" pitchFamily="2" charset="-122"/>
              </a:rPr>
              <a:t>是顶点集</a:t>
            </a:r>
            <a:r>
              <a:rPr kumimoji="1" lang="en-US" altLang="zh-CN" sz="2400" i="0" u="none" smtClean="0">
                <a:solidFill>
                  <a:srgbClr val="000000"/>
                </a:solidFill>
                <a:ea typeface="宋体" panose="02010600030101010101" pitchFamily="2" charset="-122"/>
              </a:rPr>
              <a:t>V</a:t>
            </a:r>
            <a:r>
              <a:rPr kumimoji="1" lang="zh-CN" altLang="en-US" sz="2400" i="0" u="none" smtClean="0">
                <a:solidFill>
                  <a:srgbClr val="000000"/>
                </a:solidFill>
                <a:ea typeface="宋体" panose="02010600030101010101" pitchFamily="2" charset="-122"/>
              </a:rPr>
              <a:t>的一个非空子集。 若（</a:t>
            </a:r>
            <a:r>
              <a:rPr kumimoji="1" lang="en-US" altLang="zh-CN" sz="2400" i="0" u="none" smtClean="0">
                <a:solidFill>
                  <a:srgbClr val="000000"/>
                </a:solidFill>
                <a:ea typeface="宋体" panose="02010600030101010101" pitchFamily="2" charset="-122"/>
              </a:rPr>
              <a:t>u ,  v</a:t>
            </a:r>
            <a:r>
              <a:rPr kumimoji="1" lang="zh-CN" altLang="en-US" sz="2400" i="0" u="none" smtClean="0">
                <a:solidFill>
                  <a:srgbClr val="000000"/>
                </a:solidFill>
                <a:ea typeface="宋体" panose="02010600030101010101" pitchFamily="2" charset="-122"/>
              </a:rPr>
              <a:t>）是一条具有最小权值的边， 其中</a:t>
            </a:r>
            <a:r>
              <a:rPr kumimoji="1" lang="en-US" altLang="zh-CN" sz="2400" i="0" u="none" smtClean="0">
                <a:solidFill>
                  <a:srgbClr val="000000"/>
                </a:solidFill>
                <a:ea typeface="宋体" panose="02010600030101010101" pitchFamily="2" charset="-122"/>
              </a:rPr>
              <a:t>u</a:t>
            </a:r>
            <a:r>
              <a:rPr kumimoji="1" lang="en-US" altLang="zh-CN" sz="2400" i="0" u="none" smtClean="0">
                <a:solidFill>
                  <a:srgbClr val="000000"/>
                </a:solidFill>
                <a:ea typeface="宋体" panose="02010600030101010101" pitchFamily="2" charset="-122"/>
                <a:sym typeface="Symbol" panose="05050102010706020507" pitchFamily="18" charset="2"/>
              </a:rPr>
              <a:t></a:t>
            </a:r>
            <a:r>
              <a:rPr kumimoji="1" lang="en-US" altLang="zh-CN" sz="2400" i="0" u="none" smtClean="0">
                <a:solidFill>
                  <a:srgbClr val="000000"/>
                </a:solidFill>
                <a:ea typeface="宋体" panose="02010600030101010101" pitchFamily="2" charset="-122"/>
              </a:rPr>
              <a:t>U</a:t>
            </a:r>
            <a:r>
              <a:rPr kumimoji="1" lang="zh-CN" altLang="en-US" sz="2400" i="0" u="none" smtClean="0">
                <a:solidFill>
                  <a:srgbClr val="000000"/>
                </a:solidFill>
                <a:ea typeface="宋体" panose="02010600030101010101" pitchFamily="2" charset="-122"/>
              </a:rPr>
              <a:t>， </a:t>
            </a:r>
            <a:r>
              <a:rPr kumimoji="1" lang="en-US" altLang="zh-CN" sz="2400" i="0" u="none" smtClean="0">
                <a:solidFill>
                  <a:srgbClr val="000000"/>
                </a:solidFill>
                <a:ea typeface="宋体" panose="02010600030101010101" pitchFamily="2" charset="-122"/>
              </a:rPr>
              <a:t>v</a:t>
            </a:r>
            <a:r>
              <a:rPr kumimoji="1" lang="en-US" altLang="zh-CN" sz="2400" i="0" u="none" smtClean="0">
                <a:solidFill>
                  <a:srgbClr val="000000"/>
                </a:solidFill>
                <a:ea typeface="宋体" panose="02010600030101010101" pitchFamily="2" charset="-122"/>
                <a:sym typeface="Symbol" panose="05050102010706020507" pitchFamily="18" charset="2"/>
              </a:rPr>
              <a:t></a:t>
            </a:r>
            <a:r>
              <a:rPr kumimoji="1" lang="en-US" altLang="zh-CN" sz="2400" i="0" u="none" smtClean="0">
                <a:solidFill>
                  <a:srgbClr val="000000"/>
                </a:solidFill>
                <a:ea typeface="宋体" panose="02010600030101010101" pitchFamily="2" charset="-122"/>
              </a:rPr>
              <a:t>V-U</a:t>
            </a:r>
            <a:r>
              <a:rPr kumimoji="1" lang="zh-CN" altLang="en-US" sz="2400" i="0" u="none" smtClean="0">
                <a:solidFill>
                  <a:srgbClr val="000000"/>
                </a:solidFill>
                <a:ea typeface="宋体" panose="02010600030101010101" pitchFamily="2" charset="-122"/>
              </a:rPr>
              <a:t>， 则存在一棵包含边（</a:t>
            </a:r>
            <a:r>
              <a:rPr kumimoji="1" lang="en-US" altLang="zh-CN" sz="2400" i="0" u="none" smtClean="0">
                <a:solidFill>
                  <a:srgbClr val="000000"/>
                </a:solidFill>
                <a:ea typeface="宋体" panose="02010600030101010101" pitchFamily="2" charset="-122"/>
              </a:rPr>
              <a:t>u ,  v</a:t>
            </a:r>
            <a:r>
              <a:rPr kumimoji="1" lang="zh-CN" altLang="en-US" sz="2400" i="0" u="none" smtClean="0">
                <a:solidFill>
                  <a:srgbClr val="000000"/>
                </a:solidFill>
                <a:ea typeface="宋体" panose="02010600030101010101" pitchFamily="2" charset="-122"/>
              </a:rPr>
              <a:t>）的最小生成树。 </a:t>
            </a:r>
            <a:endParaRPr kumimoji="1" lang="zh-CN" altLang="en-US" sz="2400" i="0" u="none"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84638" y="685805"/>
            <a:ext cx="8610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40000"/>
              </a:lnSpc>
              <a:spcBef>
                <a:spcPct val="50000"/>
              </a:spcBef>
            </a:pPr>
            <a:r>
              <a:rPr kumimoji="1" lang="zh-CN" altLang="en-US" sz="2400" i="0" u="none" smtClean="0">
                <a:solidFill>
                  <a:srgbClr val="000000"/>
                </a:solidFill>
                <a:ea typeface="宋体" panose="02010600030101010101" pitchFamily="2" charset="-122"/>
              </a:rPr>
              <a:t>        我们用反证法来证明这个</a:t>
            </a:r>
            <a:r>
              <a:rPr kumimoji="1" lang="en-US" altLang="zh-CN" sz="2400" i="0" u="none" smtClean="0">
                <a:solidFill>
                  <a:srgbClr val="000000"/>
                </a:solidFill>
                <a:ea typeface="宋体" panose="02010600030101010101" pitchFamily="2" charset="-122"/>
              </a:rPr>
              <a:t>MST</a:t>
            </a:r>
            <a:r>
              <a:rPr kumimoji="1" lang="zh-CN" altLang="en-US" sz="2400" i="0" u="none" smtClean="0">
                <a:solidFill>
                  <a:srgbClr val="000000"/>
                </a:solidFill>
                <a:ea typeface="宋体" panose="02010600030101010101" pitchFamily="2" charset="-122"/>
              </a:rPr>
              <a:t>性质： </a:t>
            </a:r>
            <a:endParaRPr kumimoji="1" lang="zh-CN" altLang="en-US" sz="2400" i="0" u="none" smtClean="0">
              <a:solidFill>
                <a:srgbClr val="000000"/>
              </a:solidFill>
              <a:ea typeface="宋体" panose="02010600030101010101" pitchFamily="2" charset="-122"/>
            </a:endParaRPr>
          </a:p>
          <a:p>
            <a:pPr algn="just">
              <a:lnSpc>
                <a:spcPct val="140000"/>
              </a:lnSpc>
              <a:spcBef>
                <a:spcPct val="50000"/>
              </a:spcBef>
            </a:pPr>
            <a:r>
              <a:rPr kumimoji="1" lang="zh-CN" altLang="en-US" sz="2400" i="0" u="none" smtClean="0">
                <a:solidFill>
                  <a:srgbClr val="000000"/>
                </a:solidFill>
                <a:ea typeface="宋体" panose="02010600030101010101" pitchFamily="2" charset="-122"/>
              </a:rPr>
              <a:t>        假设不存在这样一棵包含边（</a:t>
            </a:r>
            <a:r>
              <a:rPr kumimoji="1" lang="en-US" altLang="zh-CN" sz="2400" i="0" u="none" smtClean="0">
                <a:solidFill>
                  <a:srgbClr val="000000"/>
                </a:solidFill>
                <a:ea typeface="宋体" panose="02010600030101010101" pitchFamily="2" charset="-122"/>
              </a:rPr>
              <a:t>u , v</a:t>
            </a:r>
            <a:r>
              <a:rPr kumimoji="1" lang="zh-CN" altLang="en-US" sz="2400" i="0" u="none" smtClean="0">
                <a:solidFill>
                  <a:srgbClr val="000000"/>
                </a:solidFill>
                <a:ea typeface="宋体" panose="02010600030101010101" pitchFamily="2" charset="-122"/>
              </a:rPr>
              <a:t>）的最小生成树。 任取一棵最小生成树</a:t>
            </a:r>
            <a:r>
              <a:rPr kumimoji="1" lang="en-US" altLang="zh-CN" sz="2400" i="0" u="none" smtClean="0">
                <a:solidFill>
                  <a:srgbClr val="000000"/>
                </a:solidFill>
                <a:ea typeface="宋体" panose="02010600030101010101" pitchFamily="2" charset="-122"/>
              </a:rPr>
              <a:t>T</a:t>
            </a:r>
            <a:r>
              <a:rPr kumimoji="1" lang="zh-CN" altLang="en-US" sz="2400" i="0" u="none" smtClean="0">
                <a:solidFill>
                  <a:srgbClr val="000000"/>
                </a:solidFill>
                <a:ea typeface="宋体" panose="02010600030101010101" pitchFamily="2" charset="-122"/>
              </a:rPr>
              <a:t>，将（</a:t>
            </a:r>
            <a:r>
              <a:rPr kumimoji="1" lang="en-US" altLang="zh-CN" sz="2400" i="0" u="none" smtClean="0">
                <a:solidFill>
                  <a:srgbClr val="000000"/>
                </a:solidFill>
                <a:ea typeface="宋体" panose="02010600030101010101" pitchFamily="2" charset="-122"/>
              </a:rPr>
              <a:t>u , v</a:t>
            </a:r>
            <a:r>
              <a:rPr kumimoji="1" lang="zh-CN" altLang="en-US" sz="2400" i="0" u="none" smtClean="0">
                <a:solidFill>
                  <a:srgbClr val="000000"/>
                </a:solidFill>
                <a:ea typeface="宋体" panose="02010600030101010101" pitchFamily="2" charset="-122"/>
              </a:rPr>
              <a:t>）加入</a:t>
            </a:r>
            <a:r>
              <a:rPr kumimoji="1" lang="en-US" altLang="zh-CN" sz="2400" i="0" u="none" smtClean="0">
                <a:solidFill>
                  <a:srgbClr val="000000"/>
                </a:solidFill>
                <a:ea typeface="宋体" panose="02010600030101010101" pitchFamily="2" charset="-122"/>
              </a:rPr>
              <a:t>T</a:t>
            </a:r>
            <a:r>
              <a:rPr kumimoji="1" lang="zh-CN" altLang="en-US" sz="2400" i="0" u="none" smtClean="0">
                <a:solidFill>
                  <a:srgbClr val="000000"/>
                </a:solidFill>
                <a:ea typeface="宋体" panose="02010600030101010101" pitchFamily="2" charset="-122"/>
              </a:rPr>
              <a:t>中。根据树的性质，此时</a:t>
            </a:r>
            <a:r>
              <a:rPr kumimoji="1" lang="en-US" altLang="zh-CN" sz="2400" i="0" u="none" smtClean="0">
                <a:solidFill>
                  <a:srgbClr val="000000"/>
                </a:solidFill>
                <a:ea typeface="宋体" panose="02010600030101010101" pitchFamily="2" charset="-122"/>
              </a:rPr>
              <a:t>T</a:t>
            </a:r>
            <a:r>
              <a:rPr kumimoji="1" lang="zh-CN" altLang="en-US" sz="2400" i="0" u="none" smtClean="0">
                <a:solidFill>
                  <a:srgbClr val="000000"/>
                </a:solidFill>
                <a:ea typeface="宋体" panose="02010600030101010101" pitchFamily="2" charset="-122"/>
              </a:rPr>
              <a:t>中必形成一个包含（</a:t>
            </a:r>
            <a:r>
              <a:rPr kumimoji="1" lang="en-US" altLang="zh-CN" sz="2400" i="0" u="none" smtClean="0">
                <a:solidFill>
                  <a:srgbClr val="000000"/>
                </a:solidFill>
                <a:ea typeface="宋体" panose="02010600030101010101" pitchFamily="2" charset="-122"/>
              </a:rPr>
              <a:t>u , v</a:t>
            </a:r>
            <a:r>
              <a:rPr kumimoji="1" lang="zh-CN" altLang="en-US" sz="2400" i="0" u="none" smtClean="0">
                <a:solidFill>
                  <a:srgbClr val="000000"/>
                </a:solidFill>
                <a:ea typeface="宋体" panose="02010600030101010101" pitchFamily="2" charset="-122"/>
              </a:rPr>
              <a:t>）的回路， 且回路中必有一条边（</a:t>
            </a:r>
            <a:r>
              <a:rPr kumimoji="1" lang="en-US" altLang="zh-CN" sz="2400" i="0" u="none" smtClean="0">
                <a:solidFill>
                  <a:srgbClr val="000000"/>
                </a:solidFill>
                <a:ea typeface="宋体" panose="02010600030101010101" pitchFamily="2" charset="-122"/>
              </a:rPr>
              <a:t>u′,  v′</a:t>
            </a:r>
            <a:r>
              <a:rPr kumimoji="1" lang="zh-CN" altLang="en-US" sz="2400" i="0" u="none" smtClean="0">
                <a:solidFill>
                  <a:srgbClr val="000000"/>
                </a:solidFill>
                <a:ea typeface="宋体" panose="02010600030101010101" pitchFamily="2" charset="-122"/>
              </a:rPr>
              <a:t>）的权值大于或等于（</a:t>
            </a:r>
            <a:r>
              <a:rPr kumimoji="1" lang="en-US" altLang="zh-CN" sz="2400" i="0" u="none" smtClean="0">
                <a:solidFill>
                  <a:srgbClr val="000000"/>
                </a:solidFill>
                <a:ea typeface="宋体" panose="02010600030101010101" pitchFamily="2" charset="-122"/>
              </a:rPr>
              <a:t>u ,  v</a:t>
            </a:r>
            <a:r>
              <a:rPr kumimoji="1" lang="zh-CN" altLang="en-US" sz="2400" i="0" u="none" smtClean="0">
                <a:solidFill>
                  <a:srgbClr val="000000"/>
                </a:solidFill>
                <a:ea typeface="宋体" panose="02010600030101010101" pitchFamily="2" charset="-122"/>
              </a:rPr>
              <a:t>）的权值。 删除（</a:t>
            </a:r>
            <a:r>
              <a:rPr kumimoji="1" lang="en-US" altLang="zh-CN" sz="2400" i="0" u="none" smtClean="0">
                <a:solidFill>
                  <a:srgbClr val="000000"/>
                </a:solidFill>
                <a:ea typeface="宋体" panose="02010600030101010101" pitchFamily="2" charset="-122"/>
              </a:rPr>
              <a:t>u′,  v′</a:t>
            </a:r>
            <a:r>
              <a:rPr kumimoji="1" lang="zh-CN" altLang="en-US" sz="2400" i="0" u="none" smtClean="0">
                <a:solidFill>
                  <a:srgbClr val="000000"/>
                </a:solidFill>
                <a:ea typeface="宋体" panose="02010600030101010101" pitchFamily="2" charset="-122"/>
              </a:rPr>
              <a:t>），则得到一棵代价小于等于</a:t>
            </a:r>
            <a:r>
              <a:rPr kumimoji="1" lang="en-US" altLang="zh-CN" sz="2400" i="0" u="none" smtClean="0">
                <a:solidFill>
                  <a:srgbClr val="000000"/>
                </a:solidFill>
                <a:ea typeface="宋体" panose="02010600030101010101" pitchFamily="2" charset="-122"/>
              </a:rPr>
              <a:t>T</a:t>
            </a:r>
            <a:r>
              <a:rPr kumimoji="1" lang="zh-CN" altLang="en-US" sz="2400" i="0" u="none" smtClean="0">
                <a:solidFill>
                  <a:srgbClr val="000000"/>
                </a:solidFill>
                <a:ea typeface="宋体" panose="02010600030101010101" pitchFamily="2" charset="-122"/>
              </a:rPr>
              <a:t>的生成树</a:t>
            </a:r>
            <a:r>
              <a:rPr kumimoji="1" lang="en-US" altLang="zh-CN" sz="2400" i="0" u="none" smtClean="0">
                <a:solidFill>
                  <a:srgbClr val="000000"/>
                </a:solidFill>
                <a:ea typeface="宋体" panose="02010600030101010101" pitchFamily="2" charset="-122"/>
              </a:rPr>
              <a:t>T′</a:t>
            </a:r>
            <a:r>
              <a:rPr kumimoji="1" lang="zh-CN" altLang="en-US" sz="2400" i="0" u="none" smtClean="0">
                <a:solidFill>
                  <a:srgbClr val="000000"/>
                </a:solidFill>
                <a:ea typeface="宋体" panose="02010600030101010101" pitchFamily="2" charset="-122"/>
              </a:rPr>
              <a:t>，且</a:t>
            </a:r>
            <a:r>
              <a:rPr kumimoji="1" lang="en-US" altLang="zh-CN" sz="2400" i="0" u="none" smtClean="0">
                <a:solidFill>
                  <a:srgbClr val="000000"/>
                </a:solidFill>
                <a:ea typeface="宋体" panose="02010600030101010101" pitchFamily="2" charset="-122"/>
              </a:rPr>
              <a:t>T′</a:t>
            </a:r>
            <a:r>
              <a:rPr kumimoji="1" lang="zh-CN" altLang="en-US" sz="2400" i="0" u="none" smtClean="0">
                <a:solidFill>
                  <a:srgbClr val="000000"/>
                </a:solidFill>
                <a:ea typeface="宋体" panose="02010600030101010101" pitchFamily="2" charset="-122"/>
              </a:rPr>
              <a:t>为一棵包含边（</a:t>
            </a:r>
            <a:r>
              <a:rPr kumimoji="1" lang="en-US" altLang="zh-CN" sz="2400" i="0" u="none" smtClean="0">
                <a:solidFill>
                  <a:srgbClr val="000000"/>
                </a:solidFill>
                <a:ea typeface="宋体" panose="02010600030101010101" pitchFamily="2" charset="-122"/>
              </a:rPr>
              <a:t>u ,  v</a:t>
            </a:r>
            <a:r>
              <a:rPr kumimoji="1" lang="zh-CN" altLang="en-US" sz="2400" i="0" u="none" smtClean="0">
                <a:solidFill>
                  <a:srgbClr val="000000"/>
                </a:solidFill>
                <a:ea typeface="宋体" panose="02010600030101010101" pitchFamily="2" charset="-122"/>
              </a:rPr>
              <a:t>）的最小生成树。 这与假设矛盾， 故该性质得证。 </a:t>
            </a:r>
            <a:endParaRPr kumimoji="1" lang="zh-CN" altLang="en-US" sz="2400" i="0" u="none" smtClean="0">
              <a:solidFill>
                <a:srgbClr val="000000"/>
              </a:solidFill>
              <a:ea typeface="宋体" panose="02010600030101010101" pitchFamily="2" charset="-122"/>
            </a:endParaRPr>
          </a:p>
          <a:p>
            <a:pPr algn="just">
              <a:lnSpc>
                <a:spcPct val="140000"/>
              </a:lnSpc>
              <a:spcBef>
                <a:spcPct val="50000"/>
              </a:spcBef>
            </a:pPr>
            <a:r>
              <a:rPr kumimoji="1" lang="zh-CN" altLang="en-US" sz="2400" i="0" u="none" smtClean="0">
                <a:solidFill>
                  <a:srgbClr val="000000"/>
                </a:solidFill>
                <a:ea typeface="宋体" panose="02010600030101010101" pitchFamily="2" charset="-122"/>
              </a:rPr>
              <a:t>        我们可以利用</a:t>
            </a:r>
            <a:r>
              <a:rPr kumimoji="1" lang="en-US" altLang="zh-CN" sz="2400" i="0" u="none" smtClean="0">
                <a:solidFill>
                  <a:srgbClr val="000000"/>
                </a:solidFill>
                <a:ea typeface="宋体" panose="02010600030101010101" pitchFamily="2" charset="-122"/>
              </a:rPr>
              <a:t>MST</a:t>
            </a:r>
            <a:r>
              <a:rPr kumimoji="1" lang="zh-CN" altLang="en-US" sz="2400" i="0" u="none" smtClean="0">
                <a:solidFill>
                  <a:srgbClr val="000000"/>
                </a:solidFill>
                <a:ea typeface="宋体" panose="02010600030101010101" pitchFamily="2" charset="-122"/>
              </a:rPr>
              <a:t>性质来生成一个连通网的最小生成树。克鲁斯卡尔（</a:t>
            </a:r>
            <a:r>
              <a:rPr kumimoji="1" lang="en-US" altLang="zh-CN" sz="2400" i="0" u="none" smtClean="0">
                <a:solidFill>
                  <a:srgbClr val="000000"/>
                </a:solidFill>
                <a:ea typeface="宋体" panose="02010600030101010101" pitchFamily="2" charset="-122"/>
              </a:rPr>
              <a:t>Kruskal</a:t>
            </a:r>
            <a:r>
              <a:rPr kumimoji="1" lang="zh-CN" altLang="en-US" sz="2400" i="0" u="none" smtClean="0">
                <a:solidFill>
                  <a:srgbClr val="000000"/>
                </a:solidFill>
                <a:ea typeface="宋体" panose="02010600030101010101" pitchFamily="2" charset="-122"/>
              </a:rPr>
              <a:t>）算法和普里姆（</a:t>
            </a:r>
            <a:r>
              <a:rPr kumimoji="1" lang="en-US" altLang="zh-CN" sz="2400" i="0" u="none" smtClean="0">
                <a:solidFill>
                  <a:srgbClr val="000000"/>
                </a:solidFill>
                <a:ea typeface="宋体" panose="02010600030101010101" pitchFamily="2" charset="-122"/>
              </a:rPr>
              <a:t>Prim</a:t>
            </a:r>
            <a:r>
              <a:rPr kumimoji="1" lang="zh-CN" altLang="en-US" sz="2400" i="0" u="none" smtClean="0">
                <a:solidFill>
                  <a:srgbClr val="000000"/>
                </a:solidFill>
                <a:ea typeface="宋体" panose="02010600030101010101" pitchFamily="2" charset="-122"/>
              </a:rPr>
              <a:t>）算法便是利用了这个性质。 </a:t>
            </a:r>
            <a:endParaRPr kumimoji="1" lang="zh-CN" altLang="en-US" sz="2400" i="0" u="none"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17285" y="404813"/>
            <a:ext cx="7910146" cy="647700"/>
          </a:xfrm>
        </p:spPr>
        <p:txBody>
          <a:bodyPr/>
          <a:lstStyle/>
          <a:p>
            <a:r>
              <a:rPr lang="zh-CN" altLang="en-US" dirty="0" smtClean="0">
                <a:ea typeface="宋体" panose="02010600030101010101" pitchFamily="2" charset="-122"/>
              </a:rPr>
              <a:t>克 鲁 斯 卡 尔 算 法</a:t>
            </a:r>
            <a:endParaRPr lang="en-US" altLang="zh-CN" dirty="0" smtClean="0">
              <a:ea typeface="宋体" panose="02010600030101010101" pitchFamily="2" charset="-122"/>
            </a:endParaRPr>
          </a:p>
        </p:txBody>
      </p:sp>
      <p:sp>
        <p:nvSpPr>
          <p:cNvPr id="92163" name="Text Box 4"/>
          <p:cNvSpPr txBox="1">
            <a:spLocks noChangeArrowheads="1"/>
          </p:cNvSpPr>
          <p:nvPr/>
        </p:nvSpPr>
        <p:spPr bwMode="auto">
          <a:xfrm>
            <a:off x="383931" y="1225689"/>
            <a:ext cx="8382000"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just">
              <a:lnSpc>
                <a:spcPct val="130000"/>
              </a:lnSpc>
              <a:spcBef>
                <a:spcPct val="50000"/>
              </a:spcBef>
            </a:pPr>
            <a:r>
              <a:rPr kumimoji="1" lang="zh-CN" altLang="en-US" sz="2400" i="0" u="none" dirty="0" smtClean="0">
                <a:solidFill>
                  <a:srgbClr val="000000"/>
                </a:solidFill>
                <a:ea typeface="宋体" panose="02010600030101010101" pitchFamily="2" charset="-122"/>
              </a:rPr>
              <a:t>     假设</a:t>
            </a:r>
            <a:r>
              <a:rPr kumimoji="1" lang="en-US" altLang="zh-CN" sz="2400" i="0" u="none" dirty="0" smtClean="0">
                <a:solidFill>
                  <a:srgbClr val="000000"/>
                </a:solidFill>
                <a:ea typeface="宋体" panose="02010600030101010101" pitchFamily="2" charset="-122"/>
              </a:rPr>
              <a:t>G=(V, E)</a:t>
            </a:r>
            <a:r>
              <a:rPr kumimoji="1" lang="zh-CN" altLang="en-US" sz="2400" i="0" u="none" dirty="0" smtClean="0">
                <a:solidFill>
                  <a:srgbClr val="000000"/>
                </a:solidFill>
                <a:ea typeface="宋体" panose="02010600030101010101" pitchFamily="2" charset="-122"/>
              </a:rPr>
              <a:t>是连通图，将</a:t>
            </a:r>
            <a:r>
              <a:rPr kumimoji="1" lang="en-US" altLang="zh-CN" sz="2400" i="0" u="none" dirty="0">
                <a:solidFill>
                  <a:srgbClr val="000000"/>
                </a:solidFill>
                <a:ea typeface="宋体" panose="02010600030101010101" pitchFamily="2" charset="-122"/>
              </a:rPr>
              <a:t>G</a:t>
            </a:r>
            <a:r>
              <a:rPr kumimoji="1" lang="zh-CN" altLang="en-US" sz="2400" i="0" u="none" dirty="0" smtClean="0">
                <a:solidFill>
                  <a:srgbClr val="000000"/>
                </a:solidFill>
                <a:ea typeface="宋体" panose="02010600030101010101" pitchFamily="2" charset="-122"/>
              </a:rPr>
              <a:t>中的边按权值从小到大排序</a:t>
            </a:r>
            <a:r>
              <a:rPr kumimoji="1" lang="en-US" altLang="zh-CN" sz="2400" i="0" u="none" dirty="0" smtClean="0">
                <a:solidFill>
                  <a:srgbClr val="000000"/>
                </a:solidFill>
                <a:ea typeface="宋体" panose="02010600030101010101" pitchFamily="2" charset="-122"/>
              </a:rPr>
              <a:t>: </a:t>
            </a:r>
            <a:endParaRPr kumimoji="1" lang="en-US" altLang="zh-CN" sz="2400" i="0" u="none" dirty="0" smtClean="0">
              <a:solidFill>
                <a:srgbClr val="000000"/>
              </a:solidFill>
              <a:ea typeface="宋体" panose="02010600030101010101" pitchFamily="2" charset="-122"/>
            </a:endParaRPr>
          </a:p>
          <a:p>
            <a:pPr algn="just">
              <a:lnSpc>
                <a:spcPct val="130000"/>
              </a:lnSpc>
              <a:spcBef>
                <a:spcPct val="50000"/>
              </a:spcBef>
            </a:pPr>
            <a:r>
              <a:rPr kumimoji="1" lang="en-US" altLang="zh-CN" sz="2400" i="0" u="none" dirty="0" smtClean="0">
                <a:solidFill>
                  <a:srgbClr val="000000"/>
                </a:solidFill>
                <a:ea typeface="宋体" panose="02010600030101010101" pitchFamily="2" charset="-122"/>
              </a:rPr>
              <a:t>      Step1 </a:t>
            </a:r>
            <a:r>
              <a:rPr kumimoji="1" lang="zh-CN" altLang="en-US" sz="2400" i="0" u="none" dirty="0" smtClean="0">
                <a:solidFill>
                  <a:srgbClr val="000000"/>
                </a:solidFill>
                <a:ea typeface="宋体" panose="02010600030101010101" pitchFamily="2" charset="-122"/>
              </a:rPr>
              <a:t>将</a:t>
            </a:r>
            <a:r>
              <a:rPr kumimoji="1" lang="en-US" altLang="zh-CN" sz="2400" i="0" u="none" dirty="0" smtClean="0">
                <a:solidFill>
                  <a:srgbClr val="000000"/>
                </a:solidFill>
                <a:ea typeface="宋体" panose="02010600030101010101" pitchFamily="2" charset="-122"/>
              </a:rPr>
              <a:t>n</a:t>
            </a:r>
            <a:r>
              <a:rPr kumimoji="1" lang="zh-CN" altLang="en-US" sz="2400" i="0" u="none" dirty="0" smtClean="0">
                <a:solidFill>
                  <a:srgbClr val="000000"/>
                </a:solidFill>
                <a:ea typeface="宋体" panose="02010600030101010101" pitchFamily="2" charset="-122"/>
              </a:rPr>
              <a:t>个顶点看成</a:t>
            </a:r>
            <a:r>
              <a:rPr kumimoji="1" lang="en-US" altLang="zh-CN" sz="2400" i="0" u="none" dirty="0" smtClean="0">
                <a:solidFill>
                  <a:srgbClr val="000000"/>
                </a:solidFill>
                <a:ea typeface="宋体" panose="02010600030101010101" pitchFamily="2" charset="-122"/>
              </a:rPr>
              <a:t>n</a:t>
            </a:r>
            <a:r>
              <a:rPr kumimoji="1" lang="zh-CN" altLang="en-US" sz="2400" i="0" u="none" dirty="0" smtClean="0">
                <a:solidFill>
                  <a:srgbClr val="000000"/>
                </a:solidFill>
                <a:ea typeface="宋体" panose="02010600030101010101" pitchFamily="2" charset="-122"/>
              </a:rPr>
              <a:t>个集合； </a:t>
            </a:r>
            <a:endParaRPr kumimoji="1" lang="zh-CN" altLang="en-US" sz="2400" i="0" u="none" dirty="0" smtClean="0">
              <a:solidFill>
                <a:srgbClr val="000000"/>
              </a:solidFill>
              <a:ea typeface="宋体" panose="02010600030101010101" pitchFamily="2" charset="-122"/>
            </a:endParaRPr>
          </a:p>
          <a:p>
            <a:pPr algn="just">
              <a:lnSpc>
                <a:spcPct val="130000"/>
              </a:lnSpc>
              <a:spcBef>
                <a:spcPct val="50000"/>
              </a:spcBef>
            </a:pPr>
            <a:r>
              <a:rPr kumimoji="1" lang="zh-CN" altLang="en-US" sz="2400" i="0" u="none" dirty="0" smtClean="0">
                <a:solidFill>
                  <a:srgbClr val="000000"/>
                </a:solidFill>
                <a:ea typeface="宋体" panose="02010600030101010101" pitchFamily="2" charset="-122"/>
              </a:rPr>
              <a:t>      </a:t>
            </a:r>
            <a:r>
              <a:rPr kumimoji="1" lang="en-US" altLang="zh-CN" sz="2400" i="0" u="none" dirty="0" smtClean="0">
                <a:solidFill>
                  <a:srgbClr val="000000"/>
                </a:solidFill>
                <a:ea typeface="宋体" panose="02010600030101010101" pitchFamily="2" charset="-122"/>
              </a:rPr>
              <a:t>Step2 </a:t>
            </a:r>
            <a:r>
              <a:rPr kumimoji="1" lang="zh-CN" altLang="en-US" sz="2400" i="0" u="none" dirty="0" smtClean="0">
                <a:solidFill>
                  <a:srgbClr val="000000"/>
                </a:solidFill>
                <a:ea typeface="宋体" panose="02010600030101010101" pitchFamily="2" charset="-122"/>
              </a:rPr>
              <a:t>按权值由小到大的顺序选择边， 所选边应满足两个顶点不在同一个顶点集合内，将该边放到生成树边的集合中。同时将该边的两个顶点所在的顶点集合合并； </a:t>
            </a:r>
            <a:endParaRPr kumimoji="1" lang="zh-CN" altLang="en-US" sz="2400" i="0" u="none" dirty="0" smtClean="0">
              <a:solidFill>
                <a:srgbClr val="000000"/>
              </a:solidFill>
              <a:ea typeface="宋体" panose="02010600030101010101" pitchFamily="2" charset="-122"/>
            </a:endParaRPr>
          </a:p>
          <a:p>
            <a:pPr algn="just">
              <a:lnSpc>
                <a:spcPct val="130000"/>
              </a:lnSpc>
              <a:spcBef>
                <a:spcPct val="50000"/>
              </a:spcBef>
            </a:pPr>
            <a:r>
              <a:rPr kumimoji="1" lang="zh-CN" altLang="en-US" sz="2400" i="0" u="none" dirty="0" smtClean="0">
                <a:solidFill>
                  <a:srgbClr val="000000"/>
                </a:solidFill>
                <a:ea typeface="宋体" panose="02010600030101010101" pitchFamily="2" charset="-122"/>
              </a:rPr>
              <a:t>       </a:t>
            </a:r>
            <a:r>
              <a:rPr kumimoji="1" lang="en-US" altLang="zh-CN" sz="2400" i="0" u="none" dirty="0" smtClean="0">
                <a:solidFill>
                  <a:srgbClr val="000000"/>
                </a:solidFill>
                <a:ea typeface="宋体" panose="02010600030101010101" pitchFamily="2" charset="-122"/>
              </a:rPr>
              <a:t>Step3 </a:t>
            </a:r>
            <a:r>
              <a:rPr kumimoji="1" lang="zh-CN" altLang="en-US" sz="2400" i="0" u="none" dirty="0" smtClean="0">
                <a:solidFill>
                  <a:srgbClr val="000000"/>
                </a:solidFill>
                <a:ea typeface="宋体" panose="02010600030101010101" pitchFamily="2" charset="-122"/>
              </a:rPr>
              <a:t>重复</a:t>
            </a:r>
            <a:r>
              <a:rPr kumimoji="1" lang="en-US" altLang="zh-CN" sz="2400" i="0" u="none" dirty="0" smtClean="0">
                <a:solidFill>
                  <a:srgbClr val="000000"/>
                </a:solidFill>
                <a:ea typeface="宋体" panose="02010600030101010101" pitchFamily="2" charset="-122"/>
              </a:rPr>
              <a:t>Step2, </a:t>
            </a:r>
            <a:r>
              <a:rPr kumimoji="1" lang="zh-CN" altLang="en-US" sz="2400" i="0" u="none" dirty="0" smtClean="0">
                <a:solidFill>
                  <a:srgbClr val="000000"/>
                </a:solidFill>
                <a:ea typeface="宋体" panose="02010600030101010101" pitchFamily="2" charset="-122"/>
              </a:rPr>
              <a:t>直到所有的顶点都在同一个顶点集合内。 </a:t>
            </a:r>
            <a:endParaRPr kumimoji="1" lang="zh-CN" altLang="en-US" sz="2400" i="0" u="none" dirty="0" smtClean="0">
              <a:solidFill>
                <a:srgbClr val="000000"/>
              </a:solidFill>
              <a:ea typeface="宋体" panose="02010600030101010101" pitchFamily="2" charset="-122"/>
            </a:endParaRPr>
          </a:p>
          <a:p>
            <a:pPr algn="just">
              <a:lnSpc>
                <a:spcPct val="130000"/>
              </a:lnSpc>
              <a:spcBef>
                <a:spcPct val="50000"/>
              </a:spcBef>
            </a:pPr>
            <a:r>
              <a:rPr kumimoji="1" lang="zh-CN" altLang="en-US" sz="2400" i="0" u="none" dirty="0" smtClean="0">
                <a:solidFill>
                  <a:srgbClr val="000000"/>
                </a:solidFill>
                <a:ea typeface="宋体" panose="02010600030101010101" pitchFamily="2" charset="-122"/>
              </a:rPr>
              <a:t>       可以看出，克鲁斯卡尔算法逐步增加生成树的边，可称为</a:t>
            </a:r>
            <a:r>
              <a:rPr kumimoji="1" lang="zh-CN" altLang="en-US" sz="2400" i="0" u="none" dirty="0" smtClean="0">
                <a:solidFill>
                  <a:srgbClr val="000000"/>
                </a:solidFill>
                <a:latin typeface="Courier New" panose="02070309020205020404" pitchFamily="49" charset="0"/>
                <a:ea typeface="宋体" panose="02010600030101010101" pitchFamily="2" charset="-122"/>
              </a:rPr>
              <a:t>“</a:t>
            </a:r>
            <a:r>
              <a:rPr kumimoji="1" lang="zh-CN" altLang="en-US" sz="2400" b="1" i="0" u="none" dirty="0" smtClean="0">
                <a:solidFill>
                  <a:srgbClr val="FF0000"/>
                </a:solidFill>
                <a:ea typeface="宋体" panose="02010600030101010101" pitchFamily="2" charset="-122"/>
              </a:rPr>
              <a:t>加边法</a:t>
            </a:r>
            <a:r>
              <a:rPr kumimoji="1" lang="zh-CN" altLang="en-US" sz="2400" i="0" u="none" dirty="0" smtClean="0">
                <a:solidFill>
                  <a:srgbClr val="000000"/>
                </a:solidFill>
                <a:ea typeface="宋体" panose="02010600030101010101" pitchFamily="2" charset="-122"/>
              </a:rPr>
              <a:t>"。 </a:t>
            </a:r>
            <a:endParaRPr kumimoji="1" lang="zh-CN" altLang="en-US" sz="2400" i="0" u="none" dirty="0" smtClean="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ChangeArrowheads="1"/>
          </p:cNvSpPr>
          <p:nvPr/>
        </p:nvSpPr>
        <p:spPr bwMode="auto">
          <a:xfrm>
            <a:off x="2800350" y="2257825"/>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93187" name="Text Box 6"/>
          <p:cNvSpPr txBox="1">
            <a:spLocks noChangeArrowheads="1"/>
          </p:cNvSpPr>
          <p:nvPr/>
        </p:nvSpPr>
        <p:spPr bwMode="auto">
          <a:xfrm>
            <a:off x="1447806" y="5734451"/>
            <a:ext cx="562707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2400" i="0" u="none" smtClean="0">
                <a:solidFill>
                  <a:srgbClr val="000000"/>
                </a:solidFill>
                <a:ea typeface="宋体" panose="02010600030101010101" pitchFamily="2" charset="-122"/>
              </a:rPr>
              <a:t>7-15    按克鲁斯卡尔算法生成最小生成树</a:t>
            </a:r>
            <a:endParaRPr lang="zh-CN" altLang="en-US" sz="2400" i="0" u="none" smtClean="0">
              <a:solidFill>
                <a:srgbClr val="000000"/>
              </a:solidFill>
              <a:ea typeface="宋体" panose="02010600030101010101" pitchFamily="2" charset="-122"/>
            </a:endParaRPr>
          </a:p>
        </p:txBody>
      </p:sp>
      <p:pic>
        <p:nvPicPr>
          <p:cNvPr id="9318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1040" y="4970864"/>
            <a:ext cx="1979735"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9318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31" y="692153"/>
            <a:ext cx="405472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6500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242" y="765175"/>
            <a:ext cx="3722077"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5006"/>
                                        </p:tgtEl>
                                        <p:attrNameLst>
                                          <p:attrName>style.visibility</p:attrName>
                                        </p:attrNameLst>
                                      </p:cBhvr>
                                      <p:to>
                                        <p:strVal val="visible"/>
                                      </p:to>
                                    </p:set>
                                    <p:animEffect transition="in" filter="blinds(horizontal)">
                                      <p:cBhvr>
                                        <p:cTn id="7" dur="500"/>
                                        <p:tgtEl>
                                          <p:spTgt spid="1365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2800350" y="2257825"/>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94211" name="Text Box 3"/>
          <p:cNvSpPr txBox="1">
            <a:spLocks noChangeArrowheads="1"/>
          </p:cNvSpPr>
          <p:nvPr/>
        </p:nvSpPr>
        <p:spPr bwMode="auto">
          <a:xfrm>
            <a:off x="1447806" y="5734451"/>
            <a:ext cx="562707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2400" i="0" u="none" smtClean="0">
                <a:solidFill>
                  <a:srgbClr val="000000"/>
                </a:solidFill>
                <a:ea typeface="宋体" panose="02010600030101010101" pitchFamily="2" charset="-122"/>
              </a:rPr>
              <a:t>7-15    按克鲁斯卡尔算法生成最小生成树</a:t>
            </a:r>
            <a:endParaRPr lang="zh-CN" altLang="en-US" sz="2400" i="0" u="none" smtClean="0">
              <a:solidFill>
                <a:srgbClr val="000000"/>
              </a:solidFill>
              <a:ea typeface="宋体" panose="02010600030101010101" pitchFamily="2" charset="-122"/>
            </a:endParaRPr>
          </a:p>
        </p:txBody>
      </p:sp>
      <p:pic>
        <p:nvPicPr>
          <p:cNvPr id="942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4266" y="5158189"/>
            <a:ext cx="1979734"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7933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708" y="692150"/>
            <a:ext cx="4387362"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942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97" y="620713"/>
            <a:ext cx="3855426"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79336"/>
                                        </p:tgtEl>
                                        <p:attrNameLst>
                                          <p:attrName>style.visibility</p:attrName>
                                        </p:attrNameLst>
                                      </p:cBhvr>
                                      <p:to>
                                        <p:strVal val="visible"/>
                                      </p:to>
                                    </p:set>
                                    <p:animEffect transition="in" filter="checkerboard(across)">
                                      <p:cBhvr>
                                        <p:cTn id="7" dur="500"/>
                                        <p:tgtEl>
                                          <p:spTgt spid="137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26"/>
          <p:cNvSpPr>
            <a:spLocks noChangeArrowheads="1"/>
          </p:cNvSpPr>
          <p:nvPr/>
        </p:nvSpPr>
        <p:spPr bwMode="auto">
          <a:xfrm>
            <a:off x="2800350" y="2257825"/>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sp>
        <p:nvSpPr>
          <p:cNvPr id="95235" name="Text Box 1027"/>
          <p:cNvSpPr txBox="1">
            <a:spLocks noChangeArrowheads="1"/>
          </p:cNvSpPr>
          <p:nvPr/>
        </p:nvSpPr>
        <p:spPr bwMode="auto">
          <a:xfrm>
            <a:off x="1447806" y="5734451"/>
            <a:ext cx="562707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2400" i="0" u="none" smtClean="0">
                <a:solidFill>
                  <a:srgbClr val="000000"/>
                </a:solidFill>
                <a:ea typeface="宋体" panose="02010600030101010101" pitchFamily="2" charset="-122"/>
              </a:rPr>
              <a:t>7-15    按克鲁斯卡尔算法生成最小生成树</a:t>
            </a:r>
            <a:endParaRPr lang="zh-CN" altLang="en-US" sz="2400" i="0" u="none" smtClean="0">
              <a:solidFill>
                <a:srgbClr val="000000"/>
              </a:solidFill>
              <a:ea typeface="宋体" panose="02010600030101010101" pitchFamily="2" charset="-122"/>
            </a:endParaRPr>
          </a:p>
        </p:txBody>
      </p:sp>
      <p:pic>
        <p:nvPicPr>
          <p:cNvPr id="95236" name="Picture 10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4266" y="5158189"/>
            <a:ext cx="1979734"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95237" name="Picture 10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42" y="333375"/>
            <a:ext cx="405472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80364" name="Picture 1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404814"/>
            <a:ext cx="4319954" cy="45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80364"/>
                                        </p:tgtEl>
                                        <p:attrNameLst>
                                          <p:attrName>style.visibility</p:attrName>
                                        </p:attrNameLst>
                                      </p:cBhvr>
                                      <p:to>
                                        <p:strVal val="visible"/>
                                      </p:to>
                                    </p:set>
                                    <p:animEffect transition="in" filter="diamond(in)">
                                      <p:cBhvr>
                                        <p:cTn id="7" dur="500"/>
                                        <p:tgtEl>
                                          <p:spTgt spid="1380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15900" y="1368425"/>
            <a:ext cx="7885113"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200" dirty="0">
                <a:solidFill>
                  <a:srgbClr val="000000"/>
                </a:solidFill>
                <a:latin typeface="Times New Roman" panose="02020603050405020304" pitchFamily="18" charset="0"/>
              </a:rPr>
              <a:t>（</a:t>
            </a:r>
            <a:r>
              <a:rPr lang="en-US" altLang="zh-CN" sz="2200" dirty="0">
                <a:solidFill>
                  <a:srgbClr val="000000"/>
                </a:solidFill>
                <a:latin typeface="Times New Roman" panose="02020603050405020304" pitchFamily="18" charset="0"/>
              </a:rPr>
              <a:t>1</a:t>
            </a:r>
            <a:r>
              <a:rPr lang="zh-CN" altLang="en-US" sz="2200" dirty="0">
                <a:solidFill>
                  <a:srgbClr val="000000"/>
                </a:solidFill>
                <a:latin typeface="Times New Roman" panose="02020603050405020304" pitchFamily="18" charset="0"/>
              </a:rPr>
              <a:t>）初始化，在并查集中，</a:t>
            </a:r>
            <a:r>
              <a:rPr lang="zh-CN" altLang="en-US" sz="2200" dirty="0" smtClean="0">
                <a:solidFill>
                  <a:srgbClr val="000000"/>
                </a:solidFill>
                <a:latin typeface="Times New Roman" panose="02020603050405020304" pitchFamily="18" charset="0"/>
              </a:rPr>
              <a:t>连通图的</a:t>
            </a:r>
            <a:r>
              <a:rPr lang="zh-CN" altLang="en-US" sz="2200" dirty="0">
                <a:solidFill>
                  <a:srgbClr val="000000"/>
                </a:solidFill>
                <a:latin typeface="Times New Roman" panose="02020603050405020304" pitchFamily="18" charset="0"/>
              </a:rPr>
              <a:t>每</a:t>
            </a:r>
            <a:r>
              <a:rPr lang="zh-CN" altLang="en-US" sz="2200" dirty="0" smtClean="0">
                <a:solidFill>
                  <a:srgbClr val="000000"/>
                </a:solidFill>
                <a:latin typeface="Times New Roman" panose="02020603050405020304" pitchFamily="18" charset="0"/>
              </a:rPr>
              <a:t>一顶点</a:t>
            </a:r>
            <a:r>
              <a:rPr lang="zh-CN" altLang="en-US" sz="2200" dirty="0">
                <a:solidFill>
                  <a:srgbClr val="000000"/>
                </a:solidFill>
                <a:latin typeface="Times New Roman" panose="02020603050405020304" pitchFamily="18" charset="0"/>
              </a:rPr>
              <a:t>独立成一个等价类</a:t>
            </a:r>
            <a:r>
              <a:rPr lang="zh-CN" altLang="en-US" sz="2200" dirty="0" smtClean="0">
                <a:solidFill>
                  <a:srgbClr val="000000"/>
                </a:solidFill>
                <a:latin typeface="Times New Roman" panose="02020603050405020304" pitchFamily="18" charset="0"/>
              </a:rPr>
              <a:t>，连通图的所有边建立</a:t>
            </a:r>
            <a:r>
              <a:rPr lang="zh-CN" altLang="en-US" sz="2200" dirty="0">
                <a:solidFill>
                  <a:srgbClr val="000000"/>
                </a:solidFill>
                <a:latin typeface="Times New Roman" panose="02020603050405020304" pitchFamily="18" charset="0"/>
              </a:rPr>
              <a:t>最小堆，最小生成树</a:t>
            </a:r>
            <a:r>
              <a:rPr lang="en-US" altLang="zh-CN" sz="2200" dirty="0">
                <a:solidFill>
                  <a:srgbClr val="000000"/>
                </a:solidFill>
                <a:latin typeface="Times New Roman" panose="02020603050405020304" pitchFamily="18" charset="0"/>
              </a:rPr>
              <a:t>T</a:t>
            </a:r>
            <a:r>
              <a:rPr lang="zh-CN" altLang="en-US" sz="2200" dirty="0">
                <a:solidFill>
                  <a:srgbClr val="000000"/>
                </a:solidFill>
                <a:latin typeface="Times New Roman" panose="02020603050405020304" pitchFamily="18" charset="0"/>
              </a:rPr>
              <a:t>中没有任何边，</a:t>
            </a:r>
            <a:r>
              <a:rPr lang="en-US" altLang="zh-CN" sz="2200" dirty="0">
                <a:solidFill>
                  <a:srgbClr val="000000"/>
                </a:solidFill>
                <a:latin typeface="Times New Roman" panose="02020603050405020304" pitchFamily="18" charset="0"/>
              </a:rPr>
              <a:t>T</a:t>
            </a:r>
            <a:r>
              <a:rPr lang="zh-CN" altLang="en-US" sz="2200" dirty="0">
                <a:solidFill>
                  <a:srgbClr val="000000"/>
                </a:solidFill>
                <a:latin typeface="Times New Roman" panose="02020603050405020304" pitchFamily="18" charset="0"/>
              </a:rPr>
              <a:t>中</a:t>
            </a:r>
            <a:r>
              <a:rPr lang="zh-CN" altLang="en-US" sz="2200" dirty="0" smtClean="0">
                <a:solidFill>
                  <a:srgbClr val="000000"/>
                </a:solidFill>
                <a:latin typeface="Times New Roman" panose="02020603050405020304" pitchFamily="18" charset="0"/>
              </a:rPr>
              <a:t>边数</a:t>
            </a:r>
            <a:r>
              <a:rPr lang="zh-CN" altLang="en-US" sz="2200" dirty="0">
                <a:solidFill>
                  <a:srgbClr val="000000"/>
                </a:solidFill>
                <a:latin typeface="Times New Roman" panose="02020603050405020304" pitchFamily="18" charset="0"/>
              </a:rPr>
              <a:t>计数器</a:t>
            </a:r>
            <a:r>
              <a:rPr lang="en-US" altLang="zh-CN" sz="2200" dirty="0">
                <a:solidFill>
                  <a:srgbClr val="000000"/>
                </a:solidFill>
                <a:latin typeface="Times New Roman" panose="02020603050405020304" pitchFamily="18" charset="0"/>
              </a:rPr>
              <a:t>i</a:t>
            </a:r>
            <a:r>
              <a:rPr lang="zh-CN" altLang="en-US" sz="2200" dirty="0">
                <a:solidFill>
                  <a:srgbClr val="000000"/>
                </a:solidFill>
                <a:latin typeface="Times New Roman" panose="02020603050405020304" pitchFamily="18" charset="0"/>
              </a:rPr>
              <a:t>为</a:t>
            </a:r>
            <a:r>
              <a:rPr lang="en-US" altLang="zh-CN" sz="2200" dirty="0">
                <a:solidFill>
                  <a:srgbClr val="000000"/>
                </a:solidFill>
                <a:latin typeface="Times New Roman" panose="02020603050405020304" pitchFamily="18" charset="0"/>
              </a:rPr>
              <a:t>0</a:t>
            </a:r>
            <a:r>
              <a:rPr lang="zh-CN" altLang="en-US" sz="2200" dirty="0">
                <a:solidFill>
                  <a:srgbClr val="000000"/>
                </a:solidFill>
                <a:latin typeface="Times New Roman" panose="02020603050405020304" pitchFamily="18" charset="0"/>
              </a:rPr>
              <a:t>；</a:t>
            </a:r>
            <a:endParaRPr lang="zh-CN" altLang="en-US" sz="2200" dirty="0">
              <a:solidFill>
                <a:srgbClr val="000000"/>
              </a:solidFill>
              <a:latin typeface="Times New Roman" panose="02020603050405020304" pitchFamily="18" charset="0"/>
            </a:endParaRPr>
          </a:p>
          <a:p>
            <a:pPr algn="just" eaLnBrk="1" hangingPunct="1">
              <a:spcBef>
                <a:spcPct val="50000"/>
              </a:spcBef>
            </a:pPr>
            <a:r>
              <a:rPr lang="zh-CN" altLang="en-US" sz="2200" dirty="0">
                <a:solidFill>
                  <a:srgbClr val="000000"/>
                </a:solidFill>
                <a:latin typeface="Times New Roman" panose="02020603050405020304" pitchFamily="18" charset="0"/>
              </a:rPr>
              <a:t>（</a:t>
            </a:r>
            <a:r>
              <a:rPr lang="en-US" altLang="zh-CN" sz="2200" dirty="0">
                <a:solidFill>
                  <a:srgbClr val="000000"/>
                </a:solidFill>
                <a:latin typeface="Times New Roman" panose="02020603050405020304" pitchFamily="18" charset="0"/>
              </a:rPr>
              <a:t>2</a:t>
            </a:r>
            <a:r>
              <a:rPr lang="zh-CN" altLang="en-US" sz="2200" dirty="0">
                <a:solidFill>
                  <a:srgbClr val="000000"/>
                </a:solidFill>
                <a:latin typeface="Times New Roman" panose="02020603050405020304" pitchFamily="18" charset="0"/>
              </a:rPr>
              <a:t>）如果</a:t>
            </a:r>
            <a:r>
              <a:rPr lang="en-US" altLang="zh-CN" sz="2200" dirty="0">
                <a:solidFill>
                  <a:srgbClr val="000000"/>
                </a:solidFill>
                <a:latin typeface="Times New Roman" panose="02020603050405020304" pitchFamily="18" charset="0"/>
              </a:rPr>
              <a:t>T</a:t>
            </a:r>
            <a:r>
              <a:rPr lang="zh-CN" altLang="en-US" sz="2200" dirty="0">
                <a:solidFill>
                  <a:srgbClr val="000000"/>
                </a:solidFill>
                <a:latin typeface="Times New Roman" panose="02020603050405020304" pitchFamily="18" charset="0"/>
              </a:rPr>
              <a:t>中边的条</a:t>
            </a:r>
            <a:r>
              <a:rPr lang="zh-CN" altLang="en-US" sz="2200" dirty="0" smtClean="0">
                <a:solidFill>
                  <a:srgbClr val="000000"/>
                </a:solidFill>
                <a:latin typeface="Times New Roman" panose="02020603050405020304" pitchFamily="18" charset="0"/>
              </a:rPr>
              <a:t>数</a:t>
            </a:r>
            <a:r>
              <a:rPr lang="en-US" altLang="zh-CN" sz="2200" dirty="0" smtClean="0">
                <a:solidFill>
                  <a:srgbClr val="000000"/>
                </a:solidFill>
                <a:latin typeface="Times New Roman" panose="02020603050405020304" pitchFamily="18" charset="0"/>
              </a:rPr>
              <a:t>i</a:t>
            </a:r>
            <a:r>
              <a:rPr lang="zh-CN" altLang="en-US" sz="2200" dirty="0" smtClean="0">
                <a:solidFill>
                  <a:srgbClr val="000000"/>
                </a:solidFill>
                <a:latin typeface="Times New Roman" panose="02020603050405020304" pitchFamily="18" charset="0"/>
              </a:rPr>
              <a:t>比顶点数少</a:t>
            </a:r>
            <a:r>
              <a:rPr lang="en-US" altLang="zh-CN" sz="2200" dirty="0" smtClean="0">
                <a:solidFill>
                  <a:srgbClr val="000000"/>
                </a:solidFill>
                <a:latin typeface="Times New Roman" panose="02020603050405020304" pitchFamily="18" charset="0"/>
              </a:rPr>
              <a:t>1</a:t>
            </a:r>
            <a:r>
              <a:rPr lang="zh-CN" altLang="en-US" sz="2200" dirty="0">
                <a:solidFill>
                  <a:srgbClr val="000000"/>
                </a:solidFill>
                <a:latin typeface="Times New Roman" panose="02020603050405020304" pitchFamily="18" charset="0"/>
              </a:rPr>
              <a:t>，则算法结束；否则继续步骤（</a:t>
            </a:r>
            <a:r>
              <a:rPr lang="en-US" altLang="zh-CN" sz="2200" dirty="0">
                <a:solidFill>
                  <a:srgbClr val="000000"/>
                </a:solidFill>
                <a:latin typeface="Times New Roman" panose="02020603050405020304" pitchFamily="18" charset="0"/>
              </a:rPr>
              <a:t>3</a:t>
            </a:r>
            <a:r>
              <a:rPr lang="zh-CN" altLang="en-US" sz="2200" dirty="0">
                <a:solidFill>
                  <a:srgbClr val="000000"/>
                </a:solidFill>
                <a:latin typeface="Times New Roman" panose="02020603050405020304" pitchFamily="18" charset="0"/>
              </a:rPr>
              <a:t>）；</a:t>
            </a:r>
            <a:endParaRPr lang="zh-CN" altLang="en-US" sz="2200" dirty="0">
              <a:solidFill>
                <a:srgbClr val="000000"/>
              </a:solidFill>
              <a:latin typeface="Times New Roman" panose="02020603050405020304" pitchFamily="18" charset="0"/>
            </a:endParaRPr>
          </a:p>
          <a:p>
            <a:pPr algn="just" eaLnBrk="1" hangingPunct="1">
              <a:spcBef>
                <a:spcPct val="50000"/>
              </a:spcBef>
            </a:pPr>
            <a:r>
              <a:rPr lang="zh-CN" altLang="en-US" sz="2200" dirty="0">
                <a:solidFill>
                  <a:srgbClr val="000000"/>
                </a:solidFill>
                <a:latin typeface="Times New Roman" panose="02020603050405020304" pitchFamily="18" charset="0"/>
              </a:rPr>
              <a:t>（</a:t>
            </a:r>
            <a:r>
              <a:rPr lang="en-US" altLang="zh-CN" sz="2200" dirty="0">
                <a:solidFill>
                  <a:srgbClr val="000000"/>
                </a:solidFill>
                <a:latin typeface="Times New Roman" panose="02020603050405020304" pitchFamily="18" charset="0"/>
              </a:rPr>
              <a:t>3</a:t>
            </a:r>
            <a:r>
              <a:rPr lang="zh-CN" altLang="en-US" sz="2200" dirty="0">
                <a:solidFill>
                  <a:srgbClr val="000000"/>
                </a:solidFill>
                <a:latin typeface="Times New Roman" panose="02020603050405020304" pitchFamily="18" charset="0"/>
              </a:rPr>
              <a:t>）选取堆顶元素代表的边（</a:t>
            </a:r>
            <a:r>
              <a:rPr lang="en-US" altLang="zh-CN" sz="2200" dirty="0">
                <a:solidFill>
                  <a:srgbClr val="000000"/>
                </a:solidFill>
                <a:latin typeface="Times New Roman" panose="02020603050405020304" pitchFamily="18" charset="0"/>
              </a:rPr>
              <a:t>v</a:t>
            </a:r>
            <a:r>
              <a:rPr lang="zh-CN" altLang="en-US" sz="2200" dirty="0">
                <a:solidFill>
                  <a:srgbClr val="000000"/>
                </a:solidFill>
                <a:latin typeface="Times New Roman" panose="02020603050405020304" pitchFamily="18" charset="0"/>
              </a:rPr>
              <a:t>，</a:t>
            </a:r>
            <a:r>
              <a:rPr lang="en-US" altLang="zh-CN" sz="2200" dirty="0">
                <a:solidFill>
                  <a:srgbClr val="000000"/>
                </a:solidFill>
                <a:latin typeface="Times New Roman" panose="02020603050405020304" pitchFamily="18" charset="0"/>
              </a:rPr>
              <a:t>u</a:t>
            </a:r>
            <a:r>
              <a:rPr lang="zh-CN" altLang="en-US" sz="2200" dirty="0">
                <a:solidFill>
                  <a:srgbClr val="000000"/>
                </a:solidFill>
                <a:latin typeface="Times New Roman" panose="02020603050405020304" pitchFamily="18" charset="0"/>
              </a:rPr>
              <a:t>），同时调整堆；</a:t>
            </a:r>
            <a:endParaRPr lang="zh-CN" altLang="en-US" sz="2200" dirty="0">
              <a:solidFill>
                <a:srgbClr val="000000"/>
              </a:solidFill>
              <a:latin typeface="Times New Roman" panose="02020603050405020304" pitchFamily="18" charset="0"/>
            </a:endParaRPr>
          </a:p>
          <a:p>
            <a:pPr algn="just" eaLnBrk="1" hangingPunct="1">
              <a:spcBef>
                <a:spcPct val="50000"/>
              </a:spcBef>
            </a:pPr>
            <a:r>
              <a:rPr lang="zh-CN" altLang="en-US" sz="2200" dirty="0">
                <a:solidFill>
                  <a:srgbClr val="000000"/>
                </a:solidFill>
                <a:latin typeface="Times New Roman" panose="02020603050405020304" pitchFamily="18" charset="0"/>
              </a:rPr>
              <a:t>（</a:t>
            </a:r>
            <a:r>
              <a:rPr lang="en-US" altLang="zh-CN" sz="2200" dirty="0">
                <a:solidFill>
                  <a:srgbClr val="000000"/>
                </a:solidFill>
                <a:latin typeface="Times New Roman" panose="02020603050405020304" pitchFamily="18" charset="0"/>
              </a:rPr>
              <a:t>4</a:t>
            </a:r>
            <a:r>
              <a:rPr lang="zh-CN" altLang="en-US" sz="2200" dirty="0">
                <a:solidFill>
                  <a:srgbClr val="000000"/>
                </a:solidFill>
                <a:latin typeface="Times New Roman" panose="02020603050405020304" pitchFamily="18" charset="0"/>
              </a:rPr>
              <a:t>）利用并查集的运算检查依附于边（</a:t>
            </a:r>
            <a:r>
              <a:rPr lang="en-US" altLang="zh-CN" sz="2200" dirty="0">
                <a:solidFill>
                  <a:srgbClr val="000000"/>
                </a:solidFill>
                <a:latin typeface="Times New Roman" panose="02020603050405020304" pitchFamily="18" charset="0"/>
              </a:rPr>
              <a:t>v</a:t>
            </a:r>
            <a:r>
              <a:rPr lang="zh-CN" altLang="en-US" sz="2200" dirty="0">
                <a:solidFill>
                  <a:srgbClr val="000000"/>
                </a:solidFill>
                <a:latin typeface="Times New Roman" panose="02020603050405020304" pitchFamily="18" charset="0"/>
              </a:rPr>
              <a:t>，</a:t>
            </a:r>
            <a:r>
              <a:rPr lang="en-US" altLang="zh-CN" sz="2200" dirty="0">
                <a:solidFill>
                  <a:srgbClr val="000000"/>
                </a:solidFill>
                <a:latin typeface="Times New Roman" panose="02020603050405020304" pitchFamily="18" charset="0"/>
              </a:rPr>
              <a:t>u</a:t>
            </a:r>
            <a:r>
              <a:rPr lang="zh-CN" altLang="en-US" sz="2200" dirty="0">
                <a:solidFill>
                  <a:srgbClr val="000000"/>
                </a:solidFill>
                <a:latin typeface="Times New Roman" panose="02020603050405020304" pitchFamily="18" charset="0"/>
              </a:rPr>
              <a:t>）的两个顶点</a:t>
            </a:r>
            <a:r>
              <a:rPr lang="en-US" altLang="zh-CN" sz="2200" dirty="0">
                <a:solidFill>
                  <a:srgbClr val="000000"/>
                </a:solidFill>
                <a:latin typeface="Times New Roman" panose="02020603050405020304" pitchFamily="18" charset="0"/>
              </a:rPr>
              <a:t>v</a:t>
            </a:r>
            <a:r>
              <a:rPr lang="zh-CN" altLang="en-US" sz="2200" dirty="0">
                <a:solidFill>
                  <a:srgbClr val="000000"/>
                </a:solidFill>
                <a:latin typeface="Times New Roman" panose="02020603050405020304" pitchFamily="18" charset="0"/>
              </a:rPr>
              <a:t>和</a:t>
            </a:r>
            <a:r>
              <a:rPr lang="en-US" altLang="zh-CN" sz="2200" dirty="0">
                <a:solidFill>
                  <a:srgbClr val="000000"/>
                </a:solidFill>
                <a:latin typeface="Times New Roman" panose="02020603050405020304" pitchFamily="18" charset="0"/>
              </a:rPr>
              <a:t>u</a:t>
            </a:r>
            <a:r>
              <a:rPr lang="zh-CN" altLang="en-US" sz="2200" dirty="0">
                <a:solidFill>
                  <a:srgbClr val="000000"/>
                </a:solidFill>
                <a:latin typeface="Times New Roman" panose="02020603050405020304" pitchFamily="18" charset="0"/>
              </a:rPr>
              <a:t>是否在同一个连通分量</a:t>
            </a:r>
            <a:r>
              <a:rPr lang="en-US" altLang="zh-CN" sz="2200" dirty="0" smtClean="0">
                <a:solidFill>
                  <a:srgbClr val="000000"/>
                </a:solidFill>
                <a:latin typeface="Times New Roman" panose="02020603050405020304" pitchFamily="18" charset="0"/>
              </a:rPr>
              <a:t>(</a:t>
            </a:r>
            <a:r>
              <a:rPr lang="zh-CN" altLang="en-US" sz="2200" dirty="0" smtClean="0">
                <a:solidFill>
                  <a:srgbClr val="000000"/>
                </a:solidFill>
                <a:latin typeface="Times New Roman" panose="02020603050405020304" pitchFamily="18" charset="0"/>
              </a:rPr>
              <a:t>并</a:t>
            </a:r>
            <a:r>
              <a:rPr lang="zh-CN" altLang="en-US" sz="2200" dirty="0">
                <a:solidFill>
                  <a:srgbClr val="000000"/>
                </a:solidFill>
                <a:latin typeface="Times New Roman" panose="02020603050405020304" pitchFamily="18" charset="0"/>
              </a:rPr>
              <a:t>查集的同</a:t>
            </a:r>
            <a:r>
              <a:rPr lang="zh-CN" altLang="en-US" sz="2200" dirty="0" smtClean="0">
                <a:solidFill>
                  <a:srgbClr val="000000"/>
                </a:solidFill>
                <a:latin typeface="Times New Roman" panose="02020603050405020304" pitchFamily="18" charset="0"/>
              </a:rPr>
              <a:t>一子集</a:t>
            </a:r>
            <a:r>
              <a:rPr lang="en-US" altLang="zh-CN" sz="2200" dirty="0" smtClean="0">
                <a:solidFill>
                  <a:srgbClr val="000000"/>
                </a:solidFill>
                <a:latin typeface="Times New Roman" panose="02020603050405020304" pitchFamily="18" charset="0"/>
              </a:rPr>
              <a:t>)</a:t>
            </a:r>
            <a:r>
              <a:rPr lang="zh-CN" altLang="en-US" sz="2200" dirty="0">
                <a:solidFill>
                  <a:srgbClr val="000000"/>
                </a:solidFill>
                <a:latin typeface="Times New Roman" panose="02020603050405020304" pitchFamily="18" charset="0"/>
              </a:rPr>
              <a:t>上，如果是则转步骤（</a:t>
            </a:r>
            <a:r>
              <a:rPr lang="en-US" altLang="zh-CN" sz="2200" dirty="0">
                <a:solidFill>
                  <a:srgbClr val="000000"/>
                </a:solidFill>
                <a:latin typeface="Times New Roman" panose="02020603050405020304" pitchFamily="18" charset="0"/>
              </a:rPr>
              <a:t>2</a:t>
            </a:r>
            <a:r>
              <a:rPr lang="zh-CN" altLang="en-US" sz="2200" dirty="0">
                <a:solidFill>
                  <a:srgbClr val="000000"/>
                </a:solidFill>
                <a:latin typeface="Times New Roman" panose="02020603050405020304" pitchFamily="18" charset="0"/>
              </a:rPr>
              <a:t>）；否则继续步骤（</a:t>
            </a:r>
            <a:r>
              <a:rPr lang="en-US" altLang="zh-CN" sz="2200" dirty="0">
                <a:solidFill>
                  <a:srgbClr val="000000"/>
                </a:solidFill>
                <a:latin typeface="Times New Roman" panose="02020603050405020304" pitchFamily="18" charset="0"/>
              </a:rPr>
              <a:t>5</a:t>
            </a:r>
            <a:r>
              <a:rPr lang="zh-CN" altLang="en-US" sz="2200" dirty="0">
                <a:solidFill>
                  <a:srgbClr val="000000"/>
                </a:solidFill>
                <a:latin typeface="Times New Roman" panose="02020603050405020304" pitchFamily="18" charset="0"/>
              </a:rPr>
              <a:t>）；</a:t>
            </a:r>
            <a:endParaRPr lang="zh-CN" altLang="en-US" sz="2200" dirty="0">
              <a:solidFill>
                <a:srgbClr val="000000"/>
              </a:solidFill>
              <a:latin typeface="Times New Roman" panose="02020603050405020304" pitchFamily="18" charset="0"/>
            </a:endParaRPr>
          </a:p>
          <a:p>
            <a:pPr algn="just" eaLnBrk="1" hangingPunct="1">
              <a:spcBef>
                <a:spcPct val="50000"/>
              </a:spcBef>
            </a:pPr>
            <a:r>
              <a:rPr lang="zh-CN" altLang="en-US" sz="2200" dirty="0">
                <a:solidFill>
                  <a:srgbClr val="000000"/>
                </a:solidFill>
                <a:latin typeface="Times New Roman" panose="02020603050405020304" pitchFamily="18" charset="0"/>
              </a:rPr>
              <a:t>（</a:t>
            </a:r>
            <a:r>
              <a:rPr lang="en-US" altLang="zh-CN" sz="2200" dirty="0">
                <a:solidFill>
                  <a:srgbClr val="000000"/>
                </a:solidFill>
                <a:latin typeface="Times New Roman" panose="02020603050405020304" pitchFamily="18" charset="0"/>
              </a:rPr>
              <a:t>5</a:t>
            </a:r>
            <a:r>
              <a:rPr lang="zh-CN" altLang="en-US" sz="2200" dirty="0">
                <a:solidFill>
                  <a:srgbClr val="000000"/>
                </a:solidFill>
                <a:latin typeface="Times New Roman" panose="02020603050405020304" pitchFamily="18" charset="0"/>
              </a:rPr>
              <a:t>）将边（</a:t>
            </a:r>
            <a:r>
              <a:rPr lang="en-US" altLang="zh-CN" sz="2200" dirty="0" smtClean="0">
                <a:solidFill>
                  <a:srgbClr val="000000"/>
                </a:solidFill>
                <a:latin typeface="Times New Roman" panose="02020603050405020304" pitchFamily="18" charset="0"/>
              </a:rPr>
              <a:t>v, u</a:t>
            </a:r>
            <a:r>
              <a:rPr lang="zh-CN" altLang="en-US" sz="2200" dirty="0">
                <a:solidFill>
                  <a:srgbClr val="000000"/>
                </a:solidFill>
                <a:latin typeface="Times New Roman" panose="02020603050405020304" pitchFamily="18" charset="0"/>
              </a:rPr>
              <a:t>）加入到最小生成树</a:t>
            </a:r>
            <a:r>
              <a:rPr lang="en-US" altLang="zh-CN" sz="2200" dirty="0">
                <a:solidFill>
                  <a:srgbClr val="000000"/>
                </a:solidFill>
                <a:latin typeface="Times New Roman" panose="02020603050405020304" pitchFamily="18" charset="0"/>
              </a:rPr>
              <a:t>T</a:t>
            </a:r>
            <a:r>
              <a:rPr lang="zh-CN" altLang="en-US" sz="2200" dirty="0" smtClean="0">
                <a:solidFill>
                  <a:srgbClr val="000000"/>
                </a:solidFill>
                <a:latin typeface="Times New Roman" panose="02020603050405020304" pitchFamily="18" charset="0"/>
              </a:rPr>
              <a:t>中，</a:t>
            </a:r>
            <a:r>
              <a:rPr lang="en-US" altLang="zh-CN" sz="2200" dirty="0" smtClean="0">
                <a:solidFill>
                  <a:srgbClr val="000000"/>
                </a:solidFill>
                <a:latin typeface="Times New Roman" panose="02020603050405020304" pitchFamily="18" charset="0"/>
              </a:rPr>
              <a:t>i++</a:t>
            </a:r>
            <a:r>
              <a:rPr lang="zh-CN" altLang="en-US" sz="2200" dirty="0" smtClean="0">
                <a:solidFill>
                  <a:srgbClr val="000000"/>
                </a:solidFill>
                <a:latin typeface="Times New Roman" panose="02020603050405020304" pitchFamily="18" charset="0"/>
              </a:rPr>
              <a:t>，</a:t>
            </a:r>
            <a:r>
              <a:rPr lang="zh-CN" altLang="en-US" sz="2200" dirty="0">
                <a:solidFill>
                  <a:srgbClr val="000000"/>
                </a:solidFill>
                <a:latin typeface="Times New Roman" panose="02020603050405020304" pitchFamily="18" charset="0"/>
              </a:rPr>
              <a:t>同时将这两个顶点所在的连通分量合并成一个连通分量</a:t>
            </a:r>
            <a:r>
              <a:rPr lang="en-US" altLang="zh-CN" sz="2200" dirty="0">
                <a:solidFill>
                  <a:srgbClr val="000000"/>
                </a:solidFill>
                <a:latin typeface="Times New Roman" panose="02020603050405020304" pitchFamily="18" charset="0"/>
              </a:rPr>
              <a:t>(</a:t>
            </a:r>
            <a:r>
              <a:rPr lang="zh-CN" altLang="en-US" sz="2200" dirty="0">
                <a:solidFill>
                  <a:srgbClr val="000000"/>
                </a:solidFill>
                <a:latin typeface="Times New Roman" panose="02020603050405020304" pitchFamily="18" charset="0"/>
              </a:rPr>
              <a:t>即并查集中的相应两个子集合并成一个子集</a:t>
            </a:r>
            <a:r>
              <a:rPr lang="en-US" altLang="zh-CN" sz="2200" dirty="0">
                <a:solidFill>
                  <a:srgbClr val="000000"/>
                </a:solidFill>
                <a:latin typeface="Times New Roman" panose="02020603050405020304" pitchFamily="18" charset="0"/>
              </a:rPr>
              <a:t>)</a:t>
            </a:r>
            <a:r>
              <a:rPr lang="zh-CN" altLang="en-US" sz="2200" dirty="0">
                <a:solidFill>
                  <a:srgbClr val="000000"/>
                </a:solidFill>
                <a:latin typeface="Times New Roman" panose="02020603050405020304" pitchFamily="18" charset="0"/>
              </a:rPr>
              <a:t>，继续步骤（</a:t>
            </a:r>
            <a:r>
              <a:rPr lang="en-US" altLang="zh-CN" sz="2200" dirty="0">
                <a:solidFill>
                  <a:srgbClr val="000000"/>
                </a:solidFill>
                <a:latin typeface="Times New Roman" panose="02020603050405020304" pitchFamily="18" charset="0"/>
              </a:rPr>
              <a:t>2</a:t>
            </a:r>
            <a:r>
              <a:rPr lang="zh-CN" altLang="en-US" sz="2200" dirty="0">
                <a:solidFill>
                  <a:srgbClr val="000000"/>
                </a:solidFill>
                <a:latin typeface="Times New Roman" panose="02020603050405020304" pitchFamily="18" charset="0"/>
              </a:rPr>
              <a:t>）。</a:t>
            </a:r>
            <a:endParaRPr lang="zh-CN" altLang="en-US" sz="2200" dirty="0">
              <a:latin typeface="Times New Roman" panose="02020603050405020304"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ea typeface="宋体" panose="02010600030101010101" pitchFamily="2" charset="-122"/>
              </a:rPr>
              <a:t>克鲁斯卡尔算法 </a:t>
            </a:r>
            <a:endParaRPr lang="zh-CN" altLang="en-US" dirty="0"/>
          </a:p>
        </p:txBody>
      </p:sp>
    </p:spTree>
  </p:cSld>
  <p:clrMapOvr>
    <a:masterClrMapping/>
  </p:clrMapOvr>
  <p:transition spd="slow">
    <p:circl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5"/>
          <p:cNvSpPr txBox="1">
            <a:spLocks noChangeArrowheads="1"/>
          </p:cNvSpPr>
          <p:nvPr/>
        </p:nvSpPr>
        <p:spPr bwMode="auto">
          <a:xfrm>
            <a:off x="383931" y="6400800"/>
            <a:ext cx="703384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800" b="1" i="0" u="none" smtClean="0">
                <a:solidFill>
                  <a:srgbClr val="000000"/>
                </a:solidFill>
                <a:ea typeface="宋体" panose="02010600030101010101" pitchFamily="2" charset="-122"/>
              </a:rPr>
              <a:t>图7-16  建立最小生成树时最小堆和并查集的变化过程</a:t>
            </a:r>
            <a:endParaRPr lang="zh-CN" altLang="en-US" sz="1800" b="1" i="0" u="none" smtClean="0">
              <a:solidFill>
                <a:srgbClr val="000000"/>
              </a:solidFill>
              <a:ea typeface="宋体" panose="02010600030101010101" pitchFamily="2" charset="-122"/>
            </a:endParaRPr>
          </a:p>
        </p:txBody>
      </p:sp>
      <p:sp>
        <p:nvSpPr>
          <p:cNvPr id="99331" name="Rectangle 7"/>
          <p:cNvSpPr>
            <a:spLocks noChangeArrowheads="1"/>
          </p:cNvSpPr>
          <p:nvPr/>
        </p:nvSpPr>
        <p:spPr bwMode="auto">
          <a:xfrm>
            <a:off x="2545374" y="1009650"/>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pic>
        <p:nvPicPr>
          <p:cNvPr id="993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20714"/>
            <a:ext cx="4837235"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025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589" y="476250"/>
            <a:ext cx="417341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99334" name="Picture 10"/>
          <p:cNvPicPr>
            <a:picLocks noChangeAspect="1" noChangeArrowheads="1"/>
          </p:cNvPicPr>
          <p:nvPr/>
        </p:nvPicPr>
        <p:blipFill>
          <a:blip r:embed="rId3">
            <a:extLst>
              <a:ext uri="{28A0092B-C50C-407E-A947-70E740481C1C}">
                <a14:useLocalDpi xmlns:a14="http://schemas.microsoft.com/office/drawing/2010/main" val="0"/>
              </a:ext>
            </a:extLst>
          </a:blip>
          <a:srcRect b="13708"/>
          <a:stretch>
            <a:fillRect/>
          </a:stretch>
        </p:blipFill>
        <p:spPr bwMode="auto">
          <a:xfrm>
            <a:off x="6964974" y="5229614"/>
            <a:ext cx="1979734"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grpSp>
        <p:nvGrpSpPr>
          <p:cNvPr id="2" name="Group 35"/>
          <p:cNvGrpSpPr/>
          <p:nvPr/>
        </p:nvGrpSpPr>
        <p:grpSpPr bwMode="auto">
          <a:xfrm>
            <a:off x="2643555" y="2781300"/>
            <a:ext cx="3257550" cy="2806700"/>
            <a:chOff x="126" y="1480"/>
            <a:chExt cx="2223" cy="1768"/>
          </a:xfrm>
        </p:grpSpPr>
        <p:sp>
          <p:nvSpPr>
            <p:cNvPr id="99336" name="Line 27"/>
            <p:cNvSpPr>
              <a:spLocks noChangeShapeType="1"/>
            </p:cNvSpPr>
            <p:nvPr/>
          </p:nvSpPr>
          <p:spPr bwMode="auto">
            <a:xfrm flipH="1">
              <a:off x="897" y="1661"/>
              <a:ext cx="318" cy="3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99337" name="Line 28"/>
            <p:cNvSpPr>
              <a:spLocks noChangeShapeType="1"/>
            </p:cNvSpPr>
            <p:nvPr/>
          </p:nvSpPr>
          <p:spPr bwMode="auto">
            <a:xfrm flipH="1">
              <a:off x="535" y="2251"/>
              <a:ext cx="181" cy="22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99338" name="Line 29"/>
            <p:cNvSpPr>
              <a:spLocks noChangeShapeType="1"/>
            </p:cNvSpPr>
            <p:nvPr/>
          </p:nvSpPr>
          <p:spPr bwMode="auto">
            <a:xfrm flipH="1">
              <a:off x="308" y="2659"/>
              <a:ext cx="181" cy="3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99339" name="Line 30"/>
            <p:cNvSpPr>
              <a:spLocks noChangeShapeType="1"/>
            </p:cNvSpPr>
            <p:nvPr/>
          </p:nvSpPr>
          <p:spPr bwMode="auto">
            <a:xfrm>
              <a:off x="1396" y="1661"/>
              <a:ext cx="273" cy="3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99340" name="Line 31"/>
            <p:cNvSpPr>
              <a:spLocks noChangeShapeType="1"/>
            </p:cNvSpPr>
            <p:nvPr/>
          </p:nvSpPr>
          <p:spPr bwMode="auto">
            <a:xfrm>
              <a:off x="1895" y="2160"/>
              <a:ext cx="182" cy="318"/>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99341" name="Line 32"/>
            <p:cNvSpPr>
              <a:spLocks noChangeShapeType="1"/>
            </p:cNvSpPr>
            <p:nvPr/>
          </p:nvSpPr>
          <p:spPr bwMode="auto">
            <a:xfrm>
              <a:off x="897" y="2251"/>
              <a:ext cx="182" cy="22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99342" name="Line 33"/>
            <p:cNvSpPr>
              <a:spLocks noChangeShapeType="1"/>
            </p:cNvSpPr>
            <p:nvPr/>
          </p:nvSpPr>
          <p:spPr bwMode="auto">
            <a:xfrm>
              <a:off x="580" y="2704"/>
              <a:ext cx="272" cy="3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99343" name="Line 34"/>
            <p:cNvSpPr>
              <a:spLocks noChangeShapeType="1"/>
            </p:cNvSpPr>
            <p:nvPr/>
          </p:nvSpPr>
          <p:spPr bwMode="auto">
            <a:xfrm flipH="1">
              <a:off x="1487" y="2251"/>
              <a:ext cx="182" cy="22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99344" name="Oval 18"/>
            <p:cNvSpPr>
              <a:spLocks noChangeArrowheads="1"/>
            </p:cNvSpPr>
            <p:nvPr/>
          </p:nvSpPr>
          <p:spPr bwMode="auto">
            <a:xfrm>
              <a:off x="1124" y="1480"/>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BE</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99345" name="Oval 19"/>
            <p:cNvSpPr>
              <a:spLocks noChangeArrowheads="1"/>
            </p:cNvSpPr>
            <p:nvPr/>
          </p:nvSpPr>
          <p:spPr bwMode="auto">
            <a:xfrm>
              <a:off x="671" y="2024"/>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CD</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99346" name="Oval 20"/>
            <p:cNvSpPr>
              <a:spLocks noChangeArrowheads="1"/>
            </p:cNvSpPr>
            <p:nvPr/>
          </p:nvSpPr>
          <p:spPr bwMode="auto">
            <a:xfrm>
              <a:off x="1532" y="2024"/>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CF</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99347" name="Oval 21"/>
            <p:cNvSpPr>
              <a:spLocks noChangeArrowheads="1"/>
            </p:cNvSpPr>
            <p:nvPr/>
          </p:nvSpPr>
          <p:spPr bwMode="auto">
            <a:xfrm>
              <a:off x="398" y="2478"/>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DF</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99348" name="Oval 22"/>
            <p:cNvSpPr>
              <a:spLocks noChangeArrowheads="1"/>
            </p:cNvSpPr>
            <p:nvPr/>
          </p:nvSpPr>
          <p:spPr bwMode="auto">
            <a:xfrm>
              <a:off x="988" y="2478"/>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AF</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99349" name="Oval 23"/>
            <p:cNvSpPr>
              <a:spLocks noChangeArrowheads="1"/>
            </p:cNvSpPr>
            <p:nvPr/>
          </p:nvSpPr>
          <p:spPr bwMode="auto">
            <a:xfrm>
              <a:off x="1396" y="2478"/>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AB</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99350" name="Oval 24"/>
            <p:cNvSpPr>
              <a:spLocks noChangeArrowheads="1"/>
            </p:cNvSpPr>
            <p:nvPr/>
          </p:nvSpPr>
          <p:spPr bwMode="auto">
            <a:xfrm>
              <a:off x="1986" y="2478"/>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DE</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99351" name="Oval 25"/>
            <p:cNvSpPr>
              <a:spLocks noChangeArrowheads="1"/>
            </p:cNvSpPr>
            <p:nvPr/>
          </p:nvSpPr>
          <p:spPr bwMode="auto">
            <a:xfrm>
              <a:off x="126" y="3022"/>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AC</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99352" name="Oval 26"/>
            <p:cNvSpPr>
              <a:spLocks noChangeArrowheads="1"/>
            </p:cNvSpPr>
            <p:nvPr/>
          </p:nvSpPr>
          <p:spPr bwMode="auto">
            <a:xfrm>
              <a:off x="625" y="3022"/>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EF</a:t>
              </a:r>
              <a:endParaRPr lang="en-US" altLang="zh-CN" smtClean="0">
                <a:solidFill>
                  <a:srgbClr val="000000"/>
                </a:solidFill>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5033"/>
                                        </p:tgtEl>
                                        <p:attrNameLst>
                                          <p:attrName>style.visibility</p:attrName>
                                        </p:attrNameLst>
                                      </p:cBhvr>
                                      <p:to>
                                        <p:strVal val="visible"/>
                                      </p:to>
                                    </p:set>
                                    <p:animEffect transition="in" filter="blinds(horizontal)">
                                      <p:cBhvr>
                                        <p:cTn id="12" dur="500"/>
                                        <p:tgtEl>
                                          <p:spTgt spid="1025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83931" y="6400800"/>
            <a:ext cx="703384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800" b="1" i="0" u="none" smtClean="0">
                <a:solidFill>
                  <a:srgbClr val="000000"/>
                </a:solidFill>
                <a:ea typeface="宋体" panose="02010600030101010101" pitchFamily="2" charset="-122"/>
              </a:rPr>
              <a:t>图7-16  建立最小生成树时最小堆和并查集的变化过程</a:t>
            </a:r>
            <a:endParaRPr lang="zh-CN" altLang="en-US" sz="1800" b="1" i="0" u="none" smtClean="0">
              <a:solidFill>
                <a:srgbClr val="000000"/>
              </a:solidFill>
              <a:ea typeface="宋体" panose="02010600030101010101" pitchFamily="2" charset="-122"/>
            </a:endParaRPr>
          </a:p>
        </p:txBody>
      </p:sp>
      <p:sp>
        <p:nvSpPr>
          <p:cNvPr id="100355" name="Rectangle 3"/>
          <p:cNvSpPr>
            <a:spLocks noChangeArrowheads="1"/>
          </p:cNvSpPr>
          <p:nvPr/>
        </p:nvSpPr>
        <p:spPr bwMode="auto">
          <a:xfrm>
            <a:off x="2545374" y="1009650"/>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pic>
        <p:nvPicPr>
          <p:cNvPr id="100356" name="Picture 6"/>
          <p:cNvPicPr>
            <a:picLocks noChangeAspect="1" noChangeArrowheads="1"/>
          </p:cNvPicPr>
          <p:nvPr/>
        </p:nvPicPr>
        <p:blipFill>
          <a:blip r:embed="rId1">
            <a:extLst>
              <a:ext uri="{28A0092B-C50C-407E-A947-70E740481C1C}">
                <a14:useLocalDpi xmlns:a14="http://schemas.microsoft.com/office/drawing/2010/main" val="0"/>
              </a:ext>
            </a:extLst>
          </a:blip>
          <a:srcRect b="13708"/>
          <a:stretch>
            <a:fillRect/>
          </a:stretch>
        </p:blipFill>
        <p:spPr bwMode="auto">
          <a:xfrm>
            <a:off x="6964974" y="5229614"/>
            <a:ext cx="1979734"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0035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115889"/>
            <a:ext cx="3840774" cy="15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834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289" y="187327"/>
            <a:ext cx="386861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00359" name="Text Box 10"/>
          <p:cNvSpPr txBox="1">
            <a:spLocks noChangeArrowheads="1"/>
          </p:cNvSpPr>
          <p:nvPr/>
        </p:nvSpPr>
        <p:spPr bwMode="auto">
          <a:xfrm>
            <a:off x="3974124" y="835029"/>
            <a:ext cx="12631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400" b="1" i="0" u="none" dirty="0" smtClean="0">
                <a:solidFill>
                  <a:srgbClr val="000000"/>
                </a:solidFill>
                <a:ea typeface="宋体" panose="02010600030101010101" pitchFamily="2" charset="-122"/>
              </a:rPr>
              <a:t>取边</a:t>
            </a:r>
            <a:r>
              <a:rPr lang="en-US" altLang="zh-CN" sz="1400" b="1" i="0" u="none" dirty="0" smtClean="0">
                <a:solidFill>
                  <a:srgbClr val="000000"/>
                </a:solidFill>
                <a:ea typeface="宋体" panose="02010600030101010101" pitchFamily="2" charset="-122"/>
              </a:rPr>
              <a:t>(B,E)</a:t>
            </a:r>
            <a:endParaRPr lang="en-US" altLang="zh-CN" sz="1400" b="1" i="0" u="none" dirty="0" smtClean="0">
              <a:solidFill>
                <a:srgbClr val="000000"/>
              </a:solidFill>
              <a:ea typeface="宋体" panose="02010600030101010101" pitchFamily="2" charset="-122"/>
            </a:endParaRPr>
          </a:p>
          <a:p>
            <a:pPr algn="ctr" eaLnBrk="0" hangingPunct="0"/>
            <a:r>
              <a:rPr lang="zh-CN" altLang="en-US" sz="1400" b="1" i="0" u="none" dirty="0" smtClean="0">
                <a:solidFill>
                  <a:srgbClr val="000000"/>
                </a:solidFill>
                <a:ea typeface="宋体" panose="02010600030101010101" pitchFamily="2" charset="-122"/>
              </a:rPr>
              <a:t>加入边</a:t>
            </a:r>
            <a:r>
              <a:rPr lang="en-US" altLang="zh-CN" sz="1400" b="1" i="0" u="none" dirty="0" smtClean="0">
                <a:solidFill>
                  <a:srgbClr val="000000"/>
                </a:solidFill>
                <a:ea typeface="宋体" panose="02010600030101010101" pitchFamily="2" charset="-122"/>
              </a:rPr>
              <a:t>(B, E)</a:t>
            </a:r>
            <a:endParaRPr lang="zh-CN" altLang="en-US" sz="1400" b="1" i="0" u="none" dirty="0" smtClean="0">
              <a:solidFill>
                <a:srgbClr val="000000"/>
              </a:solidFill>
              <a:ea typeface="宋体" panose="02010600030101010101" pitchFamily="2" charset="-122"/>
            </a:endParaRPr>
          </a:p>
        </p:txBody>
      </p:sp>
      <p:grpSp>
        <p:nvGrpSpPr>
          <p:cNvPr id="2" name="Group 35"/>
          <p:cNvGrpSpPr/>
          <p:nvPr/>
        </p:nvGrpSpPr>
        <p:grpSpPr bwMode="auto">
          <a:xfrm>
            <a:off x="383931" y="2492375"/>
            <a:ext cx="3257550" cy="2806700"/>
            <a:chOff x="398" y="1570"/>
            <a:chExt cx="2223" cy="1768"/>
          </a:xfrm>
        </p:grpSpPr>
        <p:sp>
          <p:nvSpPr>
            <p:cNvPr id="100366" name="Line 14"/>
            <p:cNvSpPr>
              <a:spLocks noChangeShapeType="1"/>
            </p:cNvSpPr>
            <p:nvPr/>
          </p:nvSpPr>
          <p:spPr bwMode="auto">
            <a:xfrm flipH="1">
              <a:off x="1169" y="1751"/>
              <a:ext cx="318" cy="3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100367" name="Line 15"/>
            <p:cNvSpPr>
              <a:spLocks noChangeShapeType="1"/>
            </p:cNvSpPr>
            <p:nvPr/>
          </p:nvSpPr>
          <p:spPr bwMode="auto">
            <a:xfrm flipH="1">
              <a:off x="807" y="2341"/>
              <a:ext cx="181" cy="22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100368" name="Line 16"/>
            <p:cNvSpPr>
              <a:spLocks noChangeShapeType="1"/>
            </p:cNvSpPr>
            <p:nvPr/>
          </p:nvSpPr>
          <p:spPr bwMode="auto">
            <a:xfrm flipH="1">
              <a:off x="580" y="2749"/>
              <a:ext cx="181" cy="3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100369" name="Line 17"/>
            <p:cNvSpPr>
              <a:spLocks noChangeShapeType="1"/>
            </p:cNvSpPr>
            <p:nvPr/>
          </p:nvSpPr>
          <p:spPr bwMode="auto">
            <a:xfrm>
              <a:off x="1668" y="1751"/>
              <a:ext cx="273" cy="3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100370" name="Line 18"/>
            <p:cNvSpPr>
              <a:spLocks noChangeShapeType="1"/>
            </p:cNvSpPr>
            <p:nvPr/>
          </p:nvSpPr>
          <p:spPr bwMode="auto">
            <a:xfrm>
              <a:off x="2167" y="2250"/>
              <a:ext cx="182" cy="318"/>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100371" name="Line 19"/>
            <p:cNvSpPr>
              <a:spLocks noChangeShapeType="1"/>
            </p:cNvSpPr>
            <p:nvPr/>
          </p:nvSpPr>
          <p:spPr bwMode="auto">
            <a:xfrm>
              <a:off x="1169" y="2341"/>
              <a:ext cx="182" cy="22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100372" name="Line 21"/>
            <p:cNvSpPr>
              <a:spLocks noChangeShapeType="1"/>
            </p:cNvSpPr>
            <p:nvPr/>
          </p:nvSpPr>
          <p:spPr bwMode="auto">
            <a:xfrm flipH="1">
              <a:off x="1759" y="2341"/>
              <a:ext cx="182" cy="227"/>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100373" name="Oval 22"/>
            <p:cNvSpPr>
              <a:spLocks noChangeArrowheads="1"/>
            </p:cNvSpPr>
            <p:nvPr/>
          </p:nvSpPr>
          <p:spPr bwMode="auto">
            <a:xfrm>
              <a:off x="1396" y="1570"/>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CD</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100374" name="Oval 23"/>
            <p:cNvSpPr>
              <a:spLocks noChangeArrowheads="1"/>
            </p:cNvSpPr>
            <p:nvPr/>
          </p:nvSpPr>
          <p:spPr bwMode="auto">
            <a:xfrm>
              <a:off x="943" y="2114"/>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AF</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100375" name="Oval 24"/>
            <p:cNvSpPr>
              <a:spLocks noChangeArrowheads="1"/>
            </p:cNvSpPr>
            <p:nvPr/>
          </p:nvSpPr>
          <p:spPr bwMode="auto">
            <a:xfrm>
              <a:off x="1804" y="2114"/>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CF</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100376" name="Oval 25"/>
            <p:cNvSpPr>
              <a:spLocks noChangeArrowheads="1"/>
            </p:cNvSpPr>
            <p:nvPr/>
          </p:nvSpPr>
          <p:spPr bwMode="auto">
            <a:xfrm>
              <a:off x="670" y="2568"/>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DF</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100377" name="Oval 26"/>
            <p:cNvSpPr>
              <a:spLocks noChangeArrowheads="1"/>
            </p:cNvSpPr>
            <p:nvPr/>
          </p:nvSpPr>
          <p:spPr bwMode="auto">
            <a:xfrm>
              <a:off x="1260" y="2568"/>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EF</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100378" name="Oval 27"/>
            <p:cNvSpPr>
              <a:spLocks noChangeArrowheads="1"/>
            </p:cNvSpPr>
            <p:nvPr/>
          </p:nvSpPr>
          <p:spPr bwMode="auto">
            <a:xfrm>
              <a:off x="1668" y="2568"/>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AB</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100379" name="Oval 28"/>
            <p:cNvSpPr>
              <a:spLocks noChangeArrowheads="1"/>
            </p:cNvSpPr>
            <p:nvPr/>
          </p:nvSpPr>
          <p:spPr bwMode="auto">
            <a:xfrm>
              <a:off x="2258" y="2568"/>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DE</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100380" name="Oval 29"/>
            <p:cNvSpPr>
              <a:spLocks noChangeArrowheads="1"/>
            </p:cNvSpPr>
            <p:nvPr/>
          </p:nvSpPr>
          <p:spPr bwMode="auto">
            <a:xfrm>
              <a:off x="398" y="3112"/>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AC</a:t>
              </a:r>
              <a:endParaRPr lang="en-US" altLang="zh-CN" smtClean="0">
                <a:solidFill>
                  <a:srgbClr val="000000"/>
                </a:solidFill>
                <a:latin typeface="Times New Roman" panose="02020603050405020304" pitchFamily="18" charset="0"/>
                <a:ea typeface="宋体" panose="02010600030101010101" pitchFamily="2" charset="-122"/>
              </a:endParaRPr>
            </a:p>
          </p:txBody>
        </p:sp>
      </p:grpSp>
      <p:grpSp>
        <p:nvGrpSpPr>
          <p:cNvPr id="3" name="Group 38"/>
          <p:cNvGrpSpPr/>
          <p:nvPr/>
        </p:nvGrpSpPr>
        <p:grpSpPr bwMode="auto">
          <a:xfrm>
            <a:off x="5569927" y="2492764"/>
            <a:ext cx="1195754" cy="1222375"/>
            <a:chOff x="3801" y="1570"/>
            <a:chExt cx="816" cy="770"/>
          </a:xfrm>
        </p:grpSpPr>
        <p:sp>
          <p:nvSpPr>
            <p:cNvPr id="100362" name="Line 32"/>
            <p:cNvSpPr>
              <a:spLocks noChangeShapeType="1"/>
            </p:cNvSpPr>
            <p:nvPr/>
          </p:nvSpPr>
          <p:spPr bwMode="auto">
            <a:xfrm flipH="1">
              <a:off x="4027" y="1751"/>
              <a:ext cx="318" cy="363"/>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lIns="87312" tIns="44450" rIns="87312" bIns="44450" anchor="ct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mn-ea"/>
              </a:endParaRPr>
            </a:p>
          </p:txBody>
        </p:sp>
        <p:sp>
          <p:nvSpPr>
            <p:cNvPr id="100363" name="Oval 33"/>
            <p:cNvSpPr>
              <a:spLocks noChangeArrowheads="1"/>
            </p:cNvSpPr>
            <p:nvPr/>
          </p:nvSpPr>
          <p:spPr bwMode="auto">
            <a:xfrm>
              <a:off x="4254" y="1570"/>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E</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100364" name="Oval 34"/>
            <p:cNvSpPr>
              <a:spLocks noChangeArrowheads="1"/>
            </p:cNvSpPr>
            <p:nvPr/>
          </p:nvSpPr>
          <p:spPr bwMode="auto">
            <a:xfrm>
              <a:off x="3801" y="2114"/>
              <a:ext cx="363" cy="226"/>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lIns="87312" tIns="44450" rIns="87312" bIns="44450" anchor="ctr"/>
            <a:lstStyle/>
            <a:p>
              <a:pPr algn="ctr" eaLnBrk="0" hangingPunct="0">
                <a:spcBef>
                  <a:spcPct val="20000"/>
                </a:spcBef>
              </a:pPr>
              <a:r>
                <a:rPr lang="en-US" altLang="zh-CN" smtClean="0">
                  <a:solidFill>
                    <a:srgbClr val="000000"/>
                  </a:solidFill>
                  <a:latin typeface="Times New Roman" panose="02020603050405020304" pitchFamily="18" charset="0"/>
                  <a:ea typeface="宋体" panose="02010600030101010101" pitchFamily="2" charset="-122"/>
                </a:rPr>
                <a:t>B</a:t>
              </a:r>
              <a:endParaRPr lang="en-US" altLang="zh-CN" smtClean="0">
                <a:solidFill>
                  <a:srgbClr val="000000"/>
                </a:solidFill>
                <a:latin typeface="Times New Roman" panose="02020603050405020304" pitchFamily="18" charset="0"/>
                <a:ea typeface="宋体" panose="02010600030101010101" pitchFamily="2" charset="-122"/>
              </a:endParaRPr>
            </a:p>
          </p:txBody>
        </p:sp>
        <p:sp>
          <p:nvSpPr>
            <p:cNvPr id="100365" name="Text Box 37"/>
            <p:cNvSpPr txBox="1">
              <a:spLocks noChangeArrowheads="1"/>
            </p:cNvSpPr>
            <p:nvPr/>
          </p:nvSpPr>
          <p:spPr bwMode="auto">
            <a:xfrm>
              <a:off x="3891" y="1752"/>
              <a:ext cx="31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en-US" altLang="zh-CN" sz="1800" b="1" i="0" u="none" smtClean="0">
                  <a:solidFill>
                    <a:srgbClr val="000000"/>
                  </a:solidFill>
                  <a:ea typeface="宋体" panose="02010600030101010101" pitchFamily="2" charset="-122"/>
                </a:rPr>
                <a:t>12</a:t>
              </a:r>
              <a:endParaRPr lang="en-US" altLang="zh-CN" sz="1800" b="1" i="0" u="none" smtClean="0">
                <a:solidFill>
                  <a:srgbClr val="000000"/>
                </a:solidFill>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38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03238" y="1700213"/>
            <a:ext cx="3657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400" dirty="0" smtClean="0">
                <a:solidFill>
                  <a:srgbClr val="000000"/>
                </a:solidFill>
                <a:latin typeface="宋体" panose="02010600030101010101" pitchFamily="2" charset="-122"/>
              </a:rPr>
              <a:t>第一、图</a:t>
            </a:r>
            <a:r>
              <a:rPr kumimoji="1" lang="zh-CN" altLang="en-US" sz="2400" dirty="0">
                <a:solidFill>
                  <a:srgbClr val="000000"/>
                </a:solidFill>
                <a:latin typeface="宋体" panose="02010600030101010101" pitchFamily="2" charset="-122"/>
              </a:rPr>
              <a:t>中不能有从顶点自身到自身的边</a:t>
            </a:r>
            <a:r>
              <a:rPr kumimoji="1" lang="en-US" altLang="zh-CN" sz="2400" dirty="0">
                <a:solidFill>
                  <a:srgbClr val="000000"/>
                </a:solidFill>
                <a:latin typeface="宋体" panose="02010600030101010101" pitchFamily="2" charset="-122"/>
              </a:rPr>
              <a:t>(</a:t>
            </a:r>
            <a:r>
              <a:rPr kumimoji="1" lang="zh-CN" altLang="en-US" sz="2400" dirty="0">
                <a:solidFill>
                  <a:srgbClr val="000000"/>
                </a:solidFill>
                <a:latin typeface="宋体" panose="02010600030101010101" pitchFamily="2" charset="-122"/>
              </a:rPr>
              <a:t>即自身环</a:t>
            </a:r>
            <a:r>
              <a:rPr kumimoji="1" lang="en-US" altLang="zh-CN" sz="2400" dirty="0">
                <a:solidFill>
                  <a:srgbClr val="000000"/>
                </a:solidFill>
                <a:latin typeface="宋体" panose="02010600030101010101" pitchFamily="2" charset="-122"/>
              </a:rPr>
              <a:t>)</a:t>
            </a:r>
            <a:r>
              <a:rPr kumimoji="1" lang="zh-CN" altLang="en-US" sz="2400" dirty="0">
                <a:solidFill>
                  <a:srgbClr val="000000"/>
                </a:solidFill>
                <a:latin typeface="宋体" panose="02010600030101010101" pitchFamily="2" charset="-122"/>
              </a:rPr>
              <a:t>，就是说不应有形如</a:t>
            </a:r>
            <a:r>
              <a:rPr kumimoji="1" lang="en-US" altLang="zh-CN" sz="2400" dirty="0">
                <a:solidFill>
                  <a:srgbClr val="000000"/>
                </a:solidFill>
                <a:latin typeface="宋体" panose="02010600030101010101" pitchFamily="2" charset="-122"/>
              </a:rPr>
              <a:t>(x</a:t>
            </a:r>
            <a:r>
              <a:rPr kumimoji="1" lang="zh-CN" altLang="en-US" sz="2400" dirty="0">
                <a:solidFill>
                  <a:srgbClr val="000000"/>
                </a:solidFill>
                <a:latin typeface="宋体" panose="02010600030101010101" pitchFamily="2" charset="-122"/>
              </a:rPr>
              <a:t>，</a:t>
            </a:r>
            <a:r>
              <a:rPr kumimoji="1" lang="en-US" altLang="zh-CN" sz="2400" dirty="0">
                <a:solidFill>
                  <a:srgbClr val="000000"/>
                </a:solidFill>
                <a:latin typeface="宋体" panose="02010600030101010101" pitchFamily="2" charset="-122"/>
              </a:rPr>
              <a:t>x)</a:t>
            </a:r>
            <a:r>
              <a:rPr kumimoji="1" lang="zh-CN" altLang="en-US" sz="2400" dirty="0">
                <a:solidFill>
                  <a:srgbClr val="000000"/>
                </a:solidFill>
                <a:latin typeface="宋体" panose="02010600030101010101" pitchFamily="2" charset="-122"/>
              </a:rPr>
              <a:t>或＜</a:t>
            </a:r>
            <a:r>
              <a:rPr kumimoji="1" lang="en-US" altLang="zh-CN" sz="2400" dirty="0">
                <a:solidFill>
                  <a:srgbClr val="000000"/>
                </a:solidFill>
                <a:latin typeface="宋体" panose="02010600030101010101" pitchFamily="2" charset="-122"/>
              </a:rPr>
              <a:t>x</a:t>
            </a:r>
            <a:r>
              <a:rPr kumimoji="1" lang="zh-CN" altLang="en-US" sz="2400" dirty="0">
                <a:solidFill>
                  <a:srgbClr val="000000"/>
                </a:solidFill>
                <a:latin typeface="宋体" panose="02010600030101010101" pitchFamily="2" charset="-122"/>
              </a:rPr>
              <a:t>，</a:t>
            </a:r>
            <a:r>
              <a:rPr kumimoji="1" lang="en-US" altLang="zh-CN" sz="2400" dirty="0">
                <a:solidFill>
                  <a:srgbClr val="000000"/>
                </a:solidFill>
                <a:latin typeface="宋体" panose="02010600030101010101" pitchFamily="2" charset="-122"/>
              </a:rPr>
              <a:t>x</a:t>
            </a:r>
            <a:r>
              <a:rPr kumimoji="1" lang="zh-CN" altLang="en-US" sz="2400" dirty="0">
                <a:solidFill>
                  <a:srgbClr val="000000"/>
                </a:solidFill>
                <a:latin typeface="宋体" panose="02010600030101010101" pitchFamily="2" charset="-122"/>
              </a:rPr>
              <a:t>＞的边。如图</a:t>
            </a:r>
            <a:r>
              <a:rPr kumimoji="1" lang="en-US" altLang="zh-CN" sz="2400" dirty="0">
                <a:solidFill>
                  <a:srgbClr val="000000"/>
                </a:solidFill>
                <a:latin typeface="宋体" panose="02010600030101010101" pitchFamily="2" charset="-122"/>
              </a:rPr>
              <a:t>(a)</a:t>
            </a:r>
            <a:r>
              <a:rPr kumimoji="1" lang="zh-CN" altLang="en-US" sz="2400" dirty="0">
                <a:solidFill>
                  <a:srgbClr val="000000"/>
                </a:solidFill>
                <a:latin typeface="宋体" panose="02010600030101010101" pitchFamily="2" charset="-122"/>
              </a:rPr>
              <a:t>所示的</a:t>
            </a:r>
            <a:r>
              <a:rPr lang="zh-CN" altLang="en-US" sz="2400" b="1" dirty="0">
                <a:solidFill>
                  <a:srgbClr val="FF0000"/>
                </a:solidFill>
                <a:effectLst>
                  <a:outerShdw blurRad="38100" dist="38100" dir="2700000" algn="tl">
                    <a:srgbClr val="C0C0C0"/>
                  </a:outerShdw>
                </a:effectLst>
                <a:latin typeface="宋体" panose="02010600030101010101" pitchFamily="2" charset="-122"/>
              </a:rPr>
              <a:t>带自身环</a:t>
            </a:r>
            <a:r>
              <a:rPr kumimoji="1" lang="zh-CN" altLang="en-US" sz="2400" dirty="0">
                <a:solidFill>
                  <a:srgbClr val="000000"/>
                </a:solidFill>
                <a:latin typeface="宋体" panose="02010600030101010101" pitchFamily="2" charset="-122"/>
              </a:rPr>
              <a:t>的图不讨论。</a:t>
            </a:r>
            <a:endParaRPr kumimoji="1" lang="zh-CN" altLang="en-US" sz="2400" dirty="0">
              <a:solidFill>
                <a:srgbClr val="000000"/>
              </a:solidFill>
              <a:latin typeface="宋体" panose="02010600030101010101" pitchFamily="2" charset="-122"/>
            </a:endParaRPr>
          </a:p>
          <a:p>
            <a:pPr algn="just" eaLnBrk="1" hangingPunct="1">
              <a:spcBef>
                <a:spcPct val="50000"/>
              </a:spcBef>
            </a:pPr>
            <a:r>
              <a:rPr kumimoji="1" lang="zh-CN" altLang="en-US" sz="2400" dirty="0" smtClean="0">
                <a:solidFill>
                  <a:srgbClr val="000000"/>
                </a:solidFill>
                <a:latin typeface="宋体" panose="02010600030101010101" pitchFamily="2" charset="-122"/>
              </a:rPr>
              <a:t>第二、两</a:t>
            </a:r>
            <a:r>
              <a:rPr kumimoji="1" lang="zh-CN" altLang="en-US" sz="2400" dirty="0">
                <a:solidFill>
                  <a:srgbClr val="000000"/>
                </a:solidFill>
                <a:latin typeface="宋体" panose="02010600030101010101" pitchFamily="2" charset="-122"/>
              </a:rPr>
              <a:t>个顶点</a:t>
            </a:r>
            <a:r>
              <a:rPr kumimoji="1" lang="en-US" altLang="zh-CN" sz="2400" dirty="0">
                <a:solidFill>
                  <a:srgbClr val="000000"/>
                </a:solidFill>
                <a:latin typeface="宋体" panose="02010600030101010101" pitchFamily="2" charset="-122"/>
              </a:rPr>
              <a:t>v</a:t>
            </a:r>
            <a:r>
              <a:rPr kumimoji="1" lang="zh-CN" altLang="en-US" sz="2400" dirty="0">
                <a:solidFill>
                  <a:srgbClr val="000000"/>
                </a:solidFill>
                <a:latin typeface="宋体" panose="02010600030101010101" pitchFamily="2" charset="-122"/>
              </a:rPr>
              <a:t>和</a:t>
            </a:r>
            <a:r>
              <a:rPr kumimoji="1" lang="en-US" altLang="zh-CN" sz="2400" dirty="0">
                <a:solidFill>
                  <a:srgbClr val="000000"/>
                </a:solidFill>
                <a:latin typeface="宋体" panose="02010600030101010101" pitchFamily="2" charset="-122"/>
              </a:rPr>
              <a:t>w</a:t>
            </a:r>
            <a:r>
              <a:rPr kumimoji="1" lang="zh-CN" altLang="en-US" sz="2400" dirty="0">
                <a:solidFill>
                  <a:srgbClr val="000000"/>
                </a:solidFill>
                <a:latin typeface="宋体" panose="02010600030101010101" pitchFamily="2" charset="-122"/>
              </a:rPr>
              <a:t>之间相关联的边不能多于一条。如图</a:t>
            </a:r>
            <a:r>
              <a:rPr kumimoji="1" lang="en-US" altLang="zh-CN" sz="2400" dirty="0">
                <a:solidFill>
                  <a:srgbClr val="000000"/>
                </a:solidFill>
                <a:latin typeface="宋体" panose="02010600030101010101" pitchFamily="2" charset="-122"/>
              </a:rPr>
              <a:t>(b)</a:t>
            </a:r>
            <a:r>
              <a:rPr kumimoji="1" lang="zh-CN" altLang="en-US" sz="2400" dirty="0">
                <a:solidFill>
                  <a:srgbClr val="000000"/>
                </a:solidFill>
                <a:latin typeface="宋体" panose="02010600030101010101" pitchFamily="2" charset="-122"/>
              </a:rPr>
              <a:t>所示的</a:t>
            </a:r>
            <a:r>
              <a:rPr lang="zh-CN" altLang="en-US" sz="2400" b="1" dirty="0">
                <a:solidFill>
                  <a:srgbClr val="FF0000"/>
                </a:solidFill>
                <a:effectLst>
                  <a:outerShdw blurRad="38100" dist="38100" dir="2700000" algn="tl">
                    <a:srgbClr val="C0C0C0"/>
                  </a:outerShdw>
                </a:effectLst>
                <a:latin typeface="宋体" panose="02010600030101010101" pitchFamily="2" charset="-122"/>
              </a:rPr>
              <a:t>多重图</a:t>
            </a:r>
            <a:r>
              <a:rPr kumimoji="1" lang="zh-CN" altLang="en-US" sz="2400" dirty="0">
                <a:solidFill>
                  <a:srgbClr val="000000"/>
                </a:solidFill>
                <a:latin typeface="宋体" panose="02010600030101010101" pitchFamily="2" charset="-122"/>
              </a:rPr>
              <a:t>也不讨论。</a:t>
            </a:r>
            <a:endParaRPr kumimoji="1" lang="zh-CN" altLang="en-US" sz="2400" dirty="0">
              <a:latin typeface="Times New Roman" panose="02020603050405020304" pitchFamily="18" charset="0"/>
            </a:endParaRPr>
          </a:p>
        </p:txBody>
      </p:sp>
      <p:sp>
        <p:nvSpPr>
          <p:cNvPr id="2" name="标题 1"/>
          <p:cNvSpPr>
            <a:spLocks noGrp="1"/>
          </p:cNvSpPr>
          <p:nvPr>
            <p:ph type="title"/>
          </p:nvPr>
        </p:nvSpPr>
        <p:spPr>
          <a:xfrm>
            <a:off x="993781" y="142875"/>
            <a:ext cx="7754938" cy="838200"/>
          </a:xfrm>
        </p:spPr>
        <p:txBody>
          <a:bodyPr/>
          <a:lstStyle/>
          <a:p>
            <a:pPr>
              <a:defRPr/>
            </a:pPr>
            <a:r>
              <a:rPr kumimoji="1" lang="zh-CN" altLang="en-US" dirty="0">
                <a:latin typeface="Times New Roman" panose="02020603050405020304" pitchFamily="18" charset="0"/>
              </a:rPr>
              <a:t>一些限制</a:t>
            </a:r>
            <a:endParaRPr kumimoji="1" lang="zh-CN" altLang="en-US" dirty="0">
              <a:latin typeface="Times New Roman" panose="02020603050405020304" pitchFamily="18" charset="0"/>
            </a:endParaRPr>
          </a:p>
        </p:txBody>
      </p:sp>
      <p:pic>
        <p:nvPicPr>
          <p:cNvPr id="1536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51388" y="1952629"/>
            <a:ext cx="401002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heel(1)">
                                      <p:cBhvr>
                                        <p:cTn id="7" dur="2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026"/>
          <p:cNvSpPr txBox="1">
            <a:spLocks noChangeArrowheads="1"/>
          </p:cNvSpPr>
          <p:nvPr/>
        </p:nvSpPr>
        <p:spPr bwMode="auto">
          <a:xfrm>
            <a:off x="383931" y="6400800"/>
            <a:ext cx="703384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800" b="1" i="0" u="none" smtClean="0">
                <a:solidFill>
                  <a:srgbClr val="000000"/>
                </a:solidFill>
                <a:ea typeface="宋体" panose="02010600030101010101" pitchFamily="2" charset="-122"/>
              </a:rPr>
              <a:t>图7-16  建立最小生成树时最小堆和并查集的变化过程</a:t>
            </a:r>
            <a:endParaRPr lang="zh-CN" altLang="en-US" sz="1800" b="1" i="0" u="none" smtClean="0">
              <a:solidFill>
                <a:srgbClr val="000000"/>
              </a:solidFill>
              <a:ea typeface="宋体" panose="02010600030101010101" pitchFamily="2" charset="-122"/>
            </a:endParaRPr>
          </a:p>
        </p:txBody>
      </p:sp>
      <p:sp>
        <p:nvSpPr>
          <p:cNvPr id="101379" name="Rectangle 1027"/>
          <p:cNvSpPr>
            <a:spLocks noChangeArrowheads="1"/>
          </p:cNvSpPr>
          <p:nvPr/>
        </p:nvSpPr>
        <p:spPr bwMode="auto">
          <a:xfrm>
            <a:off x="2545374" y="1009650"/>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pic>
        <p:nvPicPr>
          <p:cNvPr id="101380" name="Picture 1028"/>
          <p:cNvPicPr>
            <a:picLocks noChangeAspect="1" noChangeArrowheads="1"/>
          </p:cNvPicPr>
          <p:nvPr/>
        </p:nvPicPr>
        <p:blipFill>
          <a:blip r:embed="rId1">
            <a:extLst>
              <a:ext uri="{28A0092B-C50C-407E-A947-70E740481C1C}">
                <a14:useLocalDpi xmlns:a14="http://schemas.microsoft.com/office/drawing/2010/main" val="0"/>
              </a:ext>
            </a:extLst>
          </a:blip>
          <a:srcRect b="13708"/>
          <a:stretch>
            <a:fillRect/>
          </a:stretch>
        </p:blipFill>
        <p:spPr bwMode="auto">
          <a:xfrm>
            <a:off x="6964974" y="5229614"/>
            <a:ext cx="1979734"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01381" name="Picture 10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620713"/>
            <a:ext cx="33088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384457" name="Text Box 1033"/>
          <p:cNvSpPr txBox="1">
            <a:spLocks noChangeArrowheads="1"/>
          </p:cNvSpPr>
          <p:nvPr/>
        </p:nvSpPr>
        <p:spPr bwMode="auto">
          <a:xfrm>
            <a:off x="3508134" y="1000127"/>
            <a:ext cx="120788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400" b="1" i="0" u="none" dirty="0" smtClean="0">
                <a:solidFill>
                  <a:srgbClr val="000000"/>
                </a:solidFill>
                <a:ea typeface="宋体" panose="02010600030101010101" pitchFamily="2" charset="-122"/>
              </a:rPr>
              <a:t>取边</a:t>
            </a:r>
            <a:r>
              <a:rPr lang="en-US" altLang="zh-CN" sz="1400" b="1" i="0" u="none" dirty="0" smtClean="0">
                <a:solidFill>
                  <a:srgbClr val="000000"/>
                </a:solidFill>
                <a:ea typeface="宋体" panose="02010600030101010101" pitchFamily="2" charset="-122"/>
              </a:rPr>
              <a:t>(C,D)</a:t>
            </a:r>
            <a:endParaRPr lang="en-US" altLang="zh-CN" sz="1400" b="1" i="0" u="none" dirty="0" smtClean="0">
              <a:solidFill>
                <a:srgbClr val="000000"/>
              </a:solidFill>
              <a:ea typeface="宋体" panose="02010600030101010101" pitchFamily="2" charset="-122"/>
            </a:endParaRPr>
          </a:p>
          <a:p>
            <a:pPr algn="ctr" eaLnBrk="0" hangingPunct="0"/>
            <a:r>
              <a:rPr lang="zh-CN" altLang="en-US" sz="1400" b="1" i="0" u="none" dirty="0" smtClean="0">
                <a:solidFill>
                  <a:srgbClr val="000000"/>
                </a:solidFill>
                <a:ea typeface="宋体" panose="02010600030101010101" pitchFamily="2" charset="-122"/>
              </a:rPr>
              <a:t>加入边</a:t>
            </a:r>
            <a:r>
              <a:rPr lang="en-US" altLang="zh-CN" sz="1400" b="1" i="0" u="none" dirty="0" smtClean="0">
                <a:solidFill>
                  <a:srgbClr val="000000"/>
                </a:solidFill>
                <a:ea typeface="宋体" panose="02010600030101010101" pitchFamily="2" charset="-122"/>
              </a:rPr>
              <a:t>(C, D)</a:t>
            </a:r>
            <a:endParaRPr lang="zh-CN" altLang="en-US" sz="1400" b="1" i="0" u="none" dirty="0" smtClean="0">
              <a:solidFill>
                <a:srgbClr val="000000"/>
              </a:solidFill>
              <a:ea typeface="宋体" panose="02010600030101010101" pitchFamily="2" charset="-122"/>
            </a:endParaRPr>
          </a:p>
        </p:txBody>
      </p:sp>
      <p:pic>
        <p:nvPicPr>
          <p:cNvPr id="1384458" name="Picture 1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877" y="639763"/>
            <a:ext cx="386861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384459" name="Text Box 1035"/>
          <p:cNvSpPr txBox="1">
            <a:spLocks noChangeArrowheads="1"/>
          </p:cNvSpPr>
          <p:nvPr/>
        </p:nvSpPr>
        <p:spPr bwMode="auto">
          <a:xfrm>
            <a:off x="3987313" y="3573464"/>
            <a:ext cx="1182564"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400" b="1" i="0" u="none" dirty="0" smtClean="0">
                <a:solidFill>
                  <a:srgbClr val="000000"/>
                </a:solidFill>
                <a:ea typeface="宋体" panose="02010600030101010101" pitchFamily="2" charset="-122"/>
              </a:rPr>
              <a:t>取边</a:t>
            </a:r>
            <a:r>
              <a:rPr lang="en-US" altLang="zh-CN" sz="1400" b="1" i="0" u="none" dirty="0" smtClean="0">
                <a:solidFill>
                  <a:srgbClr val="000000"/>
                </a:solidFill>
                <a:ea typeface="宋体" panose="02010600030101010101" pitchFamily="2" charset="-122"/>
              </a:rPr>
              <a:t>(A,F)</a:t>
            </a:r>
            <a:endParaRPr lang="en-US" altLang="zh-CN" sz="1400" b="1" i="0" u="none" dirty="0" smtClean="0">
              <a:solidFill>
                <a:srgbClr val="000000"/>
              </a:solidFill>
              <a:ea typeface="宋体" panose="02010600030101010101" pitchFamily="2" charset="-122"/>
            </a:endParaRPr>
          </a:p>
          <a:p>
            <a:pPr algn="ctr" eaLnBrk="0" hangingPunct="0"/>
            <a:r>
              <a:rPr lang="zh-CN" altLang="en-US" sz="1400" b="1" i="0" u="none" dirty="0" smtClean="0">
                <a:solidFill>
                  <a:srgbClr val="000000"/>
                </a:solidFill>
                <a:ea typeface="宋体" panose="02010600030101010101" pitchFamily="2" charset="-122"/>
              </a:rPr>
              <a:t>加入边</a:t>
            </a:r>
            <a:r>
              <a:rPr lang="en-US" altLang="zh-CN" sz="1400" b="1" i="0" u="none" dirty="0" smtClean="0">
                <a:solidFill>
                  <a:srgbClr val="000000"/>
                </a:solidFill>
                <a:ea typeface="宋体" panose="02010600030101010101" pitchFamily="2" charset="-122"/>
              </a:rPr>
              <a:t>(A, F)</a:t>
            </a:r>
            <a:endParaRPr lang="zh-CN" altLang="en-US" sz="1400" b="1" i="0" u="none" dirty="0" smtClean="0">
              <a:solidFill>
                <a:srgbClr val="000000"/>
              </a:solidFill>
              <a:ea typeface="宋体" panose="02010600030101010101" pitchFamily="2" charset="-122"/>
            </a:endParaRPr>
          </a:p>
        </p:txBody>
      </p:sp>
      <p:pic>
        <p:nvPicPr>
          <p:cNvPr id="1384460" name="Picture 1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52746"/>
            <a:ext cx="3877408"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84461" name="Picture 10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4273" y="2925769"/>
            <a:ext cx="3851031"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84457"/>
                                        </p:tgtEl>
                                        <p:attrNameLst>
                                          <p:attrName>style.visibility</p:attrName>
                                        </p:attrNameLst>
                                      </p:cBhvr>
                                      <p:to>
                                        <p:strVal val="visible"/>
                                      </p:to>
                                    </p:set>
                                    <p:animEffect transition="in" filter="randombar(horizontal)">
                                      <p:cBhvr>
                                        <p:cTn id="7" dur="500"/>
                                        <p:tgtEl>
                                          <p:spTgt spid="13844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84458"/>
                                        </p:tgtEl>
                                        <p:attrNameLst>
                                          <p:attrName>style.visibility</p:attrName>
                                        </p:attrNameLst>
                                      </p:cBhvr>
                                      <p:to>
                                        <p:strVal val="visible"/>
                                      </p:to>
                                    </p:set>
                                    <p:animEffect transition="in" filter="dissolve">
                                      <p:cBhvr>
                                        <p:cTn id="12" dur="500"/>
                                        <p:tgtEl>
                                          <p:spTgt spid="138445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84460"/>
                                        </p:tgtEl>
                                        <p:attrNameLst>
                                          <p:attrName>style.visibility</p:attrName>
                                        </p:attrNameLst>
                                      </p:cBhvr>
                                      <p:to>
                                        <p:strVal val="visible"/>
                                      </p:to>
                                    </p:set>
                                    <p:animEffect transition="in" filter="randombar(horizontal)">
                                      <p:cBhvr>
                                        <p:cTn id="17" dur="500"/>
                                        <p:tgtEl>
                                          <p:spTgt spid="138446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84459"/>
                                        </p:tgtEl>
                                        <p:attrNameLst>
                                          <p:attrName>style.visibility</p:attrName>
                                        </p:attrNameLst>
                                      </p:cBhvr>
                                      <p:to>
                                        <p:strVal val="visible"/>
                                      </p:to>
                                    </p:set>
                                    <p:animEffect transition="in" filter="box(in)">
                                      <p:cBhvr>
                                        <p:cTn id="22" dur="500"/>
                                        <p:tgtEl>
                                          <p:spTgt spid="13844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84461"/>
                                        </p:tgtEl>
                                        <p:attrNameLst>
                                          <p:attrName>style.visibility</p:attrName>
                                        </p:attrNameLst>
                                      </p:cBhvr>
                                      <p:to>
                                        <p:strVal val="visible"/>
                                      </p:to>
                                    </p:set>
                                    <p:animEffect transition="in" filter="dissolve">
                                      <p:cBhvr>
                                        <p:cTn id="27" dur="500"/>
                                        <p:tgtEl>
                                          <p:spTgt spid="1384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7" grpId="0" autoUpdateAnimBg="0"/>
      <p:bldP spid="1384459"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83931" y="6400800"/>
            <a:ext cx="703384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800" b="1" i="0" u="none" smtClean="0">
                <a:solidFill>
                  <a:srgbClr val="000000"/>
                </a:solidFill>
                <a:ea typeface="宋体" panose="02010600030101010101" pitchFamily="2" charset="-122"/>
              </a:rPr>
              <a:t>图7-16  建立最小生成树时最小堆和并查集的变化过程</a:t>
            </a:r>
            <a:endParaRPr lang="zh-CN" altLang="en-US" sz="1800" b="1" i="0" u="none" smtClean="0">
              <a:solidFill>
                <a:srgbClr val="000000"/>
              </a:solidFill>
              <a:ea typeface="宋体" panose="02010600030101010101" pitchFamily="2" charset="-122"/>
            </a:endParaRPr>
          </a:p>
        </p:txBody>
      </p:sp>
      <p:sp>
        <p:nvSpPr>
          <p:cNvPr id="102403" name="Rectangle 3"/>
          <p:cNvSpPr>
            <a:spLocks noChangeArrowheads="1"/>
          </p:cNvSpPr>
          <p:nvPr/>
        </p:nvSpPr>
        <p:spPr bwMode="auto">
          <a:xfrm>
            <a:off x="2545374" y="1009650"/>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pic>
        <p:nvPicPr>
          <p:cNvPr id="102404" name="Picture 6"/>
          <p:cNvPicPr>
            <a:picLocks noChangeAspect="1" noChangeArrowheads="1"/>
          </p:cNvPicPr>
          <p:nvPr/>
        </p:nvPicPr>
        <p:blipFill>
          <a:blip r:embed="rId1">
            <a:extLst>
              <a:ext uri="{28A0092B-C50C-407E-A947-70E740481C1C}">
                <a14:useLocalDpi xmlns:a14="http://schemas.microsoft.com/office/drawing/2010/main" val="0"/>
              </a:ext>
            </a:extLst>
          </a:blip>
          <a:srcRect b="13708"/>
          <a:stretch>
            <a:fillRect/>
          </a:stretch>
        </p:blipFill>
        <p:spPr bwMode="auto">
          <a:xfrm>
            <a:off x="6964974" y="5229614"/>
            <a:ext cx="1979734"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381387" name="Text Box 11"/>
          <p:cNvSpPr txBox="1">
            <a:spLocks noChangeArrowheads="1"/>
          </p:cNvSpPr>
          <p:nvPr/>
        </p:nvSpPr>
        <p:spPr bwMode="auto">
          <a:xfrm>
            <a:off x="3906720" y="1340239"/>
            <a:ext cx="11298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400" b="1" i="0" u="none" smtClean="0">
                <a:solidFill>
                  <a:srgbClr val="000000"/>
                </a:solidFill>
                <a:ea typeface="宋体" panose="02010600030101010101" pitchFamily="2" charset="-122"/>
              </a:rPr>
              <a:t>取边</a:t>
            </a:r>
            <a:r>
              <a:rPr lang="en-US" altLang="zh-CN" sz="1400" b="1" i="0" u="none" smtClean="0">
                <a:solidFill>
                  <a:srgbClr val="000000"/>
                </a:solidFill>
                <a:ea typeface="宋体" panose="02010600030101010101" pitchFamily="2" charset="-122"/>
              </a:rPr>
              <a:t>(D,F)</a:t>
            </a:r>
            <a:endParaRPr lang="en-US" altLang="zh-CN" sz="1400" b="1" i="0" u="none" smtClean="0">
              <a:solidFill>
                <a:srgbClr val="000000"/>
              </a:solidFill>
              <a:ea typeface="宋体" panose="02010600030101010101" pitchFamily="2" charset="-122"/>
            </a:endParaRPr>
          </a:p>
          <a:p>
            <a:pPr algn="ctr" eaLnBrk="0" hangingPunct="0"/>
            <a:r>
              <a:rPr lang="zh-CN" altLang="en-US" sz="1400" b="1" i="0" u="none" smtClean="0">
                <a:solidFill>
                  <a:srgbClr val="000000"/>
                </a:solidFill>
                <a:ea typeface="宋体" panose="02010600030101010101" pitchFamily="2" charset="-122"/>
              </a:rPr>
              <a:t>加入边</a:t>
            </a:r>
            <a:r>
              <a:rPr lang="en-US" altLang="zh-CN" sz="1400" b="1" i="0" u="none" smtClean="0">
                <a:solidFill>
                  <a:srgbClr val="000000"/>
                </a:solidFill>
                <a:ea typeface="宋体" panose="02010600030101010101" pitchFamily="2" charset="-122"/>
              </a:rPr>
              <a:t>(D,F)</a:t>
            </a:r>
            <a:endParaRPr lang="zh-CN" altLang="en-US" sz="1400" b="1" i="0" u="none" smtClean="0">
              <a:solidFill>
                <a:srgbClr val="000000"/>
              </a:solidFill>
              <a:ea typeface="宋体" panose="02010600030101010101" pitchFamily="2" charset="-122"/>
            </a:endParaRPr>
          </a:p>
        </p:txBody>
      </p:sp>
      <p:pic>
        <p:nvPicPr>
          <p:cNvPr id="10240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49" y="908050"/>
            <a:ext cx="3261946"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8139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877" y="908054"/>
            <a:ext cx="3833446"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81393"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97" y="3303588"/>
            <a:ext cx="264648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381394" name="Text Box 18"/>
          <p:cNvSpPr txBox="1">
            <a:spLocks noChangeArrowheads="1"/>
          </p:cNvSpPr>
          <p:nvPr/>
        </p:nvSpPr>
        <p:spPr bwMode="auto">
          <a:xfrm>
            <a:off x="3707425" y="3663950"/>
            <a:ext cx="305825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400" b="1" i="0" u="none" smtClean="0">
                <a:solidFill>
                  <a:srgbClr val="000000"/>
                </a:solidFill>
                <a:ea typeface="宋体" panose="02010600030101010101" pitchFamily="2" charset="-122"/>
              </a:rPr>
              <a:t>取边</a:t>
            </a:r>
            <a:r>
              <a:rPr lang="en-US" altLang="zh-CN" sz="1400" b="1" i="0" u="none" smtClean="0">
                <a:solidFill>
                  <a:srgbClr val="000000"/>
                </a:solidFill>
                <a:ea typeface="宋体" panose="02010600030101010101" pitchFamily="2" charset="-122"/>
              </a:rPr>
              <a:t>(C,F), </a:t>
            </a:r>
            <a:r>
              <a:rPr lang="zh-CN" altLang="en-US" sz="1400" b="1" i="0" u="none" smtClean="0">
                <a:solidFill>
                  <a:srgbClr val="000000"/>
                </a:solidFill>
                <a:ea typeface="宋体" panose="02010600030101010101" pitchFamily="2" charset="-122"/>
              </a:rPr>
              <a:t>由于</a:t>
            </a:r>
            <a:r>
              <a:rPr lang="en-US" altLang="zh-CN" sz="1400" b="1" i="0" u="none" smtClean="0">
                <a:solidFill>
                  <a:srgbClr val="000000"/>
                </a:solidFill>
                <a:ea typeface="宋体" panose="02010600030101010101" pitchFamily="2" charset="-122"/>
              </a:rPr>
              <a:t>C</a:t>
            </a:r>
            <a:r>
              <a:rPr lang="zh-CN" altLang="en-US" sz="1400" b="1" i="0" u="none" smtClean="0">
                <a:solidFill>
                  <a:srgbClr val="000000"/>
                </a:solidFill>
                <a:ea typeface="宋体" panose="02010600030101010101" pitchFamily="2" charset="-122"/>
              </a:rPr>
              <a:t>和</a:t>
            </a:r>
            <a:r>
              <a:rPr lang="en-US" altLang="zh-CN" sz="1400" b="1" i="0" u="none" smtClean="0">
                <a:solidFill>
                  <a:srgbClr val="000000"/>
                </a:solidFill>
                <a:ea typeface="宋体" panose="02010600030101010101" pitchFamily="2" charset="-122"/>
              </a:rPr>
              <a:t>F</a:t>
            </a:r>
            <a:r>
              <a:rPr lang="zh-CN" altLang="en-US" sz="1400" b="1" i="0" u="none" smtClean="0">
                <a:solidFill>
                  <a:srgbClr val="000000"/>
                </a:solidFill>
                <a:ea typeface="宋体" panose="02010600030101010101" pitchFamily="2" charset="-122"/>
              </a:rPr>
              <a:t>在同一个等价类中所以放弃边</a:t>
            </a:r>
            <a:r>
              <a:rPr lang="en-US" altLang="zh-CN" sz="1400" b="1" i="0" u="none" smtClean="0">
                <a:solidFill>
                  <a:srgbClr val="000000"/>
                </a:solidFill>
                <a:ea typeface="宋体" panose="02010600030101010101" pitchFamily="2" charset="-122"/>
              </a:rPr>
              <a:t>(C,F)</a:t>
            </a:r>
            <a:endParaRPr lang="zh-CN" altLang="en-US" sz="1400" b="1" i="0" u="none" smtClean="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81387"/>
                                        </p:tgtEl>
                                        <p:attrNameLst>
                                          <p:attrName>style.visibility</p:attrName>
                                        </p:attrNameLst>
                                      </p:cBhvr>
                                      <p:to>
                                        <p:strVal val="visible"/>
                                      </p:to>
                                    </p:set>
                                    <p:animEffect transition="in" filter="randombar(horizontal)">
                                      <p:cBhvr>
                                        <p:cTn id="7" dur="500"/>
                                        <p:tgtEl>
                                          <p:spTgt spid="138138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81392"/>
                                        </p:tgtEl>
                                        <p:attrNameLst>
                                          <p:attrName>style.visibility</p:attrName>
                                        </p:attrNameLst>
                                      </p:cBhvr>
                                      <p:to>
                                        <p:strVal val="visible"/>
                                      </p:to>
                                    </p:set>
                                    <p:animEffect transition="in" filter="box(in)">
                                      <p:cBhvr>
                                        <p:cTn id="12" dur="500"/>
                                        <p:tgtEl>
                                          <p:spTgt spid="138139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81393"/>
                                        </p:tgtEl>
                                        <p:attrNameLst>
                                          <p:attrName>style.visibility</p:attrName>
                                        </p:attrNameLst>
                                      </p:cBhvr>
                                      <p:to>
                                        <p:strVal val="visible"/>
                                      </p:to>
                                    </p:set>
                                    <p:animEffect transition="in" filter="randombar(horizontal)">
                                      <p:cBhvr>
                                        <p:cTn id="17" dur="500"/>
                                        <p:tgtEl>
                                          <p:spTgt spid="138139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81394"/>
                                        </p:tgtEl>
                                        <p:attrNameLst>
                                          <p:attrName>style.visibility</p:attrName>
                                        </p:attrNameLst>
                                      </p:cBhvr>
                                      <p:to>
                                        <p:strVal val="visible"/>
                                      </p:to>
                                    </p:set>
                                    <p:animEffect transition="in" filter="randombar(horizontal)">
                                      <p:cBhvr>
                                        <p:cTn id="22" dur="500"/>
                                        <p:tgtEl>
                                          <p:spTgt spid="138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1387" grpId="0"/>
      <p:bldP spid="138139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026"/>
          <p:cNvSpPr txBox="1">
            <a:spLocks noChangeArrowheads="1"/>
          </p:cNvSpPr>
          <p:nvPr/>
        </p:nvSpPr>
        <p:spPr bwMode="auto">
          <a:xfrm>
            <a:off x="383931" y="6400800"/>
            <a:ext cx="703384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800" b="1" i="0" u="none" smtClean="0">
                <a:solidFill>
                  <a:srgbClr val="000000"/>
                </a:solidFill>
                <a:ea typeface="宋体" panose="02010600030101010101" pitchFamily="2" charset="-122"/>
              </a:rPr>
              <a:t>图7-16  建立最小生成树时最小堆和并查集的变化过程</a:t>
            </a:r>
            <a:endParaRPr lang="zh-CN" altLang="en-US" sz="1800" b="1" i="0" u="none" smtClean="0">
              <a:solidFill>
                <a:srgbClr val="000000"/>
              </a:solidFill>
              <a:ea typeface="宋体" panose="02010600030101010101" pitchFamily="2" charset="-122"/>
            </a:endParaRPr>
          </a:p>
        </p:txBody>
      </p:sp>
      <p:sp>
        <p:nvSpPr>
          <p:cNvPr id="103427" name="Rectangle 1027"/>
          <p:cNvSpPr>
            <a:spLocks noChangeArrowheads="1"/>
          </p:cNvSpPr>
          <p:nvPr/>
        </p:nvSpPr>
        <p:spPr bwMode="auto">
          <a:xfrm>
            <a:off x="2545374" y="1009650"/>
            <a:ext cx="914400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87312" tIns="44450" rIns="87312" bIns="44450">
            <a:spAutoFit/>
          </a:bodyPr>
          <a:lstStyle/>
          <a:p>
            <a:pPr algn="ctr" eaLnBrk="0" hangingPunct="0">
              <a:spcBef>
                <a:spcPct val="20000"/>
              </a:spcBef>
              <a:buFontTx/>
              <a:buChar char="•"/>
            </a:pPr>
            <a:endParaRPr lang="zh-CN" altLang="en-US" sz="2800" i="1" u="sng" smtClean="0">
              <a:solidFill>
                <a:srgbClr val="000000"/>
              </a:solidFill>
              <a:latin typeface="Times New Roman" panose="02020603050405020304" pitchFamily="18" charset="0"/>
              <a:ea typeface="宋体" panose="02010600030101010101" pitchFamily="2" charset="-122"/>
            </a:endParaRPr>
          </a:p>
        </p:txBody>
      </p:sp>
      <p:pic>
        <p:nvPicPr>
          <p:cNvPr id="103428" name="Picture 1028"/>
          <p:cNvPicPr>
            <a:picLocks noChangeAspect="1" noChangeArrowheads="1"/>
          </p:cNvPicPr>
          <p:nvPr/>
        </p:nvPicPr>
        <p:blipFill>
          <a:blip r:embed="rId1">
            <a:extLst>
              <a:ext uri="{28A0092B-C50C-407E-A947-70E740481C1C}">
                <a14:useLocalDpi xmlns:a14="http://schemas.microsoft.com/office/drawing/2010/main" val="0"/>
              </a:ext>
            </a:extLst>
          </a:blip>
          <a:srcRect b="13708"/>
          <a:stretch>
            <a:fillRect/>
          </a:stretch>
        </p:blipFill>
        <p:spPr bwMode="auto">
          <a:xfrm>
            <a:off x="6964974" y="5229614"/>
            <a:ext cx="1979734"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
        <p:nvSpPr>
          <p:cNvPr id="1382405" name="Text Box 1029"/>
          <p:cNvSpPr txBox="1">
            <a:spLocks noChangeArrowheads="1"/>
          </p:cNvSpPr>
          <p:nvPr/>
        </p:nvSpPr>
        <p:spPr bwMode="auto">
          <a:xfrm>
            <a:off x="2844317" y="1197364"/>
            <a:ext cx="1223631"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u="sng">
                <a:solidFill>
                  <a:schemeClr val="tx1"/>
                </a:solidFill>
                <a:latin typeface="Times New Roman" panose="02020603050405020304" pitchFamily="18" charset="0"/>
              </a:defRPr>
            </a:lvl1pPr>
            <a:lvl2pPr marL="742950" indent="-285750">
              <a:defRPr sz="2800" i="1" u="sng">
                <a:solidFill>
                  <a:schemeClr val="tx1"/>
                </a:solidFill>
                <a:latin typeface="Times New Roman" panose="02020603050405020304" pitchFamily="18" charset="0"/>
              </a:defRPr>
            </a:lvl2pPr>
            <a:lvl3pPr marL="1143000" indent="-228600">
              <a:defRPr sz="2800" i="1" u="sng">
                <a:solidFill>
                  <a:schemeClr val="tx1"/>
                </a:solidFill>
                <a:latin typeface="Times New Roman" panose="02020603050405020304" pitchFamily="18" charset="0"/>
              </a:defRPr>
            </a:lvl3pPr>
            <a:lvl4pPr marL="1600200" indent="-228600">
              <a:defRPr sz="2800" i="1" u="sng">
                <a:solidFill>
                  <a:schemeClr val="tx1"/>
                </a:solidFill>
                <a:latin typeface="Times New Roman" panose="02020603050405020304" pitchFamily="18" charset="0"/>
              </a:defRPr>
            </a:lvl4pPr>
            <a:lvl5pPr marL="2057400" indent="-228600">
              <a:defRPr sz="2800" i="1" u="sng">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800" i="1" u="sng">
                <a:solidFill>
                  <a:schemeClr val="tx1"/>
                </a:solidFill>
                <a:latin typeface="Times New Roman" panose="02020603050405020304" pitchFamily="18" charset="0"/>
              </a:defRPr>
            </a:lvl9pPr>
          </a:lstStyle>
          <a:p>
            <a:pPr algn="ctr" eaLnBrk="0" hangingPunct="0"/>
            <a:r>
              <a:rPr lang="zh-CN" altLang="en-US" sz="1400" b="1" i="0" u="none" dirty="0" smtClean="0">
                <a:solidFill>
                  <a:srgbClr val="000000"/>
                </a:solidFill>
                <a:ea typeface="宋体" panose="02010600030101010101" pitchFamily="2" charset="-122"/>
              </a:rPr>
              <a:t>取边</a:t>
            </a:r>
            <a:r>
              <a:rPr lang="en-US" altLang="zh-CN" sz="1400" b="1" i="0" u="none" dirty="0" smtClean="0">
                <a:solidFill>
                  <a:srgbClr val="000000"/>
                </a:solidFill>
                <a:ea typeface="宋体" panose="02010600030101010101" pitchFamily="2" charset="-122"/>
              </a:rPr>
              <a:t>(E,F)</a:t>
            </a:r>
            <a:endParaRPr lang="en-US" altLang="zh-CN" sz="1400" b="1" i="0" u="none" dirty="0" smtClean="0">
              <a:solidFill>
                <a:srgbClr val="000000"/>
              </a:solidFill>
              <a:ea typeface="宋体" panose="02010600030101010101" pitchFamily="2" charset="-122"/>
            </a:endParaRPr>
          </a:p>
          <a:p>
            <a:pPr algn="ctr" eaLnBrk="0" hangingPunct="0"/>
            <a:r>
              <a:rPr lang="zh-CN" altLang="en-US" sz="1400" b="1" i="0" u="none" dirty="0" smtClean="0">
                <a:solidFill>
                  <a:srgbClr val="000000"/>
                </a:solidFill>
                <a:ea typeface="宋体" panose="02010600030101010101" pitchFamily="2" charset="-122"/>
              </a:rPr>
              <a:t>加入边</a:t>
            </a:r>
            <a:r>
              <a:rPr lang="en-US" altLang="zh-CN" sz="1400" b="1" i="0" u="none" dirty="0" smtClean="0">
                <a:solidFill>
                  <a:srgbClr val="000000"/>
                </a:solidFill>
                <a:ea typeface="宋体" panose="02010600030101010101" pitchFamily="2" charset="-122"/>
              </a:rPr>
              <a:t>(E, F)</a:t>
            </a:r>
            <a:endParaRPr lang="zh-CN" altLang="en-US" sz="1400" b="1" i="0" u="none" dirty="0" smtClean="0">
              <a:solidFill>
                <a:srgbClr val="000000"/>
              </a:solidFill>
              <a:ea typeface="宋体" panose="02010600030101010101" pitchFamily="2" charset="-122"/>
            </a:endParaRPr>
          </a:p>
        </p:txBody>
      </p:sp>
      <p:pic>
        <p:nvPicPr>
          <p:cNvPr id="103430" name="Picture 10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46" y="549275"/>
            <a:ext cx="2004646"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82414" name="Picture 10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943" y="692151"/>
            <a:ext cx="3877408"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pic>
        <p:nvPicPr>
          <p:cNvPr id="1382415" name="Picture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028" y="2708281"/>
            <a:ext cx="29908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82405"/>
                                        </p:tgtEl>
                                        <p:attrNameLst>
                                          <p:attrName>style.visibility</p:attrName>
                                        </p:attrNameLst>
                                      </p:cBhvr>
                                      <p:to>
                                        <p:strVal val="visible"/>
                                      </p:to>
                                    </p:set>
                                    <p:animEffect transition="in" filter="box(in)">
                                      <p:cBhvr>
                                        <p:cTn id="7" dur="500"/>
                                        <p:tgtEl>
                                          <p:spTgt spid="13824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14"/>
                                        </p:tgtEl>
                                        <p:attrNameLst>
                                          <p:attrName>style.visibility</p:attrName>
                                        </p:attrNameLst>
                                      </p:cBhvr>
                                      <p:to>
                                        <p:strVal val="visible"/>
                                      </p:to>
                                    </p:set>
                                    <p:animEffect transition="in" filter="blinds(horizontal)">
                                      <p:cBhvr>
                                        <p:cTn id="12" dur="500"/>
                                        <p:tgtEl>
                                          <p:spTgt spid="138241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382415"/>
                                        </p:tgtEl>
                                        <p:attrNameLst>
                                          <p:attrName>style.visibility</p:attrName>
                                        </p:attrNameLst>
                                      </p:cBhvr>
                                      <p:to>
                                        <p:strVal val="visible"/>
                                      </p:to>
                                    </p:set>
                                    <p:animEffect transition="in" filter="diamond(in)">
                                      <p:cBhvr>
                                        <p:cTn id="17" dur="500"/>
                                        <p:tgtEl>
                                          <p:spTgt spid="1382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0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ChangeArrowheads="1"/>
          </p:cNvSpPr>
          <p:nvPr/>
        </p:nvSpPr>
        <p:spPr bwMode="auto">
          <a:xfrm>
            <a:off x="2376488" y="10096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75779" name="Group 5"/>
          <p:cNvGrpSpPr/>
          <p:nvPr/>
        </p:nvGrpSpPr>
        <p:grpSpPr bwMode="auto">
          <a:xfrm>
            <a:off x="431800" y="1179513"/>
            <a:ext cx="4953000" cy="5410200"/>
            <a:chOff x="2208" y="384"/>
            <a:chExt cx="3120" cy="3408"/>
          </a:xfrm>
        </p:grpSpPr>
        <p:sp>
          <p:nvSpPr>
            <p:cNvPr id="78852" name="Rectangle 4"/>
            <p:cNvSpPr>
              <a:spLocks noChangeArrowheads="1"/>
            </p:cNvSpPr>
            <p:nvPr/>
          </p:nvSpPr>
          <p:spPr bwMode="auto">
            <a:xfrm>
              <a:off x="2208" y="384"/>
              <a:ext cx="3120" cy="3408"/>
            </a:xfrm>
            <a:prstGeom prst="rect">
              <a:avLst/>
            </a:prstGeom>
            <a:solidFill>
              <a:schemeClr val="accent1"/>
            </a:solidFill>
            <a:ln w="9525">
              <a:noFill/>
              <a:miter lim="800000"/>
            </a:ln>
            <a:effectLst>
              <a:prstShdw prst="shdw18" dist="17961" dir="13500000">
                <a:schemeClr val="accent1">
                  <a:gamma/>
                  <a:shade val="60000"/>
                  <a:invGamma/>
                </a:schemeClr>
              </a:prstShdw>
            </a:effectLst>
          </p:spPr>
          <p:txBody>
            <a:bodyPr wrap="none" anchor="ctr"/>
            <a:lstStyle/>
            <a:p>
              <a:pPr>
                <a:defRPr/>
              </a:pPr>
              <a:endParaRPr lang="zh-CN" altLang="en-US"/>
            </a:p>
          </p:txBody>
        </p:sp>
        <p:pic>
          <p:nvPicPr>
            <p:cNvPr id="74759" name="Picture 2" descr="7-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4" y="480"/>
              <a:ext cx="2918"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5780" name="Text Box 6"/>
          <p:cNvSpPr txBox="1">
            <a:spLocks noChangeArrowheads="1"/>
          </p:cNvSpPr>
          <p:nvPr/>
        </p:nvSpPr>
        <p:spPr bwMode="auto">
          <a:xfrm>
            <a:off x="5576889" y="1366842"/>
            <a:ext cx="327977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600"/>
              </a:spcBef>
            </a:pPr>
            <a:r>
              <a:rPr kumimoji="1" lang="zh-CN" altLang="en-US" sz="2400" dirty="0">
                <a:latin typeface="Times New Roman" panose="02020603050405020304" pitchFamily="18" charset="0"/>
              </a:rPr>
              <a:t>在初始建堆时，边的输入顺序为：</a:t>
            </a:r>
            <a:endParaRPr kumimoji="1" lang="en-US" altLang="zh-CN" sz="2400" dirty="0">
              <a:latin typeface="Times New Roman" panose="02020603050405020304" pitchFamily="18" charset="0"/>
            </a:endParaRPr>
          </a:p>
          <a:p>
            <a:pPr eaLnBrk="1" hangingPunct="1">
              <a:spcBef>
                <a:spcPts val="600"/>
              </a:spcBef>
            </a:pPr>
            <a:r>
              <a:rPr kumimoji="1" lang="zh-CN" altLang="en-US" sz="2400">
                <a:latin typeface="Times New Roman" panose="02020603050405020304" pitchFamily="18" charset="0"/>
              </a:rPr>
              <a:t>（ </a:t>
            </a:r>
            <a:r>
              <a:rPr kumimoji="1" lang="en-US" altLang="zh-CN" sz="2400" smtClean="0">
                <a:latin typeface="Times New Roman" panose="02020603050405020304" pitchFamily="18" charset="0"/>
              </a:rPr>
              <a:t>A</a:t>
            </a:r>
            <a:r>
              <a:rPr kumimoji="1" lang="zh-CN" altLang="en-US" sz="2400" smtClean="0">
                <a:latin typeface="Times New Roman" panose="02020603050405020304" pitchFamily="18" charset="0"/>
              </a:rPr>
              <a:t>、</a:t>
            </a:r>
            <a:r>
              <a:rPr kumimoji="1" lang="en-US" altLang="zh-CN" sz="2400" smtClean="0">
                <a:latin typeface="Times New Roman" panose="02020603050405020304" pitchFamily="18" charset="0"/>
              </a:rPr>
              <a:t>B</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ts val="600"/>
              </a:spcBef>
            </a:pPr>
            <a:r>
              <a:rPr kumimoji="1" lang="zh-CN" altLang="en-US" sz="2400">
                <a:latin typeface="Times New Roman" panose="02020603050405020304" pitchFamily="18" charset="0"/>
              </a:rPr>
              <a:t>（</a:t>
            </a:r>
            <a:r>
              <a:rPr kumimoji="1" lang="en-US" altLang="zh-CN" sz="2400" smtClean="0">
                <a:latin typeface="Times New Roman" panose="02020603050405020304" pitchFamily="18" charset="0"/>
              </a:rPr>
              <a:t>A</a:t>
            </a:r>
            <a:r>
              <a:rPr kumimoji="1" lang="zh-CN" altLang="en-US" sz="2400" smtClean="0">
                <a:latin typeface="Times New Roman" panose="02020603050405020304" pitchFamily="18" charset="0"/>
              </a:rPr>
              <a:t>、</a:t>
            </a:r>
            <a:r>
              <a:rPr kumimoji="1" lang="en-US" altLang="zh-CN" sz="2400" smtClean="0">
                <a:latin typeface="Times New Roman" panose="02020603050405020304" pitchFamily="18" charset="0"/>
              </a:rPr>
              <a:t>C</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ts val="600"/>
              </a:spcBef>
            </a:pPr>
            <a:r>
              <a:rPr kumimoji="1" lang="zh-CN" altLang="en-US" sz="2400">
                <a:latin typeface="Times New Roman" panose="02020603050405020304" pitchFamily="18" charset="0"/>
              </a:rPr>
              <a:t>（</a:t>
            </a:r>
            <a:r>
              <a:rPr kumimoji="1" lang="en-US" altLang="zh-CN" sz="2400" smtClean="0">
                <a:latin typeface="Times New Roman" panose="02020603050405020304" pitchFamily="18" charset="0"/>
              </a:rPr>
              <a:t>A</a:t>
            </a:r>
            <a:r>
              <a:rPr kumimoji="1" lang="zh-CN" altLang="en-US" sz="2400" smtClean="0">
                <a:latin typeface="Times New Roman" panose="02020603050405020304" pitchFamily="18" charset="0"/>
              </a:rPr>
              <a:t>、</a:t>
            </a:r>
            <a:r>
              <a:rPr kumimoji="1" lang="en-US" altLang="zh-CN" sz="2400" smtClean="0">
                <a:latin typeface="Times New Roman" panose="02020603050405020304" pitchFamily="18" charset="0"/>
              </a:rPr>
              <a:t>F</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ts val="600"/>
              </a:spcBef>
            </a:pPr>
            <a:r>
              <a:rPr kumimoji="1" lang="zh-CN" altLang="en-US" sz="2400">
                <a:latin typeface="Times New Roman" panose="02020603050405020304" pitchFamily="18" charset="0"/>
              </a:rPr>
              <a:t>（</a:t>
            </a:r>
            <a:r>
              <a:rPr kumimoji="1" lang="en-US" altLang="zh-CN" sz="2400" smtClean="0">
                <a:latin typeface="Times New Roman" panose="02020603050405020304" pitchFamily="18" charset="0"/>
              </a:rPr>
              <a:t>B</a:t>
            </a:r>
            <a:r>
              <a:rPr kumimoji="1" lang="zh-CN" altLang="en-US" sz="2400" smtClean="0">
                <a:latin typeface="Times New Roman" panose="02020603050405020304" pitchFamily="18" charset="0"/>
              </a:rPr>
              <a:t>、</a:t>
            </a:r>
            <a:r>
              <a:rPr kumimoji="1" lang="en-US" altLang="zh-CN" sz="2400" smtClean="0">
                <a:latin typeface="Times New Roman" panose="02020603050405020304" pitchFamily="18" charset="0"/>
              </a:rPr>
              <a:t>E</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ts val="600"/>
              </a:spcBef>
            </a:pPr>
            <a:r>
              <a:rPr kumimoji="1" lang="zh-CN" altLang="en-US" sz="2400">
                <a:latin typeface="Times New Roman" panose="02020603050405020304" pitchFamily="18" charset="0"/>
              </a:rPr>
              <a:t>（</a:t>
            </a:r>
            <a:r>
              <a:rPr kumimoji="1" lang="en-US" altLang="zh-CN" sz="2400" smtClean="0">
                <a:latin typeface="Times New Roman" panose="02020603050405020304" pitchFamily="18" charset="0"/>
              </a:rPr>
              <a:t>C</a:t>
            </a:r>
            <a:r>
              <a:rPr kumimoji="1" lang="zh-CN" altLang="en-US" sz="2400" smtClean="0">
                <a:latin typeface="Times New Roman" panose="02020603050405020304" pitchFamily="18" charset="0"/>
              </a:rPr>
              <a:t>、</a:t>
            </a:r>
            <a:r>
              <a:rPr kumimoji="1" lang="en-US" altLang="zh-CN" sz="2400" smtClean="0">
                <a:latin typeface="Times New Roman" panose="02020603050405020304" pitchFamily="18" charset="0"/>
              </a:rPr>
              <a:t>D</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ts val="600"/>
              </a:spcBef>
            </a:pPr>
            <a:r>
              <a:rPr kumimoji="1" lang="zh-CN" altLang="en-US" sz="2400">
                <a:latin typeface="Times New Roman" panose="02020603050405020304" pitchFamily="18" charset="0"/>
              </a:rPr>
              <a:t>（</a:t>
            </a:r>
            <a:r>
              <a:rPr kumimoji="1" lang="en-US" altLang="zh-CN" sz="2400" smtClean="0">
                <a:latin typeface="Times New Roman" panose="02020603050405020304" pitchFamily="18" charset="0"/>
              </a:rPr>
              <a:t>C</a:t>
            </a:r>
            <a:r>
              <a:rPr kumimoji="1" lang="zh-CN" altLang="en-US" sz="2400" smtClean="0">
                <a:latin typeface="Times New Roman" panose="02020603050405020304" pitchFamily="18" charset="0"/>
              </a:rPr>
              <a:t>、</a:t>
            </a:r>
            <a:r>
              <a:rPr kumimoji="1" lang="en-US" altLang="zh-CN" sz="2400" smtClean="0">
                <a:latin typeface="Times New Roman" panose="02020603050405020304" pitchFamily="18" charset="0"/>
              </a:rPr>
              <a:t>F</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ts val="600"/>
              </a:spcBef>
            </a:pPr>
            <a:r>
              <a:rPr kumimoji="1" lang="zh-CN" altLang="en-US" sz="2400">
                <a:latin typeface="Times New Roman" panose="02020603050405020304" pitchFamily="18" charset="0"/>
              </a:rPr>
              <a:t>（</a:t>
            </a:r>
            <a:r>
              <a:rPr kumimoji="1" lang="en-US" altLang="zh-CN" sz="2400" smtClean="0">
                <a:latin typeface="Times New Roman" panose="02020603050405020304" pitchFamily="18" charset="0"/>
              </a:rPr>
              <a:t>D</a:t>
            </a:r>
            <a:r>
              <a:rPr kumimoji="1" lang="zh-CN" altLang="en-US" sz="2400" smtClean="0">
                <a:latin typeface="Times New Roman" panose="02020603050405020304" pitchFamily="18" charset="0"/>
              </a:rPr>
              <a:t>、</a:t>
            </a:r>
            <a:r>
              <a:rPr kumimoji="1" lang="en-US" altLang="zh-CN" sz="2400" smtClean="0">
                <a:latin typeface="Times New Roman" panose="02020603050405020304" pitchFamily="18" charset="0"/>
              </a:rPr>
              <a:t>E</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ts val="600"/>
              </a:spcBef>
            </a:pPr>
            <a:r>
              <a:rPr kumimoji="1" lang="zh-CN" altLang="en-US" sz="2400">
                <a:latin typeface="Times New Roman" panose="02020603050405020304" pitchFamily="18" charset="0"/>
              </a:rPr>
              <a:t>（</a:t>
            </a:r>
            <a:r>
              <a:rPr kumimoji="1" lang="en-US" altLang="zh-CN" sz="2400" smtClean="0">
                <a:latin typeface="Times New Roman" panose="02020603050405020304" pitchFamily="18" charset="0"/>
              </a:rPr>
              <a:t>D</a:t>
            </a:r>
            <a:r>
              <a:rPr kumimoji="1" lang="zh-CN" altLang="en-US" sz="2400" smtClean="0">
                <a:latin typeface="Times New Roman" panose="02020603050405020304" pitchFamily="18" charset="0"/>
              </a:rPr>
              <a:t>、</a:t>
            </a:r>
            <a:r>
              <a:rPr kumimoji="1" lang="en-US" altLang="zh-CN" sz="2400" smtClean="0">
                <a:latin typeface="Times New Roman" panose="02020603050405020304" pitchFamily="18" charset="0"/>
              </a:rPr>
              <a:t>F</a:t>
            </a:r>
            <a:r>
              <a:rPr kumimoji="1" lang="zh-CN" altLang="en-US" sz="2400" dirty="0">
                <a:latin typeface="Times New Roman" panose="02020603050405020304" pitchFamily="18" charset="0"/>
              </a:rPr>
              <a:t>）</a:t>
            </a:r>
            <a:endParaRPr kumimoji="1" lang="en-US" altLang="zh-CN" sz="2400" dirty="0">
              <a:latin typeface="Times New Roman" panose="02020603050405020304" pitchFamily="18" charset="0"/>
            </a:endParaRPr>
          </a:p>
          <a:p>
            <a:pPr eaLnBrk="1" hangingPunct="1">
              <a:spcBef>
                <a:spcPts val="600"/>
              </a:spcBef>
            </a:pP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E</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F</a:t>
            </a:r>
            <a:r>
              <a:rPr kumimoji="1" lang="zh-CN" altLang="en-US" sz="2400" dirty="0">
                <a:latin typeface="Times New Roman" panose="02020603050405020304" pitchFamily="18" charset="0"/>
              </a:rPr>
              <a:t>） </a:t>
            </a:r>
            <a:endParaRPr kumimoji="1" lang="zh-CN" altLang="en-US" sz="2400" dirty="0">
              <a:latin typeface="Times New Roman" panose="02020603050405020304" pitchFamily="18" charset="0"/>
            </a:endParaRPr>
          </a:p>
        </p:txBody>
      </p:sp>
      <p:sp>
        <p:nvSpPr>
          <p:cNvPr id="2" name="标题 1"/>
          <p:cNvSpPr>
            <a:spLocks noGrp="1"/>
          </p:cNvSpPr>
          <p:nvPr>
            <p:ph type="title"/>
          </p:nvPr>
        </p:nvSpPr>
        <p:spPr>
          <a:xfrm>
            <a:off x="993781" y="142875"/>
            <a:ext cx="7754938" cy="838200"/>
          </a:xfrm>
        </p:spPr>
        <p:txBody>
          <a:bodyPr/>
          <a:lstStyle/>
          <a:p>
            <a:pPr>
              <a:defRPr/>
            </a:pPr>
            <a:r>
              <a:rPr lang="zh-CN" altLang="en-US" dirty="0">
                <a:solidFill>
                  <a:schemeClr val="tx2"/>
                </a:solidFill>
                <a:ea typeface="宋体" panose="02010600030101010101" pitchFamily="2" charset="-122"/>
              </a:rPr>
              <a:t>克鲁斯卡尔算法 </a:t>
            </a:r>
            <a:endParaRPr lang="zh-CN" altLang="en-US"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anim calcmode="lin" valueType="num">
                                      <p:cBhvr>
                                        <p:cTn id="7" dur="1000" fill="hold"/>
                                        <p:tgtEl>
                                          <p:spTgt spid="75779"/>
                                        </p:tgtEl>
                                        <p:attrNameLst>
                                          <p:attrName>ppt_w</p:attrName>
                                        </p:attrNameLst>
                                      </p:cBhvr>
                                      <p:tavLst>
                                        <p:tav tm="0">
                                          <p:val>
                                            <p:fltVal val="0"/>
                                          </p:val>
                                        </p:tav>
                                        <p:tav tm="100000">
                                          <p:val>
                                            <p:strVal val="#ppt_w"/>
                                          </p:val>
                                        </p:tav>
                                      </p:tavLst>
                                    </p:anim>
                                    <p:anim calcmode="lin" valueType="num">
                                      <p:cBhvr>
                                        <p:cTn id="8" dur="1000" fill="hold"/>
                                        <p:tgtEl>
                                          <p:spTgt spid="75779"/>
                                        </p:tgtEl>
                                        <p:attrNameLst>
                                          <p:attrName>ppt_h</p:attrName>
                                        </p:attrNameLst>
                                      </p:cBhvr>
                                      <p:tavLst>
                                        <p:tav tm="0">
                                          <p:val>
                                            <p:fltVal val="0"/>
                                          </p:val>
                                        </p:tav>
                                        <p:tav tm="100000">
                                          <p:val>
                                            <p:strVal val="#ppt_h"/>
                                          </p:val>
                                        </p:tav>
                                      </p:tavLst>
                                    </p:anim>
                                    <p:anim calcmode="lin" valueType="num">
                                      <p:cBhvr>
                                        <p:cTn id="9" dur="1000" fill="hold"/>
                                        <p:tgtEl>
                                          <p:spTgt spid="75779"/>
                                        </p:tgtEl>
                                        <p:attrNameLst>
                                          <p:attrName>style.rotation</p:attrName>
                                        </p:attrNameLst>
                                      </p:cBhvr>
                                      <p:tavLst>
                                        <p:tav tm="0">
                                          <p:val>
                                            <p:fltVal val="90"/>
                                          </p:val>
                                        </p:tav>
                                        <p:tav tm="100000">
                                          <p:val>
                                            <p:fltVal val="0"/>
                                          </p:val>
                                        </p:tav>
                                      </p:tavLst>
                                    </p:anim>
                                    <p:animEffect transition="in" filter="fade">
                                      <p:cBhvr>
                                        <p:cTn id="10" dur="1000"/>
                                        <p:tgtEl>
                                          <p:spTgt spid="7577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780"/>
                                        </p:tgtEl>
                                        <p:attrNameLst>
                                          <p:attrName>style.visibility</p:attrName>
                                        </p:attrNameLst>
                                      </p:cBhvr>
                                      <p:to>
                                        <p:strVal val="visible"/>
                                      </p:to>
                                    </p:set>
                                    <p:anim calcmode="lin" valueType="num">
                                      <p:cBhvr>
                                        <p:cTn id="15" dur="1000" fill="hold"/>
                                        <p:tgtEl>
                                          <p:spTgt spid="75780"/>
                                        </p:tgtEl>
                                        <p:attrNameLst>
                                          <p:attrName>ppt_w</p:attrName>
                                        </p:attrNameLst>
                                      </p:cBhvr>
                                      <p:tavLst>
                                        <p:tav tm="0">
                                          <p:val>
                                            <p:fltVal val="0"/>
                                          </p:val>
                                        </p:tav>
                                        <p:tav tm="100000">
                                          <p:val>
                                            <p:strVal val="#ppt_w"/>
                                          </p:val>
                                        </p:tav>
                                      </p:tavLst>
                                    </p:anim>
                                    <p:anim calcmode="lin" valueType="num">
                                      <p:cBhvr>
                                        <p:cTn id="16" dur="1000" fill="hold"/>
                                        <p:tgtEl>
                                          <p:spTgt spid="75780"/>
                                        </p:tgtEl>
                                        <p:attrNameLst>
                                          <p:attrName>ppt_h</p:attrName>
                                        </p:attrNameLst>
                                      </p:cBhvr>
                                      <p:tavLst>
                                        <p:tav tm="0">
                                          <p:val>
                                            <p:fltVal val="0"/>
                                          </p:val>
                                        </p:tav>
                                        <p:tav tm="100000">
                                          <p:val>
                                            <p:strVal val="#ppt_h"/>
                                          </p:val>
                                        </p:tav>
                                      </p:tavLst>
                                    </p:anim>
                                    <p:anim calcmode="lin" valueType="num">
                                      <p:cBhvr>
                                        <p:cTn id="17" dur="1000" fill="hold"/>
                                        <p:tgtEl>
                                          <p:spTgt spid="75780"/>
                                        </p:tgtEl>
                                        <p:attrNameLst>
                                          <p:attrName>style.rotation</p:attrName>
                                        </p:attrNameLst>
                                      </p:cBhvr>
                                      <p:tavLst>
                                        <p:tav tm="0">
                                          <p:val>
                                            <p:fltVal val="90"/>
                                          </p:val>
                                        </p:tav>
                                        <p:tav tm="100000">
                                          <p:val>
                                            <p:fltVal val="0"/>
                                          </p:val>
                                        </p:tav>
                                      </p:tavLst>
                                    </p:anim>
                                    <p:animEffect transition="in" filter="fade">
                                      <p:cBhvr>
                                        <p:cTn id="18" dur="10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3781" y="142875"/>
            <a:ext cx="7754938" cy="838200"/>
          </a:xfrm>
        </p:spPr>
        <p:txBody>
          <a:bodyPr>
            <a:normAutofit/>
          </a:bodyPr>
          <a:lstStyle/>
          <a:p>
            <a:pPr eaLnBrk="1" hangingPunct="1">
              <a:defRPr/>
            </a:pPr>
            <a:r>
              <a:rPr lang="en-US" altLang="zh-CN" dirty="0" err="1"/>
              <a:t>Kruskal</a:t>
            </a:r>
            <a:r>
              <a:rPr lang="zh-CN" altLang="zh-CN" dirty="0"/>
              <a:t>算法中边类声明</a:t>
            </a:r>
            <a:endParaRPr lang="zh-CN" altLang="en-US" dirty="0" smtClean="0">
              <a:ea typeface="宋体" panose="02010600030101010101" pitchFamily="2" charset="-122"/>
            </a:endParaRPr>
          </a:p>
        </p:txBody>
      </p:sp>
      <p:sp>
        <p:nvSpPr>
          <p:cNvPr id="75779" name="Text Box 3"/>
          <p:cNvSpPr txBox="1">
            <a:spLocks noChangeArrowheads="1"/>
          </p:cNvSpPr>
          <p:nvPr/>
        </p:nvSpPr>
        <p:spPr bwMode="auto">
          <a:xfrm>
            <a:off x="323850" y="1304931"/>
            <a:ext cx="88201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 </a:t>
            </a:r>
            <a:r>
              <a:rPr lang="en-US" altLang="zh-CN" sz="2400" b="1"/>
              <a:t>class</a:t>
            </a:r>
            <a:r>
              <a:rPr lang="en-US" altLang="zh-CN" sz="2400"/>
              <a:t> KruskalEdge{</a:t>
            </a:r>
            <a:endParaRPr lang="zh-CN" altLang="zh-CN" sz="2400"/>
          </a:p>
          <a:p>
            <a:r>
              <a:rPr lang="en-US" altLang="zh-CN" sz="2400" b="1"/>
              <a:t>public</a:t>
            </a:r>
            <a:r>
              <a:rPr lang="en-US" altLang="zh-CN" sz="2400"/>
              <a:t>:</a:t>
            </a:r>
            <a:endParaRPr lang="zh-CN" altLang="zh-CN" sz="2400"/>
          </a:p>
          <a:p>
            <a:r>
              <a:rPr lang="en-US" altLang="zh-CN" sz="2400"/>
              <a:t>     ElemType vertex1, vertex2;</a:t>
            </a:r>
            <a:endParaRPr lang="en-US" altLang="zh-CN" sz="2400"/>
          </a:p>
          <a:p>
            <a:r>
              <a:rPr lang="en-US" altLang="zh-CN" sz="2400"/>
              <a:t>     WeightType weight;</a:t>
            </a:r>
            <a:endParaRPr lang="en-US" altLang="zh-CN" sz="2400"/>
          </a:p>
          <a:p>
            <a:r>
              <a:rPr lang="en-US" altLang="zh-CN" sz="2400"/>
              <a:t>     KruskalEdge(ElemType v1, ElemType v2, WeightType w);</a:t>
            </a:r>
            <a:endParaRPr lang="en-US" altLang="zh-CN" sz="2400"/>
          </a:p>
          <a:p>
            <a:r>
              <a:rPr lang="en-US" altLang="zh-CN" sz="2400"/>
              <a:t>     KruskalEdge(){};</a:t>
            </a:r>
            <a:endParaRPr lang="en-US" altLang="zh-CN" sz="2400"/>
          </a:p>
          <a:p>
            <a:r>
              <a:rPr lang="en-US" altLang="zh-CN" sz="2400"/>
              <a:t>     KruskalEdge&lt;ElemType, WeightType&gt; &amp;operator =(</a:t>
            </a:r>
            <a:endParaRPr lang="zh-CN" altLang="zh-CN" sz="2400"/>
          </a:p>
          <a:p>
            <a:r>
              <a:rPr lang="en-US" altLang="zh-CN" sz="2400"/>
              <a:t>	</a:t>
            </a:r>
            <a:r>
              <a:rPr lang="en-US" altLang="zh-CN" sz="2400" b="1"/>
              <a:t>const</a:t>
            </a:r>
            <a:r>
              <a:rPr lang="en-US" altLang="zh-CN" sz="2400"/>
              <a:t> KruskalEdge&lt;ElemType, WeightType&gt; &amp;Ed); </a:t>
            </a:r>
            <a:endParaRPr lang="en-US" altLang="zh-CN" sz="2400"/>
          </a:p>
          <a:p>
            <a:r>
              <a:rPr lang="en-US" altLang="zh-CN" sz="2400" b="1"/>
              <a:t>     bool</a:t>
            </a:r>
            <a:r>
              <a:rPr lang="en-US" altLang="zh-CN" sz="2400"/>
              <a:t> operator &lt;=(</a:t>
            </a:r>
            <a:r>
              <a:rPr lang="en-US" altLang="zh-CN" sz="2400" b="1"/>
              <a:t>const</a:t>
            </a:r>
            <a:r>
              <a:rPr lang="en-US" altLang="zh-CN" sz="2400"/>
              <a:t> KruskalEdge&lt;ElemType,</a:t>
            </a:r>
            <a:endParaRPr lang="en-US" altLang="zh-CN" sz="2400"/>
          </a:p>
          <a:p>
            <a:r>
              <a:rPr lang="en-US" altLang="zh-CN" sz="2400"/>
              <a:t>           WeightType&gt; &amp;Ed);	</a:t>
            </a:r>
            <a:endParaRPr lang="en-US" altLang="zh-CN" sz="2400"/>
          </a:p>
          <a:p>
            <a:r>
              <a:rPr lang="en-US" altLang="zh-CN" sz="2400" b="1"/>
              <a:t>     bool</a:t>
            </a:r>
            <a:r>
              <a:rPr lang="en-US" altLang="zh-CN" sz="2400"/>
              <a:t> operator &gt;(</a:t>
            </a:r>
            <a:r>
              <a:rPr lang="en-US" altLang="zh-CN" sz="2400" b="1"/>
              <a:t>const</a:t>
            </a:r>
            <a:r>
              <a:rPr lang="en-US" altLang="zh-CN" sz="2400"/>
              <a:t> KruskalEdge&lt;ElemType,</a:t>
            </a:r>
            <a:endParaRPr lang="en-US" altLang="zh-CN" sz="2400"/>
          </a:p>
          <a:p>
            <a:r>
              <a:rPr lang="en-US" altLang="zh-CN" sz="2400"/>
              <a:t>           WeightType&gt; &amp;Ed);	</a:t>
            </a:r>
            <a:endParaRPr lang="en-US" altLang="zh-CN" sz="2400"/>
          </a:p>
          <a:p>
            <a:r>
              <a:rPr lang="en-US" altLang="zh-CN" sz="2400"/>
              <a:t>};</a:t>
            </a:r>
            <a:endParaRPr lang="zh-CN" altLang="zh-CN" sz="2400"/>
          </a:p>
        </p:txBody>
      </p:sp>
    </p:spTree>
  </p:cSld>
  <p:clrMapOvr>
    <a:masterClrMapping/>
  </p:clrMapOvr>
  <p:transition spd="slow">
    <p:circl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zh-CN" dirty="0"/>
              <a:t>构造</a:t>
            </a:r>
            <a:r>
              <a:rPr lang="zh-CN" altLang="zh-CN" dirty="0" smtClean="0"/>
              <a:t>函数</a:t>
            </a:r>
            <a:r>
              <a:rPr lang="en-US" altLang="zh-CN" dirty="0" smtClean="0"/>
              <a:t>1</a:t>
            </a:r>
            <a:endParaRPr lang="zh-CN" altLang="en-US" dirty="0" smtClean="0">
              <a:ea typeface="宋体" panose="02010600030101010101" pitchFamily="2" charset="-122"/>
            </a:endParaRPr>
          </a:p>
        </p:txBody>
      </p:sp>
      <p:sp>
        <p:nvSpPr>
          <p:cNvPr id="76803" name="Text Box 3"/>
          <p:cNvSpPr txBox="1">
            <a:spLocks noChangeArrowheads="1"/>
          </p:cNvSpPr>
          <p:nvPr/>
        </p:nvSpPr>
        <p:spPr bwMode="auto">
          <a:xfrm>
            <a:off x="323850" y="1304926"/>
            <a:ext cx="835183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endParaRPr lang="zh-CN" altLang="zh-CN" sz="2400"/>
          </a:p>
          <a:p>
            <a:r>
              <a:rPr lang="en-US" altLang="zh-CN" sz="2400"/>
              <a:t>KruskalEdge&lt;ElemType, WeightType&gt;::</a:t>
            </a:r>
            <a:endParaRPr lang="en-US" altLang="zh-CN" sz="2400"/>
          </a:p>
          <a:p>
            <a:r>
              <a:rPr lang="en-US" altLang="zh-CN" sz="2400"/>
              <a:t>KruskalEdge(ElemType v1, ElemType v2, WeightType w)</a:t>
            </a:r>
            <a:endParaRPr lang="zh-CN" altLang="zh-CN" sz="2400"/>
          </a:p>
          <a:p>
            <a:r>
              <a:rPr lang="en-US" altLang="zh-CN" sz="2400"/>
              <a:t>{	</a:t>
            </a:r>
            <a:endParaRPr lang="zh-CN" altLang="zh-CN" sz="2400"/>
          </a:p>
          <a:p>
            <a:r>
              <a:rPr lang="en-US" altLang="zh-CN" sz="2400"/>
              <a:t>	vertex1=v1;			// </a:t>
            </a:r>
            <a:r>
              <a:rPr lang="zh-CN" altLang="zh-CN" sz="2400"/>
              <a:t>顶点</a:t>
            </a:r>
            <a:r>
              <a:rPr lang="en-US" altLang="zh-CN" sz="2400"/>
              <a:t>vertex1</a:t>
            </a:r>
            <a:endParaRPr lang="zh-CN" altLang="zh-CN" sz="2400"/>
          </a:p>
          <a:p>
            <a:r>
              <a:rPr lang="en-US" altLang="zh-CN" sz="2400"/>
              <a:t>	vertex2=v2;			// </a:t>
            </a:r>
            <a:r>
              <a:rPr lang="zh-CN" altLang="zh-CN" sz="2400"/>
              <a:t>顶点</a:t>
            </a:r>
            <a:r>
              <a:rPr lang="en-US" altLang="zh-CN" sz="2400"/>
              <a:t>vertex2</a:t>
            </a:r>
            <a:endParaRPr lang="zh-CN" altLang="zh-CN" sz="2400"/>
          </a:p>
          <a:p>
            <a:r>
              <a:rPr lang="en-US" altLang="zh-CN" sz="2400"/>
              <a:t>	weight=w;			// </a:t>
            </a:r>
            <a:r>
              <a:rPr lang="zh-CN" altLang="zh-CN" sz="2400"/>
              <a:t>权</a:t>
            </a:r>
            <a:r>
              <a:rPr lang="en-US" altLang="zh-CN" sz="2400"/>
              <a:t>weight</a:t>
            </a:r>
            <a:endParaRPr lang="zh-CN" altLang="zh-CN" sz="2400"/>
          </a:p>
          <a:p>
            <a:r>
              <a:rPr lang="en-US" altLang="zh-CN" sz="2400"/>
              <a:t>}</a:t>
            </a:r>
            <a:endParaRPr lang="zh-CN" altLang="zh-CN" sz="2400"/>
          </a:p>
        </p:txBody>
      </p:sp>
    </p:spTree>
  </p:cSld>
  <p:clrMapOvr>
    <a:masterClrMapping/>
  </p:clrMapOvr>
  <p:transition spd="slow">
    <p:circl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zh-CN" dirty="0"/>
              <a:t>构造</a:t>
            </a:r>
            <a:r>
              <a:rPr lang="zh-CN" altLang="zh-CN" dirty="0" smtClean="0"/>
              <a:t>函数</a:t>
            </a:r>
            <a:r>
              <a:rPr lang="en-US" altLang="zh-CN" dirty="0" smtClean="0"/>
              <a:t>2</a:t>
            </a:r>
            <a:endParaRPr lang="zh-CN" altLang="en-US" dirty="0" smtClean="0">
              <a:ea typeface="宋体" panose="02010600030101010101" pitchFamily="2" charset="-122"/>
            </a:endParaRPr>
          </a:p>
        </p:txBody>
      </p:sp>
      <p:sp>
        <p:nvSpPr>
          <p:cNvPr id="77827" name="Text Box 3"/>
          <p:cNvSpPr txBox="1">
            <a:spLocks noChangeArrowheads="1"/>
          </p:cNvSpPr>
          <p:nvPr/>
        </p:nvSpPr>
        <p:spPr bwMode="auto">
          <a:xfrm>
            <a:off x="323850" y="1304928"/>
            <a:ext cx="83518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r>
              <a:rPr lang="en-US" altLang="zh-CN" sz="2400" b="1"/>
              <a:t>bool</a:t>
            </a:r>
            <a:r>
              <a:rPr lang="en-US" altLang="zh-CN" sz="2400"/>
              <a:t> KruskalEdge&lt;ElemType, WeightType&gt;::operator &lt;=</a:t>
            </a:r>
            <a:endParaRPr lang="en-US" altLang="zh-CN" sz="2400"/>
          </a:p>
          <a:p>
            <a:r>
              <a:rPr lang="en-US" altLang="zh-CN" sz="2400"/>
              <a:t>      (</a:t>
            </a:r>
            <a:r>
              <a:rPr lang="en-US" altLang="zh-CN" sz="2400" b="1"/>
              <a:t>const</a:t>
            </a:r>
            <a:r>
              <a:rPr lang="en-US" altLang="zh-CN" sz="2400"/>
              <a:t> KruskalEdge&lt;ElemType, WeightType&gt; &amp;Ed)</a:t>
            </a:r>
            <a:endParaRPr lang="zh-CN" altLang="zh-CN" sz="2400"/>
          </a:p>
          <a:p>
            <a:r>
              <a:rPr lang="en-US" altLang="zh-CN" sz="2400"/>
              <a:t>{</a:t>
            </a:r>
            <a:endParaRPr lang="zh-CN" altLang="zh-CN" sz="2400"/>
          </a:p>
          <a:p>
            <a:r>
              <a:rPr lang="en-US" altLang="zh-CN" sz="2400"/>
              <a:t>	</a:t>
            </a:r>
            <a:r>
              <a:rPr lang="en-US" altLang="zh-CN" sz="2400" b="1"/>
              <a:t>return</a:t>
            </a:r>
            <a:r>
              <a:rPr lang="en-US" altLang="zh-CN" sz="2400"/>
              <a:t> (weight &lt;= Ed.weight);</a:t>
            </a:r>
            <a:endParaRPr lang="zh-CN" altLang="zh-CN" sz="2400"/>
          </a:p>
          <a:p>
            <a:r>
              <a:rPr lang="en-US" altLang="zh-CN" sz="2400"/>
              <a:t>}</a:t>
            </a:r>
            <a:endParaRPr lang="zh-CN" altLang="zh-CN" sz="2400"/>
          </a:p>
        </p:txBody>
      </p:sp>
    </p:spTree>
  </p:cSld>
  <p:clrMapOvr>
    <a:masterClrMapping/>
  </p:clrMapOvr>
  <p:transition spd="slow">
    <p:circl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zh-CN" dirty="0"/>
              <a:t>赋值语句重载</a:t>
            </a:r>
            <a:endParaRPr lang="zh-CN" altLang="en-US" dirty="0" smtClean="0">
              <a:ea typeface="宋体" panose="02010600030101010101" pitchFamily="2" charset="-122"/>
            </a:endParaRPr>
          </a:p>
        </p:txBody>
      </p:sp>
      <p:sp>
        <p:nvSpPr>
          <p:cNvPr id="78851" name="Text Box 3"/>
          <p:cNvSpPr txBox="1">
            <a:spLocks noChangeArrowheads="1"/>
          </p:cNvSpPr>
          <p:nvPr/>
        </p:nvSpPr>
        <p:spPr bwMode="auto">
          <a:xfrm>
            <a:off x="323853" y="1304930"/>
            <a:ext cx="8101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&lt;</a:t>
            </a:r>
            <a:r>
              <a:rPr lang="en-US" altLang="zh-CN" sz="2400" b="1"/>
              <a:t>class</a:t>
            </a:r>
            <a:r>
              <a:rPr lang="en-US" altLang="zh-CN" sz="2400"/>
              <a:t> ElemType, </a:t>
            </a:r>
            <a:r>
              <a:rPr lang="en-US" altLang="zh-CN" sz="2400" b="1"/>
              <a:t>class</a:t>
            </a:r>
            <a:r>
              <a:rPr lang="en-US" altLang="zh-CN" sz="2400"/>
              <a:t> WeightType&gt;KruskalEdge&lt;ElemType, WeightType&gt;</a:t>
            </a:r>
            <a:endParaRPr lang="zh-CN" altLang="zh-CN" sz="2400"/>
          </a:p>
          <a:p>
            <a:r>
              <a:rPr lang="en-US" altLang="zh-CN" sz="2400"/>
              <a:t>	&amp;KruskalEdge&lt;ElemType, WeightType&gt;::operator=</a:t>
            </a:r>
            <a:endParaRPr lang="zh-CN" altLang="zh-CN" sz="2400"/>
          </a:p>
          <a:p>
            <a:r>
              <a:rPr lang="en-US" altLang="zh-CN" sz="2400"/>
              <a:t>	(</a:t>
            </a:r>
            <a:r>
              <a:rPr lang="en-US" altLang="zh-CN" sz="2400" b="1"/>
              <a:t>const</a:t>
            </a:r>
            <a:r>
              <a:rPr lang="en-US" altLang="zh-CN" sz="2400"/>
              <a:t> KruskalEdge&lt;ElemType, WeightType&gt; &amp;Ed)</a:t>
            </a:r>
            <a:endParaRPr lang="zh-CN" altLang="zh-CN" sz="2400"/>
          </a:p>
          <a:p>
            <a:r>
              <a:rPr lang="en-US" altLang="zh-CN" sz="2400"/>
              <a:t>{</a:t>
            </a:r>
            <a:endParaRPr lang="zh-CN" altLang="zh-CN" sz="2400"/>
          </a:p>
          <a:p>
            <a:r>
              <a:rPr lang="en-US" altLang="zh-CN" sz="2400"/>
              <a:t>	</a:t>
            </a:r>
            <a:r>
              <a:rPr lang="en-US" altLang="zh-CN" sz="2400" b="1"/>
              <a:t>if</a:t>
            </a:r>
            <a:r>
              <a:rPr lang="en-US" altLang="zh-CN" sz="2400"/>
              <a:t> (&amp;Ed != this)	{</a:t>
            </a:r>
            <a:endParaRPr lang="zh-CN" altLang="zh-CN" sz="2400"/>
          </a:p>
          <a:p>
            <a:r>
              <a:rPr lang="en-US" altLang="zh-CN" sz="2400"/>
              <a:t>	   vertex1=Ed.vertex1;					   vertex2=Ed.vertex2;					   weight=Ed.weight;	</a:t>
            </a:r>
            <a:endParaRPr lang="en-US" altLang="zh-CN" sz="2400"/>
          </a:p>
          <a:p>
            <a:r>
              <a:rPr lang="en-US" altLang="zh-CN" sz="2400"/>
              <a:t>	}</a:t>
            </a:r>
            <a:endParaRPr lang="zh-CN" altLang="zh-CN" sz="2400"/>
          </a:p>
          <a:p>
            <a:r>
              <a:rPr lang="en-US" altLang="zh-CN" sz="2400"/>
              <a:t>	</a:t>
            </a:r>
            <a:r>
              <a:rPr lang="en-US" altLang="zh-CN" sz="2400" b="1"/>
              <a:t>return</a:t>
            </a:r>
            <a:r>
              <a:rPr lang="en-US" altLang="zh-CN" sz="2400"/>
              <a:t> *this;</a:t>
            </a:r>
            <a:endParaRPr lang="zh-CN" altLang="zh-CN" sz="2400"/>
          </a:p>
          <a:p>
            <a:r>
              <a:rPr lang="en-US" altLang="zh-CN" sz="2400"/>
              <a:t>}</a:t>
            </a:r>
            <a:endParaRPr lang="zh-CN" altLang="zh-CN" sz="2400"/>
          </a:p>
        </p:txBody>
      </p:sp>
    </p:spTree>
  </p:cSld>
  <p:clrMapOvr>
    <a:masterClrMapping/>
  </p:clrMapOvr>
  <p:transition spd="slow">
    <p:circl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zh-CN" dirty="0"/>
              <a:t>重载</a:t>
            </a:r>
            <a:r>
              <a:rPr lang="en-US" altLang="zh-CN" dirty="0"/>
              <a:t>&lt;=</a:t>
            </a:r>
            <a:r>
              <a:rPr lang="zh-CN" altLang="zh-CN" dirty="0"/>
              <a:t>关系运算</a:t>
            </a:r>
            <a:endParaRPr lang="zh-CN" altLang="en-US" dirty="0" smtClean="0">
              <a:ea typeface="宋体" panose="02010600030101010101" pitchFamily="2" charset="-122"/>
            </a:endParaRPr>
          </a:p>
        </p:txBody>
      </p:sp>
      <p:sp>
        <p:nvSpPr>
          <p:cNvPr id="79875" name="Text Box 3"/>
          <p:cNvSpPr txBox="1">
            <a:spLocks noChangeArrowheads="1"/>
          </p:cNvSpPr>
          <p:nvPr/>
        </p:nvSpPr>
        <p:spPr bwMode="auto">
          <a:xfrm>
            <a:off x="323850" y="1304927"/>
            <a:ext cx="88201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r>
              <a:rPr lang="en-US" altLang="zh-CN" sz="2400" b="1"/>
              <a:t>bool</a:t>
            </a:r>
            <a:r>
              <a:rPr lang="en-US" altLang="zh-CN" sz="2400"/>
              <a:t> KruskalEdge&lt;ElemType, 	WeightType&gt;::</a:t>
            </a:r>
            <a:endParaRPr lang="en-US" altLang="zh-CN" sz="2400"/>
          </a:p>
          <a:p>
            <a:r>
              <a:rPr lang="en-US" altLang="zh-CN" sz="2400"/>
              <a:t>operator &lt;= (</a:t>
            </a:r>
            <a:r>
              <a:rPr lang="en-US" altLang="zh-CN" sz="2400" b="1"/>
              <a:t>const</a:t>
            </a:r>
            <a:r>
              <a:rPr lang="en-US" altLang="zh-CN" sz="2400"/>
              <a:t> KruskalEdge&lt;ElemType, WeightType&gt; &amp;Ed)</a:t>
            </a:r>
            <a:endParaRPr lang="zh-CN" altLang="zh-CN" sz="2400"/>
          </a:p>
          <a:p>
            <a:r>
              <a:rPr lang="en-US" altLang="zh-CN" sz="2400"/>
              <a:t>{</a:t>
            </a:r>
            <a:endParaRPr lang="zh-CN" altLang="zh-CN" sz="2400"/>
          </a:p>
          <a:p>
            <a:r>
              <a:rPr lang="en-US" altLang="zh-CN" sz="2400"/>
              <a:t>	</a:t>
            </a:r>
            <a:r>
              <a:rPr lang="en-US" altLang="zh-CN" sz="2400" b="1"/>
              <a:t>return</a:t>
            </a:r>
            <a:r>
              <a:rPr lang="en-US" altLang="zh-CN" sz="2400"/>
              <a:t> (weight &lt;= Ed.weight);</a:t>
            </a:r>
            <a:endParaRPr lang="zh-CN" altLang="zh-CN" sz="2400"/>
          </a:p>
          <a:p>
            <a:r>
              <a:rPr lang="en-US" altLang="zh-CN" sz="2400"/>
              <a:t>}</a:t>
            </a:r>
            <a:endParaRPr lang="zh-CN" altLang="zh-CN" sz="2400"/>
          </a:p>
        </p:txBody>
      </p:sp>
    </p:spTree>
  </p:cSld>
  <p:clrMapOvr>
    <a:masterClrMapping/>
  </p:clrMapOvr>
  <p:transition spd="slow">
    <p:circl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3781" y="142875"/>
            <a:ext cx="7754938" cy="838200"/>
          </a:xfrm>
        </p:spPr>
        <p:txBody>
          <a:bodyPr>
            <a:normAutofit/>
          </a:bodyPr>
          <a:lstStyle/>
          <a:p>
            <a:pPr eaLnBrk="1" hangingPunct="1">
              <a:defRPr/>
            </a:pPr>
            <a:r>
              <a:rPr lang="zh-CN" altLang="zh-CN" dirty="0"/>
              <a:t>重载</a:t>
            </a:r>
            <a:r>
              <a:rPr lang="en-US" altLang="zh-CN" dirty="0"/>
              <a:t>&gt;</a:t>
            </a:r>
            <a:r>
              <a:rPr lang="zh-CN" altLang="zh-CN" dirty="0"/>
              <a:t>关系运算</a:t>
            </a:r>
            <a:endParaRPr lang="zh-CN" altLang="en-US" dirty="0" smtClean="0">
              <a:ea typeface="宋体" panose="02010600030101010101" pitchFamily="2" charset="-122"/>
            </a:endParaRPr>
          </a:p>
        </p:txBody>
      </p:sp>
      <p:sp>
        <p:nvSpPr>
          <p:cNvPr id="80899" name="Text Box 3"/>
          <p:cNvSpPr txBox="1">
            <a:spLocks noChangeArrowheads="1"/>
          </p:cNvSpPr>
          <p:nvPr/>
        </p:nvSpPr>
        <p:spPr bwMode="auto">
          <a:xfrm>
            <a:off x="323850" y="1304927"/>
            <a:ext cx="88201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template</a:t>
            </a:r>
            <a:r>
              <a:rPr lang="en-US" altLang="zh-CN" sz="2400"/>
              <a:t> &lt;</a:t>
            </a:r>
            <a:r>
              <a:rPr lang="en-US" altLang="zh-CN" sz="2400" b="1"/>
              <a:t>class</a:t>
            </a:r>
            <a:r>
              <a:rPr lang="en-US" altLang="zh-CN" sz="2400"/>
              <a:t> ElemType, </a:t>
            </a:r>
            <a:r>
              <a:rPr lang="en-US" altLang="zh-CN" sz="2400" b="1"/>
              <a:t>class</a:t>
            </a:r>
            <a:r>
              <a:rPr lang="en-US" altLang="zh-CN" sz="2400"/>
              <a:t> WeightType&gt;</a:t>
            </a:r>
            <a:r>
              <a:rPr lang="en-US" altLang="zh-CN" sz="2400" b="1"/>
              <a:t>bool</a:t>
            </a:r>
            <a:r>
              <a:rPr lang="en-US" altLang="zh-CN" sz="2400"/>
              <a:t> KruskalEdge&lt;ElemType, 	WeightType&gt;::</a:t>
            </a:r>
            <a:endParaRPr lang="en-US" altLang="zh-CN" sz="2400"/>
          </a:p>
          <a:p>
            <a:r>
              <a:rPr lang="en-US" altLang="zh-CN" sz="2400"/>
              <a:t>operator &lt;= (</a:t>
            </a:r>
            <a:r>
              <a:rPr lang="en-US" altLang="zh-CN" sz="2400" b="1"/>
              <a:t>const</a:t>
            </a:r>
            <a:r>
              <a:rPr lang="en-US" altLang="zh-CN" sz="2400"/>
              <a:t> KruskalEdge&lt;ElemType, WeightType&gt; &amp;Ed)</a:t>
            </a:r>
            <a:endParaRPr lang="zh-CN" altLang="zh-CN" sz="2400"/>
          </a:p>
          <a:p>
            <a:r>
              <a:rPr lang="en-US" altLang="zh-CN" sz="2400"/>
              <a:t>{</a:t>
            </a:r>
            <a:endParaRPr lang="zh-CN" altLang="zh-CN" sz="2400"/>
          </a:p>
          <a:p>
            <a:r>
              <a:rPr lang="en-US" altLang="zh-CN" sz="2400"/>
              <a:t>	</a:t>
            </a:r>
            <a:r>
              <a:rPr lang="en-US" altLang="zh-CN" sz="2400" b="1"/>
              <a:t>return</a:t>
            </a:r>
            <a:r>
              <a:rPr lang="en-US" altLang="zh-CN" sz="2400"/>
              <a:t> (weight &gt; Ed.weight);</a:t>
            </a:r>
            <a:endParaRPr lang="zh-CN" altLang="zh-CN" sz="2400"/>
          </a:p>
          <a:p>
            <a:r>
              <a:rPr lang="en-US" altLang="zh-CN" sz="2400"/>
              <a:t>}</a:t>
            </a:r>
            <a:endParaRPr lang="zh-CN" altLang="zh-CN" sz="2400"/>
          </a:p>
        </p:txBody>
      </p:sp>
    </p:spTree>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3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4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5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6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7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8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9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0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_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Pauls">
  <a:themeElements>
    <a:clrScheme name="">
      <a:dk1>
        <a:srgbClr val="000000"/>
      </a:dk1>
      <a:lt1>
        <a:srgbClr val="EFEFFF"/>
      </a:lt1>
      <a:dk2>
        <a:srgbClr val="000000"/>
      </a:dk2>
      <a:lt2>
        <a:srgbClr val="919191"/>
      </a:lt2>
      <a:accent1>
        <a:srgbClr val="A2C1FE"/>
      </a:accent1>
      <a:accent2>
        <a:srgbClr val="00AE00"/>
      </a:accent2>
      <a:accent3>
        <a:srgbClr val="F6F6FF"/>
      </a:accent3>
      <a:accent4>
        <a:srgbClr val="000000"/>
      </a:accent4>
      <a:accent5>
        <a:srgbClr val="CEDDFE"/>
      </a:accent5>
      <a:accent6>
        <a:srgbClr val="009D00"/>
      </a:accent6>
      <a:hlink>
        <a:srgbClr val="FC0128"/>
      </a:hlink>
      <a:folHlink>
        <a:srgbClr val="CECECE"/>
      </a:folHlink>
    </a:clrScheme>
    <a:fontScheme name="Paul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med" len="med"/>
          <a:tailEnd type="none" w="med" len="med"/>
        </a:ln>
      </a:spPr>
      <a:bodyPr vert="horz" wrap="none" lIns="87312" tIns="44450" rIns="87312" bIns="44450" numCol="1" anchor="ctr" anchorCtr="0" compatLnSpc="1"/>
      <a:lstStyle>
        <a:defPPr marL="0" marR="0" indent="0" algn="ctr" defTabSz="914400" rtl="0" eaLnBrk="0" fontAlgn="base" latinLnBrk="0" hangingPunct="0">
          <a:lnSpc>
            <a:spcPct val="100000"/>
          </a:lnSpc>
          <a:spcBef>
            <a:spcPct val="20000"/>
          </a:spcBef>
          <a:spcAft>
            <a:spcPct val="0"/>
          </a:spcAft>
          <a:buClrTx/>
          <a:buSzTx/>
          <a:buFontTx/>
          <a:buChar char="•"/>
          <a:defRPr kumimoji="0" lang="en-US" sz="2800" b="0" i="1"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aul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ul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ul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ul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ul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ul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ul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36254</Words>
  <Application>WPS 演示</Application>
  <PresentationFormat>全屏显示(4:3)</PresentationFormat>
  <Paragraphs>1659</Paragraphs>
  <Slides>176</Slides>
  <Notes>25</Notes>
  <HiddenSlides>0</HiddenSlides>
  <MMClips>0</MMClips>
  <ScaleCrop>false</ScaleCrop>
  <HeadingPairs>
    <vt:vector size="8" baseType="variant">
      <vt:variant>
        <vt:lpstr>已用的字体</vt:lpstr>
      </vt:variant>
      <vt:variant>
        <vt:i4>18</vt:i4>
      </vt:variant>
      <vt:variant>
        <vt:lpstr>主题</vt:lpstr>
      </vt:variant>
      <vt:variant>
        <vt:i4>23</vt:i4>
      </vt:variant>
      <vt:variant>
        <vt:lpstr>嵌入 OLE 服务器</vt:lpstr>
      </vt:variant>
      <vt:variant>
        <vt:i4>15</vt:i4>
      </vt:variant>
      <vt:variant>
        <vt:lpstr>幻灯片标题</vt:lpstr>
      </vt:variant>
      <vt:variant>
        <vt:i4>176</vt:i4>
      </vt:variant>
    </vt:vector>
  </HeadingPairs>
  <TitlesOfParts>
    <vt:vector size="232" baseType="lpstr">
      <vt:lpstr>Arial</vt:lpstr>
      <vt:lpstr>宋体</vt:lpstr>
      <vt:lpstr>Wingdings</vt:lpstr>
      <vt:lpstr>黑体</vt:lpstr>
      <vt:lpstr>Times New Roman</vt:lpstr>
      <vt:lpstr>楷体_GB2312</vt:lpstr>
      <vt:lpstr>新宋体</vt:lpstr>
      <vt:lpstr>隶书</vt:lpstr>
      <vt:lpstr>Calibri</vt:lpstr>
      <vt:lpstr>Symbol</vt:lpstr>
      <vt:lpstr>微软雅黑</vt:lpstr>
      <vt:lpstr>Arial Unicode MS</vt:lpstr>
      <vt:lpstr>Courier New</vt:lpstr>
      <vt:lpstr>Arial</vt:lpstr>
      <vt:lpstr>Courier New</vt:lpstr>
      <vt:lpstr>Symbol</vt:lpstr>
      <vt:lpstr>Wingdings</vt:lpstr>
      <vt:lpstr>楷体_GB2312</vt:lpstr>
      <vt:lpstr>Default Design</vt:lpstr>
      <vt:lpstr>Pauls</vt:lpstr>
      <vt:lpstr>1_Pauls</vt:lpstr>
      <vt:lpstr>2_Pauls</vt:lpstr>
      <vt:lpstr>3_Pauls</vt:lpstr>
      <vt:lpstr>4_Pauls</vt:lpstr>
      <vt:lpstr>5_Pauls</vt:lpstr>
      <vt:lpstr>6_Pauls</vt:lpstr>
      <vt:lpstr>7_Pauls</vt:lpstr>
      <vt:lpstr>8_Pauls</vt:lpstr>
      <vt:lpstr>9_Pauls</vt:lpstr>
      <vt:lpstr>10_Pauls</vt:lpstr>
      <vt:lpstr>11_Pauls</vt:lpstr>
      <vt:lpstr>12_Pauls</vt:lpstr>
      <vt:lpstr>13_Pauls</vt:lpstr>
      <vt:lpstr>14_Pauls</vt:lpstr>
      <vt:lpstr>15_Pauls</vt:lpstr>
      <vt:lpstr>16_Pauls</vt:lpstr>
      <vt:lpstr>17_Pauls</vt:lpstr>
      <vt:lpstr>18_Pauls</vt:lpstr>
      <vt:lpstr>19_Pauls</vt:lpstr>
      <vt:lpstr>20_Pauls</vt:lpstr>
      <vt:lpstr>1_Default Design</vt:lpstr>
      <vt:lpstr>Equation.3</vt:lpstr>
      <vt:lpstr>Visio.Drawing.11</vt:lpstr>
      <vt:lpstr>Visio.Drawing.11</vt:lpstr>
      <vt:lpstr>Visio.Drawing.11</vt:lpstr>
      <vt:lpstr>Visio.Drawing.11</vt:lpstr>
      <vt:lpstr>Visio.Drawing.11</vt:lpstr>
      <vt:lpstr>Visio.Drawing.11</vt:lpstr>
      <vt:lpstr>Equation.3</vt:lpstr>
      <vt:lpstr>Equation.3</vt:lpstr>
      <vt:lpstr>Visio.Drawing.11</vt:lpstr>
      <vt:lpstr>Visio.Drawing.11</vt:lpstr>
      <vt:lpstr>Visio.Drawing.11</vt:lpstr>
      <vt:lpstr>Visio.Drawing.11</vt:lpstr>
      <vt:lpstr>Visio.Drawing.11</vt:lpstr>
      <vt:lpstr>Visio.Drawing.11</vt:lpstr>
      <vt:lpstr>数据结构—C++实现</vt:lpstr>
      <vt:lpstr>第7章　图</vt:lpstr>
      <vt:lpstr>PowerPoint 演示文稿</vt:lpstr>
      <vt:lpstr>图的实际应用背景举例</vt:lpstr>
      <vt:lpstr>第 7 章 图</vt:lpstr>
      <vt:lpstr>7.1 图的基本概念 </vt:lpstr>
      <vt:lpstr>7.1 图的基本概念 </vt:lpstr>
      <vt:lpstr>图的示例</vt:lpstr>
      <vt:lpstr>一些限制</vt:lpstr>
      <vt:lpstr>图的术语 </vt:lpstr>
      <vt:lpstr>图的术语 </vt:lpstr>
      <vt:lpstr>图的基本操作</vt:lpstr>
      <vt:lpstr>7.2 图的存储结构 </vt:lpstr>
      <vt:lpstr>邻接矩阵</vt:lpstr>
      <vt:lpstr>邻接矩阵</vt:lpstr>
      <vt:lpstr>无向图的邻接矩阵类模板</vt:lpstr>
      <vt:lpstr>无向图的邻接矩阵类模板</vt:lpstr>
      <vt:lpstr>无向图的邻接矩阵类模板</vt:lpstr>
      <vt:lpstr>（1）构造函数1</vt:lpstr>
      <vt:lpstr>（2）构造函数2</vt:lpstr>
      <vt:lpstr>（3）求第一个邻接点序号</vt:lpstr>
      <vt:lpstr>（4）求下一个邻接点序号</vt:lpstr>
      <vt:lpstr>（5）插入顶点</vt:lpstr>
      <vt:lpstr>（6）插入边</vt:lpstr>
      <vt:lpstr>（7）删除顶点</vt:lpstr>
      <vt:lpstr>（7）删除顶点</vt:lpstr>
      <vt:lpstr>（7）删除顶点</vt:lpstr>
      <vt:lpstr>（8）删除边</vt:lpstr>
      <vt:lpstr>邻接表 </vt:lpstr>
      <vt:lpstr>邻接表 </vt:lpstr>
      <vt:lpstr>PowerPoint 演示文稿</vt:lpstr>
      <vt:lpstr>邻接表 </vt:lpstr>
      <vt:lpstr>PowerPoint 演示文稿</vt:lpstr>
      <vt:lpstr>邻接表 </vt:lpstr>
      <vt:lpstr>有向网邻接表中顶点结点类模板</vt:lpstr>
      <vt:lpstr>顶点结点的无参构造函数</vt:lpstr>
      <vt:lpstr>顶点结点的有参构造函数</vt:lpstr>
      <vt:lpstr>有向网邻接表中弧结点类模板</vt:lpstr>
      <vt:lpstr>弧结点的无参构造函数</vt:lpstr>
      <vt:lpstr>弧结点的有参构造函数</vt:lpstr>
      <vt:lpstr>有向网邻接表类模板的定义</vt:lpstr>
      <vt:lpstr>有向网邻接表类模板的定义</vt:lpstr>
      <vt:lpstr>有向网邻接表类模板的定义</vt:lpstr>
      <vt:lpstr>有向网邻接表类模板的定义</vt:lpstr>
      <vt:lpstr>构造函数1</vt:lpstr>
      <vt:lpstr>构造函数2</vt:lpstr>
      <vt:lpstr>构造函数2</vt:lpstr>
      <vt:lpstr>求顶点v的第一个邻接点序号</vt:lpstr>
      <vt:lpstr>求顶点v1的下一个邻接点序号</vt:lpstr>
      <vt:lpstr>插入顶点</vt:lpstr>
      <vt:lpstr>插入弧</vt:lpstr>
      <vt:lpstr>删除弧</vt:lpstr>
      <vt:lpstr>删除弧</vt:lpstr>
      <vt:lpstr>删除顶点</vt:lpstr>
      <vt:lpstr>删除顶点</vt:lpstr>
      <vt:lpstr>删除顶点</vt:lpstr>
      <vt:lpstr>7.2.3  邻 接 多 重 表　</vt:lpstr>
      <vt:lpstr>邻接多重表 </vt:lpstr>
      <vt:lpstr>邻接多重表 </vt:lpstr>
      <vt:lpstr>十字链表 </vt:lpstr>
      <vt:lpstr>十字链表 </vt:lpstr>
      <vt:lpstr>7.3 图 的 遍 历 与 连 通 性</vt:lpstr>
      <vt:lpstr>7.3 图的遍历与连通性 </vt:lpstr>
      <vt:lpstr>深 度 优 先 遍 历</vt:lpstr>
      <vt:lpstr>深度优先遍历 </vt:lpstr>
      <vt:lpstr>深度优先遍历 </vt:lpstr>
      <vt:lpstr>深度优先搜索</vt:lpstr>
      <vt:lpstr>深度优先遍历</vt:lpstr>
      <vt:lpstr>深度优先遍历(非递归栈实现) </vt:lpstr>
      <vt:lpstr>PowerPoint 演示文稿</vt:lpstr>
      <vt:lpstr>广 度 优 先 遍 历</vt:lpstr>
      <vt:lpstr>广度优先遍历 </vt:lpstr>
      <vt:lpstr>广度优先遍历 </vt:lpstr>
      <vt:lpstr>广度优先搜索</vt:lpstr>
      <vt:lpstr>广度优先遍历 </vt:lpstr>
      <vt:lpstr>广度优先遍历 </vt:lpstr>
      <vt:lpstr>PowerPoint 演示文稿</vt:lpstr>
      <vt:lpstr>连通分量</vt:lpstr>
      <vt:lpstr>7.4  最 小 生 成 树</vt:lpstr>
      <vt:lpstr>7.4 最小生成树</vt:lpstr>
      <vt:lpstr>PowerPoint 演示文稿</vt:lpstr>
      <vt:lpstr>PowerPoint 演示文稿</vt:lpstr>
      <vt:lpstr>克 鲁 斯 卡 尔 算 法</vt:lpstr>
      <vt:lpstr>PowerPoint 演示文稿</vt:lpstr>
      <vt:lpstr>PowerPoint 演示文稿</vt:lpstr>
      <vt:lpstr>PowerPoint 演示文稿</vt:lpstr>
      <vt:lpstr>克鲁斯卡尔算法 </vt:lpstr>
      <vt:lpstr>PowerPoint 演示文稿</vt:lpstr>
      <vt:lpstr>PowerPoint 演示文稿</vt:lpstr>
      <vt:lpstr>PowerPoint 演示文稿</vt:lpstr>
      <vt:lpstr>PowerPoint 演示文稿</vt:lpstr>
      <vt:lpstr>PowerPoint 演示文稿</vt:lpstr>
      <vt:lpstr>克鲁斯卡尔算法 </vt:lpstr>
      <vt:lpstr>Kruskal算法中边类声明</vt:lpstr>
      <vt:lpstr>构造函数1</vt:lpstr>
      <vt:lpstr>构造函数2</vt:lpstr>
      <vt:lpstr>赋值语句重载</vt:lpstr>
      <vt:lpstr>重载&lt;=关系运算</vt:lpstr>
      <vt:lpstr>重载&gt;关系运算</vt:lpstr>
      <vt:lpstr>克鲁斯卡尔算法</vt:lpstr>
      <vt:lpstr>克鲁斯卡尔算法</vt:lpstr>
      <vt:lpstr>PowerPoint 演示文稿</vt:lpstr>
      <vt:lpstr>7.4.2  普 里 姆 算 法</vt:lpstr>
      <vt:lpstr>PowerPoint 演示文稿</vt:lpstr>
      <vt:lpstr>普里姆算法 </vt:lpstr>
      <vt:lpstr>PowerPoint 演示文稿</vt:lpstr>
      <vt:lpstr>普里姆算法</vt:lpstr>
      <vt:lpstr>PowerPoint 演示文稿</vt:lpstr>
      <vt:lpstr>PowerPoint 演示文稿</vt:lpstr>
      <vt:lpstr>普里姆算法 </vt:lpstr>
      <vt:lpstr>普里姆算法 </vt:lpstr>
      <vt:lpstr>普里姆算法 </vt:lpstr>
      <vt:lpstr>最 短 路 径</vt:lpstr>
      <vt:lpstr>7.5 最短路径 </vt:lpstr>
      <vt:lpstr>7.5 最短路径 </vt:lpstr>
      <vt:lpstr>弧上权值为非负情形的单源点最短路径问题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迪杰斯特拉算法</vt:lpstr>
      <vt:lpstr>迪杰斯特拉算法</vt:lpstr>
      <vt:lpstr>迪杰斯特拉算法的分析</vt:lpstr>
      <vt:lpstr>弧上权值为任意值的单源点最短路径问题 </vt:lpstr>
      <vt:lpstr>PowerPoint 演示文稿</vt:lpstr>
      <vt:lpstr>PowerPoint 演示文稿</vt:lpstr>
      <vt:lpstr>PowerPoint 演示文稿</vt:lpstr>
      <vt:lpstr>贝尔曼—福特算法</vt:lpstr>
      <vt:lpstr>贝尔曼—福特算法</vt:lpstr>
      <vt:lpstr>PowerPoint 演示文稿</vt:lpstr>
      <vt:lpstr>所有顶点之间的最短路径 </vt:lpstr>
      <vt:lpstr>PowerPoint 演示文稿</vt:lpstr>
      <vt:lpstr>PowerPoint 演示文稿</vt:lpstr>
      <vt:lpstr>PowerPoint 演示文稿</vt:lpstr>
      <vt:lpstr>弗洛伊德(Floyd)算法</vt:lpstr>
      <vt:lpstr>7.6 活动网络 </vt:lpstr>
      <vt:lpstr>用顶点表示活动的网络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拓扑排序</vt:lpstr>
      <vt:lpstr>拓扑排序</vt:lpstr>
      <vt:lpstr>拓扑排序</vt:lpstr>
      <vt:lpstr>用边表示活动的网络</vt:lpstr>
      <vt:lpstr>PowerPoint 演示文稿</vt:lpstr>
      <vt:lpstr>PowerPoint 演示文稿</vt:lpstr>
      <vt:lpstr>PowerPoint 演示文稿</vt:lpstr>
      <vt:lpstr>PowerPoint 演示文稿</vt:lpstr>
      <vt:lpstr>PowerPoint 演示文稿</vt:lpstr>
      <vt:lpstr>PowerPoint 演示文稿</vt:lpstr>
      <vt:lpstr>关键路径的确定</vt:lpstr>
      <vt:lpstr>PowerPoint 演示文稿</vt:lpstr>
      <vt:lpstr>PowerPoint 演示文稿</vt:lpstr>
      <vt:lpstr>PowerPoint 演示文稿</vt:lpstr>
      <vt:lpstr>PowerPoint 演示文稿</vt:lpstr>
      <vt:lpstr>PowerPoint 演示文稿</vt:lpstr>
      <vt:lpstr>求关键路径</vt:lpstr>
      <vt:lpstr>求关键路径</vt:lpstr>
      <vt:lpstr>求关键路径</vt:lpstr>
      <vt:lpstr>求关键路径</vt:lpstr>
      <vt:lpstr>PowerPoint 演示文稿</vt:lpstr>
      <vt:lpstr>书　面　作  业(一) </vt:lpstr>
      <vt:lpstr>书　面　作  业(一) </vt:lpstr>
      <vt:lpstr>书　面　作  业(二)</vt:lpstr>
      <vt:lpstr>上  机　作  业</vt:lpstr>
      <vt:lpstr>PowerPoint 演示文稿</vt:lpstr>
    </vt:vector>
  </TitlesOfParts>
  <Company>Presentation Helper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menus</dc:title>
  <dc:creator>Jonty</dc:creator>
  <cp:lastModifiedBy>左纳言</cp:lastModifiedBy>
  <cp:revision>545</cp:revision>
  <dcterms:created xsi:type="dcterms:W3CDTF">2005-03-15T10:04:00Z</dcterms:created>
  <dcterms:modified xsi:type="dcterms:W3CDTF">2021-05-09T15:04:17Z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www.presentationhelper.co.uk</vt:lpwstr>
  </property>
  <property fmtid="{D5CDD505-2E9C-101B-9397-08002B2CF9AE}" pid="3" name="ICV">
    <vt:lpwstr>6020E8C38AE6472B8492B197EE1B4A3C</vt:lpwstr>
  </property>
  <property fmtid="{D5CDD505-2E9C-101B-9397-08002B2CF9AE}" pid="4" name="KSOProductBuildVer">
    <vt:lpwstr>2052-11.1.0.10463</vt:lpwstr>
  </property>
</Properties>
</file>