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1.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2.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3.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14.xml" ContentType="application/vnd.openxmlformats-officedocument.theme+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91" r:id="rId2"/>
    <p:sldMasterId id="2147484305" r:id="rId3"/>
    <p:sldMasterId id="2147484319" r:id="rId4"/>
    <p:sldMasterId id="2147484333" r:id="rId5"/>
    <p:sldMasterId id="2147484347" r:id="rId6"/>
    <p:sldMasterId id="2147484356" r:id="rId7"/>
    <p:sldMasterId id="2147484370" r:id="rId8"/>
    <p:sldMasterId id="2147484384" r:id="rId9"/>
    <p:sldMasterId id="2147484398" r:id="rId10"/>
    <p:sldMasterId id="2147484412" r:id="rId11"/>
    <p:sldMasterId id="2147484426" r:id="rId12"/>
    <p:sldMasterId id="2147484440" r:id="rId13"/>
    <p:sldMasterId id="2147484454" r:id="rId14"/>
    <p:sldMasterId id="2147484468" r:id="rId15"/>
  </p:sldMasterIdLst>
  <p:notesMasterIdLst>
    <p:notesMasterId r:id="rId172"/>
  </p:notesMasterIdLst>
  <p:handoutMasterIdLst>
    <p:handoutMasterId r:id="rId173"/>
  </p:handoutMasterIdLst>
  <p:sldIdLst>
    <p:sldId id="266" r:id="rId16"/>
    <p:sldId id="883" r:id="rId17"/>
    <p:sldId id="286" r:id="rId18"/>
    <p:sldId id="757" r:id="rId19"/>
    <p:sldId id="884" r:id="rId20"/>
    <p:sldId id="885" r:id="rId21"/>
    <p:sldId id="886" r:id="rId22"/>
    <p:sldId id="887" r:id="rId23"/>
    <p:sldId id="888" r:id="rId24"/>
    <p:sldId id="762" r:id="rId25"/>
    <p:sldId id="763" r:id="rId26"/>
    <p:sldId id="889" r:id="rId27"/>
    <p:sldId id="890" r:id="rId28"/>
    <p:sldId id="891" r:id="rId29"/>
    <p:sldId id="892" r:id="rId30"/>
    <p:sldId id="893" r:id="rId31"/>
    <p:sldId id="767" r:id="rId32"/>
    <p:sldId id="768" r:id="rId33"/>
    <p:sldId id="894" r:id="rId34"/>
    <p:sldId id="895" r:id="rId35"/>
    <p:sldId id="896" r:id="rId36"/>
    <p:sldId id="897" r:id="rId37"/>
    <p:sldId id="898" r:id="rId38"/>
    <p:sldId id="899" r:id="rId39"/>
    <p:sldId id="903" r:id="rId40"/>
    <p:sldId id="904" r:id="rId41"/>
    <p:sldId id="902" r:id="rId42"/>
    <p:sldId id="905" r:id="rId43"/>
    <p:sldId id="906" r:id="rId44"/>
    <p:sldId id="907" r:id="rId45"/>
    <p:sldId id="908" r:id="rId46"/>
    <p:sldId id="909" r:id="rId47"/>
    <p:sldId id="910" r:id="rId48"/>
    <p:sldId id="911" r:id="rId49"/>
    <p:sldId id="912" r:id="rId50"/>
    <p:sldId id="913" r:id="rId51"/>
    <p:sldId id="914" r:id="rId52"/>
    <p:sldId id="915" r:id="rId53"/>
    <p:sldId id="916" r:id="rId54"/>
    <p:sldId id="917" r:id="rId55"/>
    <p:sldId id="782" r:id="rId56"/>
    <p:sldId id="783" r:id="rId57"/>
    <p:sldId id="879" r:id="rId58"/>
    <p:sldId id="785" r:id="rId59"/>
    <p:sldId id="880" r:id="rId60"/>
    <p:sldId id="918" r:id="rId61"/>
    <p:sldId id="919" r:id="rId62"/>
    <p:sldId id="920" r:id="rId63"/>
    <p:sldId id="921" r:id="rId64"/>
    <p:sldId id="922" r:id="rId65"/>
    <p:sldId id="881" r:id="rId66"/>
    <p:sldId id="882" r:id="rId67"/>
    <p:sldId id="923" r:id="rId68"/>
    <p:sldId id="924" r:id="rId69"/>
    <p:sldId id="925" r:id="rId70"/>
    <p:sldId id="926" r:id="rId71"/>
    <p:sldId id="927" r:id="rId72"/>
    <p:sldId id="928" r:id="rId73"/>
    <p:sldId id="929" r:id="rId74"/>
    <p:sldId id="930" r:id="rId75"/>
    <p:sldId id="931" r:id="rId76"/>
    <p:sldId id="932" r:id="rId77"/>
    <p:sldId id="933" r:id="rId78"/>
    <p:sldId id="934" r:id="rId79"/>
    <p:sldId id="935" r:id="rId80"/>
    <p:sldId id="936" r:id="rId81"/>
    <p:sldId id="937" r:id="rId82"/>
    <p:sldId id="938" r:id="rId83"/>
    <p:sldId id="939" r:id="rId84"/>
    <p:sldId id="940" r:id="rId85"/>
    <p:sldId id="941" r:id="rId86"/>
    <p:sldId id="942" r:id="rId87"/>
    <p:sldId id="943" r:id="rId88"/>
    <p:sldId id="944" r:id="rId89"/>
    <p:sldId id="945" r:id="rId90"/>
    <p:sldId id="946" r:id="rId91"/>
    <p:sldId id="947" r:id="rId92"/>
    <p:sldId id="948" r:id="rId93"/>
    <p:sldId id="949" r:id="rId94"/>
    <p:sldId id="950" r:id="rId95"/>
    <p:sldId id="951" r:id="rId96"/>
    <p:sldId id="952" r:id="rId97"/>
    <p:sldId id="953" r:id="rId98"/>
    <p:sldId id="954" r:id="rId99"/>
    <p:sldId id="955" r:id="rId100"/>
    <p:sldId id="956" r:id="rId101"/>
    <p:sldId id="957" r:id="rId102"/>
    <p:sldId id="958" r:id="rId103"/>
    <p:sldId id="959" r:id="rId104"/>
    <p:sldId id="960" r:id="rId105"/>
    <p:sldId id="961" r:id="rId106"/>
    <p:sldId id="962" r:id="rId107"/>
    <p:sldId id="963" r:id="rId108"/>
    <p:sldId id="964" r:id="rId109"/>
    <p:sldId id="965" r:id="rId110"/>
    <p:sldId id="966" r:id="rId111"/>
    <p:sldId id="967" r:id="rId112"/>
    <p:sldId id="968" r:id="rId113"/>
    <p:sldId id="969" r:id="rId114"/>
    <p:sldId id="970" r:id="rId115"/>
    <p:sldId id="971" r:id="rId116"/>
    <p:sldId id="972" r:id="rId117"/>
    <p:sldId id="973" r:id="rId118"/>
    <p:sldId id="974" r:id="rId119"/>
    <p:sldId id="975" r:id="rId120"/>
    <p:sldId id="976" r:id="rId121"/>
    <p:sldId id="977" r:id="rId122"/>
    <p:sldId id="978" r:id="rId123"/>
    <p:sldId id="979" r:id="rId124"/>
    <p:sldId id="980" r:id="rId125"/>
    <p:sldId id="981" r:id="rId126"/>
    <p:sldId id="982" r:id="rId127"/>
    <p:sldId id="983" r:id="rId128"/>
    <p:sldId id="984" r:id="rId129"/>
    <p:sldId id="985" r:id="rId130"/>
    <p:sldId id="986" r:id="rId131"/>
    <p:sldId id="987" r:id="rId132"/>
    <p:sldId id="988" r:id="rId133"/>
    <p:sldId id="840" r:id="rId134"/>
    <p:sldId id="841" r:id="rId135"/>
    <p:sldId id="842" r:id="rId136"/>
    <p:sldId id="843" r:id="rId137"/>
    <p:sldId id="844" r:id="rId138"/>
    <p:sldId id="845" r:id="rId139"/>
    <p:sldId id="846" r:id="rId140"/>
    <p:sldId id="848" r:id="rId141"/>
    <p:sldId id="849" r:id="rId142"/>
    <p:sldId id="850" r:id="rId143"/>
    <p:sldId id="851" r:id="rId144"/>
    <p:sldId id="852" r:id="rId145"/>
    <p:sldId id="853" r:id="rId146"/>
    <p:sldId id="854" r:id="rId147"/>
    <p:sldId id="855" r:id="rId148"/>
    <p:sldId id="989" r:id="rId149"/>
    <p:sldId id="990" r:id="rId150"/>
    <p:sldId id="991" r:id="rId151"/>
    <p:sldId id="858" r:id="rId152"/>
    <p:sldId id="859" r:id="rId153"/>
    <p:sldId id="860" r:id="rId154"/>
    <p:sldId id="861" r:id="rId155"/>
    <p:sldId id="871" r:id="rId156"/>
    <p:sldId id="864" r:id="rId157"/>
    <p:sldId id="865" r:id="rId158"/>
    <p:sldId id="872" r:id="rId159"/>
    <p:sldId id="873" r:id="rId160"/>
    <p:sldId id="874" r:id="rId161"/>
    <p:sldId id="875" r:id="rId162"/>
    <p:sldId id="876" r:id="rId163"/>
    <p:sldId id="877" r:id="rId164"/>
    <p:sldId id="866" r:id="rId165"/>
    <p:sldId id="867" r:id="rId166"/>
    <p:sldId id="868" r:id="rId167"/>
    <p:sldId id="870" r:id="rId168"/>
    <p:sldId id="992" r:id="rId169"/>
    <p:sldId id="993" r:id="rId170"/>
    <p:sldId id="878" r:id="rId1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3399FF"/>
    <a:srgbClr val="333399"/>
    <a:srgbClr val="FFCC66"/>
    <a:srgbClr val="363080"/>
    <a:srgbClr val="5850A5"/>
    <a:srgbClr val="342F61"/>
    <a:srgbClr val="463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85451" autoAdjust="0"/>
  </p:normalViewPr>
  <p:slideViewPr>
    <p:cSldViewPr>
      <p:cViewPr varScale="1">
        <p:scale>
          <a:sx n="61" d="100"/>
          <a:sy n="61" d="100"/>
        </p:scale>
        <p:origin x="1416" y="48"/>
      </p:cViewPr>
      <p:guideLst>
        <p:guide orient="horz" pos="2160"/>
        <p:guide pos="2880"/>
      </p:guideLst>
    </p:cSldViewPr>
  </p:slideViewPr>
  <p:outlineViewPr>
    <p:cViewPr>
      <p:scale>
        <a:sx n="33" d="100"/>
        <a:sy n="33" d="100"/>
      </p:scale>
      <p:origin x="0" y="137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44"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02.xml"/><Relationship Id="rId21" Type="http://schemas.openxmlformats.org/officeDocument/2006/relationships/slide" Target="slides/slide6.xml"/><Relationship Id="rId42" Type="http://schemas.openxmlformats.org/officeDocument/2006/relationships/slide" Target="slides/slide27.xml"/><Relationship Id="rId63" Type="http://schemas.openxmlformats.org/officeDocument/2006/relationships/slide" Target="slides/slide48.xml"/><Relationship Id="rId84" Type="http://schemas.openxmlformats.org/officeDocument/2006/relationships/slide" Target="slides/slide69.xml"/><Relationship Id="rId138" Type="http://schemas.openxmlformats.org/officeDocument/2006/relationships/slide" Target="slides/slide123.xml"/><Relationship Id="rId159" Type="http://schemas.openxmlformats.org/officeDocument/2006/relationships/slide" Target="slides/slide144.xml"/><Relationship Id="rId170" Type="http://schemas.openxmlformats.org/officeDocument/2006/relationships/slide" Target="slides/slide155.xml"/><Relationship Id="rId107" Type="http://schemas.openxmlformats.org/officeDocument/2006/relationships/slide" Target="slides/slide92.xml"/><Relationship Id="rId11" Type="http://schemas.openxmlformats.org/officeDocument/2006/relationships/slideMaster" Target="slideMasters/slideMaster11.xml"/><Relationship Id="rId32" Type="http://schemas.openxmlformats.org/officeDocument/2006/relationships/slide" Target="slides/slide17.xml"/><Relationship Id="rId53" Type="http://schemas.openxmlformats.org/officeDocument/2006/relationships/slide" Target="slides/slide38.xml"/><Relationship Id="rId74" Type="http://schemas.openxmlformats.org/officeDocument/2006/relationships/slide" Target="slides/slide59.xml"/><Relationship Id="rId128" Type="http://schemas.openxmlformats.org/officeDocument/2006/relationships/slide" Target="slides/slide113.xml"/><Relationship Id="rId149" Type="http://schemas.openxmlformats.org/officeDocument/2006/relationships/slide" Target="slides/slide134.xml"/><Relationship Id="rId5" Type="http://schemas.openxmlformats.org/officeDocument/2006/relationships/slideMaster" Target="slideMasters/slideMaster5.xml"/><Relationship Id="rId95" Type="http://schemas.openxmlformats.org/officeDocument/2006/relationships/slide" Target="slides/slide80.xml"/><Relationship Id="rId160" Type="http://schemas.openxmlformats.org/officeDocument/2006/relationships/slide" Target="slides/slide145.xml"/><Relationship Id="rId22" Type="http://schemas.openxmlformats.org/officeDocument/2006/relationships/slide" Target="slides/slide7.xml"/><Relationship Id="rId43" Type="http://schemas.openxmlformats.org/officeDocument/2006/relationships/slide" Target="slides/slide28.xml"/><Relationship Id="rId64" Type="http://schemas.openxmlformats.org/officeDocument/2006/relationships/slide" Target="slides/slide49.xml"/><Relationship Id="rId118" Type="http://schemas.openxmlformats.org/officeDocument/2006/relationships/slide" Target="slides/slide103.xml"/><Relationship Id="rId139" Type="http://schemas.openxmlformats.org/officeDocument/2006/relationships/slide" Target="slides/slide124.xml"/><Relationship Id="rId85" Type="http://schemas.openxmlformats.org/officeDocument/2006/relationships/slide" Target="slides/slide70.xml"/><Relationship Id="rId150" Type="http://schemas.openxmlformats.org/officeDocument/2006/relationships/slide" Target="slides/slide135.xml"/><Relationship Id="rId171" Type="http://schemas.openxmlformats.org/officeDocument/2006/relationships/slide" Target="slides/slide156.xml"/><Relationship Id="rId12" Type="http://schemas.openxmlformats.org/officeDocument/2006/relationships/slideMaster" Target="slideMasters/slideMaster12.xml"/><Relationship Id="rId33" Type="http://schemas.openxmlformats.org/officeDocument/2006/relationships/slide" Target="slides/slide18.xml"/><Relationship Id="rId108" Type="http://schemas.openxmlformats.org/officeDocument/2006/relationships/slide" Target="slides/slide93.xml"/><Relationship Id="rId129" Type="http://schemas.openxmlformats.org/officeDocument/2006/relationships/slide" Target="slides/slide114.xml"/><Relationship Id="rId54" Type="http://schemas.openxmlformats.org/officeDocument/2006/relationships/slide" Target="slides/slide39.xml"/><Relationship Id="rId75" Type="http://schemas.openxmlformats.org/officeDocument/2006/relationships/slide" Target="slides/slide60.xml"/><Relationship Id="rId96" Type="http://schemas.openxmlformats.org/officeDocument/2006/relationships/slide" Target="slides/slide81.xml"/><Relationship Id="rId140" Type="http://schemas.openxmlformats.org/officeDocument/2006/relationships/slide" Target="slides/slide125.xml"/><Relationship Id="rId161" Type="http://schemas.openxmlformats.org/officeDocument/2006/relationships/slide" Target="slides/slide146.xml"/><Relationship Id="rId6" Type="http://schemas.openxmlformats.org/officeDocument/2006/relationships/slideMaster" Target="slideMasters/slideMaster6.xml"/><Relationship Id="rId23" Type="http://schemas.openxmlformats.org/officeDocument/2006/relationships/slide" Target="slides/slide8.xml"/><Relationship Id="rId28" Type="http://schemas.openxmlformats.org/officeDocument/2006/relationships/slide" Target="slides/slide13.xml"/><Relationship Id="rId49" Type="http://schemas.openxmlformats.org/officeDocument/2006/relationships/slide" Target="slides/slide34.xml"/><Relationship Id="rId114" Type="http://schemas.openxmlformats.org/officeDocument/2006/relationships/slide" Target="slides/slide99.xml"/><Relationship Id="rId119" Type="http://schemas.openxmlformats.org/officeDocument/2006/relationships/slide" Target="slides/slide104.xml"/><Relationship Id="rId44" Type="http://schemas.openxmlformats.org/officeDocument/2006/relationships/slide" Target="slides/slide29.xml"/><Relationship Id="rId60" Type="http://schemas.openxmlformats.org/officeDocument/2006/relationships/slide" Target="slides/slide45.xml"/><Relationship Id="rId65" Type="http://schemas.openxmlformats.org/officeDocument/2006/relationships/slide" Target="slides/slide50.xml"/><Relationship Id="rId81" Type="http://schemas.openxmlformats.org/officeDocument/2006/relationships/slide" Target="slides/slide66.xml"/><Relationship Id="rId86" Type="http://schemas.openxmlformats.org/officeDocument/2006/relationships/slide" Target="slides/slide71.xml"/><Relationship Id="rId130" Type="http://schemas.openxmlformats.org/officeDocument/2006/relationships/slide" Target="slides/slide115.xml"/><Relationship Id="rId135" Type="http://schemas.openxmlformats.org/officeDocument/2006/relationships/slide" Target="slides/slide120.xml"/><Relationship Id="rId151" Type="http://schemas.openxmlformats.org/officeDocument/2006/relationships/slide" Target="slides/slide136.xml"/><Relationship Id="rId156" Type="http://schemas.openxmlformats.org/officeDocument/2006/relationships/slide" Target="slides/slide141.xml"/><Relationship Id="rId177" Type="http://schemas.openxmlformats.org/officeDocument/2006/relationships/tableStyles" Target="tableStyles.xml"/><Relationship Id="rId172" Type="http://schemas.openxmlformats.org/officeDocument/2006/relationships/notesMaster" Target="notesMasters/notesMaster1.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 Id="rId109" Type="http://schemas.openxmlformats.org/officeDocument/2006/relationships/slide" Target="slides/slide9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slide" Target="slides/slide61.xml"/><Relationship Id="rId97" Type="http://schemas.openxmlformats.org/officeDocument/2006/relationships/slide" Target="slides/slide82.xml"/><Relationship Id="rId104" Type="http://schemas.openxmlformats.org/officeDocument/2006/relationships/slide" Target="slides/slide89.xml"/><Relationship Id="rId120" Type="http://schemas.openxmlformats.org/officeDocument/2006/relationships/slide" Target="slides/slide105.xml"/><Relationship Id="rId125" Type="http://schemas.openxmlformats.org/officeDocument/2006/relationships/slide" Target="slides/slide110.xml"/><Relationship Id="rId141" Type="http://schemas.openxmlformats.org/officeDocument/2006/relationships/slide" Target="slides/slide126.xml"/><Relationship Id="rId146" Type="http://schemas.openxmlformats.org/officeDocument/2006/relationships/slide" Target="slides/slide131.xml"/><Relationship Id="rId167" Type="http://schemas.openxmlformats.org/officeDocument/2006/relationships/slide" Target="slides/slide152.xml"/><Relationship Id="rId7" Type="http://schemas.openxmlformats.org/officeDocument/2006/relationships/slideMaster" Target="slideMasters/slideMaster7.xml"/><Relationship Id="rId71" Type="http://schemas.openxmlformats.org/officeDocument/2006/relationships/slide" Target="slides/slide56.xml"/><Relationship Id="rId92" Type="http://schemas.openxmlformats.org/officeDocument/2006/relationships/slide" Target="slides/slide77.xml"/><Relationship Id="rId162" Type="http://schemas.openxmlformats.org/officeDocument/2006/relationships/slide" Target="slides/slide147.xml"/><Relationship Id="rId2" Type="http://schemas.openxmlformats.org/officeDocument/2006/relationships/slideMaster" Target="slideMasters/slideMaster2.xml"/><Relationship Id="rId29" Type="http://schemas.openxmlformats.org/officeDocument/2006/relationships/slide" Target="slides/slide14.xml"/><Relationship Id="rId24" Type="http://schemas.openxmlformats.org/officeDocument/2006/relationships/slide" Target="slides/slide9.xml"/><Relationship Id="rId40" Type="http://schemas.openxmlformats.org/officeDocument/2006/relationships/slide" Target="slides/slide25.xml"/><Relationship Id="rId45" Type="http://schemas.openxmlformats.org/officeDocument/2006/relationships/slide" Target="slides/slide30.xml"/><Relationship Id="rId66" Type="http://schemas.openxmlformats.org/officeDocument/2006/relationships/slide" Target="slides/slide51.xml"/><Relationship Id="rId87" Type="http://schemas.openxmlformats.org/officeDocument/2006/relationships/slide" Target="slides/slide72.xml"/><Relationship Id="rId110" Type="http://schemas.openxmlformats.org/officeDocument/2006/relationships/slide" Target="slides/slide95.xml"/><Relationship Id="rId115" Type="http://schemas.openxmlformats.org/officeDocument/2006/relationships/slide" Target="slides/slide100.xml"/><Relationship Id="rId131" Type="http://schemas.openxmlformats.org/officeDocument/2006/relationships/slide" Target="slides/slide116.xml"/><Relationship Id="rId136" Type="http://schemas.openxmlformats.org/officeDocument/2006/relationships/slide" Target="slides/slide121.xml"/><Relationship Id="rId157" Type="http://schemas.openxmlformats.org/officeDocument/2006/relationships/slide" Target="slides/slide142.xml"/><Relationship Id="rId61" Type="http://schemas.openxmlformats.org/officeDocument/2006/relationships/slide" Target="slides/slide46.xml"/><Relationship Id="rId82" Type="http://schemas.openxmlformats.org/officeDocument/2006/relationships/slide" Target="slides/slide67.xml"/><Relationship Id="rId152" Type="http://schemas.openxmlformats.org/officeDocument/2006/relationships/slide" Target="slides/slide137.xml"/><Relationship Id="rId173" Type="http://schemas.openxmlformats.org/officeDocument/2006/relationships/handoutMaster" Target="handoutMasters/handoutMaster1.xml"/><Relationship Id="rId19" Type="http://schemas.openxmlformats.org/officeDocument/2006/relationships/slide" Target="slides/slide4.xml"/><Relationship Id="rId14" Type="http://schemas.openxmlformats.org/officeDocument/2006/relationships/slideMaster" Target="slideMasters/slideMaster14.xml"/><Relationship Id="rId30" Type="http://schemas.openxmlformats.org/officeDocument/2006/relationships/slide" Target="slides/slide15.xml"/><Relationship Id="rId35" Type="http://schemas.openxmlformats.org/officeDocument/2006/relationships/slide" Target="slides/slide20.xml"/><Relationship Id="rId56" Type="http://schemas.openxmlformats.org/officeDocument/2006/relationships/slide" Target="slides/slide41.xml"/><Relationship Id="rId77" Type="http://schemas.openxmlformats.org/officeDocument/2006/relationships/slide" Target="slides/slide62.xml"/><Relationship Id="rId100" Type="http://schemas.openxmlformats.org/officeDocument/2006/relationships/slide" Target="slides/slide85.xml"/><Relationship Id="rId105" Type="http://schemas.openxmlformats.org/officeDocument/2006/relationships/slide" Target="slides/slide90.xml"/><Relationship Id="rId126" Type="http://schemas.openxmlformats.org/officeDocument/2006/relationships/slide" Target="slides/slide111.xml"/><Relationship Id="rId147" Type="http://schemas.openxmlformats.org/officeDocument/2006/relationships/slide" Target="slides/slide132.xml"/><Relationship Id="rId168" Type="http://schemas.openxmlformats.org/officeDocument/2006/relationships/slide" Target="slides/slide153.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slide" Target="slides/slide57.xml"/><Relationship Id="rId93" Type="http://schemas.openxmlformats.org/officeDocument/2006/relationships/slide" Target="slides/slide78.xml"/><Relationship Id="rId98" Type="http://schemas.openxmlformats.org/officeDocument/2006/relationships/slide" Target="slides/slide83.xml"/><Relationship Id="rId121" Type="http://schemas.openxmlformats.org/officeDocument/2006/relationships/slide" Target="slides/slide106.xml"/><Relationship Id="rId142" Type="http://schemas.openxmlformats.org/officeDocument/2006/relationships/slide" Target="slides/slide127.xml"/><Relationship Id="rId163" Type="http://schemas.openxmlformats.org/officeDocument/2006/relationships/slide" Target="slides/slide148.xml"/><Relationship Id="rId3" Type="http://schemas.openxmlformats.org/officeDocument/2006/relationships/slideMaster" Target="slideMasters/slideMaster3.xml"/><Relationship Id="rId25" Type="http://schemas.openxmlformats.org/officeDocument/2006/relationships/slide" Target="slides/slide10.xml"/><Relationship Id="rId46" Type="http://schemas.openxmlformats.org/officeDocument/2006/relationships/slide" Target="slides/slide31.xml"/><Relationship Id="rId67" Type="http://schemas.openxmlformats.org/officeDocument/2006/relationships/slide" Target="slides/slide52.xml"/><Relationship Id="rId116" Type="http://schemas.openxmlformats.org/officeDocument/2006/relationships/slide" Target="slides/slide101.xml"/><Relationship Id="rId137" Type="http://schemas.openxmlformats.org/officeDocument/2006/relationships/slide" Target="slides/slide122.xml"/><Relationship Id="rId158" Type="http://schemas.openxmlformats.org/officeDocument/2006/relationships/slide" Target="slides/slide143.xml"/><Relationship Id="rId20" Type="http://schemas.openxmlformats.org/officeDocument/2006/relationships/slide" Target="slides/slide5.xml"/><Relationship Id="rId41" Type="http://schemas.openxmlformats.org/officeDocument/2006/relationships/slide" Target="slides/slide26.xml"/><Relationship Id="rId62" Type="http://schemas.openxmlformats.org/officeDocument/2006/relationships/slide" Target="slides/slide47.xml"/><Relationship Id="rId83" Type="http://schemas.openxmlformats.org/officeDocument/2006/relationships/slide" Target="slides/slide68.xml"/><Relationship Id="rId88" Type="http://schemas.openxmlformats.org/officeDocument/2006/relationships/slide" Target="slides/slide73.xml"/><Relationship Id="rId111" Type="http://schemas.openxmlformats.org/officeDocument/2006/relationships/slide" Target="slides/slide96.xml"/><Relationship Id="rId132" Type="http://schemas.openxmlformats.org/officeDocument/2006/relationships/slide" Target="slides/slide117.xml"/><Relationship Id="rId153" Type="http://schemas.openxmlformats.org/officeDocument/2006/relationships/slide" Target="slides/slide138.xml"/><Relationship Id="rId174" Type="http://schemas.openxmlformats.org/officeDocument/2006/relationships/presProps" Target="presProps.xml"/><Relationship Id="rId15" Type="http://schemas.openxmlformats.org/officeDocument/2006/relationships/slideMaster" Target="slideMasters/slideMaster15.xml"/><Relationship Id="rId36" Type="http://schemas.openxmlformats.org/officeDocument/2006/relationships/slide" Target="slides/slide21.xml"/><Relationship Id="rId57" Type="http://schemas.openxmlformats.org/officeDocument/2006/relationships/slide" Target="slides/slide42.xml"/><Relationship Id="rId106" Type="http://schemas.openxmlformats.org/officeDocument/2006/relationships/slide" Target="slides/slide91.xml"/><Relationship Id="rId127" Type="http://schemas.openxmlformats.org/officeDocument/2006/relationships/slide" Target="slides/slide112.xml"/><Relationship Id="rId10" Type="http://schemas.openxmlformats.org/officeDocument/2006/relationships/slideMaster" Target="slideMasters/slideMaster10.xml"/><Relationship Id="rId31" Type="http://schemas.openxmlformats.org/officeDocument/2006/relationships/slide" Target="slides/slide16.xml"/><Relationship Id="rId52" Type="http://schemas.openxmlformats.org/officeDocument/2006/relationships/slide" Target="slides/slide37.xml"/><Relationship Id="rId73" Type="http://schemas.openxmlformats.org/officeDocument/2006/relationships/slide" Target="slides/slide58.xml"/><Relationship Id="rId78" Type="http://schemas.openxmlformats.org/officeDocument/2006/relationships/slide" Target="slides/slide63.xml"/><Relationship Id="rId94" Type="http://schemas.openxmlformats.org/officeDocument/2006/relationships/slide" Target="slides/slide79.xml"/><Relationship Id="rId99" Type="http://schemas.openxmlformats.org/officeDocument/2006/relationships/slide" Target="slides/slide84.xml"/><Relationship Id="rId101" Type="http://schemas.openxmlformats.org/officeDocument/2006/relationships/slide" Target="slides/slide86.xml"/><Relationship Id="rId122" Type="http://schemas.openxmlformats.org/officeDocument/2006/relationships/slide" Target="slides/slide107.xml"/><Relationship Id="rId143" Type="http://schemas.openxmlformats.org/officeDocument/2006/relationships/slide" Target="slides/slide128.xml"/><Relationship Id="rId148" Type="http://schemas.openxmlformats.org/officeDocument/2006/relationships/slide" Target="slides/slide133.xml"/><Relationship Id="rId164" Type="http://schemas.openxmlformats.org/officeDocument/2006/relationships/slide" Target="slides/slide149.xml"/><Relationship Id="rId169" Type="http://schemas.openxmlformats.org/officeDocument/2006/relationships/slide" Target="slides/slide154.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1.xml"/><Relationship Id="rId47" Type="http://schemas.openxmlformats.org/officeDocument/2006/relationships/slide" Target="slides/slide32.xml"/><Relationship Id="rId68" Type="http://schemas.openxmlformats.org/officeDocument/2006/relationships/slide" Target="slides/slide53.xml"/><Relationship Id="rId89" Type="http://schemas.openxmlformats.org/officeDocument/2006/relationships/slide" Target="slides/slide74.xml"/><Relationship Id="rId112" Type="http://schemas.openxmlformats.org/officeDocument/2006/relationships/slide" Target="slides/slide97.xml"/><Relationship Id="rId133" Type="http://schemas.openxmlformats.org/officeDocument/2006/relationships/slide" Target="slides/slide118.xml"/><Relationship Id="rId154" Type="http://schemas.openxmlformats.org/officeDocument/2006/relationships/slide" Target="slides/slide139.xml"/><Relationship Id="rId175" Type="http://schemas.openxmlformats.org/officeDocument/2006/relationships/viewProps" Target="viewProps.xml"/><Relationship Id="rId16" Type="http://schemas.openxmlformats.org/officeDocument/2006/relationships/slide" Target="slides/slide1.xml"/><Relationship Id="rId37" Type="http://schemas.openxmlformats.org/officeDocument/2006/relationships/slide" Target="slides/slide22.xml"/><Relationship Id="rId58" Type="http://schemas.openxmlformats.org/officeDocument/2006/relationships/slide" Target="slides/slide43.xml"/><Relationship Id="rId79" Type="http://schemas.openxmlformats.org/officeDocument/2006/relationships/slide" Target="slides/slide64.xml"/><Relationship Id="rId102" Type="http://schemas.openxmlformats.org/officeDocument/2006/relationships/slide" Target="slides/slide87.xml"/><Relationship Id="rId123" Type="http://schemas.openxmlformats.org/officeDocument/2006/relationships/slide" Target="slides/slide108.xml"/><Relationship Id="rId144" Type="http://schemas.openxmlformats.org/officeDocument/2006/relationships/slide" Target="slides/slide129.xml"/><Relationship Id="rId90" Type="http://schemas.openxmlformats.org/officeDocument/2006/relationships/slide" Target="slides/slide75.xml"/><Relationship Id="rId165" Type="http://schemas.openxmlformats.org/officeDocument/2006/relationships/slide" Target="slides/slide150.xml"/><Relationship Id="rId27" Type="http://schemas.openxmlformats.org/officeDocument/2006/relationships/slide" Target="slides/slide12.xml"/><Relationship Id="rId48" Type="http://schemas.openxmlformats.org/officeDocument/2006/relationships/slide" Target="slides/slide33.xml"/><Relationship Id="rId69" Type="http://schemas.openxmlformats.org/officeDocument/2006/relationships/slide" Target="slides/slide54.xml"/><Relationship Id="rId113" Type="http://schemas.openxmlformats.org/officeDocument/2006/relationships/slide" Target="slides/slide98.xml"/><Relationship Id="rId134" Type="http://schemas.openxmlformats.org/officeDocument/2006/relationships/slide" Target="slides/slide119.xml"/><Relationship Id="rId80" Type="http://schemas.openxmlformats.org/officeDocument/2006/relationships/slide" Target="slides/slide65.xml"/><Relationship Id="rId155" Type="http://schemas.openxmlformats.org/officeDocument/2006/relationships/slide" Target="slides/slide140.xml"/><Relationship Id="rId176" Type="http://schemas.openxmlformats.org/officeDocument/2006/relationships/theme" Target="theme/theme1.xml"/><Relationship Id="rId17" Type="http://schemas.openxmlformats.org/officeDocument/2006/relationships/slide" Target="slides/slide2.xml"/><Relationship Id="rId38" Type="http://schemas.openxmlformats.org/officeDocument/2006/relationships/slide" Target="slides/slide23.xml"/><Relationship Id="rId59" Type="http://schemas.openxmlformats.org/officeDocument/2006/relationships/slide" Target="slides/slide44.xml"/><Relationship Id="rId103" Type="http://schemas.openxmlformats.org/officeDocument/2006/relationships/slide" Target="slides/slide88.xml"/><Relationship Id="rId124" Type="http://schemas.openxmlformats.org/officeDocument/2006/relationships/slide" Target="slides/slide109.xml"/><Relationship Id="rId70" Type="http://schemas.openxmlformats.org/officeDocument/2006/relationships/slide" Target="slides/slide55.xml"/><Relationship Id="rId91" Type="http://schemas.openxmlformats.org/officeDocument/2006/relationships/slide" Target="slides/slide76.xml"/><Relationship Id="rId145" Type="http://schemas.openxmlformats.org/officeDocument/2006/relationships/slide" Target="slides/slide130.xml"/><Relationship Id="rId166" Type="http://schemas.openxmlformats.org/officeDocument/2006/relationships/slide" Target="slides/slide15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E34294B7-6F32-4978-9656-75AAAB0E4C9D}" type="slidenum">
              <a:rPr lang="zh-CN" altLang="en-US"/>
              <a:pPr>
                <a:defRPr/>
              </a:pPr>
              <a:t>‹#›</a:t>
            </a:fld>
            <a:endParaRPr lang="en-US" altLang="zh-CN"/>
          </a:p>
        </p:txBody>
      </p:sp>
    </p:spTree>
    <p:extLst>
      <p:ext uri="{BB962C8B-B14F-4D97-AF65-F5344CB8AC3E}">
        <p14:creationId xmlns:p14="http://schemas.microsoft.com/office/powerpoint/2010/main" val="619857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30ABCFD1-62F0-4588-9489-80581B725756}" type="slidenum">
              <a:rPr lang="zh-CN" altLang="en-US"/>
              <a:pPr>
                <a:defRPr/>
              </a:pPr>
              <a:t>‹#›</a:t>
            </a:fld>
            <a:endParaRPr lang="en-US" altLang="zh-CN"/>
          </a:p>
        </p:txBody>
      </p:sp>
    </p:spTree>
    <p:extLst>
      <p:ext uri="{BB962C8B-B14F-4D97-AF65-F5344CB8AC3E}">
        <p14:creationId xmlns:p14="http://schemas.microsoft.com/office/powerpoint/2010/main" val="3489967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6DD29129-5C65-4C2C-9047-B5614BAC6A75}" type="slidenum">
              <a:rPr lang="zh-CN" altLang="en-US" smtClean="0"/>
              <a:pPr eaLnBrk="1" hangingPunct="1">
                <a:defRPr/>
              </a:pPr>
              <a:t>1</a:t>
            </a:fld>
            <a:endParaRPr lang="en-US" altLang="zh-CN" smtClean="0"/>
          </a:p>
        </p:txBody>
      </p:sp>
      <p:sp>
        <p:nvSpPr>
          <p:cNvPr id="116739" name="Rectangle 2"/>
          <p:cNvSpPr>
            <a:spLocks noGrp="1" noRot="1" noChangeAspect="1" noChangeArrowheads="1" noTextEdit="1"/>
          </p:cNvSpPr>
          <p:nvPr>
            <p:ph type="sldImg"/>
          </p:nvPr>
        </p:nvSpPr>
        <p:spPr>
          <a:xfrm>
            <a:off x="1143000" y="685800"/>
            <a:ext cx="4572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itchFamily="34" charset="0"/>
              <a:cs typeface="Arial" pitchFamily="34" charset="0"/>
            </a:endParaRPr>
          </a:p>
        </p:txBody>
      </p:sp>
    </p:spTree>
    <p:extLst>
      <p:ext uri="{BB962C8B-B14F-4D97-AF65-F5344CB8AC3E}">
        <p14:creationId xmlns:p14="http://schemas.microsoft.com/office/powerpoint/2010/main" val="4206189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BE053362-ACBE-4D0C-B984-6C8424DAF7F0}" type="slidenum">
              <a:rPr lang="zh-CN" altLang="en-US" sz="1200" i="0" u="none">
                <a:solidFill>
                  <a:prstClr val="black"/>
                </a:solidFill>
              </a:rPr>
              <a:pPr/>
              <a:t>50</a:t>
            </a:fld>
            <a:endParaRPr lang="en-US" altLang="zh-CN" sz="1200" i="0" u="none">
              <a:solidFill>
                <a:prstClr val="black"/>
              </a:solidFill>
            </a:endParaRPr>
          </a:p>
        </p:txBody>
      </p:sp>
      <p:sp>
        <p:nvSpPr>
          <p:cNvPr id="168963" name="Rectangle 2"/>
          <p:cNvSpPr>
            <a:spLocks noGrp="1" noRot="1" noChangeAspect="1" noChangeArrowheads="1" noTextEdit="1"/>
          </p:cNvSpPr>
          <p:nvPr>
            <p:ph type="sldImg"/>
          </p:nvPr>
        </p:nvSpPr>
        <p:spPr>
          <a:xfrm>
            <a:off x="1143000" y="685800"/>
            <a:ext cx="4572000" cy="3429000"/>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007976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p</a:t>
            </a:r>
            <a:r>
              <a:rPr lang="zh-CN" altLang="en-US" dirty="0" smtClean="0"/>
              <a:t>在中序序列中直接前驱</a:t>
            </a:r>
            <a:r>
              <a:rPr lang="en-US" altLang="zh-CN" dirty="0" err="1" smtClean="0"/>
              <a:t>tmpPtr</a:t>
            </a:r>
            <a:r>
              <a:rPr lang="zh-CN" altLang="en-US" dirty="0" smtClean="0"/>
              <a:t>及其双亲</a:t>
            </a:r>
            <a:r>
              <a:rPr lang="en-US" altLang="zh-CN" dirty="0" err="1" smtClean="0"/>
              <a:t>tmpF</a:t>
            </a:r>
            <a:r>
              <a:rPr lang="en-US" altLang="zh-CN" dirty="0" smtClean="0"/>
              <a:t>,</a:t>
            </a:r>
            <a:r>
              <a:rPr lang="zh-CN" altLang="en-US" dirty="0" smtClean="0"/>
              <a:t>直到</a:t>
            </a:r>
            <a:r>
              <a:rPr lang="en-US" altLang="zh-CN" dirty="0" err="1" smtClean="0"/>
              <a:t>tmpPtr</a:t>
            </a:r>
            <a:r>
              <a:rPr lang="zh-CN" altLang="en-US" dirty="0" smtClean="0"/>
              <a:t>右子树为空</a:t>
            </a:r>
            <a:endParaRPr lang="zh-CN" altLang="en-US" dirty="0"/>
          </a:p>
        </p:txBody>
      </p:sp>
      <p:sp>
        <p:nvSpPr>
          <p:cNvPr id="4" name="灯片编号占位符 3"/>
          <p:cNvSpPr>
            <a:spLocks noGrp="1"/>
          </p:cNvSpPr>
          <p:nvPr>
            <p:ph type="sldNum" sz="quarter" idx="10"/>
          </p:nvPr>
        </p:nvSpPr>
        <p:spPr/>
        <p:txBody>
          <a:bodyPr/>
          <a:lstStyle/>
          <a:p>
            <a:pPr>
              <a:defRPr/>
            </a:pPr>
            <a:fld id="{30ABCFD1-62F0-4588-9489-80581B725756}" type="slidenum">
              <a:rPr lang="zh-CN" altLang="en-US" smtClean="0"/>
              <a:pPr>
                <a:defRPr/>
              </a:pPr>
              <a:t>51</a:t>
            </a:fld>
            <a:endParaRPr lang="en-US" altLang="zh-CN"/>
          </a:p>
        </p:txBody>
      </p:sp>
    </p:spTree>
    <p:extLst>
      <p:ext uri="{BB962C8B-B14F-4D97-AF65-F5344CB8AC3E}">
        <p14:creationId xmlns:p14="http://schemas.microsoft.com/office/powerpoint/2010/main" val="4261480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 p</a:t>
            </a:r>
            <a:r>
              <a:rPr lang="zh-CN" altLang="en-US" dirty="0" smtClean="0"/>
              <a:t>在中序序列中直接前驱</a:t>
            </a:r>
            <a:r>
              <a:rPr lang="en-US" altLang="zh-CN" dirty="0" err="1" smtClean="0"/>
              <a:t>tmpPtr</a:t>
            </a:r>
            <a:r>
              <a:rPr lang="zh-CN" altLang="en-US" dirty="0" smtClean="0"/>
              <a:t>及其双亲</a:t>
            </a:r>
            <a:r>
              <a:rPr lang="en-US" altLang="zh-CN" dirty="0" err="1" smtClean="0"/>
              <a:t>tmpF</a:t>
            </a:r>
            <a:r>
              <a:rPr lang="en-US" altLang="zh-CN" dirty="0" smtClean="0"/>
              <a:t>,</a:t>
            </a:r>
            <a:r>
              <a:rPr lang="zh-CN" altLang="en-US" dirty="0" smtClean="0"/>
              <a:t>直到</a:t>
            </a:r>
            <a:r>
              <a:rPr lang="en-US" altLang="zh-CN" dirty="0" err="1" smtClean="0"/>
              <a:t>tmpPtr</a:t>
            </a:r>
            <a:r>
              <a:rPr lang="zh-CN" altLang="en-US" dirty="0" smtClean="0"/>
              <a:t>右子树为空</a:t>
            </a:r>
            <a:endParaRPr lang="zh-CN" altLang="en-US" dirty="0"/>
          </a:p>
        </p:txBody>
      </p:sp>
      <p:sp>
        <p:nvSpPr>
          <p:cNvPr id="4" name="灯片编号占位符 3"/>
          <p:cNvSpPr>
            <a:spLocks noGrp="1"/>
          </p:cNvSpPr>
          <p:nvPr>
            <p:ph type="sldNum" sz="quarter" idx="10"/>
          </p:nvPr>
        </p:nvSpPr>
        <p:spPr/>
        <p:txBody>
          <a:bodyPr/>
          <a:lstStyle/>
          <a:p>
            <a:pPr>
              <a:defRPr/>
            </a:pPr>
            <a:fld id="{30ABCFD1-62F0-4588-9489-80581B725756}" type="slidenum">
              <a:rPr lang="zh-CN" altLang="en-US" smtClean="0"/>
              <a:pPr>
                <a:defRPr/>
              </a:pPr>
              <a:t>52</a:t>
            </a:fld>
            <a:endParaRPr lang="en-US" altLang="zh-CN"/>
          </a:p>
        </p:txBody>
      </p:sp>
    </p:spTree>
    <p:extLst>
      <p:ext uri="{BB962C8B-B14F-4D97-AF65-F5344CB8AC3E}">
        <p14:creationId xmlns:p14="http://schemas.microsoft.com/office/powerpoint/2010/main" val="2345557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24D7A2F7-F7CD-4555-B690-06D8BF3E8468}" type="slidenum">
              <a:rPr lang="zh-CN" altLang="en-US" sz="1200" i="0" u="none">
                <a:solidFill>
                  <a:prstClr val="black"/>
                </a:solidFill>
              </a:rPr>
              <a:pPr/>
              <a:t>53</a:t>
            </a:fld>
            <a:endParaRPr lang="en-US" altLang="zh-CN" sz="1200" i="0" u="none">
              <a:solidFill>
                <a:prstClr val="black"/>
              </a:solidFill>
            </a:endParaRPr>
          </a:p>
        </p:txBody>
      </p:sp>
      <p:sp>
        <p:nvSpPr>
          <p:cNvPr id="172035" name="Rectangle 2"/>
          <p:cNvSpPr>
            <a:spLocks noGrp="1" noRot="1" noChangeAspect="1" noChangeArrowheads="1" noTextEdit="1"/>
          </p:cNvSpPr>
          <p:nvPr>
            <p:ph type="sldImg"/>
          </p:nvPr>
        </p:nvSpPr>
        <p:spPr>
          <a:xfrm>
            <a:off x="1143000" y="685800"/>
            <a:ext cx="4572000" cy="3429000"/>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34250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E0517EC2-A640-4005-8B19-1C2AE5EEC6AD}" type="slidenum">
              <a:rPr lang="zh-CN" altLang="en-US" sz="1200" i="0" u="none">
                <a:solidFill>
                  <a:prstClr val="black"/>
                </a:solidFill>
              </a:rPr>
              <a:pPr/>
              <a:t>54</a:t>
            </a:fld>
            <a:endParaRPr lang="en-US" altLang="zh-CN" sz="1200" i="0" u="none">
              <a:solidFill>
                <a:prstClr val="black"/>
              </a:solidFill>
            </a:endParaRPr>
          </a:p>
        </p:txBody>
      </p:sp>
      <p:sp>
        <p:nvSpPr>
          <p:cNvPr id="173059" name="Rectangle 2"/>
          <p:cNvSpPr>
            <a:spLocks noGrp="1" noRot="1" noChangeAspect="1" noChangeArrowheads="1" noTextEdit="1"/>
          </p:cNvSpPr>
          <p:nvPr>
            <p:ph type="sldImg"/>
          </p:nvPr>
        </p:nvSpPr>
        <p:spPr>
          <a:xfrm>
            <a:off x="1143000" y="685800"/>
            <a:ext cx="4572000" cy="3429000"/>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676402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D2D5E75F-EF66-4443-93CD-19B033EE1FB7}" type="slidenum">
              <a:rPr lang="zh-CN" altLang="en-US" sz="1200" i="0" u="none">
                <a:solidFill>
                  <a:prstClr val="black"/>
                </a:solidFill>
              </a:rPr>
              <a:pPr/>
              <a:t>55</a:t>
            </a:fld>
            <a:endParaRPr lang="en-US" altLang="zh-CN" sz="1200" i="0" u="none">
              <a:solidFill>
                <a:prstClr val="black"/>
              </a:solidFill>
            </a:endParaRPr>
          </a:p>
        </p:txBody>
      </p:sp>
      <p:sp>
        <p:nvSpPr>
          <p:cNvPr id="174083" name="Rectangle 2"/>
          <p:cNvSpPr>
            <a:spLocks noGrp="1" noRot="1" noChangeAspect="1" noChangeArrowheads="1" noTextEdit="1"/>
          </p:cNvSpPr>
          <p:nvPr>
            <p:ph type="sldImg"/>
          </p:nvPr>
        </p:nvSpPr>
        <p:spPr>
          <a:xfrm>
            <a:off x="1143000" y="685800"/>
            <a:ext cx="4572000" cy="3429000"/>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617077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776FD87C-DCF2-44DB-9920-DA5E79BFA6C2}" type="slidenum">
              <a:rPr lang="zh-CN" altLang="en-US" sz="1200" i="0" u="none">
                <a:solidFill>
                  <a:prstClr val="black"/>
                </a:solidFill>
              </a:rPr>
              <a:pPr/>
              <a:t>58</a:t>
            </a:fld>
            <a:endParaRPr lang="en-US" altLang="zh-CN" sz="1200" i="0" u="none">
              <a:solidFill>
                <a:prstClr val="black"/>
              </a:solidFill>
            </a:endParaRPr>
          </a:p>
        </p:txBody>
      </p:sp>
      <p:sp>
        <p:nvSpPr>
          <p:cNvPr id="175107" name="Rectangle 2"/>
          <p:cNvSpPr>
            <a:spLocks noGrp="1" noRot="1" noChangeAspect="1" noChangeArrowheads="1" noTextEdit="1"/>
          </p:cNvSpPr>
          <p:nvPr>
            <p:ph type="sldImg"/>
          </p:nvPr>
        </p:nvSpPr>
        <p:spPr>
          <a:xfrm>
            <a:off x="1143000" y="685800"/>
            <a:ext cx="4572000" cy="3429000"/>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206980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02B84F24-A83A-4066-AD11-E787C20B3369}" type="slidenum">
              <a:rPr lang="zh-CN" altLang="en-US" sz="1200" i="0" u="none">
                <a:solidFill>
                  <a:prstClr val="black"/>
                </a:solidFill>
              </a:rPr>
              <a:pPr/>
              <a:t>59</a:t>
            </a:fld>
            <a:endParaRPr lang="en-US" altLang="zh-CN" sz="1200" i="0" u="none">
              <a:solidFill>
                <a:prstClr val="black"/>
              </a:solidFill>
            </a:endParaRPr>
          </a:p>
        </p:txBody>
      </p:sp>
      <p:sp>
        <p:nvSpPr>
          <p:cNvPr id="176131" name="Rectangle 2"/>
          <p:cNvSpPr>
            <a:spLocks noGrp="1" noRot="1" noChangeAspect="1" noChangeArrowheads="1" noTextEdit="1"/>
          </p:cNvSpPr>
          <p:nvPr>
            <p:ph type="sldImg"/>
          </p:nvPr>
        </p:nvSpPr>
        <p:spPr>
          <a:xfrm>
            <a:off x="1143000" y="685800"/>
            <a:ext cx="4572000" cy="3429000"/>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586783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9CD7E2A3-AEF2-428B-A3E4-157CC469C8E6}" type="slidenum">
              <a:rPr lang="zh-CN" altLang="en-US" sz="1200" i="0" u="none">
                <a:solidFill>
                  <a:prstClr val="black"/>
                </a:solidFill>
              </a:rPr>
              <a:pPr/>
              <a:t>61</a:t>
            </a:fld>
            <a:endParaRPr lang="en-US" altLang="zh-CN" sz="1200" i="0" u="none">
              <a:solidFill>
                <a:prstClr val="black"/>
              </a:solidFill>
            </a:endParaRPr>
          </a:p>
        </p:txBody>
      </p:sp>
      <p:sp>
        <p:nvSpPr>
          <p:cNvPr id="177155" name="Rectangle 2"/>
          <p:cNvSpPr>
            <a:spLocks noGrp="1" noRot="1" noChangeAspect="1" noChangeArrowheads="1" noTextEdit="1"/>
          </p:cNvSpPr>
          <p:nvPr>
            <p:ph type="sldImg"/>
          </p:nvPr>
        </p:nvSpPr>
        <p:spPr>
          <a:xfrm>
            <a:off x="1143000" y="685800"/>
            <a:ext cx="4572000" cy="3429000"/>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722999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9A65A57B-3D16-44CA-A8BF-E0C826972B9D}" type="slidenum">
              <a:rPr lang="zh-CN" altLang="en-US" sz="1200" i="0" u="none">
                <a:solidFill>
                  <a:prstClr val="black"/>
                </a:solidFill>
              </a:rPr>
              <a:pPr/>
              <a:t>62</a:t>
            </a:fld>
            <a:endParaRPr lang="en-US" altLang="zh-CN" sz="1200" i="0" u="none">
              <a:solidFill>
                <a:prstClr val="black"/>
              </a:solidFill>
            </a:endParaRPr>
          </a:p>
        </p:txBody>
      </p:sp>
      <p:sp>
        <p:nvSpPr>
          <p:cNvPr id="178179" name="Rectangle 2"/>
          <p:cNvSpPr>
            <a:spLocks noGrp="1" noRot="1" noChangeAspect="1" noChangeArrowheads="1" noTextEdit="1"/>
          </p:cNvSpPr>
          <p:nvPr>
            <p:ph type="sldImg"/>
          </p:nvPr>
        </p:nvSpPr>
        <p:spPr>
          <a:xfrm>
            <a:off x="1143000" y="685800"/>
            <a:ext cx="4572000" cy="3429000"/>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82114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xfrm>
            <a:off x="1143000" y="685800"/>
            <a:ext cx="4572000" cy="3429000"/>
          </a:xfrm>
          <a:ln/>
        </p:spPr>
      </p:sp>
      <p:sp>
        <p:nvSpPr>
          <p:cNvPr id="158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58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7C44FFD2-3004-4FE8-8636-C0CCF6570F21}" type="slidenum">
              <a:rPr lang="zh-CN" altLang="en-US" sz="1200" i="0" u="none">
                <a:solidFill>
                  <a:prstClr val="black"/>
                </a:solidFill>
              </a:rPr>
              <a:pPr/>
              <a:t>2</a:t>
            </a:fld>
            <a:endParaRPr lang="en-US" altLang="zh-CN" sz="1200" i="0" u="none">
              <a:solidFill>
                <a:prstClr val="black"/>
              </a:solidFill>
            </a:endParaRPr>
          </a:p>
        </p:txBody>
      </p:sp>
    </p:spTree>
    <p:extLst>
      <p:ext uri="{BB962C8B-B14F-4D97-AF65-F5344CB8AC3E}">
        <p14:creationId xmlns:p14="http://schemas.microsoft.com/office/powerpoint/2010/main" val="18302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FB8C8834-2500-4303-9D9B-F3216E2F8B0A}" type="slidenum">
              <a:rPr lang="zh-CN" altLang="en-US" sz="1200" i="0" u="none">
                <a:solidFill>
                  <a:prstClr val="black"/>
                </a:solidFill>
              </a:rPr>
              <a:pPr/>
              <a:t>73</a:t>
            </a:fld>
            <a:endParaRPr lang="en-US" altLang="zh-CN" sz="1200" i="0" u="none">
              <a:solidFill>
                <a:prstClr val="black"/>
              </a:solidFill>
            </a:endParaRPr>
          </a:p>
        </p:txBody>
      </p:sp>
      <p:sp>
        <p:nvSpPr>
          <p:cNvPr id="179203" name="Rectangle 2"/>
          <p:cNvSpPr>
            <a:spLocks noGrp="1" noRot="1" noChangeAspect="1" noChangeArrowheads="1" noTextEdit="1"/>
          </p:cNvSpPr>
          <p:nvPr>
            <p:ph type="sldImg"/>
          </p:nvPr>
        </p:nvSpPr>
        <p:spPr>
          <a:xfrm>
            <a:off x="1143000" y="685800"/>
            <a:ext cx="4572000" cy="3429000"/>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388009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01EED814-2B02-4EB1-910B-777997F4D4D5}" type="slidenum">
              <a:rPr lang="zh-CN" altLang="en-US" sz="1200" i="0" u="none">
                <a:solidFill>
                  <a:prstClr val="black"/>
                </a:solidFill>
              </a:rPr>
              <a:pPr/>
              <a:t>78</a:t>
            </a:fld>
            <a:endParaRPr lang="en-US" altLang="zh-CN" sz="1200" i="0" u="none">
              <a:solidFill>
                <a:prstClr val="black"/>
              </a:solidFill>
            </a:endParaRPr>
          </a:p>
        </p:txBody>
      </p:sp>
      <p:sp>
        <p:nvSpPr>
          <p:cNvPr id="180227" name="Rectangle 2"/>
          <p:cNvSpPr>
            <a:spLocks noGrp="1" noRot="1" noChangeAspect="1" noChangeArrowheads="1" noTextEdit="1"/>
          </p:cNvSpPr>
          <p:nvPr>
            <p:ph type="sldImg"/>
          </p:nvPr>
        </p:nvSpPr>
        <p:spPr>
          <a:xfrm>
            <a:off x="1143000" y="685800"/>
            <a:ext cx="4572000" cy="3429000"/>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560973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E1C523A9-8B7A-42E4-A509-9711DDB0943D}" type="slidenum">
              <a:rPr lang="zh-CN" altLang="en-US" sz="1200" i="0" u="none">
                <a:solidFill>
                  <a:prstClr val="black"/>
                </a:solidFill>
              </a:rPr>
              <a:pPr/>
              <a:t>79</a:t>
            </a:fld>
            <a:endParaRPr lang="en-US" altLang="zh-CN" sz="1200" i="0" u="none">
              <a:solidFill>
                <a:prstClr val="black"/>
              </a:solidFill>
            </a:endParaRPr>
          </a:p>
        </p:txBody>
      </p:sp>
      <p:sp>
        <p:nvSpPr>
          <p:cNvPr id="181251" name="Rectangle 2"/>
          <p:cNvSpPr>
            <a:spLocks noGrp="1" noRot="1" noChangeAspect="1" noChangeArrowheads="1" noTextEdit="1"/>
          </p:cNvSpPr>
          <p:nvPr>
            <p:ph type="sldImg"/>
          </p:nvPr>
        </p:nvSpPr>
        <p:spPr>
          <a:xfrm>
            <a:off x="1143000" y="685800"/>
            <a:ext cx="4572000" cy="3429000"/>
          </a:xfrm>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549236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CFE3DE17-739D-4A36-8B3B-6F9ECD77FBA2}" type="slidenum">
              <a:rPr lang="zh-CN" altLang="en-US" sz="1200" i="0" u="none">
                <a:solidFill>
                  <a:prstClr val="black"/>
                </a:solidFill>
              </a:rPr>
              <a:pPr/>
              <a:t>80</a:t>
            </a:fld>
            <a:endParaRPr lang="en-US" altLang="zh-CN" sz="1200" i="0" u="none">
              <a:solidFill>
                <a:prstClr val="black"/>
              </a:solidFill>
            </a:endParaRPr>
          </a:p>
        </p:txBody>
      </p:sp>
      <p:sp>
        <p:nvSpPr>
          <p:cNvPr id="182275" name="Rectangle 2"/>
          <p:cNvSpPr>
            <a:spLocks noGrp="1" noRot="1" noChangeAspect="1" noChangeArrowheads="1" noTextEdit="1"/>
          </p:cNvSpPr>
          <p:nvPr>
            <p:ph type="sldImg"/>
          </p:nvPr>
        </p:nvSpPr>
        <p:spPr>
          <a:xfrm>
            <a:off x="1143000" y="685800"/>
            <a:ext cx="4572000" cy="3429000"/>
          </a:xfrm>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582999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51D398BD-EAB0-4C3F-972A-F48E6F114BF6}" type="slidenum">
              <a:rPr lang="zh-CN" altLang="en-US" sz="1200" i="0" u="none">
                <a:solidFill>
                  <a:prstClr val="black"/>
                </a:solidFill>
              </a:rPr>
              <a:pPr/>
              <a:t>81</a:t>
            </a:fld>
            <a:endParaRPr lang="en-US" altLang="zh-CN" sz="1200" i="0" u="none">
              <a:solidFill>
                <a:prstClr val="black"/>
              </a:solidFill>
            </a:endParaRPr>
          </a:p>
        </p:txBody>
      </p:sp>
      <p:sp>
        <p:nvSpPr>
          <p:cNvPr id="183299" name="Rectangle 1026"/>
          <p:cNvSpPr>
            <a:spLocks noGrp="1" noRot="1" noChangeAspect="1" noChangeArrowheads="1" noTextEdit="1"/>
          </p:cNvSpPr>
          <p:nvPr>
            <p:ph type="sldImg"/>
          </p:nvPr>
        </p:nvSpPr>
        <p:spPr>
          <a:xfrm>
            <a:off x="1143000" y="685800"/>
            <a:ext cx="4572000" cy="3429000"/>
          </a:xfrm>
          <a:ln/>
        </p:spPr>
      </p:sp>
      <p:sp>
        <p:nvSpPr>
          <p:cNvPr id="1833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810385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50DC44E0-0589-4B02-97C8-8A9DB96D7B2F}" type="slidenum">
              <a:rPr lang="zh-CN" altLang="en-US" sz="1200" i="0" u="none">
                <a:solidFill>
                  <a:prstClr val="black"/>
                </a:solidFill>
              </a:rPr>
              <a:pPr/>
              <a:t>82</a:t>
            </a:fld>
            <a:endParaRPr lang="en-US" altLang="zh-CN" sz="1200" i="0" u="none">
              <a:solidFill>
                <a:prstClr val="black"/>
              </a:solidFill>
            </a:endParaRPr>
          </a:p>
        </p:txBody>
      </p:sp>
      <p:sp>
        <p:nvSpPr>
          <p:cNvPr id="184323" name="Rectangle 1026"/>
          <p:cNvSpPr>
            <a:spLocks noGrp="1" noRot="1" noChangeAspect="1" noChangeArrowheads="1" noTextEdit="1"/>
          </p:cNvSpPr>
          <p:nvPr>
            <p:ph type="sldImg"/>
          </p:nvPr>
        </p:nvSpPr>
        <p:spPr>
          <a:xfrm>
            <a:off x="1143000" y="685800"/>
            <a:ext cx="4572000" cy="3429000"/>
          </a:xfrm>
          <a:ln/>
        </p:spPr>
      </p:sp>
      <p:sp>
        <p:nvSpPr>
          <p:cNvPr id="1843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586363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809877FD-F947-422E-803D-0FECEA3CF0ED}" type="slidenum">
              <a:rPr lang="zh-CN" altLang="en-US" sz="1200" i="0" u="none">
                <a:solidFill>
                  <a:prstClr val="black"/>
                </a:solidFill>
              </a:rPr>
              <a:pPr/>
              <a:t>83</a:t>
            </a:fld>
            <a:endParaRPr lang="en-US" altLang="zh-CN" sz="1200" i="0" u="none">
              <a:solidFill>
                <a:prstClr val="black"/>
              </a:solidFill>
            </a:endParaRPr>
          </a:p>
        </p:txBody>
      </p:sp>
      <p:sp>
        <p:nvSpPr>
          <p:cNvPr id="185347" name="Rectangle 2"/>
          <p:cNvSpPr>
            <a:spLocks noGrp="1" noRot="1" noChangeAspect="1" noChangeArrowheads="1" noTextEdit="1"/>
          </p:cNvSpPr>
          <p:nvPr>
            <p:ph type="sldImg"/>
          </p:nvPr>
        </p:nvSpPr>
        <p:spPr>
          <a:xfrm>
            <a:off x="1143000" y="685800"/>
            <a:ext cx="4572000" cy="3429000"/>
          </a:xfrm>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869059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58355D0C-12E6-4F03-9275-7C52D51DFD05}" type="slidenum">
              <a:rPr lang="zh-CN" altLang="en-US" sz="1200" i="0" u="none">
                <a:solidFill>
                  <a:prstClr val="black"/>
                </a:solidFill>
              </a:rPr>
              <a:pPr/>
              <a:t>90</a:t>
            </a:fld>
            <a:endParaRPr lang="en-US" altLang="zh-CN" sz="1200" i="0" u="none">
              <a:solidFill>
                <a:prstClr val="black"/>
              </a:solidFill>
            </a:endParaRPr>
          </a:p>
        </p:txBody>
      </p:sp>
      <p:sp>
        <p:nvSpPr>
          <p:cNvPr id="186371" name="Rectangle 2"/>
          <p:cNvSpPr>
            <a:spLocks noGrp="1" noRot="1" noChangeAspect="1" noChangeArrowheads="1" noTextEdit="1"/>
          </p:cNvSpPr>
          <p:nvPr>
            <p:ph type="sldImg"/>
          </p:nvPr>
        </p:nvSpPr>
        <p:spPr>
          <a:xfrm>
            <a:off x="1143000" y="685800"/>
            <a:ext cx="4572000" cy="3429000"/>
          </a:xfrm>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793629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4789B7AC-15D4-4ADE-82DA-0C4AD8A7D7DB}" type="slidenum">
              <a:rPr lang="zh-CN" altLang="en-US" sz="1200" i="0" u="none">
                <a:solidFill>
                  <a:prstClr val="black"/>
                </a:solidFill>
              </a:rPr>
              <a:pPr/>
              <a:t>93</a:t>
            </a:fld>
            <a:endParaRPr lang="en-US" altLang="zh-CN" sz="1200" i="0" u="none">
              <a:solidFill>
                <a:prstClr val="black"/>
              </a:solidFill>
            </a:endParaRPr>
          </a:p>
        </p:txBody>
      </p:sp>
      <p:sp>
        <p:nvSpPr>
          <p:cNvPr id="187395" name="Rectangle 2"/>
          <p:cNvSpPr>
            <a:spLocks noGrp="1" noRot="1" noChangeAspect="1" noChangeArrowheads="1" noTextEdit="1"/>
          </p:cNvSpPr>
          <p:nvPr>
            <p:ph type="sldImg"/>
          </p:nvPr>
        </p:nvSpPr>
        <p:spPr>
          <a:xfrm>
            <a:off x="1143000" y="685800"/>
            <a:ext cx="4572000" cy="3429000"/>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059307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E0930E8F-8A5C-4656-9592-B7362F874DC1}" type="slidenum">
              <a:rPr lang="zh-CN" altLang="en-US" sz="1200" i="0" u="none">
                <a:solidFill>
                  <a:prstClr val="black"/>
                </a:solidFill>
              </a:rPr>
              <a:pPr/>
              <a:t>96</a:t>
            </a:fld>
            <a:endParaRPr lang="en-US" altLang="zh-CN" sz="1200" i="0" u="none">
              <a:solidFill>
                <a:prstClr val="black"/>
              </a:solidFill>
            </a:endParaRPr>
          </a:p>
        </p:txBody>
      </p:sp>
      <p:sp>
        <p:nvSpPr>
          <p:cNvPr id="188419" name="Rectangle 2"/>
          <p:cNvSpPr>
            <a:spLocks noGrp="1" noRot="1" noChangeAspect="1" noChangeArrowheads="1" noTextEdit="1"/>
          </p:cNvSpPr>
          <p:nvPr>
            <p:ph type="sldImg"/>
          </p:nvPr>
        </p:nvSpPr>
        <p:spPr>
          <a:xfrm>
            <a:off x="1143000" y="685800"/>
            <a:ext cx="4572000" cy="3429000"/>
          </a:xfrm>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921130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E913DC27-97BF-445B-AFEA-678FFF3148D0}" type="slidenum">
              <a:rPr lang="zh-CN" altLang="en-US" smtClean="0"/>
              <a:pPr eaLnBrk="1" hangingPunct="1">
                <a:defRPr/>
              </a:pPr>
              <a:t>3</a:t>
            </a:fld>
            <a:endParaRPr lang="en-US" altLang="zh-CN" smtClean="0"/>
          </a:p>
        </p:txBody>
      </p:sp>
      <p:sp>
        <p:nvSpPr>
          <p:cNvPr id="117763" name="Rectangle 2"/>
          <p:cNvSpPr>
            <a:spLocks noGrp="1" noRot="1" noChangeAspect="1" noChangeArrowheads="1" noTextEdit="1"/>
          </p:cNvSpPr>
          <p:nvPr>
            <p:ph type="sldImg"/>
          </p:nvPr>
        </p:nvSpPr>
        <p:spPr>
          <a:xfrm>
            <a:off x="1143000" y="685800"/>
            <a:ext cx="4572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itchFamily="34" charset="0"/>
              <a:cs typeface="Arial" pitchFamily="34" charset="0"/>
            </a:endParaRPr>
          </a:p>
        </p:txBody>
      </p:sp>
    </p:spTree>
    <p:extLst>
      <p:ext uri="{BB962C8B-B14F-4D97-AF65-F5344CB8AC3E}">
        <p14:creationId xmlns:p14="http://schemas.microsoft.com/office/powerpoint/2010/main" val="1924434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EF5EE2E2-6565-437F-ADE8-984DAC7D6EE9}" type="slidenum">
              <a:rPr lang="zh-CN" altLang="en-US" sz="1200" i="0" u="none">
                <a:solidFill>
                  <a:prstClr val="black"/>
                </a:solidFill>
              </a:rPr>
              <a:pPr/>
              <a:t>97</a:t>
            </a:fld>
            <a:endParaRPr lang="en-US" altLang="zh-CN" sz="1200" i="0" u="none">
              <a:solidFill>
                <a:prstClr val="black"/>
              </a:solidFill>
            </a:endParaRPr>
          </a:p>
        </p:txBody>
      </p:sp>
      <p:sp>
        <p:nvSpPr>
          <p:cNvPr id="189443" name="Rectangle 2"/>
          <p:cNvSpPr>
            <a:spLocks noGrp="1" noRot="1" noChangeAspect="1" noChangeArrowheads="1" noTextEdit="1"/>
          </p:cNvSpPr>
          <p:nvPr>
            <p:ph type="sldImg"/>
          </p:nvPr>
        </p:nvSpPr>
        <p:spPr>
          <a:xfrm>
            <a:off x="1143000" y="685800"/>
            <a:ext cx="4572000" cy="3429000"/>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335159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52475E7A-79EB-486E-BF06-3D87EA68D219}" type="slidenum">
              <a:rPr lang="zh-CN" altLang="en-US" sz="1200" i="0" u="none">
                <a:solidFill>
                  <a:prstClr val="black"/>
                </a:solidFill>
              </a:rPr>
              <a:pPr/>
              <a:t>98</a:t>
            </a:fld>
            <a:endParaRPr lang="en-US" altLang="zh-CN" sz="1200" i="0" u="none">
              <a:solidFill>
                <a:prstClr val="black"/>
              </a:solidFill>
            </a:endParaRPr>
          </a:p>
        </p:txBody>
      </p:sp>
      <p:sp>
        <p:nvSpPr>
          <p:cNvPr id="190467" name="Rectangle 2"/>
          <p:cNvSpPr>
            <a:spLocks noGrp="1" noRot="1" noChangeAspect="1" noChangeArrowheads="1" noTextEdit="1"/>
          </p:cNvSpPr>
          <p:nvPr>
            <p:ph type="sldImg"/>
          </p:nvPr>
        </p:nvSpPr>
        <p:spPr>
          <a:xfrm>
            <a:off x="1143000" y="685800"/>
            <a:ext cx="4572000" cy="3429000"/>
          </a:xfrm>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834811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4A399D5F-6B7F-466A-B7F7-F4BC8BDE6A5C}" type="slidenum">
              <a:rPr lang="zh-CN" altLang="en-US" sz="1200" i="0" u="none">
                <a:solidFill>
                  <a:prstClr val="black"/>
                </a:solidFill>
              </a:rPr>
              <a:pPr/>
              <a:t>99</a:t>
            </a:fld>
            <a:endParaRPr lang="en-US" altLang="zh-CN" sz="1200" i="0" u="none">
              <a:solidFill>
                <a:prstClr val="black"/>
              </a:solidFill>
            </a:endParaRPr>
          </a:p>
        </p:txBody>
      </p:sp>
      <p:sp>
        <p:nvSpPr>
          <p:cNvPr id="191491" name="Rectangle 2"/>
          <p:cNvSpPr>
            <a:spLocks noGrp="1" noRot="1" noChangeAspect="1" noChangeArrowheads="1" noTextEdit="1"/>
          </p:cNvSpPr>
          <p:nvPr>
            <p:ph type="sldImg"/>
          </p:nvPr>
        </p:nvSpPr>
        <p:spPr>
          <a:xfrm>
            <a:off x="1143000" y="685800"/>
            <a:ext cx="4572000" cy="3429000"/>
          </a:xfrm>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285105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C56100DC-FB70-46BD-9B03-AF526357CB9E}" type="slidenum">
              <a:rPr lang="zh-CN" altLang="en-US" sz="1200" i="0" u="none">
                <a:solidFill>
                  <a:prstClr val="black"/>
                </a:solidFill>
              </a:rPr>
              <a:pPr/>
              <a:t>100</a:t>
            </a:fld>
            <a:endParaRPr lang="en-US" altLang="zh-CN" sz="1200" i="0" u="none">
              <a:solidFill>
                <a:prstClr val="black"/>
              </a:solidFill>
            </a:endParaRPr>
          </a:p>
        </p:txBody>
      </p:sp>
      <p:sp>
        <p:nvSpPr>
          <p:cNvPr id="192515" name="Rectangle 2"/>
          <p:cNvSpPr>
            <a:spLocks noGrp="1" noRot="1" noChangeAspect="1" noChangeArrowheads="1" noTextEdit="1"/>
          </p:cNvSpPr>
          <p:nvPr>
            <p:ph type="sldImg"/>
          </p:nvPr>
        </p:nvSpPr>
        <p:spPr>
          <a:xfrm>
            <a:off x="1143000" y="685800"/>
            <a:ext cx="4572000" cy="3429000"/>
          </a:xfrm>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805948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C28F862C-96F9-421C-B3A0-B49A3CCA4E7D}" type="slidenum">
              <a:rPr lang="zh-CN" altLang="en-US" sz="1200" i="0" u="none">
                <a:solidFill>
                  <a:prstClr val="black"/>
                </a:solidFill>
              </a:rPr>
              <a:pPr/>
              <a:t>101</a:t>
            </a:fld>
            <a:endParaRPr lang="en-US" altLang="zh-CN" sz="1200" i="0" u="none">
              <a:solidFill>
                <a:prstClr val="black"/>
              </a:solidFill>
            </a:endParaRPr>
          </a:p>
        </p:txBody>
      </p:sp>
      <p:sp>
        <p:nvSpPr>
          <p:cNvPr id="193539" name="Rectangle 2"/>
          <p:cNvSpPr>
            <a:spLocks noGrp="1" noRot="1" noChangeAspect="1" noChangeArrowheads="1" noTextEdit="1"/>
          </p:cNvSpPr>
          <p:nvPr>
            <p:ph type="sldImg"/>
          </p:nvPr>
        </p:nvSpPr>
        <p:spPr>
          <a:xfrm>
            <a:off x="1143000" y="685800"/>
            <a:ext cx="4572000" cy="3429000"/>
          </a:xfrm>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79884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E9AC1556-6FD9-4ED9-BAE3-E2E109DA995E}" type="slidenum">
              <a:rPr lang="zh-CN" altLang="en-US" sz="1200" i="0" u="none">
                <a:solidFill>
                  <a:prstClr val="black"/>
                </a:solidFill>
              </a:rPr>
              <a:pPr/>
              <a:t>102</a:t>
            </a:fld>
            <a:endParaRPr lang="en-US" altLang="zh-CN" sz="1200" i="0" u="none">
              <a:solidFill>
                <a:prstClr val="black"/>
              </a:solidFill>
            </a:endParaRPr>
          </a:p>
        </p:txBody>
      </p:sp>
      <p:sp>
        <p:nvSpPr>
          <p:cNvPr id="194563" name="Rectangle 2"/>
          <p:cNvSpPr>
            <a:spLocks noGrp="1" noRot="1" noChangeAspect="1" noChangeArrowheads="1" noTextEdit="1"/>
          </p:cNvSpPr>
          <p:nvPr>
            <p:ph type="sldImg"/>
          </p:nvPr>
        </p:nvSpPr>
        <p:spPr>
          <a:xfrm>
            <a:off x="1143000" y="685800"/>
            <a:ext cx="4572000" cy="3429000"/>
          </a:xfrm>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6153120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B8720108-C925-4DAE-B336-01FDEE2F99FE}" type="slidenum">
              <a:rPr lang="zh-CN" altLang="en-US" sz="1200" i="0" u="none">
                <a:solidFill>
                  <a:prstClr val="black"/>
                </a:solidFill>
              </a:rPr>
              <a:pPr/>
              <a:t>103</a:t>
            </a:fld>
            <a:endParaRPr lang="en-US" altLang="zh-CN" sz="1200" i="0" u="none">
              <a:solidFill>
                <a:prstClr val="black"/>
              </a:solidFill>
            </a:endParaRPr>
          </a:p>
        </p:txBody>
      </p:sp>
      <p:sp>
        <p:nvSpPr>
          <p:cNvPr id="195587" name="Rectangle 2"/>
          <p:cNvSpPr>
            <a:spLocks noGrp="1" noRot="1" noChangeAspect="1" noChangeArrowheads="1" noTextEdit="1"/>
          </p:cNvSpPr>
          <p:nvPr>
            <p:ph type="sldImg"/>
          </p:nvPr>
        </p:nvSpPr>
        <p:spPr>
          <a:xfrm>
            <a:off x="1143000" y="685800"/>
            <a:ext cx="4572000" cy="3429000"/>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052014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1734C733-2421-4757-8B4B-16DF9F7CA73A}" type="slidenum">
              <a:rPr lang="zh-CN" altLang="en-US" sz="1200" i="0" u="none">
                <a:solidFill>
                  <a:prstClr val="black"/>
                </a:solidFill>
              </a:rPr>
              <a:pPr/>
              <a:t>104</a:t>
            </a:fld>
            <a:endParaRPr lang="en-US" altLang="zh-CN" sz="1200" i="0" u="none">
              <a:solidFill>
                <a:prstClr val="black"/>
              </a:solidFill>
            </a:endParaRPr>
          </a:p>
        </p:txBody>
      </p:sp>
      <p:sp>
        <p:nvSpPr>
          <p:cNvPr id="196611" name="Rectangle 1026"/>
          <p:cNvSpPr>
            <a:spLocks noGrp="1" noRot="1" noChangeAspect="1" noChangeArrowheads="1" noTextEdit="1"/>
          </p:cNvSpPr>
          <p:nvPr>
            <p:ph type="sldImg"/>
          </p:nvPr>
        </p:nvSpPr>
        <p:spPr>
          <a:xfrm>
            <a:off x="1143000" y="685800"/>
            <a:ext cx="4572000" cy="3429000"/>
          </a:xfrm>
          <a:ln/>
        </p:spPr>
      </p:sp>
      <p:sp>
        <p:nvSpPr>
          <p:cNvPr id="1966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64987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0BB4434D-CEF4-48A6-B9D8-92B76F24919A}" type="slidenum">
              <a:rPr lang="zh-CN" altLang="en-US" sz="1200" i="0" u="none">
                <a:solidFill>
                  <a:prstClr val="black"/>
                </a:solidFill>
              </a:rPr>
              <a:pPr/>
              <a:t>105</a:t>
            </a:fld>
            <a:endParaRPr lang="en-US" altLang="zh-CN" sz="1200" i="0" u="none">
              <a:solidFill>
                <a:prstClr val="black"/>
              </a:solidFill>
            </a:endParaRPr>
          </a:p>
        </p:txBody>
      </p:sp>
      <p:sp>
        <p:nvSpPr>
          <p:cNvPr id="197635" name="Rectangle 2"/>
          <p:cNvSpPr>
            <a:spLocks noGrp="1" noRot="1" noChangeAspect="1" noChangeArrowheads="1" noTextEdit="1"/>
          </p:cNvSpPr>
          <p:nvPr>
            <p:ph type="sldImg"/>
          </p:nvPr>
        </p:nvSpPr>
        <p:spPr>
          <a:xfrm>
            <a:off x="1143000" y="685800"/>
            <a:ext cx="4572000" cy="3429000"/>
          </a:xfrm>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5177954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6A1E495F-C88A-45EB-856A-93CE3EBE5AB7}" type="slidenum">
              <a:rPr lang="zh-CN" altLang="en-US" sz="1200" i="0" u="none">
                <a:solidFill>
                  <a:prstClr val="black"/>
                </a:solidFill>
              </a:rPr>
              <a:pPr/>
              <a:t>106</a:t>
            </a:fld>
            <a:endParaRPr lang="en-US" altLang="zh-CN" sz="1200" i="0" u="none">
              <a:solidFill>
                <a:prstClr val="black"/>
              </a:solidFill>
            </a:endParaRPr>
          </a:p>
        </p:txBody>
      </p:sp>
      <p:sp>
        <p:nvSpPr>
          <p:cNvPr id="198659" name="Rectangle 2"/>
          <p:cNvSpPr>
            <a:spLocks noGrp="1" noRot="1" noChangeAspect="1" noChangeArrowheads="1" noTextEdit="1"/>
          </p:cNvSpPr>
          <p:nvPr>
            <p:ph type="sldImg"/>
          </p:nvPr>
        </p:nvSpPr>
        <p:spPr>
          <a:xfrm>
            <a:off x="1143000" y="685800"/>
            <a:ext cx="4572000" cy="3429000"/>
          </a:xfrm>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05922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1" i="0" u="none" dirty="0" smtClean="0">
                <a:ea typeface="宋体" charset="-122"/>
              </a:rPr>
              <a:t>调用形式：</a:t>
            </a:r>
            <a:r>
              <a:rPr lang="en-US" altLang="zh-CN" sz="1200" b="1" i="0" u="none" dirty="0" smtClean="0">
                <a:ea typeface="宋体" charset="-122"/>
              </a:rPr>
              <a:t>BinSearch</a:t>
            </a:r>
            <a:r>
              <a:rPr lang="en-US" altLang="zh-CN" sz="1200" b="1" i="0" u="none" dirty="0" smtClean="0">
                <a:latin typeface="宋体" charset="-122"/>
                <a:ea typeface="宋体" charset="-122"/>
              </a:rPr>
              <a:t>（</a:t>
            </a:r>
            <a:r>
              <a:rPr lang="en-US" altLang="zh-CN" sz="1200" b="1" i="0" u="none" dirty="0" smtClean="0">
                <a:ea typeface="宋体" charset="-122"/>
              </a:rPr>
              <a:t>x,0,CurrentSize-1,key</a:t>
            </a:r>
            <a:r>
              <a:rPr lang="en-US" altLang="zh-CN" sz="1200" b="1" i="0" u="none" dirty="0" smtClean="0">
                <a:latin typeface="宋体" charset="-122"/>
                <a:ea typeface="宋体" charset="-122"/>
              </a:rPr>
              <a:t>）</a:t>
            </a:r>
            <a:endParaRPr lang="zh-CN" altLang="en-US" dirty="0"/>
          </a:p>
        </p:txBody>
      </p:sp>
      <p:sp>
        <p:nvSpPr>
          <p:cNvPr id="4" name="灯片编号占位符 3"/>
          <p:cNvSpPr>
            <a:spLocks noGrp="1"/>
          </p:cNvSpPr>
          <p:nvPr>
            <p:ph type="sldNum" sz="quarter" idx="10"/>
          </p:nvPr>
        </p:nvSpPr>
        <p:spPr/>
        <p:txBody>
          <a:bodyPr/>
          <a:lstStyle/>
          <a:p>
            <a:pPr>
              <a:defRPr/>
            </a:pPr>
            <a:fld id="{30ABCFD1-62F0-4588-9489-80581B725756}" type="slidenum">
              <a:rPr lang="zh-CN" altLang="en-US" smtClean="0"/>
              <a:pPr>
                <a:defRPr/>
              </a:pPr>
              <a:t>17</a:t>
            </a:fld>
            <a:endParaRPr lang="en-US" altLang="zh-CN"/>
          </a:p>
        </p:txBody>
      </p:sp>
    </p:spTree>
    <p:extLst>
      <p:ext uri="{BB962C8B-B14F-4D97-AF65-F5344CB8AC3E}">
        <p14:creationId xmlns:p14="http://schemas.microsoft.com/office/powerpoint/2010/main" val="2803076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7A9E9ACA-02C9-4005-93A8-37AEDD48EB48}" type="slidenum">
              <a:rPr lang="zh-CN" altLang="en-US" sz="1200" i="0" u="none">
                <a:solidFill>
                  <a:prstClr val="black"/>
                </a:solidFill>
              </a:rPr>
              <a:pPr/>
              <a:t>107</a:t>
            </a:fld>
            <a:endParaRPr lang="en-US" altLang="zh-CN" sz="1200" i="0" u="none">
              <a:solidFill>
                <a:prstClr val="black"/>
              </a:solidFill>
            </a:endParaRPr>
          </a:p>
        </p:txBody>
      </p:sp>
      <p:sp>
        <p:nvSpPr>
          <p:cNvPr id="199683" name="Rectangle 2"/>
          <p:cNvSpPr>
            <a:spLocks noGrp="1" noRot="1" noChangeAspect="1" noChangeArrowheads="1" noTextEdit="1"/>
          </p:cNvSpPr>
          <p:nvPr>
            <p:ph type="sldImg"/>
          </p:nvPr>
        </p:nvSpPr>
        <p:spPr>
          <a:xfrm>
            <a:off x="1143000" y="685800"/>
            <a:ext cx="4572000" cy="3429000"/>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005122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80B3D49C-BEA6-4907-9F12-7EEDAC5439A7}" type="slidenum">
              <a:rPr lang="zh-CN" altLang="en-US" sz="1200" i="0" u="none">
                <a:solidFill>
                  <a:prstClr val="black"/>
                </a:solidFill>
              </a:rPr>
              <a:pPr/>
              <a:t>108</a:t>
            </a:fld>
            <a:endParaRPr lang="en-US" altLang="zh-CN" sz="1200" i="0" u="none">
              <a:solidFill>
                <a:prstClr val="black"/>
              </a:solidFill>
            </a:endParaRPr>
          </a:p>
        </p:txBody>
      </p:sp>
      <p:sp>
        <p:nvSpPr>
          <p:cNvPr id="200707" name="Rectangle 2"/>
          <p:cNvSpPr>
            <a:spLocks noGrp="1" noRot="1" noChangeAspect="1" noChangeArrowheads="1" noTextEdit="1"/>
          </p:cNvSpPr>
          <p:nvPr>
            <p:ph type="sldImg"/>
          </p:nvPr>
        </p:nvSpPr>
        <p:spPr>
          <a:xfrm>
            <a:off x="1143000" y="685800"/>
            <a:ext cx="4572000" cy="3429000"/>
          </a:xfrm>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376447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8762D2FF-84ED-4946-A0A1-72C85B5EFF09}" type="slidenum">
              <a:rPr lang="zh-CN" altLang="en-US" sz="1200" i="0" u="none">
                <a:solidFill>
                  <a:prstClr val="black"/>
                </a:solidFill>
              </a:rPr>
              <a:pPr/>
              <a:t>109</a:t>
            </a:fld>
            <a:endParaRPr lang="en-US" altLang="zh-CN" sz="1200" i="0" u="none">
              <a:solidFill>
                <a:prstClr val="black"/>
              </a:solidFill>
            </a:endParaRPr>
          </a:p>
        </p:txBody>
      </p:sp>
      <p:sp>
        <p:nvSpPr>
          <p:cNvPr id="201731" name="Rectangle 2"/>
          <p:cNvSpPr>
            <a:spLocks noGrp="1" noRot="1" noChangeAspect="1" noChangeArrowheads="1" noTextEdit="1"/>
          </p:cNvSpPr>
          <p:nvPr>
            <p:ph type="sldImg"/>
          </p:nvPr>
        </p:nvSpPr>
        <p:spPr>
          <a:xfrm>
            <a:off x="1143000" y="685800"/>
            <a:ext cx="4572000" cy="3429000"/>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605610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2CE6C9EB-961D-454E-969C-79020E86322B}" type="slidenum">
              <a:rPr lang="zh-CN" altLang="en-US" sz="1200" i="0" u="none">
                <a:solidFill>
                  <a:prstClr val="black"/>
                </a:solidFill>
              </a:rPr>
              <a:pPr/>
              <a:t>110</a:t>
            </a:fld>
            <a:endParaRPr lang="en-US" altLang="zh-CN" sz="1200" i="0" u="none">
              <a:solidFill>
                <a:prstClr val="black"/>
              </a:solidFill>
            </a:endParaRPr>
          </a:p>
        </p:txBody>
      </p:sp>
      <p:sp>
        <p:nvSpPr>
          <p:cNvPr id="202755" name="Rectangle 1026"/>
          <p:cNvSpPr>
            <a:spLocks noGrp="1" noRot="1" noChangeAspect="1" noChangeArrowheads="1" noTextEdit="1"/>
          </p:cNvSpPr>
          <p:nvPr>
            <p:ph type="sldImg"/>
          </p:nvPr>
        </p:nvSpPr>
        <p:spPr>
          <a:xfrm>
            <a:off x="1143000" y="685800"/>
            <a:ext cx="4572000" cy="3429000"/>
          </a:xfrm>
          <a:ln/>
        </p:spPr>
      </p:sp>
      <p:sp>
        <p:nvSpPr>
          <p:cNvPr id="2027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4956003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61398868-44E3-420C-971B-B331152368C9}" type="slidenum">
              <a:rPr lang="zh-CN" altLang="en-US" sz="1200" i="0" u="none">
                <a:solidFill>
                  <a:prstClr val="black"/>
                </a:solidFill>
              </a:rPr>
              <a:pPr/>
              <a:t>111</a:t>
            </a:fld>
            <a:endParaRPr lang="en-US" altLang="zh-CN" sz="1200" i="0" u="none">
              <a:solidFill>
                <a:prstClr val="black"/>
              </a:solidFill>
            </a:endParaRPr>
          </a:p>
        </p:txBody>
      </p:sp>
      <p:sp>
        <p:nvSpPr>
          <p:cNvPr id="203779" name="Rectangle 2"/>
          <p:cNvSpPr>
            <a:spLocks noGrp="1" noRot="1" noChangeAspect="1" noChangeArrowheads="1" noTextEdit="1"/>
          </p:cNvSpPr>
          <p:nvPr>
            <p:ph type="sldImg"/>
          </p:nvPr>
        </p:nvSpPr>
        <p:spPr>
          <a:xfrm>
            <a:off x="1143000" y="685800"/>
            <a:ext cx="4572000" cy="3429000"/>
          </a:xfrm>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9300471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18C0112D-EBFF-4C40-8F4F-E85A3AB23E25}" type="slidenum">
              <a:rPr lang="zh-CN" altLang="en-US" sz="1200" i="0" u="none">
                <a:solidFill>
                  <a:prstClr val="black"/>
                </a:solidFill>
              </a:rPr>
              <a:pPr/>
              <a:t>112</a:t>
            </a:fld>
            <a:endParaRPr lang="en-US" altLang="zh-CN" sz="1200" i="0" u="none">
              <a:solidFill>
                <a:prstClr val="black"/>
              </a:solidFill>
            </a:endParaRPr>
          </a:p>
        </p:txBody>
      </p:sp>
      <p:sp>
        <p:nvSpPr>
          <p:cNvPr id="204803" name="Rectangle 2"/>
          <p:cNvSpPr>
            <a:spLocks noGrp="1" noRot="1" noChangeAspect="1" noChangeArrowheads="1" noTextEdit="1"/>
          </p:cNvSpPr>
          <p:nvPr>
            <p:ph type="sldImg"/>
          </p:nvPr>
        </p:nvSpPr>
        <p:spPr>
          <a:xfrm>
            <a:off x="1143000" y="685800"/>
            <a:ext cx="4572000" cy="3429000"/>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631268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991BF85A-AE77-4358-8A1B-5FCB45675120}" type="slidenum">
              <a:rPr lang="zh-CN" altLang="en-US" sz="1200" i="0" u="none">
                <a:solidFill>
                  <a:prstClr val="black"/>
                </a:solidFill>
              </a:rPr>
              <a:pPr/>
              <a:t>113</a:t>
            </a:fld>
            <a:endParaRPr lang="en-US" altLang="zh-CN" sz="1200" i="0" u="none">
              <a:solidFill>
                <a:prstClr val="black"/>
              </a:solidFill>
            </a:endParaRPr>
          </a:p>
        </p:txBody>
      </p:sp>
      <p:sp>
        <p:nvSpPr>
          <p:cNvPr id="205827" name="Rectangle 2"/>
          <p:cNvSpPr>
            <a:spLocks noGrp="1" noRot="1" noChangeAspect="1" noChangeArrowheads="1" noTextEdit="1"/>
          </p:cNvSpPr>
          <p:nvPr>
            <p:ph type="sldImg"/>
          </p:nvPr>
        </p:nvSpPr>
        <p:spPr>
          <a:xfrm>
            <a:off x="1143000" y="685800"/>
            <a:ext cx="4572000" cy="3429000"/>
          </a:xfrm>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4086549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13E82BEE-4837-40B6-BF87-E18874218382}" type="slidenum">
              <a:rPr lang="zh-CN" altLang="en-US" sz="1200" i="0" u="none">
                <a:solidFill>
                  <a:prstClr val="black"/>
                </a:solidFill>
              </a:rPr>
              <a:pPr/>
              <a:t>114</a:t>
            </a:fld>
            <a:endParaRPr lang="en-US" altLang="zh-CN" sz="1200" i="0" u="none">
              <a:solidFill>
                <a:prstClr val="black"/>
              </a:solidFill>
            </a:endParaRPr>
          </a:p>
        </p:txBody>
      </p:sp>
      <p:sp>
        <p:nvSpPr>
          <p:cNvPr id="206851" name="Rectangle 2"/>
          <p:cNvSpPr>
            <a:spLocks noGrp="1" noRot="1" noChangeAspect="1" noChangeArrowheads="1" noTextEdit="1"/>
          </p:cNvSpPr>
          <p:nvPr>
            <p:ph type="sldImg"/>
          </p:nvPr>
        </p:nvSpPr>
        <p:spPr>
          <a:xfrm>
            <a:off x="1143000" y="685800"/>
            <a:ext cx="4572000" cy="3429000"/>
          </a:xfrm>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496908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BFD8D439-4F94-4CF1-9D23-50191A92452B}" type="slidenum">
              <a:rPr lang="zh-CN" altLang="en-US" sz="1200" i="0" u="none">
                <a:solidFill>
                  <a:prstClr val="black"/>
                </a:solidFill>
              </a:rPr>
              <a:pPr/>
              <a:t>115</a:t>
            </a:fld>
            <a:endParaRPr lang="en-US" altLang="zh-CN" sz="1200" i="0" u="none">
              <a:solidFill>
                <a:prstClr val="black"/>
              </a:solidFill>
            </a:endParaRPr>
          </a:p>
        </p:txBody>
      </p:sp>
      <p:sp>
        <p:nvSpPr>
          <p:cNvPr id="207875" name="Rectangle 2"/>
          <p:cNvSpPr>
            <a:spLocks noGrp="1" noRot="1" noChangeAspect="1" noChangeArrowheads="1" noTextEdit="1"/>
          </p:cNvSpPr>
          <p:nvPr>
            <p:ph type="sldImg"/>
          </p:nvPr>
        </p:nvSpPr>
        <p:spPr>
          <a:xfrm>
            <a:off x="1143000" y="685800"/>
            <a:ext cx="4572000" cy="3429000"/>
          </a:xfrm>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2195287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FF4A2230-E999-4F57-AD20-6E1570EBF0CA}" type="slidenum">
              <a:rPr lang="zh-CN" altLang="en-US" sz="1200" i="0" u="none">
                <a:solidFill>
                  <a:prstClr val="black"/>
                </a:solidFill>
              </a:rPr>
              <a:pPr/>
              <a:t>116</a:t>
            </a:fld>
            <a:endParaRPr lang="en-US" altLang="zh-CN" sz="1200" i="0" u="none">
              <a:solidFill>
                <a:prstClr val="black"/>
              </a:solidFill>
            </a:endParaRPr>
          </a:p>
        </p:txBody>
      </p:sp>
      <p:sp>
        <p:nvSpPr>
          <p:cNvPr id="208899" name="Rectangle 2"/>
          <p:cNvSpPr>
            <a:spLocks noGrp="1" noRot="1" noChangeAspect="1" noChangeArrowheads="1" noTextEdit="1"/>
          </p:cNvSpPr>
          <p:nvPr>
            <p:ph type="sldImg"/>
          </p:nvPr>
        </p:nvSpPr>
        <p:spPr>
          <a:xfrm>
            <a:off x="1143000" y="685800"/>
            <a:ext cx="4572000" cy="3429000"/>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502897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1" i="0" u="none" dirty="0" smtClean="0">
                <a:ea typeface="宋体" charset="-122"/>
              </a:rPr>
              <a:t>调用形式：</a:t>
            </a:r>
            <a:r>
              <a:rPr lang="en-US" altLang="zh-CN" sz="1200" b="1" i="0" u="none" dirty="0" err="1" smtClean="0">
                <a:ea typeface="宋体" charset="-122"/>
              </a:rPr>
              <a:t>BinSearch</a:t>
            </a:r>
            <a:r>
              <a:rPr lang="en-US" altLang="zh-CN" sz="1200" b="1" i="0" u="none" dirty="0" err="1" smtClean="0">
                <a:latin typeface="宋体" charset="-122"/>
                <a:ea typeface="宋体" charset="-122"/>
              </a:rPr>
              <a:t>（</a:t>
            </a:r>
            <a:r>
              <a:rPr lang="en-US" altLang="zh-CN" sz="1200" b="1" i="0" u="none" dirty="0" err="1" smtClean="0">
                <a:ea typeface="宋体" charset="-122"/>
              </a:rPr>
              <a:t>x,CurrentSize,key</a:t>
            </a:r>
            <a:r>
              <a:rPr lang="en-US" altLang="zh-CN" sz="1200" b="1" i="0" u="none" dirty="0" smtClean="0">
                <a:latin typeface="宋体" charset="-122"/>
                <a:ea typeface="宋体" charset="-122"/>
              </a:rPr>
              <a:t>）</a:t>
            </a:r>
            <a:endParaRPr lang="zh-CN" altLang="en-US" dirty="0"/>
          </a:p>
        </p:txBody>
      </p:sp>
      <p:sp>
        <p:nvSpPr>
          <p:cNvPr id="4" name="灯片编号占位符 3"/>
          <p:cNvSpPr>
            <a:spLocks noGrp="1"/>
          </p:cNvSpPr>
          <p:nvPr>
            <p:ph type="sldNum" sz="quarter" idx="10"/>
          </p:nvPr>
        </p:nvSpPr>
        <p:spPr/>
        <p:txBody>
          <a:bodyPr/>
          <a:lstStyle/>
          <a:p>
            <a:pPr>
              <a:defRPr/>
            </a:pPr>
            <a:fld id="{30ABCFD1-62F0-4588-9489-80581B725756}" type="slidenum">
              <a:rPr lang="zh-CN" altLang="en-US" smtClean="0"/>
              <a:pPr>
                <a:defRPr/>
              </a:pPr>
              <a:t>18</a:t>
            </a:fld>
            <a:endParaRPr lang="en-US" altLang="zh-CN"/>
          </a:p>
        </p:txBody>
      </p:sp>
    </p:spTree>
    <p:extLst>
      <p:ext uri="{BB962C8B-B14F-4D97-AF65-F5344CB8AC3E}">
        <p14:creationId xmlns:p14="http://schemas.microsoft.com/office/powerpoint/2010/main" val="2869578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8E66962B-7409-4FE0-A1E7-C715B825EF94}" type="slidenum">
              <a:rPr lang="zh-CN" altLang="en-US" sz="1200" i="0" u="none" smtClean="0"/>
              <a:pPr/>
              <a:t>117</a:t>
            </a:fld>
            <a:endParaRPr lang="en-US" altLang="zh-CN" sz="1200" i="0" u="none" smtClean="0"/>
          </a:p>
        </p:txBody>
      </p:sp>
      <p:sp>
        <p:nvSpPr>
          <p:cNvPr id="209923" name="Rectangle 2"/>
          <p:cNvSpPr>
            <a:spLocks noGrp="1" noRot="1" noChangeAspect="1" noChangeArrowheads="1" noTextEdit="1"/>
          </p:cNvSpPr>
          <p:nvPr>
            <p:ph type="sldImg"/>
          </p:nvPr>
        </p:nvSpPr>
        <p:spPr>
          <a:xfrm>
            <a:off x="1143000" y="685800"/>
            <a:ext cx="4572000" cy="3429000"/>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5197111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30ABCFD1-62F0-4588-9489-80581B725756}" type="slidenum">
              <a:rPr lang="zh-CN" altLang="en-US" smtClean="0"/>
              <a:pPr>
                <a:defRPr/>
              </a:pPr>
              <a:t>120</a:t>
            </a:fld>
            <a:endParaRPr lang="en-US" altLang="zh-CN"/>
          </a:p>
        </p:txBody>
      </p:sp>
    </p:spTree>
    <p:extLst>
      <p:ext uri="{BB962C8B-B14F-4D97-AF65-F5344CB8AC3E}">
        <p14:creationId xmlns:p14="http://schemas.microsoft.com/office/powerpoint/2010/main" val="27280837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891F1FF5-AE99-4D8A-8271-31F1A2AE6961}" type="slidenum">
              <a:rPr lang="zh-CN" altLang="en-US" sz="1200" i="0" u="none">
                <a:solidFill>
                  <a:prstClr val="black"/>
                </a:solidFill>
              </a:rPr>
              <a:pPr/>
              <a:t>135</a:t>
            </a:fld>
            <a:endParaRPr lang="en-US" altLang="zh-CN" sz="1200" i="0" u="none">
              <a:solidFill>
                <a:prstClr val="black"/>
              </a:solidFill>
            </a:endParaRPr>
          </a:p>
        </p:txBody>
      </p:sp>
      <p:sp>
        <p:nvSpPr>
          <p:cNvPr id="214019" name="Rectangle 2"/>
          <p:cNvSpPr>
            <a:spLocks noGrp="1" noRot="1" noChangeAspect="1" noChangeArrowheads="1" noTextEdit="1"/>
          </p:cNvSpPr>
          <p:nvPr>
            <p:ph type="sldImg"/>
          </p:nvPr>
        </p:nvSpPr>
        <p:spPr>
          <a:xfrm>
            <a:off x="1143000" y="685800"/>
            <a:ext cx="4572000" cy="3429000"/>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6365213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590D793E-BCC4-4D78-9DCF-DA20F31440CD}" type="slidenum">
              <a:rPr lang="zh-CN" altLang="en-US" sz="1200" i="0" u="none">
                <a:solidFill>
                  <a:prstClr val="black"/>
                </a:solidFill>
              </a:rPr>
              <a:pPr/>
              <a:t>136</a:t>
            </a:fld>
            <a:endParaRPr lang="en-US" altLang="zh-CN" sz="1200" i="0" u="none">
              <a:solidFill>
                <a:prstClr val="black"/>
              </a:solidFill>
            </a:endParaRPr>
          </a:p>
        </p:txBody>
      </p:sp>
      <p:sp>
        <p:nvSpPr>
          <p:cNvPr id="215043" name="Rectangle 2"/>
          <p:cNvSpPr>
            <a:spLocks noGrp="1" noRot="1" noChangeAspect="1" noChangeArrowheads="1" noTextEdit="1"/>
          </p:cNvSpPr>
          <p:nvPr>
            <p:ph type="sldImg"/>
          </p:nvPr>
        </p:nvSpPr>
        <p:spPr>
          <a:xfrm>
            <a:off x="1143000" y="685800"/>
            <a:ext cx="4572000" cy="3429000"/>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smtClean="0">
                <a:solidFill>
                  <a:srgbClr val="000000"/>
                </a:solidFill>
              </a:rPr>
              <a:t>9+8+7+6+5+4+3+2+18</a:t>
            </a:r>
            <a:r>
              <a:rPr kumimoji="1" lang="zh-CN" altLang="en-US" dirty="0" smtClean="0">
                <a:solidFill>
                  <a:srgbClr val="000000"/>
                </a:solidFill>
              </a:rPr>
              <a:t>中</a:t>
            </a:r>
          </a:p>
          <a:p>
            <a:r>
              <a:rPr kumimoji="1" lang="en-US" altLang="zh-CN" dirty="0" smtClean="0">
                <a:solidFill>
                  <a:srgbClr val="000000"/>
                </a:solidFill>
              </a:rPr>
              <a:t>9</a:t>
            </a:r>
            <a:r>
              <a:rPr kumimoji="1" lang="zh-CN" altLang="en-US" dirty="0" smtClean="0">
                <a:solidFill>
                  <a:srgbClr val="000000"/>
                </a:solidFill>
              </a:rPr>
              <a:t>：对应查找以字母</a:t>
            </a:r>
            <a:r>
              <a:rPr kumimoji="1" lang="en-US" altLang="zh-CN" dirty="0" smtClean="0">
                <a:solidFill>
                  <a:srgbClr val="000000"/>
                </a:solidFill>
              </a:rPr>
              <a:t>A</a:t>
            </a:r>
            <a:r>
              <a:rPr kumimoji="1" lang="zh-CN" altLang="en-US" dirty="0" smtClean="0">
                <a:solidFill>
                  <a:srgbClr val="000000"/>
                </a:solidFill>
              </a:rPr>
              <a:t>开头的关键字不成功的查找长度</a:t>
            </a:r>
          </a:p>
          <a:p>
            <a:r>
              <a:rPr kumimoji="1" lang="en-US" altLang="zh-CN" dirty="0" smtClean="0">
                <a:solidFill>
                  <a:srgbClr val="000000"/>
                </a:solidFill>
              </a:rPr>
              <a:t>8</a:t>
            </a:r>
            <a:r>
              <a:rPr kumimoji="1" lang="zh-CN" altLang="en-US" dirty="0" smtClean="0">
                <a:solidFill>
                  <a:srgbClr val="000000"/>
                </a:solidFill>
              </a:rPr>
              <a:t>：对应查找以字母</a:t>
            </a:r>
            <a:r>
              <a:rPr kumimoji="1" lang="en-US" altLang="zh-CN" dirty="0" smtClean="0">
                <a:solidFill>
                  <a:srgbClr val="000000"/>
                </a:solidFill>
              </a:rPr>
              <a:t>B</a:t>
            </a:r>
            <a:r>
              <a:rPr kumimoji="1" lang="zh-CN" altLang="en-US" dirty="0" smtClean="0">
                <a:solidFill>
                  <a:srgbClr val="000000"/>
                </a:solidFill>
              </a:rPr>
              <a:t>开头的关键字不成功的查找长度</a:t>
            </a:r>
          </a:p>
          <a:p>
            <a:r>
              <a:rPr kumimoji="1" lang="en-US" altLang="zh-CN" dirty="0" smtClean="0">
                <a:solidFill>
                  <a:srgbClr val="000000"/>
                </a:solidFill>
              </a:rPr>
              <a:t>…</a:t>
            </a:r>
          </a:p>
          <a:p>
            <a:r>
              <a:rPr kumimoji="1" lang="en-US" altLang="zh-CN" dirty="0" smtClean="0">
                <a:solidFill>
                  <a:srgbClr val="000000"/>
                </a:solidFill>
              </a:rPr>
              <a:t>2</a:t>
            </a:r>
            <a:r>
              <a:rPr kumimoji="1" lang="zh-CN" altLang="en-US" dirty="0" smtClean="0">
                <a:solidFill>
                  <a:srgbClr val="000000"/>
                </a:solidFill>
              </a:rPr>
              <a:t>：对应查找以字母</a:t>
            </a:r>
            <a:r>
              <a:rPr kumimoji="1" lang="en-US" altLang="zh-CN" dirty="0" smtClean="0">
                <a:solidFill>
                  <a:srgbClr val="000000"/>
                </a:solidFill>
              </a:rPr>
              <a:t>H</a:t>
            </a:r>
            <a:r>
              <a:rPr kumimoji="1" lang="zh-CN" altLang="en-US" dirty="0" smtClean="0">
                <a:solidFill>
                  <a:srgbClr val="000000"/>
                </a:solidFill>
              </a:rPr>
              <a:t>开头的关键字不成功的查找长度</a:t>
            </a:r>
          </a:p>
          <a:p>
            <a:r>
              <a:rPr kumimoji="1" lang="en-US" altLang="zh-CN" dirty="0" smtClean="0">
                <a:solidFill>
                  <a:srgbClr val="000000"/>
                </a:solidFill>
              </a:rPr>
              <a:t>1*18</a:t>
            </a:r>
            <a:r>
              <a:rPr kumimoji="1" lang="zh-CN" altLang="en-US" dirty="0" smtClean="0">
                <a:solidFill>
                  <a:srgbClr val="000000"/>
                </a:solidFill>
              </a:rPr>
              <a:t>：</a:t>
            </a:r>
            <a:r>
              <a:rPr kumimoji="1" lang="en-US" altLang="zh-CN" dirty="0" smtClean="0">
                <a:solidFill>
                  <a:srgbClr val="000000"/>
                </a:solidFill>
              </a:rPr>
              <a:t> </a:t>
            </a:r>
            <a:r>
              <a:rPr kumimoji="1" lang="zh-CN" altLang="en-US" dirty="0" smtClean="0">
                <a:solidFill>
                  <a:srgbClr val="000000"/>
                </a:solidFill>
              </a:rPr>
              <a:t>对应查找</a:t>
            </a:r>
            <a:r>
              <a:rPr kumimoji="1" lang="en-US" altLang="zh-CN" dirty="0" smtClean="0">
                <a:solidFill>
                  <a:srgbClr val="000000"/>
                </a:solidFill>
              </a:rPr>
              <a:t>IJKLMNOPQRSTUVWXYZ</a:t>
            </a:r>
            <a:r>
              <a:rPr kumimoji="1" lang="zh-CN" altLang="en-US" dirty="0" smtClean="0">
                <a:solidFill>
                  <a:srgbClr val="000000"/>
                </a:solidFill>
              </a:rPr>
              <a:t>的查找长度。　</a:t>
            </a:r>
          </a:p>
        </p:txBody>
      </p:sp>
    </p:spTree>
    <p:extLst>
      <p:ext uri="{BB962C8B-B14F-4D97-AF65-F5344CB8AC3E}">
        <p14:creationId xmlns:p14="http://schemas.microsoft.com/office/powerpoint/2010/main" val="2766667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说明具体过程</a:t>
            </a:r>
          </a:p>
          <a:p>
            <a:r>
              <a:rPr kumimoji="1" lang="en-US" altLang="zh-CN" dirty="0" smtClean="0">
                <a:solidFill>
                  <a:srgbClr val="000000"/>
                </a:solidFill>
              </a:rPr>
              <a:t>6+5+2+3+2+2+3+18</a:t>
            </a:r>
            <a:r>
              <a:rPr kumimoji="1" lang="zh-CN" altLang="en-US" dirty="0" smtClean="0">
                <a:solidFill>
                  <a:srgbClr val="000000"/>
                </a:solidFill>
              </a:rPr>
              <a:t>中：</a:t>
            </a:r>
          </a:p>
          <a:p>
            <a:r>
              <a:rPr kumimoji="1" lang="en-US" altLang="zh-CN" dirty="0" smtClean="0">
                <a:solidFill>
                  <a:srgbClr val="000000"/>
                </a:solidFill>
              </a:rPr>
              <a:t>6</a:t>
            </a:r>
            <a:r>
              <a:rPr kumimoji="1" lang="zh-CN" altLang="en-US" dirty="0" smtClean="0">
                <a:solidFill>
                  <a:srgbClr val="000000"/>
                </a:solidFill>
              </a:rPr>
              <a:t>是查找以</a:t>
            </a:r>
            <a:r>
              <a:rPr kumimoji="1" lang="en-US" altLang="zh-CN" dirty="0" smtClean="0">
                <a:solidFill>
                  <a:srgbClr val="000000"/>
                </a:solidFill>
              </a:rPr>
              <a:t>A</a:t>
            </a:r>
            <a:r>
              <a:rPr kumimoji="1" lang="zh-CN" altLang="en-US" dirty="0" smtClean="0">
                <a:solidFill>
                  <a:srgbClr val="000000"/>
                </a:solidFill>
              </a:rPr>
              <a:t>开头的数据不成功的查找长度</a:t>
            </a:r>
          </a:p>
          <a:p>
            <a:r>
              <a:rPr kumimoji="1" lang="zh-CN" altLang="en-US" dirty="0" smtClean="0">
                <a:solidFill>
                  <a:srgbClr val="000000"/>
                </a:solidFill>
              </a:rPr>
              <a:t>	查找时按照二次探测法来计算比较次数。</a:t>
            </a:r>
          </a:p>
          <a:p>
            <a:r>
              <a:rPr kumimoji="1" lang="en-US" altLang="zh-CN" dirty="0" smtClean="0">
                <a:solidFill>
                  <a:srgbClr val="000000"/>
                </a:solidFill>
              </a:rPr>
              <a:t>5</a:t>
            </a:r>
            <a:r>
              <a:rPr kumimoji="1" lang="zh-CN" altLang="en-US" dirty="0" smtClean="0">
                <a:solidFill>
                  <a:srgbClr val="000000"/>
                </a:solidFill>
              </a:rPr>
              <a:t>是查找以</a:t>
            </a:r>
            <a:r>
              <a:rPr kumimoji="1" lang="en-US" altLang="zh-CN" dirty="0" smtClean="0">
                <a:solidFill>
                  <a:srgbClr val="000000"/>
                </a:solidFill>
              </a:rPr>
              <a:t>B</a:t>
            </a:r>
            <a:r>
              <a:rPr kumimoji="1" lang="zh-CN" altLang="en-US" dirty="0" smtClean="0">
                <a:solidFill>
                  <a:srgbClr val="000000"/>
                </a:solidFill>
              </a:rPr>
              <a:t>开头的数据不成功的查找长度</a:t>
            </a:r>
          </a:p>
          <a:p>
            <a:r>
              <a:rPr kumimoji="1" lang="en-US" altLang="zh-CN" dirty="0" smtClean="0">
                <a:solidFill>
                  <a:srgbClr val="000000"/>
                </a:solidFill>
              </a:rPr>
              <a:t>2</a:t>
            </a:r>
            <a:r>
              <a:rPr kumimoji="1" lang="zh-CN" altLang="en-US" dirty="0" smtClean="0">
                <a:solidFill>
                  <a:srgbClr val="000000"/>
                </a:solidFill>
              </a:rPr>
              <a:t>是查找以</a:t>
            </a:r>
            <a:r>
              <a:rPr kumimoji="1" lang="en-US" altLang="zh-CN" dirty="0" smtClean="0">
                <a:solidFill>
                  <a:srgbClr val="000000"/>
                </a:solidFill>
              </a:rPr>
              <a:t>C</a:t>
            </a:r>
            <a:r>
              <a:rPr kumimoji="1" lang="zh-CN" altLang="en-US" dirty="0" smtClean="0">
                <a:solidFill>
                  <a:srgbClr val="000000"/>
                </a:solidFill>
              </a:rPr>
              <a:t>开头的数据不成功的查找长度</a:t>
            </a:r>
          </a:p>
          <a:p>
            <a:r>
              <a:rPr kumimoji="1" lang="en-US" altLang="zh-CN" dirty="0" smtClean="0">
                <a:solidFill>
                  <a:srgbClr val="000000"/>
                </a:solidFill>
              </a:rPr>
              <a:t>3</a:t>
            </a:r>
            <a:r>
              <a:rPr kumimoji="1" lang="zh-CN" altLang="en-US" dirty="0" smtClean="0">
                <a:solidFill>
                  <a:srgbClr val="000000"/>
                </a:solidFill>
              </a:rPr>
              <a:t>是查找以</a:t>
            </a:r>
            <a:r>
              <a:rPr kumimoji="1" lang="en-US" altLang="zh-CN" dirty="0" smtClean="0">
                <a:solidFill>
                  <a:srgbClr val="000000"/>
                </a:solidFill>
              </a:rPr>
              <a:t>E</a:t>
            </a:r>
            <a:r>
              <a:rPr kumimoji="1" lang="zh-CN" altLang="en-US" dirty="0" smtClean="0">
                <a:solidFill>
                  <a:srgbClr val="000000"/>
                </a:solidFill>
              </a:rPr>
              <a:t>开头的数据不成功的查找长度</a:t>
            </a:r>
          </a:p>
          <a:p>
            <a:r>
              <a:rPr kumimoji="1" lang="en-US" altLang="zh-CN" dirty="0" smtClean="0">
                <a:solidFill>
                  <a:srgbClr val="000000"/>
                </a:solidFill>
              </a:rPr>
              <a:t>2</a:t>
            </a:r>
            <a:r>
              <a:rPr kumimoji="1" lang="zh-CN" altLang="en-US" dirty="0" smtClean="0">
                <a:solidFill>
                  <a:srgbClr val="000000"/>
                </a:solidFill>
              </a:rPr>
              <a:t>是查找以</a:t>
            </a:r>
            <a:r>
              <a:rPr kumimoji="1" lang="en-US" altLang="zh-CN" dirty="0" smtClean="0">
                <a:solidFill>
                  <a:srgbClr val="000000"/>
                </a:solidFill>
              </a:rPr>
              <a:t>F</a:t>
            </a:r>
            <a:r>
              <a:rPr kumimoji="1" lang="zh-CN" altLang="en-US" dirty="0" smtClean="0">
                <a:solidFill>
                  <a:srgbClr val="000000"/>
                </a:solidFill>
              </a:rPr>
              <a:t>开头的数据不成功的查找长度</a:t>
            </a:r>
          </a:p>
          <a:p>
            <a:r>
              <a:rPr kumimoji="1" lang="en-US" altLang="zh-CN" dirty="0" smtClean="0">
                <a:solidFill>
                  <a:srgbClr val="000000"/>
                </a:solidFill>
              </a:rPr>
              <a:t>2</a:t>
            </a:r>
            <a:r>
              <a:rPr kumimoji="1" lang="zh-CN" altLang="en-US" dirty="0" smtClean="0">
                <a:solidFill>
                  <a:srgbClr val="000000"/>
                </a:solidFill>
              </a:rPr>
              <a:t>是查找以</a:t>
            </a:r>
            <a:r>
              <a:rPr kumimoji="1" lang="en-US" altLang="zh-CN" dirty="0" smtClean="0">
                <a:solidFill>
                  <a:srgbClr val="000000"/>
                </a:solidFill>
              </a:rPr>
              <a:t>H</a:t>
            </a:r>
            <a:r>
              <a:rPr kumimoji="1" lang="zh-CN" altLang="en-US" dirty="0" smtClean="0">
                <a:solidFill>
                  <a:srgbClr val="000000"/>
                </a:solidFill>
              </a:rPr>
              <a:t>开头的数据不成功的查找长度</a:t>
            </a:r>
          </a:p>
          <a:p>
            <a:r>
              <a:rPr kumimoji="1" lang="en-US" altLang="zh-CN" dirty="0" smtClean="0">
                <a:solidFill>
                  <a:srgbClr val="000000"/>
                </a:solidFill>
              </a:rPr>
              <a:t>20</a:t>
            </a:r>
            <a:r>
              <a:rPr kumimoji="1" lang="zh-CN" altLang="en-US" dirty="0" smtClean="0">
                <a:solidFill>
                  <a:srgbClr val="000000"/>
                </a:solidFill>
              </a:rPr>
              <a:t>应该写为</a:t>
            </a:r>
            <a:r>
              <a:rPr kumimoji="1" lang="en-US" altLang="zh-CN" dirty="0" smtClean="0">
                <a:solidFill>
                  <a:srgbClr val="000000"/>
                </a:solidFill>
              </a:rPr>
              <a:t>1*20</a:t>
            </a:r>
            <a:r>
              <a:rPr kumimoji="1" lang="zh-CN" altLang="en-US" dirty="0" smtClean="0">
                <a:solidFill>
                  <a:srgbClr val="000000"/>
                </a:solidFill>
              </a:rPr>
              <a:t>，表示是查找以其它字母</a:t>
            </a:r>
            <a:r>
              <a:rPr kumimoji="1" lang="en-US" altLang="zh-CN" dirty="0" smtClean="0">
                <a:solidFill>
                  <a:srgbClr val="000000"/>
                </a:solidFill>
              </a:rPr>
              <a:t>A</a:t>
            </a:r>
            <a:r>
              <a:rPr kumimoji="1" lang="zh-CN" altLang="en-US" dirty="0" smtClean="0">
                <a:solidFill>
                  <a:srgbClr val="000000"/>
                </a:solidFill>
              </a:rPr>
              <a:t>开头的数据不成功的查找长度</a:t>
            </a:r>
          </a:p>
          <a:p>
            <a:endParaRPr kumimoji="1" lang="en-US" altLang="zh-CN" dirty="0" smtClean="0">
              <a:solidFill>
                <a:srgbClr val="000000"/>
              </a:solidFill>
            </a:endParaRPr>
          </a:p>
          <a:p>
            <a:endParaRPr kumimoji="1" lang="en-US" altLang="zh-CN" dirty="0" smtClean="0">
              <a:solidFill>
                <a:srgbClr val="000000"/>
              </a:solidFill>
            </a:endParaRPr>
          </a:p>
          <a:p>
            <a:pPr algn="just" eaLnBrk="1" hangingPunct="1">
              <a:lnSpc>
                <a:spcPct val="160000"/>
              </a:lnSpc>
              <a:spcBef>
                <a:spcPct val="50000"/>
              </a:spcBef>
            </a:pPr>
            <a:r>
              <a:rPr kumimoji="1" lang="zh-CN" altLang="en-US" dirty="0" smtClean="0">
                <a:solidFill>
                  <a:srgbClr val="000000"/>
                </a:solidFill>
              </a:rPr>
              <a:t>可以证明，当表的长度为质数且表的装载因子不超过</a:t>
            </a:r>
            <a:r>
              <a:rPr kumimoji="1" lang="en-US" altLang="zh-CN" dirty="0" smtClean="0">
                <a:solidFill>
                  <a:srgbClr val="000000"/>
                </a:solidFill>
              </a:rPr>
              <a:t>0.5</a:t>
            </a:r>
            <a:r>
              <a:rPr kumimoji="1" lang="zh-CN" altLang="en-US" dirty="0" smtClean="0">
                <a:solidFill>
                  <a:srgbClr val="000000"/>
                </a:solidFill>
              </a:rPr>
              <a:t>时，新的数据元素一定能够插入到散列表中，而且任何一个位置不会被探测两次。</a:t>
            </a:r>
          </a:p>
        </p:txBody>
      </p:sp>
      <p:sp>
        <p:nvSpPr>
          <p:cNvPr id="4" name="灯片编号占位符 3"/>
          <p:cNvSpPr>
            <a:spLocks noGrp="1"/>
          </p:cNvSpPr>
          <p:nvPr>
            <p:ph type="sldNum" sz="quarter" idx="10"/>
          </p:nvPr>
        </p:nvSpPr>
        <p:spPr/>
        <p:txBody>
          <a:bodyPr/>
          <a:lstStyle/>
          <a:p>
            <a:pPr>
              <a:defRPr/>
            </a:pPr>
            <a:fld id="{30ABCFD1-62F0-4588-9489-80581B725756}" type="slidenum">
              <a:rPr lang="zh-CN" altLang="en-US" smtClean="0"/>
              <a:pPr>
                <a:defRPr/>
              </a:pPr>
              <a:t>139</a:t>
            </a:fld>
            <a:endParaRPr lang="en-US" altLang="zh-CN"/>
          </a:p>
        </p:txBody>
      </p:sp>
    </p:spTree>
    <p:extLst>
      <p:ext uri="{BB962C8B-B14F-4D97-AF65-F5344CB8AC3E}">
        <p14:creationId xmlns:p14="http://schemas.microsoft.com/office/powerpoint/2010/main" val="260811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A866C748-2D60-421B-A8B2-97CBCFD54888}" type="slidenum">
              <a:rPr lang="zh-CN" altLang="en-US" sz="1200" i="0" u="none">
                <a:solidFill>
                  <a:prstClr val="black"/>
                </a:solidFill>
              </a:rPr>
              <a:pPr/>
              <a:t>46</a:t>
            </a:fld>
            <a:endParaRPr lang="en-US" altLang="zh-CN" sz="1200" i="0" u="none">
              <a:solidFill>
                <a:prstClr val="black"/>
              </a:solidFill>
            </a:endParaRPr>
          </a:p>
        </p:txBody>
      </p:sp>
      <p:sp>
        <p:nvSpPr>
          <p:cNvPr id="164867" name="Rectangle 2"/>
          <p:cNvSpPr>
            <a:spLocks noGrp="1" noRot="1" noChangeAspect="1" noChangeArrowheads="1" noTextEdit="1"/>
          </p:cNvSpPr>
          <p:nvPr>
            <p:ph type="sldImg"/>
          </p:nvPr>
        </p:nvSpPr>
        <p:spPr>
          <a:xfrm>
            <a:off x="1143000" y="685800"/>
            <a:ext cx="4572000" cy="3429000"/>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447744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7B8B3D96-E060-40B0-A5BC-9754D4497595}" type="slidenum">
              <a:rPr lang="zh-CN" altLang="en-US" sz="1200" i="0" u="none">
                <a:solidFill>
                  <a:prstClr val="black"/>
                </a:solidFill>
              </a:rPr>
              <a:pPr/>
              <a:t>47</a:t>
            </a:fld>
            <a:endParaRPr lang="en-US" altLang="zh-CN" sz="1200" i="0" u="none">
              <a:solidFill>
                <a:prstClr val="black"/>
              </a:solidFill>
            </a:endParaRPr>
          </a:p>
        </p:txBody>
      </p:sp>
      <p:sp>
        <p:nvSpPr>
          <p:cNvPr id="165891" name="Rectangle 2"/>
          <p:cNvSpPr>
            <a:spLocks noGrp="1" noRot="1" noChangeAspect="1" noChangeArrowheads="1" noTextEdit="1"/>
          </p:cNvSpPr>
          <p:nvPr>
            <p:ph type="sldImg"/>
          </p:nvPr>
        </p:nvSpPr>
        <p:spPr>
          <a:xfrm>
            <a:off x="1143000" y="685800"/>
            <a:ext cx="4572000" cy="34290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19768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BBC8148C-16C5-4531-A4D4-63CB34351515}" type="slidenum">
              <a:rPr lang="zh-CN" altLang="en-US" sz="1200" i="0" u="none">
                <a:solidFill>
                  <a:prstClr val="black"/>
                </a:solidFill>
              </a:rPr>
              <a:pPr/>
              <a:t>48</a:t>
            </a:fld>
            <a:endParaRPr lang="en-US" altLang="zh-CN" sz="1200" i="0" u="none">
              <a:solidFill>
                <a:prstClr val="black"/>
              </a:solidFill>
            </a:endParaRPr>
          </a:p>
        </p:txBody>
      </p:sp>
      <p:sp>
        <p:nvSpPr>
          <p:cNvPr id="166915" name="Rectangle 1026"/>
          <p:cNvSpPr>
            <a:spLocks noGrp="1" noRot="1" noChangeAspect="1" noChangeArrowheads="1" noTextEdit="1"/>
          </p:cNvSpPr>
          <p:nvPr>
            <p:ph type="sldImg"/>
          </p:nvPr>
        </p:nvSpPr>
        <p:spPr>
          <a:xfrm>
            <a:off x="1143000" y="685800"/>
            <a:ext cx="4572000" cy="3429000"/>
          </a:xfrm>
          <a:ln/>
        </p:spPr>
      </p:sp>
      <p:sp>
        <p:nvSpPr>
          <p:cNvPr id="1669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66804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310D6BCC-7676-4643-9904-B0FE9059AF60}" type="slidenum">
              <a:rPr lang="zh-CN" altLang="en-US" sz="1200" i="0" u="none">
                <a:solidFill>
                  <a:prstClr val="black"/>
                </a:solidFill>
              </a:rPr>
              <a:pPr/>
              <a:t>49</a:t>
            </a:fld>
            <a:endParaRPr lang="en-US" altLang="zh-CN" sz="1200" i="0" u="none">
              <a:solidFill>
                <a:prstClr val="black"/>
              </a:solidFill>
            </a:endParaRPr>
          </a:p>
        </p:txBody>
      </p:sp>
      <p:sp>
        <p:nvSpPr>
          <p:cNvPr id="167939" name="Rectangle 2"/>
          <p:cNvSpPr>
            <a:spLocks noGrp="1" noRot="1" noChangeAspect="1" noChangeArrowheads="1" noTextEdit="1"/>
          </p:cNvSpPr>
          <p:nvPr>
            <p:ph type="sldImg"/>
          </p:nvPr>
        </p:nvSpPr>
        <p:spPr>
          <a:xfrm>
            <a:off x="1143000" y="685800"/>
            <a:ext cx="4572000" cy="3429000"/>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815339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201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20185507">
            <a:off x="830263" y="3984687"/>
            <a:ext cx="1382712" cy="1920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867C679E-8794-483B-93E6-D3DE6398D0EA}" type="slidenum">
              <a:rPr lang="zh-CN" altLang="en-US"/>
              <a:pPr>
                <a:defRPr/>
              </a:pPr>
              <a:t>‹#›</a:t>
            </a:fld>
            <a:endParaRPr lang="en-US" altLang="zh-CN"/>
          </a:p>
        </p:txBody>
      </p:sp>
    </p:spTree>
    <p:extLst>
      <p:ext uri="{BB962C8B-B14F-4D97-AF65-F5344CB8AC3E}">
        <p14:creationId xmlns:p14="http://schemas.microsoft.com/office/powerpoint/2010/main" val="981138752"/>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580612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5544094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64263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114"/>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42370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1105483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2846685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65"/>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65"/>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83496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5"/>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03179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417771825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0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2661553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2954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5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8873331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8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7438547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893466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2355829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096242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2780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114"/>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9925701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820249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295130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65"/>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65"/>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653426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5"/>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431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455522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378342575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8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2811289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3857520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6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8150983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286549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1"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1"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0264721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5526086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14682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113"/>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5763653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6033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5924333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156090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6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6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941506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0538013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191814242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6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493407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620500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4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8883657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1517146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91"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91"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759002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62770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5254080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38572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93"/>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146661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679001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9379444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4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4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277152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4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597362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35622716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4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96890215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9622446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2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24109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56308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556829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81"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81"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4985212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392462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05374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73"/>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1825589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4974252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456537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2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2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225143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2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1354649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355740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114"/>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9807766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7667701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6976287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0569238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1"/>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573042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70"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70"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518013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065359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23086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1"/>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1"/>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8917719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7098654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6419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2813237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1"/>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1"/>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435940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1"/>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665870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1"/>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1"/>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196986613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51"/>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20326410">
            <a:off x="600079" y="3883025"/>
            <a:ext cx="1235075" cy="17160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A87E60C2-15B5-4F80-802A-9871E269F065}"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2566943634"/>
      </p:ext>
    </p:extLst>
  </p:cSld>
  <p:clrMapOvr>
    <a:masterClrMapping/>
  </p:clrMapOvr>
  <p:transition>
    <p:wipe dir="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644007">
            <a:off x="6893054" y="3616325"/>
            <a:ext cx="1706563" cy="23685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34"/>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3A39594-FB59-4765-88D8-7F4DF728449B}"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099144352"/>
      </p:ext>
    </p:extLst>
  </p:cSld>
  <p:clrMapOvr>
    <a:masterClrMapping/>
  </p:clrMapOvr>
  <p:transition>
    <p:wipe dir="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4"/>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34"/>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7B3208C-C840-48BE-8E25-BC115D79FCC0}"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639036109"/>
      </p:ext>
    </p:extLst>
  </p:cSld>
  <p:clrMapOvr>
    <a:masterClrMapping/>
  </p:clrMapOvr>
  <p:transition>
    <p:wipe dir="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72"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50"/>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FAB40410-8EA8-4DBB-8742-DD3C86EF3E2C}"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993606142"/>
      </p:ext>
    </p:extLst>
  </p:cSld>
  <p:clrMapOvr>
    <a:masterClrMapping/>
  </p:clrMapOvr>
  <p:transition>
    <p:wipe dir="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50"/>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4"/>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4"/>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8DEFA32B-9873-4330-B770-7DD9B9491477}"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405623986"/>
      </p:ext>
    </p:extLst>
  </p:cSld>
  <p:clrMapOvr>
    <a:masterClrMapping/>
  </p:clrMapOvr>
  <p:transition>
    <p:wipe dir="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50"/>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58E7E1CE-1711-40D8-935C-36C631F272F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337565004"/>
      </p:ext>
    </p:extLst>
  </p:cSld>
  <p:clrMapOvr>
    <a:masterClrMapping/>
  </p:clrMapOvr>
  <p:transition>
    <p:wipe dir="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7272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0480221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en-US" noProof="0" smtClean="0"/>
          </a:p>
        </p:txBody>
      </p:sp>
    </p:spTree>
    <p:extLst>
      <p:ext uri="{BB962C8B-B14F-4D97-AF65-F5344CB8AC3E}">
        <p14:creationId xmlns:p14="http://schemas.microsoft.com/office/powerpoint/2010/main" val="2339114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65"/>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65"/>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1517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42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75463" y="3863975"/>
            <a:ext cx="1377950" cy="19129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9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C855E21-E30F-4541-9575-4E773DFE602C}" type="slidenum">
              <a:rPr lang="zh-CN" altLang="en-US"/>
              <a:pPr>
                <a:defRPr/>
              </a:pPr>
              <a:t>‹#›</a:t>
            </a:fld>
            <a:endParaRPr lang="en-US" altLang="zh-CN"/>
          </a:p>
        </p:txBody>
      </p:sp>
    </p:spTree>
    <p:extLst>
      <p:ext uri="{BB962C8B-B14F-4D97-AF65-F5344CB8AC3E}">
        <p14:creationId xmlns:p14="http://schemas.microsoft.com/office/powerpoint/2010/main" val="2011629556"/>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5"/>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3545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471202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74"/>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62861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33704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49"/>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531439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0726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79510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422358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1771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114"/>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4490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42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61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9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CEC4E9AB-A5B5-4FF8-A461-D533129D48C2}" type="slidenum">
              <a:rPr lang="zh-CN" altLang="en-US"/>
              <a:pPr>
                <a:defRPr/>
              </a:pPr>
              <a:t>‹#›</a:t>
            </a:fld>
            <a:endParaRPr lang="en-US" altLang="zh-CN"/>
          </a:p>
        </p:txBody>
      </p:sp>
    </p:spTree>
    <p:extLst>
      <p:ext uri="{BB962C8B-B14F-4D97-AF65-F5344CB8AC3E}">
        <p14:creationId xmlns:p14="http://schemas.microsoft.com/office/powerpoint/2010/main" val="3684000278"/>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2089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0442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65"/>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65"/>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11133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5"/>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4020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3511266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6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667607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272221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4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20867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00045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93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42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61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403"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41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BE5413B5-3544-4FD8-9467-DDE18C16C50C}" type="slidenum">
              <a:rPr lang="zh-CN" altLang="en-US"/>
              <a:pPr>
                <a:defRPr/>
              </a:pPr>
              <a:t>‹#›</a:t>
            </a:fld>
            <a:endParaRPr lang="en-US" altLang="zh-CN"/>
          </a:p>
        </p:txBody>
      </p:sp>
    </p:spTree>
    <p:extLst>
      <p:ext uri="{BB962C8B-B14F-4D97-AF65-F5344CB8AC3E}">
        <p14:creationId xmlns:p14="http://schemas.microsoft.com/office/powerpoint/2010/main" val="2343852163"/>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839966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8260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114"/>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484524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008103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921511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65"/>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65"/>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368627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5"/>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294691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37305261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6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334383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9716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42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61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41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p>
        </p:txBody>
      </p:sp>
      <p:sp>
        <p:nvSpPr>
          <p:cNvPr id="11" name="Rectangle 6"/>
          <p:cNvSpPr>
            <a:spLocks noGrp="1" noChangeArrowheads="1"/>
          </p:cNvSpPr>
          <p:nvPr>
            <p:ph type="sldNum" sz="quarter" idx="16"/>
          </p:nvPr>
        </p:nvSpPr>
        <p:spPr/>
        <p:txBody>
          <a:bodyPr/>
          <a:lstStyle>
            <a:lvl1pPr>
              <a:defRPr/>
            </a:lvl1pPr>
          </a:lstStyle>
          <a:p>
            <a:pPr>
              <a:defRPr/>
            </a:pPr>
            <a:fld id="{F4956D43-3A0E-4ABF-8C9B-5ACC7ED247BE}" type="slidenum">
              <a:rPr lang="zh-CN" altLang="en-US"/>
              <a:pPr>
                <a:defRPr/>
              </a:pPr>
              <a:t>‹#›</a:t>
            </a:fld>
            <a:endParaRPr lang="en-US" altLang="zh-CN"/>
          </a:p>
        </p:txBody>
      </p:sp>
    </p:spTree>
    <p:extLst>
      <p:ext uri="{BB962C8B-B14F-4D97-AF65-F5344CB8AC3E}">
        <p14:creationId xmlns:p14="http://schemas.microsoft.com/office/powerpoint/2010/main" val="1356718955"/>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35"/>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744760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556132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2670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280625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2283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114"/>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96367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27093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152579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65"/>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65"/>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25903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5"/>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9967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42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41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chemeClr val="tx2"/>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61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346DAD5-E2C4-48DD-AFA4-C7EC495C5A6B}" type="slidenum">
              <a:rPr lang="zh-CN" altLang="en-US"/>
              <a:pPr>
                <a:defRPr/>
              </a:pPr>
              <a:t>‹#›</a:t>
            </a:fld>
            <a:endParaRPr lang="en-US" altLang="zh-CN"/>
          </a:p>
        </p:txBody>
      </p:sp>
    </p:spTree>
    <p:extLst>
      <p:ext uri="{BB962C8B-B14F-4D97-AF65-F5344CB8AC3E}">
        <p14:creationId xmlns:p14="http://schemas.microsoft.com/office/powerpoint/2010/main" val="1778188492"/>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16969007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2013"/>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20185507">
            <a:off x="830263" y="3984687"/>
            <a:ext cx="1382712" cy="1920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867C679E-8794-483B-93E6-D3DE6398D0EA}" type="slidenum">
              <a:rPr lang="zh-CN" altLang="en-US">
                <a:solidFill>
                  <a:srgbClr val="003366"/>
                </a:solidFill>
              </a:rPr>
              <a:pPr>
                <a:defRPr/>
              </a:pPr>
              <a:t>‹#›</a:t>
            </a:fld>
            <a:endParaRPr lang="en-US" altLang="zh-CN">
              <a:solidFill>
                <a:srgbClr val="003366"/>
              </a:solidFill>
            </a:endParaRPr>
          </a:p>
        </p:txBody>
      </p:sp>
    </p:spTree>
    <p:extLst>
      <p:ext uri="{BB962C8B-B14F-4D97-AF65-F5344CB8AC3E}">
        <p14:creationId xmlns:p14="http://schemas.microsoft.com/office/powerpoint/2010/main" val="2644858635"/>
      </p:ext>
    </p:extLst>
  </p:cSld>
  <p:clrMapOvr>
    <a:masterClrMapping/>
  </p:clrMapOvr>
  <p:transition>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42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875463" y="3863975"/>
            <a:ext cx="1377950" cy="19129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96"/>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C855E21-E30F-4541-9575-4E773DFE602C}"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2811229143"/>
      </p:ext>
    </p:extLst>
  </p:cSld>
  <p:clrMapOvr>
    <a:masterClrMapping/>
  </p:clrMapOvr>
  <p:transition>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42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61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5"/>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96"/>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CEC4E9AB-A5B5-4FF8-A461-D533129D48C2}"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564708813"/>
      </p:ext>
    </p:extLst>
  </p:cSld>
  <p:clrMapOvr>
    <a:masterClrMapping/>
  </p:clrMapOvr>
  <p:transition>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42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61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403"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41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BE5413B5-3544-4FD8-9467-DDE18C16C50C}"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907435916"/>
      </p:ext>
    </p:extLst>
  </p:cSld>
  <p:clrMapOvr>
    <a:masterClrMapping/>
  </p:clrMapOvr>
  <p:transition>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42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61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412"/>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5"/>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F4956D43-3A0E-4ABF-8C9B-5ACC7ED247BE}"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507147224"/>
      </p:ext>
    </p:extLst>
  </p:cSld>
  <p:clrMapOvr>
    <a:masterClrMapping/>
  </p:clrMapOvr>
  <p:transition>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425"/>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412"/>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rgbClr val="FFFFFF"/>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261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1346DAD5-E2C4-48DD-AFA4-C7EC495C5A6B}"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15453527"/>
      </p:ext>
    </p:extLst>
  </p:cSld>
  <p:clrMapOvr>
    <a:masterClrMapping/>
  </p:clrMapOvr>
  <p:transition>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5"/>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73509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4" name="Rectangle 67"/>
          <p:cNvSpPr>
            <a:spLocks noGrp="1" noChangeArrowheads="1"/>
          </p:cNvSpPr>
          <p:nvPr>
            <p:ph type="sldNum" sz="quarter" idx="12"/>
          </p:nvPr>
        </p:nvSpPr>
        <p:spPr/>
        <p:txBody>
          <a:bodyPr/>
          <a:lstStyle>
            <a:lvl1pPr>
              <a:defRPr/>
            </a:lvl1pPr>
          </a:lstStyle>
          <a:p>
            <a:pPr>
              <a:defRPr/>
            </a:pPr>
            <a:fld id="{3E733822-3DBA-4789-BECD-9433DB7E72DA}" type="slidenum">
              <a:rPr lang="en-US" altLang="zh-CN">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35391589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4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9125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5"/>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14976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90141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2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003568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957361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864583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891280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2613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114"/>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427739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158461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597987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65"/>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65"/>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1654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p>
        </p:txBody>
      </p:sp>
      <p:sp>
        <p:nvSpPr>
          <p:cNvPr id="4" name="Rectangle 67"/>
          <p:cNvSpPr>
            <a:spLocks noGrp="1" noChangeArrowheads="1"/>
          </p:cNvSpPr>
          <p:nvPr>
            <p:ph type="sldNum" sz="quarter" idx="12"/>
          </p:nvPr>
        </p:nvSpPr>
        <p:spPr/>
        <p:txBody>
          <a:bodyPr/>
          <a:lstStyle>
            <a:lvl1pPr>
              <a:defRPr/>
            </a:lvl1pPr>
          </a:lstStyle>
          <a:p>
            <a:pPr>
              <a:defRPr/>
            </a:pPr>
            <a:fld id="{3E733822-3DBA-4789-BECD-9433DB7E72DA}" type="slidenum">
              <a:rPr lang="en-US" altLang="zh-CN"/>
              <a:pPr>
                <a:defRPr/>
              </a:pPr>
              <a:t>‹#›</a:t>
            </a:fld>
            <a:endParaRPr lang="en-US" altLang="zh-CN"/>
          </a:p>
        </p:txBody>
      </p:sp>
    </p:spTree>
    <p:extLst>
      <p:ext uri="{BB962C8B-B14F-4D97-AF65-F5344CB8AC3E}">
        <p14:creationId xmlns:p14="http://schemas.microsoft.com/office/powerpoint/2010/main" val="35855332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5"/>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71174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112613606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3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5503093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8795335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1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6742048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243990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022451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603946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90799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114"/>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5441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7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4575278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2341921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6"/>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2125534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65"/>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65"/>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68147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65"/>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765972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6"/>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4725150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22"/>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9673685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41260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97"/>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4689552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6"/>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70120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380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0.xml"/><Relationship Id="rId3" Type="http://schemas.openxmlformats.org/officeDocument/2006/relationships/slideLayout" Target="../slideLayouts/slideLayout175.xml"/><Relationship Id="rId7" Type="http://schemas.openxmlformats.org/officeDocument/2006/relationships/slideLayout" Target="../slideLayouts/slideLayout179.xml"/><Relationship Id="rId2" Type="http://schemas.openxmlformats.org/officeDocument/2006/relationships/slideLayout" Target="../slideLayouts/slideLayout174.xml"/><Relationship Id="rId1" Type="http://schemas.openxmlformats.org/officeDocument/2006/relationships/slideLayout" Target="../slideLayouts/slideLayout173.xml"/><Relationship Id="rId6" Type="http://schemas.openxmlformats.org/officeDocument/2006/relationships/slideLayout" Target="../slideLayouts/slideLayout178.xml"/><Relationship Id="rId5" Type="http://schemas.openxmlformats.org/officeDocument/2006/relationships/slideLayout" Target="../slideLayouts/slideLayout177.xml"/><Relationship Id="rId4" Type="http://schemas.openxmlformats.org/officeDocument/2006/relationships/slideLayout" Target="../slideLayouts/slideLayout176.xml"/><Relationship Id="rId9"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6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2"/>
          <p:cNvSpPr>
            <a:spLocks noGrp="1" noChangeArrowheads="1"/>
          </p:cNvSpPr>
          <p:nvPr>
            <p:ph type="title"/>
          </p:nvPr>
        </p:nvSpPr>
        <p:spPr bwMode="auto">
          <a:xfrm>
            <a:off x="457204" y="26041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3517D6EB-B768-48DE-BDAD-2164CAEB9C9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83" r:id="rId1"/>
    <p:sldLayoutId id="2147484284" r:id="rId2"/>
    <p:sldLayoutId id="2147484285" r:id="rId3"/>
    <p:sldLayoutId id="2147484286" r:id="rId4"/>
    <p:sldLayoutId id="2147484287" r:id="rId5"/>
    <p:sldLayoutId id="2147484288" r:id="rId6"/>
    <p:sldLayoutId id="2147484289" r:id="rId7"/>
    <p:sldLayoutId id="2147484290"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0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542202879"/>
      </p:ext>
    </p:extLst>
  </p:cSld>
  <p:clrMap bg1="lt1" tx1="dk1" bg2="lt2" tx2="dk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 id="2147484408" r:id="rId10"/>
    <p:sldLayoutId id="2147484409" r:id="rId11"/>
    <p:sldLayoutId id="2147484410" r:id="rId12"/>
    <p:sldLayoutId id="2147484411"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8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93823744"/>
      </p:ext>
    </p:extLst>
  </p:cSld>
  <p:clrMap bg1="lt1" tx1="dk1" bg2="lt2" tx2="dk2" accent1="accent1" accent2="accent2" accent3="accent3" accent4="accent4" accent5="accent5" accent6="accent6" hlink="hlink" folHlink="folHlink"/>
  <p:sldLayoutIdLst>
    <p:sldLayoutId id="2147484413" r:id="rId1"/>
    <p:sldLayoutId id="2147484414" r:id="rId2"/>
    <p:sldLayoutId id="2147484415" r:id="rId3"/>
    <p:sldLayoutId id="2147484416" r:id="rId4"/>
    <p:sldLayoutId id="2147484417" r:id="rId5"/>
    <p:sldLayoutId id="2147484418" r:id="rId6"/>
    <p:sldLayoutId id="2147484419" r:id="rId7"/>
    <p:sldLayoutId id="2147484420" r:id="rId8"/>
    <p:sldLayoutId id="2147484421" r:id="rId9"/>
    <p:sldLayoutId id="2147484422" r:id="rId10"/>
    <p:sldLayoutId id="2147484423" r:id="rId11"/>
    <p:sldLayoutId id="2147484424" r:id="rId12"/>
    <p:sldLayoutId id="2147484425"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6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52476308"/>
      </p:ext>
    </p:extLst>
  </p:cSld>
  <p:clrMap bg1="lt1" tx1="dk1" bg2="lt2" tx2="dk2" accent1="accent1" accent2="accent2" accent3="accent3" accent4="accent4" accent5="accent5" accent6="accent6" hlink="hlink" folHlink="folHlink"/>
  <p:sldLayoutIdLst>
    <p:sldLayoutId id="2147484427" r:id="rId1"/>
    <p:sldLayoutId id="2147484428" r:id="rId2"/>
    <p:sldLayoutId id="2147484429" r:id="rId3"/>
    <p:sldLayoutId id="2147484430" r:id="rId4"/>
    <p:sldLayoutId id="2147484431" r:id="rId5"/>
    <p:sldLayoutId id="2147484432" r:id="rId6"/>
    <p:sldLayoutId id="2147484433" r:id="rId7"/>
    <p:sldLayoutId id="2147484434" r:id="rId8"/>
    <p:sldLayoutId id="2147484435" r:id="rId9"/>
    <p:sldLayoutId id="2147484436" r:id="rId10"/>
    <p:sldLayoutId id="2147484437" r:id="rId11"/>
    <p:sldLayoutId id="2147484438" r:id="rId12"/>
    <p:sldLayoutId id="2147484439"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4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4145355846"/>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 id="2147484452" r:id="rId12"/>
    <p:sldLayoutId id="2147484453"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1"/>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26"/>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4187232825"/>
      </p:ext>
    </p:extLst>
  </p:cSld>
  <p:clrMap bg1="lt1" tx1="dk1" bg2="lt2" tx2="dk2" accent1="accent1" accent2="accent2" accent3="accent3" accent4="accent4" accent5="accent5" accent6="accent6" hlink="hlink" folHlink="folHlink"/>
  <p:sldLayoutIdLst>
    <p:sldLayoutId id="2147484455" r:id="rId1"/>
    <p:sldLayoutId id="2147484456" r:id="rId2"/>
    <p:sldLayoutId id="2147484457" r:id="rId3"/>
    <p:sldLayoutId id="2147484458" r:id="rId4"/>
    <p:sldLayoutId id="2147484459" r:id="rId5"/>
    <p:sldLayoutId id="2147484460" r:id="rId6"/>
    <p:sldLayoutId id="2147484461" r:id="rId7"/>
    <p:sldLayoutId id="2147484462" r:id="rId8"/>
    <p:sldLayoutId id="2147484463" r:id="rId9"/>
    <p:sldLayoutId id="2147484464" r:id="rId10"/>
    <p:sldLayoutId id="2147484465" r:id="rId11"/>
    <p:sldLayoutId id="2147484466" r:id="rId12"/>
    <p:sldLayoutId id="2147484467"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0"/>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50"/>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99600B8-006B-485E-B83A-559A1F87BE5D}"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670441943"/>
      </p:ext>
    </p:extLst>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7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871262108"/>
      </p:ext>
    </p:extLst>
  </p:cSld>
  <p:clrMap bg1="lt1" tx1="dk1" bg2="lt2" tx2="dk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 id="2147484303" r:id="rId12"/>
    <p:sldLayoutId id="2147484304"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74"/>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559051433"/>
      </p:ext>
    </p:extLst>
  </p:cSld>
  <p:clrMap bg1="lt1" tx1="dk1" bg2="lt2" tx2="dk2" accent1="accent1" accent2="accent2" accent3="accent3" accent4="accent4" accent5="accent5" accent6="accent6" hlink="hlink" folHlink="folHlink"/>
  <p:sldLayoutIdLst>
    <p:sldLayoutId id="2147484306" r:id="rId1"/>
    <p:sldLayoutId id="2147484307" r:id="rId2"/>
    <p:sldLayoutId id="2147484308" r:id="rId3"/>
    <p:sldLayoutId id="2147484309" r:id="rId4"/>
    <p:sldLayoutId id="2147484310" r:id="rId5"/>
    <p:sldLayoutId id="2147484311" r:id="rId6"/>
    <p:sldLayoutId id="2147484312" r:id="rId7"/>
    <p:sldLayoutId id="2147484313" r:id="rId8"/>
    <p:sldLayoutId id="2147484314" r:id="rId9"/>
    <p:sldLayoutId id="2147484315" r:id="rId10"/>
    <p:sldLayoutId id="2147484316" r:id="rId11"/>
    <p:sldLayoutId id="2147484317" r:id="rId12"/>
    <p:sldLayoutId id="2147484318"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66"/>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354806962"/>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60"/>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54589970"/>
      </p:ext>
    </p:extLst>
  </p:cSld>
  <p:clrMap bg1="lt1" tx1="dk1" bg2="lt2" tx2="dk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 id="2147484345" r:id="rId12"/>
    <p:sldLayoutId id="2147484346"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62"/>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412"/>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3517D6EB-B768-48DE-BDAD-2164CAEB9C9B}" type="slidenum">
              <a:rPr lang="zh-CN" altLang="en-US">
                <a:solidFill>
                  <a:srgbClr val="2E4C6B"/>
                </a:solidFill>
              </a:rPr>
              <a:pPr>
                <a:defRPr/>
              </a:pPr>
              <a:t>‹#›</a:t>
            </a:fld>
            <a:endParaRPr lang="en-US" altLang="zh-CN">
              <a:solidFill>
                <a:srgbClr val="2E4C6B"/>
              </a:solidFill>
            </a:endParaRPr>
          </a:p>
        </p:txBody>
      </p:sp>
    </p:spTree>
    <p:extLst>
      <p:ext uri="{BB962C8B-B14F-4D97-AF65-F5344CB8AC3E}">
        <p14:creationId xmlns:p14="http://schemas.microsoft.com/office/powerpoint/2010/main" val="609220840"/>
      </p:ext>
    </p:extLst>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52" r:id="rId5"/>
    <p:sldLayoutId id="2147484353" r:id="rId6"/>
    <p:sldLayoutId id="2147484354" r:id="rId7"/>
    <p:sldLayoutId id="2147484355"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4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44344781"/>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 id="2147484368" r:id="rId12"/>
    <p:sldLayoutId id="2147484369"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3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407838182"/>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22"/>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619383002"/>
      </p:ext>
    </p:extLst>
  </p:cSld>
  <p:clrMap bg1="lt1" tx1="dk1" bg2="lt2" tx2="dk2" accent1="accent1" accent2="accent2" accent3="accent3" accent4="accent4" accent5="accent5" accent6="accent6" hlink="hlink" folHlink="folHlink"/>
  <p:sldLayoutIdLst>
    <p:sldLayoutId id="2147484385"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 id="2147484396" r:id="rId12"/>
    <p:sldLayoutId id="2147484397"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3.xml"/><Relationship Id="rId1" Type="http://schemas.openxmlformats.org/officeDocument/2006/relationships/slideLayout" Target="../slideLayouts/slideLayout137.xml"/></Relationships>
</file>

<file path=ppt/slides/_rels/slide10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4.xml"/><Relationship Id="rId1" Type="http://schemas.openxmlformats.org/officeDocument/2006/relationships/slideLayout" Target="../slideLayouts/slideLayout13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0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137.xml"/><Relationship Id="rId4" Type="http://schemas.openxmlformats.org/officeDocument/2006/relationships/image" Target="../media/image72.png"/></Relationships>
</file>

<file path=ppt/slides/_rels/slide10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6.xml"/><Relationship Id="rId1" Type="http://schemas.openxmlformats.org/officeDocument/2006/relationships/slideLayout" Target="../slideLayouts/slideLayout137.xml"/><Relationship Id="rId4" Type="http://schemas.openxmlformats.org/officeDocument/2006/relationships/image" Target="../media/image74.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5.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7.xml"/><Relationship Id="rId1" Type="http://schemas.openxmlformats.org/officeDocument/2006/relationships/vmlDrawing" Target="../drawings/vmlDrawing11.vml"/><Relationship Id="rId5" Type="http://schemas.openxmlformats.org/officeDocument/2006/relationships/image" Target="../media/image75.emf"/><Relationship Id="rId4" Type="http://schemas.openxmlformats.org/officeDocument/2006/relationships/oleObject" Target="../embeddings/oleObject12.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7.xml"/></Relationships>
</file>

<file path=ppt/slides/_rels/slide10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0.xml"/><Relationship Id="rId1" Type="http://schemas.openxmlformats.org/officeDocument/2006/relationships/slideLayout" Target="../slideLayouts/slideLayout13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7.xml"/></Relationships>
</file>

<file path=ppt/slides/_rels/slide10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2.xml"/><Relationship Id="rId1" Type="http://schemas.openxmlformats.org/officeDocument/2006/relationships/slideLayout" Target="../slideLayouts/slideLayout137.xml"/><Relationship Id="rId4" Type="http://schemas.openxmlformats.org/officeDocument/2006/relationships/image" Target="../media/image7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7.xml"/></Relationships>
</file>

<file path=ppt/slides/_rels/slide11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4.xml"/><Relationship Id="rId1" Type="http://schemas.openxmlformats.org/officeDocument/2006/relationships/slideLayout" Target="../slideLayouts/slideLayout13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5.xml"/></Relationships>
</file>

<file path=ppt/slides/_rels/slide11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6.xml"/><Relationship Id="rId1" Type="http://schemas.openxmlformats.org/officeDocument/2006/relationships/slideLayout" Target="../slideLayouts/slideLayout137.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7.xml"/><Relationship Id="rId1" Type="http://schemas.openxmlformats.org/officeDocument/2006/relationships/vmlDrawing" Target="../drawings/vmlDrawing12.vml"/><Relationship Id="rId5" Type="http://schemas.openxmlformats.org/officeDocument/2006/relationships/image" Target="../media/image75.emf"/><Relationship Id="rId4" Type="http://schemas.openxmlformats.org/officeDocument/2006/relationships/oleObject" Target="../embeddings/oleObject13.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7.xml"/><Relationship Id="rId1" Type="http://schemas.openxmlformats.org/officeDocument/2006/relationships/vmlDrawing" Target="../drawings/vmlDrawing13.vml"/><Relationship Id="rId5" Type="http://schemas.openxmlformats.org/officeDocument/2006/relationships/image" Target="../media/image75.emf"/><Relationship Id="rId4" Type="http://schemas.openxmlformats.org/officeDocument/2006/relationships/oleObject" Target="../embeddings/oleObject14.bin"/></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7.xml"/><Relationship Id="rId1" Type="http://schemas.openxmlformats.org/officeDocument/2006/relationships/vmlDrawing" Target="../drawings/vmlDrawing14.vml"/><Relationship Id="rId5" Type="http://schemas.openxmlformats.org/officeDocument/2006/relationships/image" Target="../media/image75.emf"/><Relationship Id="rId4" Type="http://schemas.openxmlformats.org/officeDocument/2006/relationships/oleObject" Target="../embeddings/oleObject15.bin"/></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80.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vmlDrawing" Target="../drawings/vmlDrawing16.vml"/><Relationship Id="rId5" Type="http://schemas.openxmlformats.org/officeDocument/2006/relationships/image" Target="../media/image81.png"/><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82.png"/></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82.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6.xml"/><Relationship Id="rId4" Type="http://schemas.openxmlformats.org/officeDocument/2006/relationships/image" Target="../media/image13.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8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8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80.xml"/></Relationships>
</file>

<file path=ppt/slides/_rels/slide156.x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3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9.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9.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0.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0.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5.xml"/><Relationship Id="rId1" Type="http://schemas.openxmlformats.org/officeDocument/2006/relationships/vmlDrawing" Target="../drawings/vmlDrawing7.vml"/><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8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8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83.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9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9.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0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7.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7.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7.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7.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7.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7.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7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2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2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2.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7.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7.xml"/></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27.xml"/></Relationships>
</file>

<file path=ppt/slides/_rels/slide8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2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0.xml"/><Relationship Id="rId1" Type="http://schemas.openxmlformats.org/officeDocument/2006/relationships/vmlDrawing" Target="../drawings/vmlDrawing9.vml"/><Relationship Id="rId4" Type="http://schemas.openxmlformats.org/officeDocument/2006/relationships/image" Target="../media/image63.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5.xml"/></Relationships>
</file>

<file path=ppt/slides/_rels/slide9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0.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40.xml"/><Relationship Id="rId1" Type="http://schemas.openxmlformats.org/officeDocument/2006/relationships/vmlDrawing" Target="../drawings/vmlDrawing10.vml"/><Relationship Id="rId4" Type="http://schemas.openxmlformats.org/officeDocument/2006/relationships/image" Target="../media/image65.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46088" y="296863"/>
            <a:ext cx="6937375" cy="1655762"/>
          </a:xfrm>
        </p:spPr>
        <p:txBody>
          <a:bodyPr/>
          <a:lstStyle/>
          <a:p>
            <a:pPr algn="ctr" eaLnBrk="1" hangingPunct="1"/>
            <a:r>
              <a:rPr lang="zh-CN" altLang="en-US" sz="4000" b="1" smtClean="0">
                <a:ea typeface="黑体" pitchFamily="49" charset="-122"/>
              </a:rPr>
              <a:t>数据结构</a:t>
            </a:r>
            <a:r>
              <a:rPr lang="en-US" altLang="zh-CN" sz="4000" b="1" smtClean="0">
                <a:ea typeface="黑体" pitchFamily="49" charset="-122"/>
              </a:rPr>
              <a:t>—C++</a:t>
            </a:r>
            <a:r>
              <a:rPr lang="zh-CN" altLang="en-US" sz="4000" b="1" smtClean="0">
                <a:ea typeface="黑体" pitchFamily="49" charset="-122"/>
              </a:rPr>
              <a:t>实现</a:t>
            </a:r>
          </a:p>
        </p:txBody>
      </p:sp>
      <p:sp>
        <p:nvSpPr>
          <p:cNvPr id="10243" name="副标题 3"/>
          <p:cNvSpPr txBox="1">
            <a:spLocks/>
          </p:cNvSpPr>
          <p:nvPr/>
        </p:nvSpPr>
        <p:spPr bwMode="auto">
          <a:xfrm>
            <a:off x="3311525" y="3573530"/>
            <a:ext cx="55816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spcBef>
                <a:spcPct val="20000"/>
              </a:spcBef>
            </a:pPr>
            <a:r>
              <a:rPr lang="zh-CN" altLang="en-US" sz="2800" b="1">
                <a:latin typeface="楷体_GB2312"/>
                <a:ea typeface="楷体_GB2312"/>
                <a:cs typeface="楷体_GB2312"/>
              </a:rPr>
              <a:t>缪淮扣  沈 俊  顾训穰</a:t>
            </a:r>
            <a:endParaRPr lang="en-US" altLang="zh-CN" sz="2800" b="1">
              <a:latin typeface="楷体_GB2312"/>
              <a:ea typeface="楷体_GB2312"/>
              <a:cs typeface="楷体_GB2312"/>
            </a:endParaRPr>
          </a:p>
          <a:p>
            <a:pPr>
              <a:lnSpc>
                <a:spcPct val="150000"/>
              </a:lnSpc>
              <a:spcBef>
                <a:spcPct val="20000"/>
              </a:spcBef>
            </a:pPr>
            <a:r>
              <a:rPr lang="zh-CN" altLang="en-US" sz="2800" b="1">
                <a:latin typeface="楷体_GB2312"/>
                <a:ea typeface="楷体_GB2312"/>
                <a:cs typeface="楷体_GB2312"/>
              </a:rPr>
              <a:t>上海大学 计算机工程与科学学院</a:t>
            </a:r>
          </a:p>
          <a:p>
            <a:pPr>
              <a:lnSpc>
                <a:spcPct val="150000"/>
              </a:lnSpc>
              <a:spcBef>
                <a:spcPct val="20000"/>
              </a:spcBef>
            </a:pPr>
            <a:r>
              <a:rPr lang="en-GB" altLang="zh-CN" sz="2800" b="1">
                <a:latin typeface="楷体_GB2312"/>
                <a:ea typeface="楷体_GB2312"/>
                <a:cs typeface="楷体_GB2312"/>
              </a:rPr>
              <a:t>2014</a:t>
            </a:r>
            <a:r>
              <a:rPr lang="zh-CN" altLang="en-GB" sz="2800" b="1">
                <a:latin typeface="楷体_GB2312"/>
                <a:ea typeface="楷体_GB2312"/>
                <a:cs typeface="楷体_GB2312"/>
              </a:rPr>
              <a:t>年</a:t>
            </a:r>
            <a:r>
              <a:rPr lang="en-GB" altLang="zh-CN" sz="2800" b="1">
                <a:latin typeface="楷体_GB2312"/>
                <a:ea typeface="楷体_GB2312"/>
                <a:cs typeface="楷体_GB2312"/>
              </a:rPr>
              <a:t>6</a:t>
            </a:r>
            <a:r>
              <a:rPr lang="zh-CN" altLang="en-GB" sz="2800" b="1">
                <a:latin typeface="楷体_GB2312"/>
                <a:ea typeface="楷体_GB2312"/>
                <a:cs typeface="楷体_GB2312"/>
              </a:rPr>
              <a:t>月</a:t>
            </a:r>
          </a:p>
          <a:p>
            <a:pPr>
              <a:spcBef>
                <a:spcPct val="20000"/>
              </a:spcBef>
            </a:pPr>
            <a:endParaRPr lang="zh-CN" altLang="en-US" sz="3200"/>
          </a:p>
        </p:txBody>
      </p:sp>
    </p:spTree>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87338" y="1376363"/>
            <a:ext cx="81010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int</a:t>
            </a:r>
            <a:r>
              <a:rPr lang="en-US" altLang="zh-CN" sz="2400"/>
              <a:t> SqSerach(ElemType elem[], </a:t>
            </a:r>
            <a:r>
              <a:rPr lang="en-US" altLang="zh-CN" sz="2400" b="1"/>
              <a:t>int</a:t>
            </a:r>
            <a:r>
              <a:rPr lang="en-US" altLang="zh-CN" sz="2400"/>
              <a:t> n, ElemType key)   {</a:t>
            </a:r>
            <a:endParaRPr lang="zh-CN" altLang="zh-CN" sz="2400"/>
          </a:p>
          <a:p>
            <a:r>
              <a:rPr lang="en-US" altLang="zh-CN" sz="2400"/>
              <a:t>	</a:t>
            </a:r>
            <a:r>
              <a:rPr lang="en-US" altLang="zh-CN" sz="2400" b="1"/>
              <a:t>int</a:t>
            </a:r>
            <a:r>
              <a:rPr lang="en-US" altLang="zh-CN" sz="2400"/>
              <a:t> i;		</a:t>
            </a:r>
          </a:p>
          <a:p>
            <a:r>
              <a:rPr lang="en-US" altLang="zh-CN" sz="2400"/>
              <a:t>	</a:t>
            </a:r>
            <a:r>
              <a:rPr lang="en-US" altLang="zh-CN" sz="2400" b="1"/>
              <a:t>for</a:t>
            </a:r>
            <a:r>
              <a:rPr lang="en-US" altLang="zh-CN" sz="2400"/>
              <a:t> (i=0; i &lt; n &amp;&amp; elem[i] != key; i++);</a:t>
            </a:r>
            <a:endParaRPr lang="zh-CN" altLang="zh-CN" sz="2400"/>
          </a:p>
          <a:p>
            <a:r>
              <a:rPr lang="en-US" altLang="zh-CN" sz="2400"/>
              <a:t>	</a:t>
            </a:r>
            <a:r>
              <a:rPr lang="en-US" altLang="zh-CN" sz="2400" b="1"/>
              <a:t>if</a:t>
            </a:r>
            <a:r>
              <a:rPr lang="en-US" altLang="zh-CN" sz="2400"/>
              <a:t> (i &lt; n)	  </a:t>
            </a:r>
            <a:endParaRPr lang="zh-CN" altLang="zh-CN" sz="2400"/>
          </a:p>
          <a:p>
            <a:r>
              <a:rPr lang="en-US" altLang="zh-CN" sz="2400"/>
              <a:t>		</a:t>
            </a:r>
            <a:r>
              <a:rPr lang="en-US" altLang="zh-CN" sz="2400" b="1"/>
              <a:t>return</a:t>
            </a:r>
            <a:r>
              <a:rPr lang="en-US" altLang="zh-CN" sz="2400"/>
              <a:t> i; // </a:t>
            </a:r>
            <a:r>
              <a:rPr lang="zh-CN" altLang="zh-CN" sz="2400"/>
              <a:t>查找成功，返回序号</a:t>
            </a:r>
            <a:r>
              <a:rPr lang="en-US" altLang="zh-CN" sz="2400"/>
              <a:t> </a:t>
            </a:r>
            <a:endParaRPr lang="zh-CN" altLang="zh-CN" sz="2400"/>
          </a:p>
          <a:p>
            <a:r>
              <a:rPr lang="en-US" altLang="zh-CN" sz="2400"/>
              <a:t>	</a:t>
            </a:r>
            <a:r>
              <a:rPr lang="en-US" altLang="zh-CN" sz="2400" b="1"/>
              <a:t>else</a:t>
            </a:r>
            <a:r>
              <a:rPr lang="en-US" altLang="zh-CN" sz="2400"/>
              <a:t>	</a:t>
            </a:r>
            <a:endParaRPr lang="zh-CN" altLang="zh-CN" sz="2400"/>
          </a:p>
          <a:p>
            <a:r>
              <a:rPr lang="en-US" altLang="zh-CN" sz="2400"/>
              <a:t>		</a:t>
            </a:r>
            <a:r>
              <a:rPr lang="en-US" altLang="zh-CN" sz="2400" b="1"/>
              <a:t>return</a:t>
            </a:r>
            <a:r>
              <a:rPr lang="en-US" altLang="zh-CN" sz="2400"/>
              <a:t> -1; // </a:t>
            </a:r>
            <a:r>
              <a:rPr lang="zh-CN" altLang="zh-CN" sz="2400"/>
              <a:t>查找失败，返回</a:t>
            </a:r>
            <a:r>
              <a:rPr lang="en-US" altLang="zh-CN" sz="2400"/>
              <a:t>-1</a:t>
            </a:r>
            <a:endParaRPr lang="zh-CN"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en-US" altLang="zh-CN" dirty="0">
                <a:solidFill>
                  <a:schemeClr val="tx2"/>
                </a:solidFill>
                <a:latin typeface="黑体" pitchFamily="49" charset="-122"/>
                <a:ea typeface="黑体" pitchFamily="49" charset="-122"/>
              </a:rPr>
              <a:t>8.2 </a:t>
            </a:r>
            <a:r>
              <a:rPr lang="zh-CN" altLang="en-US" dirty="0">
                <a:solidFill>
                  <a:schemeClr val="tx2"/>
                </a:solidFill>
                <a:latin typeface="黑体" pitchFamily="49" charset="-122"/>
                <a:ea typeface="黑体" pitchFamily="49" charset="-122"/>
              </a:rPr>
              <a:t>顺序表的查找 </a:t>
            </a:r>
            <a:endParaRPr lang="zh-CN" altLang="en-US" dirty="0"/>
          </a:p>
        </p:txBody>
      </p:sp>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ChangeArrowheads="1"/>
          </p:cNvSpPr>
          <p:nvPr/>
        </p:nvSpPr>
        <p:spPr bwMode="auto">
          <a:xfrm>
            <a:off x="3165233" y="5790250"/>
            <a:ext cx="349499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algn="ctr" eaLnBrk="0" hangingPunct="0"/>
            <a:r>
              <a:rPr lang="zh-CN" altLang="en-US" sz="2400" b="1" dirty="0" smtClean="0">
                <a:solidFill>
                  <a:srgbClr val="000000"/>
                </a:solidFill>
                <a:latin typeface="宋体" charset="-122"/>
                <a:ea typeface="宋体" charset="-122"/>
              </a:rPr>
              <a:t>图</a:t>
            </a:r>
            <a:r>
              <a:rPr lang="zh-CN" altLang="en-US" sz="2400" b="1" dirty="0" smtClean="0">
                <a:solidFill>
                  <a:srgbClr val="000000"/>
                </a:solidFill>
                <a:latin typeface="Times New Roman" pitchFamily="18" charset="0"/>
                <a:ea typeface="宋体" charset="-122"/>
              </a:rPr>
              <a:t>8-24 </a:t>
            </a:r>
            <a:r>
              <a:rPr lang="zh-CN" altLang="en-US" sz="2400" b="1" dirty="0" smtClean="0">
                <a:solidFill>
                  <a:srgbClr val="000000"/>
                </a:solidFill>
                <a:latin typeface="宋体" charset="-122"/>
                <a:ea typeface="宋体" charset="-122"/>
              </a:rPr>
              <a:t>结点分裂的示例</a:t>
            </a:r>
            <a:r>
              <a:rPr lang="zh-CN" altLang="en-US" sz="2400" b="1" dirty="0" smtClean="0">
                <a:solidFill>
                  <a:srgbClr val="000000"/>
                </a:solidFill>
                <a:latin typeface="Times New Roman" pitchFamily="18" charset="0"/>
                <a:ea typeface="宋体" charset="-122"/>
              </a:rPr>
              <a:t> </a:t>
            </a:r>
          </a:p>
        </p:txBody>
      </p:sp>
      <p:sp>
        <p:nvSpPr>
          <p:cNvPr id="112643" name="Rectangle 10"/>
          <p:cNvSpPr>
            <a:spLocks noChangeArrowheads="1"/>
          </p:cNvSpPr>
          <p:nvPr/>
        </p:nvSpPr>
        <p:spPr bwMode="auto">
          <a:xfrm>
            <a:off x="2738804" y="2614657"/>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pic>
        <p:nvPicPr>
          <p:cNvPr id="1410059" name="Picture 11" descr="8-24"/>
          <p:cNvPicPr>
            <a:picLocks noChangeAspect="1" noChangeArrowheads="1"/>
          </p:cNvPicPr>
          <p:nvPr/>
        </p:nvPicPr>
        <p:blipFill>
          <a:blip r:embed="rId3">
            <a:extLst>
              <a:ext uri="{28A0092B-C50C-407E-A947-70E740481C1C}">
                <a14:useLocalDpi xmlns:a14="http://schemas.microsoft.com/office/drawing/2010/main" val="0"/>
              </a:ext>
            </a:extLst>
          </a:blip>
          <a:srcRect t="50784" r="53334"/>
          <a:stretch>
            <a:fillRect/>
          </a:stretch>
        </p:blipFill>
        <p:spPr bwMode="auto">
          <a:xfrm>
            <a:off x="140677" y="3200445"/>
            <a:ext cx="3938954"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0060" name="Picture 12" descr="8-24"/>
          <p:cNvPicPr>
            <a:picLocks noChangeAspect="1" noChangeArrowheads="1"/>
          </p:cNvPicPr>
          <p:nvPr/>
        </p:nvPicPr>
        <p:blipFill>
          <a:blip r:embed="rId3">
            <a:extLst>
              <a:ext uri="{28A0092B-C50C-407E-A947-70E740481C1C}">
                <a14:useLocalDpi xmlns:a14="http://schemas.microsoft.com/office/drawing/2010/main" val="0"/>
              </a:ext>
            </a:extLst>
          </a:blip>
          <a:srcRect l="48334"/>
          <a:stretch>
            <a:fillRect/>
          </a:stretch>
        </p:blipFill>
        <p:spPr bwMode="auto">
          <a:xfrm>
            <a:off x="4572004" y="914445"/>
            <a:ext cx="4360985"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6" name="Picture 13" descr="8-24"/>
          <p:cNvPicPr>
            <a:picLocks noChangeAspect="1" noChangeArrowheads="1"/>
          </p:cNvPicPr>
          <p:nvPr/>
        </p:nvPicPr>
        <p:blipFill>
          <a:blip r:embed="rId3">
            <a:extLst>
              <a:ext uri="{28A0092B-C50C-407E-A947-70E740481C1C}">
                <a14:useLocalDpi xmlns:a14="http://schemas.microsoft.com/office/drawing/2010/main" val="0"/>
              </a:ext>
            </a:extLst>
          </a:blip>
          <a:srcRect r="53334" b="54129"/>
          <a:stretch>
            <a:fillRect/>
          </a:stretch>
        </p:blipFill>
        <p:spPr bwMode="auto">
          <a:xfrm>
            <a:off x="140677" y="533400"/>
            <a:ext cx="3938954"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1769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10059"/>
                                        </p:tgtEl>
                                        <p:attrNameLst>
                                          <p:attrName>style.visibility</p:attrName>
                                        </p:attrNameLst>
                                      </p:cBhvr>
                                      <p:to>
                                        <p:strVal val="visible"/>
                                      </p:to>
                                    </p:set>
                                    <p:animEffect transition="in" filter="randombar(horizontal)">
                                      <p:cBhvr>
                                        <p:cTn id="7" dur="500"/>
                                        <p:tgtEl>
                                          <p:spTgt spid="1410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1410060"/>
                                        </p:tgtEl>
                                        <p:attrNameLst>
                                          <p:attrName>style.visibility</p:attrName>
                                        </p:attrNameLst>
                                      </p:cBhvr>
                                      <p:to>
                                        <p:strVal val="visible"/>
                                      </p:to>
                                    </p:set>
                                    <p:animEffect transition="in" filter="barn(inHorizontal)">
                                      <p:cBhvr>
                                        <p:cTn id="12" dur="500"/>
                                        <p:tgtEl>
                                          <p:spTgt spid="1410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6"/>
          <p:cNvSpPr txBox="1">
            <a:spLocks noChangeArrowheads="1"/>
          </p:cNvSpPr>
          <p:nvPr/>
        </p:nvSpPr>
        <p:spPr bwMode="auto">
          <a:xfrm>
            <a:off x="1266115" y="6248400"/>
            <a:ext cx="584248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b="1" i="0" u="none" smtClean="0">
                <a:solidFill>
                  <a:srgbClr val="000000"/>
                </a:solidFill>
                <a:latin typeface="宋体" charset="-122"/>
                <a:ea typeface="宋体" charset="-122"/>
              </a:rPr>
              <a:t>图8-25 3阶</a:t>
            </a:r>
            <a:r>
              <a:rPr lang="en-US" altLang="zh-CN" b="1" i="0" u="none" smtClean="0">
                <a:solidFill>
                  <a:srgbClr val="000000"/>
                </a:solidFill>
                <a:latin typeface="宋体" charset="-122"/>
                <a:ea typeface="宋体" charset="-122"/>
              </a:rPr>
              <a:t>B-</a:t>
            </a:r>
            <a:r>
              <a:rPr lang="zh-CN" altLang="en-US" b="1" i="0" u="none" smtClean="0">
                <a:solidFill>
                  <a:srgbClr val="000000"/>
                </a:solidFill>
                <a:latin typeface="宋体" charset="-122"/>
                <a:ea typeface="宋体" charset="-122"/>
              </a:rPr>
              <a:t>树的建立示例</a:t>
            </a:r>
          </a:p>
        </p:txBody>
      </p:sp>
      <p:sp>
        <p:nvSpPr>
          <p:cNvPr id="113667" name="Rectangle 8"/>
          <p:cNvSpPr>
            <a:spLocks noChangeArrowheads="1"/>
          </p:cNvSpPr>
          <p:nvPr/>
        </p:nvSpPr>
        <p:spPr bwMode="auto">
          <a:xfrm>
            <a:off x="2413489" y="1724025"/>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pic>
        <p:nvPicPr>
          <p:cNvPr id="1136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31" y="533402"/>
            <a:ext cx="358726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1210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77" y="3124208"/>
            <a:ext cx="36576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1211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3354" y="457245"/>
            <a:ext cx="3376246"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1211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0308" y="2895600"/>
            <a:ext cx="4572000"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13672" name="Rectangle 16"/>
          <p:cNvSpPr>
            <a:spLocks noChangeArrowheads="1"/>
          </p:cNvSpPr>
          <p:nvPr/>
        </p:nvSpPr>
        <p:spPr bwMode="auto">
          <a:xfrm>
            <a:off x="1195754" y="5562600"/>
            <a:ext cx="7033846"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2400" dirty="0" smtClean="0">
                <a:solidFill>
                  <a:srgbClr val="000000"/>
                </a:solidFill>
                <a:latin typeface="Times New Roman" pitchFamily="18" charset="0"/>
                <a:ea typeface="宋体" charset="-122"/>
              </a:rPr>
              <a:t>{35</a:t>
            </a:r>
            <a:r>
              <a:rPr lang="zh-CN" altLang="en-US" sz="2400" dirty="0" smtClean="0">
                <a:solidFill>
                  <a:srgbClr val="000000"/>
                </a:solidFill>
                <a:latin typeface="宋体" charset="-122"/>
                <a:ea typeface="宋体" charset="-122"/>
              </a:rPr>
              <a:t>、</a:t>
            </a:r>
            <a:r>
              <a:rPr lang="zh-CN" altLang="en-US" sz="2400" dirty="0" smtClean="0">
                <a:solidFill>
                  <a:srgbClr val="000000"/>
                </a:solidFill>
                <a:latin typeface="Times New Roman" pitchFamily="18" charset="0"/>
                <a:ea typeface="宋体" charset="-122"/>
              </a:rPr>
              <a:t>26</a:t>
            </a:r>
            <a:r>
              <a:rPr lang="zh-CN" altLang="en-US" sz="2400" dirty="0" smtClean="0">
                <a:solidFill>
                  <a:srgbClr val="000000"/>
                </a:solidFill>
                <a:latin typeface="宋体" charset="-122"/>
                <a:ea typeface="宋体" charset="-122"/>
              </a:rPr>
              <a:t>、</a:t>
            </a:r>
            <a:r>
              <a:rPr lang="zh-CN" altLang="en-US" sz="2400" dirty="0" smtClean="0">
                <a:solidFill>
                  <a:srgbClr val="000000"/>
                </a:solidFill>
                <a:latin typeface="Times New Roman" pitchFamily="18" charset="0"/>
                <a:ea typeface="宋体" charset="-122"/>
              </a:rPr>
              <a:t>74</a:t>
            </a:r>
            <a:r>
              <a:rPr lang="zh-CN" altLang="en-US" sz="2400" dirty="0" smtClean="0">
                <a:solidFill>
                  <a:srgbClr val="000000"/>
                </a:solidFill>
                <a:latin typeface="宋体" charset="-122"/>
                <a:ea typeface="宋体" charset="-122"/>
              </a:rPr>
              <a:t>、</a:t>
            </a:r>
            <a:r>
              <a:rPr lang="zh-CN" altLang="en-US" sz="2400" dirty="0" smtClean="0">
                <a:solidFill>
                  <a:srgbClr val="000000"/>
                </a:solidFill>
                <a:latin typeface="Times New Roman" pitchFamily="18" charset="0"/>
                <a:ea typeface="宋体" charset="-122"/>
              </a:rPr>
              <a:t>60</a:t>
            </a:r>
            <a:r>
              <a:rPr lang="zh-CN" altLang="en-US" sz="2400" dirty="0" smtClean="0">
                <a:solidFill>
                  <a:srgbClr val="000000"/>
                </a:solidFill>
                <a:latin typeface="宋体" charset="-122"/>
                <a:ea typeface="宋体" charset="-122"/>
              </a:rPr>
              <a:t>、</a:t>
            </a:r>
            <a:r>
              <a:rPr lang="zh-CN" altLang="en-US" sz="2400" dirty="0" smtClean="0">
                <a:solidFill>
                  <a:srgbClr val="000000"/>
                </a:solidFill>
                <a:latin typeface="Times New Roman" pitchFamily="18" charset="0"/>
                <a:ea typeface="宋体" charset="-122"/>
              </a:rPr>
              <a:t>49</a:t>
            </a:r>
            <a:r>
              <a:rPr lang="zh-CN" altLang="en-US" sz="2400" dirty="0" smtClean="0">
                <a:solidFill>
                  <a:srgbClr val="000000"/>
                </a:solidFill>
                <a:latin typeface="宋体" charset="-122"/>
                <a:ea typeface="宋体" charset="-122"/>
              </a:rPr>
              <a:t>、</a:t>
            </a:r>
            <a:r>
              <a:rPr lang="zh-CN" altLang="en-US" sz="2400" dirty="0" smtClean="0">
                <a:solidFill>
                  <a:srgbClr val="000000"/>
                </a:solidFill>
                <a:latin typeface="Times New Roman" pitchFamily="18" charset="0"/>
                <a:ea typeface="宋体" charset="-122"/>
              </a:rPr>
              <a:t>17</a:t>
            </a:r>
            <a:r>
              <a:rPr lang="zh-CN" altLang="en-US" sz="2400" dirty="0" smtClean="0">
                <a:solidFill>
                  <a:srgbClr val="000000"/>
                </a:solidFill>
                <a:latin typeface="宋体" charset="-122"/>
                <a:ea typeface="宋体" charset="-122"/>
              </a:rPr>
              <a:t>、</a:t>
            </a:r>
            <a:r>
              <a:rPr lang="zh-CN" altLang="en-US" sz="2400" dirty="0" smtClean="0">
                <a:solidFill>
                  <a:srgbClr val="000000"/>
                </a:solidFill>
                <a:latin typeface="Times New Roman" pitchFamily="18" charset="0"/>
                <a:ea typeface="宋体" charset="-122"/>
              </a:rPr>
              <a:t>41</a:t>
            </a:r>
            <a:r>
              <a:rPr lang="zh-CN" altLang="en-US" sz="2400" dirty="0" smtClean="0">
                <a:solidFill>
                  <a:srgbClr val="000000"/>
                </a:solidFill>
                <a:latin typeface="宋体" charset="-122"/>
                <a:ea typeface="宋体" charset="-122"/>
              </a:rPr>
              <a:t>、</a:t>
            </a:r>
            <a:r>
              <a:rPr lang="zh-CN" altLang="en-US" sz="2400" dirty="0" smtClean="0">
                <a:solidFill>
                  <a:srgbClr val="000000"/>
                </a:solidFill>
                <a:latin typeface="Times New Roman" pitchFamily="18" charset="0"/>
                <a:ea typeface="宋体" charset="-122"/>
              </a:rPr>
              <a:t>53}</a:t>
            </a:r>
            <a:r>
              <a:rPr lang="zh-CN" altLang="en-US" sz="2800" dirty="0" smtClean="0">
                <a:solidFill>
                  <a:srgbClr val="000000"/>
                </a:solidFill>
                <a:latin typeface="Times New Roman" pitchFamily="18" charset="0"/>
                <a:ea typeface="宋体" charset="-122"/>
              </a:rPr>
              <a:t> </a:t>
            </a:r>
            <a:endParaRPr lang="zh-CN" altLang="en-US" sz="4800"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45384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412110"/>
                                        </p:tgtEl>
                                        <p:attrNameLst>
                                          <p:attrName>style.visibility</p:attrName>
                                        </p:attrNameLst>
                                      </p:cBhvr>
                                      <p:to>
                                        <p:strVal val="visible"/>
                                      </p:to>
                                    </p:set>
                                    <p:anim calcmode="lin" valueType="num">
                                      <p:cBhvr additive="base">
                                        <p:cTn id="7" dur="500" fill="hold"/>
                                        <p:tgtEl>
                                          <p:spTgt spid="1412110"/>
                                        </p:tgtEl>
                                        <p:attrNameLst>
                                          <p:attrName>ppt_x</p:attrName>
                                        </p:attrNameLst>
                                      </p:cBhvr>
                                      <p:tavLst>
                                        <p:tav tm="0">
                                          <p:val>
                                            <p:strVal val="#ppt_x"/>
                                          </p:val>
                                        </p:tav>
                                        <p:tav tm="100000">
                                          <p:val>
                                            <p:strVal val="#ppt_x"/>
                                          </p:val>
                                        </p:tav>
                                      </p:tavLst>
                                    </p:anim>
                                    <p:anim calcmode="lin" valueType="num">
                                      <p:cBhvr additive="base">
                                        <p:cTn id="8" dur="500" fill="hold"/>
                                        <p:tgtEl>
                                          <p:spTgt spid="14121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12106"/>
                                        </p:tgtEl>
                                        <p:attrNameLst>
                                          <p:attrName>style.visibility</p:attrName>
                                        </p:attrNameLst>
                                      </p:cBhvr>
                                      <p:to>
                                        <p:strVal val="visible"/>
                                      </p:to>
                                    </p:set>
                                    <p:anim calcmode="lin" valueType="num">
                                      <p:cBhvr additive="base">
                                        <p:cTn id="13" dur="500" fill="hold"/>
                                        <p:tgtEl>
                                          <p:spTgt spid="1412106"/>
                                        </p:tgtEl>
                                        <p:attrNameLst>
                                          <p:attrName>ppt_x</p:attrName>
                                        </p:attrNameLst>
                                      </p:cBhvr>
                                      <p:tavLst>
                                        <p:tav tm="0">
                                          <p:val>
                                            <p:strVal val="0-#ppt_w/2"/>
                                          </p:val>
                                        </p:tav>
                                        <p:tav tm="100000">
                                          <p:val>
                                            <p:strVal val="#ppt_x"/>
                                          </p:val>
                                        </p:tav>
                                      </p:tavLst>
                                    </p:anim>
                                    <p:anim calcmode="lin" valueType="num">
                                      <p:cBhvr additive="base">
                                        <p:cTn id="14" dur="500" fill="hold"/>
                                        <p:tgtEl>
                                          <p:spTgt spid="141210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12111"/>
                                        </p:tgtEl>
                                        <p:attrNameLst>
                                          <p:attrName>style.visibility</p:attrName>
                                        </p:attrNameLst>
                                      </p:cBhvr>
                                      <p:to>
                                        <p:strVal val="visible"/>
                                      </p:to>
                                    </p:set>
                                    <p:anim calcmode="lin" valueType="num">
                                      <p:cBhvr additive="base">
                                        <p:cTn id="19" dur="500" fill="hold"/>
                                        <p:tgtEl>
                                          <p:spTgt spid="1412111"/>
                                        </p:tgtEl>
                                        <p:attrNameLst>
                                          <p:attrName>ppt_x</p:attrName>
                                        </p:attrNameLst>
                                      </p:cBhvr>
                                      <p:tavLst>
                                        <p:tav tm="0">
                                          <p:val>
                                            <p:strVal val="#ppt_x"/>
                                          </p:val>
                                        </p:tav>
                                        <p:tav tm="100000">
                                          <p:val>
                                            <p:strVal val="#ppt_x"/>
                                          </p:val>
                                        </p:tav>
                                      </p:tavLst>
                                    </p:anim>
                                    <p:anim calcmode="lin" valueType="num">
                                      <p:cBhvr additive="base">
                                        <p:cTn id="20" dur="500" fill="hold"/>
                                        <p:tgtEl>
                                          <p:spTgt spid="1412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1266115" y="6248400"/>
            <a:ext cx="584248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b="1" i="0" u="none" smtClean="0">
                <a:solidFill>
                  <a:srgbClr val="000000"/>
                </a:solidFill>
                <a:latin typeface="宋体" charset="-122"/>
                <a:ea typeface="宋体" charset="-122"/>
              </a:rPr>
              <a:t>图8-25 3阶</a:t>
            </a:r>
            <a:r>
              <a:rPr lang="en-US" altLang="zh-CN" b="1" i="0" u="none" smtClean="0">
                <a:solidFill>
                  <a:srgbClr val="000000"/>
                </a:solidFill>
                <a:latin typeface="宋体" charset="-122"/>
                <a:ea typeface="宋体" charset="-122"/>
              </a:rPr>
              <a:t>B-</a:t>
            </a:r>
            <a:r>
              <a:rPr lang="zh-CN" altLang="en-US" b="1" i="0" u="none" smtClean="0">
                <a:solidFill>
                  <a:srgbClr val="000000"/>
                </a:solidFill>
                <a:latin typeface="宋体" charset="-122"/>
                <a:ea typeface="宋体" charset="-122"/>
              </a:rPr>
              <a:t>树的建立示例</a:t>
            </a:r>
          </a:p>
        </p:txBody>
      </p:sp>
      <p:sp>
        <p:nvSpPr>
          <p:cNvPr id="114691" name="Rectangle 3"/>
          <p:cNvSpPr>
            <a:spLocks noChangeArrowheads="1"/>
          </p:cNvSpPr>
          <p:nvPr/>
        </p:nvSpPr>
        <p:spPr bwMode="auto">
          <a:xfrm>
            <a:off x="2413489" y="1724025"/>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pic>
        <p:nvPicPr>
          <p:cNvPr id="1566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140" y="3168695"/>
            <a:ext cx="5064369"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146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482" y="381000"/>
            <a:ext cx="4712677"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14694" name="Rectangle 6"/>
          <p:cNvSpPr>
            <a:spLocks noChangeArrowheads="1"/>
          </p:cNvSpPr>
          <p:nvPr/>
        </p:nvSpPr>
        <p:spPr bwMode="auto">
          <a:xfrm>
            <a:off x="2312383" y="5589633"/>
            <a:ext cx="511712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2400" smtClean="0">
                <a:solidFill>
                  <a:srgbClr val="000000"/>
                </a:solidFill>
                <a:latin typeface="Times New Roman" pitchFamily="18" charset="0"/>
                <a:ea typeface="宋体" charset="-122"/>
              </a:rPr>
              <a:t>{35</a:t>
            </a:r>
            <a:r>
              <a:rPr lang="zh-CN" altLang="en-US" sz="2400" smtClean="0">
                <a:solidFill>
                  <a:srgbClr val="000000"/>
                </a:solidFill>
                <a:latin typeface="宋体" charset="-122"/>
                <a:ea typeface="宋体" charset="-122"/>
              </a:rPr>
              <a:t>、</a:t>
            </a:r>
            <a:r>
              <a:rPr lang="zh-CN" altLang="en-US" sz="2400" smtClean="0">
                <a:solidFill>
                  <a:srgbClr val="000000"/>
                </a:solidFill>
                <a:latin typeface="Times New Roman" pitchFamily="18" charset="0"/>
                <a:ea typeface="宋体" charset="-122"/>
              </a:rPr>
              <a:t>26</a:t>
            </a:r>
            <a:r>
              <a:rPr lang="zh-CN" altLang="en-US" sz="2400" smtClean="0">
                <a:solidFill>
                  <a:srgbClr val="000000"/>
                </a:solidFill>
                <a:latin typeface="宋体" charset="-122"/>
                <a:ea typeface="宋体" charset="-122"/>
              </a:rPr>
              <a:t>、</a:t>
            </a:r>
            <a:r>
              <a:rPr lang="zh-CN" altLang="en-US" sz="2400" smtClean="0">
                <a:solidFill>
                  <a:srgbClr val="000000"/>
                </a:solidFill>
                <a:latin typeface="Times New Roman" pitchFamily="18" charset="0"/>
                <a:ea typeface="宋体" charset="-122"/>
              </a:rPr>
              <a:t>74</a:t>
            </a:r>
            <a:r>
              <a:rPr lang="zh-CN" altLang="en-US" sz="2400" smtClean="0">
                <a:solidFill>
                  <a:srgbClr val="000000"/>
                </a:solidFill>
                <a:latin typeface="宋体" charset="-122"/>
                <a:ea typeface="宋体" charset="-122"/>
              </a:rPr>
              <a:t>、</a:t>
            </a:r>
            <a:r>
              <a:rPr lang="zh-CN" altLang="en-US" sz="2400" smtClean="0">
                <a:solidFill>
                  <a:srgbClr val="000000"/>
                </a:solidFill>
                <a:latin typeface="Times New Roman" pitchFamily="18" charset="0"/>
                <a:ea typeface="宋体" charset="-122"/>
              </a:rPr>
              <a:t>60</a:t>
            </a:r>
            <a:r>
              <a:rPr lang="zh-CN" altLang="en-US" sz="2400" smtClean="0">
                <a:solidFill>
                  <a:srgbClr val="000000"/>
                </a:solidFill>
                <a:latin typeface="宋体" charset="-122"/>
                <a:ea typeface="宋体" charset="-122"/>
              </a:rPr>
              <a:t>、</a:t>
            </a:r>
            <a:r>
              <a:rPr lang="zh-CN" altLang="en-US" sz="2400" smtClean="0">
                <a:solidFill>
                  <a:srgbClr val="000000"/>
                </a:solidFill>
                <a:latin typeface="Times New Roman" pitchFamily="18" charset="0"/>
                <a:ea typeface="宋体" charset="-122"/>
              </a:rPr>
              <a:t>49</a:t>
            </a:r>
            <a:r>
              <a:rPr lang="zh-CN" altLang="en-US" sz="2400" smtClean="0">
                <a:solidFill>
                  <a:srgbClr val="000000"/>
                </a:solidFill>
                <a:latin typeface="宋体" charset="-122"/>
                <a:ea typeface="宋体" charset="-122"/>
              </a:rPr>
              <a:t>、</a:t>
            </a:r>
            <a:r>
              <a:rPr lang="zh-CN" altLang="en-US" sz="2400" smtClean="0">
                <a:solidFill>
                  <a:srgbClr val="000000"/>
                </a:solidFill>
                <a:latin typeface="Times New Roman" pitchFamily="18" charset="0"/>
                <a:ea typeface="宋体" charset="-122"/>
              </a:rPr>
              <a:t>17</a:t>
            </a:r>
            <a:r>
              <a:rPr lang="zh-CN" altLang="en-US" sz="2400" smtClean="0">
                <a:solidFill>
                  <a:srgbClr val="000000"/>
                </a:solidFill>
                <a:latin typeface="宋体" charset="-122"/>
                <a:ea typeface="宋体" charset="-122"/>
              </a:rPr>
              <a:t>、</a:t>
            </a:r>
            <a:r>
              <a:rPr lang="zh-CN" altLang="en-US" sz="2400" smtClean="0">
                <a:solidFill>
                  <a:srgbClr val="000000"/>
                </a:solidFill>
                <a:latin typeface="Times New Roman" pitchFamily="18" charset="0"/>
                <a:ea typeface="宋体" charset="-122"/>
              </a:rPr>
              <a:t>41</a:t>
            </a:r>
            <a:r>
              <a:rPr lang="zh-CN" altLang="en-US" sz="2400" smtClean="0">
                <a:solidFill>
                  <a:srgbClr val="000000"/>
                </a:solidFill>
                <a:latin typeface="宋体" charset="-122"/>
                <a:ea typeface="宋体" charset="-122"/>
              </a:rPr>
              <a:t>、</a:t>
            </a:r>
            <a:r>
              <a:rPr lang="zh-CN" altLang="en-US" sz="2400" smtClean="0">
                <a:solidFill>
                  <a:srgbClr val="000000"/>
                </a:solidFill>
                <a:latin typeface="Times New Roman" pitchFamily="18" charset="0"/>
                <a:ea typeface="宋体" charset="-122"/>
              </a:rPr>
              <a:t>53}</a:t>
            </a:r>
            <a:r>
              <a:rPr lang="zh-CN" altLang="en-US" sz="2800" smtClean="0">
                <a:solidFill>
                  <a:srgbClr val="000000"/>
                </a:solidFill>
                <a:latin typeface="Times New Roman" pitchFamily="18" charset="0"/>
                <a:ea typeface="宋体" charset="-122"/>
              </a:rPr>
              <a:t> </a:t>
            </a:r>
            <a:endParaRPr lang="zh-CN" altLang="en-US" sz="4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56190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66724"/>
                                        </p:tgtEl>
                                        <p:attrNameLst>
                                          <p:attrName>style.visibility</p:attrName>
                                        </p:attrNameLst>
                                      </p:cBhvr>
                                      <p:to>
                                        <p:strVal val="visible"/>
                                      </p:to>
                                    </p:set>
                                    <p:animEffect transition="in" filter="randombar(horizontal)">
                                      <p:cBhvr>
                                        <p:cTn id="7" dur="500"/>
                                        <p:tgtEl>
                                          <p:spTgt spid="156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3"/>
          <p:cNvSpPr txBox="1">
            <a:spLocks noChangeArrowheads="1"/>
          </p:cNvSpPr>
          <p:nvPr/>
        </p:nvSpPr>
        <p:spPr bwMode="auto">
          <a:xfrm>
            <a:off x="1266115" y="6248400"/>
            <a:ext cx="584248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b="1" i="0" u="none" smtClean="0">
                <a:solidFill>
                  <a:srgbClr val="000000"/>
                </a:solidFill>
                <a:latin typeface="宋体" charset="-122"/>
                <a:ea typeface="宋体" charset="-122"/>
              </a:rPr>
              <a:t>图8-25 3阶</a:t>
            </a:r>
            <a:r>
              <a:rPr lang="en-US" altLang="zh-CN" b="1" i="0" u="none" smtClean="0">
                <a:solidFill>
                  <a:srgbClr val="000000"/>
                </a:solidFill>
                <a:latin typeface="宋体" charset="-122"/>
                <a:ea typeface="宋体" charset="-122"/>
              </a:rPr>
              <a:t>B-</a:t>
            </a:r>
            <a:r>
              <a:rPr lang="zh-CN" altLang="en-US" b="1" i="0" u="none" smtClean="0">
                <a:solidFill>
                  <a:srgbClr val="000000"/>
                </a:solidFill>
                <a:latin typeface="宋体" charset="-122"/>
                <a:ea typeface="宋体" charset="-122"/>
              </a:rPr>
              <a:t>树的建立示例</a:t>
            </a:r>
          </a:p>
        </p:txBody>
      </p:sp>
      <p:sp>
        <p:nvSpPr>
          <p:cNvPr id="115715" name="Rectangle 4"/>
          <p:cNvSpPr>
            <a:spLocks noChangeArrowheads="1"/>
          </p:cNvSpPr>
          <p:nvPr/>
        </p:nvSpPr>
        <p:spPr bwMode="auto">
          <a:xfrm>
            <a:off x="2413489" y="1724025"/>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15716" name="Rectangle 16"/>
          <p:cNvSpPr>
            <a:spLocks noChangeArrowheads="1"/>
          </p:cNvSpPr>
          <p:nvPr/>
        </p:nvSpPr>
        <p:spPr bwMode="auto">
          <a:xfrm>
            <a:off x="8159261" y="1676401"/>
            <a:ext cx="562708" cy="310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2400" smtClean="0">
                <a:solidFill>
                  <a:srgbClr val="000000"/>
                </a:solidFill>
                <a:latin typeface="Times New Roman" pitchFamily="18" charset="0"/>
                <a:ea typeface="宋体" charset="-122"/>
              </a:rPr>
              <a:t>35</a:t>
            </a:r>
          </a:p>
          <a:p>
            <a:pPr eaLnBrk="0" hangingPunct="0"/>
            <a:r>
              <a:rPr lang="zh-CN" altLang="en-US" sz="2400" smtClean="0">
                <a:solidFill>
                  <a:srgbClr val="000000"/>
                </a:solidFill>
                <a:latin typeface="Times New Roman" pitchFamily="18" charset="0"/>
                <a:ea typeface="宋体" charset="-122"/>
              </a:rPr>
              <a:t>26</a:t>
            </a:r>
          </a:p>
          <a:p>
            <a:pPr eaLnBrk="0" hangingPunct="0"/>
            <a:r>
              <a:rPr lang="zh-CN" altLang="en-US" sz="2400" smtClean="0">
                <a:solidFill>
                  <a:srgbClr val="000000"/>
                </a:solidFill>
                <a:latin typeface="Times New Roman" pitchFamily="18" charset="0"/>
                <a:ea typeface="宋体" charset="-122"/>
              </a:rPr>
              <a:t>74</a:t>
            </a:r>
          </a:p>
          <a:p>
            <a:pPr eaLnBrk="0" hangingPunct="0"/>
            <a:r>
              <a:rPr lang="zh-CN" altLang="en-US" sz="2400" smtClean="0">
                <a:solidFill>
                  <a:srgbClr val="000000"/>
                </a:solidFill>
                <a:latin typeface="Times New Roman" pitchFamily="18" charset="0"/>
                <a:ea typeface="宋体" charset="-122"/>
              </a:rPr>
              <a:t>60</a:t>
            </a:r>
          </a:p>
          <a:p>
            <a:pPr eaLnBrk="0" hangingPunct="0"/>
            <a:r>
              <a:rPr lang="zh-CN" altLang="en-US" sz="2400" smtClean="0">
                <a:solidFill>
                  <a:srgbClr val="000000"/>
                </a:solidFill>
                <a:latin typeface="Times New Roman" pitchFamily="18" charset="0"/>
                <a:ea typeface="宋体" charset="-122"/>
              </a:rPr>
              <a:t>49</a:t>
            </a:r>
          </a:p>
          <a:p>
            <a:pPr eaLnBrk="0" hangingPunct="0"/>
            <a:r>
              <a:rPr lang="zh-CN" altLang="en-US" sz="2400" smtClean="0">
                <a:solidFill>
                  <a:srgbClr val="000000"/>
                </a:solidFill>
                <a:latin typeface="Times New Roman" pitchFamily="18" charset="0"/>
                <a:ea typeface="宋体" charset="-122"/>
              </a:rPr>
              <a:t>17</a:t>
            </a:r>
          </a:p>
          <a:p>
            <a:pPr eaLnBrk="0" hangingPunct="0"/>
            <a:r>
              <a:rPr lang="zh-CN" altLang="en-US" sz="2400" smtClean="0">
                <a:solidFill>
                  <a:srgbClr val="000000"/>
                </a:solidFill>
                <a:latin typeface="Times New Roman" pitchFamily="18" charset="0"/>
                <a:ea typeface="宋体" charset="-122"/>
              </a:rPr>
              <a:t>41</a:t>
            </a:r>
          </a:p>
          <a:p>
            <a:pPr eaLnBrk="0" hangingPunct="0"/>
            <a:r>
              <a:rPr lang="zh-CN" altLang="en-US" sz="2400" smtClean="0">
                <a:solidFill>
                  <a:srgbClr val="000000"/>
                </a:solidFill>
                <a:latin typeface="Times New Roman" pitchFamily="18" charset="0"/>
                <a:ea typeface="宋体" charset="-122"/>
              </a:rPr>
              <a:t>53</a:t>
            </a:r>
            <a:r>
              <a:rPr lang="zh-CN" altLang="en-US" sz="2800" smtClean="0">
                <a:solidFill>
                  <a:srgbClr val="000000"/>
                </a:solidFill>
                <a:latin typeface="Times New Roman" pitchFamily="18" charset="0"/>
                <a:ea typeface="宋体" charset="-122"/>
              </a:rPr>
              <a:t> </a:t>
            </a:r>
            <a:endParaRPr lang="zh-CN" altLang="en-US" sz="4800" smtClean="0">
              <a:solidFill>
                <a:srgbClr val="000000"/>
              </a:solidFill>
              <a:latin typeface="Times New Roman" pitchFamily="18" charset="0"/>
              <a:ea typeface="宋体" charset="-122"/>
            </a:endParaRPr>
          </a:p>
        </p:txBody>
      </p:sp>
      <p:pic>
        <p:nvPicPr>
          <p:cNvPr id="11571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85" y="381000"/>
            <a:ext cx="5908431"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64691"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971845"/>
            <a:ext cx="5767754"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extLst>
      <p:ext uri="{BB962C8B-B14F-4D97-AF65-F5344CB8AC3E}">
        <p14:creationId xmlns:p14="http://schemas.microsoft.com/office/powerpoint/2010/main" val="3675347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4691"/>
                                        </p:tgtEl>
                                        <p:attrNameLst>
                                          <p:attrName>style.visibility</p:attrName>
                                        </p:attrNameLst>
                                      </p:cBhvr>
                                      <p:to>
                                        <p:strVal val="visible"/>
                                      </p:to>
                                    </p:set>
                                    <p:animEffect transition="in" filter="blinds(horizontal)">
                                      <p:cBhvr>
                                        <p:cTn id="7" dur="500"/>
                                        <p:tgtEl>
                                          <p:spTgt spid="1564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783987" y="333420"/>
            <a:ext cx="7778262" cy="957263"/>
          </a:xfrm>
        </p:spPr>
        <p:txBody>
          <a:bodyPr/>
          <a:lstStyle/>
          <a:p>
            <a:r>
              <a:rPr lang="en-US" altLang="zh-CN" sz="3800" smtClean="0">
                <a:ea typeface="宋体" charset="-122"/>
              </a:rPr>
              <a:t>8.6.4  B</a:t>
            </a:r>
            <a:r>
              <a:rPr lang="zh-CN" altLang="en-US" sz="3800" smtClean="0">
                <a:ea typeface="宋体" charset="-122"/>
              </a:rPr>
              <a:t>-树的删除</a:t>
            </a:r>
            <a:endParaRPr lang="en-US" altLang="zh-CN" sz="3800" smtClean="0">
              <a:ea typeface="宋体" charset="-122"/>
            </a:endParaRPr>
          </a:p>
        </p:txBody>
      </p:sp>
      <p:sp>
        <p:nvSpPr>
          <p:cNvPr id="116739" name="Rectangle 3"/>
          <p:cNvSpPr>
            <a:spLocks noChangeArrowheads="1"/>
          </p:cNvSpPr>
          <p:nvPr/>
        </p:nvSpPr>
        <p:spPr bwMode="auto">
          <a:xfrm>
            <a:off x="2642089" y="220031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16740" name="Text Box 4"/>
          <p:cNvSpPr txBox="1">
            <a:spLocks noChangeArrowheads="1"/>
          </p:cNvSpPr>
          <p:nvPr/>
        </p:nvSpPr>
        <p:spPr bwMode="auto">
          <a:xfrm>
            <a:off x="317989" y="1484313"/>
            <a:ext cx="84201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30000"/>
              </a:lnSpc>
              <a:spcBef>
                <a:spcPct val="50000"/>
              </a:spcBef>
            </a:pPr>
            <a:r>
              <a:rPr kumimoji="1" lang="zh-CN" altLang="en-US" i="0" u="none" smtClean="0">
                <a:solidFill>
                  <a:srgbClr val="000000"/>
                </a:solidFill>
                <a:ea typeface="宋体" charset="-122"/>
              </a:rPr>
              <a:t>      在</a:t>
            </a:r>
            <a:r>
              <a:rPr kumimoji="1" lang="en-US" altLang="zh-CN" i="0" u="none" smtClean="0">
                <a:solidFill>
                  <a:srgbClr val="000000"/>
                </a:solidFill>
                <a:ea typeface="宋体" charset="-122"/>
              </a:rPr>
              <a:t>B-</a:t>
            </a:r>
            <a:r>
              <a:rPr kumimoji="1" lang="zh-CN" altLang="en-US" i="0" u="none" smtClean="0">
                <a:solidFill>
                  <a:srgbClr val="000000"/>
                </a:solidFill>
                <a:ea typeface="宋体" charset="-122"/>
              </a:rPr>
              <a:t>树上删除一个关键字，首先需要找到这个关键字所在的结点，从中删去这个关键字。若该结点不是叶结点，且被删关键字为</a:t>
            </a:r>
            <a:r>
              <a:rPr kumimoji="1" lang="en-US" altLang="zh-CN" i="0" u="none" smtClean="0">
                <a:solidFill>
                  <a:srgbClr val="000000"/>
                </a:solidFill>
                <a:ea typeface="宋体" charset="-122"/>
              </a:rPr>
              <a:t>K</a:t>
            </a:r>
            <a:r>
              <a:rPr kumimoji="1" lang="en-US" altLang="zh-CN" i="0" u="none" baseline="-25000" smtClean="0">
                <a:solidFill>
                  <a:srgbClr val="000000"/>
                </a:solidFill>
                <a:ea typeface="宋体" charset="-122"/>
              </a:rPr>
              <a:t>i</a:t>
            </a:r>
            <a:r>
              <a:rPr kumimoji="1" lang="zh-CN" altLang="en-US" i="0" u="none" smtClean="0">
                <a:solidFill>
                  <a:srgbClr val="000000"/>
                </a:solidFill>
                <a:ea typeface="宋体" charset="-122"/>
              </a:rPr>
              <a:t>（</a:t>
            </a:r>
            <a:r>
              <a:rPr kumimoji="1" lang="en-US" altLang="zh-CN" i="0" u="none" smtClean="0">
                <a:solidFill>
                  <a:srgbClr val="000000"/>
                </a:solidFill>
                <a:ea typeface="宋体" charset="-122"/>
              </a:rPr>
              <a:t>1≤i≤n</a:t>
            </a:r>
            <a:r>
              <a:rPr kumimoji="1" lang="zh-CN" altLang="en-US" i="0" u="none" smtClean="0">
                <a:solidFill>
                  <a:srgbClr val="000000"/>
                </a:solidFill>
                <a:ea typeface="宋体" charset="-122"/>
              </a:rPr>
              <a:t>），则在删去该关键字之后，可以用该结点的</a:t>
            </a:r>
            <a:r>
              <a:rPr kumimoji="1" lang="en-US" altLang="zh-CN" i="0" u="none" smtClean="0">
                <a:solidFill>
                  <a:srgbClr val="000000"/>
                </a:solidFill>
                <a:ea typeface="宋体" charset="-122"/>
              </a:rPr>
              <a:t>P</a:t>
            </a:r>
            <a:r>
              <a:rPr kumimoji="1" lang="en-US" altLang="zh-CN" i="0" u="none" baseline="-25000" smtClean="0">
                <a:solidFill>
                  <a:srgbClr val="000000"/>
                </a:solidFill>
                <a:ea typeface="宋体" charset="-122"/>
              </a:rPr>
              <a:t>i</a:t>
            </a:r>
            <a:r>
              <a:rPr kumimoji="1" lang="zh-CN" altLang="en-US" i="0" u="none" smtClean="0">
                <a:solidFill>
                  <a:srgbClr val="000000"/>
                </a:solidFill>
                <a:ea typeface="宋体" charset="-122"/>
              </a:rPr>
              <a:t>所指子树中的最小关键字</a:t>
            </a:r>
            <a:r>
              <a:rPr kumimoji="1" lang="en-US" altLang="zh-CN" i="0" u="none" smtClean="0">
                <a:solidFill>
                  <a:srgbClr val="000000"/>
                </a:solidFill>
                <a:ea typeface="宋体" charset="-122"/>
              </a:rPr>
              <a:t>k</a:t>
            </a:r>
            <a:r>
              <a:rPr kumimoji="1" lang="zh-CN" altLang="en-US" i="0" u="none" smtClean="0">
                <a:solidFill>
                  <a:srgbClr val="000000"/>
                </a:solidFill>
                <a:ea typeface="宋体" charset="-122"/>
              </a:rPr>
              <a:t>（</a:t>
            </a:r>
            <a:r>
              <a:rPr kumimoji="1" lang="en-US" altLang="zh-CN" i="0" u="none" smtClean="0">
                <a:solidFill>
                  <a:srgbClr val="000000"/>
                </a:solidFill>
                <a:ea typeface="宋体" charset="-122"/>
              </a:rPr>
              <a:t>P</a:t>
            </a:r>
            <a:r>
              <a:rPr kumimoji="1" lang="en-US" altLang="zh-CN" i="0" u="none" baseline="-25000" smtClean="0">
                <a:solidFill>
                  <a:srgbClr val="000000"/>
                </a:solidFill>
                <a:ea typeface="宋体" charset="-122"/>
              </a:rPr>
              <a:t>i-1</a:t>
            </a:r>
            <a:r>
              <a:rPr kumimoji="1" lang="zh-CN" altLang="en-US" i="0" u="none" smtClean="0">
                <a:solidFill>
                  <a:srgbClr val="000000"/>
                </a:solidFill>
                <a:ea typeface="宋体" charset="-122"/>
              </a:rPr>
              <a:t>所指子树中的最大关键字</a:t>
            </a:r>
            <a:r>
              <a:rPr kumimoji="1" lang="en-US" altLang="zh-CN" i="0" u="none" smtClean="0">
                <a:solidFill>
                  <a:srgbClr val="000000"/>
                </a:solidFill>
                <a:ea typeface="宋体" charset="-122"/>
              </a:rPr>
              <a:t>k</a:t>
            </a:r>
            <a:r>
              <a:rPr kumimoji="1" lang="zh-CN" altLang="en-US" i="0" u="none" smtClean="0">
                <a:solidFill>
                  <a:srgbClr val="000000"/>
                </a:solidFill>
                <a:ea typeface="宋体" charset="-122"/>
              </a:rPr>
              <a:t>）来代替被删关键字</a:t>
            </a:r>
            <a:r>
              <a:rPr kumimoji="1" lang="en-US" altLang="zh-CN" i="0" u="none" smtClean="0">
                <a:solidFill>
                  <a:srgbClr val="000000"/>
                </a:solidFill>
                <a:ea typeface="宋体" charset="-122"/>
              </a:rPr>
              <a:t>K</a:t>
            </a:r>
            <a:r>
              <a:rPr kumimoji="1" lang="en-US" altLang="zh-CN" i="0" u="none" baseline="-25000" smtClean="0">
                <a:solidFill>
                  <a:srgbClr val="000000"/>
                </a:solidFill>
                <a:ea typeface="宋体" charset="-122"/>
              </a:rPr>
              <a:t>i</a:t>
            </a:r>
            <a:r>
              <a:rPr kumimoji="1" lang="zh-CN" altLang="en-US" i="0" u="none" smtClean="0">
                <a:solidFill>
                  <a:srgbClr val="000000"/>
                </a:solidFill>
                <a:ea typeface="宋体" charset="-122"/>
              </a:rPr>
              <a:t>，然后在</a:t>
            </a:r>
            <a:r>
              <a:rPr kumimoji="1" lang="en-US" altLang="zh-CN" i="0" u="none" smtClean="0">
                <a:solidFill>
                  <a:srgbClr val="000000"/>
                </a:solidFill>
                <a:ea typeface="宋体" charset="-122"/>
              </a:rPr>
              <a:t>k</a:t>
            </a:r>
            <a:r>
              <a:rPr kumimoji="1" lang="zh-CN" altLang="en-US" i="0" u="none" smtClean="0">
                <a:solidFill>
                  <a:srgbClr val="000000"/>
                </a:solidFill>
                <a:ea typeface="宋体" charset="-122"/>
              </a:rPr>
              <a:t>所在的叶结点中删除</a:t>
            </a:r>
            <a:r>
              <a:rPr kumimoji="1" lang="en-US" altLang="zh-CN" i="0" u="none" smtClean="0">
                <a:solidFill>
                  <a:srgbClr val="000000"/>
                </a:solidFill>
                <a:ea typeface="宋体" charset="-122"/>
              </a:rPr>
              <a:t>k</a:t>
            </a:r>
            <a:r>
              <a:rPr kumimoji="1" lang="zh-CN" altLang="en-US" i="0" u="none" smtClean="0">
                <a:solidFill>
                  <a:srgbClr val="000000"/>
                </a:solidFill>
                <a:ea typeface="宋体" charset="-122"/>
              </a:rPr>
              <a:t>。现在的问题是如何在叶结点中删除关键字。</a:t>
            </a:r>
          </a:p>
        </p:txBody>
      </p:sp>
    </p:spTree>
    <p:extLst>
      <p:ext uri="{BB962C8B-B14F-4D97-AF65-F5344CB8AC3E}">
        <p14:creationId xmlns:p14="http://schemas.microsoft.com/office/powerpoint/2010/main" val="9950037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62" name="Object 2"/>
          <p:cNvGraphicFramePr>
            <a:graphicFrameLocks noGrp="1" noChangeAspect="1"/>
          </p:cNvGraphicFramePr>
          <p:nvPr>
            <p:ph sz="half" idx="1"/>
          </p:nvPr>
        </p:nvGraphicFramePr>
        <p:xfrm>
          <a:off x="457200" y="2398713"/>
          <a:ext cx="3716215" cy="2470150"/>
        </p:xfrm>
        <a:graphic>
          <a:graphicData uri="http://schemas.openxmlformats.org/presentationml/2006/ole">
            <mc:AlternateContent xmlns:mc="http://schemas.openxmlformats.org/markup-compatibility/2006">
              <mc:Choice xmlns:v="urn:schemas-microsoft-com:vml" Requires="v">
                <p:oleObj spid="_x0000_s122923" name="Visio" r:id="rId4" imgW="6632448" imgH="4430573" progId="Visio.Drawing.11">
                  <p:embed/>
                </p:oleObj>
              </mc:Choice>
              <mc:Fallback>
                <p:oleObj name="Visio" r:id="rId4" imgW="6632448" imgH="4430573"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r="8116" b="15619"/>
                      <a:stretch>
                        <a:fillRect/>
                      </a:stretch>
                    </p:blipFill>
                    <p:spPr bwMode="auto">
                      <a:xfrm>
                        <a:off x="457200" y="2398713"/>
                        <a:ext cx="371621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3" name="Text Box 3"/>
          <p:cNvSpPr txBox="1">
            <a:spLocks noChangeArrowheads="1"/>
          </p:cNvSpPr>
          <p:nvPr/>
        </p:nvSpPr>
        <p:spPr bwMode="auto">
          <a:xfrm>
            <a:off x="318011" y="1268415"/>
            <a:ext cx="8308731"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8288" indent="-268288">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buFont typeface="Wingdings" pitchFamily="2" charset="2"/>
              <a:buChar char="Ø"/>
            </a:pPr>
            <a:r>
              <a:rPr kumimoji="1" lang="zh-CN" altLang="en-US" i="0" u="none" dirty="0" smtClean="0">
                <a:solidFill>
                  <a:srgbClr val="000000"/>
                </a:solidFill>
                <a:latin typeface="宋体" charset="-122"/>
                <a:ea typeface="宋体" charset="-122"/>
              </a:rPr>
              <a:t>被删关键字所在叶结点同时又是根结点且删除前该结点中关键字个数</a:t>
            </a:r>
            <a:r>
              <a:rPr kumimoji="1" lang="en-US" altLang="zh-CN" i="0" u="none" dirty="0" smtClean="0">
                <a:solidFill>
                  <a:srgbClr val="000000"/>
                </a:solidFill>
                <a:latin typeface="宋体" charset="-122"/>
                <a:ea typeface="宋体" charset="-122"/>
              </a:rPr>
              <a:t>n≥2</a:t>
            </a:r>
            <a:r>
              <a:rPr kumimoji="1" lang="zh-CN" altLang="en-US" i="0" u="none" dirty="0" smtClean="0">
                <a:solidFill>
                  <a:srgbClr val="000000"/>
                </a:solidFill>
                <a:latin typeface="宋体" charset="-122"/>
                <a:ea typeface="宋体" charset="-122"/>
              </a:rPr>
              <a:t>。</a:t>
            </a:r>
            <a:endParaRPr kumimoji="1" lang="zh-CN" altLang="en-US" i="0" u="none" dirty="0" smtClean="0">
              <a:solidFill>
                <a:srgbClr val="000000"/>
              </a:solidFill>
              <a:ea typeface="宋体" charset="-122"/>
            </a:endParaRPr>
          </a:p>
          <a:p>
            <a:pPr algn="just" hangingPunct="0">
              <a:spcBef>
                <a:spcPct val="20000"/>
              </a:spcBef>
              <a:buFont typeface="Wingdings" pitchFamily="2" charset="2"/>
              <a:buChar char="Ø"/>
            </a:pPr>
            <a:r>
              <a:rPr kumimoji="1" lang="zh-CN" altLang="en-US" i="0" u="none" dirty="0" smtClean="0">
                <a:solidFill>
                  <a:srgbClr val="000000"/>
                </a:solidFill>
                <a:latin typeface="宋体" charset="-122"/>
                <a:ea typeface="宋体" charset="-122"/>
              </a:rPr>
              <a:t>被删关键字所在叶结点不是根结点且删除前该结点中关键字个数</a:t>
            </a:r>
            <a:r>
              <a:rPr kumimoji="1" lang="en-US" altLang="zh-CN" i="0" u="none" dirty="0" smtClean="0">
                <a:solidFill>
                  <a:srgbClr val="000000"/>
                </a:solidFill>
                <a:latin typeface="宋体" charset="-122"/>
                <a:ea typeface="宋体" charset="-122"/>
              </a:rPr>
              <a:t>n≥</a:t>
            </a:r>
            <a:r>
              <a:rPr kumimoji="1" lang="en-US" altLang="zh-CN" i="0" u="none" dirty="0" smtClean="0">
                <a:solidFill>
                  <a:srgbClr val="000000"/>
                </a:solidFill>
                <a:ea typeface="宋体" charset="-122"/>
                <a:sym typeface="Symbol" pitchFamily="18" charset="2"/>
              </a:rPr>
              <a:t></a:t>
            </a:r>
            <a:r>
              <a:rPr kumimoji="1" lang="en-US" altLang="zh-CN" i="0" u="none" dirty="0" smtClean="0">
                <a:solidFill>
                  <a:srgbClr val="000000"/>
                </a:solidFill>
                <a:latin typeface="宋体" charset="-122"/>
                <a:ea typeface="宋体" charset="-122"/>
              </a:rPr>
              <a:t>m</a:t>
            </a:r>
            <a:r>
              <a:rPr kumimoji="1" lang="zh-CN" altLang="en-US" i="0" u="none" dirty="0" smtClean="0">
                <a:solidFill>
                  <a:srgbClr val="000000"/>
                </a:solidFill>
                <a:latin typeface="宋体" charset="-122"/>
                <a:ea typeface="宋体" charset="-122"/>
              </a:rPr>
              <a:t>／</a:t>
            </a:r>
            <a:r>
              <a:rPr kumimoji="1" lang="en-US" altLang="zh-CN" i="0" u="none" dirty="0" smtClean="0">
                <a:solidFill>
                  <a:srgbClr val="000000"/>
                </a:solidFill>
                <a:latin typeface="宋体" charset="-122"/>
                <a:ea typeface="宋体" charset="-122"/>
              </a:rPr>
              <a:t>2</a:t>
            </a:r>
            <a:r>
              <a:rPr kumimoji="1" lang="en-US" altLang="zh-CN" i="0" u="none" dirty="0" smtClean="0">
                <a:solidFill>
                  <a:srgbClr val="000000"/>
                </a:solidFill>
                <a:ea typeface="宋体" charset="-122"/>
                <a:sym typeface="Symbol" pitchFamily="18" charset="2"/>
              </a:rPr>
              <a:t></a:t>
            </a:r>
            <a:r>
              <a:rPr kumimoji="1" lang="zh-CN" altLang="en-US" i="0" u="none" dirty="0" smtClean="0">
                <a:solidFill>
                  <a:srgbClr val="000000"/>
                </a:solidFill>
                <a:latin typeface="宋体" charset="-122"/>
                <a:ea typeface="宋体" charset="-122"/>
              </a:rPr>
              <a:t>。</a:t>
            </a:r>
            <a:endParaRPr kumimoji="1" lang="zh-CN" altLang="en-US" i="0" u="none" dirty="0" smtClean="0">
              <a:solidFill>
                <a:srgbClr val="000000"/>
              </a:solidFill>
              <a:ea typeface="宋体" charset="-122"/>
            </a:endParaRPr>
          </a:p>
          <a:p>
            <a:pPr algn="just" hangingPunct="0">
              <a:spcBef>
                <a:spcPct val="20000"/>
              </a:spcBef>
              <a:buFont typeface="Wingdings" pitchFamily="2" charset="2"/>
              <a:buChar char="Ø"/>
            </a:pPr>
            <a:r>
              <a:rPr kumimoji="1" lang="zh-CN" altLang="en-US" i="0" u="none" dirty="0" smtClean="0">
                <a:solidFill>
                  <a:srgbClr val="000000"/>
                </a:solidFill>
                <a:latin typeface="宋体" charset="-122"/>
                <a:ea typeface="宋体" charset="-122"/>
              </a:rPr>
              <a:t>被删关键字所在叶结点删除前关键字个数</a:t>
            </a:r>
            <a:r>
              <a:rPr kumimoji="1" lang="en-US" altLang="zh-CN" i="0" u="none" dirty="0" smtClean="0">
                <a:solidFill>
                  <a:srgbClr val="000000"/>
                </a:solidFill>
                <a:latin typeface="宋体" charset="-122"/>
                <a:ea typeface="宋体" charset="-122"/>
              </a:rPr>
              <a:t>n</a:t>
            </a:r>
            <a:r>
              <a:rPr kumimoji="1" lang="zh-CN" altLang="en-US" i="0" u="none" dirty="0" smtClean="0">
                <a:solidFill>
                  <a:srgbClr val="000000"/>
                </a:solidFill>
                <a:latin typeface="宋体" charset="-122"/>
                <a:ea typeface="宋体" charset="-122"/>
              </a:rPr>
              <a:t>=</a:t>
            </a:r>
            <a:r>
              <a:rPr kumimoji="1" lang="zh-CN" altLang="en-US" i="0" u="none" dirty="0" smtClean="0">
                <a:solidFill>
                  <a:srgbClr val="000000"/>
                </a:solidFill>
                <a:ea typeface="宋体" charset="-122"/>
                <a:sym typeface="Symbol" pitchFamily="18" charset="2"/>
              </a:rPr>
              <a:t></a:t>
            </a:r>
            <a:r>
              <a:rPr kumimoji="1" lang="en-US" altLang="zh-CN" i="0" u="none" dirty="0" smtClean="0">
                <a:solidFill>
                  <a:srgbClr val="000000"/>
                </a:solidFill>
                <a:latin typeface="宋体" charset="-122"/>
                <a:ea typeface="宋体" charset="-122"/>
              </a:rPr>
              <a:t>m/2</a:t>
            </a:r>
            <a:r>
              <a:rPr kumimoji="1" lang="en-US" altLang="zh-CN" i="0" u="none" dirty="0" smtClean="0">
                <a:solidFill>
                  <a:srgbClr val="000000"/>
                </a:solidFill>
                <a:ea typeface="宋体" charset="-122"/>
                <a:sym typeface="Symbol" pitchFamily="18" charset="2"/>
              </a:rPr>
              <a:t></a:t>
            </a:r>
            <a:r>
              <a:rPr kumimoji="1" lang="en-US" altLang="zh-CN" i="0" u="none" dirty="0" smtClean="0">
                <a:solidFill>
                  <a:srgbClr val="000000"/>
                </a:solidFill>
                <a:latin typeface="宋体" charset="-122"/>
                <a:ea typeface="宋体" charset="-122"/>
              </a:rPr>
              <a:t>-1</a:t>
            </a:r>
            <a:r>
              <a:rPr kumimoji="1" lang="zh-CN" altLang="en-US" i="0" u="none" dirty="0" smtClean="0">
                <a:solidFill>
                  <a:srgbClr val="000000"/>
                </a:solidFill>
                <a:latin typeface="宋体" charset="-122"/>
                <a:ea typeface="宋体" charset="-122"/>
              </a:rPr>
              <a:t>，与该结点相邻的左</a:t>
            </a:r>
            <a:r>
              <a:rPr kumimoji="1" lang="en-US" altLang="zh-CN" i="0" u="none" dirty="0" smtClean="0">
                <a:solidFill>
                  <a:srgbClr val="000000"/>
                </a:solidFill>
                <a:latin typeface="宋体" charset="-122"/>
                <a:ea typeface="宋体" charset="-122"/>
              </a:rPr>
              <a:t>(</a:t>
            </a:r>
            <a:r>
              <a:rPr kumimoji="1" lang="zh-CN" altLang="en-US" i="0" u="none" dirty="0" smtClean="0">
                <a:solidFill>
                  <a:srgbClr val="000000"/>
                </a:solidFill>
                <a:latin typeface="宋体" charset="-122"/>
                <a:ea typeface="宋体" charset="-122"/>
              </a:rPr>
              <a:t>或右</a:t>
            </a:r>
            <a:r>
              <a:rPr kumimoji="1" lang="en-US" altLang="zh-CN" i="0" u="none" dirty="0" smtClean="0">
                <a:solidFill>
                  <a:srgbClr val="000000"/>
                </a:solidFill>
                <a:latin typeface="宋体" charset="-122"/>
                <a:ea typeface="宋体" charset="-122"/>
              </a:rPr>
              <a:t>)</a:t>
            </a:r>
            <a:r>
              <a:rPr kumimoji="1" lang="zh-CN" altLang="en-US" i="0" u="none" dirty="0" smtClean="0">
                <a:solidFill>
                  <a:srgbClr val="000000"/>
                </a:solidFill>
                <a:latin typeface="宋体" charset="-122"/>
                <a:ea typeface="宋体" charset="-122"/>
              </a:rPr>
              <a:t>兄弟结点的关键字个数</a:t>
            </a:r>
            <a:r>
              <a:rPr kumimoji="1" lang="en-US" altLang="zh-CN" i="0" u="none" dirty="0" smtClean="0">
                <a:solidFill>
                  <a:srgbClr val="000000"/>
                </a:solidFill>
                <a:latin typeface="宋体" charset="-122"/>
                <a:ea typeface="宋体" charset="-122"/>
              </a:rPr>
              <a:t>n≥</a:t>
            </a:r>
            <a:r>
              <a:rPr kumimoji="1" lang="en-US" altLang="zh-CN" i="0" u="none" dirty="0" smtClean="0">
                <a:solidFill>
                  <a:srgbClr val="000000"/>
                </a:solidFill>
                <a:ea typeface="宋体" charset="-122"/>
                <a:sym typeface="Symbol" pitchFamily="18" charset="2"/>
              </a:rPr>
              <a:t></a:t>
            </a:r>
            <a:r>
              <a:rPr kumimoji="1" lang="en-US" altLang="zh-CN" i="0" u="none" dirty="0" smtClean="0">
                <a:solidFill>
                  <a:srgbClr val="000000"/>
                </a:solidFill>
                <a:latin typeface="宋体" charset="-122"/>
                <a:ea typeface="宋体" charset="-122"/>
              </a:rPr>
              <a:t>m/2</a:t>
            </a:r>
            <a:r>
              <a:rPr kumimoji="1" lang="en-US" altLang="zh-CN" i="0" u="none" dirty="0" smtClean="0">
                <a:solidFill>
                  <a:srgbClr val="000000"/>
                </a:solidFill>
                <a:ea typeface="宋体" charset="-122"/>
                <a:sym typeface="Symbol" pitchFamily="18" charset="2"/>
              </a:rPr>
              <a:t></a:t>
            </a:r>
            <a:r>
              <a:rPr kumimoji="1" lang="zh-CN" altLang="en-US" i="0" u="none" dirty="0" smtClean="0">
                <a:solidFill>
                  <a:srgbClr val="000000"/>
                </a:solidFill>
                <a:latin typeface="宋体" charset="-122"/>
                <a:ea typeface="宋体" charset="-122"/>
              </a:rPr>
              <a:t>。</a:t>
            </a:r>
            <a:endParaRPr kumimoji="1" lang="zh-CN" altLang="en-US" i="0" u="none" dirty="0" smtClean="0">
              <a:solidFill>
                <a:srgbClr val="000000"/>
              </a:solidFill>
              <a:ea typeface="宋体" charset="-122"/>
            </a:endParaRPr>
          </a:p>
          <a:p>
            <a:pPr algn="just" hangingPunct="0">
              <a:spcBef>
                <a:spcPct val="20000"/>
              </a:spcBef>
              <a:buFont typeface="Wingdings" pitchFamily="2" charset="2"/>
              <a:buChar char="Ø"/>
            </a:pPr>
            <a:r>
              <a:rPr kumimoji="1" lang="zh-CN" altLang="en-US" i="0" u="none" dirty="0" smtClean="0">
                <a:solidFill>
                  <a:srgbClr val="000000"/>
                </a:solidFill>
                <a:latin typeface="宋体" charset="-122"/>
                <a:ea typeface="宋体" charset="-122"/>
              </a:rPr>
              <a:t>被删关键字所在叶结点</a:t>
            </a:r>
            <a:r>
              <a:rPr kumimoji="1" lang="en-US" altLang="zh-CN" i="0" u="none" dirty="0" smtClean="0">
                <a:solidFill>
                  <a:srgbClr val="000000"/>
                </a:solidFill>
                <a:latin typeface="宋体" charset="-122"/>
                <a:ea typeface="宋体" charset="-122"/>
              </a:rPr>
              <a:t>p</a:t>
            </a:r>
            <a:r>
              <a:rPr kumimoji="1" lang="zh-CN" altLang="en-US" i="0" u="none" dirty="0" smtClean="0">
                <a:solidFill>
                  <a:srgbClr val="000000"/>
                </a:solidFill>
                <a:latin typeface="宋体" charset="-122"/>
                <a:ea typeface="宋体" charset="-122"/>
              </a:rPr>
              <a:t>删除前关键字个数</a:t>
            </a:r>
            <a:r>
              <a:rPr kumimoji="1" lang="en-US" altLang="zh-CN" i="0" u="none" dirty="0" smtClean="0">
                <a:solidFill>
                  <a:srgbClr val="000000"/>
                </a:solidFill>
                <a:latin typeface="宋体" charset="-122"/>
                <a:ea typeface="宋体" charset="-122"/>
              </a:rPr>
              <a:t>n</a:t>
            </a:r>
            <a:r>
              <a:rPr kumimoji="1" lang="zh-CN" altLang="en-US" i="0" u="none" dirty="0" smtClean="0">
                <a:solidFill>
                  <a:srgbClr val="000000"/>
                </a:solidFill>
                <a:latin typeface="宋体" charset="-122"/>
                <a:ea typeface="宋体" charset="-122"/>
              </a:rPr>
              <a:t>=</a:t>
            </a:r>
            <a:r>
              <a:rPr kumimoji="1" lang="zh-CN" altLang="en-US" i="0" u="none" dirty="0" smtClean="0">
                <a:solidFill>
                  <a:srgbClr val="000000"/>
                </a:solidFill>
                <a:ea typeface="宋体" charset="-122"/>
                <a:sym typeface="Symbol" pitchFamily="18" charset="2"/>
              </a:rPr>
              <a:t></a:t>
            </a:r>
            <a:r>
              <a:rPr kumimoji="1" lang="en-US" altLang="zh-CN" i="0" u="none" dirty="0" smtClean="0">
                <a:solidFill>
                  <a:srgbClr val="000000"/>
                </a:solidFill>
                <a:latin typeface="宋体" charset="-122"/>
                <a:ea typeface="宋体" charset="-122"/>
              </a:rPr>
              <a:t>m/2</a:t>
            </a:r>
            <a:r>
              <a:rPr kumimoji="1" lang="en-US" altLang="zh-CN" i="0" u="none" dirty="0" smtClean="0">
                <a:solidFill>
                  <a:srgbClr val="000000"/>
                </a:solidFill>
                <a:ea typeface="宋体" charset="-122"/>
                <a:sym typeface="Symbol" pitchFamily="18" charset="2"/>
              </a:rPr>
              <a:t></a:t>
            </a:r>
            <a:r>
              <a:rPr kumimoji="1" lang="en-US" altLang="zh-CN" i="0" u="none" dirty="0" smtClean="0">
                <a:solidFill>
                  <a:srgbClr val="000000"/>
                </a:solidFill>
                <a:latin typeface="宋体" charset="-122"/>
                <a:ea typeface="宋体" charset="-122"/>
              </a:rPr>
              <a:t>-1</a:t>
            </a:r>
            <a:r>
              <a:rPr kumimoji="1" lang="zh-CN" altLang="en-US" i="0" u="none" dirty="0" smtClean="0">
                <a:solidFill>
                  <a:srgbClr val="000000"/>
                </a:solidFill>
                <a:latin typeface="宋体" charset="-122"/>
                <a:ea typeface="宋体" charset="-122"/>
              </a:rPr>
              <a:t>，与该结点相邻的左、右兄弟结点中的关键字个数也都为</a:t>
            </a:r>
            <a:r>
              <a:rPr kumimoji="1" lang="zh-CN" altLang="en-US" i="0" u="none" dirty="0" smtClean="0">
                <a:solidFill>
                  <a:srgbClr val="000000"/>
                </a:solidFill>
                <a:ea typeface="宋体" charset="-122"/>
                <a:sym typeface="Symbol" pitchFamily="18" charset="2"/>
              </a:rPr>
              <a:t></a:t>
            </a:r>
            <a:r>
              <a:rPr kumimoji="1" lang="en-US" altLang="zh-CN" i="0" u="none" dirty="0" smtClean="0">
                <a:solidFill>
                  <a:srgbClr val="000000"/>
                </a:solidFill>
                <a:latin typeface="宋体" charset="-122"/>
                <a:ea typeface="宋体" charset="-122"/>
              </a:rPr>
              <a:t>m/2</a:t>
            </a:r>
            <a:r>
              <a:rPr kumimoji="1" lang="en-US" altLang="zh-CN" i="0" u="none" dirty="0" smtClean="0">
                <a:solidFill>
                  <a:srgbClr val="000000"/>
                </a:solidFill>
                <a:ea typeface="宋体" charset="-122"/>
                <a:sym typeface="Symbol" pitchFamily="18" charset="2"/>
              </a:rPr>
              <a:t></a:t>
            </a:r>
            <a:r>
              <a:rPr kumimoji="1" lang="en-US" altLang="zh-CN" i="0" u="none" dirty="0" smtClean="0">
                <a:solidFill>
                  <a:srgbClr val="000000"/>
                </a:solidFill>
                <a:latin typeface="宋体" charset="-122"/>
                <a:ea typeface="宋体" charset="-122"/>
              </a:rPr>
              <a:t>-1</a:t>
            </a:r>
            <a:r>
              <a:rPr kumimoji="1" lang="zh-CN" altLang="en-US" i="0" u="none" dirty="0" smtClean="0">
                <a:solidFill>
                  <a:srgbClr val="000000"/>
                </a:solidFill>
                <a:latin typeface="宋体" charset="-122"/>
                <a:ea typeface="宋体" charset="-122"/>
              </a:rPr>
              <a:t>。</a:t>
            </a:r>
          </a:p>
        </p:txBody>
      </p:sp>
      <p:sp>
        <p:nvSpPr>
          <p:cNvPr id="117764" name="Rectangle 4"/>
          <p:cNvSpPr>
            <a:spLocks noChangeArrowheads="1"/>
          </p:cNvSpPr>
          <p:nvPr/>
        </p:nvSpPr>
        <p:spPr bwMode="auto">
          <a:xfrm>
            <a:off x="318011" y="333419"/>
            <a:ext cx="558646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zh-CN" altLang="en-US" sz="2800" b="1" smtClean="0">
                <a:solidFill>
                  <a:srgbClr val="000000"/>
                </a:solidFill>
                <a:latin typeface="Times New Roman" pitchFamily="18" charset="0"/>
                <a:ea typeface="宋体" charset="-122"/>
              </a:rPr>
              <a:t>叶结点中删除关键字的四种情况：</a:t>
            </a:r>
          </a:p>
        </p:txBody>
      </p:sp>
    </p:spTree>
    <p:extLst>
      <p:ext uri="{BB962C8B-B14F-4D97-AF65-F5344CB8AC3E}">
        <p14:creationId xmlns:p14="http://schemas.microsoft.com/office/powerpoint/2010/main" val="33888302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3"/>
          <p:cNvSpPr txBox="1">
            <a:spLocks noChangeArrowheads="1"/>
          </p:cNvSpPr>
          <p:nvPr/>
        </p:nvSpPr>
        <p:spPr bwMode="auto">
          <a:xfrm>
            <a:off x="318011" y="1268413"/>
            <a:ext cx="850802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zh-CN" altLang="en-US" sz="3200" i="0" u="none" dirty="0" smtClean="0">
                <a:solidFill>
                  <a:srgbClr val="000000"/>
                </a:solidFill>
                <a:latin typeface="宋体" charset="-122"/>
                <a:ea typeface="宋体" charset="-122"/>
              </a:rPr>
              <a:t>    被删关键字所在叶结点同时又是根结点且删除前该结点中关键字个数</a:t>
            </a:r>
            <a:r>
              <a:rPr kumimoji="1" lang="en-US" altLang="zh-CN" sz="3200" i="0" u="none" dirty="0" smtClean="0">
                <a:solidFill>
                  <a:srgbClr val="000000"/>
                </a:solidFill>
                <a:latin typeface="宋体" charset="-122"/>
                <a:ea typeface="宋体" charset="-122"/>
              </a:rPr>
              <a:t>n≥2</a:t>
            </a:r>
            <a:r>
              <a:rPr kumimoji="1" lang="zh-CN" altLang="en-US" sz="3200" i="0" u="none" dirty="0" smtClean="0">
                <a:solidFill>
                  <a:srgbClr val="000000"/>
                </a:solidFill>
                <a:latin typeface="宋体" charset="-122"/>
                <a:ea typeface="宋体" charset="-122"/>
              </a:rPr>
              <a:t>。</a:t>
            </a:r>
          </a:p>
        </p:txBody>
      </p:sp>
      <p:sp>
        <p:nvSpPr>
          <p:cNvPr id="118787" name="Rectangle 4"/>
          <p:cNvSpPr>
            <a:spLocks noChangeArrowheads="1"/>
          </p:cNvSpPr>
          <p:nvPr/>
        </p:nvSpPr>
        <p:spPr bwMode="auto">
          <a:xfrm>
            <a:off x="239868" y="404858"/>
            <a:ext cx="59471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zh-CN" altLang="en-US" sz="2800" b="1" dirty="0" smtClean="0">
                <a:solidFill>
                  <a:srgbClr val="000000"/>
                </a:solidFill>
                <a:latin typeface="Times New Roman" pitchFamily="18" charset="0"/>
                <a:ea typeface="宋体" charset="-122"/>
              </a:rPr>
              <a:t>叶结点中删除关键字的前两种情况：</a:t>
            </a:r>
          </a:p>
        </p:txBody>
      </p:sp>
      <p:sp>
        <p:nvSpPr>
          <p:cNvPr id="1443845" name="Text Box 5"/>
          <p:cNvSpPr txBox="1">
            <a:spLocks noChangeArrowheads="1"/>
          </p:cNvSpPr>
          <p:nvPr/>
        </p:nvSpPr>
        <p:spPr bwMode="auto">
          <a:xfrm>
            <a:off x="318011" y="4581525"/>
            <a:ext cx="850802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zh-CN" altLang="en-US" sz="3200" i="0" u="none" smtClean="0">
                <a:solidFill>
                  <a:srgbClr val="000000"/>
                </a:solidFill>
                <a:latin typeface="宋体" charset="-122"/>
                <a:ea typeface="宋体" charset="-122"/>
              </a:rPr>
              <a:t>    直接删去该关键字并将修改后的结点写回磁盘，删除结束。</a:t>
            </a:r>
          </a:p>
        </p:txBody>
      </p:sp>
      <p:sp>
        <p:nvSpPr>
          <p:cNvPr id="118789" name="Text Box 7"/>
          <p:cNvSpPr txBox="1">
            <a:spLocks noChangeArrowheads="1"/>
          </p:cNvSpPr>
          <p:nvPr/>
        </p:nvSpPr>
        <p:spPr bwMode="auto">
          <a:xfrm>
            <a:off x="252069" y="2708275"/>
            <a:ext cx="850802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zh-CN" altLang="en-US" sz="3200" i="0" u="none" smtClean="0">
                <a:solidFill>
                  <a:srgbClr val="000000"/>
                </a:solidFill>
                <a:latin typeface="宋体" charset="-122"/>
                <a:ea typeface="宋体" charset="-122"/>
              </a:rPr>
              <a:t>    被删关键字所在叶结点不是根结点且删除前该结点中关键字个数</a:t>
            </a:r>
            <a:r>
              <a:rPr kumimoji="1" lang="en-US" altLang="zh-CN" sz="3200" i="0" u="none" smtClean="0">
                <a:solidFill>
                  <a:srgbClr val="000000"/>
                </a:solidFill>
                <a:latin typeface="宋体" charset="-122"/>
                <a:ea typeface="宋体" charset="-122"/>
              </a:rPr>
              <a:t>n≥</a:t>
            </a:r>
            <a:r>
              <a:rPr kumimoji="1" lang="en-US" altLang="zh-CN" sz="3200" i="0" u="none" smtClean="0">
                <a:solidFill>
                  <a:srgbClr val="000000"/>
                </a:solidFill>
                <a:ea typeface="宋体" charset="-122"/>
                <a:sym typeface="Symbol" pitchFamily="18" charset="2"/>
              </a:rPr>
              <a:t></a:t>
            </a:r>
            <a:r>
              <a:rPr kumimoji="1" lang="en-US" altLang="zh-CN" sz="3200" i="0" u="none" smtClean="0">
                <a:solidFill>
                  <a:srgbClr val="000000"/>
                </a:solidFill>
                <a:latin typeface="宋体" charset="-122"/>
                <a:ea typeface="宋体" charset="-122"/>
              </a:rPr>
              <a:t>m</a:t>
            </a:r>
            <a:r>
              <a:rPr kumimoji="1" lang="zh-CN" altLang="en-US" sz="3200" i="0" u="none" smtClean="0">
                <a:solidFill>
                  <a:srgbClr val="000000"/>
                </a:solidFill>
                <a:latin typeface="宋体" charset="-122"/>
                <a:ea typeface="宋体" charset="-122"/>
              </a:rPr>
              <a:t>／</a:t>
            </a:r>
            <a:r>
              <a:rPr kumimoji="1" lang="en-US" altLang="zh-CN" sz="3200" i="0" u="none" smtClean="0">
                <a:solidFill>
                  <a:srgbClr val="000000"/>
                </a:solidFill>
                <a:latin typeface="宋体" charset="-122"/>
                <a:ea typeface="宋体" charset="-122"/>
              </a:rPr>
              <a:t>2</a:t>
            </a:r>
            <a:r>
              <a:rPr kumimoji="1" lang="en-US" altLang="zh-CN" sz="3200" i="0" u="none" smtClean="0">
                <a:solidFill>
                  <a:srgbClr val="000000"/>
                </a:solidFill>
                <a:ea typeface="宋体" charset="-122"/>
                <a:sym typeface="Symbol" pitchFamily="18" charset="2"/>
              </a:rPr>
              <a:t></a:t>
            </a:r>
            <a:r>
              <a:rPr kumimoji="1" lang="zh-CN" altLang="en-US" sz="3200" i="0" u="none" smtClean="0">
                <a:solidFill>
                  <a:srgbClr val="000000"/>
                </a:solidFill>
                <a:latin typeface="宋体" charset="-122"/>
                <a:ea typeface="宋体" charset="-122"/>
              </a:rPr>
              <a:t>。</a:t>
            </a:r>
            <a:endParaRPr kumimoji="1" lang="zh-CN" altLang="en-US" sz="3200" i="0" u="none" smtClean="0">
              <a:solidFill>
                <a:srgbClr val="000000"/>
              </a:solidFill>
              <a:ea typeface="宋体" charset="-122"/>
            </a:endParaRPr>
          </a:p>
        </p:txBody>
      </p:sp>
    </p:spTree>
    <p:extLst>
      <p:ext uri="{BB962C8B-B14F-4D97-AF65-F5344CB8AC3E}">
        <p14:creationId xmlns:p14="http://schemas.microsoft.com/office/powerpoint/2010/main" val="3032220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3845"/>
                                        </p:tgtEl>
                                        <p:attrNameLst>
                                          <p:attrName>style.visibility</p:attrName>
                                        </p:attrNameLst>
                                      </p:cBhvr>
                                      <p:to>
                                        <p:strVal val="visible"/>
                                      </p:to>
                                    </p:set>
                                    <p:animEffect transition="in" filter="dissolve">
                                      <p:cBhvr>
                                        <p:cTn id="7" dur="500"/>
                                        <p:tgtEl>
                                          <p:spTgt spid="144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4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ChangeArrowheads="1"/>
          </p:cNvSpPr>
          <p:nvPr/>
        </p:nvSpPr>
        <p:spPr bwMode="auto">
          <a:xfrm>
            <a:off x="-70644" y="404858"/>
            <a:ext cx="59471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zh-CN" altLang="en-US" sz="2800" b="1" dirty="0" smtClean="0">
                <a:solidFill>
                  <a:srgbClr val="000000"/>
                </a:solidFill>
                <a:latin typeface="Times New Roman" pitchFamily="18" charset="0"/>
                <a:ea typeface="宋体" charset="-122"/>
              </a:rPr>
              <a:t>叶结点中删除关键字的前两种情况：</a:t>
            </a:r>
          </a:p>
        </p:txBody>
      </p:sp>
      <p:sp>
        <p:nvSpPr>
          <p:cNvPr id="119811" name="Text Box 4"/>
          <p:cNvSpPr txBox="1">
            <a:spLocks noChangeArrowheads="1"/>
          </p:cNvSpPr>
          <p:nvPr/>
        </p:nvSpPr>
        <p:spPr bwMode="auto">
          <a:xfrm>
            <a:off x="383953" y="5373688"/>
            <a:ext cx="850802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hangingPunct="0">
              <a:spcBef>
                <a:spcPct val="20000"/>
              </a:spcBef>
            </a:pPr>
            <a:r>
              <a:rPr kumimoji="1" lang="zh-CN" altLang="en-US" sz="2400" b="1" i="0" u="none" smtClean="0">
                <a:solidFill>
                  <a:srgbClr val="000000"/>
                </a:solidFill>
                <a:ea typeface="宋体" charset="-122"/>
              </a:rPr>
              <a:t>图</a:t>
            </a:r>
            <a:r>
              <a:rPr kumimoji="1" lang="en-US" altLang="zh-CN" sz="2400" b="1" i="0" u="none" smtClean="0">
                <a:solidFill>
                  <a:srgbClr val="000000"/>
                </a:solidFill>
                <a:ea typeface="宋体" charset="-122"/>
              </a:rPr>
              <a:t>8-26 </a:t>
            </a:r>
            <a:r>
              <a:rPr kumimoji="1" lang="zh-CN" altLang="en-US" sz="2400" b="1" i="0" u="none" smtClean="0">
                <a:solidFill>
                  <a:srgbClr val="000000"/>
                </a:solidFill>
                <a:ea typeface="宋体" charset="-122"/>
              </a:rPr>
              <a:t>在叶结点中直接删除关键字53的示例</a:t>
            </a:r>
          </a:p>
        </p:txBody>
      </p:sp>
      <p:pic>
        <p:nvPicPr>
          <p:cNvPr id="119812" name="Picture 6" descr="8-26"/>
          <p:cNvPicPr>
            <a:picLocks noChangeAspect="1" noChangeArrowheads="1"/>
          </p:cNvPicPr>
          <p:nvPr/>
        </p:nvPicPr>
        <p:blipFill>
          <a:blip r:embed="rId3">
            <a:extLst>
              <a:ext uri="{28A0092B-C50C-407E-A947-70E740481C1C}">
                <a14:useLocalDpi xmlns:a14="http://schemas.microsoft.com/office/drawing/2010/main" val="0"/>
              </a:ext>
            </a:extLst>
          </a:blip>
          <a:srcRect r="49913"/>
          <a:stretch>
            <a:fillRect/>
          </a:stretch>
        </p:blipFill>
        <p:spPr bwMode="auto">
          <a:xfrm>
            <a:off x="184644" y="1844675"/>
            <a:ext cx="4254012"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9015" name="Picture 7" descr="8-26"/>
          <p:cNvPicPr>
            <a:picLocks noChangeAspect="1" noChangeArrowheads="1"/>
          </p:cNvPicPr>
          <p:nvPr/>
        </p:nvPicPr>
        <p:blipFill>
          <a:blip r:embed="rId3">
            <a:extLst>
              <a:ext uri="{28A0092B-C50C-407E-A947-70E740481C1C}">
                <a14:useLocalDpi xmlns:a14="http://schemas.microsoft.com/office/drawing/2010/main" val="0"/>
              </a:ext>
            </a:extLst>
          </a:blip>
          <a:srcRect l="50087" r="777"/>
          <a:stretch>
            <a:fillRect/>
          </a:stretch>
        </p:blipFill>
        <p:spPr bwMode="auto">
          <a:xfrm>
            <a:off x="4705353" y="1844675"/>
            <a:ext cx="4173415"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660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579015"/>
                                        </p:tgtEl>
                                        <p:attrNameLst>
                                          <p:attrName>style.visibility</p:attrName>
                                        </p:attrNameLst>
                                      </p:cBhvr>
                                      <p:to>
                                        <p:strVal val="visible"/>
                                      </p:to>
                                    </p:set>
                                    <p:animEffect transition="in" filter="barn(inHorizontal)">
                                      <p:cBhvr>
                                        <p:cTn id="7" dur="500"/>
                                        <p:tgtEl>
                                          <p:spTgt spid="1579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11038" y="1484314"/>
            <a:ext cx="850802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zh-CN" altLang="en-US" sz="2400" i="0" u="none" dirty="0" smtClean="0">
                <a:solidFill>
                  <a:srgbClr val="000000"/>
                </a:solidFill>
                <a:ea typeface="宋体" charset="-122"/>
              </a:rPr>
              <a:t>    被删关键字所在叶结点删除前关键字个数</a:t>
            </a:r>
            <a:r>
              <a:rPr kumimoji="1" lang="en-US" altLang="zh-CN" sz="2400" i="0" u="none" dirty="0" smtClean="0">
                <a:solidFill>
                  <a:srgbClr val="000000"/>
                </a:solidFill>
                <a:ea typeface="宋体" charset="-122"/>
              </a:rPr>
              <a:t>n</a:t>
            </a:r>
            <a:r>
              <a:rPr kumimoji="1" lang="zh-CN" altLang="en-US" sz="2400" i="0" u="none" dirty="0" smtClean="0">
                <a:solidFill>
                  <a:srgbClr val="000000"/>
                </a:solidFill>
                <a:ea typeface="宋体" charset="-122"/>
              </a:rPr>
              <a:t>＝</a:t>
            </a:r>
            <a:r>
              <a:rPr kumimoji="1" lang="zh-CN" altLang="en-US" sz="2400" i="0" u="none" dirty="0" smtClean="0">
                <a:solidFill>
                  <a:srgbClr val="000000"/>
                </a:solidFill>
                <a:ea typeface="宋体" charset="-122"/>
                <a:sym typeface="Symbol" pitchFamily="18" charset="2"/>
              </a:rPr>
              <a:t></a:t>
            </a:r>
            <a:r>
              <a:rPr kumimoji="1" lang="en-US" altLang="zh-CN" sz="2400" i="0" u="none" dirty="0" smtClean="0">
                <a:solidFill>
                  <a:srgbClr val="000000"/>
                </a:solidFill>
                <a:ea typeface="宋体" charset="-122"/>
              </a:rPr>
              <a:t>m/2</a:t>
            </a:r>
            <a:r>
              <a:rPr kumimoji="1" lang="en-US" altLang="zh-CN" sz="2400" i="0" u="none" dirty="0" smtClean="0">
                <a:solidFill>
                  <a:srgbClr val="000000"/>
                </a:solidFill>
                <a:ea typeface="宋体" charset="-122"/>
                <a:sym typeface="Symbol" pitchFamily="18" charset="2"/>
              </a:rPr>
              <a:t></a:t>
            </a:r>
            <a:r>
              <a:rPr kumimoji="1" lang="en-US" altLang="zh-CN" sz="2400" i="0" u="none" dirty="0" smtClean="0">
                <a:solidFill>
                  <a:srgbClr val="000000"/>
                </a:solidFill>
                <a:ea typeface="宋体" charset="-122"/>
              </a:rPr>
              <a:t>-1</a:t>
            </a:r>
            <a:r>
              <a:rPr kumimoji="1" lang="zh-CN" altLang="en-US" sz="2400" i="0" u="none" dirty="0" smtClean="0">
                <a:solidFill>
                  <a:srgbClr val="000000"/>
                </a:solidFill>
                <a:ea typeface="宋体" charset="-122"/>
              </a:rPr>
              <a:t>，若这时与该结点相邻的左</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或右</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兄弟结点的关键字个数</a:t>
            </a:r>
            <a:r>
              <a:rPr kumimoji="1" lang="en-US" altLang="zh-CN" sz="2400" i="0" u="none" dirty="0" smtClean="0">
                <a:solidFill>
                  <a:srgbClr val="000000"/>
                </a:solidFill>
                <a:ea typeface="宋体" charset="-122"/>
              </a:rPr>
              <a:t>n≥</a:t>
            </a:r>
            <a:r>
              <a:rPr kumimoji="1" lang="en-US" altLang="zh-CN" sz="2400" i="0" u="none" dirty="0" smtClean="0">
                <a:solidFill>
                  <a:srgbClr val="000000"/>
                </a:solidFill>
                <a:ea typeface="宋体" charset="-122"/>
                <a:sym typeface="Symbol" pitchFamily="18" charset="2"/>
              </a:rPr>
              <a:t></a:t>
            </a:r>
            <a:r>
              <a:rPr kumimoji="1" lang="en-US" altLang="zh-CN" sz="2400" i="0" u="none" dirty="0" smtClean="0">
                <a:solidFill>
                  <a:srgbClr val="000000"/>
                </a:solidFill>
                <a:ea typeface="宋体" charset="-122"/>
              </a:rPr>
              <a:t>m/2</a:t>
            </a:r>
            <a:r>
              <a:rPr kumimoji="1" lang="en-US" altLang="zh-CN" sz="2400" i="0" u="none" dirty="0" smtClean="0">
                <a:solidFill>
                  <a:srgbClr val="000000"/>
                </a:solidFill>
                <a:ea typeface="宋体" charset="-122"/>
                <a:sym typeface="Symbol" pitchFamily="18" charset="2"/>
              </a:rPr>
              <a:t></a:t>
            </a:r>
            <a:r>
              <a:rPr kumimoji="1" lang="zh-CN" altLang="en-US" sz="2400" i="0" u="none" dirty="0" smtClean="0">
                <a:solidFill>
                  <a:srgbClr val="000000"/>
                </a:solidFill>
                <a:ea typeface="宋体" charset="-122"/>
              </a:rPr>
              <a:t>，则可按以下步骤调整该结点、左</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或右</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兄弟结点以及其双亲结点，以达到新的平衡。</a:t>
            </a:r>
          </a:p>
        </p:txBody>
      </p:sp>
      <p:sp>
        <p:nvSpPr>
          <p:cNvPr id="120835" name="Rectangle 3"/>
          <p:cNvSpPr>
            <a:spLocks noChangeArrowheads="1"/>
          </p:cNvSpPr>
          <p:nvPr/>
        </p:nvSpPr>
        <p:spPr bwMode="auto">
          <a:xfrm>
            <a:off x="35512" y="404858"/>
            <a:ext cx="504465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zh-CN" altLang="en-US" sz="2800" b="1" dirty="0" smtClean="0">
                <a:solidFill>
                  <a:srgbClr val="000000"/>
                </a:solidFill>
                <a:latin typeface="Times New Roman" pitchFamily="18" charset="0"/>
                <a:ea typeface="宋体" charset="-122"/>
              </a:rPr>
              <a:t>叶结点中删除关键字的情况</a:t>
            </a:r>
            <a:r>
              <a:rPr kumimoji="1" lang="en-US" altLang="zh-CN" sz="2800" b="1" dirty="0" smtClean="0">
                <a:solidFill>
                  <a:srgbClr val="000000"/>
                </a:solidFill>
                <a:latin typeface="Times New Roman" pitchFamily="18" charset="0"/>
                <a:ea typeface="宋体" charset="-122"/>
              </a:rPr>
              <a:t>3</a:t>
            </a:r>
            <a:r>
              <a:rPr kumimoji="1" lang="zh-CN" altLang="en-US" sz="2800" b="1" dirty="0" smtClean="0">
                <a:solidFill>
                  <a:srgbClr val="000000"/>
                </a:solidFill>
                <a:latin typeface="Times New Roman" pitchFamily="18" charset="0"/>
                <a:ea typeface="宋体" charset="-122"/>
              </a:rPr>
              <a:t>：</a:t>
            </a:r>
          </a:p>
        </p:txBody>
      </p:sp>
      <p:sp>
        <p:nvSpPr>
          <p:cNvPr id="1581060" name="Text Box 4"/>
          <p:cNvSpPr txBox="1">
            <a:spLocks noChangeArrowheads="1"/>
          </p:cNvSpPr>
          <p:nvPr/>
        </p:nvSpPr>
        <p:spPr bwMode="auto">
          <a:xfrm>
            <a:off x="281376" y="3357608"/>
            <a:ext cx="8508023"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en-US" altLang="zh-CN" sz="2400" i="0" u="none" dirty="0" smtClean="0">
                <a:solidFill>
                  <a:srgbClr val="000000"/>
                </a:solidFill>
                <a:ea typeface="宋体" charset="-122"/>
              </a:rPr>
              <a:t>1</a:t>
            </a:r>
            <a:r>
              <a:rPr kumimoji="1" lang="zh-CN" altLang="en-US" sz="2400" i="0" u="none" dirty="0" smtClean="0">
                <a:solidFill>
                  <a:srgbClr val="000000"/>
                </a:solidFill>
                <a:ea typeface="宋体" charset="-122"/>
              </a:rPr>
              <a:t>）将其双亲结点中大于</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或小于</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该被删关键字的所有关键字最小（或最大）的一个关键字</a:t>
            </a:r>
            <a:r>
              <a:rPr kumimoji="1" lang="en-US" altLang="zh-CN" sz="2400" i="0" u="none" dirty="0" smtClean="0">
                <a:solidFill>
                  <a:srgbClr val="000000"/>
                </a:solidFill>
                <a:ea typeface="宋体" charset="-122"/>
              </a:rPr>
              <a:t>K</a:t>
            </a:r>
            <a:r>
              <a:rPr kumimoji="1" lang="en-US" altLang="zh-CN" sz="2400" i="0" u="none" baseline="-25000" dirty="0" smtClean="0">
                <a:solidFill>
                  <a:srgbClr val="000000"/>
                </a:solidFill>
                <a:ea typeface="宋体" charset="-122"/>
              </a:rPr>
              <a:t>i</a:t>
            </a:r>
            <a:r>
              <a:rPr kumimoji="1" lang="zh-CN" altLang="en-US" sz="2400" i="0" u="none" dirty="0" smtClean="0">
                <a:solidFill>
                  <a:srgbClr val="000000"/>
                </a:solidFill>
                <a:ea typeface="宋体" charset="-122"/>
              </a:rPr>
              <a:t>下移到被删关键字所在结点中；</a:t>
            </a:r>
          </a:p>
          <a:p>
            <a:pPr algn="just" hangingPunct="0">
              <a:spcBef>
                <a:spcPct val="20000"/>
              </a:spcBef>
            </a:pPr>
            <a:r>
              <a:rPr kumimoji="1" lang="en-US" altLang="zh-CN" sz="2400" i="0" u="none" dirty="0" smtClean="0">
                <a:solidFill>
                  <a:srgbClr val="000000"/>
                </a:solidFill>
                <a:ea typeface="宋体" charset="-122"/>
              </a:rPr>
              <a:t>2</a:t>
            </a:r>
            <a:r>
              <a:rPr kumimoji="1" lang="zh-CN" altLang="en-US" sz="2400" i="0" u="none" dirty="0" smtClean="0">
                <a:solidFill>
                  <a:srgbClr val="000000"/>
                </a:solidFill>
                <a:ea typeface="宋体" charset="-122"/>
              </a:rPr>
              <a:t>）将左（或右）兄弟结点中的最大（或最小）关键字上移到双亲结点的</a:t>
            </a:r>
            <a:r>
              <a:rPr kumimoji="1" lang="en-US" altLang="zh-CN" sz="2400" i="0" u="none" dirty="0" err="1" smtClean="0">
                <a:solidFill>
                  <a:srgbClr val="000000"/>
                </a:solidFill>
                <a:ea typeface="宋体" charset="-122"/>
              </a:rPr>
              <a:t>k</a:t>
            </a:r>
            <a:r>
              <a:rPr kumimoji="1" lang="en-US" altLang="zh-CN" sz="2400" i="0" u="none" baseline="-25000" dirty="0" err="1" smtClean="0">
                <a:solidFill>
                  <a:srgbClr val="000000"/>
                </a:solidFill>
                <a:ea typeface="宋体" charset="-122"/>
              </a:rPr>
              <a:t>i</a:t>
            </a:r>
            <a:r>
              <a:rPr kumimoji="1" lang="zh-CN" altLang="en-US" sz="2400" i="0" u="none" dirty="0" smtClean="0">
                <a:solidFill>
                  <a:srgbClr val="000000"/>
                </a:solidFill>
                <a:ea typeface="宋体" charset="-122"/>
              </a:rPr>
              <a:t>位置；</a:t>
            </a:r>
          </a:p>
          <a:p>
            <a:pPr algn="just" hangingPunct="0">
              <a:spcBef>
                <a:spcPct val="20000"/>
              </a:spcBef>
            </a:pPr>
            <a:r>
              <a:rPr kumimoji="1" lang="en-US" altLang="zh-CN" sz="2400" i="0" u="none" dirty="0" smtClean="0">
                <a:solidFill>
                  <a:srgbClr val="000000"/>
                </a:solidFill>
                <a:ea typeface="宋体" charset="-122"/>
              </a:rPr>
              <a:t>3</a:t>
            </a:r>
            <a:r>
              <a:rPr kumimoji="1" lang="zh-CN" altLang="en-US" sz="2400" i="0" u="none" dirty="0" smtClean="0">
                <a:solidFill>
                  <a:srgbClr val="000000"/>
                </a:solidFill>
                <a:ea typeface="宋体" charset="-122"/>
              </a:rPr>
              <a:t>）将左（或右）兄弟结点中的最右</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或最左</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子树指针删除，并将结点中的关键字个数减</a:t>
            </a:r>
            <a:r>
              <a:rPr kumimoji="1" lang="en-US" altLang="zh-CN" sz="2400" i="0" u="none" dirty="0" smtClean="0">
                <a:solidFill>
                  <a:srgbClr val="000000"/>
                </a:solidFill>
                <a:ea typeface="宋体" charset="-122"/>
              </a:rPr>
              <a:t>1</a:t>
            </a:r>
            <a:r>
              <a:rPr kumimoji="1" lang="zh-CN" altLang="en-US" sz="2400" i="0" u="none" dirty="0" smtClean="0">
                <a:solidFill>
                  <a:srgbClr val="000000"/>
                </a:solidFill>
                <a:ea typeface="宋体" charset="-122"/>
              </a:rPr>
              <a:t>。</a:t>
            </a:r>
          </a:p>
        </p:txBody>
      </p:sp>
    </p:spTree>
    <p:extLst>
      <p:ext uri="{BB962C8B-B14F-4D97-AF65-F5344CB8AC3E}">
        <p14:creationId xmlns:p14="http://schemas.microsoft.com/office/powerpoint/2010/main" val="1237589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81060"/>
                                        </p:tgtEl>
                                        <p:attrNameLst>
                                          <p:attrName>style.visibility</p:attrName>
                                        </p:attrNameLst>
                                      </p:cBhvr>
                                      <p:to>
                                        <p:strVal val="visible"/>
                                      </p:to>
                                    </p:set>
                                    <p:animEffect transition="in" filter="dissolve">
                                      <p:cBhvr>
                                        <p:cTn id="7" dur="500"/>
                                        <p:tgtEl>
                                          <p:spTgt spid="1581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106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ChangeArrowheads="1"/>
          </p:cNvSpPr>
          <p:nvPr/>
        </p:nvSpPr>
        <p:spPr bwMode="auto">
          <a:xfrm>
            <a:off x="145261" y="404858"/>
            <a:ext cx="504465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zh-CN" altLang="en-US" sz="2800" b="1" dirty="0" smtClean="0">
                <a:solidFill>
                  <a:srgbClr val="000000"/>
                </a:solidFill>
                <a:latin typeface="Times New Roman" pitchFamily="18" charset="0"/>
                <a:ea typeface="宋体" charset="-122"/>
              </a:rPr>
              <a:t>叶结点中删除关键字的情况</a:t>
            </a:r>
            <a:r>
              <a:rPr kumimoji="1" lang="en-US" altLang="zh-CN" sz="2800" b="1" dirty="0" smtClean="0">
                <a:solidFill>
                  <a:srgbClr val="000000"/>
                </a:solidFill>
                <a:latin typeface="Times New Roman" pitchFamily="18" charset="0"/>
                <a:ea typeface="宋体" charset="-122"/>
              </a:rPr>
              <a:t>3</a:t>
            </a:r>
            <a:r>
              <a:rPr kumimoji="1" lang="zh-CN" altLang="en-US" sz="2800" b="1" dirty="0" smtClean="0">
                <a:solidFill>
                  <a:srgbClr val="000000"/>
                </a:solidFill>
                <a:latin typeface="Times New Roman" pitchFamily="18" charset="0"/>
                <a:ea typeface="宋体" charset="-122"/>
              </a:rPr>
              <a:t>：</a:t>
            </a:r>
          </a:p>
        </p:txBody>
      </p:sp>
      <p:sp>
        <p:nvSpPr>
          <p:cNvPr id="121859" name="Text Box 4"/>
          <p:cNvSpPr txBox="1">
            <a:spLocks noChangeArrowheads="1"/>
          </p:cNvSpPr>
          <p:nvPr/>
        </p:nvSpPr>
        <p:spPr bwMode="auto">
          <a:xfrm>
            <a:off x="211016" y="5486444"/>
            <a:ext cx="8719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zh-CN" altLang="en-US" sz="2400" i="0" u="none" dirty="0" smtClean="0">
                <a:solidFill>
                  <a:srgbClr val="000000"/>
                </a:solidFill>
                <a:ea typeface="宋体" charset="-122"/>
              </a:rPr>
              <a:t>图</a:t>
            </a:r>
            <a:r>
              <a:rPr kumimoji="1" lang="en-US" altLang="zh-CN" sz="2400" i="0" u="none" dirty="0" smtClean="0">
                <a:solidFill>
                  <a:srgbClr val="000000"/>
                </a:solidFill>
                <a:ea typeface="宋体" charset="-122"/>
              </a:rPr>
              <a:t>8-27  </a:t>
            </a:r>
            <a:r>
              <a:rPr kumimoji="1" lang="zh-CN" altLang="en-US" sz="2400" i="0" u="none" dirty="0" smtClean="0">
                <a:solidFill>
                  <a:srgbClr val="000000"/>
                </a:solidFill>
                <a:ea typeface="宋体" charset="-122"/>
              </a:rPr>
              <a:t>删除78后从双亲和左（右）兄弟中调整</a:t>
            </a:r>
            <a:endParaRPr kumimoji="1" lang="zh-CN" altLang="en-US" sz="2400" dirty="0" smtClean="0">
              <a:solidFill>
                <a:srgbClr val="000000"/>
              </a:solidFill>
              <a:ea typeface="宋体" charset="-122"/>
            </a:endParaRPr>
          </a:p>
        </p:txBody>
      </p:sp>
      <p:pic>
        <p:nvPicPr>
          <p:cNvPr id="1583109" name="Picture 5" descr="8-27"/>
          <p:cNvPicPr>
            <a:picLocks noChangeAspect="1" noChangeArrowheads="1"/>
          </p:cNvPicPr>
          <p:nvPr/>
        </p:nvPicPr>
        <p:blipFill>
          <a:blip r:embed="rId3">
            <a:extLst>
              <a:ext uri="{28A0092B-C50C-407E-A947-70E740481C1C}">
                <a14:useLocalDpi xmlns:a14="http://schemas.microsoft.com/office/drawing/2010/main" val="0"/>
              </a:ext>
            </a:extLst>
          </a:blip>
          <a:srcRect r="49802"/>
          <a:stretch>
            <a:fillRect/>
          </a:stretch>
        </p:blipFill>
        <p:spPr bwMode="auto">
          <a:xfrm>
            <a:off x="118700" y="1989183"/>
            <a:ext cx="4506057"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3111" name="Picture 7" descr="8-27"/>
          <p:cNvPicPr>
            <a:picLocks noChangeAspect="1" noChangeArrowheads="1"/>
          </p:cNvPicPr>
          <p:nvPr/>
        </p:nvPicPr>
        <p:blipFill>
          <a:blip r:embed="rId3">
            <a:extLst>
              <a:ext uri="{28A0092B-C50C-407E-A947-70E740481C1C}">
                <a14:useLocalDpi xmlns:a14="http://schemas.microsoft.com/office/drawing/2010/main" val="0"/>
              </a:ext>
            </a:extLst>
          </a:blip>
          <a:srcRect l="49643"/>
          <a:stretch>
            <a:fillRect/>
          </a:stretch>
        </p:blipFill>
        <p:spPr bwMode="auto">
          <a:xfrm>
            <a:off x="4771292" y="1989183"/>
            <a:ext cx="4239358"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2" name="Picture 8" descr="8-26"/>
          <p:cNvPicPr>
            <a:picLocks noChangeAspect="1" noChangeArrowheads="1"/>
          </p:cNvPicPr>
          <p:nvPr/>
        </p:nvPicPr>
        <p:blipFill>
          <a:blip r:embed="rId4">
            <a:extLst>
              <a:ext uri="{28A0092B-C50C-407E-A947-70E740481C1C}">
                <a14:useLocalDpi xmlns:a14="http://schemas.microsoft.com/office/drawing/2010/main" val="0"/>
              </a:ext>
            </a:extLst>
          </a:blip>
          <a:srcRect r="49913" b="12894"/>
          <a:stretch>
            <a:fillRect/>
          </a:stretch>
        </p:blipFill>
        <p:spPr bwMode="auto">
          <a:xfrm>
            <a:off x="6433045" y="0"/>
            <a:ext cx="252485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右弧形箭头 3"/>
          <p:cNvSpPr/>
          <p:nvPr/>
        </p:nvSpPr>
        <p:spPr bwMode="auto">
          <a:xfrm>
            <a:off x="8208404" y="728700"/>
            <a:ext cx="288032" cy="468052"/>
          </a:xfrm>
          <a:prstGeom prst="curvedLeftArrow">
            <a:avLst/>
          </a:prstGeom>
          <a:noFill/>
          <a:ln w="22225" cap="flat" cmpd="sng" algn="ctr">
            <a:solidFill>
              <a:srgbClr val="0070C0"/>
            </a:solidFill>
            <a:prstDash val="solid"/>
            <a:round/>
            <a:headEnd type="none" w="med" len="med"/>
            <a:tailEnd type="none" w="med" len="med"/>
          </a:ln>
          <a:effectLst/>
        </p:spPr>
        <p:txBody>
          <a:bodyPr vert="horz" wrap="none" lIns="87312" tIns="44450" rIns="87312" bIns="4445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Char char="•"/>
              <a:tabLst/>
            </a:pPr>
            <a:endParaRPr kumimoji="0" lang="zh-CN" altLang="en-US" sz="2800" b="0" i="1" u="sng" strike="noStrike" cap="none" normalizeH="0" baseline="0" smtClean="0">
              <a:ln>
                <a:noFill/>
              </a:ln>
              <a:solidFill>
                <a:schemeClr val="tx1"/>
              </a:solidFill>
              <a:effectLst/>
              <a:latin typeface="Times New Roman" pitchFamily="18" charset="0"/>
            </a:endParaRPr>
          </a:p>
        </p:txBody>
      </p:sp>
      <p:sp>
        <p:nvSpPr>
          <p:cNvPr id="5" name="圆角右箭头 4"/>
          <p:cNvSpPr/>
          <p:nvPr/>
        </p:nvSpPr>
        <p:spPr bwMode="auto">
          <a:xfrm>
            <a:off x="7848364" y="620688"/>
            <a:ext cx="252028" cy="576064"/>
          </a:xfrm>
          <a:prstGeom prst="ben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87312" tIns="44450" rIns="87312" bIns="44450"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Char char="•"/>
              <a:tabLst/>
            </a:pPr>
            <a:endParaRPr kumimoji="0" lang="zh-CN" altLang="en-US" sz="2800" b="0" i="1" u="sng"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68191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1583109"/>
                                        </p:tgtEl>
                                        <p:attrNameLst>
                                          <p:attrName>style.visibility</p:attrName>
                                        </p:attrNameLst>
                                      </p:cBhvr>
                                      <p:to>
                                        <p:strVal val="visible"/>
                                      </p:to>
                                    </p:set>
                                    <p:animEffect transition="in" filter="strips(downLeft)">
                                      <p:cBhvr>
                                        <p:cTn id="15" dur="500"/>
                                        <p:tgtEl>
                                          <p:spTgt spid="15831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83111"/>
                                        </p:tgtEl>
                                        <p:attrNameLst>
                                          <p:attrName>style.visibility</p:attrName>
                                        </p:attrNameLst>
                                      </p:cBhvr>
                                      <p:to>
                                        <p:strVal val="visible"/>
                                      </p:to>
                                    </p:set>
                                    <p:animEffect transition="in" filter="dissolve">
                                      <p:cBhvr>
                                        <p:cTn id="20" dur="500"/>
                                        <p:tgtEl>
                                          <p:spTgt spid="158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03238" y="1341438"/>
            <a:ext cx="7467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3200">
                <a:solidFill>
                  <a:srgbClr val="000000"/>
                </a:solidFill>
                <a:latin typeface="宋体" pitchFamily="2" charset="-122"/>
              </a:rPr>
              <a:t>    </a:t>
            </a:r>
            <a:r>
              <a:rPr kumimoji="1" lang="zh-CN" altLang="en-US" sz="3200">
                <a:solidFill>
                  <a:srgbClr val="000000"/>
                </a:solidFill>
                <a:latin typeface="宋体" pitchFamily="2" charset="-122"/>
              </a:rPr>
              <a:t>在等概率情形下查找成功的平均查找长度为：</a:t>
            </a:r>
            <a:endParaRPr kumimoji="1" lang="zh-CN" altLang="en-US" sz="3200">
              <a:latin typeface="Times New Roman" pitchFamily="18" charset="0"/>
            </a:endParaRPr>
          </a:p>
        </p:txBody>
      </p:sp>
      <p:graphicFrame>
        <p:nvGraphicFramePr>
          <p:cNvPr id="13315" name="Object 3"/>
          <p:cNvGraphicFramePr>
            <a:graphicFrameLocks noChangeAspect="1"/>
          </p:cNvGraphicFramePr>
          <p:nvPr>
            <p:extLst>
              <p:ext uri="{D42A27DB-BD31-4B8C-83A1-F6EECF244321}">
                <p14:modId xmlns:p14="http://schemas.microsoft.com/office/powerpoint/2010/main" val="3016936474"/>
              </p:ext>
            </p:extLst>
          </p:nvPr>
        </p:nvGraphicFramePr>
        <p:xfrm>
          <a:off x="1676400" y="2565400"/>
          <a:ext cx="5580063" cy="1090613"/>
        </p:xfrm>
        <a:graphic>
          <a:graphicData uri="http://schemas.openxmlformats.org/presentationml/2006/ole">
            <mc:AlternateContent xmlns:mc="http://schemas.openxmlformats.org/markup-compatibility/2006">
              <mc:Choice xmlns:v="urn:schemas-microsoft-com:vml" Requires="v">
                <p:oleObj spid="_x0000_s14404" name="Equation" r:id="rId3" imgW="2755800" imgH="723600" progId="Equation.DSMT4">
                  <p:embed/>
                </p:oleObj>
              </mc:Choice>
              <mc:Fallback>
                <p:oleObj name="Equation" r:id="rId3" imgW="2755800" imgH="723600" progId="Equation.DSMT4">
                  <p:embed/>
                  <p:pic>
                    <p:nvPicPr>
                      <p:cNvPr id="0" name="Object 3"/>
                      <p:cNvPicPr>
                        <a:picLocks noChangeAspect="1" noChangeArrowheads="1"/>
                      </p:cNvPicPr>
                      <p:nvPr/>
                    </p:nvPicPr>
                    <p:blipFill>
                      <a:blip r:embed="rId4"/>
                      <a:srcRect/>
                      <a:stretch>
                        <a:fillRect/>
                      </a:stretch>
                    </p:blipFill>
                    <p:spPr bwMode="auto">
                      <a:xfrm>
                        <a:off x="1676400" y="2565400"/>
                        <a:ext cx="5580063"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6" name="Text Box 4"/>
          <p:cNvSpPr txBox="1">
            <a:spLocks noChangeArrowheads="1"/>
          </p:cNvSpPr>
          <p:nvPr/>
        </p:nvSpPr>
        <p:spPr bwMode="auto">
          <a:xfrm>
            <a:off x="792163" y="4218140"/>
            <a:ext cx="6324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a:latin typeface="宋体" pitchFamily="2" charset="-122"/>
              </a:rPr>
              <a:t>查找失败的平均查找长度为</a:t>
            </a:r>
            <a:r>
              <a:rPr kumimoji="1" lang="en-US" altLang="zh-CN" sz="3200">
                <a:latin typeface="Times New Roman" pitchFamily="18" charset="0"/>
              </a:rPr>
              <a:t>n+1</a:t>
            </a:r>
            <a:r>
              <a:rPr kumimoji="1" lang="zh-CN" altLang="en-US" sz="3200">
                <a:latin typeface="宋体" pitchFamily="2" charset="-122"/>
              </a:rPr>
              <a:t>。</a:t>
            </a:r>
            <a:r>
              <a:rPr kumimoji="1" lang="zh-CN" altLang="en-US" sz="2400">
                <a:latin typeface="Times New Roman" pitchFamily="18" charset="0"/>
              </a:rPr>
              <a:t> </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黑体" pitchFamily="49" charset="-122"/>
                <a:ea typeface="黑体" pitchFamily="49" charset="-122"/>
              </a:rPr>
              <a:t>顺序表的查找</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additive="base">
                                        <p:cTn id="12" dur="500" fill="hold"/>
                                        <p:tgtEl>
                                          <p:spTgt spid="13315"/>
                                        </p:tgtEl>
                                        <p:attrNameLst>
                                          <p:attrName>ppt_x</p:attrName>
                                        </p:attrNameLst>
                                      </p:cBhvr>
                                      <p:tavLst>
                                        <p:tav tm="0">
                                          <p:val>
                                            <p:strVal val="0-#ppt_w/2"/>
                                          </p:val>
                                        </p:tav>
                                        <p:tav tm="100000">
                                          <p:val>
                                            <p:strVal val="#ppt_x"/>
                                          </p:val>
                                        </p:tav>
                                      </p:tavLst>
                                    </p:anim>
                                    <p:anim calcmode="lin" valueType="num">
                                      <p:cBhvr additive="base">
                                        <p:cTn id="13" dur="500" fill="hold"/>
                                        <p:tgtEl>
                                          <p:spTgt spid="133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 presetClass="entr" presetSubtype="0" fill="hold" grpId="0" nodeType="afterEffect">
                                  <p:stCondLst>
                                    <p:cond delay="0"/>
                                  </p:stCondLst>
                                  <p:iterate type="wd">
                                    <p:tmAbs val="300"/>
                                  </p:iterate>
                                  <p:childTnLst>
                                    <p:set>
                                      <p:cBhvr>
                                        <p:cTn id="16" dur="1" fill="hold">
                                          <p:stCondLst>
                                            <p:cond delay="299"/>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385419" y="1268762"/>
            <a:ext cx="850802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zh-CN" altLang="en-US" sz="2400" i="0" u="none" dirty="0" smtClean="0">
                <a:solidFill>
                  <a:srgbClr val="000000"/>
                </a:solidFill>
                <a:ea typeface="宋体" charset="-122"/>
              </a:rPr>
              <a:t>    被删关键字所在叶结点</a:t>
            </a:r>
            <a:r>
              <a:rPr kumimoji="1" lang="en-US" altLang="zh-CN" sz="2400" i="0" u="none" dirty="0" smtClean="0">
                <a:solidFill>
                  <a:srgbClr val="000000"/>
                </a:solidFill>
                <a:ea typeface="宋体" charset="-122"/>
              </a:rPr>
              <a:t>p</a:t>
            </a:r>
            <a:r>
              <a:rPr kumimoji="1" lang="zh-CN" altLang="en-US" sz="2400" i="0" u="none" dirty="0" smtClean="0">
                <a:solidFill>
                  <a:srgbClr val="000000"/>
                </a:solidFill>
                <a:ea typeface="宋体" charset="-122"/>
              </a:rPr>
              <a:t>删除前关键字个数</a:t>
            </a:r>
            <a:r>
              <a:rPr kumimoji="1" lang="en-US" altLang="zh-CN" sz="2400" i="0" u="none" dirty="0" smtClean="0">
                <a:solidFill>
                  <a:srgbClr val="000000"/>
                </a:solidFill>
                <a:ea typeface="宋体" charset="-122"/>
              </a:rPr>
              <a:t>n</a:t>
            </a:r>
            <a:r>
              <a:rPr kumimoji="1" lang="zh-CN" altLang="en-US" sz="2400" i="0" u="none" dirty="0" smtClean="0">
                <a:solidFill>
                  <a:srgbClr val="000000"/>
                </a:solidFill>
                <a:ea typeface="宋体" charset="-122"/>
              </a:rPr>
              <a:t>＝</a:t>
            </a:r>
            <a:r>
              <a:rPr kumimoji="1" lang="zh-CN" altLang="en-US" sz="2400" i="0" u="none" dirty="0" smtClean="0">
                <a:solidFill>
                  <a:srgbClr val="000000"/>
                </a:solidFill>
                <a:ea typeface="宋体" charset="-122"/>
                <a:sym typeface="Symbol" pitchFamily="18" charset="2"/>
              </a:rPr>
              <a:t></a:t>
            </a:r>
            <a:r>
              <a:rPr kumimoji="1" lang="en-US" altLang="zh-CN" sz="2400" i="0" u="none" dirty="0" smtClean="0">
                <a:solidFill>
                  <a:srgbClr val="000000"/>
                </a:solidFill>
                <a:ea typeface="宋体" charset="-122"/>
              </a:rPr>
              <a:t>m/2</a:t>
            </a:r>
            <a:r>
              <a:rPr kumimoji="1" lang="en-US" altLang="zh-CN" sz="2400" i="0" u="none" dirty="0" smtClean="0">
                <a:solidFill>
                  <a:srgbClr val="000000"/>
                </a:solidFill>
                <a:ea typeface="宋体" charset="-122"/>
                <a:sym typeface="Symbol" pitchFamily="18" charset="2"/>
              </a:rPr>
              <a:t></a:t>
            </a:r>
            <a:r>
              <a:rPr kumimoji="1" lang="en-US" altLang="zh-CN" sz="2400" i="0" u="none" dirty="0" smtClean="0">
                <a:solidFill>
                  <a:srgbClr val="000000"/>
                </a:solidFill>
                <a:ea typeface="宋体" charset="-122"/>
              </a:rPr>
              <a:t>-1</a:t>
            </a:r>
            <a:r>
              <a:rPr kumimoji="1" lang="zh-CN" altLang="en-US" sz="2400" i="0" u="none" dirty="0" smtClean="0">
                <a:solidFill>
                  <a:srgbClr val="000000"/>
                </a:solidFill>
                <a:ea typeface="宋体" charset="-122"/>
              </a:rPr>
              <a:t>，若与</a:t>
            </a:r>
            <a:r>
              <a:rPr kumimoji="1" lang="en-US" altLang="zh-CN" sz="2400" i="0" u="none" dirty="0">
                <a:solidFill>
                  <a:srgbClr val="000000"/>
                </a:solidFill>
                <a:ea typeface="宋体" charset="-122"/>
              </a:rPr>
              <a:t>p</a:t>
            </a:r>
            <a:r>
              <a:rPr kumimoji="1" lang="zh-CN" altLang="en-US" sz="2400" i="0" u="none" dirty="0" smtClean="0">
                <a:solidFill>
                  <a:srgbClr val="000000"/>
                </a:solidFill>
                <a:ea typeface="宋体" charset="-122"/>
              </a:rPr>
              <a:t>相邻的左、右兄弟结点中的关键字个数也都为</a:t>
            </a:r>
            <a:r>
              <a:rPr kumimoji="1" lang="zh-CN" altLang="en-US" sz="2400" i="0" u="none" dirty="0" smtClean="0">
                <a:solidFill>
                  <a:srgbClr val="000000"/>
                </a:solidFill>
                <a:ea typeface="宋体" charset="-122"/>
                <a:sym typeface="Symbol" pitchFamily="18" charset="2"/>
              </a:rPr>
              <a:t></a:t>
            </a:r>
            <a:r>
              <a:rPr kumimoji="1" lang="en-US" altLang="zh-CN" sz="2400" i="0" u="none" dirty="0" smtClean="0">
                <a:solidFill>
                  <a:srgbClr val="000000"/>
                </a:solidFill>
                <a:ea typeface="宋体" charset="-122"/>
              </a:rPr>
              <a:t>m/2</a:t>
            </a:r>
            <a:r>
              <a:rPr kumimoji="1" lang="en-US" altLang="zh-CN" sz="2400" i="0" u="none" dirty="0" smtClean="0">
                <a:solidFill>
                  <a:srgbClr val="000000"/>
                </a:solidFill>
                <a:ea typeface="宋体" charset="-122"/>
                <a:sym typeface="Symbol" pitchFamily="18" charset="2"/>
              </a:rPr>
              <a:t></a:t>
            </a:r>
            <a:r>
              <a:rPr kumimoji="1" lang="en-US" altLang="zh-CN" sz="2400" i="0" u="none" dirty="0" smtClean="0">
                <a:solidFill>
                  <a:srgbClr val="000000"/>
                </a:solidFill>
                <a:ea typeface="宋体" charset="-122"/>
              </a:rPr>
              <a:t>-1</a:t>
            </a:r>
            <a:r>
              <a:rPr kumimoji="1" lang="zh-CN" altLang="en-US" sz="2400" i="0" u="none" dirty="0" smtClean="0">
                <a:solidFill>
                  <a:srgbClr val="000000"/>
                </a:solidFill>
                <a:ea typeface="宋体" charset="-122"/>
              </a:rPr>
              <a:t>，则须合并结点。</a:t>
            </a:r>
          </a:p>
        </p:txBody>
      </p:sp>
      <p:sp>
        <p:nvSpPr>
          <p:cNvPr id="122883" name="Rectangle 3"/>
          <p:cNvSpPr>
            <a:spLocks noChangeArrowheads="1"/>
          </p:cNvSpPr>
          <p:nvPr/>
        </p:nvSpPr>
        <p:spPr bwMode="auto">
          <a:xfrm>
            <a:off x="378412" y="427083"/>
            <a:ext cx="504465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zh-CN" altLang="en-US" sz="2800" b="1" dirty="0" smtClean="0">
                <a:solidFill>
                  <a:srgbClr val="000000"/>
                </a:solidFill>
                <a:latin typeface="Times New Roman" pitchFamily="18" charset="0"/>
                <a:ea typeface="宋体" charset="-122"/>
              </a:rPr>
              <a:t>叶结点中删除关键字的情况</a:t>
            </a:r>
            <a:r>
              <a:rPr kumimoji="1" lang="en-US" altLang="zh-CN" sz="2800" b="1" dirty="0" smtClean="0">
                <a:solidFill>
                  <a:srgbClr val="000000"/>
                </a:solidFill>
                <a:latin typeface="Times New Roman" pitchFamily="18" charset="0"/>
                <a:ea typeface="宋体" charset="-122"/>
              </a:rPr>
              <a:t>4</a:t>
            </a:r>
            <a:r>
              <a:rPr kumimoji="1" lang="zh-CN" altLang="en-US" sz="2800" b="1" dirty="0" smtClean="0">
                <a:solidFill>
                  <a:srgbClr val="000000"/>
                </a:solidFill>
                <a:latin typeface="Times New Roman" pitchFamily="18" charset="0"/>
                <a:ea typeface="宋体" charset="-122"/>
              </a:rPr>
              <a:t>：</a:t>
            </a:r>
          </a:p>
        </p:txBody>
      </p:sp>
      <p:sp>
        <p:nvSpPr>
          <p:cNvPr id="1585156" name="Text Box 4"/>
          <p:cNvSpPr txBox="1">
            <a:spLocks noChangeArrowheads="1"/>
          </p:cNvSpPr>
          <p:nvPr/>
        </p:nvSpPr>
        <p:spPr bwMode="auto">
          <a:xfrm>
            <a:off x="318009" y="2744935"/>
            <a:ext cx="8508023" cy="327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en-US" altLang="zh-CN" sz="2200" i="0" u="none" dirty="0" smtClean="0">
                <a:solidFill>
                  <a:srgbClr val="000000"/>
                </a:solidFill>
                <a:ea typeface="宋体" charset="-122"/>
              </a:rPr>
              <a:t>1）将双亲结点中大于(</a:t>
            </a:r>
            <a:r>
              <a:rPr kumimoji="1" lang="en-US" altLang="zh-CN" sz="2200" i="0" u="none" dirty="0" err="1" smtClean="0">
                <a:solidFill>
                  <a:srgbClr val="000000"/>
                </a:solidFill>
                <a:ea typeface="宋体" charset="-122"/>
              </a:rPr>
              <a:t>或小于</a:t>
            </a:r>
            <a:r>
              <a:rPr kumimoji="1" lang="en-US" altLang="zh-CN" sz="2200" i="0" u="none" dirty="0" smtClean="0">
                <a:solidFill>
                  <a:srgbClr val="000000"/>
                </a:solidFill>
                <a:ea typeface="宋体" charset="-122"/>
              </a:rPr>
              <a:t>)</a:t>
            </a:r>
            <a:r>
              <a:rPr kumimoji="1" lang="en-US" altLang="zh-CN" sz="2200" i="0" u="none" dirty="0" err="1" smtClean="0">
                <a:solidFill>
                  <a:srgbClr val="000000"/>
                </a:solidFill>
                <a:ea typeface="宋体" charset="-122"/>
              </a:rPr>
              <a:t>被删关键字的所有关键字中最小（或最大）的一个关键字K</a:t>
            </a:r>
            <a:r>
              <a:rPr kumimoji="1" lang="en-US" altLang="zh-CN" sz="2200" i="0" u="none" baseline="-25000" dirty="0" err="1" smtClean="0">
                <a:solidFill>
                  <a:srgbClr val="000000"/>
                </a:solidFill>
                <a:ea typeface="宋体" charset="-122"/>
              </a:rPr>
              <a:t>i</a:t>
            </a:r>
            <a:r>
              <a:rPr kumimoji="1" lang="en-US" altLang="zh-CN" sz="2200" i="0" u="none" dirty="0" err="1" smtClean="0">
                <a:solidFill>
                  <a:srgbClr val="000000"/>
                </a:solidFill>
                <a:ea typeface="宋体" charset="-122"/>
              </a:rPr>
              <a:t>下移到p结点中，将p和</a:t>
            </a:r>
            <a:r>
              <a:rPr kumimoji="1" lang="zh-CN" altLang="en-US" sz="2200" i="0" u="none" dirty="0" smtClean="0">
                <a:solidFill>
                  <a:srgbClr val="000000"/>
                </a:solidFill>
                <a:ea typeface="宋体" charset="-122"/>
              </a:rPr>
              <a:t>其左（或右）兄弟结点合并；</a:t>
            </a:r>
          </a:p>
          <a:p>
            <a:pPr algn="just" hangingPunct="0">
              <a:spcBef>
                <a:spcPct val="20000"/>
              </a:spcBef>
            </a:pPr>
            <a:r>
              <a:rPr kumimoji="1" lang="en-US" altLang="zh-CN" sz="2200" i="0" u="none" dirty="0" smtClean="0">
                <a:solidFill>
                  <a:srgbClr val="000000"/>
                </a:solidFill>
                <a:ea typeface="宋体" charset="-122"/>
              </a:rPr>
              <a:t>2）修改p结点和其双亲结点关键字个数。</a:t>
            </a:r>
          </a:p>
          <a:p>
            <a:pPr algn="just" hangingPunct="0">
              <a:spcBef>
                <a:spcPct val="20000"/>
              </a:spcBef>
            </a:pPr>
            <a:r>
              <a:rPr kumimoji="1" lang="en-US" altLang="zh-CN" sz="2200" i="0" u="none" dirty="0" smtClean="0">
                <a:solidFill>
                  <a:srgbClr val="000000"/>
                </a:solidFill>
                <a:ea typeface="宋体" charset="-122"/>
              </a:rPr>
              <a:t>3）合并过程中，双亲结点中的关键字个数减1。若p的双亲结点是根结点且关键字个数减到0，则删去该结点，合并后保留的p结点成为新的根结点；若双亲结点f不是根结点，且关键字个数减到</a:t>
            </a:r>
            <a:r>
              <a:rPr kumimoji="1" lang="en-US" altLang="zh-CN" sz="2200" i="0" u="none" dirty="0" smtClean="0">
                <a:solidFill>
                  <a:srgbClr val="000000"/>
                </a:solidFill>
                <a:ea typeface="宋体" charset="-122"/>
                <a:sym typeface="Symbol" pitchFamily="18" charset="2"/>
              </a:rPr>
              <a:t></a:t>
            </a:r>
            <a:r>
              <a:rPr kumimoji="1" lang="en-US" altLang="zh-CN" sz="2200" i="0" u="none" dirty="0" smtClean="0">
                <a:solidFill>
                  <a:srgbClr val="000000"/>
                </a:solidFill>
                <a:ea typeface="宋体" charset="-122"/>
              </a:rPr>
              <a:t>m/2</a:t>
            </a:r>
            <a:r>
              <a:rPr kumimoji="1" lang="en-US" altLang="zh-CN" sz="2200" i="0" u="none" dirty="0" smtClean="0">
                <a:solidFill>
                  <a:srgbClr val="000000"/>
                </a:solidFill>
                <a:ea typeface="宋体" charset="-122"/>
                <a:sym typeface="Symbol" pitchFamily="18" charset="2"/>
              </a:rPr>
              <a:t></a:t>
            </a:r>
            <a:r>
              <a:rPr kumimoji="1" lang="en-US" altLang="zh-CN" sz="2200" i="0" u="none" dirty="0" smtClean="0">
                <a:solidFill>
                  <a:srgbClr val="000000"/>
                </a:solidFill>
                <a:ea typeface="宋体" charset="-122"/>
              </a:rPr>
              <a:t>-2，则结点f又要与f</a:t>
            </a:r>
            <a:r>
              <a:rPr kumimoji="1" lang="zh-CN" altLang="en-US" sz="2200" i="0" u="none" dirty="0" smtClean="0">
                <a:solidFill>
                  <a:srgbClr val="000000"/>
                </a:solidFill>
                <a:ea typeface="宋体" charset="-122"/>
              </a:rPr>
              <a:t>的</a:t>
            </a:r>
            <a:r>
              <a:rPr kumimoji="1" lang="en-US" altLang="zh-CN" sz="2200" i="0" u="none" dirty="0" err="1" smtClean="0">
                <a:solidFill>
                  <a:srgbClr val="000000"/>
                </a:solidFill>
                <a:ea typeface="宋体" charset="-122"/>
              </a:rPr>
              <a:t>兄弟结点合并。重复上面的合并步骤，最坏情况下这种结点合并处理要自下向上直到根结点</a:t>
            </a:r>
            <a:r>
              <a:rPr kumimoji="1" lang="en-US" altLang="zh-CN" sz="2200" i="0" u="none" dirty="0" smtClean="0">
                <a:solidFill>
                  <a:srgbClr val="000000"/>
                </a:solidFill>
                <a:ea typeface="宋体" charset="-122"/>
              </a:rPr>
              <a:t>。</a:t>
            </a:r>
            <a:endParaRPr kumimoji="1" lang="zh-CN" altLang="en-US" sz="2200" i="0" u="none" dirty="0" smtClean="0">
              <a:solidFill>
                <a:srgbClr val="000000"/>
              </a:solidFill>
              <a:ea typeface="宋体" charset="-122"/>
            </a:endParaRPr>
          </a:p>
        </p:txBody>
      </p:sp>
    </p:spTree>
    <p:extLst>
      <p:ext uri="{BB962C8B-B14F-4D97-AF65-F5344CB8AC3E}">
        <p14:creationId xmlns:p14="http://schemas.microsoft.com/office/powerpoint/2010/main" val="3339371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85156"/>
                                        </p:tgtEl>
                                        <p:attrNameLst>
                                          <p:attrName>style.visibility</p:attrName>
                                        </p:attrNameLst>
                                      </p:cBhvr>
                                      <p:to>
                                        <p:strVal val="visible"/>
                                      </p:to>
                                    </p:set>
                                    <p:animEffect transition="in" filter="dissolve">
                                      <p:cBhvr>
                                        <p:cTn id="7" dur="500"/>
                                        <p:tgtEl>
                                          <p:spTgt spid="1585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167392" y="404858"/>
            <a:ext cx="504465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zh-CN" altLang="en-US" sz="2800" b="1" smtClean="0">
                <a:solidFill>
                  <a:srgbClr val="000000"/>
                </a:solidFill>
                <a:latin typeface="Times New Roman" pitchFamily="18" charset="0"/>
                <a:ea typeface="宋体" charset="-122"/>
              </a:rPr>
              <a:t>叶结点中删除关键字的情况</a:t>
            </a:r>
            <a:r>
              <a:rPr kumimoji="1" lang="en-US" altLang="zh-CN" sz="2800" b="1" smtClean="0">
                <a:solidFill>
                  <a:srgbClr val="000000"/>
                </a:solidFill>
                <a:latin typeface="Times New Roman" pitchFamily="18" charset="0"/>
                <a:ea typeface="宋体" charset="-122"/>
              </a:rPr>
              <a:t>4</a:t>
            </a:r>
            <a:r>
              <a:rPr kumimoji="1" lang="zh-CN" altLang="en-US" sz="2800" b="1" smtClean="0">
                <a:solidFill>
                  <a:srgbClr val="000000"/>
                </a:solidFill>
                <a:latin typeface="Times New Roman" pitchFamily="18" charset="0"/>
                <a:ea typeface="宋体" charset="-122"/>
              </a:rPr>
              <a:t>：</a:t>
            </a:r>
          </a:p>
        </p:txBody>
      </p:sp>
      <p:sp>
        <p:nvSpPr>
          <p:cNvPr id="123907" name="Text Box 3"/>
          <p:cNvSpPr txBox="1">
            <a:spLocks noChangeArrowheads="1"/>
          </p:cNvSpPr>
          <p:nvPr/>
        </p:nvSpPr>
        <p:spPr bwMode="auto">
          <a:xfrm>
            <a:off x="318011" y="5445170"/>
            <a:ext cx="850802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hangingPunct="0">
              <a:spcBef>
                <a:spcPct val="20000"/>
              </a:spcBef>
            </a:pPr>
            <a:r>
              <a:rPr kumimoji="1" lang="zh-CN" altLang="en-US" i="0" u="none" smtClean="0">
                <a:solidFill>
                  <a:srgbClr val="000000"/>
                </a:solidFill>
                <a:ea typeface="宋体" charset="-122"/>
              </a:rPr>
              <a:t>图</a:t>
            </a:r>
            <a:r>
              <a:rPr kumimoji="1" lang="en-US" altLang="zh-CN" i="0" u="none" smtClean="0">
                <a:solidFill>
                  <a:srgbClr val="000000"/>
                </a:solidFill>
                <a:ea typeface="宋体" charset="-122"/>
              </a:rPr>
              <a:t>8-28 </a:t>
            </a:r>
            <a:r>
              <a:rPr kumimoji="1" lang="zh-CN" altLang="en-US" i="0" u="none" smtClean="0">
                <a:solidFill>
                  <a:srgbClr val="000000"/>
                </a:solidFill>
                <a:ea typeface="宋体" charset="-122"/>
              </a:rPr>
              <a:t>删除关键字78后进行结点合并的示例</a:t>
            </a:r>
          </a:p>
        </p:txBody>
      </p:sp>
      <p:pic>
        <p:nvPicPr>
          <p:cNvPr id="123908" name="Picture 7" descr="8-28"/>
          <p:cNvPicPr>
            <a:picLocks noChangeAspect="1" noChangeArrowheads="1"/>
          </p:cNvPicPr>
          <p:nvPr/>
        </p:nvPicPr>
        <p:blipFill>
          <a:blip r:embed="rId3">
            <a:extLst>
              <a:ext uri="{28A0092B-C50C-407E-A947-70E740481C1C}">
                <a14:useLocalDpi xmlns:a14="http://schemas.microsoft.com/office/drawing/2010/main" val="0"/>
              </a:ext>
            </a:extLst>
          </a:blip>
          <a:srcRect r="49248"/>
          <a:stretch>
            <a:fillRect/>
          </a:stretch>
        </p:blipFill>
        <p:spPr bwMode="auto">
          <a:xfrm>
            <a:off x="118701" y="1916113"/>
            <a:ext cx="4453303"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08" name="Picture 8" descr="8-28"/>
          <p:cNvPicPr>
            <a:picLocks noChangeAspect="1" noChangeArrowheads="1"/>
          </p:cNvPicPr>
          <p:nvPr/>
        </p:nvPicPr>
        <p:blipFill>
          <a:blip r:embed="rId3">
            <a:extLst>
              <a:ext uri="{28A0092B-C50C-407E-A947-70E740481C1C}">
                <a14:useLocalDpi xmlns:a14="http://schemas.microsoft.com/office/drawing/2010/main" val="0"/>
              </a:ext>
            </a:extLst>
          </a:blip>
          <a:srcRect l="50000"/>
          <a:stretch>
            <a:fillRect/>
          </a:stretch>
        </p:blipFill>
        <p:spPr bwMode="auto">
          <a:xfrm>
            <a:off x="4637943" y="1916113"/>
            <a:ext cx="4387362"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527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87208"/>
                                        </p:tgtEl>
                                        <p:attrNameLst>
                                          <p:attrName>style.visibility</p:attrName>
                                        </p:attrNameLst>
                                      </p:cBhvr>
                                      <p:to>
                                        <p:strVal val="visible"/>
                                      </p:to>
                                    </p:set>
                                    <p:animEffect transition="in" filter="checkerboard(across)">
                                      <p:cBhvr>
                                        <p:cTn id="7" dur="500"/>
                                        <p:tgtEl>
                                          <p:spTgt spid="158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33051" y="304845"/>
            <a:ext cx="7778262" cy="957263"/>
          </a:xfrm>
        </p:spPr>
        <p:txBody>
          <a:bodyPr/>
          <a:lstStyle/>
          <a:p>
            <a:r>
              <a:rPr lang="en-US" altLang="zh-CN" sz="3800" smtClean="0">
                <a:ea typeface="宋体" charset="-122"/>
              </a:rPr>
              <a:t>8.6.5  B+</a:t>
            </a:r>
            <a:r>
              <a:rPr lang="zh-CN" altLang="en-US" sz="3800" smtClean="0">
                <a:ea typeface="宋体" charset="-122"/>
              </a:rPr>
              <a:t>树</a:t>
            </a:r>
            <a:endParaRPr lang="en-US" altLang="zh-CN" sz="3800" smtClean="0">
              <a:ea typeface="宋体" charset="-122"/>
            </a:endParaRPr>
          </a:p>
        </p:txBody>
      </p:sp>
      <p:sp>
        <p:nvSpPr>
          <p:cNvPr id="124931" name="Rectangle 3"/>
          <p:cNvSpPr>
            <a:spLocks noChangeArrowheads="1"/>
          </p:cNvSpPr>
          <p:nvPr/>
        </p:nvSpPr>
        <p:spPr bwMode="auto">
          <a:xfrm>
            <a:off x="2642089" y="220031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589252" name="Text Box 4"/>
          <p:cNvSpPr txBox="1">
            <a:spLocks noChangeArrowheads="1"/>
          </p:cNvSpPr>
          <p:nvPr/>
        </p:nvSpPr>
        <p:spPr bwMode="auto">
          <a:xfrm>
            <a:off x="317989" y="1484317"/>
            <a:ext cx="8420100" cy="4670425"/>
          </a:xfrm>
          <a:prstGeom prst="rect">
            <a:avLst/>
          </a:prstGeom>
          <a:noFill/>
          <a:ln w="9525">
            <a:noFill/>
            <a:miter lim="800000"/>
            <a:headEnd/>
            <a:tailEnd/>
          </a:ln>
          <a:effectLst/>
        </p:spPr>
        <p:txBody>
          <a:bodyPr>
            <a:spAutoFit/>
          </a:bodyPr>
          <a:lstStyle/>
          <a:p>
            <a:pPr algn="just">
              <a:lnSpc>
                <a:spcPct val="130000"/>
              </a:lnSpc>
              <a:spcBef>
                <a:spcPct val="50000"/>
              </a:spcBef>
              <a:defRPr/>
            </a:pPr>
            <a:r>
              <a:rPr kumimoji="1" lang="zh-CN" altLang="en-US" sz="2000" b="1" dirty="0">
                <a:solidFill>
                  <a:srgbClr val="FC0128"/>
                </a:solidFill>
                <a:effectLst>
                  <a:outerShdw blurRad="38100" dist="38100" dir="2700000" algn="tl">
                    <a:srgbClr val="C0C0C0"/>
                  </a:outerShdw>
                </a:effectLst>
                <a:latin typeface="Times New Roman" pitchFamily="18" charset="0"/>
              </a:rPr>
              <a:t>      </a:t>
            </a:r>
            <a:r>
              <a:rPr kumimoji="1" lang="en-US" altLang="zh-CN" sz="2000" b="1" dirty="0">
                <a:solidFill>
                  <a:srgbClr val="FC0128"/>
                </a:solidFill>
                <a:effectLst>
                  <a:outerShdw blurRad="38100" dist="38100" dir="2700000" algn="tl">
                    <a:srgbClr val="C0C0C0"/>
                  </a:outerShdw>
                </a:effectLst>
                <a:latin typeface="Times New Roman" pitchFamily="18" charset="0"/>
              </a:rPr>
              <a:t>B+</a:t>
            </a:r>
            <a:r>
              <a:rPr kumimoji="1" lang="zh-CN" altLang="en-US" sz="2000" b="1" dirty="0">
                <a:solidFill>
                  <a:srgbClr val="FC0128"/>
                </a:solidFill>
                <a:effectLst>
                  <a:outerShdw blurRad="38100" dist="38100" dir="2700000" algn="tl">
                    <a:srgbClr val="C0C0C0"/>
                  </a:outerShdw>
                </a:effectLst>
                <a:latin typeface="Times New Roman" pitchFamily="18" charset="0"/>
              </a:rPr>
              <a:t>树</a:t>
            </a:r>
            <a:r>
              <a:rPr kumimoji="1" lang="zh-CN" altLang="en-US" sz="2000" dirty="0">
                <a:solidFill>
                  <a:srgbClr val="000000"/>
                </a:solidFill>
                <a:latin typeface="Times New Roman" pitchFamily="18" charset="0"/>
              </a:rPr>
              <a:t>可以看作是</a:t>
            </a:r>
            <a:r>
              <a:rPr kumimoji="1" lang="en-US" altLang="zh-CN" sz="2000" dirty="0">
                <a:solidFill>
                  <a:srgbClr val="000000"/>
                </a:solidFill>
                <a:latin typeface="Times New Roman" pitchFamily="18" charset="0"/>
              </a:rPr>
              <a:t>B-</a:t>
            </a:r>
            <a:r>
              <a:rPr kumimoji="1" lang="zh-CN" altLang="en-US" sz="2000" dirty="0">
                <a:solidFill>
                  <a:srgbClr val="000000"/>
                </a:solidFill>
                <a:latin typeface="Times New Roman" pitchFamily="18" charset="0"/>
              </a:rPr>
              <a:t>树的一种变形，在实现文件索引结构方面比</a:t>
            </a:r>
            <a:r>
              <a:rPr kumimoji="1" lang="en-US" altLang="zh-CN" sz="2000" dirty="0">
                <a:solidFill>
                  <a:srgbClr val="000000"/>
                </a:solidFill>
                <a:latin typeface="Times New Roman" pitchFamily="18" charset="0"/>
              </a:rPr>
              <a:t>B-</a:t>
            </a:r>
            <a:r>
              <a:rPr kumimoji="1" lang="zh-CN" altLang="en-US" sz="2000" dirty="0">
                <a:solidFill>
                  <a:srgbClr val="000000"/>
                </a:solidFill>
                <a:latin typeface="Times New Roman" pitchFamily="18" charset="0"/>
              </a:rPr>
              <a:t>树使用得更普遍。一棵</a:t>
            </a:r>
            <a:r>
              <a:rPr kumimoji="1" lang="en-US" altLang="zh-CN" sz="2000" dirty="0">
                <a:solidFill>
                  <a:srgbClr val="000000"/>
                </a:solidFill>
                <a:latin typeface="Times New Roman" pitchFamily="18" charset="0"/>
              </a:rPr>
              <a:t>m</a:t>
            </a:r>
            <a:r>
              <a:rPr kumimoji="1" lang="zh-CN" altLang="en-US" sz="2000" dirty="0">
                <a:solidFill>
                  <a:srgbClr val="000000"/>
                </a:solidFill>
                <a:latin typeface="Times New Roman" pitchFamily="18" charset="0"/>
              </a:rPr>
              <a:t>阶</a:t>
            </a:r>
            <a:r>
              <a:rPr kumimoji="1" lang="en-US" altLang="zh-CN" sz="2000" dirty="0">
                <a:solidFill>
                  <a:srgbClr val="000000"/>
                </a:solidFill>
                <a:latin typeface="Times New Roman" pitchFamily="18" charset="0"/>
              </a:rPr>
              <a:t>B+</a:t>
            </a:r>
            <a:r>
              <a:rPr kumimoji="1" lang="zh-CN" altLang="en-US" sz="2000" dirty="0">
                <a:solidFill>
                  <a:srgbClr val="000000"/>
                </a:solidFill>
                <a:latin typeface="Times New Roman" pitchFamily="18" charset="0"/>
              </a:rPr>
              <a:t>树可以定义如下：</a:t>
            </a:r>
          </a:p>
          <a:p>
            <a:pPr algn="just">
              <a:lnSpc>
                <a:spcPct val="130000"/>
              </a:lnSpc>
              <a:spcBef>
                <a:spcPct val="50000"/>
              </a:spcBef>
              <a:defRPr/>
            </a:pPr>
            <a:r>
              <a:rPr kumimoji="1" lang="zh-CN" altLang="en-US" sz="2000" dirty="0">
                <a:solidFill>
                  <a:srgbClr val="000000"/>
                </a:solidFill>
                <a:latin typeface="Times New Roman" pitchFamily="18" charset="0"/>
              </a:rPr>
              <a:t>（</a:t>
            </a:r>
            <a:r>
              <a:rPr kumimoji="1" lang="en-US" altLang="zh-CN" sz="2000" dirty="0">
                <a:solidFill>
                  <a:srgbClr val="000000"/>
                </a:solidFill>
                <a:latin typeface="Times New Roman" pitchFamily="18" charset="0"/>
              </a:rPr>
              <a:t>1</a:t>
            </a:r>
            <a:r>
              <a:rPr kumimoji="1" lang="zh-CN" altLang="en-US" sz="2000" dirty="0">
                <a:solidFill>
                  <a:srgbClr val="000000"/>
                </a:solidFill>
                <a:latin typeface="Times New Roman" pitchFamily="18" charset="0"/>
              </a:rPr>
              <a:t>）树中每个非叶结点最多有</a:t>
            </a:r>
            <a:r>
              <a:rPr kumimoji="1" lang="en-US" altLang="zh-CN" sz="2000" dirty="0">
                <a:solidFill>
                  <a:srgbClr val="000000"/>
                </a:solidFill>
                <a:latin typeface="Times New Roman" pitchFamily="18" charset="0"/>
              </a:rPr>
              <a:t>m</a:t>
            </a:r>
            <a:r>
              <a:rPr kumimoji="1" lang="zh-CN" altLang="en-US" sz="2000" dirty="0">
                <a:solidFill>
                  <a:srgbClr val="000000"/>
                </a:solidFill>
                <a:latin typeface="Times New Roman" pitchFamily="18" charset="0"/>
              </a:rPr>
              <a:t>棵子树；</a:t>
            </a:r>
          </a:p>
          <a:p>
            <a:pPr algn="just">
              <a:lnSpc>
                <a:spcPct val="130000"/>
              </a:lnSpc>
              <a:spcBef>
                <a:spcPct val="50000"/>
              </a:spcBef>
              <a:defRPr/>
            </a:pPr>
            <a:r>
              <a:rPr kumimoji="1" lang="zh-CN" altLang="en-US" sz="2000" dirty="0">
                <a:solidFill>
                  <a:srgbClr val="000000"/>
                </a:solidFill>
                <a:latin typeface="Times New Roman" pitchFamily="18" charset="0"/>
              </a:rPr>
              <a:t>（</a:t>
            </a:r>
            <a:r>
              <a:rPr kumimoji="1" lang="en-US" altLang="zh-CN" sz="2000" dirty="0">
                <a:solidFill>
                  <a:srgbClr val="000000"/>
                </a:solidFill>
                <a:latin typeface="Times New Roman" pitchFamily="18" charset="0"/>
              </a:rPr>
              <a:t>2</a:t>
            </a:r>
            <a:r>
              <a:rPr kumimoji="1" lang="zh-CN" altLang="en-US" sz="2000" dirty="0">
                <a:solidFill>
                  <a:srgbClr val="000000"/>
                </a:solidFill>
                <a:latin typeface="Times New Roman" pitchFamily="18" charset="0"/>
              </a:rPr>
              <a:t>）根结点至少有</a:t>
            </a:r>
            <a:r>
              <a:rPr kumimoji="1" lang="en-US" altLang="zh-CN" sz="2000" dirty="0">
                <a:solidFill>
                  <a:srgbClr val="000000"/>
                </a:solidFill>
                <a:latin typeface="Times New Roman" pitchFamily="18" charset="0"/>
              </a:rPr>
              <a:t>2</a:t>
            </a:r>
            <a:r>
              <a:rPr kumimoji="1" lang="zh-CN" altLang="en-US" sz="2000" dirty="0">
                <a:solidFill>
                  <a:srgbClr val="000000"/>
                </a:solidFill>
                <a:latin typeface="Times New Roman" pitchFamily="18" charset="0"/>
              </a:rPr>
              <a:t>棵子树。除根结点外，其它的非叶结点至少有</a:t>
            </a:r>
            <a:r>
              <a:rPr kumimoji="1" lang="zh-CN" altLang="en-US" sz="2000" dirty="0">
                <a:solidFill>
                  <a:srgbClr val="000000"/>
                </a:solidFill>
                <a:latin typeface="Times New Roman" pitchFamily="18" charset="0"/>
                <a:sym typeface="Symbol" pitchFamily="18" charset="2"/>
              </a:rPr>
              <a:t></a:t>
            </a:r>
            <a:r>
              <a:rPr kumimoji="1" lang="en-US" altLang="zh-CN" sz="2000" dirty="0">
                <a:solidFill>
                  <a:srgbClr val="000000"/>
                </a:solidFill>
                <a:latin typeface="Times New Roman" pitchFamily="18" charset="0"/>
              </a:rPr>
              <a:t>m/2</a:t>
            </a:r>
            <a:r>
              <a:rPr kumimoji="1" lang="en-US" altLang="zh-CN" sz="2000" dirty="0">
                <a:solidFill>
                  <a:srgbClr val="000000"/>
                </a:solidFill>
                <a:latin typeface="Times New Roman" pitchFamily="18" charset="0"/>
                <a:sym typeface="Symbol" pitchFamily="18" charset="2"/>
              </a:rPr>
              <a:t></a:t>
            </a:r>
            <a:r>
              <a:rPr kumimoji="1" lang="zh-CN" altLang="en-US" sz="2000" dirty="0">
                <a:solidFill>
                  <a:srgbClr val="000000"/>
                </a:solidFill>
                <a:latin typeface="Times New Roman" pitchFamily="18" charset="0"/>
              </a:rPr>
              <a:t>棵子树；有</a:t>
            </a:r>
            <a:r>
              <a:rPr kumimoji="1" lang="en-US" altLang="zh-CN" sz="2000" dirty="0">
                <a:solidFill>
                  <a:srgbClr val="000000"/>
                </a:solidFill>
                <a:latin typeface="Times New Roman" pitchFamily="18" charset="0"/>
              </a:rPr>
              <a:t>n</a:t>
            </a:r>
            <a:r>
              <a:rPr kumimoji="1" lang="zh-CN" altLang="en-US" sz="2000" dirty="0">
                <a:solidFill>
                  <a:srgbClr val="000000"/>
                </a:solidFill>
                <a:latin typeface="Times New Roman" pitchFamily="18" charset="0"/>
              </a:rPr>
              <a:t>棵子树的非叶结点中含有</a:t>
            </a:r>
            <a:r>
              <a:rPr kumimoji="1" lang="en-US" altLang="zh-CN" sz="2000" dirty="0">
                <a:solidFill>
                  <a:srgbClr val="000000"/>
                </a:solidFill>
                <a:latin typeface="Times New Roman" pitchFamily="18" charset="0"/>
              </a:rPr>
              <a:t>n</a:t>
            </a:r>
            <a:r>
              <a:rPr kumimoji="1" lang="zh-CN" altLang="en-US" sz="2000" dirty="0">
                <a:solidFill>
                  <a:srgbClr val="000000"/>
                </a:solidFill>
                <a:latin typeface="Times New Roman" pitchFamily="18" charset="0"/>
              </a:rPr>
              <a:t>个关键字，且按由小到大的顺序排列。</a:t>
            </a:r>
          </a:p>
          <a:p>
            <a:pPr algn="just">
              <a:lnSpc>
                <a:spcPct val="130000"/>
              </a:lnSpc>
              <a:spcBef>
                <a:spcPct val="50000"/>
              </a:spcBef>
              <a:defRPr/>
            </a:pPr>
            <a:r>
              <a:rPr kumimoji="1" lang="zh-CN" altLang="en-US" sz="2000" dirty="0">
                <a:solidFill>
                  <a:srgbClr val="000000"/>
                </a:solidFill>
                <a:latin typeface="Times New Roman" pitchFamily="18" charset="0"/>
              </a:rPr>
              <a:t>（</a:t>
            </a:r>
            <a:r>
              <a:rPr kumimoji="1" lang="en-US" altLang="zh-CN" sz="2000" dirty="0">
                <a:solidFill>
                  <a:srgbClr val="000000"/>
                </a:solidFill>
                <a:latin typeface="Times New Roman" pitchFamily="18" charset="0"/>
              </a:rPr>
              <a:t>3</a:t>
            </a:r>
            <a:r>
              <a:rPr kumimoji="1" lang="zh-CN" altLang="en-US" sz="2000" dirty="0">
                <a:solidFill>
                  <a:srgbClr val="000000"/>
                </a:solidFill>
                <a:latin typeface="Times New Roman" pitchFamily="18" charset="0"/>
              </a:rPr>
              <a:t>）所有的叶结点都处于同一层次上，包含了全部关键字及指向相应数据元素的指针，且叶结点本身按关键字从小到大顺序链接；</a:t>
            </a:r>
          </a:p>
          <a:p>
            <a:pPr algn="just">
              <a:lnSpc>
                <a:spcPct val="130000"/>
              </a:lnSpc>
              <a:spcBef>
                <a:spcPct val="50000"/>
              </a:spcBef>
              <a:defRPr/>
            </a:pPr>
            <a:r>
              <a:rPr kumimoji="1" lang="zh-CN" altLang="en-US" sz="2000" dirty="0">
                <a:solidFill>
                  <a:srgbClr val="000000"/>
                </a:solidFill>
                <a:latin typeface="Times New Roman" pitchFamily="18" charset="0"/>
              </a:rPr>
              <a:t>（</a:t>
            </a:r>
            <a:r>
              <a:rPr kumimoji="1" lang="en-US" altLang="zh-CN" sz="2000" dirty="0">
                <a:solidFill>
                  <a:srgbClr val="000000"/>
                </a:solidFill>
                <a:latin typeface="Times New Roman" pitchFamily="18" charset="0"/>
              </a:rPr>
              <a:t>4</a:t>
            </a:r>
            <a:r>
              <a:rPr kumimoji="1" lang="zh-CN" altLang="en-US" sz="2000" dirty="0">
                <a:solidFill>
                  <a:srgbClr val="000000"/>
                </a:solidFill>
                <a:latin typeface="Times New Roman" pitchFamily="18" charset="0"/>
              </a:rPr>
              <a:t>）所有的非叶结点可以看成是索引部分，结点中关键字</a:t>
            </a:r>
            <a:r>
              <a:rPr kumimoji="1" lang="en-US" altLang="zh-CN" sz="2000" dirty="0">
                <a:solidFill>
                  <a:srgbClr val="000000"/>
                </a:solidFill>
                <a:latin typeface="Times New Roman" pitchFamily="18" charset="0"/>
              </a:rPr>
              <a:t>K</a:t>
            </a:r>
            <a:r>
              <a:rPr kumimoji="1" lang="en-US" altLang="zh-CN" sz="2000" baseline="-25000" dirty="0">
                <a:solidFill>
                  <a:srgbClr val="000000"/>
                </a:solidFill>
                <a:latin typeface="Times New Roman" pitchFamily="18" charset="0"/>
              </a:rPr>
              <a:t>i</a:t>
            </a:r>
            <a:r>
              <a:rPr kumimoji="1" lang="zh-CN" altLang="en-US" sz="2000" dirty="0">
                <a:solidFill>
                  <a:srgbClr val="000000"/>
                </a:solidFill>
                <a:latin typeface="Times New Roman" pitchFamily="18" charset="0"/>
              </a:rPr>
              <a:t>与指向子树的指针</a:t>
            </a:r>
            <a:r>
              <a:rPr kumimoji="1" lang="en-US" altLang="zh-CN" sz="2000" dirty="0">
                <a:solidFill>
                  <a:srgbClr val="000000"/>
                </a:solidFill>
                <a:latin typeface="Times New Roman" pitchFamily="18" charset="0"/>
              </a:rPr>
              <a:t>P</a:t>
            </a:r>
            <a:r>
              <a:rPr kumimoji="1" lang="en-US" altLang="zh-CN" sz="2000" baseline="-25000" dirty="0">
                <a:solidFill>
                  <a:srgbClr val="000000"/>
                </a:solidFill>
                <a:latin typeface="Times New Roman" pitchFamily="18" charset="0"/>
              </a:rPr>
              <a:t>i</a:t>
            </a:r>
            <a:r>
              <a:rPr kumimoji="1" lang="zh-CN" altLang="en-US" sz="2000" dirty="0">
                <a:solidFill>
                  <a:srgbClr val="000000"/>
                </a:solidFill>
                <a:latin typeface="Times New Roman" pitchFamily="18" charset="0"/>
              </a:rPr>
              <a:t>构成一个</a:t>
            </a:r>
            <a:r>
              <a:rPr kumimoji="1" lang="zh-CN" altLang="en-US" sz="2000" b="1" dirty="0">
                <a:solidFill>
                  <a:srgbClr val="FC0128"/>
                </a:solidFill>
                <a:effectLst>
                  <a:outerShdw blurRad="38100" dist="38100" dir="2700000" algn="tl">
                    <a:srgbClr val="C0C0C0"/>
                  </a:outerShdw>
                </a:effectLst>
                <a:latin typeface="Times New Roman" pitchFamily="18" charset="0"/>
              </a:rPr>
              <a:t>索引项（</a:t>
            </a:r>
            <a:r>
              <a:rPr kumimoji="1" lang="en-US" altLang="zh-CN" sz="2000" b="1" dirty="0">
                <a:solidFill>
                  <a:srgbClr val="FC0128"/>
                </a:solidFill>
                <a:effectLst>
                  <a:outerShdw blurRad="38100" dist="38100" dir="2700000" algn="tl">
                    <a:srgbClr val="C0C0C0"/>
                  </a:outerShdw>
                </a:effectLst>
                <a:latin typeface="Times New Roman" pitchFamily="18" charset="0"/>
              </a:rPr>
              <a:t>K</a:t>
            </a:r>
            <a:r>
              <a:rPr kumimoji="1" lang="en-US" altLang="zh-CN" sz="2000" b="1" baseline="-25000" dirty="0">
                <a:solidFill>
                  <a:srgbClr val="FC0128"/>
                </a:solidFill>
                <a:effectLst>
                  <a:outerShdw blurRad="38100" dist="38100" dir="2700000" algn="tl">
                    <a:srgbClr val="C0C0C0"/>
                  </a:outerShdw>
                </a:effectLst>
                <a:latin typeface="Times New Roman" pitchFamily="18" charset="0"/>
              </a:rPr>
              <a:t>i</a:t>
            </a:r>
            <a:r>
              <a:rPr kumimoji="1" lang="zh-CN" altLang="en-US" sz="2000" b="1" dirty="0">
                <a:solidFill>
                  <a:srgbClr val="FC0128"/>
                </a:solidFill>
                <a:effectLst>
                  <a:outerShdw blurRad="38100" dist="38100" dir="2700000" algn="tl">
                    <a:srgbClr val="C0C0C0"/>
                  </a:outerShdw>
                </a:effectLst>
                <a:latin typeface="Times New Roman" pitchFamily="18" charset="0"/>
              </a:rPr>
              <a:t>、</a:t>
            </a:r>
            <a:r>
              <a:rPr kumimoji="1" lang="en-US" altLang="zh-CN" sz="2000" b="1" dirty="0">
                <a:solidFill>
                  <a:srgbClr val="FC0128"/>
                </a:solidFill>
                <a:effectLst>
                  <a:outerShdw blurRad="38100" dist="38100" dir="2700000" algn="tl">
                    <a:srgbClr val="C0C0C0"/>
                  </a:outerShdw>
                </a:effectLst>
                <a:latin typeface="Times New Roman" pitchFamily="18" charset="0"/>
              </a:rPr>
              <a:t>P</a:t>
            </a:r>
            <a:r>
              <a:rPr kumimoji="1" lang="en-US" altLang="zh-CN" sz="2000" b="1" baseline="-25000" dirty="0">
                <a:solidFill>
                  <a:srgbClr val="FC0128"/>
                </a:solidFill>
                <a:effectLst>
                  <a:outerShdw blurRad="38100" dist="38100" dir="2700000" algn="tl">
                    <a:srgbClr val="C0C0C0"/>
                  </a:outerShdw>
                </a:effectLst>
                <a:latin typeface="Times New Roman" pitchFamily="18" charset="0"/>
              </a:rPr>
              <a:t>i</a:t>
            </a:r>
            <a:r>
              <a:rPr kumimoji="1" lang="zh-CN" altLang="en-US" sz="2000" b="1" dirty="0">
                <a:solidFill>
                  <a:srgbClr val="FC0128"/>
                </a:solidFill>
                <a:effectLst>
                  <a:outerShdw blurRad="38100" dist="38100" dir="2700000" algn="tl">
                    <a:srgbClr val="C0C0C0"/>
                  </a:outerShdw>
                </a:effectLst>
                <a:latin typeface="Times New Roman" pitchFamily="18" charset="0"/>
              </a:rPr>
              <a:t>）</a:t>
            </a:r>
            <a:r>
              <a:rPr kumimoji="1" lang="zh-CN" altLang="en-US" sz="2000" dirty="0">
                <a:solidFill>
                  <a:srgbClr val="000000"/>
                </a:solidFill>
                <a:latin typeface="Times New Roman" pitchFamily="18" charset="0"/>
              </a:rPr>
              <a:t>。其中</a:t>
            </a:r>
            <a:r>
              <a:rPr kumimoji="1" lang="en-US" altLang="zh-CN" sz="2000" dirty="0">
                <a:solidFill>
                  <a:srgbClr val="000000"/>
                </a:solidFill>
                <a:latin typeface="Times New Roman" pitchFamily="18" charset="0"/>
              </a:rPr>
              <a:t>K</a:t>
            </a:r>
            <a:r>
              <a:rPr kumimoji="1" lang="en-US" altLang="zh-CN" sz="2000" baseline="-25000" dirty="0">
                <a:solidFill>
                  <a:srgbClr val="000000"/>
                </a:solidFill>
                <a:latin typeface="Times New Roman" pitchFamily="18" charset="0"/>
              </a:rPr>
              <a:t>i</a:t>
            </a:r>
            <a:r>
              <a:rPr kumimoji="1" lang="zh-CN" altLang="en-US" sz="2000" dirty="0">
                <a:solidFill>
                  <a:srgbClr val="000000"/>
                </a:solidFill>
                <a:latin typeface="Times New Roman" pitchFamily="18" charset="0"/>
              </a:rPr>
              <a:t>是</a:t>
            </a:r>
            <a:r>
              <a:rPr kumimoji="1" lang="en-US" altLang="zh-CN" sz="2000" dirty="0">
                <a:solidFill>
                  <a:srgbClr val="000000"/>
                </a:solidFill>
                <a:latin typeface="Times New Roman" pitchFamily="18" charset="0"/>
              </a:rPr>
              <a:t>P</a:t>
            </a:r>
            <a:r>
              <a:rPr kumimoji="1" lang="en-US" altLang="zh-CN" sz="2000" baseline="-25000" dirty="0">
                <a:solidFill>
                  <a:srgbClr val="000000"/>
                </a:solidFill>
                <a:latin typeface="Times New Roman" pitchFamily="18" charset="0"/>
              </a:rPr>
              <a:t>i</a:t>
            </a:r>
            <a:r>
              <a:rPr kumimoji="1" lang="zh-CN" altLang="en-US" sz="2000" dirty="0">
                <a:solidFill>
                  <a:srgbClr val="000000"/>
                </a:solidFill>
                <a:latin typeface="Times New Roman" pitchFamily="18" charset="0"/>
              </a:rPr>
              <a:t>所指向的子树中最大（或最小）的关键字。</a:t>
            </a:r>
          </a:p>
        </p:txBody>
      </p:sp>
    </p:spTree>
    <p:extLst>
      <p:ext uri="{BB962C8B-B14F-4D97-AF65-F5344CB8AC3E}">
        <p14:creationId xmlns:p14="http://schemas.microsoft.com/office/powerpoint/2010/main" val="9580025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8"/>
          <p:cNvSpPr>
            <a:spLocks noChangeArrowheads="1"/>
          </p:cNvSpPr>
          <p:nvPr/>
        </p:nvSpPr>
        <p:spPr bwMode="auto">
          <a:xfrm>
            <a:off x="2326306" y="5703933"/>
            <a:ext cx="452367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zh-CN" altLang="en-US" sz="2800" b="1" smtClean="0">
                <a:solidFill>
                  <a:srgbClr val="000000"/>
                </a:solidFill>
                <a:latin typeface="Times New Roman" pitchFamily="18" charset="0"/>
                <a:ea typeface="宋体" charset="-122"/>
              </a:rPr>
              <a:t>图</a:t>
            </a:r>
            <a:r>
              <a:rPr kumimoji="1" lang="en-US" altLang="zh-CN" sz="2800" b="1" smtClean="0">
                <a:solidFill>
                  <a:srgbClr val="000000"/>
                </a:solidFill>
                <a:latin typeface="Times New Roman" pitchFamily="18" charset="0"/>
                <a:ea typeface="宋体" charset="-122"/>
              </a:rPr>
              <a:t>8-30  </a:t>
            </a:r>
            <a:r>
              <a:rPr kumimoji="1" lang="zh-CN" altLang="en-US" sz="2800" b="1" smtClean="0">
                <a:solidFill>
                  <a:srgbClr val="000000"/>
                </a:solidFill>
                <a:latin typeface="Times New Roman" pitchFamily="18" charset="0"/>
                <a:ea typeface="宋体" charset="-122"/>
              </a:rPr>
              <a:t>一棵</a:t>
            </a:r>
            <a:r>
              <a:rPr kumimoji="1" lang="en-US" altLang="zh-CN" sz="2800" b="1" smtClean="0">
                <a:solidFill>
                  <a:srgbClr val="000000"/>
                </a:solidFill>
                <a:latin typeface="Times New Roman" pitchFamily="18" charset="0"/>
                <a:ea typeface="宋体" charset="-122"/>
              </a:rPr>
              <a:t>4</a:t>
            </a:r>
            <a:r>
              <a:rPr kumimoji="1" lang="zh-CN" altLang="en-US" sz="2800" b="1" smtClean="0">
                <a:solidFill>
                  <a:srgbClr val="000000"/>
                </a:solidFill>
                <a:latin typeface="Times New Roman" pitchFamily="18" charset="0"/>
                <a:ea typeface="宋体" charset="-122"/>
              </a:rPr>
              <a:t>阶</a:t>
            </a:r>
            <a:r>
              <a:rPr kumimoji="1" lang="en-US" altLang="zh-CN" sz="2800" b="1" smtClean="0">
                <a:solidFill>
                  <a:srgbClr val="000000"/>
                </a:solidFill>
                <a:latin typeface="Times New Roman" pitchFamily="18" charset="0"/>
                <a:ea typeface="宋体" charset="-122"/>
              </a:rPr>
              <a:t>B+</a:t>
            </a:r>
            <a:r>
              <a:rPr kumimoji="1" lang="zh-CN" altLang="en-US" sz="2800" b="1" smtClean="0">
                <a:solidFill>
                  <a:srgbClr val="000000"/>
                </a:solidFill>
                <a:latin typeface="Times New Roman" pitchFamily="18" charset="0"/>
                <a:ea typeface="宋体" charset="-122"/>
              </a:rPr>
              <a:t>树的示例</a:t>
            </a:r>
          </a:p>
        </p:txBody>
      </p:sp>
      <p:pic>
        <p:nvPicPr>
          <p:cNvPr id="125955" name="Picture 10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85" y="1125583"/>
            <a:ext cx="7910146"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extLst>
      <p:ext uri="{BB962C8B-B14F-4D97-AF65-F5344CB8AC3E}">
        <p14:creationId xmlns:p14="http://schemas.microsoft.com/office/powerpoint/2010/main" val="8769297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Object 2"/>
          <p:cNvGraphicFramePr>
            <a:graphicFrameLocks noGrp="1" noChangeAspect="1"/>
          </p:cNvGraphicFramePr>
          <p:nvPr>
            <p:ph sz="half" idx="1"/>
          </p:nvPr>
        </p:nvGraphicFramePr>
        <p:xfrm>
          <a:off x="457200" y="2398713"/>
          <a:ext cx="3716215" cy="2470150"/>
        </p:xfrm>
        <a:graphic>
          <a:graphicData uri="http://schemas.openxmlformats.org/presentationml/2006/ole">
            <mc:AlternateContent xmlns:mc="http://schemas.openxmlformats.org/markup-compatibility/2006">
              <mc:Choice xmlns:v="urn:schemas-microsoft-com:vml" Requires="v">
                <p:oleObj spid="_x0000_s123947" name="Visio" r:id="rId4" imgW="6632448" imgH="4430573" progId="Visio.Drawing.11">
                  <p:embed/>
                </p:oleObj>
              </mc:Choice>
              <mc:Fallback>
                <p:oleObj name="Visio" r:id="rId4" imgW="6632448" imgH="4430573"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r="8116" b="15619"/>
                      <a:stretch>
                        <a:fillRect/>
                      </a:stretch>
                    </p:blipFill>
                    <p:spPr bwMode="auto">
                      <a:xfrm>
                        <a:off x="457200" y="2398713"/>
                        <a:ext cx="371621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79" name="Text Box 3"/>
          <p:cNvSpPr txBox="1">
            <a:spLocks noChangeArrowheads="1"/>
          </p:cNvSpPr>
          <p:nvPr/>
        </p:nvSpPr>
        <p:spPr bwMode="auto">
          <a:xfrm>
            <a:off x="318011" y="981076"/>
            <a:ext cx="8508023" cy="534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zh-CN" altLang="en-US" i="0" u="none" smtClean="0">
                <a:solidFill>
                  <a:srgbClr val="000000"/>
                </a:solidFill>
                <a:latin typeface="宋体" charset="-122"/>
                <a:ea typeface="宋体" charset="-122"/>
              </a:rPr>
              <a:t>    通常在</a:t>
            </a:r>
            <a:r>
              <a:rPr kumimoji="1" lang="en-US" altLang="zh-CN" i="0" u="none" smtClean="0">
                <a:solidFill>
                  <a:srgbClr val="000000"/>
                </a:solidFill>
                <a:latin typeface="宋体" charset="-122"/>
                <a:ea typeface="宋体" charset="-122"/>
              </a:rPr>
              <a:t>B+</a:t>
            </a:r>
            <a:r>
              <a:rPr kumimoji="1" lang="zh-CN" altLang="en-US" i="0" u="none" smtClean="0">
                <a:solidFill>
                  <a:srgbClr val="000000"/>
                </a:solidFill>
                <a:latin typeface="宋体" charset="-122"/>
                <a:ea typeface="宋体" charset="-122"/>
              </a:rPr>
              <a:t>树中有两个头指针：一个指向</a:t>
            </a:r>
            <a:r>
              <a:rPr kumimoji="1" lang="en-US" altLang="zh-CN" i="0" u="none" smtClean="0">
                <a:solidFill>
                  <a:srgbClr val="000000"/>
                </a:solidFill>
                <a:latin typeface="宋体" charset="-122"/>
                <a:ea typeface="宋体" charset="-122"/>
              </a:rPr>
              <a:t>B+</a:t>
            </a:r>
            <a:r>
              <a:rPr kumimoji="1" lang="zh-CN" altLang="en-US" i="0" u="none" smtClean="0">
                <a:solidFill>
                  <a:srgbClr val="000000"/>
                </a:solidFill>
                <a:latin typeface="宋体" charset="-122"/>
                <a:ea typeface="宋体" charset="-122"/>
              </a:rPr>
              <a:t>树的根结点，一个指向关键字最小的叶结点。因此，可以对</a:t>
            </a:r>
            <a:r>
              <a:rPr kumimoji="1" lang="en-US" altLang="zh-CN" i="0" u="none" smtClean="0">
                <a:solidFill>
                  <a:srgbClr val="000000"/>
                </a:solidFill>
                <a:latin typeface="宋体" charset="-122"/>
                <a:ea typeface="宋体" charset="-122"/>
              </a:rPr>
              <a:t>B+</a:t>
            </a:r>
            <a:r>
              <a:rPr kumimoji="1" lang="zh-CN" altLang="en-US" i="0" u="none" smtClean="0">
                <a:solidFill>
                  <a:srgbClr val="000000"/>
                </a:solidFill>
                <a:latin typeface="宋体" charset="-122"/>
                <a:ea typeface="宋体" charset="-122"/>
              </a:rPr>
              <a:t>树进行两种查找操作：一种是对叶结点之间的链表进行顺序查找，另一种是从根结点开始，进行自顶向下，直至叶结点的随机查找。</a:t>
            </a:r>
            <a:endParaRPr kumimoji="1" lang="zh-CN" altLang="en-US" i="0" u="none" smtClean="0">
              <a:solidFill>
                <a:srgbClr val="000000"/>
              </a:solidFill>
              <a:ea typeface="宋体" charset="-122"/>
            </a:endParaRPr>
          </a:p>
          <a:p>
            <a:pPr algn="just" hangingPunct="0">
              <a:spcBef>
                <a:spcPct val="20000"/>
              </a:spcBef>
            </a:pPr>
            <a:r>
              <a:rPr kumimoji="1" lang="zh-CN" altLang="en-US" i="0" u="none" smtClean="0">
                <a:solidFill>
                  <a:srgbClr val="000000"/>
                </a:solidFill>
                <a:ea typeface="宋体" charset="-122"/>
              </a:rPr>
              <a:t>        在</a:t>
            </a:r>
            <a:r>
              <a:rPr kumimoji="1" lang="en-US" altLang="zh-CN" i="0" u="none" smtClean="0">
                <a:solidFill>
                  <a:srgbClr val="000000"/>
                </a:solidFill>
                <a:ea typeface="宋体" charset="-122"/>
              </a:rPr>
              <a:t>B+</a:t>
            </a:r>
            <a:r>
              <a:rPr kumimoji="1" lang="zh-CN" altLang="en-US" i="0" u="none" smtClean="0">
                <a:solidFill>
                  <a:srgbClr val="000000"/>
                </a:solidFill>
                <a:ea typeface="宋体" charset="-122"/>
              </a:rPr>
              <a:t>树上进行随机查找、插入和删除的过程基本上与</a:t>
            </a:r>
            <a:r>
              <a:rPr kumimoji="1" lang="en-US" altLang="zh-CN" i="0" u="none" smtClean="0">
                <a:solidFill>
                  <a:srgbClr val="000000"/>
                </a:solidFill>
                <a:ea typeface="宋体" charset="-122"/>
              </a:rPr>
              <a:t>B-</a:t>
            </a:r>
            <a:r>
              <a:rPr kumimoji="1" lang="zh-CN" altLang="en-US" i="0" u="none" smtClean="0">
                <a:solidFill>
                  <a:srgbClr val="000000"/>
                </a:solidFill>
                <a:ea typeface="宋体" charset="-122"/>
              </a:rPr>
              <a:t>树类似。只是在查找过程中，如果非叶结点中的某个关键字等于给定值，查找并不停止，而是继续沿相应指针向下，一直查到叶结点上的这个关键字，然后才能根据相应的地址指针找到数据元素。因此，在</a:t>
            </a:r>
            <a:r>
              <a:rPr kumimoji="1" lang="en-US" altLang="zh-CN" i="0" u="none" smtClean="0">
                <a:solidFill>
                  <a:srgbClr val="000000"/>
                </a:solidFill>
                <a:ea typeface="宋体" charset="-122"/>
              </a:rPr>
              <a:t>B+</a:t>
            </a:r>
            <a:r>
              <a:rPr kumimoji="1" lang="zh-CN" altLang="en-US" i="0" u="none" smtClean="0">
                <a:solidFill>
                  <a:srgbClr val="000000"/>
                </a:solidFill>
                <a:ea typeface="宋体" charset="-122"/>
              </a:rPr>
              <a:t>树中，不论查找成功与否，每次查找都是走了一条从根到叶结点的路径。</a:t>
            </a:r>
          </a:p>
        </p:txBody>
      </p:sp>
      <p:sp>
        <p:nvSpPr>
          <p:cNvPr id="126980" name="Rectangle 4"/>
          <p:cNvSpPr>
            <a:spLocks noChangeArrowheads="1"/>
          </p:cNvSpPr>
          <p:nvPr/>
        </p:nvSpPr>
        <p:spPr bwMode="auto">
          <a:xfrm>
            <a:off x="229432" y="333419"/>
            <a:ext cx="20630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en-US" altLang="zh-CN" sz="2800" b="1" smtClean="0">
                <a:solidFill>
                  <a:srgbClr val="000000"/>
                </a:solidFill>
                <a:latin typeface="Times New Roman" pitchFamily="18" charset="0"/>
                <a:ea typeface="宋体" charset="-122"/>
              </a:rPr>
              <a:t>B+</a:t>
            </a:r>
            <a:r>
              <a:rPr kumimoji="1" lang="zh-CN" altLang="en-US" sz="2800" b="1" smtClean="0">
                <a:solidFill>
                  <a:srgbClr val="000000"/>
                </a:solidFill>
                <a:latin typeface="Times New Roman" pitchFamily="18" charset="0"/>
                <a:ea typeface="宋体" charset="-122"/>
              </a:rPr>
              <a:t>树的查找</a:t>
            </a:r>
          </a:p>
        </p:txBody>
      </p:sp>
    </p:spTree>
    <p:extLst>
      <p:ext uri="{BB962C8B-B14F-4D97-AF65-F5344CB8AC3E}">
        <p14:creationId xmlns:p14="http://schemas.microsoft.com/office/powerpoint/2010/main" val="187602853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02" name="Object 0"/>
          <p:cNvGraphicFramePr>
            <a:graphicFrameLocks noGrp="1" noChangeAspect="1"/>
          </p:cNvGraphicFramePr>
          <p:nvPr>
            <p:ph sz="half" idx="1"/>
          </p:nvPr>
        </p:nvGraphicFramePr>
        <p:xfrm>
          <a:off x="457200" y="2398713"/>
          <a:ext cx="3716215" cy="2470150"/>
        </p:xfrm>
        <a:graphic>
          <a:graphicData uri="http://schemas.openxmlformats.org/presentationml/2006/ole">
            <mc:AlternateContent xmlns:mc="http://schemas.openxmlformats.org/markup-compatibility/2006">
              <mc:Choice xmlns:v="urn:schemas-microsoft-com:vml" Requires="v">
                <p:oleObj spid="_x0000_s124971" name="Visio" r:id="rId4" imgW="6632448" imgH="4430573" progId="Visio.Drawing.11">
                  <p:embed/>
                </p:oleObj>
              </mc:Choice>
              <mc:Fallback>
                <p:oleObj name="Visio" r:id="rId4" imgW="6632448" imgH="4430573"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r="8116" b="15619"/>
                      <a:stretch>
                        <a:fillRect/>
                      </a:stretch>
                    </p:blipFill>
                    <p:spPr bwMode="auto">
                      <a:xfrm>
                        <a:off x="457200" y="2398713"/>
                        <a:ext cx="371621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03" name="Text Box 3"/>
          <p:cNvSpPr txBox="1">
            <a:spLocks noChangeArrowheads="1"/>
          </p:cNvSpPr>
          <p:nvPr/>
        </p:nvSpPr>
        <p:spPr bwMode="auto">
          <a:xfrm>
            <a:off x="318011" y="981098"/>
            <a:ext cx="8508023"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en-US" altLang="zh-CN" i="0" u="none" smtClean="0">
                <a:solidFill>
                  <a:srgbClr val="000000"/>
                </a:solidFill>
                <a:ea typeface="宋体" charset="-122"/>
              </a:rPr>
              <a:t>     B+</a:t>
            </a:r>
            <a:r>
              <a:rPr kumimoji="1" lang="zh-CN" altLang="en-US" i="0" u="none" smtClean="0">
                <a:solidFill>
                  <a:srgbClr val="000000"/>
                </a:solidFill>
                <a:ea typeface="宋体" charset="-122"/>
              </a:rPr>
              <a:t>树的插人仅在叶结点上进行。每插入一个关键字后都要判断结点中的子树棵数是否超出范围。当插人后结点中的子树棵数</a:t>
            </a:r>
            <a:r>
              <a:rPr kumimoji="1" lang="en-US" altLang="zh-CN" i="0" u="none" smtClean="0">
                <a:solidFill>
                  <a:srgbClr val="000000"/>
                </a:solidFill>
                <a:ea typeface="宋体" charset="-122"/>
              </a:rPr>
              <a:t>n&gt;m</a:t>
            </a:r>
            <a:r>
              <a:rPr kumimoji="1" lang="zh-CN" altLang="en-US" i="0" u="none" smtClean="0">
                <a:solidFill>
                  <a:srgbClr val="000000"/>
                </a:solidFill>
                <a:ea typeface="宋体" charset="-122"/>
              </a:rPr>
              <a:t>时，需要将叶结点分裂为两个结点，它们所包含的关键字个数分别为</a:t>
            </a:r>
            <a:r>
              <a:rPr kumimoji="1" lang="zh-CN" altLang="en-US" i="0" u="none" smtClean="0">
                <a:solidFill>
                  <a:srgbClr val="000000"/>
                </a:solidFill>
                <a:ea typeface="宋体" charset="-122"/>
                <a:sym typeface="Symbol" pitchFamily="18" charset="2"/>
              </a:rPr>
              <a:t></a:t>
            </a:r>
            <a:r>
              <a:rPr kumimoji="1" lang="en-US" altLang="zh-CN" i="0" u="none" smtClean="0">
                <a:solidFill>
                  <a:srgbClr val="000000"/>
                </a:solidFill>
                <a:ea typeface="宋体" charset="-122"/>
              </a:rPr>
              <a:t>(m+1)/2</a:t>
            </a:r>
            <a:r>
              <a:rPr kumimoji="1" lang="en-US" altLang="zh-CN" i="0" u="none" smtClean="0">
                <a:solidFill>
                  <a:srgbClr val="000000"/>
                </a:solidFill>
                <a:ea typeface="宋体" charset="-122"/>
                <a:sym typeface="Symbol" pitchFamily="18" charset="2"/>
              </a:rPr>
              <a:t></a:t>
            </a:r>
            <a:r>
              <a:rPr kumimoji="1" lang="zh-CN" altLang="en-US" i="0" u="none" smtClean="0">
                <a:solidFill>
                  <a:srgbClr val="000000"/>
                </a:solidFill>
                <a:ea typeface="宋体" charset="-122"/>
              </a:rPr>
              <a:t>和</a:t>
            </a:r>
            <a:r>
              <a:rPr kumimoji="1" lang="zh-CN" altLang="en-US" i="0" u="none" smtClean="0">
                <a:solidFill>
                  <a:srgbClr val="000000"/>
                </a:solidFill>
                <a:ea typeface="宋体" charset="-122"/>
                <a:sym typeface="Symbol" pitchFamily="18" charset="2"/>
              </a:rPr>
              <a:t></a:t>
            </a:r>
            <a:r>
              <a:rPr kumimoji="1" lang="en-US" altLang="zh-CN" i="0" u="none" smtClean="0">
                <a:solidFill>
                  <a:srgbClr val="000000"/>
                </a:solidFill>
                <a:ea typeface="宋体" charset="-122"/>
              </a:rPr>
              <a:t>(m+1)/2</a:t>
            </a:r>
            <a:r>
              <a:rPr kumimoji="1" lang="en-US" altLang="zh-CN" i="0" u="none" smtClean="0">
                <a:solidFill>
                  <a:srgbClr val="000000"/>
                </a:solidFill>
                <a:ea typeface="宋体" charset="-122"/>
                <a:sym typeface="Symbol" pitchFamily="18" charset="2"/>
              </a:rPr>
              <a:t></a:t>
            </a:r>
            <a:r>
              <a:rPr kumimoji="1" lang="zh-CN" altLang="en-US" i="0" u="none" smtClean="0">
                <a:solidFill>
                  <a:srgbClr val="000000"/>
                </a:solidFill>
                <a:ea typeface="宋体" charset="-122"/>
              </a:rPr>
              <a:t>。并且它们的双亲结点中应同时包含这两个结点的最大关键字和指向这两个结点指针。当根结点分裂时，因为它没有双亲结点，就必须创建新的双亲结点，作为树的新根。这样树的高度就增加一层了。</a:t>
            </a:r>
            <a:r>
              <a:rPr kumimoji="1" lang="en-US" altLang="zh-CN" i="0" u="none" smtClean="0">
                <a:solidFill>
                  <a:srgbClr val="000000"/>
                </a:solidFill>
                <a:ea typeface="宋体" charset="-122"/>
              </a:rPr>
              <a:t>B+</a:t>
            </a:r>
            <a:r>
              <a:rPr kumimoji="1" lang="zh-CN" altLang="en-US" i="0" u="none" smtClean="0">
                <a:solidFill>
                  <a:srgbClr val="000000"/>
                </a:solidFill>
                <a:ea typeface="宋体" charset="-122"/>
              </a:rPr>
              <a:t>树的建立可以从空树开始，通过不断插入关键字完成。</a:t>
            </a:r>
          </a:p>
        </p:txBody>
      </p:sp>
      <p:sp>
        <p:nvSpPr>
          <p:cNvPr id="128004" name="Rectangle 4"/>
          <p:cNvSpPr>
            <a:spLocks noChangeArrowheads="1"/>
          </p:cNvSpPr>
          <p:nvPr/>
        </p:nvSpPr>
        <p:spPr bwMode="auto">
          <a:xfrm>
            <a:off x="424333" y="333419"/>
            <a:ext cx="20630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en-US" altLang="zh-CN" sz="2800" b="1" smtClean="0">
                <a:solidFill>
                  <a:srgbClr val="000000"/>
                </a:solidFill>
                <a:latin typeface="Times New Roman" pitchFamily="18" charset="0"/>
                <a:ea typeface="宋体" charset="-122"/>
              </a:rPr>
              <a:t>B+</a:t>
            </a:r>
            <a:r>
              <a:rPr kumimoji="1" lang="zh-CN" altLang="en-US" sz="2800" b="1" smtClean="0">
                <a:solidFill>
                  <a:srgbClr val="000000"/>
                </a:solidFill>
                <a:latin typeface="Times New Roman" pitchFamily="18" charset="0"/>
                <a:ea typeface="宋体" charset="-122"/>
              </a:rPr>
              <a:t>树的插人</a:t>
            </a:r>
          </a:p>
        </p:txBody>
      </p:sp>
    </p:spTree>
    <p:extLst>
      <p:ext uri="{BB962C8B-B14F-4D97-AF65-F5344CB8AC3E}">
        <p14:creationId xmlns:p14="http://schemas.microsoft.com/office/powerpoint/2010/main" val="283175200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6" name="Object 2"/>
          <p:cNvGraphicFramePr>
            <a:graphicFrameLocks noGrp="1" noChangeAspect="1"/>
          </p:cNvGraphicFramePr>
          <p:nvPr>
            <p:ph sz="half" idx="1"/>
          </p:nvPr>
        </p:nvGraphicFramePr>
        <p:xfrm>
          <a:off x="457200" y="2398713"/>
          <a:ext cx="3716215" cy="2470150"/>
        </p:xfrm>
        <a:graphic>
          <a:graphicData uri="http://schemas.openxmlformats.org/presentationml/2006/ole">
            <mc:AlternateContent xmlns:mc="http://schemas.openxmlformats.org/markup-compatibility/2006">
              <mc:Choice xmlns:v="urn:schemas-microsoft-com:vml" Requires="v">
                <p:oleObj spid="_x0000_s125995" name="Visio" r:id="rId4" imgW="6632448" imgH="4430573" progId="Visio.Drawing.11">
                  <p:embed/>
                </p:oleObj>
              </mc:Choice>
              <mc:Fallback>
                <p:oleObj name="Visio" r:id="rId4" imgW="6632448" imgH="4430573"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r="8116" b="15619"/>
                      <a:stretch>
                        <a:fillRect/>
                      </a:stretch>
                    </p:blipFill>
                    <p:spPr bwMode="auto">
                      <a:xfrm>
                        <a:off x="457200" y="2398713"/>
                        <a:ext cx="371621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27" name="Text Box 3"/>
          <p:cNvSpPr txBox="1">
            <a:spLocks noChangeArrowheads="1"/>
          </p:cNvSpPr>
          <p:nvPr/>
        </p:nvSpPr>
        <p:spPr bwMode="auto">
          <a:xfrm>
            <a:off x="451361" y="1628798"/>
            <a:ext cx="817538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en-US" altLang="zh-CN" i="0" u="none" smtClean="0">
                <a:solidFill>
                  <a:srgbClr val="000000"/>
                </a:solidFill>
                <a:ea typeface="宋体" charset="-122"/>
              </a:rPr>
              <a:t>      B+</a:t>
            </a:r>
            <a:r>
              <a:rPr kumimoji="1" lang="zh-CN" altLang="en-US" i="0" u="none" smtClean="0">
                <a:solidFill>
                  <a:srgbClr val="000000"/>
                </a:solidFill>
                <a:ea typeface="宋体" charset="-122"/>
              </a:rPr>
              <a:t>树的删除也仅在叶结点中进行。若在叶结点中删除一个关键字后，其关键字的个数仍然不少于</a:t>
            </a:r>
            <a:r>
              <a:rPr kumimoji="1" lang="zh-CN" altLang="en-US" i="0" u="none" smtClean="0">
                <a:solidFill>
                  <a:srgbClr val="000000"/>
                </a:solidFill>
                <a:ea typeface="宋体" charset="-122"/>
                <a:sym typeface="Symbol" pitchFamily="18" charset="2"/>
              </a:rPr>
              <a:t></a:t>
            </a:r>
            <a:r>
              <a:rPr kumimoji="1" lang="en-US" altLang="zh-CN" i="0" u="none" smtClean="0">
                <a:solidFill>
                  <a:srgbClr val="000000"/>
                </a:solidFill>
                <a:ea typeface="宋体" charset="-122"/>
              </a:rPr>
              <a:t>m/2</a:t>
            </a:r>
            <a:r>
              <a:rPr kumimoji="1" lang="en-US" altLang="zh-CN" i="0" u="none" smtClean="0">
                <a:solidFill>
                  <a:srgbClr val="000000"/>
                </a:solidFill>
                <a:ea typeface="宋体" charset="-122"/>
                <a:sym typeface="Symbol" pitchFamily="18" charset="2"/>
              </a:rPr>
              <a:t></a:t>
            </a:r>
            <a:r>
              <a:rPr kumimoji="1" lang="zh-CN" altLang="en-US" i="0" u="none" smtClean="0">
                <a:solidFill>
                  <a:srgbClr val="000000"/>
                </a:solidFill>
                <a:ea typeface="宋体" charset="-122"/>
              </a:rPr>
              <a:t>，这属于简单删除，其上层索引可以不改变。如果在叶结点中删除一个关键字后，其关键字的个数小于结点关键字的个数的下限</a:t>
            </a:r>
            <a:r>
              <a:rPr kumimoji="1" lang="zh-CN" altLang="en-US" i="0" u="none" smtClean="0">
                <a:solidFill>
                  <a:srgbClr val="000000"/>
                </a:solidFill>
                <a:ea typeface="宋体" charset="-122"/>
                <a:sym typeface="Symbol" pitchFamily="18" charset="2"/>
              </a:rPr>
              <a:t></a:t>
            </a:r>
            <a:r>
              <a:rPr kumimoji="1" lang="en-US" altLang="zh-CN" i="0" u="none" smtClean="0">
                <a:solidFill>
                  <a:srgbClr val="000000"/>
                </a:solidFill>
                <a:ea typeface="宋体" charset="-122"/>
              </a:rPr>
              <a:t>m/2</a:t>
            </a:r>
            <a:r>
              <a:rPr kumimoji="1" lang="en-US" altLang="zh-CN" i="0" u="none" smtClean="0">
                <a:solidFill>
                  <a:srgbClr val="000000"/>
                </a:solidFill>
                <a:ea typeface="宋体" charset="-122"/>
                <a:sym typeface="Symbol" pitchFamily="18" charset="2"/>
              </a:rPr>
              <a:t></a:t>
            </a:r>
            <a:r>
              <a:rPr kumimoji="1" lang="zh-CN" altLang="en-US" i="0" u="none" smtClean="0">
                <a:solidFill>
                  <a:srgbClr val="000000"/>
                </a:solidFill>
                <a:ea typeface="宋体" charset="-122"/>
              </a:rPr>
              <a:t>，则必须做结点的调整或合并工作。</a:t>
            </a:r>
          </a:p>
        </p:txBody>
      </p:sp>
      <p:sp>
        <p:nvSpPr>
          <p:cNvPr id="129028" name="Rectangle 4"/>
          <p:cNvSpPr>
            <a:spLocks noChangeArrowheads="1"/>
          </p:cNvSpPr>
          <p:nvPr/>
        </p:nvSpPr>
        <p:spPr bwMode="auto">
          <a:xfrm>
            <a:off x="424333" y="333419"/>
            <a:ext cx="20630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itchFamily="2" charset="2"/>
              <a:buNone/>
            </a:pPr>
            <a:r>
              <a:rPr kumimoji="1" lang="en-US" altLang="zh-CN" sz="2800" b="1" smtClean="0">
                <a:solidFill>
                  <a:srgbClr val="000000"/>
                </a:solidFill>
                <a:latin typeface="Times New Roman" pitchFamily="18" charset="0"/>
                <a:ea typeface="宋体" charset="-122"/>
              </a:rPr>
              <a:t>B+</a:t>
            </a:r>
            <a:r>
              <a:rPr kumimoji="1" lang="zh-CN" altLang="en-US" sz="2800" b="1" smtClean="0">
                <a:solidFill>
                  <a:srgbClr val="000000"/>
                </a:solidFill>
                <a:latin typeface="Times New Roman" pitchFamily="18" charset="0"/>
                <a:ea typeface="宋体" charset="-122"/>
              </a:rPr>
              <a:t>树的删除</a:t>
            </a:r>
          </a:p>
        </p:txBody>
      </p:sp>
    </p:spTree>
    <p:extLst>
      <p:ext uri="{BB962C8B-B14F-4D97-AF65-F5344CB8AC3E}">
        <p14:creationId xmlns:p14="http://schemas.microsoft.com/office/powerpoint/2010/main" val="15046025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a:xfrm>
            <a:off x="783987" y="333418"/>
            <a:ext cx="7778262" cy="957263"/>
          </a:xfrm>
        </p:spPr>
        <p:txBody>
          <a:bodyPr/>
          <a:lstStyle/>
          <a:p>
            <a:r>
              <a:rPr lang="en-US" altLang="zh-CN" sz="3800" smtClean="0">
                <a:ea typeface="宋体" charset="-122"/>
              </a:rPr>
              <a:t>8.7.1 </a:t>
            </a:r>
            <a:r>
              <a:rPr lang="zh-CN" altLang="en-US" sz="3800" smtClean="0">
                <a:ea typeface="宋体" charset="-122"/>
              </a:rPr>
              <a:t>散列表的基本概念</a:t>
            </a:r>
            <a:endParaRPr lang="en-US" altLang="zh-CN" sz="3800" smtClean="0">
              <a:ea typeface="宋体" charset="-122"/>
            </a:endParaRPr>
          </a:p>
        </p:txBody>
      </p:sp>
      <p:sp>
        <p:nvSpPr>
          <p:cNvPr id="131075" name="Rectangle 1027"/>
          <p:cNvSpPr>
            <a:spLocks noChangeArrowheads="1"/>
          </p:cNvSpPr>
          <p:nvPr/>
        </p:nvSpPr>
        <p:spPr bwMode="auto">
          <a:xfrm>
            <a:off x="2642089" y="2200317"/>
            <a:ext cx="91440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endParaRPr lang="zh-CN" altLang="en-US">
              <a:ea typeface="宋体" charset="-122"/>
            </a:endParaRPr>
          </a:p>
        </p:txBody>
      </p:sp>
      <p:sp>
        <p:nvSpPr>
          <p:cNvPr id="1601563" name="Text Box 1051"/>
          <p:cNvSpPr txBox="1">
            <a:spLocks noChangeArrowheads="1"/>
          </p:cNvSpPr>
          <p:nvPr/>
        </p:nvSpPr>
        <p:spPr bwMode="auto">
          <a:xfrm>
            <a:off x="317989" y="1700214"/>
            <a:ext cx="8458200" cy="4228850"/>
          </a:xfrm>
          <a:prstGeom prst="rect">
            <a:avLst/>
          </a:prstGeom>
          <a:noFill/>
          <a:ln w="9525">
            <a:noFill/>
            <a:miter lim="800000"/>
            <a:headEnd/>
            <a:tailEnd/>
          </a:ln>
          <a:effectLst/>
        </p:spPr>
        <p:txBody>
          <a:bodyPr>
            <a:spAutoFit/>
          </a:bodyPr>
          <a:lstStyle/>
          <a:p>
            <a:pPr algn="just" eaLnBrk="1" hangingPunct="1">
              <a:lnSpc>
                <a:spcPct val="160000"/>
              </a:lnSpc>
              <a:spcBef>
                <a:spcPct val="50000"/>
              </a:spcBef>
              <a:buFontTx/>
              <a:buNone/>
              <a:defRPr/>
            </a:pPr>
            <a:r>
              <a:rPr kumimoji="1" lang="zh-CN" altLang="en-US" sz="2400" i="0" u="none" dirty="0">
                <a:ea typeface="宋体" pitchFamily="2" charset="-122"/>
              </a:rPr>
              <a:t>	</a:t>
            </a:r>
            <a:r>
              <a:rPr kumimoji="1" lang="zh-CN" altLang="en-US" sz="2400" b="1" i="0" u="none" dirty="0">
                <a:solidFill>
                  <a:schemeClr val="hlink"/>
                </a:solidFill>
                <a:effectLst>
                  <a:outerShdw blurRad="38100" dist="38100" dir="2700000" algn="tl">
                    <a:srgbClr val="C0C0C0"/>
                  </a:outerShdw>
                </a:effectLst>
                <a:ea typeface="宋体" pitchFamily="2" charset="-122"/>
              </a:rPr>
              <a:t>散列法</a:t>
            </a:r>
            <a:r>
              <a:rPr kumimoji="1" lang="zh-CN" altLang="en-US" sz="2400" i="0" u="none" dirty="0">
                <a:ea typeface="宋体" pitchFamily="2" charset="-122"/>
              </a:rPr>
              <a:t>查找又称</a:t>
            </a:r>
            <a:r>
              <a:rPr kumimoji="1" lang="zh-CN" altLang="en-US" sz="2400" b="1" i="0" u="none" dirty="0">
                <a:solidFill>
                  <a:schemeClr val="hlink"/>
                </a:solidFill>
                <a:effectLst>
                  <a:outerShdw blurRad="38100" dist="38100" dir="2700000" algn="tl">
                    <a:srgbClr val="C0C0C0"/>
                  </a:outerShdw>
                </a:effectLst>
                <a:ea typeface="宋体" pitchFamily="2" charset="-122"/>
              </a:rPr>
              <a:t>哈希法</a:t>
            </a:r>
            <a:r>
              <a:rPr kumimoji="1" lang="zh-CN" altLang="en-US" sz="2400" i="0" u="none" dirty="0">
                <a:ea typeface="宋体" pitchFamily="2" charset="-122"/>
              </a:rPr>
              <a:t>、</a:t>
            </a:r>
            <a:r>
              <a:rPr kumimoji="1" lang="zh-CN" altLang="en-US" sz="2400" b="1" i="0" u="none" dirty="0">
                <a:solidFill>
                  <a:schemeClr val="hlink"/>
                </a:solidFill>
                <a:effectLst>
                  <a:outerShdw blurRad="38100" dist="38100" dir="2700000" algn="tl">
                    <a:srgbClr val="C0C0C0"/>
                  </a:outerShdw>
                </a:effectLst>
                <a:ea typeface="宋体" pitchFamily="2" charset="-122"/>
              </a:rPr>
              <a:t>杂凑法</a:t>
            </a:r>
            <a:r>
              <a:rPr kumimoji="1" lang="zh-CN" altLang="en-US" sz="2400" i="0" u="none" dirty="0">
                <a:ea typeface="宋体" pitchFamily="2" charset="-122"/>
              </a:rPr>
              <a:t>或</a:t>
            </a:r>
            <a:r>
              <a:rPr kumimoji="1" lang="zh-CN" altLang="en-US" sz="2400" b="1" i="0" u="none" dirty="0">
                <a:solidFill>
                  <a:schemeClr val="hlink"/>
                </a:solidFill>
                <a:effectLst>
                  <a:outerShdw blurRad="38100" dist="38100" dir="2700000" algn="tl">
                    <a:srgbClr val="C0C0C0"/>
                  </a:outerShdw>
                </a:effectLst>
                <a:ea typeface="宋体" pitchFamily="2" charset="-122"/>
              </a:rPr>
              <a:t>关键字地址计算法</a:t>
            </a:r>
            <a:r>
              <a:rPr kumimoji="1" lang="zh-CN" altLang="en-US" sz="2400" i="0" u="none" dirty="0">
                <a:ea typeface="宋体" pitchFamily="2" charset="-122"/>
              </a:rPr>
              <a:t>等，相应的表称为哈希表。 这种方法的基本思想是：首先在元素的关键字</a:t>
            </a:r>
            <a:r>
              <a:rPr kumimoji="1" lang="en-US" altLang="zh-CN" sz="2400" i="0" u="none" dirty="0">
                <a:ea typeface="宋体" pitchFamily="2" charset="-122"/>
              </a:rPr>
              <a:t>k</a:t>
            </a:r>
            <a:r>
              <a:rPr kumimoji="1" lang="zh-CN" altLang="en-US" sz="2400" i="0" u="none" dirty="0">
                <a:ea typeface="宋体" pitchFamily="2" charset="-122"/>
              </a:rPr>
              <a:t>和元素的存储位置</a:t>
            </a:r>
            <a:r>
              <a:rPr kumimoji="1" lang="en-US" altLang="zh-CN" sz="2400" i="0" u="none" dirty="0">
                <a:ea typeface="宋体" pitchFamily="2" charset="-122"/>
              </a:rPr>
              <a:t>p</a:t>
            </a:r>
            <a:r>
              <a:rPr kumimoji="1" lang="zh-CN" altLang="en-US" sz="2400" i="0" u="none" dirty="0">
                <a:ea typeface="宋体" pitchFamily="2" charset="-122"/>
              </a:rPr>
              <a:t>之间建立一个对应关系</a:t>
            </a:r>
            <a:r>
              <a:rPr kumimoji="1" lang="en-US" altLang="zh-CN" sz="2400" i="0" u="none" dirty="0">
                <a:ea typeface="宋体" pitchFamily="2" charset="-122"/>
              </a:rPr>
              <a:t>H</a:t>
            </a:r>
            <a:r>
              <a:rPr kumimoji="1" lang="zh-CN" altLang="en-US" sz="2400" i="0" u="none" dirty="0">
                <a:ea typeface="宋体" pitchFamily="2" charset="-122"/>
              </a:rPr>
              <a:t>，使得</a:t>
            </a:r>
            <a:r>
              <a:rPr kumimoji="1" lang="en-US" altLang="zh-CN" sz="2400" i="0" u="none" dirty="0">
                <a:ea typeface="宋体" pitchFamily="2" charset="-122"/>
              </a:rPr>
              <a:t>p=H(k)</a:t>
            </a:r>
            <a:r>
              <a:rPr kumimoji="1" lang="zh-CN" altLang="en-US" sz="2400" i="0" u="none" dirty="0">
                <a:ea typeface="宋体" pitchFamily="2" charset="-122"/>
              </a:rPr>
              <a:t>，</a:t>
            </a:r>
            <a:r>
              <a:rPr kumimoji="1" lang="en-US" altLang="zh-CN" sz="2400" i="0" u="none" dirty="0">
                <a:ea typeface="宋体" pitchFamily="2" charset="-122"/>
              </a:rPr>
              <a:t>H</a:t>
            </a:r>
            <a:r>
              <a:rPr kumimoji="1" lang="zh-CN" altLang="en-US" sz="2400" i="0" u="none" dirty="0">
                <a:ea typeface="宋体" pitchFamily="2" charset="-122"/>
              </a:rPr>
              <a:t>称为</a:t>
            </a:r>
            <a:r>
              <a:rPr kumimoji="1" lang="zh-CN" altLang="en-US" sz="2400" b="1" i="0" u="none" dirty="0">
                <a:solidFill>
                  <a:schemeClr val="hlink"/>
                </a:solidFill>
                <a:effectLst>
                  <a:outerShdw blurRad="38100" dist="38100" dir="2700000" algn="tl">
                    <a:srgbClr val="C0C0C0"/>
                  </a:outerShdw>
                </a:effectLst>
                <a:ea typeface="宋体" pitchFamily="2" charset="-122"/>
              </a:rPr>
              <a:t>散列函数</a:t>
            </a:r>
            <a:r>
              <a:rPr kumimoji="1" lang="zh-CN" altLang="en-US" sz="2400" i="0" u="none" dirty="0">
                <a:ea typeface="宋体" pitchFamily="2" charset="-122"/>
              </a:rPr>
              <a:t>。创建哈希表时，把关键字为</a:t>
            </a:r>
            <a:r>
              <a:rPr kumimoji="1" lang="en-US" altLang="zh-CN" sz="2400" i="0" u="none" dirty="0">
                <a:ea typeface="宋体" pitchFamily="2" charset="-122"/>
              </a:rPr>
              <a:t>k</a:t>
            </a:r>
            <a:r>
              <a:rPr kumimoji="1" lang="zh-CN" altLang="en-US" sz="2400" i="0" u="none" dirty="0">
                <a:ea typeface="宋体" pitchFamily="2" charset="-122"/>
              </a:rPr>
              <a:t>的元素直接存入地址为</a:t>
            </a:r>
            <a:r>
              <a:rPr kumimoji="1" lang="en-US" altLang="zh-CN" sz="2400" i="0" u="none" dirty="0">
                <a:ea typeface="宋体" pitchFamily="2" charset="-122"/>
              </a:rPr>
              <a:t>H(k)</a:t>
            </a:r>
            <a:r>
              <a:rPr kumimoji="1" lang="zh-CN" altLang="en-US" sz="2400" i="0" u="none" dirty="0">
                <a:ea typeface="宋体" pitchFamily="2" charset="-122"/>
              </a:rPr>
              <a:t>的单元；以后当查找关键字为</a:t>
            </a:r>
            <a:r>
              <a:rPr kumimoji="1" lang="en-US" altLang="zh-CN" sz="2400" i="0" u="none" dirty="0">
                <a:ea typeface="宋体" pitchFamily="2" charset="-122"/>
              </a:rPr>
              <a:t>k</a:t>
            </a:r>
            <a:r>
              <a:rPr kumimoji="1" lang="zh-CN" altLang="en-US" sz="2400" i="0" u="none" dirty="0">
                <a:ea typeface="宋体" pitchFamily="2" charset="-122"/>
              </a:rPr>
              <a:t>的元素时，再利用哈希函数计算出该元素的存储位置</a:t>
            </a:r>
            <a:r>
              <a:rPr kumimoji="1" lang="en-US" altLang="zh-CN" sz="2400" i="0" u="none" dirty="0">
                <a:ea typeface="宋体" pitchFamily="2" charset="-122"/>
              </a:rPr>
              <a:t>p=H(k)</a:t>
            </a:r>
            <a:r>
              <a:rPr kumimoji="1" lang="zh-CN" altLang="en-US" sz="2400" i="0" u="none" dirty="0">
                <a:ea typeface="宋体" pitchFamily="2" charset="-122"/>
              </a:rPr>
              <a:t>，从而达到按关键字直接存取元素的目的。 </a:t>
            </a:r>
          </a:p>
        </p:txBody>
      </p:sp>
    </p:spTree>
    <p:extLst>
      <p:ext uri="{BB962C8B-B14F-4D97-AF65-F5344CB8AC3E}">
        <p14:creationId xmlns:p14="http://schemas.microsoft.com/office/powerpoint/2010/main" val="3648247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Text Box 2"/>
          <p:cNvSpPr txBox="1">
            <a:spLocks noChangeArrowheads="1"/>
          </p:cNvSpPr>
          <p:nvPr/>
        </p:nvSpPr>
        <p:spPr bwMode="auto">
          <a:xfrm>
            <a:off x="457200" y="990600"/>
            <a:ext cx="8305800" cy="3970338"/>
          </a:xfrm>
          <a:prstGeom prst="rect">
            <a:avLst/>
          </a:prstGeom>
          <a:noFill/>
          <a:ln w="9525">
            <a:noFill/>
            <a:miter lim="800000"/>
            <a:headEnd/>
            <a:tailEnd/>
          </a:ln>
          <a:effectLst/>
        </p:spPr>
        <p:txBody>
          <a:bodyPr>
            <a:spAutoFit/>
          </a:bodyPr>
          <a:lstStyle/>
          <a:p>
            <a:pPr algn="just" eaLnBrk="1" hangingPunct="1">
              <a:lnSpc>
                <a:spcPct val="150000"/>
              </a:lnSpc>
              <a:spcBef>
                <a:spcPct val="50000"/>
              </a:spcBef>
              <a:buFontTx/>
              <a:buNone/>
              <a:defRPr/>
            </a:pPr>
            <a:r>
              <a:rPr kumimoji="1" lang="zh-CN" altLang="en-US" sz="2400" i="0" u="none" dirty="0">
                <a:latin typeface="Times New Roman" panose="02020603050405020304" pitchFamily="18" charset="0"/>
                <a:cs typeface="Times New Roman" panose="02020603050405020304" pitchFamily="18" charset="0"/>
              </a:rPr>
              <a:t>        当关键字集合很大时，关键字值不同的元素可能会映象到哈希表的同一地址上，即 </a:t>
            </a:r>
            <a:r>
              <a:rPr kumimoji="1" lang="en-US" altLang="zh-CN" sz="2400" i="0" u="none" dirty="0">
                <a:latin typeface="Times New Roman" panose="02020603050405020304" pitchFamily="18" charset="0"/>
                <a:cs typeface="Times New Roman" panose="02020603050405020304" pitchFamily="18" charset="0"/>
              </a:rPr>
              <a:t>k</a:t>
            </a:r>
            <a:r>
              <a:rPr kumimoji="1" lang="en-US" altLang="zh-CN" sz="2400" i="0" u="none" baseline="-25000" dirty="0">
                <a:latin typeface="Times New Roman" panose="02020603050405020304" pitchFamily="18" charset="0"/>
                <a:cs typeface="Times New Roman" panose="02020603050405020304" pitchFamily="18" charset="0"/>
              </a:rPr>
              <a:t>1</a:t>
            </a:r>
            <a:r>
              <a:rPr kumimoji="1" lang="en-US" altLang="zh-CN" sz="2400" i="0" u="none" dirty="0">
                <a:latin typeface="Times New Roman" panose="02020603050405020304" pitchFamily="18" charset="0"/>
                <a:cs typeface="Times New Roman" panose="02020603050405020304" pitchFamily="18" charset="0"/>
              </a:rPr>
              <a:t>≠k</a:t>
            </a:r>
            <a:r>
              <a:rPr kumimoji="1" lang="en-US" altLang="zh-CN" sz="2400" i="0" u="none" baseline="-25000" dirty="0">
                <a:latin typeface="Times New Roman" panose="02020603050405020304" pitchFamily="18" charset="0"/>
                <a:cs typeface="Times New Roman" panose="02020603050405020304" pitchFamily="18" charset="0"/>
              </a:rPr>
              <a:t>2</a:t>
            </a:r>
            <a:r>
              <a:rPr kumimoji="1" lang="zh-CN" altLang="en-US" sz="2400" i="0" u="none" dirty="0">
                <a:latin typeface="Times New Roman" panose="02020603050405020304" pitchFamily="18" charset="0"/>
                <a:cs typeface="Times New Roman" panose="02020603050405020304" pitchFamily="18" charset="0"/>
              </a:rPr>
              <a:t>，但 </a:t>
            </a:r>
            <a:r>
              <a:rPr kumimoji="1" lang="en-US" altLang="zh-CN" sz="2400" i="0" u="none" dirty="0">
                <a:latin typeface="Times New Roman" panose="02020603050405020304" pitchFamily="18" charset="0"/>
                <a:cs typeface="Times New Roman" panose="02020603050405020304" pitchFamily="18" charset="0"/>
              </a:rPr>
              <a:t>H(k</a:t>
            </a:r>
            <a:r>
              <a:rPr kumimoji="1" lang="en-US" altLang="zh-CN" sz="2400" i="0" u="none" baseline="-25000" dirty="0">
                <a:latin typeface="Times New Roman" panose="02020603050405020304" pitchFamily="18" charset="0"/>
                <a:cs typeface="Times New Roman" panose="02020603050405020304" pitchFamily="18" charset="0"/>
              </a:rPr>
              <a:t>1</a:t>
            </a:r>
            <a:r>
              <a:rPr kumimoji="1" lang="en-US" altLang="zh-CN" sz="2400" i="0" u="none" dirty="0">
                <a:latin typeface="Times New Roman" panose="02020603050405020304" pitchFamily="18" charset="0"/>
                <a:cs typeface="Times New Roman" panose="02020603050405020304" pitchFamily="18" charset="0"/>
              </a:rPr>
              <a:t>)=H(k</a:t>
            </a:r>
            <a:r>
              <a:rPr kumimoji="1" lang="en-US" altLang="zh-CN" sz="2400" i="0" u="none" baseline="-25000" dirty="0">
                <a:latin typeface="Times New Roman" panose="02020603050405020304" pitchFamily="18" charset="0"/>
                <a:cs typeface="Times New Roman" panose="02020603050405020304" pitchFamily="18" charset="0"/>
              </a:rPr>
              <a:t>2</a:t>
            </a:r>
            <a:r>
              <a:rPr kumimoji="1" lang="en-US" altLang="zh-CN" sz="2400" i="0" u="none" dirty="0">
                <a:latin typeface="Times New Roman" panose="02020603050405020304" pitchFamily="18" charset="0"/>
                <a:cs typeface="Times New Roman" panose="02020603050405020304" pitchFamily="18" charset="0"/>
              </a:rPr>
              <a:t>)</a:t>
            </a:r>
            <a:r>
              <a:rPr kumimoji="1" lang="zh-CN" altLang="en-US" sz="2400" i="0" u="none" dirty="0">
                <a:latin typeface="Times New Roman" panose="02020603050405020304" pitchFamily="18" charset="0"/>
                <a:cs typeface="Times New Roman" panose="02020603050405020304" pitchFamily="18" charset="0"/>
              </a:rPr>
              <a:t>，这种现象称为</a:t>
            </a:r>
            <a:r>
              <a:rPr kumimoji="1" lang="zh-CN" altLang="en-US" sz="2400" b="1" i="0" u="none"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冲突</a:t>
            </a:r>
            <a:r>
              <a:rPr kumimoji="1" lang="zh-CN" altLang="en-US" sz="2400" i="0" u="none" dirty="0">
                <a:latin typeface="Times New Roman" panose="02020603050405020304" pitchFamily="18" charset="0"/>
                <a:cs typeface="Times New Roman" panose="02020603050405020304" pitchFamily="18" charset="0"/>
              </a:rPr>
              <a:t>，此时称</a:t>
            </a:r>
            <a:r>
              <a:rPr kumimoji="1" lang="en-US" altLang="zh-CN" sz="2400" i="0" u="none" dirty="0">
                <a:latin typeface="Times New Roman" panose="02020603050405020304" pitchFamily="18" charset="0"/>
                <a:cs typeface="Times New Roman" panose="02020603050405020304" pitchFamily="18" charset="0"/>
              </a:rPr>
              <a:t>k</a:t>
            </a:r>
            <a:r>
              <a:rPr kumimoji="1" lang="en-US" altLang="zh-CN" sz="2400" i="0" u="none" baseline="-25000" dirty="0">
                <a:latin typeface="Times New Roman" panose="02020603050405020304" pitchFamily="18" charset="0"/>
                <a:cs typeface="Times New Roman" panose="02020603050405020304" pitchFamily="18" charset="0"/>
              </a:rPr>
              <a:t>1</a:t>
            </a:r>
            <a:r>
              <a:rPr kumimoji="1" lang="zh-CN" altLang="en-US" sz="2400" i="0" u="none" dirty="0">
                <a:latin typeface="Times New Roman" panose="02020603050405020304" pitchFamily="18" charset="0"/>
                <a:cs typeface="Times New Roman" panose="02020603050405020304" pitchFamily="18" charset="0"/>
              </a:rPr>
              <a:t>和</a:t>
            </a:r>
            <a:r>
              <a:rPr kumimoji="1" lang="en-US" altLang="zh-CN" sz="2400" i="0" u="none" dirty="0">
                <a:latin typeface="Times New Roman" panose="02020603050405020304" pitchFamily="18" charset="0"/>
                <a:cs typeface="Times New Roman" panose="02020603050405020304" pitchFamily="18" charset="0"/>
              </a:rPr>
              <a:t>k</a:t>
            </a:r>
            <a:r>
              <a:rPr kumimoji="1" lang="en-US" altLang="zh-CN" sz="2400" i="0" u="none" baseline="-25000" dirty="0">
                <a:latin typeface="Times New Roman" panose="02020603050405020304" pitchFamily="18" charset="0"/>
                <a:cs typeface="Times New Roman" panose="02020603050405020304" pitchFamily="18" charset="0"/>
              </a:rPr>
              <a:t>2</a:t>
            </a:r>
            <a:r>
              <a:rPr kumimoji="1" lang="zh-CN" altLang="en-US" sz="2400" i="0" u="none" dirty="0">
                <a:latin typeface="Times New Roman" panose="02020603050405020304" pitchFamily="18" charset="0"/>
                <a:cs typeface="Times New Roman" panose="02020603050405020304" pitchFamily="18" charset="0"/>
              </a:rPr>
              <a:t>为</a:t>
            </a:r>
            <a:r>
              <a:rPr kumimoji="1" lang="zh-CN" altLang="en-US" sz="2400" b="1" i="0" u="none"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同义词</a:t>
            </a:r>
            <a:r>
              <a:rPr kumimoji="1" lang="zh-CN" altLang="en-US" sz="2400" i="0" u="none" dirty="0">
                <a:latin typeface="Times New Roman" panose="02020603050405020304" pitchFamily="18" charset="0"/>
                <a:cs typeface="Times New Roman" panose="02020603050405020304" pitchFamily="18" charset="0"/>
              </a:rPr>
              <a:t>。实际上，冲突是不可避免的， 只能通过改进哈希函数的性能来减少冲突。 </a:t>
            </a:r>
          </a:p>
          <a:p>
            <a:pPr algn="just" eaLnBrk="1" hangingPunct="1">
              <a:spcBef>
                <a:spcPct val="50000"/>
              </a:spcBef>
              <a:buFontTx/>
              <a:buNone/>
              <a:defRPr/>
            </a:pPr>
            <a:r>
              <a:rPr kumimoji="1" lang="zh-CN" altLang="en-US" sz="2400" i="0" u="none" dirty="0">
                <a:latin typeface="Times New Roman" panose="02020603050405020304" pitchFamily="18" charset="0"/>
                <a:cs typeface="Times New Roman" panose="02020603050405020304" pitchFamily="18" charset="0"/>
              </a:rPr>
              <a:t>	散列法主要包括以下两方面的内容： </a:t>
            </a:r>
          </a:p>
          <a:p>
            <a:pPr algn="just" eaLnBrk="1" hangingPunct="1">
              <a:spcBef>
                <a:spcPct val="50000"/>
              </a:spcBef>
              <a:buFontTx/>
              <a:buNone/>
              <a:defRPr/>
            </a:pPr>
            <a:r>
              <a:rPr kumimoji="1" lang="zh-CN" altLang="en-US" sz="2400" i="0" u="none" dirty="0">
                <a:latin typeface="Times New Roman" panose="02020603050405020304" pitchFamily="18" charset="0"/>
                <a:cs typeface="Times New Roman" panose="02020603050405020304" pitchFamily="18" charset="0"/>
              </a:rPr>
              <a:t>       </a:t>
            </a:r>
            <a:r>
              <a:rPr kumimoji="1" lang="en-US" altLang="zh-CN" sz="2400" i="0" u="none" dirty="0">
                <a:latin typeface="Times New Roman" panose="02020603050405020304" pitchFamily="18" charset="0"/>
                <a:cs typeface="Times New Roman" panose="02020603050405020304" pitchFamily="18" charset="0"/>
              </a:rPr>
              <a:t>(1)</a:t>
            </a:r>
            <a:r>
              <a:rPr kumimoji="1" lang="zh-CN" altLang="en-US" sz="2400" i="0" u="none" dirty="0">
                <a:latin typeface="Times New Roman" panose="02020603050405020304" pitchFamily="18" charset="0"/>
                <a:cs typeface="Times New Roman" panose="02020603050405020304" pitchFamily="18" charset="0"/>
              </a:rPr>
              <a:t> 如何构造散列函数；</a:t>
            </a:r>
          </a:p>
          <a:p>
            <a:pPr algn="l" eaLnBrk="1" hangingPunct="1">
              <a:spcBef>
                <a:spcPct val="50000"/>
              </a:spcBef>
              <a:buFontTx/>
              <a:buNone/>
              <a:defRPr/>
            </a:pPr>
            <a:r>
              <a:rPr kumimoji="1" lang="zh-CN" altLang="en-US" sz="2400" i="0" u="none" dirty="0">
                <a:latin typeface="Times New Roman" panose="02020603050405020304" pitchFamily="18" charset="0"/>
                <a:cs typeface="Times New Roman" panose="02020603050405020304" pitchFamily="18" charset="0"/>
              </a:rPr>
              <a:t>       </a:t>
            </a:r>
            <a:r>
              <a:rPr kumimoji="1" lang="en-US" altLang="zh-CN" sz="2400" i="0" u="none" dirty="0">
                <a:latin typeface="Times New Roman" panose="02020603050405020304" pitchFamily="18" charset="0"/>
                <a:cs typeface="Times New Roman" panose="02020603050405020304" pitchFamily="18" charset="0"/>
              </a:rPr>
              <a:t>(2)</a:t>
            </a:r>
            <a:r>
              <a:rPr kumimoji="1" lang="zh-CN" altLang="en-US" sz="2400" i="0" u="none" dirty="0">
                <a:latin typeface="Times New Roman" panose="02020603050405020304" pitchFamily="18" charset="0"/>
                <a:cs typeface="Times New Roman" panose="02020603050405020304" pitchFamily="18" charset="0"/>
              </a:rPr>
              <a:t> 如何处理冲突。 </a:t>
            </a:r>
          </a:p>
        </p:txBody>
      </p:sp>
    </p:spTree>
    <p:extLst>
      <p:ext uri="{BB962C8B-B14F-4D97-AF65-F5344CB8AC3E}">
        <p14:creationId xmlns:p14="http://schemas.microsoft.com/office/powerpoint/2010/main" val="58533923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358775" y="1295400"/>
            <a:ext cx="842645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dirty="0">
                <a:solidFill>
                  <a:srgbClr val="000000"/>
                </a:solidFill>
                <a:latin typeface="Times New Roman" pitchFamily="18" charset="0"/>
                <a:ea typeface="华文楷体" pitchFamily="2" charset="-122"/>
                <a:cs typeface="Times New Roman" pitchFamily="18" charset="0"/>
              </a:rPr>
              <a:t>例如，有一组数据元素，其关键字分别是</a:t>
            </a:r>
            <a:r>
              <a:rPr kumimoji="1" lang="en-US" altLang="zh-CN" sz="2800" dirty="0">
                <a:solidFill>
                  <a:srgbClr val="000000"/>
                </a:solidFill>
                <a:latin typeface="Times New Roman" pitchFamily="18" charset="0"/>
                <a:ea typeface="华文楷体" pitchFamily="2" charset="-122"/>
                <a:cs typeface="Times New Roman" pitchFamily="18" charset="0"/>
              </a:rPr>
              <a:t>59</a:t>
            </a:r>
            <a:r>
              <a:rPr kumimoji="1" lang="zh-CN" altLang="en-US" sz="2800" dirty="0">
                <a:solidFill>
                  <a:srgbClr val="000000"/>
                </a:solidFill>
                <a:latin typeface="Times New Roman" pitchFamily="18" charset="0"/>
                <a:ea typeface="华文楷体" pitchFamily="2" charset="-122"/>
                <a:cs typeface="Times New Roman" pitchFamily="18" charset="0"/>
              </a:rPr>
              <a:t>、</a:t>
            </a:r>
            <a:r>
              <a:rPr kumimoji="1" lang="en-US" altLang="zh-CN" sz="2800" dirty="0">
                <a:solidFill>
                  <a:srgbClr val="000000"/>
                </a:solidFill>
                <a:latin typeface="Times New Roman" pitchFamily="18" charset="0"/>
                <a:ea typeface="华文楷体" pitchFamily="2" charset="-122"/>
                <a:cs typeface="Times New Roman" pitchFamily="18" charset="0"/>
              </a:rPr>
              <a:t>26</a:t>
            </a:r>
            <a:r>
              <a:rPr kumimoji="1" lang="zh-CN" altLang="en-US" sz="2800" dirty="0">
                <a:solidFill>
                  <a:srgbClr val="000000"/>
                </a:solidFill>
                <a:latin typeface="Times New Roman" pitchFamily="18" charset="0"/>
                <a:ea typeface="华文楷体" pitchFamily="2" charset="-122"/>
                <a:cs typeface="Times New Roman" pitchFamily="18" charset="0"/>
              </a:rPr>
              <a:t>、</a:t>
            </a:r>
            <a:r>
              <a:rPr kumimoji="1" lang="en-US" altLang="zh-CN" sz="2800" dirty="0">
                <a:solidFill>
                  <a:srgbClr val="000000"/>
                </a:solidFill>
                <a:latin typeface="Times New Roman" pitchFamily="18" charset="0"/>
                <a:ea typeface="华文楷体" pitchFamily="2" charset="-122"/>
                <a:cs typeface="Times New Roman" pitchFamily="18" charset="0"/>
              </a:rPr>
              <a:t>81</a:t>
            </a:r>
            <a:r>
              <a:rPr kumimoji="1" lang="zh-CN" altLang="en-US" sz="2800" dirty="0">
                <a:solidFill>
                  <a:srgbClr val="000000"/>
                </a:solidFill>
                <a:latin typeface="Times New Roman" pitchFamily="18" charset="0"/>
                <a:ea typeface="华文楷体" pitchFamily="2" charset="-122"/>
                <a:cs typeface="Times New Roman" pitchFamily="18" charset="0"/>
              </a:rPr>
              <a:t>，我们采用的散列函数是</a:t>
            </a:r>
            <a:r>
              <a:rPr kumimoji="1" lang="en-US" altLang="zh-CN" sz="2800" dirty="0" smtClean="0">
                <a:solidFill>
                  <a:srgbClr val="000000"/>
                </a:solidFill>
                <a:latin typeface="Times New Roman" pitchFamily="18" charset="0"/>
                <a:ea typeface="华文楷体" pitchFamily="2" charset="-122"/>
                <a:cs typeface="Times New Roman" pitchFamily="18" charset="0"/>
              </a:rPr>
              <a:t>hash(k</a:t>
            </a:r>
            <a:r>
              <a:rPr kumimoji="1" lang="en-US" altLang="zh-CN" sz="2800" dirty="0">
                <a:solidFill>
                  <a:srgbClr val="000000"/>
                </a:solidFill>
                <a:latin typeface="Times New Roman" pitchFamily="18" charset="0"/>
                <a:ea typeface="华文楷体" pitchFamily="2" charset="-122"/>
                <a:cs typeface="Times New Roman" pitchFamily="18" charset="0"/>
              </a:rPr>
              <a:t>)</a:t>
            </a:r>
            <a:r>
              <a:rPr kumimoji="1" lang="zh-CN" altLang="en-US" sz="2800" dirty="0">
                <a:solidFill>
                  <a:srgbClr val="000000"/>
                </a:solidFill>
                <a:latin typeface="Times New Roman" pitchFamily="18" charset="0"/>
                <a:ea typeface="华文楷体" pitchFamily="2" charset="-122"/>
                <a:cs typeface="Times New Roman" pitchFamily="18" charset="0"/>
              </a:rPr>
              <a:t>＝</a:t>
            </a:r>
            <a:r>
              <a:rPr kumimoji="1" lang="en-US" altLang="zh-CN" sz="2800" dirty="0" smtClean="0">
                <a:solidFill>
                  <a:srgbClr val="000000"/>
                </a:solidFill>
                <a:latin typeface="Times New Roman" pitchFamily="18" charset="0"/>
                <a:ea typeface="华文楷体" pitchFamily="2" charset="-122"/>
                <a:cs typeface="Times New Roman" pitchFamily="18" charset="0"/>
              </a:rPr>
              <a:t>k%11</a:t>
            </a:r>
            <a:r>
              <a:rPr kumimoji="1" lang="zh-CN" altLang="en-US" sz="2800" dirty="0">
                <a:solidFill>
                  <a:srgbClr val="000000"/>
                </a:solidFill>
                <a:latin typeface="Times New Roman" pitchFamily="18" charset="0"/>
                <a:ea typeface="华文楷体" pitchFamily="2" charset="-122"/>
                <a:cs typeface="Times New Roman" pitchFamily="18" charset="0"/>
              </a:rPr>
              <a:t>。其中，</a:t>
            </a:r>
            <a:r>
              <a:rPr kumimoji="1" lang="zh-CN" altLang="en-US" sz="2800" dirty="0" smtClean="0">
                <a:solidFill>
                  <a:srgbClr val="000000"/>
                </a:solidFill>
                <a:latin typeface="Times New Roman" pitchFamily="18" charset="0"/>
                <a:ea typeface="华文楷体" pitchFamily="2" charset="-122"/>
                <a:cs typeface="Times New Roman" pitchFamily="18" charset="0"/>
              </a:rPr>
              <a:t>“</a:t>
            </a:r>
            <a:r>
              <a:rPr kumimoji="1" lang="en-US" altLang="zh-CN" sz="2800" dirty="0" smtClean="0">
                <a:solidFill>
                  <a:srgbClr val="000000"/>
                </a:solidFill>
                <a:latin typeface="Times New Roman" pitchFamily="18" charset="0"/>
                <a:ea typeface="华文楷体" pitchFamily="2" charset="-122"/>
                <a:cs typeface="Times New Roman" pitchFamily="18" charset="0"/>
              </a:rPr>
              <a:t>%</a:t>
            </a:r>
            <a:r>
              <a:rPr kumimoji="1" lang="zh-CN" altLang="en-US" sz="2800" dirty="0" smtClean="0">
                <a:solidFill>
                  <a:srgbClr val="000000"/>
                </a:solidFill>
                <a:latin typeface="Times New Roman" pitchFamily="18" charset="0"/>
                <a:ea typeface="华文楷体" pitchFamily="2" charset="-122"/>
                <a:cs typeface="Times New Roman" pitchFamily="18" charset="0"/>
              </a:rPr>
              <a:t>”</a:t>
            </a:r>
            <a:r>
              <a:rPr kumimoji="1" lang="zh-CN" altLang="en-US" sz="2800" dirty="0">
                <a:solidFill>
                  <a:srgbClr val="000000"/>
                </a:solidFill>
                <a:latin typeface="Times New Roman" pitchFamily="18" charset="0"/>
                <a:ea typeface="华文楷体" pitchFamily="2" charset="-122"/>
                <a:cs typeface="Times New Roman" pitchFamily="18" charset="0"/>
              </a:rPr>
              <a:t>是除法取余操作，则有：</a:t>
            </a:r>
            <a:r>
              <a:rPr kumimoji="1" lang="en-US" altLang="zh-CN" sz="2800" dirty="0" smtClean="0">
                <a:solidFill>
                  <a:srgbClr val="000000"/>
                </a:solidFill>
                <a:latin typeface="Times New Roman" pitchFamily="18" charset="0"/>
                <a:ea typeface="华文楷体" pitchFamily="2" charset="-122"/>
                <a:cs typeface="Times New Roman" pitchFamily="18" charset="0"/>
              </a:rPr>
              <a:t>hash</a:t>
            </a:r>
            <a:r>
              <a:rPr kumimoji="1" lang="en-US" altLang="zh-CN" sz="2800" dirty="0">
                <a:solidFill>
                  <a:srgbClr val="000000"/>
                </a:solidFill>
                <a:latin typeface="Times New Roman" pitchFamily="18" charset="0"/>
                <a:ea typeface="华文楷体" pitchFamily="2" charset="-122"/>
                <a:cs typeface="Times New Roman" pitchFamily="18" charset="0"/>
              </a:rPr>
              <a:t>(</a:t>
            </a:r>
            <a:r>
              <a:rPr kumimoji="1" lang="en-US" altLang="zh-CN" sz="2800" dirty="0" smtClean="0">
                <a:solidFill>
                  <a:srgbClr val="000000"/>
                </a:solidFill>
                <a:latin typeface="Times New Roman" pitchFamily="18" charset="0"/>
                <a:ea typeface="华文楷体" pitchFamily="2" charset="-122"/>
                <a:cs typeface="Times New Roman" pitchFamily="18" charset="0"/>
              </a:rPr>
              <a:t>59</a:t>
            </a:r>
            <a:r>
              <a:rPr kumimoji="1" lang="en-US" altLang="zh-CN" sz="2800" dirty="0">
                <a:solidFill>
                  <a:srgbClr val="000000"/>
                </a:solidFill>
                <a:latin typeface="Times New Roman" pitchFamily="18" charset="0"/>
                <a:ea typeface="华文楷体" pitchFamily="2" charset="-122"/>
                <a:cs typeface="Times New Roman" pitchFamily="18" charset="0"/>
              </a:rPr>
              <a:t>)=</a:t>
            </a:r>
            <a:r>
              <a:rPr kumimoji="1" lang="en-US" altLang="zh-CN" sz="2800" dirty="0" smtClean="0">
                <a:solidFill>
                  <a:srgbClr val="000000"/>
                </a:solidFill>
                <a:latin typeface="Times New Roman" pitchFamily="18" charset="0"/>
                <a:ea typeface="华文楷体" pitchFamily="2" charset="-122"/>
                <a:cs typeface="Times New Roman" pitchFamily="18" charset="0"/>
              </a:rPr>
              <a:t>hash(26</a:t>
            </a:r>
            <a:r>
              <a:rPr kumimoji="1" lang="en-US" altLang="zh-CN" sz="2800" dirty="0">
                <a:solidFill>
                  <a:srgbClr val="000000"/>
                </a:solidFill>
                <a:latin typeface="Times New Roman" pitchFamily="18" charset="0"/>
                <a:ea typeface="华文楷体" pitchFamily="2" charset="-122"/>
                <a:cs typeface="Times New Roman" pitchFamily="18" charset="0"/>
              </a:rPr>
              <a:t>)=</a:t>
            </a:r>
            <a:r>
              <a:rPr kumimoji="1" lang="en-US" altLang="zh-CN" sz="2800" dirty="0" smtClean="0">
                <a:solidFill>
                  <a:srgbClr val="000000"/>
                </a:solidFill>
                <a:latin typeface="Times New Roman" pitchFamily="18" charset="0"/>
                <a:ea typeface="华文楷体" pitchFamily="2" charset="-122"/>
                <a:cs typeface="Times New Roman" pitchFamily="18" charset="0"/>
              </a:rPr>
              <a:t>hash(81</a:t>
            </a:r>
            <a:r>
              <a:rPr kumimoji="1" lang="en-US" altLang="zh-CN" sz="2800" dirty="0">
                <a:solidFill>
                  <a:srgbClr val="000000"/>
                </a:solidFill>
                <a:latin typeface="Times New Roman" pitchFamily="18" charset="0"/>
                <a:ea typeface="华文楷体" pitchFamily="2" charset="-122"/>
                <a:cs typeface="Times New Roman" pitchFamily="18" charset="0"/>
              </a:rPr>
              <a:t>)=4</a:t>
            </a:r>
            <a:r>
              <a:rPr kumimoji="1" lang="zh-CN" altLang="en-US" sz="2800" dirty="0">
                <a:solidFill>
                  <a:srgbClr val="000000"/>
                </a:solidFill>
                <a:latin typeface="Times New Roman" pitchFamily="18" charset="0"/>
                <a:ea typeface="华文楷体" pitchFamily="2" charset="-122"/>
                <a:cs typeface="Times New Roman" pitchFamily="18" charset="0"/>
              </a:rPr>
              <a:t>。</a:t>
            </a:r>
          </a:p>
          <a:p>
            <a:pPr algn="just" eaLnBrk="1" hangingPunct="1">
              <a:spcBef>
                <a:spcPct val="50000"/>
              </a:spcBef>
            </a:pPr>
            <a:r>
              <a:rPr kumimoji="1" lang="zh-CN" altLang="en-US" sz="2800" dirty="0">
                <a:solidFill>
                  <a:srgbClr val="A50021"/>
                </a:solidFill>
                <a:latin typeface="Times New Roman" pitchFamily="18" charset="0"/>
                <a:ea typeface="华文楷体" pitchFamily="2" charset="-122"/>
                <a:cs typeface="Times New Roman" pitchFamily="18" charset="0"/>
              </a:rPr>
              <a:t>对于散列方法，需要讨论以下两个问题：</a:t>
            </a:r>
          </a:p>
          <a:p>
            <a:pPr algn="just" eaLnBrk="1" hangingPunct="1">
              <a:spcBef>
                <a:spcPct val="50000"/>
              </a:spcBef>
            </a:pPr>
            <a:r>
              <a:rPr kumimoji="1" lang="zh-CN" altLang="en-US" sz="2800" dirty="0">
                <a:solidFill>
                  <a:srgbClr val="000000"/>
                </a:solidFill>
                <a:latin typeface="Times New Roman" pitchFamily="18" charset="0"/>
                <a:ea typeface="华文楷体" pitchFamily="2" charset="-122"/>
                <a:cs typeface="Times New Roman" pitchFamily="18" charset="0"/>
              </a:rPr>
              <a:t>（</a:t>
            </a:r>
            <a:r>
              <a:rPr kumimoji="1" lang="en-US" altLang="zh-CN" sz="2800" dirty="0">
                <a:solidFill>
                  <a:srgbClr val="000000"/>
                </a:solidFill>
                <a:latin typeface="Times New Roman" pitchFamily="18" charset="0"/>
                <a:ea typeface="华文楷体" pitchFamily="2" charset="-122"/>
                <a:cs typeface="Times New Roman" pitchFamily="18" charset="0"/>
              </a:rPr>
              <a:t>1</a:t>
            </a:r>
            <a:r>
              <a:rPr kumimoji="1" lang="zh-CN" altLang="en-US" sz="2800" dirty="0">
                <a:solidFill>
                  <a:srgbClr val="000000"/>
                </a:solidFill>
                <a:latin typeface="Times New Roman" pitchFamily="18" charset="0"/>
                <a:ea typeface="华文楷体" pitchFamily="2" charset="-122"/>
                <a:cs typeface="Times New Roman" pitchFamily="18" charset="0"/>
              </a:rPr>
              <a:t>）对于给定的一个关键字集合，选择一个计算简单且地址分布比较均匀的散列函数，避免或尽量减少冲突；</a:t>
            </a:r>
          </a:p>
          <a:p>
            <a:pPr eaLnBrk="1" hangingPunct="1">
              <a:spcBef>
                <a:spcPct val="50000"/>
              </a:spcBef>
            </a:pPr>
            <a:r>
              <a:rPr kumimoji="1" lang="zh-CN" altLang="en-US" sz="2800" dirty="0">
                <a:latin typeface="Times New Roman" pitchFamily="18" charset="0"/>
                <a:ea typeface="华文楷体" pitchFamily="2" charset="-122"/>
                <a:cs typeface="Times New Roman" pitchFamily="18" charset="0"/>
              </a:rPr>
              <a:t>（</a:t>
            </a:r>
            <a:r>
              <a:rPr kumimoji="1" lang="en-US" altLang="zh-CN" sz="2800" dirty="0">
                <a:latin typeface="Times New Roman" pitchFamily="18" charset="0"/>
                <a:ea typeface="华文楷体" pitchFamily="2" charset="-122"/>
                <a:cs typeface="Times New Roman" pitchFamily="18" charset="0"/>
              </a:rPr>
              <a:t>2</a:t>
            </a:r>
            <a:r>
              <a:rPr kumimoji="1" lang="zh-CN" altLang="en-US" sz="2800" dirty="0">
                <a:latin typeface="Times New Roman" pitchFamily="18" charset="0"/>
                <a:ea typeface="华文楷体" pitchFamily="2" charset="-122"/>
                <a:cs typeface="Times New Roman" pitchFamily="18" charset="0"/>
              </a:rPr>
              <a:t>）制订解决冲突的方案。 </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散列表</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9570">
                                            <p:txEl>
                                              <p:pRg st="0" end="0"/>
                                            </p:txEl>
                                          </p:spTgt>
                                        </p:tgtEl>
                                        <p:attrNameLst>
                                          <p:attrName>style.visibility</p:attrName>
                                        </p:attrNameLst>
                                      </p:cBhvr>
                                      <p:to>
                                        <p:strVal val="visible"/>
                                      </p:to>
                                    </p:set>
                                    <p:anim calcmode="lin" valueType="num">
                                      <p:cBhvr additive="base">
                                        <p:cTn id="7" dur="500" fill="hold"/>
                                        <p:tgtEl>
                                          <p:spTgt spid="1095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9570">
                                            <p:txEl>
                                              <p:pRg st="1" end="1"/>
                                            </p:txEl>
                                          </p:spTgt>
                                        </p:tgtEl>
                                        <p:attrNameLst>
                                          <p:attrName>style.visibility</p:attrName>
                                        </p:attrNameLst>
                                      </p:cBhvr>
                                      <p:to>
                                        <p:strVal val="visible"/>
                                      </p:to>
                                    </p:set>
                                    <p:anim calcmode="lin" valueType="num">
                                      <p:cBhvr additive="base">
                                        <p:cTn id="12" dur="500" fill="hold"/>
                                        <p:tgtEl>
                                          <p:spTgt spid="109570">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9570">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9570">
                                            <p:txEl>
                                              <p:pRg st="2" end="2"/>
                                            </p:txEl>
                                          </p:spTgt>
                                        </p:tgtEl>
                                        <p:attrNameLst>
                                          <p:attrName>style.visibility</p:attrName>
                                        </p:attrNameLst>
                                      </p:cBhvr>
                                      <p:to>
                                        <p:strVal val="visible"/>
                                      </p:to>
                                    </p:set>
                                    <p:anim calcmode="lin" valueType="num">
                                      <p:cBhvr additive="base">
                                        <p:cTn id="17" dur="500" fill="hold"/>
                                        <p:tgtEl>
                                          <p:spTgt spid="10957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9570">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9570">
                                            <p:txEl>
                                              <p:pRg st="3" end="3"/>
                                            </p:txEl>
                                          </p:spTgt>
                                        </p:tgtEl>
                                        <p:attrNameLst>
                                          <p:attrName>style.visibility</p:attrName>
                                        </p:attrNameLst>
                                      </p:cBhvr>
                                      <p:to>
                                        <p:strVal val="visible"/>
                                      </p:to>
                                    </p:set>
                                    <p:anim calcmode="lin" valueType="num">
                                      <p:cBhvr additive="base">
                                        <p:cTn id="22" dur="500" fill="hold"/>
                                        <p:tgtEl>
                                          <p:spTgt spid="109570">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957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026"/>
          <p:cNvSpPr txBox="1">
            <a:spLocks noChangeArrowheads="1"/>
          </p:cNvSpPr>
          <p:nvPr/>
        </p:nvSpPr>
        <p:spPr bwMode="auto">
          <a:xfrm>
            <a:off x="281428" y="1654638"/>
            <a:ext cx="8611125" cy="373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eaLnBrk="0" hangingPunct="0">
              <a:spcBef>
                <a:spcPct val="20000"/>
              </a:spcBef>
            </a:pPr>
            <a:r>
              <a:rPr kumimoji="1" lang="zh-CN" altLang="en-US" sz="3200" i="0" u="none" dirty="0" smtClean="0">
                <a:solidFill>
                  <a:srgbClr val="FF0000"/>
                </a:solidFill>
                <a:latin typeface="宋体" charset="-122"/>
                <a:ea typeface="宋体" charset="-122"/>
              </a:rPr>
              <a:t>效率改进</a:t>
            </a:r>
            <a:r>
              <a:rPr kumimoji="1" lang="zh-CN" altLang="en-US" sz="3200" i="0" u="none" dirty="0" smtClean="0">
                <a:solidFill>
                  <a:srgbClr val="000000"/>
                </a:solidFill>
                <a:latin typeface="宋体" charset="-122"/>
                <a:ea typeface="宋体" charset="-122"/>
              </a:rPr>
              <a:t>：若数据表中各个元素的查找概率不同，可将元素按查找概率的高低，把概率高的元素存放在开始查找的一端，把概率低的元素存放在另一端，以提高顺序查找的效率。</a:t>
            </a:r>
          </a:p>
          <a:p>
            <a:pPr algn="just" eaLnBrk="0" hangingPunct="0">
              <a:spcBef>
                <a:spcPct val="20000"/>
              </a:spcBef>
            </a:pPr>
            <a:r>
              <a:rPr kumimoji="1" lang="zh-CN" altLang="en-US" sz="3200" i="0" u="none" dirty="0" smtClean="0">
                <a:solidFill>
                  <a:srgbClr val="FF0000"/>
                </a:solidFill>
                <a:latin typeface="宋体" charset="-122"/>
                <a:ea typeface="宋体" charset="-122"/>
              </a:rPr>
              <a:t>优点</a:t>
            </a:r>
            <a:r>
              <a:rPr kumimoji="1" lang="zh-CN" altLang="en-US" sz="3200" i="0" u="none" dirty="0" smtClean="0">
                <a:solidFill>
                  <a:srgbClr val="000000"/>
                </a:solidFill>
                <a:latin typeface="宋体" charset="-122"/>
                <a:ea typeface="宋体" charset="-122"/>
              </a:rPr>
              <a:t>：顺序查找的方法比较简单，</a:t>
            </a:r>
          </a:p>
          <a:p>
            <a:pPr algn="just" eaLnBrk="0" hangingPunct="0">
              <a:spcBef>
                <a:spcPct val="20000"/>
              </a:spcBef>
            </a:pPr>
            <a:r>
              <a:rPr kumimoji="1" lang="zh-CN" altLang="en-US" sz="3200" i="0" u="none" dirty="0" smtClean="0">
                <a:solidFill>
                  <a:srgbClr val="FF0000"/>
                </a:solidFill>
                <a:latin typeface="宋体" charset="-122"/>
                <a:ea typeface="宋体" charset="-122"/>
              </a:rPr>
              <a:t>缺点</a:t>
            </a:r>
            <a:r>
              <a:rPr kumimoji="1" lang="zh-CN" altLang="en-US" sz="3200" i="0" u="none" dirty="0" smtClean="0">
                <a:solidFill>
                  <a:srgbClr val="000000"/>
                </a:solidFill>
                <a:latin typeface="宋体" charset="-122"/>
                <a:ea typeface="宋体" charset="-122"/>
              </a:rPr>
              <a:t>：查找成功时的平均查找长度较长，特别当</a:t>
            </a:r>
            <a:r>
              <a:rPr kumimoji="1" lang="en-US" altLang="zh-CN" sz="3200" i="0" u="none" dirty="0" smtClean="0">
                <a:solidFill>
                  <a:srgbClr val="000000"/>
                </a:solidFill>
                <a:ea typeface="宋体" charset="-122"/>
              </a:rPr>
              <a:t>n</a:t>
            </a:r>
            <a:r>
              <a:rPr kumimoji="1" lang="zh-CN" altLang="en-US" sz="3200" i="0" u="none" dirty="0" smtClean="0">
                <a:solidFill>
                  <a:srgbClr val="000000"/>
                </a:solidFill>
                <a:latin typeface="宋体" charset="-122"/>
                <a:ea typeface="宋体" charset="-122"/>
              </a:rPr>
              <a:t>较大时查找效率较低。</a:t>
            </a:r>
            <a:r>
              <a:rPr kumimoji="1" lang="zh-CN" altLang="en-US" sz="3200" i="0" u="none" dirty="0" smtClean="0">
                <a:solidFill>
                  <a:srgbClr val="000000"/>
                </a:solidFill>
                <a:ea typeface="宋体" charset="-122"/>
              </a:rPr>
              <a:t>  </a:t>
            </a:r>
            <a:r>
              <a:rPr kumimoji="1" lang="en-US" altLang="zh-CN" sz="3200" dirty="0" smtClean="0">
                <a:solidFill>
                  <a:srgbClr val="000000"/>
                </a:solidFill>
                <a:ea typeface="宋体" charset="-122"/>
              </a:rPr>
              <a:t> </a:t>
            </a:r>
            <a:endParaRPr kumimoji="1" lang="zh-CN" altLang="en-US" sz="3200" dirty="0" smtClean="0">
              <a:solidFill>
                <a:srgbClr val="000000"/>
              </a:solidFill>
              <a:ea typeface="宋体" charset="-122"/>
            </a:endParaRPr>
          </a:p>
        </p:txBody>
      </p:sp>
      <p:sp>
        <p:nvSpPr>
          <p:cNvPr id="14339" name="Rectangle 1028"/>
          <p:cNvSpPr>
            <a:spLocks noChangeArrowheads="1"/>
          </p:cNvSpPr>
          <p:nvPr/>
        </p:nvSpPr>
        <p:spPr bwMode="auto">
          <a:xfrm>
            <a:off x="492369" y="533551"/>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dirty="0" smtClean="0">
                <a:solidFill>
                  <a:srgbClr val="000000"/>
                </a:solidFill>
                <a:latin typeface="宋体" charset="-122"/>
                <a:ea typeface="宋体" charset="-122"/>
              </a:rPr>
              <a:t>顺序表查找的分析说明</a:t>
            </a:r>
            <a:endParaRPr lang="zh-CN" altLang="en-US" sz="3200" b="1"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29836893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993781" y="142875"/>
            <a:ext cx="7754938" cy="838200"/>
          </a:xfrm>
        </p:spPr>
        <p:txBody>
          <a:bodyPr/>
          <a:lstStyle/>
          <a:p>
            <a:pPr eaLnBrk="1" hangingPunct="1"/>
            <a:r>
              <a:rPr lang="zh-CN" altLang="en-US" smtClean="0">
                <a:solidFill>
                  <a:schemeClr val="tx2"/>
                </a:solidFill>
                <a:latin typeface="楷体_GB2312"/>
                <a:ea typeface="楷体_GB2312"/>
                <a:cs typeface="楷体_GB2312"/>
              </a:rPr>
              <a:t>散列函数</a:t>
            </a:r>
            <a:r>
              <a:rPr lang="zh-CN" altLang="en-US" smtClean="0">
                <a:solidFill>
                  <a:schemeClr val="tx2"/>
                </a:solidFill>
                <a:latin typeface="黑体" pitchFamily="49" charset="-122"/>
                <a:ea typeface="黑体" pitchFamily="49" charset="-122"/>
              </a:rPr>
              <a:t> </a:t>
            </a:r>
          </a:p>
        </p:txBody>
      </p:sp>
      <p:sp>
        <p:nvSpPr>
          <p:cNvPr id="110595" name="Text Box 3"/>
          <p:cNvSpPr txBox="1">
            <a:spLocks noChangeArrowheads="1"/>
          </p:cNvSpPr>
          <p:nvPr/>
        </p:nvSpPr>
        <p:spPr bwMode="auto">
          <a:xfrm>
            <a:off x="576263" y="1412875"/>
            <a:ext cx="784860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800" dirty="0">
                <a:latin typeface="宋体" pitchFamily="2" charset="-122"/>
              </a:rPr>
              <a:t>在构造散列函数时有几点需要加以注意：</a:t>
            </a:r>
          </a:p>
          <a:p>
            <a:pPr eaLnBrk="1" hangingPunct="1">
              <a:spcBef>
                <a:spcPct val="50000"/>
              </a:spcBef>
            </a:pPr>
            <a:r>
              <a:rPr kumimoji="1" lang="zh-CN" altLang="en-US" sz="2800" dirty="0">
                <a:latin typeface="宋体" pitchFamily="2" charset="-122"/>
              </a:rPr>
              <a:t>    其一、散列函数的定义域必须包括需要存储的全部数据元素的关键字，而如果散列表允许有</a:t>
            </a:r>
            <a:r>
              <a:rPr kumimoji="1" lang="en-US" altLang="zh-CN" sz="2800" dirty="0">
                <a:latin typeface="宋体" pitchFamily="2" charset="-122"/>
              </a:rPr>
              <a:t>m</a:t>
            </a:r>
            <a:r>
              <a:rPr kumimoji="1" lang="zh-CN" altLang="en-US" sz="2800" dirty="0">
                <a:latin typeface="宋体" pitchFamily="2" charset="-122"/>
              </a:rPr>
              <a:t>个地址时，其值域必须在</a:t>
            </a:r>
            <a:r>
              <a:rPr kumimoji="1" lang="en-US" altLang="zh-CN" sz="2800" dirty="0">
                <a:latin typeface="宋体" pitchFamily="2" charset="-122"/>
              </a:rPr>
              <a:t>0</a:t>
            </a:r>
            <a:r>
              <a:rPr kumimoji="1" lang="zh-CN" altLang="en-US" sz="2800" dirty="0">
                <a:latin typeface="宋体" pitchFamily="2" charset="-122"/>
              </a:rPr>
              <a:t>到</a:t>
            </a:r>
            <a:r>
              <a:rPr kumimoji="1" lang="en-US" altLang="zh-CN" sz="2800" dirty="0">
                <a:latin typeface="宋体" pitchFamily="2" charset="-122"/>
              </a:rPr>
              <a:t>m-1</a:t>
            </a:r>
            <a:r>
              <a:rPr kumimoji="1" lang="zh-CN" altLang="en-US" sz="2800" dirty="0">
                <a:latin typeface="宋体" pitchFamily="2" charset="-122"/>
              </a:rPr>
              <a:t>之间；</a:t>
            </a:r>
          </a:p>
          <a:p>
            <a:pPr eaLnBrk="1" hangingPunct="1">
              <a:spcBef>
                <a:spcPct val="50000"/>
              </a:spcBef>
            </a:pPr>
            <a:r>
              <a:rPr kumimoji="1" lang="zh-CN" altLang="en-US" sz="2800" dirty="0">
                <a:latin typeface="宋体" pitchFamily="2" charset="-122"/>
              </a:rPr>
              <a:t>    其二、散列函数计算出来的地址应能均匀分布在整个地址空间中，若</a:t>
            </a:r>
            <a:r>
              <a:rPr kumimoji="1" lang="en-US" altLang="zh-CN" sz="2800" dirty="0">
                <a:latin typeface="宋体" pitchFamily="2" charset="-122"/>
              </a:rPr>
              <a:t>key</a:t>
            </a:r>
            <a:r>
              <a:rPr kumimoji="1" lang="zh-CN" altLang="en-US" sz="2800" dirty="0">
                <a:latin typeface="宋体" pitchFamily="2" charset="-122"/>
              </a:rPr>
              <a:t>是从关键字集合中随机抽取的一个关键字，散列函数应能以同等概率取</a:t>
            </a:r>
            <a:r>
              <a:rPr kumimoji="1" lang="en-US" altLang="zh-CN" sz="2800" dirty="0">
                <a:latin typeface="宋体" pitchFamily="2" charset="-122"/>
              </a:rPr>
              <a:t>0</a:t>
            </a:r>
            <a:r>
              <a:rPr kumimoji="1" lang="zh-CN" altLang="en-US" sz="2800" dirty="0">
                <a:latin typeface="宋体" pitchFamily="2" charset="-122"/>
              </a:rPr>
              <a:t>到</a:t>
            </a:r>
            <a:r>
              <a:rPr kumimoji="1" lang="en-US" altLang="zh-CN" sz="2800" dirty="0">
                <a:latin typeface="宋体" pitchFamily="2" charset="-122"/>
              </a:rPr>
              <a:t>m-1</a:t>
            </a:r>
            <a:r>
              <a:rPr kumimoji="1" lang="zh-CN" altLang="en-US" sz="2800" dirty="0">
                <a:latin typeface="宋体" pitchFamily="2" charset="-122"/>
              </a:rPr>
              <a:t>中的每一个值；</a:t>
            </a:r>
          </a:p>
          <a:p>
            <a:pPr eaLnBrk="1" hangingPunct="1">
              <a:spcBef>
                <a:spcPct val="50000"/>
              </a:spcBef>
            </a:pPr>
            <a:r>
              <a:rPr kumimoji="1" lang="zh-CN" altLang="en-US" sz="2800" dirty="0">
                <a:latin typeface="宋体" pitchFamily="2" charset="-122"/>
              </a:rPr>
              <a:t>    其三、散列函数应是简单的，能在较短的时间内计算出结果。下面我们介绍几个散列函数。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blinds(vertical)">
                                      <p:cBhvr>
                                        <p:cTn id="7" dur="500"/>
                                        <p:tgtEl>
                                          <p:spTgt spid="110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0595">
                                            <p:txEl>
                                              <p:pRg st="0" end="0"/>
                                            </p:txEl>
                                          </p:spTgt>
                                        </p:tgtEl>
                                        <p:attrNameLst>
                                          <p:attrName>style.visibility</p:attrName>
                                        </p:attrNameLst>
                                      </p:cBhvr>
                                      <p:to>
                                        <p:strVal val="visible"/>
                                      </p:to>
                                    </p:set>
                                    <p:anim calcmode="lin" valueType="num">
                                      <p:cBhvr additive="base">
                                        <p:cTn id="12"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0595">
                                            <p:txEl>
                                              <p:pRg st="1" end="1"/>
                                            </p:txEl>
                                          </p:spTgt>
                                        </p:tgtEl>
                                        <p:attrNameLst>
                                          <p:attrName>style.visibility</p:attrName>
                                        </p:attrNameLst>
                                      </p:cBhvr>
                                      <p:to>
                                        <p:strVal val="visible"/>
                                      </p:to>
                                    </p:set>
                                    <p:anim calcmode="lin" valueType="num">
                                      <p:cBhvr additive="base">
                                        <p:cTn id="18"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0595">
                                            <p:txEl>
                                              <p:pRg st="2" end="2"/>
                                            </p:txEl>
                                          </p:spTgt>
                                        </p:tgtEl>
                                        <p:attrNameLst>
                                          <p:attrName>style.visibility</p:attrName>
                                        </p:attrNameLst>
                                      </p:cBhvr>
                                      <p:to>
                                        <p:strVal val="visible"/>
                                      </p:to>
                                    </p:set>
                                    <p:anim calcmode="lin" valueType="num">
                                      <p:cBhvr additive="base">
                                        <p:cTn id="24"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0595">
                                            <p:txEl>
                                              <p:pRg st="3" end="3"/>
                                            </p:txEl>
                                          </p:spTgt>
                                        </p:tgtEl>
                                        <p:attrNameLst>
                                          <p:attrName>style.visibility</p:attrName>
                                        </p:attrNameLst>
                                      </p:cBhvr>
                                      <p:to>
                                        <p:strVal val="visible"/>
                                      </p:to>
                                    </p:set>
                                    <p:anim calcmode="lin" valueType="num">
                                      <p:cBhvr additive="base">
                                        <p:cTn id="30"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105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5"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90538" y="1449451"/>
            <a:ext cx="8388350"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800" dirty="0">
                <a:solidFill>
                  <a:srgbClr val="000000"/>
                </a:solidFill>
                <a:latin typeface="Times New Roman" pitchFamily="18" charset="0"/>
                <a:ea typeface="楷体_GB2312"/>
                <a:cs typeface="Times New Roman" panose="02020603050405020304" pitchFamily="18" charset="0"/>
              </a:rPr>
              <a:t>1</a:t>
            </a:r>
            <a:r>
              <a:rPr kumimoji="1" lang="zh-CN" altLang="en-US" sz="2800" dirty="0">
                <a:solidFill>
                  <a:srgbClr val="000000"/>
                </a:solidFill>
                <a:latin typeface="Times New Roman" pitchFamily="18" charset="0"/>
                <a:ea typeface="楷体_GB2312"/>
                <a:cs typeface="Times New Roman" panose="02020603050405020304" pitchFamily="18" charset="0"/>
              </a:rPr>
              <a:t>．直接定址法</a:t>
            </a:r>
          </a:p>
          <a:p>
            <a:pPr algn="just" eaLnBrk="1" hangingPunct="1">
              <a:spcBef>
                <a:spcPct val="50000"/>
              </a:spcBef>
            </a:pPr>
            <a:r>
              <a:rPr kumimoji="1" lang="zh-CN" altLang="en-US" sz="2800" dirty="0">
                <a:solidFill>
                  <a:srgbClr val="000000"/>
                </a:solidFill>
                <a:latin typeface="Times New Roman" panose="02020603050405020304" pitchFamily="18" charset="0"/>
                <a:cs typeface="Times New Roman" panose="02020603050405020304" pitchFamily="18" charset="0"/>
              </a:rPr>
              <a:t>此类函数取关键字的某个线性函数值作为散列地址：</a:t>
            </a:r>
          </a:p>
          <a:p>
            <a:pPr algn="just" eaLnBrk="1" hangingPunct="1">
              <a:spcBef>
                <a:spcPct val="50000"/>
              </a:spcBef>
            </a:pPr>
            <a:r>
              <a:rPr kumimoji="1" lang="zh-CN" altLang="en-US" sz="2800" dirty="0">
                <a:solidFill>
                  <a:srgbClr val="000000"/>
                </a:solidFill>
                <a:latin typeface="Times New Roman" panose="02020603050405020304" pitchFamily="18" charset="0"/>
                <a:cs typeface="Times New Roman" panose="02020603050405020304" pitchFamily="18" charset="0"/>
              </a:rPr>
              <a:t> </a:t>
            </a:r>
            <a:r>
              <a:rPr kumimoji="1" lang="zh-CN" altLang="en-US" sz="2800" dirty="0" smtClean="0">
                <a:solidFill>
                  <a:srgbClr val="000000"/>
                </a:solidFill>
                <a:latin typeface="Times New Roman" panose="02020603050405020304" pitchFamily="18" charset="0"/>
                <a:cs typeface="Times New Roman" panose="02020603050405020304" pitchFamily="18" charset="0"/>
              </a:rPr>
              <a:t>  </a:t>
            </a:r>
            <a:r>
              <a:rPr kumimoji="1" lang="en-US" altLang="zh-CN" sz="2800" dirty="0" smtClean="0">
                <a:solidFill>
                  <a:srgbClr val="000000"/>
                </a:solidFill>
                <a:latin typeface="Times New Roman" panose="02020603050405020304" pitchFamily="18" charset="0"/>
                <a:cs typeface="Times New Roman" panose="02020603050405020304" pitchFamily="18" charset="0"/>
              </a:rPr>
              <a:t>Hash(key</a:t>
            </a:r>
            <a:r>
              <a:rPr kumimoji="1" lang="en-US" altLang="zh-CN" sz="2800" dirty="0" smtClean="0">
                <a:solidFill>
                  <a:srgbClr val="000000"/>
                </a:solidFill>
                <a:latin typeface="Times New Roman" panose="02020603050405020304" pitchFamily="18" charset="0"/>
                <a:cs typeface="Times New Roman" panose="02020603050405020304" pitchFamily="18" charset="0"/>
              </a:rPr>
              <a:t>) = a*</a:t>
            </a:r>
            <a:r>
              <a:rPr kumimoji="1" lang="en-US" altLang="zh-CN" sz="2800" dirty="0" err="1" smtClean="0">
                <a:solidFill>
                  <a:srgbClr val="000000"/>
                </a:solidFill>
                <a:latin typeface="Times New Roman" panose="02020603050405020304" pitchFamily="18" charset="0"/>
                <a:cs typeface="Times New Roman" panose="02020603050405020304" pitchFamily="18" charset="0"/>
              </a:rPr>
              <a:t>key+c</a:t>
            </a:r>
            <a:r>
              <a:rPr kumimoji="1" lang="en-US" altLang="zh-CN" sz="2800" dirty="0" smtClean="0">
                <a:solidFill>
                  <a:srgbClr val="000000"/>
                </a:solidFill>
                <a:latin typeface="Times New Roman" panose="02020603050405020304" pitchFamily="18" charset="0"/>
                <a:cs typeface="Times New Roman" panose="02020603050405020304" pitchFamily="18" charset="0"/>
              </a:rPr>
              <a:t>  </a:t>
            </a:r>
            <a:r>
              <a:rPr kumimoji="1" lang="zh-CN" altLang="en-US" sz="2800" dirty="0">
                <a:solidFill>
                  <a:srgbClr val="000000"/>
                </a:solidFill>
                <a:latin typeface="Times New Roman" panose="02020603050405020304" pitchFamily="18" charset="0"/>
                <a:cs typeface="Times New Roman" panose="02020603050405020304" pitchFamily="18" charset="0"/>
              </a:rPr>
              <a:t>（其中</a:t>
            </a:r>
            <a:r>
              <a:rPr kumimoji="1" lang="en-US" altLang="zh-CN" sz="2800" dirty="0">
                <a:solidFill>
                  <a:srgbClr val="000000"/>
                </a:solidFill>
                <a:latin typeface="Times New Roman" panose="02020603050405020304" pitchFamily="18" charset="0"/>
                <a:cs typeface="Times New Roman" panose="02020603050405020304" pitchFamily="18" charset="0"/>
              </a:rPr>
              <a:t>a</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c</a:t>
            </a:r>
            <a:r>
              <a:rPr kumimoji="1" lang="zh-CN" altLang="en-US" sz="2800" dirty="0">
                <a:solidFill>
                  <a:srgbClr val="000000"/>
                </a:solidFill>
                <a:latin typeface="Times New Roman" panose="02020603050405020304" pitchFamily="18" charset="0"/>
                <a:cs typeface="Times New Roman" panose="02020603050405020304" pitchFamily="18" charset="0"/>
              </a:rPr>
              <a:t>是整常数）</a:t>
            </a:r>
          </a:p>
          <a:p>
            <a:pPr eaLnBrk="1" hangingPunct="1">
              <a:spcBef>
                <a:spcPct val="50000"/>
              </a:spcBef>
            </a:pPr>
            <a:r>
              <a:rPr kumimoji="1" lang="zh-CN" altLang="en-US" sz="2800" dirty="0">
                <a:latin typeface="Times New Roman" panose="02020603050405020304" pitchFamily="18" charset="0"/>
                <a:cs typeface="Times New Roman" panose="02020603050405020304" pitchFamily="18" charset="0"/>
              </a:rPr>
              <a:t>这类散列函数是一对一的映射，一般不会产生冲突，但是，它要求散列地址空间的大小与关键字集合的大小相同，这种要求是很苛刻的。特别是当关键字集合很大而且又不连续时，这种方法就不太适宜。</a:t>
            </a:r>
            <a:r>
              <a:rPr kumimoji="1" lang="zh-CN" altLang="en-US" sz="2400" dirty="0">
                <a:latin typeface="Times New Roman" pitchFamily="18" charset="0"/>
                <a:cs typeface="Times New Roman" panose="02020603050405020304" pitchFamily="18" charset="0"/>
              </a:rPr>
              <a:t> </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散列函数</a:t>
            </a:r>
            <a:r>
              <a:rPr lang="zh-CN" altLang="en-US" dirty="0">
                <a:solidFill>
                  <a:schemeClr val="tx2"/>
                </a:solidFill>
              </a:rPr>
              <a:t> </a:t>
            </a:r>
            <a:endParaRPr lang="zh-CN" altLang="en-US" dirty="0"/>
          </a:p>
        </p:txBody>
      </p:sp>
    </p:spTree>
  </p:cSld>
  <p:clrMapOvr>
    <a:masterClrMapping/>
  </p:clrMapOvr>
  <p:transition>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539755" y="1376363"/>
            <a:ext cx="824547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ct val="50000"/>
              </a:spcBef>
            </a:pPr>
            <a:r>
              <a:rPr kumimoji="1" lang="en-US" altLang="zh-CN" sz="2800">
                <a:solidFill>
                  <a:srgbClr val="000000"/>
                </a:solidFill>
                <a:latin typeface="Times New Roman" pitchFamily="18" charset="0"/>
                <a:ea typeface="楷体_GB2312"/>
                <a:cs typeface="楷体_GB2312"/>
              </a:rPr>
              <a:t>2</a:t>
            </a:r>
            <a:r>
              <a:rPr kumimoji="1" lang="zh-CN" altLang="en-US" sz="2800">
                <a:solidFill>
                  <a:srgbClr val="000000"/>
                </a:solidFill>
                <a:latin typeface="Times New Roman" pitchFamily="18" charset="0"/>
                <a:ea typeface="楷体_GB2312"/>
                <a:cs typeface="楷体_GB2312"/>
              </a:rPr>
              <a:t>．数字分析法</a:t>
            </a:r>
          </a:p>
          <a:p>
            <a:pPr eaLnBrk="1" hangingPunct="1">
              <a:lnSpc>
                <a:spcPct val="120000"/>
              </a:lnSpc>
              <a:spcBef>
                <a:spcPct val="50000"/>
              </a:spcBef>
            </a:pPr>
            <a:r>
              <a:rPr kumimoji="1" lang="zh-CN" altLang="en-US" sz="2800">
                <a:latin typeface="宋体" pitchFamily="2" charset="-122"/>
              </a:rPr>
              <a:t>    设数据表的长度为</a:t>
            </a:r>
            <a:r>
              <a:rPr kumimoji="1" lang="en-US" altLang="zh-CN" sz="2800">
                <a:latin typeface="Times New Roman" pitchFamily="18" charset="0"/>
              </a:rPr>
              <a:t>n</a:t>
            </a:r>
            <a:r>
              <a:rPr kumimoji="1" lang="zh-CN" altLang="en-US" sz="2800">
                <a:latin typeface="宋体" pitchFamily="2" charset="-122"/>
              </a:rPr>
              <a:t>，数据元素的关键字是一个</a:t>
            </a:r>
            <a:r>
              <a:rPr kumimoji="1" lang="en-US" altLang="zh-CN" sz="2800">
                <a:latin typeface="Times New Roman" pitchFamily="18" charset="0"/>
              </a:rPr>
              <a:t>d</a:t>
            </a:r>
            <a:r>
              <a:rPr kumimoji="1" lang="zh-CN" altLang="en-US" sz="2800">
                <a:latin typeface="宋体" pitchFamily="2" charset="-122"/>
              </a:rPr>
              <a:t>位数，关键字上每一位可能有</a:t>
            </a:r>
            <a:r>
              <a:rPr kumimoji="1" lang="en-US" altLang="zh-CN" sz="2800">
                <a:latin typeface="Times New Roman" pitchFamily="18" charset="0"/>
              </a:rPr>
              <a:t>r</a:t>
            </a:r>
            <a:r>
              <a:rPr kumimoji="1" lang="zh-CN" altLang="en-US" sz="2800">
                <a:latin typeface="宋体" pitchFamily="2" charset="-122"/>
              </a:rPr>
              <a:t>种不同的符号。这</a:t>
            </a:r>
            <a:r>
              <a:rPr kumimoji="1" lang="en-US" altLang="zh-CN" sz="2800">
                <a:latin typeface="Times New Roman" pitchFamily="18" charset="0"/>
              </a:rPr>
              <a:t>r</a:t>
            </a:r>
            <a:r>
              <a:rPr kumimoji="1" lang="zh-CN" altLang="en-US" sz="2800">
                <a:latin typeface="宋体" pitchFamily="2" charset="-122"/>
              </a:rPr>
              <a:t>种不同的符号在各位上出现的概率不一定相同，可能在某些位上分布均匀，出现的机会均等；在某些位上分布不均匀，只有某几种符号经常出现。数字分析法就是根据散列表的大小，在关键字中选取某些分布均匀的若干位作为散列地址。</a:t>
            </a:r>
            <a:r>
              <a:rPr kumimoji="1" lang="zh-CN" altLang="en-US" sz="2800">
                <a:latin typeface="Times New Roman" pitchFamily="18" charset="0"/>
              </a:rPr>
              <a:t> </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散列函数</a:t>
            </a:r>
            <a:r>
              <a:rPr lang="zh-CN" altLang="en-US" dirty="0">
                <a:solidFill>
                  <a:schemeClr val="tx2"/>
                </a:solidFill>
              </a:rPr>
              <a:t> </a:t>
            </a:r>
            <a:endParaRPr lang="zh-CN" altLang="en-US" dirty="0"/>
          </a:p>
        </p:txBody>
      </p:sp>
    </p:spTree>
  </p:cSld>
  <p:clrMapOvr>
    <a:masterClrMapping/>
  </p:clrMapOvr>
  <p:transition>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576263" y="1412882"/>
            <a:ext cx="75438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spcBef>
                <a:spcPct val="50000"/>
              </a:spcBef>
            </a:pPr>
            <a:r>
              <a:rPr kumimoji="1" lang="zh-CN" altLang="en-US" sz="2800">
                <a:solidFill>
                  <a:srgbClr val="000000"/>
                </a:solidFill>
                <a:latin typeface="Times New Roman" pitchFamily="18" charset="0"/>
              </a:rPr>
              <a:t>计算各位的符号分布均匀度的公式为：</a:t>
            </a:r>
          </a:p>
          <a:p>
            <a:pPr algn="just" eaLnBrk="1" hangingPunct="1">
              <a:lnSpc>
                <a:spcPct val="130000"/>
              </a:lnSpc>
              <a:spcBef>
                <a:spcPct val="50000"/>
              </a:spcBef>
            </a:pPr>
            <a:r>
              <a:rPr kumimoji="1" lang="zh-CN" altLang="en-US" sz="2800">
                <a:solidFill>
                  <a:srgbClr val="000000"/>
                </a:solidFill>
                <a:latin typeface="Times New Roman" pitchFamily="18" charset="0"/>
              </a:rPr>
              <a:t/>
            </a:r>
            <a:br>
              <a:rPr kumimoji="1" lang="zh-CN" altLang="en-US" sz="2800">
                <a:solidFill>
                  <a:srgbClr val="000000"/>
                </a:solidFill>
                <a:latin typeface="Times New Roman" pitchFamily="18" charset="0"/>
              </a:rPr>
            </a:br>
            <a:endParaRPr kumimoji="1" lang="zh-CN" altLang="en-US" sz="2800">
              <a:solidFill>
                <a:srgbClr val="000000"/>
              </a:solidFill>
              <a:latin typeface="Times New Roman" pitchFamily="18" charset="0"/>
            </a:endParaRPr>
          </a:p>
          <a:p>
            <a:pPr algn="just" eaLnBrk="1" hangingPunct="1">
              <a:lnSpc>
                <a:spcPct val="130000"/>
              </a:lnSpc>
              <a:spcBef>
                <a:spcPct val="50000"/>
              </a:spcBef>
            </a:pPr>
            <a:r>
              <a:rPr kumimoji="1" lang="zh-CN" altLang="en-US" sz="2800">
                <a:solidFill>
                  <a:srgbClr val="000000"/>
                </a:solidFill>
                <a:latin typeface="Times New Roman" pitchFamily="18" charset="0"/>
              </a:rPr>
              <a:t>其中，</a:t>
            </a:r>
            <a:r>
              <a:rPr kumimoji="1" lang="en-US" altLang="zh-CN" sz="2800">
                <a:solidFill>
                  <a:srgbClr val="000000"/>
                </a:solidFill>
                <a:latin typeface="Times New Roman" pitchFamily="18" charset="0"/>
              </a:rPr>
              <a:t>a</a:t>
            </a:r>
            <a:r>
              <a:rPr kumimoji="1" lang="en-US" altLang="zh-CN" sz="2800" baseline="-30000">
                <a:solidFill>
                  <a:srgbClr val="000000"/>
                </a:solidFill>
                <a:latin typeface="Times New Roman" pitchFamily="18" charset="0"/>
              </a:rPr>
              <a:t>k</a:t>
            </a:r>
            <a:r>
              <a:rPr kumimoji="1" lang="en-US" altLang="zh-CN" sz="2800" baseline="30000">
                <a:solidFill>
                  <a:srgbClr val="000000"/>
                </a:solidFill>
                <a:latin typeface="Times New Roman" pitchFamily="18" charset="0"/>
              </a:rPr>
              <a:t>i</a:t>
            </a:r>
            <a:r>
              <a:rPr kumimoji="1" lang="zh-CN" altLang="en-US" sz="2800">
                <a:solidFill>
                  <a:srgbClr val="000000"/>
                </a:solidFill>
                <a:latin typeface="Times New Roman" pitchFamily="18" charset="0"/>
              </a:rPr>
              <a:t>表示在第</a:t>
            </a:r>
            <a:r>
              <a:rPr kumimoji="1" lang="en-US" altLang="zh-CN" sz="2800">
                <a:solidFill>
                  <a:srgbClr val="000000"/>
                </a:solidFill>
                <a:latin typeface="Times New Roman" pitchFamily="18" charset="0"/>
              </a:rPr>
              <a:t>k</a:t>
            </a:r>
            <a:r>
              <a:rPr kumimoji="1" lang="zh-CN" altLang="en-US" sz="2800">
                <a:solidFill>
                  <a:srgbClr val="000000"/>
                </a:solidFill>
                <a:latin typeface="Times New Roman" pitchFamily="18" charset="0"/>
              </a:rPr>
              <a:t>位上第</a:t>
            </a:r>
            <a:r>
              <a:rPr kumimoji="1" lang="en-US" altLang="zh-CN" sz="2800">
                <a:solidFill>
                  <a:srgbClr val="000000"/>
                </a:solidFill>
                <a:latin typeface="Times New Roman" pitchFamily="18" charset="0"/>
              </a:rPr>
              <a:t>i</a:t>
            </a:r>
            <a:r>
              <a:rPr kumimoji="1" lang="zh-CN" altLang="en-US" sz="2800">
                <a:solidFill>
                  <a:srgbClr val="000000"/>
                </a:solidFill>
                <a:latin typeface="Times New Roman" pitchFamily="18" charset="0"/>
              </a:rPr>
              <a:t>个符号出现的次数，</a:t>
            </a:r>
            <a:r>
              <a:rPr kumimoji="1" lang="en-US" altLang="zh-CN" sz="2800">
                <a:solidFill>
                  <a:srgbClr val="000000"/>
                </a:solidFill>
                <a:latin typeface="Times New Roman" pitchFamily="18" charset="0"/>
              </a:rPr>
              <a:t>n</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r</a:t>
            </a:r>
            <a:r>
              <a:rPr kumimoji="1" lang="zh-CN" altLang="en-US" sz="2800">
                <a:solidFill>
                  <a:srgbClr val="000000"/>
                </a:solidFill>
                <a:latin typeface="Times New Roman" pitchFamily="18" charset="0"/>
              </a:rPr>
              <a:t>表示各个符号在所有关键字中均匀出现的期望值。计算出的</a:t>
            </a:r>
            <a:r>
              <a:rPr kumimoji="1" lang="zh-CN" altLang="en-US" sz="2800">
                <a:solidFill>
                  <a:srgbClr val="000000"/>
                </a:solidFill>
                <a:latin typeface="Times New Roman" pitchFamily="18" charset="0"/>
                <a:sym typeface="Symbol" pitchFamily="18" charset="2"/>
              </a:rPr>
              <a:t></a:t>
            </a:r>
            <a:r>
              <a:rPr kumimoji="1" lang="en-US" altLang="zh-CN" sz="2800" baseline="-30000">
                <a:solidFill>
                  <a:srgbClr val="000000"/>
                </a:solidFill>
                <a:latin typeface="Times New Roman" pitchFamily="18" charset="0"/>
              </a:rPr>
              <a:t>k</a:t>
            </a:r>
            <a:r>
              <a:rPr kumimoji="1" lang="zh-CN" altLang="en-US" sz="2800">
                <a:solidFill>
                  <a:srgbClr val="000000"/>
                </a:solidFill>
                <a:latin typeface="Times New Roman" pitchFamily="18" charset="0"/>
              </a:rPr>
              <a:t>值越小，表明在该位</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第</a:t>
            </a:r>
            <a:r>
              <a:rPr kumimoji="1" lang="en-US" altLang="zh-CN" sz="2800">
                <a:solidFill>
                  <a:srgbClr val="000000"/>
                </a:solidFill>
                <a:latin typeface="Times New Roman" pitchFamily="18" charset="0"/>
              </a:rPr>
              <a:t>k</a:t>
            </a:r>
            <a:r>
              <a:rPr kumimoji="1" lang="zh-CN" altLang="en-US" sz="2800">
                <a:solidFill>
                  <a:srgbClr val="000000"/>
                </a:solidFill>
                <a:latin typeface="Times New Roman" pitchFamily="18" charset="0"/>
              </a:rPr>
              <a:t>位</a:t>
            </a:r>
            <a:r>
              <a:rPr kumimoji="1" lang="en-US" altLang="zh-CN" sz="2800">
                <a:solidFill>
                  <a:srgbClr val="000000"/>
                </a:solidFill>
                <a:latin typeface="Times New Roman" pitchFamily="18" charset="0"/>
              </a:rPr>
              <a:t>)</a:t>
            </a:r>
            <a:r>
              <a:rPr kumimoji="1" lang="zh-CN" altLang="en-US" sz="2800">
                <a:solidFill>
                  <a:srgbClr val="000000"/>
                </a:solidFill>
                <a:latin typeface="Times New Roman" pitchFamily="18" charset="0"/>
              </a:rPr>
              <a:t>上各种符号分布得越均匀。</a:t>
            </a:r>
            <a:endParaRPr kumimoji="1" lang="zh-CN" altLang="en-US" sz="2400">
              <a:latin typeface="Times New Roman" pitchFamily="18" charset="0"/>
            </a:endParaRPr>
          </a:p>
        </p:txBody>
      </p:sp>
      <p:sp>
        <p:nvSpPr>
          <p:cNvPr id="84995" name="Rectangle 4"/>
          <p:cNvSpPr>
            <a:spLocks noChangeArrowheads="1"/>
          </p:cNvSpPr>
          <p:nvPr/>
        </p:nvSpPr>
        <p:spPr bwMode="auto">
          <a:xfrm>
            <a:off x="3767138" y="32051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4996" name="Object 0"/>
          <p:cNvGraphicFramePr>
            <a:graphicFrameLocks noChangeAspect="1"/>
          </p:cNvGraphicFramePr>
          <p:nvPr/>
        </p:nvGraphicFramePr>
        <p:xfrm>
          <a:off x="1584325" y="2135188"/>
          <a:ext cx="4648200" cy="1293812"/>
        </p:xfrm>
        <a:graphic>
          <a:graphicData uri="http://schemas.openxmlformats.org/presentationml/2006/ole">
            <mc:AlternateContent xmlns:mc="http://schemas.openxmlformats.org/markup-compatibility/2006">
              <mc:Choice xmlns:v="urn:schemas-microsoft-com:vml" Requires="v">
                <p:oleObj spid="_x0000_s85060" r:id="rId3" imgW="1612900" imgH="444500" progId="Equation.3">
                  <p:embed/>
                </p:oleObj>
              </mc:Choice>
              <mc:Fallback>
                <p:oleObj r:id="rId3" imgW="1612900" imgH="4445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325" y="2135188"/>
                        <a:ext cx="4648200"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散列函数</a:t>
            </a:r>
            <a:r>
              <a:rPr lang="zh-CN" altLang="en-US" dirty="0">
                <a:solidFill>
                  <a:schemeClr val="tx2"/>
                </a:solidFill>
              </a:rPr>
              <a:t> </a:t>
            </a:r>
            <a:endParaRPr lang="zh-CN" altLang="en-US" dirty="0"/>
          </a:p>
        </p:txBody>
      </p:sp>
    </p:spTree>
  </p:cSld>
  <p:clrMapOvr>
    <a:masterClrMapping/>
  </p:clrMapOvr>
  <p:transition>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87338" y="1341446"/>
            <a:ext cx="84264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rPr>
              <a:t>例如，有一组关键字：</a:t>
            </a:r>
            <a:r>
              <a:rPr kumimoji="1" lang="en-US" altLang="zh-CN" sz="2400" dirty="0">
                <a:solidFill>
                  <a:srgbClr val="000000"/>
                </a:solidFill>
                <a:latin typeface="Times New Roman" panose="02020603050405020304" pitchFamily="18" charset="0"/>
                <a:cs typeface="Times New Roman" panose="02020603050405020304" pitchFamily="18" charset="0"/>
              </a:rPr>
              <a:t>6732598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6723708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6716388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6727418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6729168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6726698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6731588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6711128</a:t>
            </a:r>
            <a:r>
              <a:rPr kumimoji="1" lang="zh-CN" altLang="en-US" sz="2400" dirty="0">
                <a:solidFill>
                  <a:srgbClr val="000000"/>
                </a:solidFill>
                <a:latin typeface="Times New Roman" panose="02020603050405020304" pitchFamily="18" charset="0"/>
                <a:cs typeface="Times New Roman" panose="02020603050405020304" pitchFamily="18" charset="0"/>
              </a:rPr>
              <a:t>。其各位</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从左到右</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的符号分布均匀度计算为：</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rPr>
              <a:t>第</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位，仅</a:t>
            </a:r>
            <a:r>
              <a:rPr kumimoji="1" lang="en-US" altLang="zh-CN" sz="2400" dirty="0">
                <a:solidFill>
                  <a:srgbClr val="000000"/>
                </a:solidFill>
                <a:latin typeface="Times New Roman" panose="02020603050405020304" pitchFamily="18" charset="0"/>
                <a:cs typeface="Times New Roman" panose="02020603050405020304" pitchFamily="18" charset="0"/>
              </a:rPr>
              <a:t>6</a:t>
            </a:r>
            <a:r>
              <a:rPr kumimoji="1" lang="zh-CN" altLang="en-US" sz="2400" dirty="0">
                <a:solidFill>
                  <a:srgbClr val="000000"/>
                </a:solidFill>
                <a:latin typeface="Times New Roman" panose="02020603050405020304" pitchFamily="18" charset="0"/>
                <a:cs typeface="Times New Roman" panose="02020603050405020304" pitchFamily="18" charset="0"/>
              </a:rPr>
              <a:t>出现</a:t>
            </a:r>
            <a:r>
              <a:rPr kumimoji="1" lang="en-US" altLang="zh-CN" sz="2400" dirty="0">
                <a:solidFill>
                  <a:srgbClr val="000000"/>
                </a:solidFill>
                <a:latin typeface="Times New Roman" panose="02020603050405020304" pitchFamily="18" charset="0"/>
                <a:cs typeface="Times New Roman" panose="02020603050405020304" pitchFamily="18" charset="0"/>
              </a:rPr>
              <a:t>8</a:t>
            </a:r>
            <a:r>
              <a:rPr kumimoji="1" lang="zh-CN" altLang="en-US" sz="2400" dirty="0">
                <a:solidFill>
                  <a:srgbClr val="000000"/>
                </a:solidFill>
                <a:latin typeface="Times New Roman" panose="02020603050405020304" pitchFamily="18" charset="0"/>
                <a:cs typeface="Times New Roman" panose="02020603050405020304" pitchFamily="18" charset="0"/>
              </a:rPr>
              <a:t>次，</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itchFamily="18" charset="2"/>
              </a:rPr>
              <a:t></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1</a:t>
            </a:r>
            <a:r>
              <a:rPr kumimoji="1" lang="en-US" altLang="zh-CN" sz="2400" dirty="0">
                <a:solidFill>
                  <a:srgbClr val="000000"/>
                </a:solidFill>
                <a:latin typeface="Times New Roman" panose="02020603050405020304" pitchFamily="18" charset="0"/>
                <a:cs typeface="Times New Roman" panose="02020603050405020304" pitchFamily="18" charset="0"/>
              </a:rPr>
              <a:t>=(8—8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十</a:t>
            </a:r>
            <a:r>
              <a:rPr kumimoji="1" lang="en-US" altLang="zh-CN" sz="2400" dirty="0">
                <a:solidFill>
                  <a:srgbClr val="000000"/>
                </a:solidFill>
                <a:latin typeface="Times New Roman" panose="02020603050405020304" pitchFamily="18" charset="0"/>
                <a:cs typeface="Times New Roman" panose="02020603050405020304" pitchFamily="18" charset="0"/>
              </a:rPr>
              <a:t>(0—8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*9</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57.6</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rPr>
              <a:t>第</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位，仅</a:t>
            </a:r>
            <a:r>
              <a:rPr kumimoji="1" lang="en-US" altLang="zh-CN" sz="2400" dirty="0">
                <a:solidFill>
                  <a:srgbClr val="000000"/>
                </a:solidFill>
                <a:latin typeface="Times New Roman" panose="02020603050405020304" pitchFamily="18" charset="0"/>
                <a:cs typeface="Times New Roman" panose="02020603050405020304" pitchFamily="18" charset="0"/>
              </a:rPr>
              <a:t>7</a:t>
            </a:r>
            <a:r>
              <a:rPr kumimoji="1" lang="zh-CN" altLang="en-US" sz="2400" dirty="0">
                <a:solidFill>
                  <a:srgbClr val="000000"/>
                </a:solidFill>
                <a:latin typeface="Times New Roman" panose="02020603050405020304" pitchFamily="18" charset="0"/>
                <a:cs typeface="Times New Roman" panose="02020603050405020304" pitchFamily="18" charset="0"/>
              </a:rPr>
              <a:t>出现</a:t>
            </a:r>
            <a:r>
              <a:rPr kumimoji="1" lang="en-US" altLang="zh-CN" sz="2400" dirty="0">
                <a:solidFill>
                  <a:srgbClr val="000000"/>
                </a:solidFill>
                <a:latin typeface="Times New Roman" panose="02020603050405020304" pitchFamily="18" charset="0"/>
                <a:cs typeface="Times New Roman" panose="02020603050405020304" pitchFamily="18" charset="0"/>
              </a:rPr>
              <a:t>8</a:t>
            </a:r>
            <a:r>
              <a:rPr kumimoji="1" lang="zh-CN" altLang="en-US" sz="2400" dirty="0">
                <a:solidFill>
                  <a:srgbClr val="000000"/>
                </a:solidFill>
                <a:latin typeface="Times New Roman" panose="02020603050405020304" pitchFamily="18" charset="0"/>
                <a:cs typeface="Times New Roman" panose="02020603050405020304" pitchFamily="18" charset="0"/>
              </a:rPr>
              <a:t>次，</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itchFamily="18" charset="2"/>
              </a:rPr>
              <a:t></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=(8—8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十</a:t>
            </a:r>
            <a:r>
              <a:rPr kumimoji="1" lang="en-US" altLang="zh-CN" sz="2400" dirty="0">
                <a:solidFill>
                  <a:srgbClr val="000000"/>
                </a:solidFill>
                <a:latin typeface="Times New Roman" panose="02020603050405020304" pitchFamily="18" charset="0"/>
                <a:cs typeface="Times New Roman" panose="02020603050405020304" pitchFamily="18" charset="0"/>
              </a:rPr>
              <a:t>(0—8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*9</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57.6</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rPr>
              <a:t>第</a:t>
            </a:r>
            <a:r>
              <a:rPr kumimoji="1" lang="en-US" altLang="zh-CN" sz="2400" dirty="0">
                <a:solidFill>
                  <a:srgbClr val="000000"/>
                </a:solidFill>
                <a:latin typeface="Times New Roman" panose="02020603050405020304" pitchFamily="18" charset="0"/>
                <a:cs typeface="Times New Roman" panose="02020603050405020304" pitchFamily="18" charset="0"/>
              </a:rPr>
              <a:t>3</a:t>
            </a:r>
            <a:r>
              <a:rPr kumimoji="1" lang="zh-CN" altLang="en-US" sz="2400" dirty="0">
                <a:solidFill>
                  <a:srgbClr val="000000"/>
                </a:solidFill>
                <a:latin typeface="Times New Roman" panose="02020603050405020304" pitchFamily="18" charset="0"/>
                <a:cs typeface="Times New Roman" panose="02020603050405020304" pitchFamily="18" charset="0"/>
              </a:rPr>
              <a:t>位，</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dirty="0">
                <a:solidFill>
                  <a:srgbClr val="000000"/>
                </a:solidFill>
                <a:latin typeface="Times New Roman" panose="02020603050405020304" pitchFamily="18" charset="0"/>
                <a:cs typeface="Times New Roman" panose="02020603050405020304" pitchFamily="18" charset="0"/>
              </a:rPr>
              <a:t>3</a:t>
            </a:r>
            <a:r>
              <a:rPr kumimoji="1" lang="zh-CN" altLang="en-US" sz="2400" dirty="0">
                <a:solidFill>
                  <a:srgbClr val="000000"/>
                </a:solidFill>
                <a:latin typeface="Times New Roman" panose="02020603050405020304" pitchFamily="18" charset="0"/>
                <a:cs typeface="Times New Roman" panose="02020603050405020304" pitchFamily="18" charset="0"/>
              </a:rPr>
              <a:t>各出现</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次，</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出现</a:t>
            </a:r>
            <a:r>
              <a:rPr kumimoji="1" lang="en-US" altLang="zh-CN" sz="2400" dirty="0">
                <a:solidFill>
                  <a:srgbClr val="000000"/>
                </a:solidFill>
                <a:latin typeface="Times New Roman" panose="02020603050405020304" pitchFamily="18" charset="0"/>
                <a:cs typeface="Times New Roman" panose="02020603050405020304" pitchFamily="18" charset="0"/>
              </a:rPr>
              <a:t>4</a:t>
            </a:r>
            <a:r>
              <a:rPr kumimoji="1" lang="zh-CN" altLang="en-US" sz="2400" dirty="0">
                <a:solidFill>
                  <a:srgbClr val="000000"/>
                </a:solidFill>
                <a:latin typeface="Times New Roman" panose="02020603050405020304" pitchFamily="18" charset="0"/>
                <a:cs typeface="Times New Roman" panose="02020603050405020304" pitchFamily="18" charset="0"/>
              </a:rPr>
              <a:t>次，</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itchFamily="18" charset="2"/>
              </a:rPr>
              <a:t></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3</a:t>
            </a:r>
            <a:r>
              <a:rPr kumimoji="1" lang="en-US" altLang="zh-CN" sz="2400" dirty="0">
                <a:solidFill>
                  <a:srgbClr val="000000"/>
                </a:solidFill>
                <a:latin typeface="Times New Roman" panose="02020603050405020304" pitchFamily="18" charset="0"/>
                <a:cs typeface="Times New Roman" panose="02020603050405020304" pitchFamily="18" charset="0"/>
              </a:rPr>
              <a:t>=(2—8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*2+(4—8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*1+(0—8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*7</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17.6</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散列函数</a:t>
            </a:r>
            <a:r>
              <a:rPr lang="zh-CN" altLang="en-US" dirty="0">
                <a:solidFill>
                  <a:schemeClr val="tx2"/>
                </a:solidFill>
              </a:rPr>
              <a:t> </a:t>
            </a:r>
            <a:endParaRPr lang="zh-CN" altLang="en-US" dirty="0"/>
          </a:p>
        </p:txBody>
      </p:sp>
    </p:spTree>
  </p:cSld>
  <p:clrMapOvr>
    <a:masterClrMapping/>
  </p:clrMapOvr>
  <p:transition>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1376363"/>
            <a:ext cx="80010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rPr>
              <a:t>第</a:t>
            </a:r>
            <a:r>
              <a:rPr kumimoji="1" lang="en-US" altLang="zh-CN" sz="2400" dirty="0">
                <a:solidFill>
                  <a:srgbClr val="000000"/>
                </a:solidFill>
                <a:latin typeface="Times New Roman" panose="02020603050405020304" pitchFamily="18" charset="0"/>
                <a:cs typeface="Times New Roman" panose="02020603050405020304" pitchFamily="18" charset="0"/>
              </a:rPr>
              <a:t>4</a:t>
            </a:r>
            <a:r>
              <a:rPr kumimoji="1" lang="zh-CN" altLang="en-US" sz="2400" dirty="0">
                <a:solidFill>
                  <a:srgbClr val="000000"/>
                </a:solidFill>
                <a:latin typeface="Times New Roman" panose="02020603050405020304" pitchFamily="18" charset="0"/>
                <a:cs typeface="Times New Roman" panose="02020603050405020304" pitchFamily="18" charset="0"/>
              </a:rPr>
              <a:t>位，</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dirty="0">
                <a:solidFill>
                  <a:srgbClr val="000000"/>
                </a:solidFill>
                <a:latin typeface="Times New Roman" panose="02020603050405020304" pitchFamily="18" charset="0"/>
                <a:cs typeface="Times New Roman" panose="02020603050405020304" pitchFamily="18" charset="0"/>
              </a:rPr>
              <a:t>6</a:t>
            </a:r>
            <a:r>
              <a:rPr kumimoji="1" lang="zh-CN" altLang="en-US" sz="2400" dirty="0">
                <a:solidFill>
                  <a:srgbClr val="000000"/>
                </a:solidFill>
                <a:latin typeface="Times New Roman" panose="02020603050405020304" pitchFamily="18" charset="0"/>
                <a:cs typeface="Times New Roman" panose="02020603050405020304" pitchFamily="18" charset="0"/>
              </a:rPr>
              <a:t>各出现</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次，</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3</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7</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9</a:t>
            </a:r>
            <a:r>
              <a:rPr kumimoji="1" lang="zh-CN" altLang="en-US" sz="2400" dirty="0">
                <a:solidFill>
                  <a:srgbClr val="000000"/>
                </a:solidFill>
                <a:latin typeface="Times New Roman" panose="02020603050405020304" pitchFamily="18" charset="0"/>
                <a:cs typeface="Times New Roman" panose="02020603050405020304" pitchFamily="18" charset="0"/>
              </a:rPr>
              <a:t>各出现</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次，</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itchFamily="18" charset="2"/>
              </a:rPr>
              <a:t></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4</a:t>
            </a:r>
            <a:r>
              <a:rPr kumimoji="1" lang="en-US" altLang="zh-CN" sz="2400" dirty="0">
                <a:solidFill>
                  <a:srgbClr val="000000"/>
                </a:solidFill>
                <a:latin typeface="Times New Roman" panose="02020603050405020304" pitchFamily="18" charset="0"/>
                <a:cs typeface="Times New Roman" panose="02020603050405020304" pitchFamily="18" charset="0"/>
              </a:rPr>
              <a:t>=(2—8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*2+(1—8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*4+(0—8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*4</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15.6</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rPr>
              <a:t>第</a:t>
            </a:r>
            <a:r>
              <a:rPr kumimoji="1" lang="en-US" altLang="zh-CN" sz="2400" dirty="0">
                <a:solidFill>
                  <a:srgbClr val="000000"/>
                </a:solidFill>
                <a:latin typeface="Times New Roman" panose="02020603050405020304" pitchFamily="18" charset="0"/>
                <a:cs typeface="Times New Roman" panose="02020603050405020304" pitchFamily="18" charset="0"/>
              </a:rPr>
              <a:t>5</a:t>
            </a:r>
            <a:r>
              <a:rPr kumimoji="1" lang="zh-CN" altLang="en-US" sz="2400" dirty="0">
                <a:solidFill>
                  <a:srgbClr val="000000"/>
                </a:solidFill>
                <a:latin typeface="Times New Roman" panose="02020603050405020304" pitchFamily="18" charset="0"/>
                <a:cs typeface="Times New Roman" panose="02020603050405020304" pitchFamily="18" charset="0"/>
              </a:rPr>
              <a:t>位，</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dirty="0">
                <a:solidFill>
                  <a:srgbClr val="000000"/>
                </a:solidFill>
                <a:latin typeface="Times New Roman" panose="02020603050405020304" pitchFamily="18" charset="0"/>
                <a:cs typeface="Times New Roman" panose="02020603050405020304" pitchFamily="18" charset="0"/>
              </a:rPr>
              <a:t>5</a:t>
            </a:r>
            <a:r>
              <a:rPr kumimoji="1" lang="zh-CN" altLang="en-US" sz="2400" dirty="0">
                <a:solidFill>
                  <a:srgbClr val="000000"/>
                </a:solidFill>
                <a:latin typeface="Times New Roman" panose="02020603050405020304" pitchFamily="18" charset="0"/>
                <a:cs typeface="Times New Roman" panose="02020603050405020304" pitchFamily="18" charset="0"/>
              </a:rPr>
              <a:t>各出现</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次，</a:t>
            </a:r>
            <a:r>
              <a:rPr kumimoji="1" lang="en-US" altLang="zh-CN" sz="2400" dirty="0">
                <a:solidFill>
                  <a:srgbClr val="000000"/>
                </a:solidFill>
                <a:latin typeface="Times New Roman" panose="02020603050405020304" pitchFamily="18" charset="0"/>
                <a:cs typeface="Times New Roman" panose="02020603050405020304" pitchFamily="18" charset="0"/>
              </a:rPr>
              <a:t>3</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4</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6</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7</a:t>
            </a:r>
            <a:r>
              <a:rPr kumimoji="1" lang="zh-CN" altLang="en-US" sz="2400" dirty="0">
                <a:solidFill>
                  <a:srgbClr val="000000"/>
                </a:solidFill>
                <a:latin typeface="Times New Roman" panose="02020603050405020304" pitchFamily="18" charset="0"/>
                <a:cs typeface="Times New Roman" panose="02020603050405020304" pitchFamily="18" charset="0"/>
              </a:rPr>
              <a:t>各出现</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次，</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itchFamily="18" charset="2"/>
              </a:rPr>
              <a:t></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5</a:t>
            </a:r>
            <a:r>
              <a:rPr kumimoji="1" lang="en-US" altLang="zh-CN" sz="2400" dirty="0">
                <a:solidFill>
                  <a:srgbClr val="000000"/>
                </a:solidFill>
                <a:latin typeface="Times New Roman" panose="02020603050405020304" pitchFamily="18" charset="0"/>
                <a:cs typeface="Times New Roman" panose="02020603050405020304" pitchFamily="18" charset="0"/>
              </a:rPr>
              <a:t>=(2—8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*2+(1—8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*4+(0—8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*4</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15.6</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rPr>
              <a:t>第</a:t>
            </a:r>
            <a:r>
              <a:rPr kumimoji="1" lang="en-US" altLang="zh-CN" sz="2400" dirty="0">
                <a:solidFill>
                  <a:srgbClr val="000000"/>
                </a:solidFill>
                <a:latin typeface="Times New Roman" panose="02020603050405020304" pitchFamily="18" charset="0"/>
                <a:cs typeface="Times New Roman" panose="02020603050405020304" pitchFamily="18" charset="0"/>
              </a:rPr>
              <a:t>6</a:t>
            </a:r>
            <a:r>
              <a:rPr kumimoji="1" lang="zh-CN" altLang="en-US" sz="2400" dirty="0">
                <a:solidFill>
                  <a:srgbClr val="000000"/>
                </a:solidFill>
                <a:latin typeface="Times New Roman" panose="02020603050405020304" pitchFamily="18" charset="0"/>
                <a:cs typeface="Times New Roman" panose="02020603050405020304" pitchFamily="18" charset="0"/>
              </a:rPr>
              <a:t>位，</a:t>
            </a:r>
            <a:r>
              <a:rPr kumimoji="1" lang="en-US" altLang="zh-CN" sz="2400" dirty="0">
                <a:solidFill>
                  <a:srgbClr val="000000"/>
                </a:solidFill>
                <a:latin typeface="Times New Roman" panose="02020603050405020304" pitchFamily="18" charset="0"/>
                <a:cs typeface="Times New Roman" panose="02020603050405020304" pitchFamily="18" charset="0"/>
              </a:rPr>
              <a:t>8</a:t>
            </a:r>
            <a:r>
              <a:rPr kumimoji="1" lang="zh-CN" altLang="en-US" sz="2400" dirty="0">
                <a:solidFill>
                  <a:srgbClr val="000000"/>
                </a:solidFill>
                <a:latin typeface="Times New Roman" panose="02020603050405020304" pitchFamily="18" charset="0"/>
                <a:cs typeface="Times New Roman" panose="02020603050405020304" pitchFamily="18" charset="0"/>
              </a:rPr>
              <a:t>和</a:t>
            </a:r>
            <a:r>
              <a:rPr kumimoji="1" lang="en-US" altLang="zh-CN" sz="2400" dirty="0">
                <a:solidFill>
                  <a:srgbClr val="000000"/>
                </a:solidFill>
                <a:latin typeface="Times New Roman" panose="02020603050405020304" pitchFamily="18" charset="0"/>
                <a:cs typeface="Times New Roman" panose="02020603050405020304" pitchFamily="18" charset="0"/>
              </a:rPr>
              <a:t>9</a:t>
            </a:r>
            <a:r>
              <a:rPr kumimoji="1" lang="zh-CN" altLang="en-US" sz="2400" dirty="0">
                <a:solidFill>
                  <a:srgbClr val="000000"/>
                </a:solidFill>
                <a:latin typeface="Times New Roman" panose="02020603050405020304" pitchFamily="18" charset="0"/>
                <a:cs typeface="Times New Roman" panose="02020603050405020304" pitchFamily="18" charset="0"/>
              </a:rPr>
              <a:t>各出现</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次，</a:t>
            </a:r>
            <a:r>
              <a:rPr kumimoji="1" lang="en-US" altLang="zh-CN" sz="24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6</a:t>
            </a:r>
            <a:r>
              <a:rPr kumimoji="1" lang="zh-CN" altLang="en-US" sz="2400" dirty="0">
                <a:solidFill>
                  <a:srgbClr val="000000"/>
                </a:solidFill>
                <a:latin typeface="Times New Roman" panose="02020603050405020304" pitchFamily="18" charset="0"/>
                <a:cs typeface="Times New Roman" panose="02020603050405020304" pitchFamily="18" charset="0"/>
              </a:rPr>
              <a:t>各出现</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次，</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itchFamily="18" charset="2"/>
              </a:rPr>
              <a:t></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6</a:t>
            </a:r>
            <a:r>
              <a:rPr kumimoji="1" lang="en-US" altLang="zh-CN" sz="2400" dirty="0">
                <a:solidFill>
                  <a:srgbClr val="000000"/>
                </a:solidFill>
                <a:latin typeface="Times New Roman" panose="02020603050405020304" pitchFamily="18" charset="0"/>
                <a:cs typeface="Times New Roman" panose="02020603050405020304" pitchFamily="18" charset="0"/>
              </a:rPr>
              <a:t>=(2—8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*2+(1—8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*4+(0—8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*4</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15.6</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rPr>
              <a:t>第</a:t>
            </a:r>
            <a:r>
              <a:rPr kumimoji="1" lang="en-US" altLang="zh-CN" sz="2400" dirty="0">
                <a:solidFill>
                  <a:srgbClr val="000000"/>
                </a:solidFill>
                <a:latin typeface="Times New Roman" panose="02020603050405020304" pitchFamily="18" charset="0"/>
                <a:cs typeface="Times New Roman" panose="02020603050405020304" pitchFamily="18" charset="0"/>
              </a:rPr>
              <a:t>7</a:t>
            </a:r>
            <a:r>
              <a:rPr kumimoji="1" lang="zh-CN" altLang="en-US" sz="2400" dirty="0">
                <a:solidFill>
                  <a:srgbClr val="000000"/>
                </a:solidFill>
                <a:latin typeface="Times New Roman" panose="02020603050405020304" pitchFamily="18" charset="0"/>
                <a:cs typeface="Times New Roman" panose="02020603050405020304" pitchFamily="18" charset="0"/>
              </a:rPr>
              <a:t>位，仅</a:t>
            </a:r>
            <a:r>
              <a:rPr kumimoji="1" lang="en-US" altLang="zh-CN" sz="2400" dirty="0">
                <a:solidFill>
                  <a:srgbClr val="000000"/>
                </a:solidFill>
                <a:latin typeface="Times New Roman" panose="02020603050405020304" pitchFamily="18" charset="0"/>
                <a:cs typeface="Times New Roman" panose="02020603050405020304" pitchFamily="18" charset="0"/>
              </a:rPr>
              <a:t>8</a:t>
            </a:r>
            <a:r>
              <a:rPr kumimoji="1" lang="zh-CN" altLang="en-US" sz="2400" dirty="0">
                <a:solidFill>
                  <a:srgbClr val="000000"/>
                </a:solidFill>
                <a:latin typeface="Times New Roman" panose="02020603050405020304" pitchFamily="18" charset="0"/>
                <a:cs typeface="Times New Roman" panose="02020603050405020304" pitchFamily="18" charset="0"/>
              </a:rPr>
              <a:t>出现</a:t>
            </a:r>
            <a:r>
              <a:rPr kumimoji="1" lang="en-US" altLang="zh-CN" sz="2400" dirty="0">
                <a:solidFill>
                  <a:srgbClr val="000000"/>
                </a:solidFill>
                <a:latin typeface="Times New Roman" panose="02020603050405020304" pitchFamily="18" charset="0"/>
                <a:cs typeface="Times New Roman" panose="02020603050405020304" pitchFamily="18" charset="0"/>
              </a:rPr>
              <a:t>8</a:t>
            </a:r>
            <a:r>
              <a:rPr kumimoji="1" lang="zh-CN" altLang="en-US" sz="2400" dirty="0">
                <a:solidFill>
                  <a:srgbClr val="000000"/>
                </a:solidFill>
                <a:latin typeface="Times New Roman" panose="02020603050405020304" pitchFamily="18" charset="0"/>
                <a:cs typeface="Times New Roman" panose="02020603050405020304" pitchFamily="18" charset="0"/>
              </a:rPr>
              <a:t>次，</a:t>
            </a:r>
          </a:p>
          <a:p>
            <a:pPr algn="just" eaLnBrk="1" hangingPunct="1">
              <a:spcBef>
                <a:spcPct val="50000"/>
              </a:spcBef>
            </a:pPr>
            <a:r>
              <a:rPr kumimoji="1" lang="zh-CN" altLang="en-US" sz="2400" dirty="0">
                <a:solidFill>
                  <a:srgbClr val="000000"/>
                </a:solidFill>
                <a:latin typeface="Times New Roman" panose="02020603050405020304" pitchFamily="18" charset="0"/>
                <a:cs typeface="Times New Roman" panose="02020603050405020304" pitchFamily="18" charset="0"/>
                <a:sym typeface="Symbol" pitchFamily="18" charset="2"/>
              </a:rPr>
              <a:t></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7</a:t>
            </a:r>
            <a:r>
              <a:rPr kumimoji="1" lang="en-US" altLang="zh-CN" sz="2400" dirty="0">
                <a:solidFill>
                  <a:srgbClr val="000000"/>
                </a:solidFill>
                <a:latin typeface="Times New Roman" panose="02020603050405020304" pitchFamily="18" charset="0"/>
                <a:cs typeface="Times New Roman" panose="02020603050405020304" pitchFamily="18" charset="0"/>
              </a:rPr>
              <a:t>=(8—8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十</a:t>
            </a:r>
            <a:r>
              <a:rPr kumimoji="1" lang="en-US" altLang="zh-CN" sz="2400" dirty="0">
                <a:solidFill>
                  <a:srgbClr val="000000"/>
                </a:solidFill>
                <a:latin typeface="Times New Roman" panose="02020603050405020304" pitchFamily="18" charset="0"/>
                <a:cs typeface="Times New Roman" panose="02020603050405020304" pitchFamily="18" charset="0"/>
              </a:rPr>
              <a:t>(0—8</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10)</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*9</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57.6</a:t>
            </a:r>
            <a:endParaRPr kumimoji="1" lang="en-US" altLang="zh-CN" sz="2400" dirty="0">
              <a:latin typeface="Times New Roman" pitchFamily="18" charset="0"/>
              <a:cs typeface="Times New Roman" panose="02020603050405020304"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散列函数</a:t>
            </a:r>
            <a:r>
              <a:rPr lang="zh-CN" altLang="en-US" dirty="0">
                <a:solidFill>
                  <a:schemeClr val="tx2"/>
                </a:solidFill>
              </a:rPr>
              <a:t> </a:t>
            </a:r>
            <a:endParaRPr lang="zh-CN" altLang="en-US" dirty="0"/>
          </a:p>
        </p:txBody>
      </p:sp>
    </p:spTree>
  </p:cSld>
  <p:clrMapOvr>
    <a:masterClrMapping/>
  </p:clrMapOvr>
  <p:transition>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503238" y="1341438"/>
            <a:ext cx="75438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ct val="50000"/>
              </a:spcBef>
            </a:pPr>
            <a:r>
              <a:rPr kumimoji="1" lang="en-US" altLang="zh-CN" sz="2800" dirty="0">
                <a:solidFill>
                  <a:srgbClr val="000000"/>
                </a:solidFill>
                <a:latin typeface="Times New Roman" pitchFamily="18" charset="0"/>
                <a:ea typeface="楷体_GB2312"/>
                <a:cs typeface="Times New Roman" panose="02020603050405020304" pitchFamily="18" charset="0"/>
              </a:rPr>
              <a:t>3</a:t>
            </a:r>
            <a:r>
              <a:rPr kumimoji="1" lang="zh-CN" altLang="en-US" sz="2800" dirty="0">
                <a:solidFill>
                  <a:srgbClr val="000000"/>
                </a:solidFill>
                <a:latin typeface="Times New Roman" pitchFamily="18" charset="0"/>
                <a:ea typeface="楷体_GB2312"/>
                <a:cs typeface="Times New Roman" panose="02020603050405020304" pitchFamily="18" charset="0"/>
              </a:rPr>
              <a:t>．除留余数法</a:t>
            </a:r>
          </a:p>
          <a:p>
            <a:pPr algn="just" eaLnBrk="1" hangingPunct="1">
              <a:lnSpc>
                <a:spcPct val="120000"/>
              </a:lnSpc>
              <a:spcBef>
                <a:spcPct val="50000"/>
              </a:spcBef>
            </a:pPr>
            <a:r>
              <a:rPr kumimoji="1" lang="zh-CN" altLang="en-US" sz="2800" dirty="0" smtClean="0">
                <a:solidFill>
                  <a:srgbClr val="000000"/>
                </a:solidFill>
                <a:latin typeface="Times New Roman" panose="02020603050405020304" pitchFamily="18" charset="0"/>
                <a:cs typeface="Times New Roman" panose="02020603050405020304" pitchFamily="18" charset="0"/>
              </a:rPr>
              <a:t>  设</a:t>
            </a:r>
            <a:r>
              <a:rPr kumimoji="1" lang="zh-CN" altLang="en-US" sz="2800" dirty="0">
                <a:solidFill>
                  <a:srgbClr val="000000"/>
                </a:solidFill>
                <a:latin typeface="Times New Roman" panose="02020603050405020304" pitchFamily="18" charset="0"/>
                <a:cs typeface="Times New Roman" panose="02020603050405020304" pitchFamily="18" charset="0"/>
              </a:rPr>
              <a:t>散列表地址空间大小为</a:t>
            </a:r>
            <a:r>
              <a:rPr kumimoji="1" lang="en-US" altLang="zh-CN" sz="2800" dirty="0">
                <a:solidFill>
                  <a:srgbClr val="000000"/>
                </a:solidFill>
                <a:latin typeface="Times New Roman" panose="02020603050405020304" pitchFamily="18" charset="0"/>
                <a:cs typeface="Times New Roman" panose="02020603050405020304" pitchFamily="18" charset="0"/>
              </a:rPr>
              <a:t>m</a:t>
            </a:r>
            <a:r>
              <a:rPr kumimoji="1" lang="zh-CN" altLang="en-US" sz="2800" dirty="0">
                <a:solidFill>
                  <a:srgbClr val="000000"/>
                </a:solidFill>
                <a:latin typeface="Times New Roman" panose="02020603050405020304" pitchFamily="18" charset="0"/>
                <a:cs typeface="Times New Roman" panose="02020603050405020304" pitchFamily="18" charset="0"/>
              </a:rPr>
              <a:t>，取一个不大于</a:t>
            </a:r>
            <a:r>
              <a:rPr kumimoji="1" lang="en-US" altLang="zh-CN" sz="2800" dirty="0">
                <a:solidFill>
                  <a:srgbClr val="000000"/>
                </a:solidFill>
                <a:latin typeface="Times New Roman" panose="02020603050405020304" pitchFamily="18" charset="0"/>
                <a:cs typeface="Times New Roman" panose="02020603050405020304" pitchFamily="18" charset="0"/>
              </a:rPr>
              <a:t>m</a:t>
            </a:r>
            <a:r>
              <a:rPr kumimoji="1" lang="zh-CN" altLang="en-US" sz="2800" dirty="0">
                <a:solidFill>
                  <a:srgbClr val="000000"/>
                </a:solidFill>
                <a:latin typeface="Times New Roman" panose="02020603050405020304" pitchFamily="18" charset="0"/>
                <a:cs typeface="Times New Roman" panose="02020603050405020304" pitchFamily="18" charset="0"/>
              </a:rPr>
              <a:t>，但最接近于或等于</a:t>
            </a:r>
            <a:r>
              <a:rPr kumimoji="1" lang="en-US" altLang="zh-CN" sz="2800" dirty="0">
                <a:solidFill>
                  <a:srgbClr val="000000"/>
                </a:solidFill>
                <a:latin typeface="Times New Roman" panose="02020603050405020304" pitchFamily="18" charset="0"/>
                <a:cs typeface="Times New Roman" panose="02020603050405020304" pitchFamily="18" charset="0"/>
              </a:rPr>
              <a:t>m</a:t>
            </a:r>
            <a:r>
              <a:rPr kumimoji="1" lang="zh-CN" altLang="en-US" sz="2800" dirty="0">
                <a:solidFill>
                  <a:srgbClr val="000000"/>
                </a:solidFill>
                <a:latin typeface="Times New Roman" panose="02020603050405020304" pitchFamily="18" charset="0"/>
                <a:cs typeface="Times New Roman" panose="02020603050405020304" pitchFamily="18" charset="0"/>
              </a:rPr>
              <a:t>的质数</a:t>
            </a:r>
            <a:r>
              <a:rPr kumimoji="1" lang="en-US" altLang="zh-CN" sz="2800" dirty="0">
                <a:solidFill>
                  <a:srgbClr val="000000"/>
                </a:solidFill>
                <a:latin typeface="Times New Roman" panose="02020603050405020304" pitchFamily="18" charset="0"/>
                <a:cs typeface="Times New Roman" panose="02020603050405020304" pitchFamily="18" charset="0"/>
              </a:rPr>
              <a:t>p</a:t>
            </a:r>
            <a:r>
              <a:rPr kumimoji="1" lang="zh-CN" altLang="en-US" sz="2800" dirty="0">
                <a:solidFill>
                  <a:srgbClr val="000000"/>
                </a:solidFill>
                <a:latin typeface="Times New Roman" panose="02020603050405020304" pitchFamily="18" charset="0"/>
                <a:cs typeface="Times New Roman" panose="02020603050405020304" pitchFamily="18" charset="0"/>
              </a:rPr>
              <a:t>，或者选取一个不含有小于</a:t>
            </a:r>
            <a:r>
              <a:rPr kumimoji="1" lang="en-US" altLang="zh-CN" sz="2800" dirty="0">
                <a:solidFill>
                  <a:srgbClr val="000000"/>
                </a:solidFill>
                <a:latin typeface="Times New Roman" panose="02020603050405020304" pitchFamily="18" charset="0"/>
                <a:cs typeface="Times New Roman" panose="02020603050405020304" pitchFamily="18" charset="0"/>
              </a:rPr>
              <a:t>20</a:t>
            </a:r>
            <a:r>
              <a:rPr kumimoji="1" lang="zh-CN" altLang="en-US" sz="2800" dirty="0">
                <a:solidFill>
                  <a:srgbClr val="000000"/>
                </a:solidFill>
                <a:latin typeface="Times New Roman" panose="02020603050405020304" pitchFamily="18" charset="0"/>
                <a:cs typeface="Times New Roman" panose="02020603050405020304" pitchFamily="18" charset="0"/>
              </a:rPr>
              <a:t>的质因数的合数作为除数，除留余数法的散列函数为：</a:t>
            </a:r>
          </a:p>
          <a:p>
            <a:pPr eaLnBrk="1" hangingPunct="1">
              <a:lnSpc>
                <a:spcPct val="120000"/>
              </a:lnSpc>
              <a:spcBef>
                <a:spcPct val="50000"/>
              </a:spcBef>
            </a:pPr>
            <a:r>
              <a:rPr kumimoji="1" lang="zh-CN" altLang="en-US" sz="2800" dirty="0">
                <a:latin typeface="Times New Roman" pitchFamily="18" charset="0"/>
                <a:cs typeface="Times New Roman" panose="02020603050405020304" pitchFamily="18" charset="0"/>
              </a:rPr>
              <a:t>      </a:t>
            </a:r>
            <a:r>
              <a:rPr kumimoji="1" lang="en-US" altLang="zh-CN" sz="2800" dirty="0">
                <a:latin typeface="Times New Roman" pitchFamily="18" charset="0"/>
                <a:cs typeface="Times New Roman" panose="02020603050405020304" pitchFamily="18" charset="0"/>
              </a:rPr>
              <a:t>Hash</a:t>
            </a:r>
            <a:r>
              <a:rPr kumimoji="1" lang="zh-CN" altLang="en-US" sz="2800" dirty="0">
                <a:latin typeface="Times New Roman" panose="02020603050405020304" pitchFamily="18" charset="0"/>
                <a:cs typeface="Times New Roman" panose="02020603050405020304" pitchFamily="18" charset="0"/>
              </a:rPr>
              <a:t>（</a:t>
            </a:r>
            <a:r>
              <a:rPr kumimoji="1" lang="en-US" altLang="zh-CN" sz="2800" dirty="0">
                <a:latin typeface="Times New Roman" pitchFamily="18" charset="0"/>
                <a:cs typeface="Times New Roman" panose="02020603050405020304" pitchFamily="18" charset="0"/>
              </a:rPr>
              <a:t>key</a:t>
            </a:r>
            <a:r>
              <a:rPr kumimoji="1" lang="zh-CN" altLang="en-US" sz="2800" dirty="0">
                <a:latin typeface="Times New Roman" panose="02020603050405020304" pitchFamily="18" charset="0"/>
                <a:cs typeface="Times New Roman" panose="02020603050405020304" pitchFamily="18" charset="0"/>
              </a:rPr>
              <a:t>）</a:t>
            </a:r>
            <a:r>
              <a:rPr kumimoji="1" lang="en-US" altLang="zh-CN" sz="2800" dirty="0">
                <a:latin typeface="Times New Roman" pitchFamily="18" charset="0"/>
                <a:cs typeface="Times New Roman" panose="02020603050405020304" pitchFamily="18" charset="0"/>
              </a:rPr>
              <a:t>=key </a:t>
            </a:r>
            <a:r>
              <a:rPr lang="en-US" altLang="zh-CN" dirty="0" smtClean="0">
                <a:latin typeface="Times New Roman" panose="02020603050405020304" pitchFamily="18" charset="0"/>
                <a:cs typeface="Times New Roman" panose="02020603050405020304" pitchFamily="18" charset="0"/>
              </a:rPr>
              <a:t>%</a:t>
            </a:r>
            <a:r>
              <a:rPr kumimoji="1" lang="en-US" altLang="zh-CN" sz="2800" dirty="0" smtClean="0">
                <a:latin typeface="Times New Roman" pitchFamily="18" charset="0"/>
                <a:cs typeface="Times New Roman" panose="02020603050405020304" pitchFamily="18" charset="0"/>
              </a:rPr>
              <a:t> </a:t>
            </a:r>
            <a:r>
              <a:rPr kumimoji="1" lang="en-US" altLang="zh-CN" sz="2800" dirty="0">
                <a:latin typeface="Times New Roman" pitchFamily="18" charset="0"/>
                <a:cs typeface="Times New Roman" panose="02020603050405020304" pitchFamily="18" charset="0"/>
              </a:rPr>
              <a:t>p  </a:t>
            </a:r>
            <a:r>
              <a:rPr kumimoji="1" lang="zh-CN" altLang="en-US" sz="2800" dirty="0">
                <a:latin typeface="Times New Roman" panose="02020603050405020304" pitchFamily="18" charset="0"/>
                <a:cs typeface="Times New Roman" panose="02020603050405020304" pitchFamily="18" charset="0"/>
              </a:rPr>
              <a:t>（</a:t>
            </a:r>
            <a:r>
              <a:rPr kumimoji="1" lang="en-US" altLang="zh-CN" sz="2800" dirty="0" err="1">
                <a:latin typeface="Times New Roman" pitchFamily="18" charset="0"/>
                <a:cs typeface="Times New Roman" panose="02020603050405020304" pitchFamily="18" charset="0"/>
              </a:rPr>
              <a:t>p≤m</a:t>
            </a:r>
            <a:r>
              <a:rPr kumimoji="1" lang="zh-CN" altLang="en-US" sz="2800" dirty="0">
                <a:latin typeface="Times New Roman" panose="02020603050405020304" pitchFamily="18" charset="0"/>
                <a:cs typeface="Times New Roman" panose="02020603050405020304" pitchFamily="18" charset="0"/>
              </a:rPr>
              <a:t>）</a:t>
            </a:r>
            <a:br>
              <a:rPr kumimoji="1" lang="zh-CN" altLang="en-US" sz="2800" dirty="0">
                <a:latin typeface="Times New Roman" panose="02020603050405020304" pitchFamily="18" charset="0"/>
                <a:cs typeface="Times New Roman" panose="02020603050405020304" pitchFamily="18" charset="0"/>
              </a:rPr>
            </a:br>
            <a:r>
              <a:rPr kumimoji="1" lang="zh-CN" altLang="en-US" sz="2800" dirty="0">
                <a:latin typeface="Times New Roman" panose="02020603050405020304" pitchFamily="18" charset="0"/>
                <a:cs typeface="Times New Roman" panose="02020603050405020304" pitchFamily="18" charset="0"/>
              </a:rPr>
              <a:t>其中，</a:t>
            </a:r>
            <a:r>
              <a:rPr kumimoji="1" lang="zh-CN" altLang="en-US" sz="2800" dirty="0" smtClean="0">
                <a:latin typeface="Times New Roman" pitchFamily="18" charset="0"/>
                <a:cs typeface="Times New Roman" panose="02020603050405020304" pitchFamily="18" charset="0"/>
              </a:rPr>
              <a:t>“</a:t>
            </a:r>
            <a:r>
              <a:rPr kumimoji="1" lang="en-US" altLang="zh-CN" sz="2800" dirty="0" smtClean="0">
                <a:latin typeface="Times New Roman" panose="02020603050405020304" pitchFamily="18" charset="0"/>
                <a:cs typeface="Times New Roman" panose="02020603050405020304" pitchFamily="18" charset="0"/>
              </a:rPr>
              <a:t>%</a:t>
            </a:r>
            <a:r>
              <a:rPr kumimoji="1" lang="zh-CN" altLang="en-US" sz="2800" dirty="0" smtClean="0">
                <a:latin typeface="Times New Roman"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是整数除法取余运算，且</a:t>
            </a:r>
            <a:r>
              <a:rPr kumimoji="1" lang="en-US" altLang="zh-CN" sz="2800" dirty="0">
                <a:latin typeface="Times New Roman" pitchFamily="18" charset="0"/>
                <a:cs typeface="Times New Roman" panose="02020603050405020304" pitchFamily="18" charset="0"/>
              </a:rPr>
              <a:t>p</a:t>
            </a:r>
            <a:r>
              <a:rPr kumimoji="1" lang="zh-CN" altLang="en-US" sz="2800" dirty="0">
                <a:latin typeface="Times New Roman" panose="02020603050405020304" pitchFamily="18" charset="0"/>
                <a:cs typeface="Times New Roman" panose="02020603050405020304" pitchFamily="18" charset="0"/>
              </a:rPr>
              <a:t>应避免取</a:t>
            </a:r>
            <a:r>
              <a:rPr kumimoji="1" lang="en-US" altLang="zh-CN" sz="2800" dirty="0">
                <a:latin typeface="Times New Roman" pitchFamily="18" charset="0"/>
                <a:cs typeface="Times New Roman" panose="02020603050405020304" pitchFamily="18" charset="0"/>
              </a:rPr>
              <a:t>2</a:t>
            </a:r>
            <a:r>
              <a:rPr kumimoji="1" lang="zh-CN" altLang="en-US" sz="2800" dirty="0">
                <a:latin typeface="Times New Roman" panose="02020603050405020304" pitchFamily="18" charset="0"/>
                <a:cs typeface="Times New Roman" panose="02020603050405020304" pitchFamily="18" charset="0"/>
              </a:rPr>
              <a:t>的幂。</a:t>
            </a:r>
            <a:r>
              <a:rPr kumimoji="1" lang="zh-CN" altLang="en-US" sz="2400" dirty="0">
                <a:latin typeface="Times New Roman" pitchFamily="18" charset="0"/>
                <a:cs typeface="Times New Roman" panose="02020603050405020304" pitchFamily="18" charset="0"/>
              </a:rPr>
              <a:t> </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散列函数</a:t>
            </a:r>
            <a:r>
              <a:rPr lang="zh-CN" altLang="en-US" dirty="0">
                <a:solidFill>
                  <a:schemeClr val="tx2"/>
                </a:solidFill>
              </a:rPr>
              <a:t> </a:t>
            </a:r>
            <a:endParaRPr lang="zh-CN" altLang="en-US" dirty="0"/>
          </a:p>
        </p:txBody>
      </p:sp>
    </p:spTree>
  </p:cSld>
  <p:clrMapOvr>
    <a:masterClrMapping/>
  </p:clrMapOvr>
  <p:transition>
    <p:wipe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87338" y="1412909"/>
            <a:ext cx="81661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ct val="50000"/>
              </a:spcBef>
            </a:pPr>
            <a:r>
              <a:rPr kumimoji="1" lang="zh-CN" altLang="en-US" sz="2800" dirty="0" smtClean="0">
                <a:solidFill>
                  <a:srgbClr val="000000"/>
                </a:solidFill>
                <a:latin typeface="宋体" pitchFamily="2" charset="-122"/>
              </a:rPr>
              <a:t>   例如</a:t>
            </a:r>
            <a:r>
              <a:rPr kumimoji="1" lang="zh-CN" altLang="en-US" sz="2800" dirty="0">
                <a:solidFill>
                  <a:srgbClr val="000000"/>
                </a:solidFill>
                <a:latin typeface="宋体" pitchFamily="2" charset="-122"/>
              </a:rPr>
              <a:t>：设散列表的大小</a:t>
            </a:r>
            <a:r>
              <a:rPr kumimoji="1" lang="en-US" altLang="zh-CN" sz="2800" dirty="0">
                <a:solidFill>
                  <a:srgbClr val="000000"/>
                </a:solidFill>
                <a:latin typeface="宋体" pitchFamily="2" charset="-122"/>
              </a:rPr>
              <a:t>m=25</a:t>
            </a:r>
            <a:r>
              <a:rPr kumimoji="1" lang="zh-CN" altLang="en-US" sz="2800" dirty="0">
                <a:solidFill>
                  <a:srgbClr val="000000"/>
                </a:solidFill>
                <a:latin typeface="宋体" pitchFamily="2" charset="-122"/>
              </a:rPr>
              <a:t>，取质数</a:t>
            </a:r>
            <a:r>
              <a:rPr kumimoji="1" lang="en-US" altLang="zh-CN" sz="2800" dirty="0">
                <a:solidFill>
                  <a:srgbClr val="000000"/>
                </a:solidFill>
                <a:latin typeface="宋体" pitchFamily="2" charset="-122"/>
              </a:rPr>
              <a:t>p=23</a:t>
            </a:r>
            <a:r>
              <a:rPr kumimoji="1" lang="zh-CN" altLang="en-US" sz="2800" dirty="0">
                <a:solidFill>
                  <a:srgbClr val="000000"/>
                </a:solidFill>
                <a:latin typeface="宋体" pitchFamily="2" charset="-122"/>
              </a:rPr>
              <a:t>，散列函数为：</a:t>
            </a:r>
          </a:p>
          <a:p>
            <a:pPr eaLnBrk="1" hangingPunct="1">
              <a:lnSpc>
                <a:spcPct val="120000"/>
              </a:lnSpc>
              <a:spcBef>
                <a:spcPct val="50000"/>
              </a:spcBef>
            </a:pPr>
            <a:r>
              <a:rPr kumimoji="1" lang="zh-CN" altLang="en-US" sz="2800" dirty="0">
                <a:latin typeface="Times New Roman" pitchFamily="18" charset="0"/>
              </a:rPr>
              <a:t>              </a:t>
            </a:r>
            <a:r>
              <a:rPr kumimoji="1" lang="en-US" altLang="zh-CN" sz="2800" dirty="0" smtClean="0">
                <a:latin typeface="Times New Roman" pitchFamily="18" charset="0"/>
              </a:rPr>
              <a:t>Hash</a:t>
            </a:r>
            <a:r>
              <a:rPr kumimoji="1" lang="zh-CN" altLang="en-US" sz="2800" dirty="0" smtClean="0">
                <a:latin typeface="宋体" pitchFamily="2" charset="-122"/>
              </a:rPr>
              <a:t>（</a:t>
            </a:r>
            <a:r>
              <a:rPr kumimoji="1" lang="en-US" altLang="zh-CN" sz="2800" dirty="0" smtClean="0">
                <a:latin typeface="Times New Roman" pitchFamily="18" charset="0"/>
              </a:rPr>
              <a:t>key</a:t>
            </a:r>
            <a:r>
              <a:rPr kumimoji="1" lang="zh-CN" altLang="en-US" sz="2800" dirty="0" smtClean="0">
                <a:latin typeface="宋体" pitchFamily="2" charset="-122"/>
              </a:rPr>
              <a:t>）</a:t>
            </a:r>
            <a:r>
              <a:rPr kumimoji="1" lang="en-US" altLang="zh-CN" sz="2800" dirty="0" smtClean="0">
                <a:latin typeface="Times New Roman" pitchFamily="18" charset="0"/>
              </a:rPr>
              <a:t>=key </a:t>
            </a:r>
            <a:r>
              <a:rPr kumimoji="1" lang="en-US" altLang="zh-CN" sz="2800" dirty="0">
                <a:latin typeface="Times New Roman" pitchFamily="18" charset="0"/>
              </a:rPr>
              <a:t>% 23</a:t>
            </a:r>
            <a:r>
              <a:rPr kumimoji="1" lang="zh-CN" altLang="en-US" sz="2800" dirty="0">
                <a:latin typeface="宋体" pitchFamily="2" charset="-122"/>
              </a:rPr>
              <a:t>。</a:t>
            </a:r>
            <a:r>
              <a:rPr kumimoji="1" lang="zh-CN" altLang="en-US" sz="2800" dirty="0">
                <a:latin typeface="Times New Roman" pitchFamily="18" charset="0"/>
              </a:rPr>
              <a:t/>
            </a:r>
            <a:br>
              <a:rPr kumimoji="1" lang="zh-CN" altLang="en-US" sz="2800" dirty="0">
                <a:latin typeface="Times New Roman" pitchFamily="18" charset="0"/>
              </a:rPr>
            </a:br>
            <a:r>
              <a:rPr kumimoji="1" lang="zh-CN" altLang="en-US" sz="2800" dirty="0">
                <a:latin typeface="Times New Roman" pitchFamily="18" charset="0"/>
              </a:rPr>
              <a:t>     </a:t>
            </a:r>
            <a:r>
              <a:rPr kumimoji="1" lang="zh-CN" altLang="en-US" sz="2800" dirty="0">
                <a:latin typeface="宋体" pitchFamily="2" charset="-122"/>
              </a:rPr>
              <a:t>则对于关键字为</a:t>
            </a:r>
            <a:r>
              <a:rPr kumimoji="1" lang="en-US" altLang="zh-CN" sz="2800" dirty="0">
                <a:latin typeface="Times New Roman" pitchFamily="18" charset="0"/>
              </a:rPr>
              <a:t>key</a:t>
            </a:r>
            <a:r>
              <a:rPr kumimoji="1" lang="zh-CN" altLang="en-US" sz="2800" dirty="0">
                <a:latin typeface="宋体" pitchFamily="2" charset="-122"/>
              </a:rPr>
              <a:t>＝</a:t>
            </a:r>
            <a:r>
              <a:rPr kumimoji="1" lang="en-US" altLang="zh-CN" sz="2800" dirty="0">
                <a:latin typeface="Times New Roman" pitchFamily="18" charset="0"/>
              </a:rPr>
              <a:t>7463</a:t>
            </a:r>
            <a:r>
              <a:rPr kumimoji="1" lang="zh-CN" altLang="en-US" sz="2800" dirty="0">
                <a:latin typeface="宋体" pitchFamily="2" charset="-122"/>
              </a:rPr>
              <a:t>，有</a:t>
            </a:r>
            <a:r>
              <a:rPr kumimoji="1" lang="en-US" altLang="zh-CN" sz="2800" dirty="0">
                <a:latin typeface="Times New Roman" pitchFamily="18" charset="0"/>
              </a:rPr>
              <a:t>Hash(7463)</a:t>
            </a:r>
            <a:r>
              <a:rPr kumimoji="1" lang="zh-CN" altLang="en-US" sz="2800" dirty="0">
                <a:latin typeface="宋体" pitchFamily="2" charset="-122"/>
              </a:rPr>
              <a:t>＝</a:t>
            </a:r>
            <a:r>
              <a:rPr kumimoji="1" lang="en-US" altLang="zh-CN" sz="2800" dirty="0">
                <a:latin typeface="Times New Roman" pitchFamily="18" charset="0"/>
              </a:rPr>
              <a:t>7463</a:t>
            </a:r>
            <a:r>
              <a:rPr kumimoji="1" lang="zh-CN" altLang="en-US" sz="2800" dirty="0">
                <a:latin typeface="宋体" pitchFamily="2" charset="-122"/>
              </a:rPr>
              <a:t>％</a:t>
            </a:r>
            <a:r>
              <a:rPr kumimoji="1" lang="en-US" altLang="zh-CN" sz="2800" dirty="0">
                <a:latin typeface="Times New Roman" pitchFamily="18" charset="0"/>
              </a:rPr>
              <a:t>23</a:t>
            </a:r>
            <a:r>
              <a:rPr kumimoji="1" lang="zh-CN" altLang="en-US" sz="2800" dirty="0">
                <a:latin typeface="宋体" pitchFamily="2" charset="-122"/>
              </a:rPr>
              <a:t>＝</a:t>
            </a:r>
            <a:r>
              <a:rPr kumimoji="1" lang="en-US" altLang="zh-CN" sz="2800" dirty="0">
                <a:latin typeface="Times New Roman" pitchFamily="18" charset="0"/>
              </a:rPr>
              <a:t>11</a:t>
            </a:r>
            <a:r>
              <a:rPr kumimoji="1" lang="zh-CN" altLang="en-US" sz="2800" dirty="0">
                <a:latin typeface="宋体" pitchFamily="2" charset="-122"/>
              </a:rPr>
              <a:t>。</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散列函数</a:t>
            </a:r>
            <a:r>
              <a:rPr lang="zh-CN" altLang="en-US" dirty="0">
                <a:solidFill>
                  <a:schemeClr val="tx2"/>
                </a:solidFill>
              </a:rPr>
              <a:t> </a:t>
            </a:r>
            <a:endParaRPr lang="zh-CN" altLang="en-US" dirty="0"/>
          </a:p>
        </p:txBody>
      </p:sp>
    </p:spTree>
  </p:cSld>
  <p:clrMapOvr>
    <a:masterClrMapping/>
  </p:clrMapOvr>
  <p:transition>
    <p:wipe dir="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792163" y="1376370"/>
            <a:ext cx="7920037" cy="465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spcBef>
                <a:spcPct val="50000"/>
              </a:spcBef>
            </a:pPr>
            <a:r>
              <a:rPr kumimoji="1" lang="en-US" altLang="zh-CN" sz="2800" dirty="0">
                <a:solidFill>
                  <a:srgbClr val="000000"/>
                </a:solidFill>
                <a:latin typeface="Times New Roman" pitchFamily="18" charset="0"/>
                <a:ea typeface="楷体_GB2312"/>
                <a:cs typeface="Times New Roman" panose="02020603050405020304" pitchFamily="18" charset="0"/>
              </a:rPr>
              <a:t>4</a:t>
            </a:r>
            <a:r>
              <a:rPr kumimoji="1" lang="zh-CN" altLang="en-US" sz="2800" dirty="0">
                <a:solidFill>
                  <a:srgbClr val="000000"/>
                </a:solidFill>
                <a:latin typeface="Times New Roman" pitchFamily="18" charset="0"/>
                <a:ea typeface="楷体_GB2312"/>
                <a:cs typeface="Times New Roman" panose="02020603050405020304" pitchFamily="18" charset="0"/>
              </a:rPr>
              <a:t>．乘余取整法</a:t>
            </a:r>
          </a:p>
          <a:p>
            <a:pPr algn="just" eaLnBrk="1" hangingPunct="1">
              <a:lnSpc>
                <a:spcPct val="130000"/>
              </a:lnSpc>
              <a:spcBef>
                <a:spcPct val="50000"/>
              </a:spcBef>
            </a:pPr>
            <a:r>
              <a:rPr kumimoji="1" lang="zh-CN" altLang="en-US" sz="2800" dirty="0">
                <a:solidFill>
                  <a:srgbClr val="000000"/>
                </a:solidFill>
                <a:latin typeface="Times New Roman" panose="02020603050405020304" pitchFamily="18" charset="0"/>
                <a:cs typeface="Times New Roman" panose="02020603050405020304" pitchFamily="18" charset="0"/>
              </a:rPr>
              <a:t>使用此方法时，先让关键字</a:t>
            </a:r>
            <a:r>
              <a:rPr kumimoji="1" lang="en-US" altLang="zh-CN" sz="2800" dirty="0">
                <a:solidFill>
                  <a:srgbClr val="000000"/>
                </a:solidFill>
                <a:latin typeface="Times New Roman" panose="02020603050405020304" pitchFamily="18" charset="0"/>
                <a:cs typeface="Times New Roman" panose="02020603050405020304" pitchFamily="18" charset="0"/>
              </a:rPr>
              <a:t>key</a:t>
            </a:r>
            <a:r>
              <a:rPr kumimoji="1" lang="zh-CN" altLang="en-US" sz="2800" dirty="0">
                <a:solidFill>
                  <a:srgbClr val="000000"/>
                </a:solidFill>
                <a:latin typeface="Times New Roman" panose="02020603050405020304" pitchFamily="18" charset="0"/>
                <a:cs typeface="Times New Roman" panose="02020603050405020304" pitchFamily="18" charset="0"/>
              </a:rPr>
              <a:t>乘上一个常数</a:t>
            </a:r>
            <a:r>
              <a:rPr kumimoji="1" lang="en-US" altLang="zh-CN" sz="2800" dirty="0">
                <a:solidFill>
                  <a:srgbClr val="000000"/>
                </a:solidFill>
                <a:latin typeface="Times New Roman" panose="02020603050405020304" pitchFamily="18" charset="0"/>
                <a:cs typeface="Times New Roman" panose="02020603050405020304" pitchFamily="18" charset="0"/>
              </a:rPr>
              <a:t>a(0</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a</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1)</a:t>
            </a:r>
            <a:r>
              <a:rPr kumimoji="1" lang="zh-CN" altLang="en-US" sz="2800" dirty="0">
                <a:solidFill>
                  <a:srgbClr val="000000"/>
                </a:solidFill>
                <a:latin typeface="Times New Roman" panose="02020603050405020304" pitchFamily="18" charset="0"/>
                <a:cs typeface="Times New Roman" panose="02020603050405020304" pitchFamily="18" charset="0"/>
              </a:rPr>
              <a:t>，提取乘积的小数部分，然后再用整数</a:t>
            </a:r>
            <a:r>
              <a:rPr kumimoji="1" lang="en-US" altLang="zh-CN" sz="2800" dirty="0">
                <a:solidFill>
                  <a:srgbClr val="000000"/>
                </a:solidFill>
                <a:latin typeface="Times New Roman" panose="02020603050405020304" pitchFamily="18" charset="0"/>
                <a:cs typeface="Times New Roman" panose="02020603050405020304" pitchFamily="18" charset="0"/>
              </a:rPr>
              <a:t>n</a:t>
            </a:r>
            <a:r>
              <a:rPr kumimoji="1" lang="zh-CN" altLang="en-US" sz="2800" dirty="0">
                <a:solidFill>
                  <a:srgbClr val="000000"/>
                </a:solidFill>
                <a:latin typeface="Times New Roman" panose="02020603050405020304" pitchFamily="18" charset="0"/>
                <a:cs typeface="Times New Roman" panose="02020603050405020304" pitchFamily="18" charset="0"/>
              </a:rPr>
              <a:t>乘以这个值，对结果向下取整，把它作为散列地址。其散列函数为：</a:t>
            </a:r>
          </a:p>
          <a:p>
            <a:pPr algn="just" eaLnBrk="1" hangingPunct="1">
              <a:lnSpc>
                <a:spcPct val="130000"/>
              </a:lnSpc>
              <a:spcBef>
                <a:spcPct val="50000"/>
              </a:spcBef>
            </a:pPr>
            <a:r>
              <a:rPr kumimoji="1" lang="en-US" altLang="zh-CN" sz="2800" dirty="0">
                <a:latin typeface="Times New Roman" pitchFamily="18" charset="0"/>
                <a:cs typeface="Times New Roman" panose="02020603050405020304" pitchFamily="18" charset="0"/>
              </a:rPr>
              <a:t>Hash</a:t>
            </a:r>
            <a:r>
              <a:rPr kumimoji="1" lang="zh-CN" altLang="en-US" sz="2800" dirty="0">
                <a:latin typeface="Times New Roman" pitchFamily="18" charset="0"/>
                <a:cs typeface="Times New Roman" panose="02020603050405020304" pitchFamily="18" charset="0"/>
              </a:rPr>
              <a:t>（</a:t>
            </a:r>
            <a:r>
              <a:rPr kumimoji="1" lang="en-US" altLang="zh-CN" sz="2800" dirty="0">
                <a:latin typeface="Times New Roman" pitchFamily="18" charset="0"/>
                <a:cs typeface="Times New Roman" panose="02020603050405020304" pitchFamily="18" charset="0"/>
              </a:rPr>
              <a:t>key</a:t>
            </a:r>
            <a:r>
              <a:rPr kumimoji="1" lang="zh-CN" altLang="en-US" sz="2800" dirty="0">
                <a:latin typeface="Times New Roman" pitchFamily="18" charset="0"/>
                <a:cs typeface="Times New Roman" panose="02020603050405020304" pitchFamily="18" charset="0"/>
              </a:rPr>
              <a:t>）</a:t>
            </a:r>
            <a:r>
              <a:rPr kumimoji="1" lang="en-US" altLang="zh-CN" sz="2800" dirty="0">
                <a:latin typeface="Times New Roman" pitchFamily="18" charset="0"/>
                <a:cs typeface="Times New Roman" panose="02020603050405020304" pitchFamily="18" charset="0"/>
              </a:rPr>
              <a:t>=</a:t>
            </a:r>
            <a:r>
              <a:rPr kumimoji="1" lang="en-US" altLang="zh-CN" sz="2800" dirty="0">
                <a:latin typeface="Times New Roman" pitchFamily="18" charset="0"/>
                <a:cs typeface="Times New Roman" panose="02020603050405020304" pitchFamily="18" charset="0"/>
                <a:sym typeface="Symbol" pitchFamily="18" charset="2"/>
              </a:rPr>
              <a:t></a:t>
            </a:r>
            <a:r>
              <a:rPr kumimoji="1" lang="en-US" altLang="zh-CN" sz="2800" dirty="0">
                <a:latin typeface="Times New Roman" pitchFamily="18" charset="0"/>
                <a:cs typeface="Times New Roman" panose="02020603050405020304" pitchFamily="18" charset="0"/>
              </a:rPr>
              <a:t>n</a:t>
            </a:r>
            <a:r>
              <a:rPr kumimoji="1" lang="en-US" altLang="zh-CN" sz="2800" dirty="0" smtClean="0">
                <a:latin typeface="Times New Roman" pitchFamily="18" charset="0"/>
                <a:cs typeface="Times New Roman" panose="02020603050405020304" pitchFamily="18" charset="0"/>
              </a:rPr>
              <a:t>*(a*key </a:t>
            </a:r>
            <a:r>
              <a:rPr kumimoji="1" lang="en-US" altLang="zh-CN" sz="2800" dirty="0">
                <a:latin typeface="Times New Roman" pitchFamily="18" charset="0"/>
                <a:cs typeface="Times New Roman" panose="02020603050405020304" pitchFamily="18" charset="0"/>
              </a:rPr>
              <a:t>% </a:t>
            </a:r>
            <a:r>
              <a:rPr kumimoji="1" lang="en-US" altLang="zh-CN" sz="2800" dirty="0" smtClean="0">
                <a:latin typeface="Times New Roman" pitchFamily="18" charset="0"/>
                <a:cs typeface="Times New Roman" panose="02020603050405020304" pitchFamily="18" charset="0"/>
              </a:rPr>
              <a:t>1)</a:t>
            </a:r>
            <a:r>
              <a:rPr kumimoji="1" lang="zh-CN" altLang="en-US" sz="2800" dirty="0" smtClean="0">
                <a:latin typeface="Times New Roman" pitchFamily="18" charset="0"/>
                <a:cs typeface="Times New Roman" panose="02020603050405020304" pitchFamily="18" charset="0"/>
                <a:sym typeface="Symbol" pitchFamily="18" charset="2"/>
              </a:rPr>
              <a:t></a:t>
            </a:r>
            <a:endParaRPr kumimoji="1" lang="zh-CN" altLang="en-US" sz="2800" dirty="0">
              <a:latin typeface="Times New Roman" pitchFamily="18" charset="0"/>
              <a:cs typeface="Times New Roman" panose="02020603050405020304" pitchFamily="18" charset="0"/>
              <a:sym typeface="Symbol" pitchFamily="18" charset="2"/>
            </a:endParaRPr>
          </a:p>
          <a:p>
            <a:pPr algn="just" eaLnBrk="1" hangingPunct="1">
              <a:lnSpc>
                <a:spcPct val="130000"/>
              </a:lnSpc>
              <a:spcBef>
                <a:spcPct val="50000"/>
              </a:spcBef>
            </a:pPr>
            <a:r>
              <a:rPr kumimoji="1" lang="zh-CN" altLang="en-US" sz="2800" dirty="0">
                <a:latin typeface="Times New Roman" pitchFamily="18" charset="0"/>
                <a:cs typeface="Times New Roman" panose="02020603050405020304" pitchFamily="18" charset="0"/>
              </a:rPr>
              <a:t>其中，</a:t>
            </a:r>
            <a:r>
              <a:rPr kumimoji="1" lang="en-US" altLang="zh-CN" sz="2800" dirty="0">
                <a:latin typeface="Times New Roman" pitchFamily="18" charset="0"/>
                <a:cs typeface="Times New Roman" panose="02020603050405020304" pitchFamily="18" charset="0"/>
              </a:rPr>
              <a:t>a*key%1</a:t>
            </a:r>
            <a:r>
              <a:rPr kumimoji="1" lang="zh-CN" altLang="en-US" sz="2800" dirty="0">
                <a:latin typeface="Times New Roman" pitchFamily="18" charset="0"/>
                <a:cs typeface="Times New Roman" panose="02020603050405020304" pitchFamily="18" charset="0"/>
              </a:rPr>
              <a:t>表示取</a:t>
            </a:r>
            <a:r>
              <a:rPr kumimoji="1" lang="en-US" altLang="zh-CN" sz="2800" dirty="0">
                <a:latin typeface="Times New Roman" pitchFamily="18" charset="0"/>
                <a:cs typeface="Times New Roman" panose="02020603050405020304" pitchFamily="18" charset="0"/>
              </a:rPr>
              <a:t>a*key</a:t>
            </a:r>
            <a:r>
              <a:rPr kumimoji="1" lang="zh-CN" altLang="en-US" sz="2800" dirty="0">
                <a:latin typeface="Times New Roman" pitchFamily="18" charset="0"/>
                <a:cs typeface="Times New Roman" panose="02020603050405020304" pitchFamily="18" charset="0"/>
              </a:rPr>
              <a:t>的小数部分。</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散列函数</a:t>
            </a:r>
            <a:r>
              <a:rPr lang="zh-CN" altLang="en-US" dirty="0">
                <a:solidFill>
                  <a:schemeClr val="tx2"/>
                </a:solidFill>
              </a:rPr>
              <a:t> </a:t>
            </a:r>
            <a:endParaRPr lang="zh-CN" altLang="en-US" dirty="0"/>
          </a:p>
        </p:txBody>
      </p:sp>
    </p:spTree>
  </p:cSld>
  <p:clrMapOvr>
    <a:masterClrMapping/>
  </p:clrMapOvr>
  <p:transition>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527081" y="1424077"/>
            <a:ext cx="8437563"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10000"/>
              </a:lnSpc>
              <a:spcBef>
                <a:spcPct val="50000"/>
              </a:spcBef>
            </a:pPr>
            <a:r>
              <a:rPr kumimoji="1" lang="zh-CN" altLang="en-US" sz="2800" dirty="0">
                <a:latin typeface="Times New Roman" pitchFamily="18" charset="0"/>
              </a:rPr>
              <a:t>例如，设散列表的大小</a:t>
            </a:r>
            <a:r>
              <a:rPr kumimoji="1" lang="en-US" altLang="zh-CN" sz="2800" dirty="0">
                <a:latin typeface="Times New Roman" pitchFamily="18" charset="0"/>
              </a:rPr>
              <a:t>n=10000</a:t>
            </a:r>
            <a:r>
              <a:rPr kumimoji="1" lang="zh-CN" altLang="en-US" sz="2800" dirty="0">
                <a:latin typeface="Times New Roman" pitchFamily="18" charset="0"/>
              </a:rPr>
              <a:t>，</a:t>
            </a:r>
            <a:r>
              <a:rPr kumimoji="1" lang="zh-CN" altLang="en-US" sz="2800" dirty="0" smtClean="0">
                <a:latin typeface="Times New Roman" pitchFamily="18" charset="0"/>
              </a:rPr>
              <a:t>取常数</a:t>
            </a:r>
            <a:r>
              <a:rPr kumimoji="1" lang="en-US" altLang="zh-CN" sz="2800" dirty="0" smtClean="0">
                <a:latin typeface="Times New Roman" pitchFamily="18" charset="0"/>
              </a:rPr>
              <a:t>a=0.6180339</a:t>
            </a:r>
            <a:r>
              <a:rPr kumimoji="1" lang="zh-CN" altLang="en-US" sz="2800" dirty="0">
                <a:latin typeface="Times New Roman" pitchFamily="18" charset="0"/>
              </a:rPr>
              <a:t>，则对于关键字为</a:t>
            </a:r>
            <a:r>
              <a:rPr kumimoji="1" lang="en-US" altLang="zh-CN" sz="2800" dirty="0">
                <a:latin typeface="Times New Roman" pitchFamily="18" charset="0"/>
              </a:rPr>
              <a:t>key</a:t>
            </a:r>
            <a:r>
              <a:rPr kumimoji="1" lang="zh-CN" altLang="en-US" sz="2800" dirty="0">
                <a:latin typeface="Times New Roman" pitchFamily="18" charset="0"/>
              </a:rPr>
              <a:t>＝</a:t>
            </a:r>
            <a:r>
              <a:rPr kumimoji="1" lang="en-US" altLang="zh-CN" sz="2800" dirty="0">
                <a:latin typeface="Times New Roman" pitchFamily="18" charset="0"/>
              </a:rPr>
              <a:t>7463</a:t>
            </a:r>
            <a:r>
              <a:rPr kumimoji="1" lang="zh-CN" altLang="en-US" sz="2800" dirty="0">
                <a:latin typeface="Times New Roman" pitchFamily="18" charset="0"/>
              </a:rPr>
              <a:t>的数据元素，其散列地址为：</a:t>
            </a:r>
          </a:p>
          <a:p>
            <a:pPr algn="just" eaLnBrk="1" hangingPunct="1">
              <a:lnSpc>
                <a:spcPct val="110000"/>
              </a:lnSpc>
              <a:spcBef>
                <a:spcPct val="50000"/>
              </a:spcBef>
            </a:pPr>
            <a:r>
              <a:rPr kumimoji="1" lang="en-US" altLang="zh-CN" sz="2800" dirty="0">
                <a:latin typeface="Times New Roman" pitchFamily="18" charset="0"/>
              </a:rPr>
              <a:t>Hash</a:t>
            </a:r>
            <a:r>
              <a:rPr kumimoji="1" lang="zh-CN" altLang="en-US" sz="2800" dirty="0">
                <a:latin typeface="Times New Roman" pitchFamily="18" charset="0"/>
              </a:rPr>
              <a:t>（</a:t>
            </a:r>
            <a:r>
              <a:rPr kumimoji="1" lang="en-US" altLang="zh-CN" sz="2800" dirty="0">
                <a:latin typeface="Times New Roman" pitchFamily="18" charset="0"/>
              </a:rPr>
              <a:t>7463</a:t>
            </a:r>
            <a:r>
              <a:rPr kumimoji="1" lang="zh-CN" altLang="en-US" sz="2800" dirty="0">
                <a:latin typeface="Times New Roman" pitchFamily="18" charset="0"/>
              </a:rPr>
              <a:t>）</a:t>
            </a:r>
            <a:r>
              <a:rPr kumimoji="1" lang="en-US" altLang="zh-CN" sz="2800" dirty="0">
                <a:latin typeface="Times New Roman" pitchFamily="18" charset="0"/>
              </a:rPr>
              <a:t>=</a:t>
            </a:r>
            <a:r>
              <a:rPr kumimoji="1" lang="en-US" altLang="zh-CN" sz="2800" dirty="0">
                <a:latin typeface="Times New Roman" pitchFamily="18" charset="0"/>
                <a:sym typeface="Symbol" pitchFamily="18" charset="2"/>
              </a:rPr>
              <a:t></a:t>
            </a:r>
            <a:r>
              <a:rPr kumimoji="1" lang="en-US" altLang="zh-CN" sz="2800" dirty="0">
                <a:latin typeface="Times New Roman" pitchFamily="18" charset="0"/>
              </a:rPr>
              <a:t>10000</a:t>
            </a:r>
            <a:r>
              <a:rPr kumimoji="1" lang="en-US" altLang="zh-CN" sz="2800" dirty="0" smtClean="0">
                <a:latin typeface="Times New Roman" pitchFamily="18" charset="0"/>
              </a:rPr>
              <a:t>*(0.6180339*7463%1)</a:t>
            </a:r>
            <a:r>
              <a:rPr kumimoji="1" lang="zh-CN" altLang="en-US" sz="2800" dirty="0" smtClean="0">
                <a:latin typeface="Times New Roman" pitchFamily="18" charset="0"/>
                <a:sym typeface="Symbol" pitchFamily="18" charset="2"/>
              </a:rPr>
              <a:t></a:t>
            </a:r>
            <a:endParaRPr kumimoji="1" lang="zh-CN" altLang="en-US" sz="2800" dirty="0">
              <a:latin typeface="Times New Roman" pitchFamily="18" charset="0"/>
              <a:sym typeface="Symbol" pitchFamily="18" charset="2"/>
            </a:endParaRPr>
          </a:p>
          <a:p>
            <a:pPr algn="just" eaLnBrk="1" hangingPunct="1">
              <a:lnSpc>
                <a:spcPct val="110000"/>
              </a:lnSpc>
              <a:spcBef>
                <a:spcPct val="50000"/>
              </a:spcBef>
            </a:pPr>
            <a:r>
              <a:rPr kumimoji="1" lang="en-US" altLang="zh-CN" sz="2800" dirty="0">
                <a:latin typeface="Times New Roman" pitchFamily="18" charset="0"/>
              </a:rPr>
              <a:t>                         =731</a:t>
            </a:r>
          </a:p>
          <a:p>
            <a:pPr algn="just" eaLnBrk="1" hangingPunct="1">
              <a:lnSpc>
                <a:spcPct val="110000"/>
              </a:lnSpc>
              <a:spcBef>
                <a:spcPct val="50000"/>
              </a:spcBef>
            </a:pPr>
            <a:r>
              <a:rPr kumimoji="1" lang="zh-CN" altLang="en-US" sz="2800" dirty="0">
                <a:latin typeface="Times New Roman" pitchFamily="18" charset="0"/>
              </a:rPr>
              <a:t>此方法的优点是对</a:t>
            </a:r>
            <a:r>
              <a:rPr kumimoji="1" lang="en-US" altLang="zh-CN" sz="2800" dirty="0">
                <a:latin typeface="Times New Roman" pitchFamily="18" charset="0"/>
              </a:rPr>
              <a:t>n</a:t>
            </a:r>
            <a:r>
              <a:rPr kumimoji="1" lang="zh-CN" altLang="en-US" sz="2800" dirty="0">
                <a:latin typeface="Times New Roman" pitchFamily="18" charset="0"/>
              </a:rPr>
              <a:t>的选择不很关键。</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散列函数</a:t>
            </a:r>
            <a:r>
              <a:rPr lang="zh-CN" altLang="en-US" dirty="0">
                <a:solidFill>
                  <a:schemeClr val="tx2"/>
                </a:solidFill>
              </a:rPr>
              <a:t> </a:t>
            </a:r>
            <a:endParaRPr lang="zh-CN" altLang="en-US"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50670" y="333375"/>
            <a:ext cx="7953817" cy="647700"/>
          </a:xfrm>
        </p:spPr>
        <p:txBody>
          <a:bodyPr/>
          <a:lstStyle/>
          <a:p>
            <a:r>
              <a:rPr lang="en-US" altLang="zh-CN" dirty="0" smtClean="0">
                <a:ea typeface="宋体" charset="-122"/>
              </a:rPr>
              <a:t>8.2.2  </a:t>
            </a:r>
            <a:r>
              <a:rPr lang="zh-CN" altLang="en-US" dirty="0" smtClean="0">
                <a:latin typeface="宋体" charset="-122"/>
                <a:ea typeface="宋体" charset="-122"/>
              </a:rPr>
              <a:t>有 序 表 的 折 半 查 找</a:t>
            </a:r>
            <a:endParaRPr lang="zh-CN" altLang="en-US" dirty="0" smtClean="0">
              <a:ea typeface="宋体" charset="-122"/>
            </a:endParaRPr>
          </a:p>
        </p:txBody>
      </p:sp>
      <p:sp>
        <p:nvSpPr>
          <p:cNvPr id="15363" name="Text Box 3"/>
          <p:cNvSpPr txBox="1">
            <a:spLocks noChangeArrowheads="1"/>
          </p:cNvSpPr>
          <p:nvPr/>
        </p:nvSpPr>
        <p:spPr bwMode="auto">
          <a:xfrm>
            <a:off x="351692" y="3200519"/>
            <a:ext cx="8510954" cy="291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85000"/>
              </a:lnSpc>
              <a:spcBef>
                <a:spcPct val="20000"/>
              </a:spcBef>
              <a:buFont typeface="Wingdings" pitchFamily="2" charset="2"/>
              <a:buNone/>
            </a:pPr>
            <a:r>
              <a:rPr kumimoji="1" lang="en-US" altLang="zh-CN" sz="3000" i="0" u="none" dirty="0" smtClean="0">
                <a:solidFill>
                  <a:srgbClr val="FF0000"/>
                </a:solidFill>
                <a:ea typeface="宋体" charset="-122"/>
                <a:cs typeface="Times New Roman" pitchFamily="18" charset="0"/>
              </a:rPr>
              <a:t>Step</a:t>
            </a:r>
            <a:r>
              <a:rPr kumimoji="1" lang="en-US" altLang="zh-CN" i="0" u="none" dirty="0" smtClean="0">
                <a:solidFill>
                  <a:srgbClr val="FF0000"/>
                </a:solidFill>
                <a:ea typeface="宋体" charset="-122"/>
                <a:cs typeface="Times New Roman" pitchFamily="18" charset="0"/>
              </a:rPr>
              <a:t>1</a:t>
            </a:r>
            <a:r>
              <a:rPr kumimoji="1" lang="en-US" altLang="zh-CN" i="0" u="none" dirty="0" smtClean="0">
                <a:solidFill>
                  <a:srgbClr val="000000"/>
                </a:solidFill>
                <a:ea typeface="宋体" charset="-122"/>
                <a:cs typeface="Times New Roman" pitchFamily="18" charset="0"/>
              </a:rPr>
              <a:t> </a:t>
            </a:r>
            <a:r>
              <a:rPr kumimoji="1" lang="zh-CN" altLang="en-US" i="0" u="none" dirty="0" smtClean="0">
                <a:solidFill>
                  <a:srgbClr val="000000"/>
                </a:solidFill>
                <a:ea typeface="宋体" charset="-122"/>
                <a:cs typeface="Times New Roman" pitchFamily="18" charset="0"/>
              </a:rPr>
              <a:t>若查找区间长度小于1（</a:t>
            </a:r>
            <a:r>
              <a:rPr kumimoji="1" lang="en-US" altLang="zh-CN" i="0" u="none" dirty="0" smtClean="0">
                <a:solidFill>
                  <a:srgbClr val="000000"/>
                </a:solidFill>
                <a:ea typeface="宋体" charset="-122"/>
                <a:cs typeface="Times New Roman" pitchFamily="18" charset="0"/>
              </a:rPr>
              <a:t>low&gt;high），</a:t>
            </a:r>
            <a:r>
              <a:rPr kumimoji="1" lang="zh-CN" altLang="en-US" i="0" u="none" dirty="0" smtClean="0">
                <a:solidFill>
                  <a:srgbClr val="000000"/>
                </a:solidFill>
                <a:ea typeface="宋体" charset="-122"/>
                <a:cs typeface="Times New Roman" pitchFamily="18" charset="0"/>
              </a:rPr>
              <a:t>则表示查找失败，返回-1；否则继续以下步骤。</a:t>
            </a:r>
          </a:p>
          <a:p>
            <a:pPr algn="just">
              <a:lnSpc>
                <a:spcPct val="85000"/>
              </a:lnSpc>
              <a:spcBef>
                <a:spcPct val="20000"/>
              </a:spcBef>
              <a:buFont typeface="Wingdings" pitchFamily="2" charset="2"/>
              <a:buNone/>
            </a:pPr>
            <a:r>
              <a:rPr kumimoji="1" lang="en-US" altLang="zh-CN" sz="3000" i="0" u="none" dirty="0" smtClean="0">
                <a:solidFill>
                  <a:srgbClr val="FF0000"/>
                </a:solidFill>
                <a:ea typeface="宋体" charset="-122"/>
                <a:cs typeface="Times New Roman" pitchFamily="18" charset="0"/>
              </a:rPr>
              <a:t>Step2</a:t>
            </a:r>
            <a:r>
              <a:rPr kumimoji="1" lang="en-US" altLang="zh-CN" sz="3000" i="0" u="none" dirty="0" smtClean="0">
                <a:solidFill>
                  <a:srgbClr val="000000"/>
                </a:solidFill>
                <a:ea typeface="宋体" charset="-122"/>
                <a:cs typeface="Times New Roman" pitchFamily="18" charset="0"/>
              </a:rPr>
              <a:t> </a:t>
            </a:r>
            <a:r>
              <a:rPr kumimoji="1" lang="zh-CN" altLang="en-US" i="0" u="none" dirty="0" smtClean="0">
                <a:solidFill>
                  <a:srgbClr val="000000"/>
                </a:solidFill>
                <a:ea typeface="宋体" charset="-122"/>
                <a:cs typeface="Times New Roman" pitchFamily="18" charset="0"/>
              </a:rPr>
              <a:t>求出查找区间中间位置的数据元素下标</a:t>
            </a:r>
            <a:r>
              <a:rPr kumimoji="1" lang="en-US" altLang="zh-CN" i="0" u="none" dirty="0" err="1" smtClean="0">
                <a:solidFill>
                  <a:srgbClr val="000000"/>
                </a:solidFill>
                <a:ea typeface="宋体" charset="-122"/>
                <a:cs typeface="Times New Roman" pitchFamily="18" charset="0"/>
              </a:rPr>
              <a:t>mid（mid</a:t>
            </a:r>
            <a:r>
              <a:rPr kumimoji="1" lang="en-US" altLang="zh-CN" i="0" u="none" dirty="0" smtClean="0">
                <a:solidFill>
                  <a:srgbClr val="000000"/>
                </a:solidFill>
                <a:ea typeface="宋体" charset="-122"/>
                <a:cs typeface="Times New Roman" pitchFamily="18" charset="0"/>
              </a:rPr>
              <a:t>=(low + high)/2）；</a:t>
            </a:r>
          </a:p>
          <a:p>
            <a:pPr algn="just">
              <a:lnSpc>
                <a:spcPct val="85000"/>
              </a:lnSpc>
              <a:spcBef>
                <a:spcPct val="20000"/>
              </a:spcBef>
              <a:buFont typeface="Wingdings" pitchFamily="2" charset="2"/>
              <a:buNone/>
            </a:pPr>
            <a:r>
              <a:rPr kumimoji="1" lang="en-US" altLang="zh-CN" sz="3000" i="0" u="none" dirty="0" smtClean="0">
                <a:solidFill>
                  <a:srgbClr val="FF0000"/>
                </a:solidFill>
                <a:ea typeface="宋体" charset="-122"/>
                <a:cs typeface="Times New Roman" pitchFamily="18" charset="0"/>
              </a:rPr>
              <a:t>Step</a:t>
            </a:r>
            <a:r>
              <a:rPr kumimoji="1" lang="en-US" altLang="zh-CN" i="0" u="none" dirty="0" smtClean="0">
                <a:solidFill>
                  <a:srgbClr val="FF0000"/>
                </a:solidFill>
                <a:ea typeface="宋体" charset="-122"/>
                <a:cs typeface="Times New Roman" pitchFamily="18" charset="0"/>
              </a:rPr>
              <a:t>3</a:t>
            </a:r>
            <a:r>
              <a:rPr kumimoji="1" lang="en-US" altLang="zh-CN" i="0" u="none" dirty="0" smtClean="0">
                <a:solidFill>
                  <a:srgbClr val="000000"/>
                </a:solidFill>
                <a:ea typeface="宋体" charset="-122"/>
                <a:cs typeface="Times New Roman" pitchFamily="18" charset="0"/>
              </a:rPr>
              <a:t> </a:t>
            </a:r>
            <a:r>
              <a:rPr kumimoji="1" lang="zh-CN" altLang="en-US" i="0" u="none" dirty="0" smtClean="0">
                <a:solidFill>
                  <a:srgbClr val="000000"/>
                </a:solidFill>
                <a:ea typeface="宋体" charset="-122"/>
                <a:cs typeface="Times New Roman" pitchFamily="18" charset="0"/>
              </a:rPr>
              <a:t>区间中间位置的数据元素的关键字</a:t>
            </a:r>
            <a:r>
              <a:rPr kumimoji="1" lang="en-US" altLang="zh-CN" i="0" u="none" dirty="0" err="1" smtClean="0">
                <a:solidFill>
                  <a:srgbClr val="000000"/>
                </a:solidFill>
                <a:ea typeface="宋体" charset="-122"/>
                <a:cs typeface="Times New Roman" pitchFamily="18" charset="0"/>
              </a:rPr>
              <a:t>elem</a:t>
            </a:r>
            <a:r>
              <a:rPr kumimoji="1" lang="en-US" altLang="zh-CN" i="0" u="none" dirty="0" smtClean="0">
                <a:solidFill>
                  <a:srgbClr val="000000"/>
                </a:solidFill>
                <a:ea typeface="宋体" charset="-122"/>
                <a:cs typeface="Times New Roman" pitchFamily="18" charset="0"/>
              </a:rPr>
              <a:t>[mid].</a:t>
            </a:r>
            <a:r>
              <a:rPr kumimoji="1" lang="en-US" altLang="zh-CN" i="0" u="none" dirty="0" err="1" smtClean="0">
                <a:solidFill>
                  <a:srgbClr val="000000"/>
                </a:solidFill>
                <a:ea typeface="宋体" charset="-122"/>
                <a:cs typeface="Times New Roman" pitchFamily="18" charset="0"/>
              </a:rPr>
              <a:t>getKey</a:t>
            </a:r>
            <a:r>
              <a:rPr kumimoji="1" lang="en-US" altLang="zh-CN" i="0" u="none" dirty="0" smtClean="0">
                <a:solidFill>
                  <a:srgbClr val="000000"/>
                </a:solidFill>
                <a:ea typeface="宋体" charset="-122"/>
                <a:cs typeface="Times New Roman" pitchFamily="18" charset="0"/>
              </a:rPr>
              <a:t>()</a:t>
            </a:r>
            <a:r>
              <a:rPr kumimoji="1" lang="zh-CN" altLang="en-US" i="0" u="none" dirty="0" smtClean="0">
                <a:solidFill>
                  <a:srgbClr val="000000"/>
                </a:solidFill>
                <a:ea typeface="宋体" charset="-122"/>
                <a:cs typeface="Times New Roman" pitchFamily="18" charset="0"/>
              </a:rPr>
              <a:t>与给定值</a:t>
            </a:r>
            <a:r>
              <a:rPr kumimoji="1" lang="en-US" altLang="zh-CN" i="0" u="none" dirty="0" smtClean="0">
                <a:solidFill>
                  <a:srgbClr val="000000"/>
                </a:solidFill>
                <a:ea typeface="宋体" charset="-122"/>
                <a:cs typeface="Times New Roman" pitchFamily="18" charset="0"/>
              </a:rPr>
              <a:t>x</a:t>
            </a:r>
            <a:r>
              <a:rPr kumimoji="1" lang="zh-CN" altLang="en-US" i="0" u="none" dirty="0" smtClean="0">
                <a:solidFill>
                  <a:srgbClr val="000000"/>
                </a:solidFill>
                <a:ea typeface="宋体" charset="-122"/>
                <a:cs typeface="Times New Roman" pitchFamily="18" charset="0"/>
              </a:rPr>
              <a:t>进行比较，比较的结果有三种可能：</a:t>
            </a:r>
          </a:p>
        </p:txBody>
      </p:sp>
      <p:sp>
        <p:nvSpPr>
          <p:cNvPr id="15364" name="Rectangle 8"/>
          <p:cNvSpPr>
            <a:spLocks noChangeArrowheads="1"/>
          </p:cNvSpPr>
          <p:nvPr/>
        </p:nvSpPr>
        <p:spPr bwMode="auto">
          <a:xfrm>
            <a:off x="2413489" y="2857642"/>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5365" name="Rectangle 4"/>
          <p:cNvSpPr>
            <a:spLocks noChangeArrowheads="1"/>
          </p:cNvSpPr>
          <p:nvPr/>
        </p:nvSpPr>
        <p:spPr bwMode="auto">
          <a:xfrm>
            <a:off x="281354" y="1447865"/>
            <a:ext cx="8581292"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algn="just" eaLnBrk="0" hangingPunct="0"/>
            <a:r>
              <a:rPr lang="zh-CN" altLang="en-US" sz="2800" dirty="0" smtClean="0">
                <a:solidFill>
                  <a:srgbClr val="000000"/>
                </a:solidFill>
                <a:latin typeface="宋体" charset="-122"/>
                <a:ea typeface="宋体" charset="-122"/>
              </a:rPr>
              <a:t>    设有</a:t>
            </a:r>
            <a:r>
              <a:rPr lang="en-US" altLang="zh-CN" sz="2800" dirty="0" smtClean="0">
                <a:solidFill>
                  <a:srgbClr val="000000"/>
                </a:solidFill>
                <a:latin typeface="Times New Roman" pitchFamily="18" charset="0"/>
                <a:ea typeface="宋体" charset="-122"/>
              </a:rPr>
              <a:t>n</a:t>
            </a:r>
            <a:r>
              <a:rPr lang="zh-CN" altLang="en-US" sz="2800" dirty="0" smtClean="0">
                <a:solidFill>
                  <a:srgbClr val="000000"/>
                </a:solidFill>
                <a:latin typeface="宋体" charset="-122"/>
                <a:ea typeface="宋体" charset="-122"/>
              </a:rPr>
              <a:t>个数据元素按其关键字从小到大的顺序存放在顺序表中（开始时，查找区间的下限</a:t>
            </a:r>
            <a:r>
              <a:rPr lang="en-US" altLang="zh-CN" sz="2800" dirty="0" smtClean="0">
                <a:solidFill>
                  <a:srgbClr val="000000"/>
                </a:solidFill>
                <a:latin typeface="Times New Roman" pitchFamily="18" charset="0"/>
                <a:ea typeface="宋体" charset="-122"/>
              </a:rPr>
              <a:t>low=0</a:t>
            </a:r>
            <a:r>
              <a:rPr lang="en-US" altLang="zh-CN" sz="2800" dirty="0" smtClean="0">
                <a:solidFill>
                  <a:srgbClr val="000000"/>
                </a:solidFill>
                <a:latin typeface="宋体" charset="-122"/>
                <a:ea typeface="宋体" charset="-122"/>
              </a:rPr>
              <a:t>，</a:t>
            </a:r>
            <a:r>
              <a:rPr lang="zh-CN" altLang="en-US" sz="2800" dirty="0" smtClean="0">
                <a:solidFill>
                  <a:srgbClr val="000000"/>
                </a:solidFill>
                <a:latin typeface="宋体" charset="-122"/>
                <a:ea typeface="宋体" charset="-122"/>
              </a:rPr>
              <a:t>上限</a:t>
            </a:r>
            <a:r>
              <a:rPr lang="en-US" altLang="zh-CN" sz="2800" dirty="0" smtClean="0">
                <a:solidFill>
                  <a:srgbClr val="000000"/>
                </a:solidFill>
                <a:latin typeface="Times New Roman" pitchFamily="18" charset="0"/>
                <a:ea typeface="宋体" charset="-122"/>
              </a:rPr>
              <a:t>high=n-1</a:t>
            </a:r>
            <a:r>
              <a:rPr lang="en-US" altLang="zh-CN" sz="2800" dirty="0" smtClean="0">
                <a:solidFill>
                  <a:srgbClr val="000000"/>
                </a:solidFill>
                <a:latin typeface="宋体" charset="-122"/>
                <a:ea typeface="宋体" charset="-122"/>
              </a:rPr>
              <a:t>），</a:t>
            </a:r>
            <a:r>
              <a:rPr lang="zh-CN" altLang="en-US" sz="2800" dirty="0" smtClean="0">
                <a:solidFill>
                  <a:srgbClr val="000000"/>
                </a:solidFill>
                <a:latin typeface="宋体" charset="-122"/>
                <a:ea typeface="宋体" charset="-122"/>
              </a:rPr>
              <a:t>折半查找的算法过程为：</a:t>
            </a:r>
            <a:r>
              <a:rPr lang="zh-CN" altLang="en-US" sz="2800"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277376204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93781" y="142875"/>
            <a:ext cx="7754938" cy="838200"/>
          </a:xfrm>
        </p:spPr>
        <p:txBody>
          <a:bodyPr/>
          <a:lstStyle/>
          <a:p>
            <a:pPr eaLnBrk="1" hangingPunct="1"/>
            <a:r>
              <a:rPr lang="zh-CN" altLang="en-US" smtClean="0">
                <a:solidFill>
                  <a:schemeClr val="tx2"/>
                </a:solidFill>
                <a:latin typeface="楷体_GB2312"/>
                <a:ea typeface="楷体_GB2312"/>
                <a:cs typeface="楷体_GB2312"/>
              </a:rPr>
              <a:t>处理溢出的闭散列方法 </a:t>
            </a:r>
          </a:p>
        </p:txBody>
      </p:sp>
      <p:sp>
        <p:nvSpPr>
          <p:cNvPr id="121859" name="Text Box 3"/>
          <p:cNvSpPr txBox="1">
            <a:spLocks noChangeArrowheads="1"/>
          </p:cNvSpPr>
          <p:nvPr/>
        </p:nvSpPr>
        <p:spPr bwMode="auto">
          <a:xfrm>
            <a:off x="468319" y="1449454"/>
            <a:ext cx="8027987" cy="38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50000"/>
              </a:spcBef>
            </a:pPr>
            <a:r>
              <a:rPr kumimoji="1" lang="en-US" altLang="zh-CN" sz="2400" dirty="0">
                <a:latin typeface="宋体" pitchFamily="2" charset="-122"/>
              </a:rPr>
              <a:t>    </a:t>
            </a:r>
            <a:r>
              <a:rPr kumimoji="1" lang="zh-CN" altLang="en-US" sz="2400" dirty="0">
                <a:latin typeface="宋体" pitchFamily="2" charset="-122"/>
              </a:rPr>
              <a:t>为了解决冲突问题，需要对散列表加以改造。设散列表有</a:t>
            </a:r>
            <a:r>
              <a:rPr kumimoji="1" lang="en-US" altLang="zh-CN" sz="2400" dirty="0">
                <a:latin typeface="Times New Roman" pitchFamily="18" charset="0"/>
              </a:rPr>
              <a:t>m</a:t>
            </a:r>
            <a:r>
              <a:rPr kumimoji="1" lang="zh-CN" altLang="en-US" sz="2400" dirty="0">
                <a:latin typeface="宋体" pitchFamily="2" charset="-122"/>
              </a:rPr>
              <a:t>个地址，将</a:t>
            </a:r>
            <a:r>
              <a:rPr kumimoji="1" lang="zh-CN" altLang="en-US" sz="2400" dirty="0" smtClean="0">
                <a:latin typeface="宋体" pitchFamily="2" charset="-122"/>
              </a:rPr>
              <a:t>其看作是</a:t>
            </a:r>
            <a:r>
              <a:rPr kumimoji="1" lang="en-US" altLang="zh-CN" sz="2400" dirty="0" smtClean="0">
                <a:latin typeface="Times New Roman" pitchFamily="18" charset="0"/>
              </a:rPr>
              <a:t>m</a:t>
            </a:r>
            <a:r>
              <a:rPr kumimoji="1" lang="zh-CN" altLang="en-US" sz="2400" dirty="0">
                <a:latin typeface="宋体" pitchFamily="2" charset="-122"/>
              </a:rPr>
              <a:t>个桶。其桶号与散列地址一一对应，第</a:t>
            </a:r>
            <a:r>
              <a:rPr kumimoji="1" lang="en-US" altLang="zh-CN" sz="2400" dirty="0" err="1">
                <a:latin typeface="Times New Roman" pitchFamily="18" charset="0"/>
              </a:rPr>
              <a:t>i</a:t>
            </a:r>
            <a:r>
              <a:rPr kumimoji="1" lang="en-US" altLang="zh-CN" sz="2400" dirty="0">
                <a:latin typeface="Times New Roman" pitchFamily="18" charset="0"/>
              </a:rPr>
              <a:t>(0</a:t>
            </a:r>
            <a:r>
              <a:rPr kumimoji="1" lang="en-US" altLang="zh-CN" sz="2400" dirty="0">
                <a:latin typeface="宋体" pitchFamily="2" charset="-122"/>
              </a:rPr>
              <a:t>≤</a:t>
            </a:r>
            <a:r>
              <a:rPr kumimoji="1" lang="en-US" altLang="zh-CN" sz="2400" dirty="0">
                <a:latin typeface="Times New Roman" pitchFamily="18" charset="0"/>
              </a:rPr>
              <a:t>i</a:t>
            </a:r>
            <a:r>
              <a:rPr kumimoji="1" lang="zh-CN" altLang="en-US" sz="2400" dirty="0">
                <a:latin typeface="宋体" pitchFamily="2" charset="-122"/>
              </a:rPr>
              <a:t>＜</a:t>
            </a:r>
            <a:r>
              <a:rPr kumimoji="1" lang="en-US" altLang="zh-CN" sz="2400" dirty="0">
                <a:latin typeface="Times New Roman" pitchFamily="18" charset="0"/>
              </a:rPr>
              <a:t>m )</a:t>
            </a:r>
            <a:r>
              <a:rPr kumimoji="1" lang="zh-CN" altLang="en-US" sz="2400" dirty="0">
                <a:latin typeface="宋体" pitchFamily="2" charset="-122"/>
              </a:rPr>
              <a:t>个桶的桶号即为第</a:t>
            </a:r>
            <a:r>
              <a:rPr kumimoji="1" lang="en-US" altLang="zh-CN" sz="2400" dirty="0" err="1">
                <a:latin typeface="Times New Roman" pitchFamily="18" charset="0"/>
              </a:rPr>
              <a:t>i</a:t>
            </a:r>
            <a:r>
              <a:rPr kumimoji="1" lang="zh-CN" altLang="en-US" sz="2400" dirty="0">
                <a:latin typeface="宋体" pitchFamily="2" charset="-122"/>
              </a:rPr>
              <a:t>个散列地址。每个桶可存放</a:t>
            </a:r>
            <a:r>
              <a:rPr kumimoji="1" lang="en-US" altLang="zh-CN" sz="2400" dirty="0">
                <a:latin typeface="Times New Roman" pitchFamily="18" charset="0"/>
              </a:rPr>
              <a:t>d</a:t>
            </a:r>
            <a:r>
              <a:rPr kumimoji="1" lang="zh-CN" altLang="en-US" sz="2400" dirty="0" smtClean="0">
                <a:latin typeface="宋体" pitchFamily="2" charset="-122"/>
              </a:rPr>
              <a:t>个元素</a:t>
            </a:r>
            <a:r>
              <a:rPr kumimoji="1" lang="zh-CN" altLang="en-US" sz="2400" dirty="0">
                <a:latin typeface="宋体" pitchFamily="2" charset="-122"/>
              </a:rPr>
              <a:t>，这些数据元素的关键字应互为同义词。通常桶的大小</a:t>
            </a:r>
            <a:r>
              <a:rPr kumimoji="1" lang="en-US" altLang="zh-CN" sz="2400" dirty="0" smtClean="0">
                <a:latin typeface="Times New Roman" pitchFamily="18" charset="0"/>
              </a:rPr>
              <a:t>d</a:t>
            </a:r>
            <a:r>
              <a:rPr kumimoji="1" lang="zh-CN" altLang="en-US" sz="2400" dirty="0" smtClean="0">
                <a:latin typeface="宋体" pitchFamily="2" charset="-122"/>
              </a:rPr>
              <a:t>比较</a:t>
            </a:r>
            <a:r>
              <a:rPr kumimoji="1" lang="zh-CN" altLang="en-US" sz="2400" dirty="0">
                <a:latin typeface="宋体" pitchFamily="2" charset="-122"/>
              </a:rPr>
              <a:t>小，因此在桶内大多采用顺序查找。</a:t>
            </a:r>
            <a:r>
              <a:rPr kumimoji="1" lang="zh-CN" altLang="en-US" sz="2400" dirty="0">
                <a:latin typeface="Times New Roman" pitchFamily="18" charset="0"/>
              </a:rPr>
              <a:t> </a:t>
            </a:r>
          </a:p>
          <a:p>
            <a:pPr eaLnBrk="1" hangingPunct="1">
              <a:lnSpc>
                <a:spcPct val="120000"/>
              </a:lnSpc>
              <a:spcBef>
                <a:spcPct val="50000"/>
              </a:spcBef>
            </a:pPr>
            <a:r>
              <a:rPr kumimoji="1" lang="zh-CN" altLang="en-US" sz="2400" dirty="0">
                <a:latin typeface="宋体" pitchFamily="2" charset="-122"/>
              </a:rPr>
              <a:t>    处理溢出的一种常用的方法就是闭散列，也叫做开地址法。在这种方法中，所有的桶都直接放在散列表数组中，因此每个桶只存放一个数据元素</a:t>
            </a:r>
            <a:r>
              <a:rPr kumimoji="1" lang="en-US" altLang="zh-CN" sz="2400" dirty="0">
                <a:latin typeface="Times New Roman" pitchFamily="18" charset="0"/>
              </a:rPr>
              <a:t>(</a:t>
            </a:r>
            <a:r>
              <a:rPr kumimoji="1" lang="en-US" altLang="zh-CN" sz="2400" dirty="0" smtClean="0">
                <a:latin typeface="Times New Roman" pitchFamily="18" charset="0"/>
              </a:rPr>
              <a:t>d=1</a:t>
            </a:r>
            <a:r>
              <a:rPr kumimoji="1" lang="en-US" altLang="zh-CN" sz="2400" dirty="0">
                <a:latin typeface="Times New Roman" pitchFamily="18" charset="0"/>
              </a:rPr>
              <a:t>)</a:t>
            </a:r>
            <a:r>
              <a:rPr kumimoji="1" lang="zh-CN" altLang="en-US" sz="2400" dirty="0">
                <a:latin typeface="宋体" pitchFamily="2" charset="-122"/>
              </a:rPr>
              <a:t>。</a:t>
            </a:r>
            <a:r>
              <a:rPr kumimoji="1" lang="zh-CN" altLang="en-US" sz="2800" dirty="0">
                <a:latin typeface="Times New Roman" pitchFamily="18"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linds(vertical)">
                                      <p:cBhvr>
                                        <p:cTn id="7" dur="500"/>
                                        <p:tgtEl>
                                          <p:spTgt spid="121858"/>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1859">
                                            <p:txEl>
                                              <p:pRg st="0" end="0"/>
                                            </p:txEl>
                                          </p:spTgt>
                                        </p:tgtEl>
                                        <p:attrNameLst>
                                          <p:attrName>style.visibility</p:attrName>
                                        </p:attrNameLst>
                                      </p:cBhvr>
                                      <p:to>
                                        <p:strVal val="visible"/>
                                      </p:to>
                                    </p:set>
                                    <p:anim calcmode="lin" valueType="num">
                                      <p:cBhvr additive="base">
                                        <p:cTn id="11" dur="5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1859">
                                            <p:txEl>
                                              <p:pRg st="0" end="0"/>
                                            </p:txEl>
                                          </p:spTgt>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1859">
                                            <p:txEl>
                                              <p:pRg st="1" end="1"/>
                                            </p:txEl>
                                          </p:spTgt>
                                        </p:tgtEl>
                                        <p:attrNameLst>
                                          <p:attrName>style.visibility</p:attrName>
                                        </p:attrNameLst>
                                      </p:cBhvr>
                                      <p:to>
                                        <p:strVal val="visible"/>
                                      </p:to>
                                    </p:set>
                                    <p:anim calcmode="lin" valueType="num">
                                      <p:cBhvr additive="base">
                                        <p:cTn id="16" dur="500" fill="hold"/>
                                        <p:tgtEl>
                                          <p:spTgt spid="12185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218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59" grpId="0" build="p" autoUpdateAnimBg="0" advAuto="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09600" y="1449388"/>
            <a:ext cx="8077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dirty="0">
                <a:solidFill>
                  <a:srgbClr val="CC33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当需要查找或加入</a:t>
            </a:r>
            <a:r>
              <a:rPr kumimoji="1" lang="zh-CN" altLang="en-US" sz="2400" dirty="0" smtClean="0">
                <a:solidFill>
                  <a:srgbClr val="000000"/>
                </a:solidFill>
                <a:latin typeface="Times New Roman" panose="02020603050405020304" pitchFamily="18" charset="0"/>
                <a:cs typeface="Times New Roman" panose="02020603050405020304" pitchFamily="18" charset="0"/>
              </a:rPr>
              <a:t>一个元素</a:t>
            </a:r>
            <a:r>
              <a:rPr kumimoji="1" lang="zh-CN" altLang="en-US" sz="2400" dirty="0">
                <a:solidFill>
                  <a:srgbClr val="000000"/>
                </a:solidFill>
                <a:latin typeface="Times New Roman" panose="02020603050405020304" pitchFamily="18" charset="0"/>
                <a:cs typeface="Times New Roman" panose="02020603050405020304" pitchFamily="18" charset="0"/>
              </a:rPr>
              <a:t>时，使用散列</a:t>
            </a:r>
            <a:r>
              <a:rPr kumimoji="1" lang="zh-CN" altLang="en-US" sz="2400" dirty="0" smtClean="0">
                <a:solidFill>
                  <a:srgbClr val="000000"/>
                </a:solidFill>
                <a:latin typeface="Times New Roman" panose="02020603050405020304" pitchFamily="18" charset="0"/>
                <a:cs typeface="Times New Roman" panose="02020603050405020304" pitchFamily="18" charset="0"/>
              </a:rPr>
              <a:t>函数计算</a:t>
            </a:r>
            <a:r>
              <a:rPr kumimoji="1" lang="zh-CN" altLang="en-US" sz="2400" dirty="0">
                <a:solidFill>
                  <a:srgbClr val="000000"/>
                </a:solidFill>
                <a:latin typeface="Times New Roman" panose="02020603050405020304" pitchFamily="18" charset="0"/>
                <a:cs typeface="Times New Roman" panose="02020603050405020304" pitchFamily="18" charset="0"/>
              </a:rPr>
              <a:t>以</a:t>
            </a:r>
            <a:r>
              <a:rPr kumimoji="1" lang="zh-CN" altLang="en-US" sz="2400" dirty="0" smtClean="0">
                <a:solidFill>
                  <a:srgbClr val="000000"/>
                </a:solidFill>
                <a:latin typeface="Times New Roman" panose="02020603050405020304" pitchFamily="18" charset="0"/>
                <a:cs typeface="Times New Roman" panose="02020603050405020304" pitchFamily="18" charset="0"/>
              </a:rPr>
              <a:t>确定元素</a:t>
            </a:r>
            <a:r>
              <a:rPr kumimoji="1" lang="zh-CN" altLang="en-US" sz="2400" dirty="0">
                <a:solidFill>
                  <a:srgbClr val="000000"/>
                </a:solidFill>
                <a:latin typeface="Times New Roman" panose="02020603050405020304" pitchFamily="18" charset="0"/>
                <a:cs typeface="Times New Roman" panose="02020603050405020304" pitchFamily="18" charset="0"/>
              </a:rPr>
              <a:t>的桶号：</a:t>
            </a:r>
            <a:r>
              <a:rPr kumimoji="1" lang="en-US" altLang="zh-CN" sz="2400" dirty="0">
                <a:solidFill>
                  <a:srgbClr val="000000"/>
                </a:solidFill>
                <a:latin typeface="Times New Roman" panose="02020603050405020304" pitchFamily="18" charset="0"/>
                <a:cs typeface="Times New Roman" panose="02020603050405020304" pitchFamily="18" charset="0"/>
              </a:rPr>
              <a:t>h</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Hash(Key)</a:t>
            </a:r>
            <a:r>
              <a:rPr kumimoji="1" lang="zh-CN" altLang="en-US" sz="2400" dirty="0">
                <a:solidFill>
                  <a:srgbClr val="000000"/>
                </a:solidFill>
                <a:latin typeface="Times New Roman" panose="02020603050405020304" pitchFamily="18" charset="0"/>
                <a:cs typeface="Times New Roman" panose="02020603050405020304" pitchFamily="18" charset="0"/>
              </a:rPr>
              <a:t>。</a:t>
            </a:r>
          </a:p>
          <a:p>
            <a:pPr algn="just" eaLnBrk="1" hangingPunct="1">
              <a:spcBef>
                <a:spcPct val="50000"/>
              </a:spcBef>
            </a:pPr>
            <a:r>
              <a:rPr kumimoji="1" lang="zh-CN" altLang="en-US" sz="2400" dirty="0" smtClean="0">
                <a:solidFill>
                  <a:srgbClr val="000000"/>
                </a:solidFill>
                <a:latin typeface="Times New Roman" panose="02020603050405020304" pitchFamily="18" charset="0"/>
                <a:cs typeface="Times New Roman" panose="02020603050405020304" pitchFamily="18" charset="0"/>
              </a:rPr>
              <a:t>   一旦</a:t>
            </a:r>
            <a:r>
              <a:rPr kumimoji="1" lang="zh-CN" altLang="en-US" sz="2400" dirty="0">
                <a:solidFill>
                  <a:srgbClr val="000000"/>
                </a:solidFill>
                <a:latin typeface="Times New Roman" panose="02020603050405020304" pitchFamily="18" charset="0"/>
                <a:cs typeface="Times New Roman" panose="02020603050405020304" pitchFamily="18" charset="0"/>
              </a:rPr>
              <a:t>发生冲突，则依次向后寻找“下一个”空桶</a:t>
            </a:r>
            <a:r>
              <a:rPr kumimoji="1" lang="en-US" altLang="zh-CN" sz="2400" dirty="0">
                <a:solidFill>
                  <a:srgbClr val="000000"/>
                </a:solidFill>
                <a:latin typeface="Times New Roman" panose="02020603050405020304" pitchFamily="18" charset="0"/>
                <a:cs typeface="Times New Roman" panose="02020603050405020304" pitchFamily="18" charset="0"/>
              </a:rPr>
              <a:t>H</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的公式为：</a:t>
            </a:r>
          </a:p>
          <a:p>
            <a:pPr algn="just" eaLnBrk="1" hangingPunct="1">
              <a:spcBef>
                <a:spcPct val="50000"/>
              </a:spcBef>
            </a:pPr>
            <a:r>
              <a:rPr kumimoji="1" lang="en-US" altLang="zh-CN" sz="2400" dirty="0">
                <a:solidFill>
                  <a:srgbClr val="000000"/>
                </a:solidFill>
                <a:latin typeface="Times New Roman" panose="02020603050405020304" pitchFamily="18" charset="0"/>
                <a:cs typeface="Times New Roman" panose="02020603050405020304" pitchFamily="18" charset="0"/>
              </a:rPr>
              <a:t>H</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(H</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i-1</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m</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itchFamily="18" charset="0"/>
                <a:cs typeface="Times New Roman"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m-1</a:t>
            </a:r>
          </a:p>
          <a:p>
            <a:pPr algn="just" eaLnBrk="1" hangingPunct="1">
              <a:spcBef>
                <a:spcPct val="50000"/>
              </a:spcBef>
            </a:pPr>
            <a:r>
              <a:rPr kumimoji="1" lang="zh-CN" altLang="en-US" sz="2400" dirty="0" smtClean="0">
                <a:solidFill>
                  <a:srgbClr val="000000"/>
                </a:solidFill>
                <a:latin typeface="Times New Roman" panose="02020603050405020304" pitchFamily="18" charset="0"/>
                <a:cs typeface="Times New Roman" panose="02020603050405020304" pitchFamily="18" charset="0"/>
              </a:rPr>
              <a:t>  即</a:t>
            </a:r>
            <a:r>
              <a:rPr kumimoji="1" lang="zh-CN" altLang="en-US" sz="2400" dirty="0">
                <a:solidFill>
                  <a:srgbClr val="000000"/>
                </a:solidFill>
                <a:latin typeface="Times New Roman" panose="02020603050405020304" pitchFamily="18" charset="0"/>
                <a:cs typeface="Times New Roman" panose="02020603050405020304" pitchFamily="18" charset="0"/>
              </a:rPr>
              <a:t>用线性探测序列</a:t>
            </a:r>
            <a:r>
              <a:rPr kumimoji="1" lang="en-US" altLang="zh-CN" sz="2400" dirty="0">
                <a:solidFill>
                  <a:srgbClr val="000000"/>
                </a:solidFill>
                <a:latin typeface="Times New Roman" panose="02020603050405020304" pitchFamily="18" charset="0"/>
                <a:cs typeface="Times New Roman" panose="02020603050405020304" pitchFamily="18" charset="0"/>
              </a:rPr>
              <a:t>H</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0</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H</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0</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itchFamily="18" charset="0"/>
                <a:cs typeface="Times New Roman"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m-l</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0</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itchFamily="18" charset="0"/>
                <a:cs typeface="Times New Roman"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H</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0</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在表中寻找下一个空桶的桶号</a:t>
            </a:r>
            <a:r>
              <a:rPr kumimoji="1" lang="zh-CN" altLang="en-US" sz="2400" dirty="0" smtClean="0">
                <a:solidFill>
                  <a:srgbClr val="000000"/>
                </a:solidFill>
                <a:latin typeface="Times New Roman" panose="02020603050405020304" pitchFamily="18" charset="0"/>
                <a:cs typeface="Times New Roman" panose="02020603050405020304" pitchFamily="18" charset="0"/>
              </a:rPr>
              <a:t>。亦可</a:t>
            </a:r>
            <a:r>
              <a:rPr kumimoji="1" lang="zh-CN" altLang="en-US" sz="2400" dirty="0">
                <a:solidFill>
                  <a:srgbClr val="000000"/>
                </a:solidFill>
                <a:latin typeface="Times New Roman" panose="02020603050405020304" pitchFamily="18" charset="0"/>
                <a:cs typeface="Times New Roman" panose="02020603050405020304" pitchFamily="18" charset="0"/>
              </a:rPr>
              <a:t>写成：</a:t>
            </a:r>
          </a:p>
          <a:p>
            <a:pPr algn="just" eaLnBrk="1" hangingPunct="1">
              <a:spcBef>
                <a:spcPct val="50000"/>
              </a:spcBef>
            </a:pPr>
            <a:r>
              <a:rPr kumimoji="1" lang="en-US" altLang="zh-CN" sz="2400" dirty="0">
                <a:solidFill>
                  <a:srgbClr val="000000"/>
                </a:solidFill>
                <a:latin typeface="Times New Roman" panose="02020603050405020304" pitchFamily="18" charset="0"/>
                <a:cs typeface="Times New Roman" panose="02020603050405020304" pitchFamily="18" charset="0"/>
              </a:rPr>
              <a:t>H</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(H</a:t>
            </a:r>
            <a:r>
              <a:rPr kumimoji="1" lang="en-US" altLang="zh-CN" sz="2400" baseline="-30000" dirty="0">
                <a:solidFill>
                  <a:srgbClr val="000000"/>
                </a:solidFill>
                <a:latin typeface="Times New Roman" panose="02020603050405020304" pitchFamily="18" charset="0"/>
                <a:cs typeface="Times New Roman" panose="02020603050405020304" pitchFamily="18" charset="0"/>
              </a:rPr>
              <a:t>0</a:t>
            </a:r>
            <a:r>
              <a:rPr kumimoji="1" lang="en-US" altLang="zh-CN" sz="24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m</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itchFamily="18" charset="0"/>
                <a:cs typeface="Times New Roman"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m-1</a:t>
            </a:r>
          </a:p>
        </p:txBody>
      </p:sp>
      <p:sp>
        <p:nvSpPr>
          <p:cNvPr id="2" name="标题 1"/>
          <p:cNvSpPr>
            <a:spLocks noGrp="1"/>
          </p:cNvSpPr>
          <p:nvPr>
            <p:ph type="title"/>
          </p:nvPr>
        </p:nvSpPr>
        <p:spPr>
          <a:xfrm>
            <a:off x="993781" y="142875"/>
            <a:ext cx="7754938" cy="838200"/>
          </a:xfrm>
        </p:spPr>
        <p:txBody>
          <a:bodyPr/>
          <a:lstStyle/>
          <a:p>
            <a:pPr>
              <a:defRPr/>
            </a:pPr>
            <a:r>
              <a:rPr lang="zh-CN" altLang="en-US" dirty="0" smtClean="0">
                <a:solidFill>
                  <a:schemeClr val="tx2"/>
                </a:solidFill>
                <a:latin typeface="楷体_GB2312" pitchFamily="49" charset="-122"/>
                <a:ea typeface="楷体_GB2312" pitchFamily="49" charset="-122"/>
              </a:rPr>
              <a:t>线性</a:t>
            </a:r>
            <a:r>
              <a:rPr lang="zh-CN" altLang="en-US" dirty="0">
                <a:solidFill>
                  <a:schemeClr val="tx2"/>
                </a:solidFill>
                <a:latin typeface="楷体_GB2312" pitchFamily="49" charset="-122"/>
                <a:ea typeface="楷体_GB2312" pitchFamily="49" charset="-122"/>
              </a:rPr>
              <a:t>探测</a:t>
            </a:r>
            <a:r>
              <a:rPr lang="zh-CN" altLang="en-US" dirty="0" smtClean="0">
                <a:solidFill>
                  <a:schemeClr val="tx2"/>
                </a:solidFill>
                <a:latin typeface="楷体_GB2312" pitchFamily="49" charset="-122"/>
                <a:ea typeface="楷体_GB2312" pitchFamily="49" charset="-122"/>
              </a:rPr>
              <a:t>法</a:t>
            </a:r>
            <a:endParaRPr lang="zh-CN" altLang="en-US" dirty="0"/>
          </a:p>
        </p:txBody>
      </p:sp>
    </p:spTree>
  </p:cSld>
  <p:clrMapOvr>
    <a:masterClrMapping/>
  </p:clrMapOvr>
  <p:transition>
    <p:wipe dir="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503277" y="1398593"/>
            <a:ext cx="828198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宋体" pitchFamily="2" charset="-122"/>
              </a:rPr>
              <a:t>设有一组数据元素，它们的关键字为</a:t>
            </a:r>
            <a:r>
              <a:rPr kumimoji="1" lang="en-US" altLang="zh-CN" sz="2400">
                <a:solidFill>
                  <a:srgbClr val="000000"/>
                </a:solidFill>
                <a:latin typeface="宋体" pitchFamily="2" charset="-122"/>
              </a:rPr>
              <a:t>Burke</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Ekers</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Broad</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Blum</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Attlee</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Alton</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Hecht</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Ederly</a:t>
            </a:r>
            <a:r>
              <a:rPr kumimoji="1" lang="zh-CN" altLang="en-US" sz="2400">
                <a:solidFill>
                  <a:srgbClr val="000000"/>
                </a:solidFill>
                <a:latin typeface="宋体" pitchFamily="2" charset="-122"/>
              </a:rPr>
              <a:t>。采用的散列函数是：</a:t>
            </a:r>
          </a:p>
          <a:p>
            <a:pPr algn="just" eaLnBrk="1" hangingPunct="1">
              <a:spcBef>
                <a:spcPct val="50000"/>
              </a:spcBef>
            </a:pPr>
            <a:r>
              <a:rPr kumimoji="1" lang="en-US" altLang="zh-CN" sz="2400">
                <a:solidFill>
                  <a:srgbClr val="000000"/>
                </a:solidFill>
                <a:latin typeface="宋体" pitchFamily="2" charset="-122"/>
              </a:rPr>
              <a:t>hash(key)</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ord(x)</a:t>
            </a:r>
            <a:r>
              <a:rPr kumimoji="1" lang="en-US" altLang="zh-CN" sz="2400">
                <a:solidFill>
                  <a:srgbClr val="000000"/>
                </a:solidFill>
                <a:latin typeface="Times New Roman" pitchFamily="18" charset="0"/>
              </a:rPr>
              <a:t>—</a:t>
            </a:r>
            <a:r>
              <a:rPr kumimoji="1" lang="en-US" altLang="zh-CN" sz="2400">
                <a:solidFill>
                  <a:srgbClr val="000000"/>
                </a:solidFill>
                <a:latin typeface="宋体" pitchFamily="2" charset="-122"/>
              </a:rPr>
              <a:t>ord(</a:t>
            </a:r>
            <a:r>
              <a:rPr kumimoji="1" lang="en-US" altLang="zh-CN" sz="2400">
                <a:solidFill>
                  <a:srgbClr val="000000"/>
                </a:solidFill>
                <a:latin typeface="Times New Roman" pitchFamily="18" charset="0"/>
              </a:rPr>
              <a:t>‘</a:t>
            </a:r>
            <a:r>
              <a:rPr kumimoji="1" lang="en-US" altLang="zh-CN" sz="2400">
                <a:solidFill>
                  <a:srgbClr val="000000"/>
                </a:solidFill>
                <a:latin typeface="宋体" pitchFamily="2" charset="-122"/>
              </a:rPr>
              <a:t>A</a:t>
            </a:r>
            <a:r>
              <a:rPr kumimoji="1" lang="en-US" altLang="zh-CN" sz="2400">
                <a:solidFill>
                  <a:srgbClr val="000000"/>
                </a:solidFill>
                <a:latin typeface="Times New Roman" pitchFamily="18" charset="0"/>
              </a:rPr>
              <a:t>’</a:t>
            </a:r>
            <a:r>
              <a:rPr kumimoji="1" lang="en-US" altLang="zh-CN" sz="2400">
                <a:solidFill>
                  <a:srgbClr val="000000"/>
                </a:solidFill>
                <a:latin typeface="宋体" pitchFamily="2" charset="-122"/>
              </a:rPr>
              <a:t>)</a:t>
            </a:r>
          </a:p>
          <a:p>
            <a:pPr algn="just" eaLnBrk="1" hangingPunct="1">
              <a:spcBef>
                <a:spcPct val="50000"/>
              </a:spcBef>
            </a:pPr>
            <a:r>
              <a:rPr kumimoji="1" lang="zh-CN" altLang="en-US" sz="2400">
                <a:solidFill>
                  <a:srgbClr val="000000"/>
                </a:solidFill>
                <a:latin typeface="宋体" pitchFamily="2" charset="-122"/>
              </a:rPr>
              <a:t>其中，</a:t>
            </a:r>
            <a:r>
              <a:rPr kumimoji="1" lang="en-US" altLang="zh-CN" sz="2400">
                <a:solidFill>
                  <a:srgbClr val="000000"/>
                </a:solidFill>
                <a:latin typeface="宋体" pitchFamily="2" charset="-122"/>
              </a:rPr>
              <a:t>x</a:t>
            </a:r>
            <a:r>
              <a:rPr kumimoji="1" lang="zh-CN" altLang="en-US" sz="2400">
                <a:solidFill>
                  <a:srgbClr val="000000"/>
                </a:solidFill>
                <a:latin typeface="宋体" pitchFamily="2" charset="-122"/>
              </a:rPr>
              <a:t>是</a:t>
            </a:r>
            <a:r>
              <a:rPr kumimoji="1" lang="en-US" altLang="zh-CN" sz="2400">
                <a:solidFill>
                  <a:srgbClr val="000000"/>
                </a:solidFill>
                <a:latin typeface="宋体" pitchFamily="2" charset="-122"/>
              </a:rPr>
              <a:t>key</a:t>
            </a:r>
            <a:r>
              <a:rPr kumimoji="1" lang="zh-CN" altLang="en-US" sz="2400">
                <a:solidFill>
                  <a:srgbClr val="000000"/>
                </a:solidFill>
                <a:latin typeface="宋体" pitchFamily="2" charset="-122"/>
              </a:rPr>
              <a:t>的第一个字符，</a:t>
            </a:r>
            <a:r>
              <a:rPr kumimoji="1" lang="en-US" altLang="zh-CN" sz="2400">
                <a:solidFill>
                  <a:srgbClr val="000000"/>
                </a:solidFill>
                <a:latin typeface="宋体" pitchFamily="2" charset="-122"/>
              </a:rPr>
              <a:t>ord(x)</a:t>
            </a:r>
            <a:r>
              <a:rPr kumimoji="1" lang="zh-CN" altLang="en-US" sz="2400">
                <a:solidFill>
                  <a:srgbClr val="000000"/>
                </a:solidFill>
                <a:latin typeface="宋体" pitchFamily="2" charset="-122"/>
              </a:rPr>
              <a:t>是求字符</a:t>
            </a:r>
            <a:r>
              <a:rPr kumimoji="1" lang="en-US" altLang="zh-CN" sz="2400">
                <a:solidFill>
                  <a:srgbClr val="000000"/>
                </a:solidFill>
                <a:latin typeface="宋体" pitchFamily="2" charset="-122"/>
              </a:rPr>
              <a:t>x</a:t>
            </a:r>
            <a:r>
              <a:rPr kumimoji="1" lang="zh-CN" altLang="en-US" sz="2400">
                <a:solidFill>
                  <a:srgbClr val="000000"/>
                </a:solidFill>
                <a:latin typeface="宋体" pitchFamily="2" charset="-122"/>
              </a:rPr>
              <a:t>的内码（</a:t>
            </a:r>
            <a:r>
              <a:rPr kumimoji="1" lang="en-US" altLang="zh-CN" sz="2400">
                <a:solidFill>
                  <a:srgbClr val="000000"/>
                </a:solidFill>
                <a:latin typeface="宋体" pitchFamily="2" charset="-122"/>
              </a:rPr>
              <a:t>ASCII</a:t>
            </a:r>
            <a:r>
              <a:rPr kumimoji="1" lang="zh-CN" altLang="en-US" sz="2400">
                <a:solidFill>
                  <a:srgbClr val="000000"/>
                </a:solidFill>
                <a:latin typeface="宋体" pitchFamily="2" charset="-122"/>
              </a:rPr>
              <a:t>）的函数。这样就可以得到：</a:t>
            </a:r>
          </a:p>
          <a:p>
            <a:pPr algn="just" eaLnBrk="1" hangingPunct="1">
              <a:spcBef>
                <a:spcPct val="50000"/>
              </a:spcBef>
            </a:pPr>
            <a:r>
              <a:rPr kumimoji="1" lang="en-US" altLang="zh-CN" sz="2400">
                <a:solidFill>
                  <a:srgbClr val="000000"/>
                </a:solidFill>
                <a:latin typeface="宋体" pitchFamily="2" charset="-122"/>
              </a:rPr>
              <a:t>hash(Burke)=1</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hash(Ekers)=4</a:t>
            </a:r>
            <a:r>
              <a:rPr kumimoji="1" lang="zh-CN" altLang="en-US" sz="2400">
                <a:solidFill>
                  <a:srgbClr val="000000"/>
                </a:solidFill>
                <a:latin typeface="宋体" pitchFamily="2" charset="-122"/>
              </a:rPr>
              <a:t>、</a:t>
            </a:r>
          </a:p>
          <a:p>
            <a:pPr algn="just" eaLnBrk="1" hangingPunct="1">
              <a:spcBef>
                <a:spcPct val="50000"/>
              </a:spcBef>
            </a:pPr>
            <a:r>
              <a:rPr kumimoji="1" lang="en-US" altLang="zh-CN" sz="2400">
                <a:solidFill>
                  <a:srgbClr val="000000"/>
                </a:solidFill>
                <a:latin typeface="宋体" pitchFamily="2" charset="-122"/>
              </a:rPr>
              <a:t>hash(Broad)=1</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hash(Blum)=1</a:t>
            </a:r>
            <a:r>
              <a:rPr kumimoji="1" lang="zh-CN" altLang="en-US" sz="2400">
                <a:solidFill>
                  <a:srgbClr val="000000"/>
                </a:solidFill>
                <a:latin typeface="宋体" pitchFamily="2" charset="-122"/>
              </a:rPr>
              <a:t>、</a:t>
            </a:r>
          </a:p>
          <a:p>
            <a:pPr algn="just" eaLnBrk="1" hangingPunct="1">
              <a:spcBef>
                <a:spcPct val="50000"/>
              </a:spcBef>
            </a:pPr>
            <a:r>
              <a:rPr kumimoji="1" lang="en-US" altLang="zh-CN" sz="2400">
                <a:solidFill>
                  <a:srgbClr val="000000"/>
                </a:solidFill>
                <a:latin typeface="宋体" pitchFamily="2" charset="-122"/>
              </a:rPr>
              <a:t>hash(Attlee)=0</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hash(Alton)=0</a:t>
            </a:r>
            <a:r>
              <a:rPr kumimoji="1" lang="zh-CN" altLang="en-US" sz="2400">
                <a:solidFill>
                  <a:srgbClr val="000000"/>
                </a:solidFill>
                <a:latin typeface="宋体" pitchFamily="2" charset="-122"/>
              </a:rPr>
              <a:t>、</a:t>
            </a:r>
          </a:p>
          <a:p>
            <a:pPr algn="just" eaLnBrk="1" hangingPunct="1">
              <a:spcBef>
                <a:spcPct val="50000"/>
              </a:spcBef>
            </a:pPr>
            <a:r>
              <a:rPr kumimoji="1" lang="en-US" altLang="zh-CN" sz="2400">
                <a:solidFill>
                  <a:srgbClr val="000000"/>
                </a:solidFill>
                <a:latin typeface="宋体" pitchFamily="2" charset="-122"/>
              </a:rPr>
              <a:t>hash(Hecht)=7</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hash(Ederly)=4</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线性探测法</a:t>
            </a:r>
            <a:endParaRPr lang="zh-CN" altLang="en-US" dirty="0"/>
          </a:p>
        </p:txBody>
      </p:sp>
    </p:spTree>
  </p:cSld>
  <p:clrMapOvr>
    <a:masterClrMapping/>
  </p:clrMapOvr>
  <p:transition>
    <p:wipe dir="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850766" y="1520788"/>
            <a:ext cx="731520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ct val="50000"/>
              </a:spcBef>
            </a:pPr>
            <a:r>
              <a:rPr kumimoji="1" lang="zh-CN" altLang="en-US" sz="2800" dirty="0">
                <a:solidFill>
                  <a:srgbClr val="000000"/>
                </a:solidFill>
                <a:latin typeface="Times New Roman" panose="02020603050405020304" pitchFamily="18" charset="0"/>
                <a:cs typeface="Times New Roman" panose="02020603050405020304" pitchFamily="18" charset="0"/>
              </a:rPr>
              <a:t>又设散列表为</a:t>
            </a:r>
            <a:r>
              <a:rPr kumimoji="1" lang="en-US" altLang="zh-CN" sz="2800" dirty="0">
                <a:solidFill>
                  <a:srgbClr val="000000"/>
                </a:solidFill>
                <a:latin typeface="Times New Roman" panose="02020603050405020304" pitchFamily="18" charset="0"/>
                <a:cs typeface="Times New Roman" panose="02020603050405020304" pitchFamily="18" charset="0"/>
              </a:rPr>
              <a:t>A[31]</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m</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31</a:t>
            </a:r>
            <a:r>
              <a:rPr kumimoji="1" lang="zh-CN" altLang="en-US" sz="2800" dirty="0">
                <a:solidFill>
                  <a:srgbClr val="000000"/>
                </a:solidFill>
                <a:latin typeface="Times New Roman" panose="02020603050405020304" pitchFamily="18" charset="0"/>
                <a:cs typeface="Times New Roman" panose="02020603050405020304" pitchFamily="18" charset="0"/>
              </a:rPr>
              <a:t>。</a:t>
            </a:r>
            <a:endParaRPr kumimoji="1" lang="en-US" altLang="zh-CN" sz="2800"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50000"/>
              </a:spcBef>
            </a:pPr>
            <a:r>
              <a:rPr kumimoji="1" lang="en-US" altLang="zh-CN" sz="2800" dirty="0">
                <a:solidFill>
                  <a:srgbClr val="000000"/>
                </a:solidFill>
                <a:latin typeface="Times New Roman" panose="02020603050405020304" pitchFamily="18" charset="0"/>
                <a:cs typeface="Times New Roman" panose="02020603050405020304" pitchFamily="18" charset="0"/>
              </a:rPr>
              <a:t>hash(Burke)=1</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hash(</a:t>
            </a:r>
            <a:r>
              <a:rPr kumimoji="1" lang="en-US" altLang="zh-CN" sz="2800" dirty="0" err="1">
                <a:solidFill>
                  <a:srgbClr val="000000"/>
                </a:solidFill>
                <a:latin typeface="Times New Roman" panose="02020603050405020304" pitchFamily="18" charset="0"/>
                <a:cs typeface="Times New Roman" panose="02020603050405020304" pitchFamily="18" charset="0"/>
              </a:rPr>
              <a:t>Ekers</a:t>
            </a:r>
            <a:r>
              <a:rPr kumimoji="1" lang="en-US" altLang="zh-CN" sz="2800" dirty="0">
                <a:solidFill>
                  <a:srgbClr val="000000"/>
                </a:solidFill>
                <a:latin typeface="Times New Roman" panose="02020603050405020304" pitchFamily="18" charset="0"/>
                <a:cs typeface="Times New Roman" panose="02020603050405020304" pitchFamily="18" charset="0"/>
              </a:rPr>
              <a:t>)=4</a:t>
            </a:r>
            <a:r>
              <a:rPr kumimoji="1" lang="zh-CN" altLang="en-US" sz="2800" dirty="0">
                <a:solidFill>
                  <a:srgbClr val="000000"/>
                </a:solidFill>
                <a:latin typeface="Times New Roman" panose="02020603050405020304" pitchFamily="18" charset="0"/>
                <a:cs typeface="Times New Roman" panose="02020603050405020304" pitchFamily="18" charset="0"/>
              </a:rPr>
              <a:t>、</a:t>
            </a:r>
          </a:p>
          <a:p>
            <a:pPr algn="just" eaLnBrk="1" hangingPunct="1">
              <a:spcBef>
                <a:spcPct val="50000"/>
              </a:spcBef>
            </a:pPr>
            <a:r>
              <a:rPr kumimoji="1" lang="en-US" altLang="zh-CN" sz="2800" dirty="0">
                <a:solidFill>
                  <a:srgbClr val="000000"/>
                </a:solidFill>
                <a:latin typeface="Times New Roman" panose="02020603050405020304" pitchFamily="18" charset="0"/>
                <a:cs typeface="Times New Roman" panose="02020603050405020304" pitchFamily="18" charset="0"/>
              </a:rPr>
              <a:t>hash(Broad)=1</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hash(Blum)=1</a:t>
            </a:r>
            <a:r>
              <a:rPr kumimoji="1" lang="zh-CN" altLang="en-US" sz="2800" dirty="0">
                <a:solidFill>
                  <a:srgbClr val="000000"/>
                </a:solidFill>
                <a:latin typeface="Times New Roman" panose="02020603050405020304" pitchFamily="18" charset="0"/>
                <a:cs typeface="Times New Roman" panose="02020603050405020304" pitchFamily="18" charset="0"/>
              </a:rPr>
              <a:t>、</a:t>
            </a:r>
          </a:p>
          <a:p>
            <a:pPr algn="just" eaLnBrk="1" hangingPunct="1">
              <a:spcBef>
                <a:spcPct val="50000"/>
              </a:spcBef>
            </a:pPr>
            <a:r>
              <a:rPr kumimoji="1" lang="en-US" altLang="zh-CN" sz="2800" dirty="0">
                <a:solidFill>
                  <a:srgbClr val="000000"/>
                </a:solidFill>
                <a:latin typeface="Times New Roman" panose="02020603050405020304" pitchFamily="18" charset="0"/>
                <a:cs typeface="Times New Roman" panose="02020603050405020304" pitchFamily="18" charset="0"/>
              </a:rPr>
              <a:t>hash(Attlee)=0</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hash(Alton)=0</a:t>
            </a:r>
            <a:r>
              <a:rPr kumimoji="1" lang="zh-CN" altLang="en-US" sz="2800" dirty="0">
                <a:solidFill>
                  <a:srgbClr val="000000"/>
                </a:solidFill>
                <a:latin typeface="Times New Roman" panose="02020603050405020304" pitchFamily="18" charset="0"/>
                <a:cs typeface="Times New Roman" panose="02020603050405020304" pitchFamily="18" charset="0"/>
              </a:rPr>
              <a:t>、</a:t>
            </a:r>
          </a:p>
          <a:p>
            <a:pPr algn="just" eaLnBrk="1" hangingPunct="1">
              <a:spcBef>
                <a:spcPct val="50000"/>
              </a:spcBef>
            </a:pPr>
            <a:r>
              <a:rPr kumimoji="1" lang="en-US" altLang="zh-CN" sz="2800" dirty="0">
                <a:solidFill>
                  <a:srgbClr val="000000"/>
                </a:solidFill>
                <a:latin typeface="Times New Roman" panose="02020603050405020304" pitchFamily="18" charset="0"/>
                <a:cs typeface="Times New Roman" panose="02020603050405020304" pitchFamily="18" charset="0"/>
              </a:rPr>
              <a:t>hash(Hecht)=7</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hash(</a:t>
            </a:r>
            <a:r>
              <a:rPr kumimoji="1" lang="en-US" altLang="zh-CN" sz="2800" dirty="0" err="1">
                <a:solidFill>
                  <a:srgbClr val="000000"/>
                </a:solidFill>
                <a:latin typeface="Times New Roman" panose="02020603050405020304" pitchFamily="18" charset="0"/>
                <a:cs typeface="Times New Roman" panose="02020603050405020304" pitchFamily="18" charset="0"/>
              </a:rPr>
              <a:t>Ederly</a:t>
            </a:r>
            <a:r>
              <a:rPr kumimoji="1" lang="en-US" altLang="zh-CN" sz="2800" dirty="0">
                <a:solidFill>
                  <a:srgbClr val="000000"/>
                </a:solidFill>
                <a:latin typeface="Times New Roman" panose="02020603050405020304" pitchFamily="18" charset="0"/>
                <a:cs typeface="Times New Roman" panose="02020603050405020304" pitchFamily="18" charset="0"/>
              </a:rPr>
              <a:t>)=4</a:t>
            </a:r>
            <a:endParaRPr kumimoji="1" lang="zh-CN" altLang="en-US" sz="2800" dirty="0">
              <a:latin typeface="Times New Roman" pitchFamily="18" charset="0"/>
              <a:cs typeface="Times New Roman" panose="02020603050405020304"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楷体_GB2312" pitchFamily="49" charset="-122"/>
                <a:ea typeface="楷体_GB2312" pitchFamily="49" charset="-122"/>
              </a:rPr>
              <a:t>线性探测法</a:t>
            </a:r>
            <a:endParaRPr lang="zh-CN" altLang="en-US" dirty="0"/>
          </a:p>
        </p:txBody>
      </p:sp>
    </p:spTree>
  </p:cSld>
  <p:clrMapOvr>
    <a:masterClrMapping/>
  </p:clrMapOvr>
  <p:transition>
    <p:wipe dir="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4"/>
          <p:cNvSpPr>
            <a:spLocks noChangeArrowheads="1"/>
          </p:cNvSpPr>
          <p:nvPr/>
        </p:nvSpPr>
        <p:spPr bwMode="auto">
          <a:xfrm>
            <a:off x="184638" y="762001"/>
            <a:ext cx="442106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eaLnBrk="0" hangingPunct="0">
              <a:defRPr/>
            </a:pPr>
            <a:r>
              <a:rPr lang="zh-CN" altLang="en-US" sz="2400" dirty="0">
                <a:solidFill>
                  <a:srgbClr val="000000"/>
                </a:solidFill>
                <a:latin typeface="Times New Roman"/>
                <a:cs typeface="Times New Roman" pitchFamily="18" charset="0"/>
              </a:rPr>
              <a:t>设散列表为</a:t>
            </a:r>
            <a:r>
              <a:rPr lang="en-US" altLang="zh-CN" sz="2400" dirty="0">
                <a:solidFill>
                  <a:srgbClr val="000000"/>
                </a:solidFill>
                <a:latin typeface="Times New Roman"/>
                <a:cs typeface="Times New Roman" pitchFamily="18" charset="0"/>
              </a:rPr>
              <a:t>A[31]</a:t>
            </a:r>
            <a:r>
              <a:rPr lang="zh-CN" altLang="en-US" sz="2400" dirty="0">
                <a:solidFill>
                  <a:srgbClr val="000000"/>
                </a:solidFill>
                <a:latin typeface="Times New Roman"/>
                <a:cs typeface="Times New Roman" pitchFamily="18" charset="0"/>
              </a:rPr>
              <a:t>，</a:t>
            </a:r>
            <a:r>
              <a:rPr lang="en-US" altLang="zh-CN" sz="2400" dirty="0">
                <a:solidFill>
                  <a:srgbClr val="000000"/>
                </a:solidFill>
                <a:latin typeface="Times New Roman"/>
                <a:cs typeface="Times New Roman" pitchFamily="18" charset="0"/>
              </a:rPr>
              <a:t>m</a:t>
            </a:r>
            <a:r>
              <a:rPr lang="zh-CN" altLang="en-US" sz="2400" dirty="0">
                <a:solidFill>
                  <a:srgbClr val="000000"/>
                </a:solidFill>
                <a:latin typeface="Times New Roman"/>
                <a:cs typeface="Times New Roman" pitchFamily="18" charset="0"/>
              </a:rPr>
              <a:t>＝</a:t>
            </a:r>
            <a:r>
              <a:rPr lang="en-US" altLang="zh-CN" sz="2400" dirty="0">
                <a:solidFill>
                  <a:srgbClr val="000000"/>
                </a:solidFill>
                <a:latin typeface="Times New Roman"/>
                <a:cs typeface="Times New Roman" pitchFamily="18" charset="0"/>
              </a:rPr>
              <a:t>31</a:t>
            </a:r>
            <a:endParaRPr lang="zh-CN" altLang="en-US" sz="2400" dirty="0">
              <a:solidFill>
                <a:srgbClr val="000000"/>
              </a:solidFill>
              <a:latin typeface="Times New Roman"/>
              <a:cs typeface="Times New Roman" pitchFamily="18" charset="0"/>
            </a:endParaRPr>
          </a:p>
        </p:txBody>
      </p:sp>
      <p:graphicFrame>
        <p:nvGraphicFramePr>
          <p:cNvPr id="1661060" name="Group 132"/>
          <p:cNvGraphicFramePr>
            <a:graphicFrameLocks noGrp="1"/>
          </p:cNvGraphicFramePr>
          <p:nvPr/>
        </p:nvGraphicFramePr>
        <p:xfrm>
          <a:off x="186107" y="1844675"/>
          <a:ext cx="8573966" cy="1363674"/>
        </p:xfrm>
        <a:graphic>
          <a:graphicData uri="http://schemas.openxmlformats.org/drawingml/2006/table">
            <a:tbl>
              <a:tblPr/>
              <a:tblGrid>
                <a:gridCol w="1129811"/>
                <a:gridCol w="920262"/>
                <a:gridCol w="923192"/>
                <a:gridCol w="748812"/>
                <a:gridCol w="1091711"/>
                <a:gridCol w="907074"/>
                <a:gridCol w="1058008"/>
                <a:gridCol w="864577"/>
                <a:gridCol w="433754"/>
                <a:gridCol w="496765"/>
              </a:tblGrid>
              <a:tr h="45455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0</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cap="flat">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1</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2</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4</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5</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6</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7</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30</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r>
              <a:tr h="45455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399" marB="4439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45455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cap="flat">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80596" marR="80596" marT="44399" marB="44399" anchor="ctr"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399" marB="44399" anchor="ctr" horzOverflow="overflow">
                    <a:lnL>
                      <a:noFill/>
                    </a:lnL>
                    <a:lnR>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399" marB="44399" anchor="ctr" horzOverflow="overflow">
                    <a:lnL>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1661034" name="Rectangle 106"/>
          <p:cNvSpPr>
            <a:spLocks noChangeArrowheads="1"/>
          </p:cNvSpPr>
          <p:nvPr/>
        </p:nvSpPr>
        <p:spPr bwMode="auto">
          <a:xfrm>
            <a:off x="438151" y="4238650"/>
            <a:ext cx="817538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eaLnBrk="0" hangingPunct="0">
              <a:defRPr/>
            </a:pPr>
            <a:r>
              <a:rPr lang="zh-CN" altLang="en-US" sz="2400" dirty="0">
                <a:solidFill>
                  <a:srgbClr val="000000"/>
                </a:solidFill>
                <a:latin typeface="Times New Roman"/>
                <a:cs typeface="Times New Roman" pitchFamily="18" charset="0"/>
              </a:rPr>
              <a:t>    当需要查找或加入一个数据元素时，使用散列函数进行计算以确定数据元素的桶号：</a:t>
            </a:r>
            <a:r>
              <a:rPr lang="en-US" altLang="zh-CN" sz="2400" dirty="0">
                <a:solidFill>
                  <a:srgbClr val="000000"/>
                </a:solidFill>
                <a:latin typeface="Times New Roman"/>
                <a:cs typeface="Times New Roman" pitchFamily="18" charset="0"/>
              </a:rPr>
              <a:t>h</a:t>
            </a:r>
            <a:r>
              <a:rPr lang="zh-CN" altLang="en-US" sz="2400" dirty="0">
                <a:solidFill>
                  <a:srgbClr val="000000"/>
                </a:solidFill>
                <a:latin typeface="Times New Roman"/>
                <a:cs typeface="Times New Roman" pitchFamily="18" charset="0"/>
              </a:rPr>
              <a:t>＝</a:t>
            </a:r>
            <a:r>
              <a:rPr lang="en-US" altLang="zh-CN" sz="2400" dirty="0">
                <a:solidFill>
                  <a:srgbClr val="000000"/>
                </a:solidFill>
                <a:latin typeface="Times New Roman"/>
                <a:cs typeface="Times New Roman" pitchFamily="18" charset="0"/>
              </a:rPr>
              <a:t>Hash(Key) </a:t>
            </a:r>
          </a:p>
        </p:txBody>
      </p:sp>
      <p:sp>
        <p:nvSpPr>
          <p:cNvPr id="1661039" name="Rectangle 111"/>
          <p:cNvSpPr>
            <a:spLocks noChangeArrowheads="1"/>
          </p:cNvSpPr>
          <p:nvPr/>
        </p:nvSpPr>
        <p:spPr bwMode="auto">
          <a:xfrm>
            <a:off x="2703747" y="3429007"/>
            <a:ext cx="327493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defRPr/>
            </a:pPr>
            <a:r>
              <a:rPr lang="zh-CN" altLang="en-US" sz="2000">
                <a:solidFill>
                  <a:srgbClr val="000000"/>
                </a:solidFill>
                <a:latin typeface="Times New Roman"/>
              </a:rPr>
              <a:t>图</a:t>
            </a:r>
            <a:r>
              <a:rPr lang="en-US" altLang="zh-CN" sz="2000">
                <a:solidFill>
                  <a:srgbClr val="000000"/>
                </a:solidFill>
                <a:latin typeface="Times New Roman"/>
              </a:rPr>
              <a:t>8-31 </a:t>
            </a:r>
            <a:r>
              <a:rPr lang="zh-CN" altLang="en-US" sz="2000">
                <a:solidFill>
                  <a:srgbClr val="000000"/>
                </a:solidFill>
                <a:latin typeface="Times New Roman"/>
              </a:rPr>
              <a:t>线性探测法处理溢出</a:t>
            </a:r>
          </a:p>
        </p:txBody>
      </p:sp>
      <p:sp>
        <p:nvSpPr>
          <p:cNvPr id="2" name="矩形 1"/>
          <p:cNvSpPr>
            <a:spLocks noChangeArrowheads="1"/>
          </p:cNvSpPr>
          <p:nvPr/>
        </p:nvSpPr>
        <p:spPr bwMode="auto">
          <a:xfrm>
            <a:off x="455688" y="6364312"/>
            <a:ext cx="936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2400" dirty="0" smtClean="0">
                <a:solidFill>
                  <a:srgbClr val="000000"/>
                </a:solidFill>
                <a:latin typeface="Times New Roman" pitchFamily="18" charset="0"/>
                <a:ea typeface="宋体" charset="-122"/>
                <a:cs typeface="Times New Roman" pitchFamily="18" charset="0"/>
              </a:rPr>
              <a:t>Burke</a:t>
            </a:r>
          </a:p>
        </p:txBody>
      </p:sp>
      <p:sp>
        <p:nvSpPr>
          <p:cNvPr id="3" name="矩形 2"/>
          <p:cNvSpPr>
            <a:spLocks noChangeArrowheads="1"/>
          </p:cNvSpPr>
          <p:nvPr/>
        </p:nvSpPr>
        <p:spPr bwMode="auto">
          <a:xfrm>
            <a:off x="1502724" y="2790850"/>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20000"/>
              </a:spcBef>
            </a:pPr>
            <a:r>
              <a:rPr lang="en-US" altLang="zh-CN" sz="2400" smtClean="0">
                <a:solidFill>
                  <a:srgbClr val="000000"/>
                </a:solidFill>
                <a:latin typeface="Times New Roman" pitchFamily="18" charset="0"/>
                <a:ea typeface="宋体" charset="-122"/>
                <a:cs typeface="Times New Roman" pitchFamily="18" charset="0"/>
              </a:rPr>
              <a:t>(1)</a:t>
            </a:r>
            <a:endParaRPr lang="zh-CN" altLang="en-US" sz="2800" i="1" u="sng" smtClean="0">
              <a:solidFill>
                <a:srgbClr val="000000"/>
              </a:solidFill>
              <a:latin typeface="Times New Roman" pitchFamily="18" charset="0"/>
              <a:ea typeface="宋体" charset="-122"/>
              <a:cs typeface="Times New Roman" pitchFamily="18" charset="0"/>
            </a:endParaRPr>
          </a:p>
        </p:txBody>
      </p:sp>
      <p:sp>
        <p:nvSpPr>
          <p:cNvPr id="4" name="矩形 3"/>
          <p:cNvSpPr>
            <a:spLocks noChangeArrowheads="1"/>
          </p:cNvSpPr>
          <p:nvPr/>
        </p:nvSpPr>
        <p:spPr bwMode="auto">
          <a:xfrm>
            <a:off x="7197969" y="6308750"/>
            <a:ext cx="106240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kumimoji="1" lang="en-US" altLang="zh-CN" sz="2400" smtClean="0">
                <a:solidFill>
                  <a:srgbClr val="000000"/>
                </a:solidFill>
                <a:latin typeface="Times New Roman" pitchFamily="18" charset="0"/>
                <a:ea typeface="宋体" charset="-122"/>
              </a:rPr>
              <a:t>Ederly</a:t>
            </a:r>
            <a:endParaRPr lang="zh-CN" altLang="en-US" sz="2400" i="1" u="sng" smtClean="0">
              <a:solidFill>
                <a:srgbClr val="000000"/>
              </a:solidFill>
              <a:latin typeface="Times New Roman" pitchFamily="18" charset="0"/>
              <a:ea typeface="宋体" charset="-122"/>
            </a:endParaRPr>
          </a:p>
        </p:txBody>
      </p:sp>
      <p:sp>
        <p:nvSpPr>
          <p:cNvPr id="9" name="矩形 8"/>
          <p:cNvSpPr>
            <a:spLocks noChangeArrowheads="1"/>
          </p:cNvSpPr>
          <p:nvPr/>
        </p:nvSpPr>
        <p:spPr bwMode="auto">
          <a:xfrm>
            <a:off x="1362032" y="6364312"/>
            <a:ext cx="885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2400" dirty="0" err="1" smtClean="0">
                <a:solidFill>
                  <a:srgbClr val="000000"/>
                </a:solidFill>
                <a:latin typeface="Times New Roman" pitchFamily="18" charset="0"/>
                <a:ea typeface="宋体" charset="-122"/>
                <a:cs typeface="Times New Roman" pitchFamily="18" charset="0"/>
              </a:rPr>
              <a:t>Ekers</a:t>
            </a:r>
            <a:endParaRPr lang="en-US" altLang="zh-CN" sz="2400" dirty="0" smtClean="0">
              <a:solidFill>
                <a:srgbClr val="000000"/>
              </a:solidFill>
              <a:latin typeface="Times New Roman" pitchFamily="18" charset="0"/>
              <a:ea typeface="宋体" charset="-122"/>
              <a:cs typeface="Times New Roman" pitchFamily="18" charset="0"/>
            </a:endParaRPr>
          </a:p>
        </p:txBody>
      </p:sp>
      <p:sp>
        <p:nvSpPr>
          <p:cNvPr id="10" name="矩形 9"/>
          <p:cNvSpPr>
            <a:spLocks noChangeArrowheads="1"/>
          </p:cNvSpPr>
          <p:nvPr/>
        </p:nvSpPr>
        <p:spPr bwMode="auto">
          <a:xfrm>
            <a:off x="4082534" y="2790850"/>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20000"/>
              </a:spcBef>
            </a:pPr>
            <a:r>
              <a:rPr lang="en-US" altLang="zh-CN" sz="2400" smtClean="0">
                <a:solidFill>
                  <a:srgbClr val="000000"/>
                </a:solidFill>
                <a:latin typeface="Times New Roman" pitchFamily="18" charset="0"/>
                <a:ea typeface="宋体" charset="-122"/>
                <a:cs typeface="Times New Roman" pitchFamily="18" charset="0"/>
              </a:rPr>
              <a:t>(1)</a:t>
            </a:r>
            <a:endParaRPr lang="zh-CN" altLang="en-US" sz="2800" i="1" u="sng" smtClean="0">
              <a:solidFill>
                <a:srgbClr val="000000"/>
              </a:solidFill>
              <a:latin typeface="Times New Roman" pitchFamily="18" charset="0"/>
              <a:ea typeface="宋体" charset="-122"/>
              <a:cs typeface="Times New Roman" pitchFamily="18" charset="0"/>
            </a:endParaRPr>
          </a:p>
        </p:txBody>
      </p:sp>
      <p:sp>
        <p:nvSpPr>
          <p:cNvPr id="11" name="矩形 10"/>
          <p:cNvSpPr>
            <a:spLocks noChangeArrowheads="1"/>
          </p:cNvSpPr>
          <p:nvPr/>
        </p:nvSpPr>
        <p:spPr bwMode="auto">
          <a:xfrm>
            <a:off x="2483781" y="6364312"/>
            <a:ext cx="936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2400" dirty="0" smtClean="0">
                <a:solidFill>
                  <a:srgbClr val="000000"/>
                </a:solidFill>
                <a:latin typeface="Times New Roman" pitchFamily="18" charset="0"/>
                <a:ea typeface="宋体" charset="-122"/>
                <a:cs typeface="Times New Roman" pitchFamily="18" charset="0"/>
              </a:rPr>
              <a:t>Broad</a:t>
            </a:r>
          </a:p>
        </p:txBody>
      </p:sp>
      <p:sp>
        <p:nvSpPr>
          <p:cNvPr id="12" name="矩形 11"/>
          <p:cNvSpPr>
            <a:spLocks noChangeArrowheads="1"/>
          </p:cNvSpPr>
          <p:nvPr/>
        </p:nvSpPr>
        <p:spPr bwMode="auto">
          <a:xfrm>
            <a:off x="2379757" y="2790850"/>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20000"/>
              </a:spcBef>
            </a:pPr>
            <a:r>
              <a:rPr lang="en-US" altLang="zh-CN" sz="2400" smtClean="0">
                <a:solidFill>
                  <a:srgbClr val="000000"/>
                </a:solidFill>
                <a:latin typeface="Times New Roman" pitchFamily="18" charset="0"/>
                <a:ea typeface="宋体" charset="-122"/>
                <a:cs typeface="Times New Roman" pitchFamily="18" charset="0"/>
              </a:rPr>
              <a:t>(2)</a:t>
            </a:r>
            <a:endParaRPr lang="zh-CN" altLang="en-US" sz="2800" i="1" u="sng" smtClean="0">
              <a:solidFill>
                <a:srgbClr val="000000"/>
              </a:solidFill>
              <a:latin typeface="Times New Roman" pitchFamily="18" charset="0"/>
              <a:ea typeface="宋体" charset="-122"/>
              <a:cs typeface="Times New Roman" pitchFamily="18" charset="0"/>
            </a:endParaRPr>
          </a:p>
        </p:txBody>
      </p:sp>
      <p:sp>
        <p:nvSpPr>
          <p:cNvPr id="13" name="矩形 12"/>
          <p:cNvSpPr>
            <a:spLocks noChangeArrowheads="1"/>
          </p:cNvSpPr>
          <p:nvPr/>
        </p:nvSpPr>
        <p:spPr bwMode="auto">
          <a:xfrm>
            <a:off x="3493478" y="6365900"/>
            <a:ext cx="8609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altLang="zh-CN" sz="2400" dirty="0" smtClean="0">
                <a:solidFill>
                  <a:srgbClr val="000000"/>
                </a:solidFill>
                <a:latin typeface="Times New Roman" pitchFamily="18" charset="0"/>
                <a:ea typeface="宋体" charset="-122"/>
                <a:cs typeface="Times New Roman" pitchFamily="18" charset="0"/>
              </a:rPr>
              <a:t>Blum</a:t>
            </a:r>
          </a:p>
        </p:txBody>
      </p:sp>
      <p:sp>
        <p:nvSpPr>
          <p:cNvPr id="14" name="矩形 13"/>
          <p:cNvSpPr>
            <a:spLocks noChangeArrowheads="1"/>
          </p:cNvSpPr>
          <p:nvPr/>
        </p:nvSpPr>
        <p:spPr bwMode="auto">
          <a:xfrm>
            <a:off x="3221621" y="2782912"/>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20000"/>
              </a:spcBef>
            </a:pPr>
            <a:r>
              <a:rPr lang="en-US" altLang="zh-CN" sz="2400" smtClean="0">
                <a:solidFill>
                  <a:srgbClr val="000000"/>
                </a:solidFill>
                <a:latin typeface="Times New Roman" pitchFamily="18" charset="0"/>
                <a:ea typeface="宋体" charset="-122"/>
                <a:cs typeface="Times New Roman" pitchFamily="18" charset="0"/>
              </a:rPr>
              <a:t>(3)</a:t>
            </a:r>
            <a:endParaRPr lang="zh-CN" altLang="en-US" sz="2800" i="1" u="sng" smtClean="0">
              <a:solidFill>
                <a:srgbClr val="000000"/>
              </a:solidFill>
              <a:latin typeface="Times New Roman" pitchFamily="18" charset="0"/>
              <a:ea typeface="宋体" charset="-122"/>
              <a:cs typeface="Times New Roman" pitchFamily="18" charset="0"/>
            </a:endParaRPr>
          </a:p>
        </p:txBody>
      </p:sp>
      <p:sp>
        <p:nvSpPr>
          <p:cNvPr id="15" name="矩形 14"/>
          <p:cNvSpPr>
            <a:spLocks noChangeArrowheads="1"/>
          </p:cNvSpPr>
          <p:nvPr/>
        </p:nvSpPr>
        <p:spPr bwMode="auto">
          <a:xfrm>
            <a:off x="4311172" y="6365900"/>
            <a:ext cx="1085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altLang="zh-CN" sz="2400" dirty="0" smtClean="0">
                <a:solidFill>
                  <a:srgbClr val="000000"/>
                </a:solidFill>
                <a:latin typeface="Times New Roman" pitchFamily="18" charset="0"/>
                <a:ea typeface="宋体" charset="-122"/>
                <a:cs typeface="Times New Roman" pitchFamily="18" charset="0"/>
              </a:rPr>
              <a:t>Attlee</a:t>
            </a:r>
          </a:p>
        </p:txBody>
      </p:sp>
      <p:sp>
        <p:nvSpPr>
          <p:cNvPr id="16" name="矩形 15"/>
          <p:cNvSpPr>
            <a:spLocks noChangeArrowheads="1"/>
          </p:cNvSpPr>
          <p:nvPr/>
        </p:nvSpPr>
        <p:spPr bwMode="auto">
          <a:xfrm>
            <a:off x="462301" y="2792437"/>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20000"/>
              </a:spcBef>
            </a:pPr>
            <a:r>
              <a:rPr lang="en-US" altLang="zh-CN" sz="2400" smtClean="0">
                <a:solidFill>
                  <a:srgbClr val="000000"/>
                </a:solidFill>
                <a:latin typeface="Times New Roman" pitchFamily="18" charset="0"/>
                <a:ea typeface="宋体" charset="-122"/>
                <a:cs typeface="Times New Roman" pitchFamily="18" charset="0"/>
              </a:rPr>
              <a:t>(1)</a:t>
            </a:r>
            <a:endParaRPr lang="zh-CN" altLang="en-US" sz="2800" i="1" u="sng" smtClean="0">
              <a:solidFill>
                <a:srgbClr val="000000"/>
              </a:solidFill>
              <a:latin typeface="Times New Roman" pitchFamily="18" charset="0"/>
              <a:ea typeface="宋体" charset="-122"/>
              <a:cs typeface="Times New Roman" pitchFamily="18" charset="0"/>
            </a:endParaRPr>
          </a:p>
        </p:txBody>
      </p:sp>
      <p:sp>
        <p:nvSpPr>
          <p:cNvPr id="17" name="矩形 16"/>
          <p:cNvSpPr>
            <a:spLocks noChangeArrowheads="1"/>
          </p:cNvSpPr>
          <p:nvPr/>
        </p:nvSpPr>
        <p:spPr bwMode="auto">
          <a:xfrm>
            <a:off x="5193323" y="6365900"/>
            <a:ext cx="90707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2400" dirty="0" smtClean="0">
                <a:solidFill>
                  <a:srgbClr val="000000"/>
                </a:solidFill>
                <a:latin typeface="Times New Roman" pitchFamily="18" charset="0"/>
                <a:ea typeface="宋体" charset="-122"/>
                <a:cs typeface="Times New Roman" pitchFamily="18" charset="0"/>
              </a:rPr>
              <a:t>Alton</a:t>
            </a:r>
          </a:p>
        </p:txBody>
      </p:sp>
      <p:sp>
        <p:nvSpPr>
          <p:cNvPr id="18" name="矩形 17"/>
          <p:cNvSpPr>
            <a:spLocks noChangeArrowheads="1"/>
          </p:cNvSpPr>
          <p:nvPr/>
        </p:nvSpPr>
        <p:spPr bwMode="auto">
          <a:xfrm>
            <a:off x="5124421" y="2782912"/>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20000"/>
              </a:spcBef>
            </a:pPr>
            <a:r>
              <a:rPr lang="en-US" altLang="zh-CN" sz="2400" smtClean="0">
                <a:solidFill>
                  <a:srgbClr val="000000"/>
                </a:solidFill>
                <a:latin typeface="Times New Roman" pitchFamily="18" charset="0"/>
                <a:ea typeface="宋体" charset="-122"/>
                <a:cs typeface="Times New Roman" pitchFamily="18" charset="0"/>
              </a:rPr>
              <a:t>(6)</a:t>
            </a:r>
            <a:endParaRPr lang="zh-CN" altLang="en-US" sz="2800" i="1" u="sng" smtClean="0">
              <a:solidFill>
                <a:srgbClr val="000000"/>
              </a:solidFill>
              <a:latin typeface="Times New Roman" pitchFamily="18" charset="0"/>
              <a:ea typeface="宋体" charset="-122"/>
              <a:cs typeface="Times New Roman" pitchFamily="18" charset="0"/>
            </a:endParaRPr>
          </a:p>
        </p:txBody>
      </p:sp>
      <p:sp>
        <p:nvSpPr>
          <p:cNvPr id="19" name="矩形 18"/>
          <p:cNvSpPr>
            <a:spLocks noChangeArrowheads="1"/>
          </p:cNvSpPr>
          <p:nvPr/>
        </p:nvSpPr>
        <p:spPr bwMode="auto">
          <a:xfrm>
            <a:off x="6050574" y="6315100"/>
            <a:ext cx="1093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altLang="zh-CN" sz="2400" dirty="0" smtClean="0">
                <a:solidFill>
                  <a:srgbClr val="000000"/>
                </a:solidFill>
                <a:latin typeface="Times New Roman" pitchFamily="18" charset="0"/>
                <a:ea typeface="宋体" charset="-122"/>
                <a:cs typeface="Times New Roman" pitchFamily="18" charset="0"/>
              </a:rPr>
              <a:t>Hecht</a:t>
            </a:r>
          </a:p>
        </p:txBody>
      </p:sp>
      <p:sp>
        <p:nvSpPr>
          <p:cNvPr id="20" name="矩形 19"/>
          <p:cNvSpPr>
            <a:spLocks noChangeArrowheads="1"/>
          </p:cNvSpPr>
          <p:nvPr/>
        </p:nvSpPr>
        <p:spPr bwMode="auto">
          <a:xfrm>
            <a:off x="7143721" y="2782912"/>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20000"/>
              </a:spcBef>
            </a:pPr>
            <a:r>
              <a:rPr lang="en-US" altLang="zh-CN" sz="2400" smtClean="0">
                <a:solidFill>
                  <a:srgbClr val="000000"/>
                </a:solidFill>
                <a:latin typeface="Times New Roman" pitchFamily="18" charset="0"/>
                <a:ea typeface="宋体" charset="-122"/>
                <a:cs typeface="Times New Roman" pitchFamily="18" charset="0"/>
              </a:rPr>
              <a:t>(1)</a:t>
            </a:r>
            <a:endParaRPr lang="zh-CN" altLang="en-US" sz="2800" i="1" u="sng" smtClean="0">
              <a:solidFill>
                <a:srgbClr val="000000"/>
              </a:solidFill>
              <a:latin typeface="Times New Roman" pitchFamily="18" charset="0"/>
              <a:ea typeface="宋体" charset="-122"/>
              <a:cs typeface="Times New Roman" pitchFamily="18" charset="0"/>
            </a:endParaRPr>
          </a:p>
        </p:txBody>
      </p:sp>
      <p:sp>
        <p:nvSpPr>
          <p:cNvPr id="21" name="矩形 20"/>
          <p:cNvSpPr>
            <a:spLocks noChangeArrowheads="1"/>
          </p:cNvSpPr>
          <p:nvPr/>
        </p:nvSpPr>
        <p:spPr bwMode="auto">
          <a:xfrm>
            <a:off x="6219063" y="2792437"/>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20000"/>
              </a:spcBef>
            </a:pPr>
            <a:r>
              <a:rPr lang="en-US" altLang="zh-CN" sz="2400" smtClean="0">
                <a:solidFill>
                  <a:srgbClr val="000000"/>
                </a:solidFill>
                <a:latin typeface="Times New Roman" pitchFamily="18" charset="0"/>
                <a:ea typeface="宋体" charset="-122"/>
                <a:cs typeface="Times New Roman" pitchFamily="18" charset="0"/>
              </a:rPr>
              <a:t>(3)</a:t>
            </a:r>
            <a:endParaRPr lang="zh-CN" altLang="en-US" sz="2800" i="1" u="sng" smtClean="0">
              <a:solidFill>
                <a:srgbClr val="000000"/>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2823329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61060"/>
                                        </p:tgtEl>
                                        <p:attrNameLst>
                                          <p:attrName>style.visibility</p:attrName>
                                        </p:attrNameLst>
                                      </p:cBhvr>
                                      <p:to>
                                        <p:strVal val="visible"/>
                                      </p:to>
                                    </p:set>
                                    <p:animEffect transition="in" filter="dissolve">
                                      <p:cBhvr>
                                        <p:cTn id="7" dur="500"/>
                                        <p:tgtEl>
                                          <p:spTgt spid="166106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61039"/>
                                        </p:tgtEl>
                                        <p:attrNameLst>
                                          <p:attrName>style.visibility</p:attrName>
                                        </p:attrNameLst>
                                      </p:cBhvr>
                                      <p:to>
                                        <p:strVal val="visible"/>
                                      </p:to>
                                    </p:set>
                                    <p:animEffect transition="in" filter="dissolve">
                                      <p:cBhvr>
                                        <p:cTn id="10" dur="500"/>
                                        <p:tgtEl>
                                          <p:spTgt spid="16610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0" presetClass="path" presetSubtype="0" accel="50000" decel="50000" fill="hold" grpId="0" nodeType="clickEffect">
                                  <p:stCondLst>
                                    <p:cond delay="0"/>
                                  </p:stCondLst>
                                  <p:childTnLst>
                                    <p:animMotion origin="layout" path="M -1.53846E-6 -4.07407E-6 L 0.04327 -4.07407E-6 C 0.0625 -4.07407E-6 0.08654 -0.16527 0.08654 -0.29907 L 0.08654 -0.59814 " pathEditMode="relative" rAng="0" ptsTypes="FfFF">
                                      <p:cBhvr>
                                        <p:cTn id="14" dur="5000" fill="hold"/>
                                        <p:tgtEl>
                                          <p:spTgt spid="2"/>
                                        </p:tgtEl>
                                        <p:attrNameLst>
                                          <p:attrName>ppt_x</p:attrName>
                                          <p:attrName>ppt_y</p:attrName>
                                        </p:attrNameLst>
                                      </p:cBhvr>
                                      <p:rCtr x="4327" y="-29907"/>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0" presetClass="path" presetSubtype="0" accel="50000" decel="50000" fill="hold" grpId="0" nodeType="clickEffect">
                                  <p:stCondLst>
                                    <p:cond delay="0"/>
                                  </p:stCondLst>
                                  <p:childTnLst>
                                    <p:animMotion origin="layout" path="M 4.35897E-6 -4.07407E-6 L 0.13685 -4.07407E-6 C 0.19759 -4.07407E-6 0.27371 -0.16551 0.27371 -0.2993 L 0.27371 -0.59814 " pathEditMode="relative" rAng="0" ptsTypes="FfFF">
                                      <p:cBhvr>
                                        <p:cTn id="22" dur="2000" fill="hold"/>
                                        <p:tgtEl>
                                          <p:spTgt spid="9"/>
                                        </p:tgtEl>
                                        <p:attrNameLst>
                                          <p:attrName>ppt_x</p:attrName>
                                          <p:attrName>ppt_y</p:attrName>
                                        </p:attrNameLst>
                                      </p:cBhvr>
                                      <p:rCtr x="13686" y="-29907"/>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0" nodeType="clickEffect">
                                  <p:stCondLst>
                                    <p:cond delay="0"/>
                                  </p:stCondLst>
                                  <p:childTnLst>
                                    <p:animMotion origin="layout" path="M -7.69231E-7 -4.07407E-6 C -0.00401 -0.00601 -0.00593 -0.01226 -0.00961 -0.01782 C -0.01202 -0.02893 -0.00865 -0.01713 -0.01378 -0.02592 C -0.01651 -0.03055 -0.01859 -0.03564 -0.02131 -0.04051 C -0.02356 -0.0449 -0.02356 -0.04676 -0.02548 -0.05162 C -0.02885 -0.06064 -0.03301 -0.06944 -0.03718 -0.07754 C -0.03862 -0.09189 -0.04311 -0.09884 -0.0476 -0.11157 C -0.0508 -0.12013 -0.05128 -0.13101 -0.05288 -0.14027 C -0.05352 -0.19467 -0.05256 -0.25393 -0.05913 -0.3081 C -0.06154 -0.32615 -0.06298 -0.35046 -0.06971 -0.3662 C -0.07051 -0.3699 -0.07067 -0.37384 -0.07195 -0.37754 C -0.0726 -0.37939 -0.07436 -0.38009 -0.07516 -0.38217 C -0.0782 -0.39074 -0.07836 -0.39838 -0.08349 -0.40625 C -0.08606 -0.42176 -0.08445 -0.41527 -0.08766 -0.42569 C -0.09102 -0.45046 -0.08878 -0.48009 -0.0992 -0.50138 C -0.10176 -0.51273 -0.09904 -0.4993 -0.10144 -0.5206 C -0.10208 -0.52685 -0.10272 -0.525 -0.10449 -0.53032 C -0.10609 -0.53518 -0.10513 -0.53726 -0.10769 -0.54166 C -0.10897 -0.54398 -0.11074 -0.54467 -0.11202 -0.54652 C -0.1157 -0.55208 -0.11843 -0.55671 -0.12356 -0.55949 C -0.12708 -0.56481 -0.12949 -0.57152 -0.13077 -0.5787 C -0.13061 -0.58148 -0.13077 -0.58472 -0.12997 -0.5868 C -0.12644 -0.5949 -0.12676 -0.58472 -0.12676 -0.59004 C -0.1 -0.59143 -0.07356 -0.5949 -0.04647 -0.59652 C -0.03926 -0.59814 -0.04247 -0.59791 -0.03718 -0.59791 " pathEditMode="relative" rAng="0" ptsTypes="ffffffffffffffffffffffffA">
                                      <p:cBhvr>
                                        <p:cTn id="30" dur="5000" fill="hold"/>
                                        <p:tgtEl>
                                          <p:spTgt spid="11"/>
                                        </p:tgtEl>
                                        <p:attrNameLst>
                                          <p:attrName>ppt_x</p:attrName>
                                          <p:attrName>ppt_y</p:attrName>
                                        </p:attrNameLst>
                                      </p:cBhvr>
                                      <p:rCtr x="-6538" y="-29907"/>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0" nodeType="clickEffect">
                                  <p:stCondLst>
                                    <p:cond delay="0"/>
                                  </p:stCondLst>
                                  <p:childTnLst>
                                    <p:animMotion origin="layout" path="M 0.0408 4.18131E-6 C 0.03107 -0.00671 0.02639 -0.01319 0.01788 -0.01874 C 0.01215 -0.02984 0.01996 -0.01804 0.00798 -0.02683 C 0.00208 -0.03146 -0.00295 -0.03678 -0.00938 -0.04117 C -0.01493 -0.04556 -0.01493 -0.04788 -0.01893 -0.0525 C -0.02726 -0.06175 -0.03681 -0.07031 -0.04618 -0.0784 C -0.04983 -0.09297 -0.06042 -0.09968 -0.07084 -0.1124 C -0.07795 -0.12119 -0.07917 -0.13206 -0.08334 -0.14131 C -0.08473 -0.19589 -0.08247 -0.25486 -0.09775 -0.30875 C -0.10348 -0.32702 -0.11615 -0.35454 -0.1224 -0.36703 C -0.12865 -0.37951 -0.12952 -0.37674 -0.1349 -0.38345 C -0.14202 -0.39177 -0.14236 -0.3994 -0.15452 -0.40727 C -0.16042 -0.42299 -0.15695 -0.41629 -0.16407 -0.42646 C -0.17205 -0.45144 -0.16719 -0.48081 -0.1915 -0.50255 C -0.19705 -0.51388 -0.19098 -0.50047 -0.19618 -0.52128 C -0.19775 -0.52799 -0.19966 -0.52591 -0.204 -0.53123 C -0.20747 -0.53608 -0.20521 -0.53793 -0.21146 -0.54279 C -0.21389 -0.54487 -0.21806 -0.54533 -0.22084 -0.54718 C -0.22934 -0.5532 -0.23629 -0.55782 -0.24809 -0.56036 C -0.25643 -0.56615 -0.26198 -0.57216 -0.26441 -0.57979 C -0.26441 -0.58257 -0.26441 -0.58534 -0.2632 -0.58765 C -0.25486 -0.59575 -0.25556 -0.58534 -0.25556 -0.59089 C -0.19306 -0.59251 -0.13125 -0.59575 -0.06806 -0.59737 C -0.05122 -0.59829 -0.05886 -0.59829 -0.04618 -0.59829 " pathEditMode="relative" rAng="0" ptsTypes="fffffffffsffffffffffffff">
                                      <p:cBhvr>
                                        <p:cTn id="38" dur="2000" fill="hold"/>
                                        <p:tgtEl>
                                          <p:spTgt spid="13"/>
                                        </p:tgtEl>
                                        <p:attrNameLst>
                                          <p:attrName>ppt_x</p:attrName>
                                          <p:attrName>ppt_y</p:attrName>
                                        </p:attrNameLst>
                                      </p:cBhvr>
                                      <p:rCtr x="-15260" y="-29926"/>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path" presetSubtype="0" accel="50000" decel="50000" fill="hold" grpId="0" nodeType="clickEffect">
                                  <p:stCondLst>
                                    <p:cond delay="0"/>
                                  </p:stCondLst>
                                  <p:childTnLst>
                                    <p:animMotion origin="layout" path="M 0.00208 0.00023 L -0.45593 -0.59838 " pathEditMode="relative" rAng="0" ptsTypes="AA">
                                      <p:cBhvr>
                                        <p:cTn id="46" dur="2000" fill="hold"/>
                                        <p:tgtEl>
                                          <p:spTgt spid="15"/>
                                        </p:tgtEl>
                                        <p:attrNameLst>
                                          <p:attrName>ppt_x</p:attrName>
                                          <p:attrName>ppt_y</p:attrName>
                                        </p:attrNameLst>
                                      </p:cBhvr>
                                      <p:rCtr x="-22901" y="-29931"/>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grpId="0" nodeType="clickEffect">
                                  <p:stCondLst>
                                    <p:cond delay="0"/>
                                  </p:stCondLst>
                                  <p:childTnLst>
                                    <p:animMotion origin="layout" path="M -0.00016 4.44444E-6 C -0.00337 -0.00232 -0.00689 -0.00301 -0.00946 -0.00625 C -0.01074 -0.00764 -0.01154 -0.00973 -0.01282 -0.01065 C -0.02164 -0.0176 -0.03478 -0.022 -0.04423 -0.02686 C -0.05225 -0.03102 -0.05593 -0.03565 -0.06507 -0.03727 C -0.09055 -0.05371 -0.11699 -0.0669 -0.14327 -0.08172 C -0.15946 -0.09051 -0.1734 -0.1044 -0.18943 -0.11274 C -0.20225 -0.12894 -0.18606 -0.1095 -0.2 -0.12153 C -0.21026 -0.13033 -0.1992 -0.1257 -0.2093 -0.12894 C -0.22003 -0.13959 -0.22965 -0.15116 -0.24039 -0.16158 C -0.24391 -0.16505 -0.24904 -0.16598 -0.25209 -0.17037 C -0.25417 -0.17408 -0.25625 -0.17801 -0.25882 -0.18079 C -0.26154 -0.1838 -0.26539 -0.18519 -0.26811 -0.1882 C -0.27084 -0.19121 -0.2726 -0.19537 -0.27516 -0.19862 C -0.29247 -0.21991 -0.31154 -0.24283 -0.33269 -0.25787 C -0.34568 -0.27686 -0.36074 -0.29306 -0.37548 -0.3095 C -0.38606 -0.3213 -0.39535 -0.3345 -0.40545 -0.34676 C -0.42051 -0.36459 -0.43878 -0.38287 -0.44824 -0.40718 C -0.44968 -0.41575 -0.45225 -0.42269 -0.45625 -0.4294 C -0.45769 -0.43843 -0.45898 -0.44561 -0.4633 -0.45325 C -0.46459 -0.45811 -0.46763 -0.46158 -0.46891 -0.46644 C -0.47164 -0.47709 -0.46907 -0.47362 -0.47468 -0.47825 C -0.47789 -0.48635 -0.47837 -0.49028 -0.4851 -0.49329 C -0.49071 -0.50024 -0.49792 -0.50255 -0.50481 -0.50787 C -0.51122 -0.51297 -0.51459 -0.51783 -0.52212 -0.51991 C -0.53334 -0.52709 -0.53622 -0.5294 -0.54295 -0.54329 C -0.54423 -0.5463 -0.546 -0.54931 -0.5476 -0.55255 C -0.54904 -0.55533 -0.55449 -0.55834 -0.55449 -0.55811 C -0.55673 -0.56274 -0.55818 -0.56829 -0.56122 -0.57153 C -0.56731 -0.57755 -0.57372 -0.58102 -0.57981 -0.58658 C -0.58045 -0.58774 -0.58269 -0.59584 -0.57981 -0.59676 C -0.56955 -0.59954 -0.54872 -0.59977 -0.54872 -0.59954 C -0.4875 -0.61922 -0.54087 -0.60278 -0.36859 -0.60278 C -0.28814 -0.60278 -0.20769 -0.60162 -0.12725 -0.60116 C -0.08991 -0.59954 -0.05257 -0.59537 -0.01523 -0.59537 " pathEditMode="relative" rAng="0" ptsTypes="ffffffffffffffffffffffffffffffffffA">
                                      <p:cBhvr>
                                        <p:cTn id="54" dur="5000" fill="hold"/>
                                        <p:tgtEl>
                                          <p:spTgt spid="17"/>
                                        </p:tgtEl>
                                        <p:attrNameLst>
                                          <p:attrName>ppt_x</p:attrName>
                                          <p:attrName>ppt_y</p:attrName>
                                        </p:attrNameLst>
                                      </p:cBhvr>
                                      <p:rCtr x="-29119" y="-30972"/>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path" presetSubtype="0" accel="50000" decel="50000" fill="hold" grpId="0" nodeType="clickEffect">
                                  <p:stCondLst>
                                    <p:cond delay="0"/>
                                  </p:stCondLst>
                                  <p:childTnLst>
                                    <p:animMotion origin="layout" path="M 4.10256E-6 1.85185E-6 L 0.09535 -0.58033 " pathEditMode="relative" rAng="0" ptsTypes="AA">
                                      <p:cBhvr>
                                        <p:cTn id="62" dur="2000" fill="hold"/>
                                        <p:tgtEl>
                                          <p:spTgt spid="19"/>
                                        </p:tgtEl>
                                        <p:attrNameLst>
                                          <p:attrName>ppt_x</p:attrName>
                                          <p:attrName>ppt_y</p:attrName>
                                        </p:attrNameLst>
                                      </p:cBhvr>
                                      <p:rCtr x="4760" y="-29028"/>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grpId="0" nodeType="clickEffect">
                                  <p:stCondLst>
                                    <p:cond delay="0"/>
                                  </p:stCondLst>
                                  <p:childTnLst>
                                    <p:animMotion origin="layout" path="M -0.02259 0.02523 C -0.0274 0.01922 -0.03333 0.00949 -0.03894 0.00579 C -0.04391 -0.0037 -0.05 -0.01041 -0.05609 -0.01828 C -0.05913 -0.02199 -0.06218 -0.02592 -0.06458 -0.03032 C -0.06618 -0.0331 -0.06731 -0.03657 -0.06907 -0.03866 C -0.08557 -0.06111 -0.10256 -0.08171 -0.11747 -0.10578 C -0.13029 -0.12616 -0.14134 -0.15 -0.1524 -0.17222 C -0.15625 -0.17986 -0.15881 -0.18866 -0.1633 -0.19537 C -0.175 -0.21412 -0.18333 -0.23194 -0.19359 -0.25347 C -0.19647 -0.25972 -0.19759 -0.26805 -0.20016 -0.2743 C -0.20368 -0.28333 -0.20849 -0.29051 -0.21202 -0.2993 C -0.22131 -0.32153 -0.22884 -0.3456 -0.23718 -0.36898 C -0.24631 -0.39328 -0.25545 -0.41828 -0.26522 -0.4419 C -0.27115 -0.45555 -0.27804 -0.46852 -0.28317 -0.4831 C -0.2883 -0.49722 -0.29198 -0.51296 -0.29663 -0.52801 C -0.2984 -0.54606 -0.30737 -0.55625 -0.3157 -0.56736 C -0.31634 -0.56944 -0.3165 -0.57199 -0.31731 -0.57384 C -0.31811 -0.57546 -0.31939 -0.57569 -0.32019 -0.57731 C -0.325 -0.58842 -0.31538 -0.57546 -0.32388 -0.58541 C -0.32628 -0.59236 -0.32965 -0.59699 -0.33061 -0.60486 C -0.32356 -0.61041 -0.32965 -0.60694 -0.31618 -0.6044 C -0.29791 -0.60069 -0.27965 -0.59768 -0.26138 -0.59421 C -0.2274 -0.58287 -0.19182 -0.58032 -0.15705 -0.57824 C -0.15593 -0.5787 -0.15465 -0.5787 -0.15384 -0.5794 C -0.15176 -0.58171 -0.14904 -0.5875 -0.14904 -0.58727 " pathEditMode="relative" rAng="367329" ptsTypes="ffffffffffffffffffffffffA">
                                      <p:cBhvr>
                                        <p:cTn id="70" dur="2000" fill="hold"/>
                                        <p:tgtEl>
                                          <p:spTgt spid="4"/>
                                        </p:tgtEl>
                                        <p:attrNameLst>
                                          <p:attrName>ppt_x</p:attrName>
                                          <p:attrName>ppt_y</p:attrName>
                                        </p:attrNameLst>
                                      </p:cBhvr>
                                      <p:rCtr x="-15369" y="-32037"/>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1661034"/>
                                        </p:tgtEl>
                                        <p:attrNameLst>
                                          <p:attrName>style.visibility</p:attrName>
                                        </p:attrNameLst>
                                      </p:cBhvr>
                                      <p:to>
                                        <p:strVal val="visible"/>
                                      </p:to>
                                    </p:set>
                                    <p:animEffect transition="in" filter="box(in)">
                                      <p:cBhvr>
                                        <p:cTn id="79" dur="500"/>
                                        <p:tgtEl>
                                          <p:spTgt spid="166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034" grpId="0"/>
      <p:bldP spid="1661039" grpId="0"/>
      <p:bldP spid="2" grpId="0"/>
      <p:bldP spid="3" grpId="0"/>
      <p:bldP spid="4"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ChangeArrowheads="1"/>
          </p:cNvSpPr>
          <p:nvPr/>
        </p:nvSpPr>
        <p:spPr bwMode="auto">
          <a:xfrm>
            <a:off x="2642089" y="2200277"/>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37219" name="Text Box 4"/>
          <p:cNvSpPr txBox="1">
            <a:spLocks noChangeArrowheads="1"/>
          </p:cNvSpPr>
          <p:nvPr/>
        </p:nvSpPr>
        <p:spPr bwMode="auto">
          <a:xfrm>
            <a:off x="252046" y="549278"/>
            <a:ext cx="8458200" cy="584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60000"/>
              </a:lnSpc>
              <a:spcBef>
                <a:spcPct val="50000"/>
              </a:spcBef>
              <a:defRPr/>
            </a:pPr>
            <a:r>
              <a:rPr kumimoji="1" lang="en-US" altLang="zh-CN" sz="2400" i="0" u="none" dirty="0" smtClean="0">
                <a:solidFill>
                  <a:srgbClr val="000000"/>
                </a:solidFill>
                <a:cs typeface="Times New Roman" panose="02020603050405020304" pitchFamily="18" charset="0"/>
              </a:rPr>
              <a:t>    </a:t>
            </a:r>
            <a:r>
              <a:rPr kumimoji="1" lang="en-US" altLang="zh-CN" sz="2400" i="0" u="none" dirty="0" err="1" smtClean="0">
                <a:solidFill>
                  <a:srgbClr val="000000"/>
                </a:solidFill>
                <a:cs typeface="Times New Roman" panose="02020603050405020304" pitchFamily="18" charset="0"/>
              </a:rPr>
              <a:t>一旦发生冲突，则依次向后寻找“下一个”空桶H</a:t>
            </a:r>
            <a:r>
              <a:rPr kumimoji="1" lang="en-US" altLang="zh-CN" sz="2400" i="0" u="none" baseline="-25000" dirty="0" err="1" smtClean="0">
                <a:solidFill>
                  <a:srgbClr val="000000"/>
                </a:solidFill>
                <a:cs typeface="Times New Roman" panose="02020603050405020304" pitchFamily="18" charset="0"/>
              </a:rPr>
              <a:t>i</a:t>
            </a:r>
            <a:r>
              <a:rPr kumimoji="1" lang="en-US" altLang="zh-CN" sz="2400" i="0" u="none" dirty="0" err="1" smtClean="0">
                <a:solidFill>
                  <a:srgbClr val="000000"/>
                </a:solidFill>
                <a:cs typeface="Times New Roman" panose="02020603050405020304" pitchFamily="18" charset="0"/>
              </a:rPr>
              <a:t>的公式为</a:t>
            </a:r>
            <a:r>
              <a:rPr kumimoji="1" lang="en-US" altLang="zh-CN" sz="2400" i="0" u="none" dirty="0" smtClean="0">
                <a:solidFill>
                  <a:srgbClr val="000000"/>
                </a:solidFill>
                <a:cs typeface="Times New Roman" panose="02020603050405020304" pitchFamily="18" charset="0"/>
              </a:rPr>
              <a:t>：</a:t>
            </a:r>
          </a:p>
          <a:p>
            <a:pPr algn="just">
              <a:lnSpc>
                <a:spcPct val="160000"/>
              </a:lnSpc>
              <a:spcBef>
                <a:spcPct val="50000"/>
              </a:spcBef>
              <a:defRPr/>
            </a:pPr>
            <a:r>
              <a:rPr kumimoji="1" lang="en-US" altLang="zh-CN" sz="2400" i="0" u="none" dirty="0" smtClean="0">
                <a:solidFill>
                  <a:srgbClr val="000000"/>
                </a:solidFill>
                <a:cs typeface="Times New Roman" panose="02020603050405020304" pitchFamily="18" charset="0"/>
              </a:rPr>
              <a:t>       H</a:t>
            </a:r>
            <a:r>
              <a:rPr kumimoji="1" lang="en-US" altLang="zh-CN" sz="2400" i="0" u="none" baseline="-25000" dirty="0" smtClean="0">
                <a:solidFill>
                  <a:srgbClr val="000000"/>
                </a:solidFill>
                <a:cs typeface="Times New Roman" panose="02020603050405020304" pitchFamily="18" charset="0"/>
              </a:rPr>
              <a:t>i</a:t>
            </a:r>
            <a:r>
              <a:rPr kumimoji="1" lang="en-US" altLang="zh-CN" sz="2400" i="0" u="none" dirty="0" smtClean="0">
                <a:solidFill>
                  <a:srgbClr val="000000"/>
                </a:solidFill>
                <a:cs typeface="Times New Roman" panose="02020603050405020304" pitchFamily="18" charset="0"/>
              </a:rPr>
              <a:t>＝(H</a:t>
            </a:r>
            <a:r>
              <a:rPr kumimoji="1" lang="en-US" altLang="zh-CN" sz="2400" i="0" u="none" baseline="-25000" dirty="0" smtClean="0">
                <a:solidFill>
                  <a:srgbClr val="000000"/>
                </a:solidFill>
                <a:cs typeface="Times New Roman" panose="02020603050405020304" pitchFamily="18" charset="0"/>
              </a:rPr>
              <a:t>i-1</a:t>
            </a:r>
            <a:r>
              <a:rPr kumimoji="1" lang="en-US" altLang="zh-CN" sz="2400" i="0" u="none" dirty="0" smtClean="0">
                <a:solidFill>
                  <a:srgbClr val="000000"/>
                </a:solidFill>
                <a:cs typeface="Times New Roman" panose="02020603050405020304" pitchFamily="18" charset="0"/>
              </a:rPr>
              <a:t>+1)％m，i＝1，2，…，m-1</a:t>
            </a:r>
          </a:p>
          <a:p>
            <a:pPr algn="just">
              <a:lnSpc>
                <a:spcPct val="160000"/>
              </a:lnSpc>
              <a:spcBef>
                <a:spcPct val="50000"/>
              </a:spcBef>
              <a:defRPr/>
            </a:pPr>
            <a:r>
              <a:rPr kumimoji="1" lang="en-US" altLang="zh-CN" sz="2400" i="0" u="none" dirty="0" smtClean="0">
                <a:solidFill>
                  <a:srgbClr val="000000"/>
                </a:solidFill>
                <a:cs typeface="Times New Roman" panose="02020603050405020304" pitchFamily="18" charset="0"/>
              </a:rPr>
              <a:t>    即用线性探测序列H</a:t>
            </a:r>
            <a:r>
              <a:rPr kumimoji="1" lang="en-US" altLang="zh-CN" sz="2400" i="0" u="none" baseline="-25000" dirty="0" smtClean="0">
                <a:solidFill>
                  <a:srgbClr val="000000"/>
                </a:solidFill>
                <a:cs typeface="Times New Roman" panose="02020603050405020304" pitchFamily="18" charset="0"/>
              </a:rPr>
              <a:t>0</a:t>
            </a:r>
            <a:r>
              <a:rPr kumimoji="1" lang="en-US" altLang="zh-CN" sz="2400" i="0" u="none" dirty="0" smtClean="0">
                <a:solidFill>
                  <a:srgbClr val="000000"/>
                </a:solidFill>
                <a:cs typeface="Times New Roman" panose="02020603050405020304" pitchFamily="18" charset="0"/>
              </a:rPr>
              <a:t>+1，H</a:t>
            </a:r>
            <a:r>
              <a:rPr kumimoji="1" lang="en-US" altLang="zh-CN" sz="2400" i="0" u="none" baseline="-25000" dirty="0" smtClean="0">
                <a:solidFill>
                  <a:srgbClr val="000000"/>
                </a:solidFill>
                <a:cs typeface="Times New Roman" panose="02020603050405020304" pitchFamily="18" charset="0"/>
              </a:rPr>
              <a:t>0</a:t>
            </a:r>
            <a:r>
              <a:rPr kumimoji="1" lang="en-US" altLang="zh-CN" sz="2400" i="0" u="none" dirty="0" smtClean="0">
                <a:solidFill>
                  <a:srgbClr val="000000"/>
                </a:solidFill>
                <a:cs typeface="Times New Roman" panose="02020603050405020304" pitchFamily="18" charset="0"/>
              </a:rPr>
              <a:t>+2，…，m-l，0，1，2，…，H</a:t>
            </a:r>
            <a:r>
              <a:rPr kumimoji="1" lang="en-US" altLang="zh-CN" sz="2400" i="0" u="none" baseline="-25000" dirty="0" smtClean="0">
                <a:solidFill>
                  <a:srgbClr val="000000"/>
                </a:solidFill>
                <a:cs typeface="Times New Roman" panose="02020603050405020304" pitchFamily="18" charset="0"/>
              </a:rPr>
              <a:t>0</a:t>
            </a:r>
            <a:r>
              <a:rPr kumimoji="1" lang="en-US" altLang="zh-CN" sz="2400" i="0" u="none" dirty="0" smtClean="0">
                <a:solidFill>
                  <a:srgbClr val="000000"/>
                </a:solidFill>
                <a:cs typeface="Times New Roman" panose="02020603050405020304" pitchFamily="18" charset="0"/>
              </a:rPr>
              <a:t>-1在表中寻找下一个空桶的桶号。</a:t>
            </a:r>
            <a:r>
              <a:rPr kumimoji="1" lang="zh-CN" altLang="en-US" sz="2400" i="0" u="none" dirty="0" smtClean="0">
                <a:solidFill>
                  <a:srgbClr val="000000"/>
                </a:solidFill>
                <a:cs typeface="Times New Roman" panose="02020603050405020304" pitchFamily="18" charset="0"/>
              </a:rPr>
              <a:t>即：</a:t>
            </a:r>
          </a:p>
          <a:p>
            <a:pPr algn="just">
              <a:lnSpc>
                <a:spcPct val="160000"/>
              </a:lnSpc>
              <a:spcBef>
                <a:spcPct val="50000"/>
              </a:spcBef>
              <a:defRPr/>
            </a:pPr>
            <a:r>
              <a:rPr kumimoji="1" lang="en-US" altLang="zh-CN" sz="2400" i="0" u="none" dirty="0" smtClean="0">
                <a:solidFill>
                  <a:srgbClr val="000000"/>
                </a:solidFill>
                <a:cs typeface="Times New Roman" panose="02020603050405020304" pitchFamily="18" charset="0"/>
              </a:rPr>
              <a:t>             H</a:t>
            </a:r>
            <a:r>
              <a:rPr kumimoji="1" lang="en-US" altLang="zh-CN" sz="2400" i="0" u="none" baseline="-25000" dirty="0" smtClean="0">
                <a:solidFill>
                  <a:srgbClr val="000000"/>
                </a:solidFill>
                <a:cs typeface="Times New Roman" panose="02020603050405020304" pitchFamily="18" charset="0"/>
              </a:rPr>
              <a:t>i</a:t>
            </a:r>
            <a:r>
              <a:rPr kumimoji="1" lang="en-US" altLang="zh-CN" sz="2400" i="0" u="none" dirty="0" smtClean="0">
                <a:solidFill>
                  <a:srgbClr val="000000"/>
                </a:solidFill>
                <a:cs typeface="Times New Roman" panose="02020603050405020304" pitchFamily="18" charset="0"/>
              </a:rPr>
              <a:t>＝(H</a:t>
            </a:r>
            <a:r>
              <a:rPr kumimoji="1" lang="en-US" altLang="zh-CN" sz="2400" i="0" u="none" baseline="-25000" dirty="0" smtClean="0">
                <a:solidFill>
                  <a:srgbClr val="000000"/>
                </a:solidFill>
                <a:cs typeface="Times New Roman" panose="02020603050405020304" pitchFamily="18" charset="0"/>
              </a:rPr>
              <a:t>0</a:t>
            </a:r>
            <a:r>
              <a:rPr kumimoji="1" lang="en-US" altLang="zh-CN" sz="2400" i="0" u="none" dirty="0" smtClean="0">
                <a:solidFill>
                  <a:srgbClr val="000000"/>
                </a:solidFill>
                <a:cs typeface="Times New Roman" panose="02020603050405020304" pitchFamily="18" charset="0"/>
              </a:rPr>
              <a:t>+i)％m，i＝1，2，…，m-1</a:t>
            </a:r>
          </a:p>
          <a:p>
            <a:pPr algn="just">
              <a:lnSpc>
                <a:spcPct val="160000"/>
              </a:lnSpc>
              <a:spcBef>
                <a:spcPct val="50000"/>
              </a:spcBef>
              <a:defRPr/>
            </a:pPr>
            <a:r>
              <a:rPr kumimoji="1" lang="zh-CN" altLang="en-US" sz="2400" i="0" u="none" dirty="0" smtClean="0">
                <a:solidFill>
                  <a:srgbClr val="000000"/>
                </a:solidFill>
                <a:cs typeface="Times New Roman" panose="02020603050405020304" pitchFamily="18" charset="0"/>
              </a:rPr>
              <a:t>在使用线性探测法对图</a:t>
            </a:r>
            <a:r>
              <a:rPr kumimoji="1" lang="en-US" altLang="zh-CN" sz="2400" i="0" u="none" dirty="0" smtClean="0">
                <a:solidFill>
                  <a:srgbClr val="000000"/>
                </a:solidFill>
                <a:cs typeface="Times New Roman" panose="02020603050405020304" pitchFamily="18" charset="0"/>
              </a:rPr>
              <a:t>8-31</a:t>
            </a:r>
            <a:r>
              <a:rPr kumimoji="1" lang="zh-CN" altLang="en-US" sz="2400" i="0" u="none" dirty="0" smtClean="0">
                <a:solidFill>
                  <a:srgbClr val="000000"/>
                </a:solidFill>
                <a:cs typeface="Times New Roman" panose="02020603050405020304" pitchFamily="18" charset="0"/>
              </a:rPr>
              <a:t>所示的例子进行查找时，在等概率前提下，</a:t>
            </a:r>
            <a:r>
              <a:rPr kumimoji="1" lang="zh-CN" altLang="en-US" b="1" i="0" u="none" dirty="0">
                <a:solidFill>
                  <a:srgbClr val="CC0000"/>
                </a:solidFill>
                <a:cs typeface="Times New Roman" panose="02020603050405020304" pitchFamily="18" charset="0"/>
              </a:rPr>
              <a:t>查找成功的平均查找长度</a:t>
            </a:r>
            <a:r>
              <a:rPr kumimoji="1" lang="zh-CN" altLang="en-US" sz="2400" i="0" u="none" dirty="0" smtClean="0">
                <a:solidFill>
                  <a:srgbClr val="000000"/>
                </a:solidFill>
                <a:cs typeface="Times New Roman" panose="02020603050405020304" pitchFamily="18" charset="0"/>
              </a:rPr>
              <a:t>为：</a:t>
            </a:r>
          </a:p>
          <a:p>
            <a:pPr>
              <a:lnSpc>
                <a:spcPct val="160000"/>
              </a:lnSpc>
              <a:spcBef>
                <a:spcPct val="50000"/>
              </a:spcBef>
              <a:defRPr/>
            </a:pPr>
            <a:r>
              <a:rPr kumimoji="1" lang="zh-CN" altLang="en-US" sz="2400" i="0" u="none" dirty="0" smtClean="0">
                <a:solidFill>
                  <a:srgbClr val="000000"/>
                </a:solidFill>
                <a:cs typeface="Times New Roman" panose="02020603050405020304" pitchFamily="18" charset="0"/>
              </a:rPr>
              <a:t>    </a:t>
            </a:r>
            <a:r>
              <a:rPr kumimoji="1" lang="en-US" altLang="zh-CN" sz="2400" i="0" u="none" dirty="0" err="1" smtClean="0">
                <a:solidFill>
                  <a:srgbClr val="000000"/>
                </a:solidFill>
                <a:cs typeface="Times New Roman" panose="02020603050405020304" pitchFamily="18" charset="0"/>
              </a:rPr>
              <a:t>ASL</a:t>
            </a:r>
            <a:r>
              <a:rPr kumimoji="1" lang="en-US" altLang="zh-CN" sz="2400" i="0" u="none" baseline="-25000" dirty="0" err="1" smtClean="0">
                <a:solidFill>
                  <a:srgbClr val="000000"/>
                </a:solidFill>
                <a:cs typeface="Times New Roman" panose="02020603050405020304" pitchFamily="18" charset="0"/>
              </a:rPr>
              <a:t>succ</a:t>
            </a:r>
            <a:r>
              <a:rPr kumimoji="1" lang="zh-CN" altLang="en-US" sz="2400" i="0" u="none" dirty="0" smtClean="0">
                <a:solidFill>
                  <a:srgbClr val="000000"/>
                </a:solidFill>
                <a:cs typeface="Times New Roman" panose="02020603050405020304" pitchFamily="18" charset="0"/>
              </a:rPr>
              <a:t>＝</a:t>
            </a:r>
            <a:r>
              <a:rPr kumimoji="1" lang="en-US" altLang="zh-CN" sz="2400" i="0" u="none" dirty="0" smtClean="0">
                <a:solidFill>
                  <a:srgbClr val="000000"/>
                </a:solidFill>
                <a:cs typeface="Times New Roman" panose="02020603050405020304" pitchFamily="18" charset="0"/>
              </a:rPr>
              <a:t>(1+l+2+3+1+6+3+1)/8</a:t>
            </a:r>
            <a:r>
              <a:rPr kumimoji="1" lang="zh-CN" altLang="en-US" sz="2400" i="0" u="none" dirty="0" smtClean="0">
                <a:solidFill>
                  <a:srgbClr val="000000"/>
                </a:solidFill>
                <a:cs typeface="Times New Roman" panose="02020603050405020304" pitchFamily="18" charset="0"/>
              </a:rPr>
              <a:t>＝</a:t>
            </a:r>
            <a:r>
              <a:rPr kumimoji="1" lang="en-US" altLang="zh-CN" sz="2400" i="0" u="none" dirty="0" smtClean="0">
                <a:solidFill>
                  <a:srgbClr val="000000"/>
                </a:solidFill>
                <a:cs typeface="Times New Roman" panose="02020603050405020304" pitchFamily="18" charset="0"/>
              </a:rPr>
              <a:t>18/8</a:t>
            </a:r>
            <a:endParaRPr kumimoji="1" lang="zh-CN" altLang="en-US" sz="2400" i="0" u="none" dirty="0" smtClean="0">
              <a:solidFill>
                <a:srgbClr val="000000"/>
              </a:solidFill>
              <a:cs typeface="Times New Roman" panose="02020603050405020304" pitchFamily="18" charset="0"/>
            </a:endParaRPr>
          </a:p>
        </p:txBody>
      </p:sp>
    </p:spTree>
    <p:extLst>
      <p:ext uri="{BB962C8B-B14F-4D97-AF65-F5344CB8AC3E}">
        <p14:creationId xmlns:p14="http://schemas.microsoft.com/office/powerpoint/2010/main" val="214315857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2642089" y="2200277"/>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39267" name="Text Box 3"/>
          <p:cNvSpPr txBox="1">
            <a:spLocks noChangeArrowheads="1"/>
          </p:cNvSpPr>
          <p:nvPr/>
        </p:nvSpPr>
        <p:spPr bwMode="auto">
          <a:xfrm>
            <a:off x="317989" y="333375"/>
            <a:ext cx="8458200"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60000"/>
              </a:lnSpc>
              <a:spcBef>
                <a:spcPct val="50000"/>
              </a:spcBef>
              <a:defRPr/>
            </a:pPr>
            <a:r>
              <a:rPr kumimoji="1" lang="zh-CN" altLang="en-US" b="1" i="0" u="none" dirty="0">
                <a:solidFill>
                  <a:srgbClr val="A50021"/>
                </a:solidFill>
                <a:latin typeface="宋体" pitchFamily="2" charset="-122"/>
              </a:rPr>
              <a:t>查找不成功的平均查找长度</a:t>
            </a:r>
            <a:r>
              <a:rPr kumimoji="1" lang="zh-CN" altLang="en-US" sz="2400" i="0" u="none" dirty="0" smtClean="0">
                <a:solidFill>
                  <a:srgbClr val="000000"/>
                </a:solidFill>
                <a:latin typeface="宋体" pitchFamily="2" charset="-122"/>
              </a:rPr>
              <a:t>为：</a:t>
            </a:r>
            <a:endParaRPr kumimoji="1" lang="zh-CN" altLang="en-US" sz="2400" i="0" u="none" dirty="0" smtClean="0">
              <a:solidFill>
                <a:srgbClr val="000000"/>
              </a:solidFill>
            </a:endParaRPr>
          </a:p>
          <a:p>
            <a:pPr algn="just">
              <a:lnSpc>
                <a:spcPct val="160000"/>
              </a:lnSpc>
              <a:spcBef>
                <a:spcPct val="50000"/>
              </a:spcBef>
              <a:defRPr/>
            </a:pPr>
            <a:r>
              <a:rPr kumimoji="1" lang="en-US" altLang="zh-CN" sz="2400" i="0" u="none" dirty="0" smtClean="0">
                <a:solidFill>
                  <a:srgbClr val="000000"/>
                </a:solidFill>
                <a:latin typeface="宋体" pitchFamily="2" charset="-122"/>
              </a:rPr>
              <a:t>   </a:t>
            </a:r>
            <a:r>
              <a:rPr kumimoji="1" lang="en-US" altLang="zh-CN" sz="2400" i="0" u="none" dirty="0" err="1" smtClean="0">
                <a:solidFill>
                  <a:srgbClr val="000000"/>
                </a:solidFill>
                <a:latin typeface="Times New Roman"/>
              </a:rPr>
              <a:t>ASL</a:t>
            </a:r>
            <a:r>
              <a:rPr kumimoji="1" lang="en-US" altLang="zh-CN" sz="2400" i="0" u="none" baseline="-25000" dirty="0" err="1" smtClean="0">
                <a:solidFill>
                  <a:srgbClr val="000000"/>
                </a:solidFill>
                <a:latin typeface="Times New Roman"/>
              </a:rPr>
              <a:t>unsucc</a:t>
            </a:r>
            <a:r>
              <a:rPr kumimoji="1" lang="zh-CN" altLang="en-US" sz="2400" i="0" u="none" dirty="0" smtClean="0">
                <a:solidFill>
                  <a:srgbClr val="000000"/>
                </a:solidFill>
                <a:latin typeface="Times New Roman"/>
              </a:rPr>
              <a:t>＝</a:t>
            </a:r>
            <a:r>
              <a:rPr kumimoji="1" lang="en-US" altLang="zh-CN" sz="2400" i="0" u="none" dirty="0" smtClean="0">
                <a:solidFill>
                  <a:srgbClr val="000000"/>
                </a:solidFill>
                <a:latin typeface="Times New Roman"/>
              </a:rPr>
              <a:t>(9+8+7+6+5+4+3+2+18)/26</a:t>
            </a:r>
            <a:r>
              <a:rPr kumimoji="1" lang="zh-CN" altLang="en-US" sz="2400" i="0" u="none" dirty="0" smtClean="0">
                <a:solidFill>
                  <a:srgbClr val="000000"/>
                </a:solidFill>
                <a:latin typeface="Times New Roman"/>
              </a:rPr>
              <a:t>＝</a:t>
            </a:r>
            <a:r>
              <a:rPr kumimoji="1" lang="en-US" altLang="zh-CN" sz="2400" i="0" u="none" dirty="0" smtClean="0">
                <a:solidFill>
                  <a:srgbClr val="000000"/>
                </a:solidFill>
                <a:latin typeface="Times New Roman"/>
              </a:rPr>
              <a:t>62/26</a:t>
            </a:r>
          </a:p>
          <a:p>
            <a:pPr algn="just">
              <a:lnSpc>
                <a:spcPct val="160000"/>
              </a:lnSpc>
              <a:spcBef>
                <a:spcPct val="50000"/>
              </a:spcBef>
              <a:defRPr/>
            </a:pPr>
            <a:r>
              <a:rPr kumimoji="1" lang="zh-CN" altLang="en-US" sz="2400" i="0" u="none" dirty="0" smtClean="0">
                <a:solidFill>
                  <a:srgbClr val="000000"/>
                </a:solidFill>
                <a:latin typeface="宋体" pitchFamily="2" charset="-122"/>
              </a:rPr>
              <a:t>特别要注意的是，在闭散列的情形下不能随便物理地删除表中已有的数据元素。因为若删除数据元素会影响其它数据元素的查找。所以当删除一个数据元素时，只能给它做一个删除标记，进行逻辑删除。</a:t>
            </a:r>
            <a:endParaRPr kumimoji="1" lang="zh-CN" altLang="en-US" sz="2400" i="0" u="none" dirty="0" smtClean="0">
              <a:solidFill>
                <a:srgbClr val="000000"/>
              </a:solidFill>
            </a:endParaRPr>
          </a:p>
          <a:p>
            <a:pPr algn="just">
              <a:lnSpc>
                <a:spcPct val="160000"/>
              </a:lnSpc>
              <a:spcBef>
                <a:spcPct val="50000"/>
              </a:spcBef>
              <a:defRPr/>
            </a:pPr>
            <a:r>
              <a:rPr kumimoji="1" lang="zh-CN" altLang="en-US" sz="2400" i="0" u="none" dirty="0" smtClean="0">
                <a:solidFill>
                  <a:srgbClr val="000000"/>
                </a:solidFill>
                <a:latin typeface="宋体" pitchFamily="2" charset="-122"/>
              </a:rPr>
              <a:t>线性探测方法容易产生</a:t>
            </a:r>
            <a:r>
              <a:rPr kumimoji="1" lang="zh-CN" altLang="en-US" sz="2400" i="0" u="none" dirty="0" smtClean="0">
                <a:solidFill>
                  <a:srgbClr val="000000"/>
                </a:solidFill>
              </a:rPr>
              <a:t>“</a:t>
            </a:r>
            <a:r>
              <a:rPr kumimoji="1" lang="zh-CN" altLang="en-US" sz="2400" i="0" u="none" dirty="0" smtClean="0">
                <a:solidFill>
                  <a:srgbClr val="000000"/>
                </a:solidFill>
                <a:latin typeface="宋体" pitchFamily="2" charset="-122"/>
              </a:rPr>
              <a:t>堆积</a:t>
            </a:r>
            <a:r>
              <a:rPr kumimoji="1" lang="en-US" altLang="zh-CN" sz="2400" i="0" u="none" dirty="0" smtClean="0">
                <a:solidFill>
                  <a:srgbClr val="000000"/>
                </a:solidFill>
                <a:latin typeface="宋体" pitchFamily="2" charset="-122"/>
              </a:rPr>
              <a:t>(</a:t>
            </a:r>
            <a:r>
              <a:rPr kumimoji="1" lang="en-US" altLang="zh-CN" sz="2400" i="0" u="none" dirty="0" smtClean="0">
                <a:solidFill>
                  <a:srgbClr val="000000"/>
                </a:solidFill>
                <a:latin typeface="Times New Roman"/>
              </a:rPr>
              <a:t>clusters</a:t>
            </a:r>
            <a:r>
              <a:rPr kumimoji="1" lang="en-US" altLang="zh-CN" sz="2400" i="0" u="none" dirty="0" smtClean="0">
                <a:solidFill>
                  <a:srgbClr val="000000"/>
                </a:solidFill>
                <a:latin typeface="宋体" pitchFamily="2" charset="-122"/>
              </a:rPr>
              <a:t>)</a:t>
            </a:r>
            <a:r>
              <a:rPr kumimoji="1" lang="en-US" altLang="zh-CN" sz="2400" i="0" u="none" dirty="0" smtClean="0">
                <a:solidFill>
                  <a:srgbClr val="000000"/>
                </a:solidFill>
              </a:rPr>
              <a:t>”</a:t>
            </a:r>
            <a:r>
              <a:rPr kumimoji="1" lang="zh-CN" altLang="en-US" sz="2400" i="0" u="none" dirty="0" smtClean="0">
                <a:solidFill>
                  <a:srgbClr val="000000"/>
                </a:solidFill>
                <a:latin typeface="宋体" pitchFamily="2" charset="-122"/>
              </a:rPr>
              <a:t>的问题，即数据元素集中占据了数据表的某一区域，使得为寻找某一数据元素需要的查找时间增加。</a:t>
            </a:r>
          </a:p>
        </p:txBody>
      </p:sp>
    </p:spTree>
    <p:extLst>
      <p:ext uri="{BB962C8B-B14F-4D97-AF65-F5344CB8AC3E}">
        <p14:creationId xmlns:p14="http://schemas.microsoft.com/office/powerpoint/2010/main" val="197518383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95288" y="1368425"/>
            <a:ext cx="80772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a:latin typeface="宋体" pitchFamily="2" charset="-122"/>
              </a:rPr>
              <a:t>    </a:t>
            </a:r>
            <a:r>
              <a:rPr kumimoji="1" lang="zh-CN" altLang="en-US" sz="2800">
                <a:latin typeface="宋体" pitchFamily="2" charset="-122"/>
                <a:ea typeface="楷体_GB2312"/>
                <a:cs typeface="楷体_GB2312"/>
              </a:rPr>
              <a:t>须要注意的是，在闭散列的情形下不能随便物理地删除表中已有的数据元素。因为若删除数据元素会影响其它数据元素的查找。</a:t>
            </a:r>
            <a:endParaRPr kumimoji="1" lang="en-US" altLang="zh-CN" sz="2800">
              <a:latin typeface="宋体" pitchFamily="2" charset="-122"/>
              <a:ea typeface="楷体_GB2312"/>
              <a:cs typeface="楷体_GB2312"/>
            </a:endParaRPr>
          </a:p>
          <a:p>
            <a:pPr eaLnBrk="1" hangingPunct="1">
              <a:spcBef>
                <a:spcPct val="50000"/>
              </a:spcBef>
            </a:pPr>
            <a:r>
              <a:rPr kumimoji="1" lang="zh-CN" altLang="en-US" sz="2800">
                <a:latin typeface="宋体" pitchFamily="2" charset="-122"/>
                <a:ea typeface="楷体_GB2312"/>
                <a:cs typeface="楷体_GB2312"/>
              </a:rPr>
              <a:t>    当删除一个数据元素时，只能给它做一个删除标记，进行逻辑删除。</a:t>
            </a:r>
            <a:endParaRPr kumimoji="1" lang="en-US" altLang="zh-CN" sz="2800">
              <a:latin typeface="宋体" pitchFamily="2" charset="-122"/>
              <a:ea typeface="楷体_GB2312"/>
              <a:cs typeface="楷体_GB2312"/>
            </a:endParaRPr>
          </a:p>
          <a:p>
            <a:pPr eaLnBrk="1" hangingPunct="1">
              <a:spcBef>
                <a:spcPct val="50000"/>
              </a:spcBef>
            </a:pPr>
            <a:r>
              <a:rPr kumimoji="1" lang="zh-CN" altLang="en-US" sz="2800">
                <a:latin typeface="宋体" pitchFamily="2" charset="-122"/>
                <a:ea typeface="楷体_GB2312"/>
                <a:cs typeface="楷体_GB2312"/>
              </a:rPr>
              <a:t>    这样做的副作用是：在执行多次删除后，表面上看起来散列表很满，实际上有许多位置没有利用。</a:t>
            </a:r>
            <a:endParaRPr kumimoji="1" lang="en-US" altLang="zh-CN" sz="2800">
              <a:latin typeface="宋体" pitchFamily="2" charset="-122"/>
              <a:ea typeface="楷体_GB2312"/>
              <a:cs typeface="楷体_GB2312"/>
            </a:endParaRPr>
          </a:p>
          <a:p>
            <a:pPr eaLnBrk="1" hangingPunct="1">
              <a:spcBef>
                <a:spcPct val="50000"/>
              </a:spcBef>
            </a:pPr>
            <a:r>
              <a:rPr kumimoji="1" lang="en-US" altLang="zh-CN" sz="2800">
                <a:latin typeface="宋体" pitchFamily="2" charset="-122"/>
                <a:ea typeface="楷体_GB2312"/>
                <a:cs typeface="楷体_GB2312"/>
              </a:rPr>
              <a:t>    </a:t>
            </a:r>
            <a:r>
              <a:rPr kumimoji="1" lang="zh-CN" altLang="en-US" sz="2800">
                <a:latin typeface="宋体" pitchFamily="2" charset="-122"/>
                <a:ea typeface="楷体_GB2312"/>
                <a:cs typeface="楷体_GB2312"/>
              </a:rPr>
              <a:t>因此，当散列表经常变动时，最好不用闭散列方法处理溢出，可改用开散列方法来处理溢出。</a:t>
            </a:r>
            <a:r>
              <a:rPr kumimoji="1" lang="zh-CN" altLang="en-US" sz="2400">
                <a:latin typeface="Times New Roman" pitchFamily="18" charset="0"/>
              </a:rPr>
              <a:t> </a:t>
            </a:r>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a:latin typeface="宋体" pitchFamily="2" charset="-122"/>
                <a:ea typeface="楷体_GB2312"/>
                <a:cs typeface="楷体_GB2312"/>
              </a:rPr>
              <a:t>闭散</a:t>
            </a:r>
            <a:r>
              <a:rPr kumimoji="1" lang="zh-CN" altLang="en-US" dirty="0" smtClean="0">
                <a:latin typeface="宋体" pitchFamily="2" charset="-122"/>
                <a:ea typeface="楷体_GB2312"/>
                <a:cs typeface="楷体_GB2312"/>
              </a:rPr>
              <a:t>列方法的注意事项</a:t>
            </a:r>
            <a:endParaRPr lang="zh-CN" altLang="en-US" dirty="0"/>
          </a:p>
        </p:txBody>
      </p:sp>
    </p:spTree>
  </p:cSld>
  <p:clrMapOvr>
    <a:masterClrMapping/>
  </p:clrMapOvr>
  <p:transition>
    <p:wipe dir="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679450" y="1341439"/>
            <a:ext cx="7924800" cy="444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spcBef>
                <a:spcPct val="50000"/>
              </a:spcBef>
            </a:pPr>
            <a:r>
              <a:rPr kumimoji="1" lang="zh-CN" altLang="en-US" sz="2800">
                <a:solidFill>
                  <a:srgbClr val="000000"/>
                </a:solidFill>
                <a:latin typeface="宋体" pitchFamily="2" charset="-122"/>
              </a:rPr>
              <a:t>使用二次探测法，当发生冲突时，在散列表中寻找</a:t>
            </a:r>
            <a:r>
              <a:rPr kumimoji="1" lang="zh-CN" altLang="en-US" sz="2800">
                <a:solidFill>
                  <a:srgbClr val="000000"/>
                </a:solidFill>
                <a:latin typeface="Times New Roman" pitchFamily="18" charset="0"/>
              </a:rPr>
              <a:t>“</a:t>
            </a:r>
            <a:r>
              <a:rPr kumimoji="1" lang="zh-CN" altLang="en-US" sz="2800">
                <a:solidFill>
                  <a:srgbClr val="000000"/>
                </a:solidFill>
                <a:latin typeface="宋体" pitchFamily="2" charset="-122"/>
              </a:rPr>
              <a:t>下一个</a:t>
            </a:r>
            <a:r>
              <a:rPr kumimoji="1" lang="zh-CN" altLang="en-US" sz="2800">
                <a:solidFill>
                  <a:srgbClr val="000000"/>
                </a:solidFill>
                <a:latin typeface="Times New Roman" pitchFamily="18" charset="0"/>
              </a:rPr>
              <a:t>”</a:t>
            </a:r>
            <a:r>
              <a:rPr kumimoji="1" lang="zh-CN" altLang="en-US" sz="2800">
                <a:solidFill>
                  <a:srgbClr val="000000"/>
                </a:solidFill>
                <a:latin typeface="宋体" pitchFamily="2" charset="-122"/>
              </a:rPr>
              <a:t>空桶的公式为：</a:t>
            </a:r>
          </a:p>
          <a:p>
            <a:pPr eaLnBrk="1" hangingPunct="1">
              <a:lnSpc>
                <a:spcPct val="130000"/>
              </a:lnSpc>
              <a:spcBef>
                <a:spcPct val="50000"/>
              </a:spcBef>
            </a:pPr>
            <a:r>
              <a:rPr kumimoji="1" lang="zh-CN" altLang="en-US" sz="2800">
                <a:latin typeface="Times New Roman" pitchFamily="18" charset="0"/>
              </a:rPr>
              <a:t>   </a:t>
            </a:r>
            <a:r>
              <a:rPr kumimoji="1" lang="en-US" altLang="zh-CN" sz="2800">
                <a:latin typeface="Times New Roman" pitchFamily="18" charset="0"/>
              </a:rPr>
              <a:t>H</a:t>
            </a:r>
            <a:r>
              <a:rPr kumimoji="1" lang="en-US" altLang="zh-CN" sz="2800" baseline="-30000">
                <a:latin typeface="Times New Roman" pitchFamily="18" charset="0"/>
              </a:rPr>
              <a:t>i</a:t>
            </a:r>
            <a:r>
              <a:rPr kumimoji="1" lang="zh-CN" altLang="en-US" sz="2800">
                <a:latin typeface="宋体" pitchFamily="2" charset="-122"/>
              </a:rPr>
              <a:t>＝</a:t>
            </a:r>
            <a:r>
              <a:rPr kumimoji="1" lang="en-US" altLang="zh-CN" sz="2800">
                <a:latin typeface="Times New Roman" pitchFamily="18" charset="0"/>
              </a:rPr>
              <a:t>(H</a:t>
            </a:r>
            <a:r>
              <a:rPr kumimoji="1" lang="en-US" altLang="zh-CN" sz="2800" baseline="-30000">
                <a:latin typeface="Times New Roman" pitchFamily="18" charset="0"/>
              </a:rPr>
              <a:t>0</a:t>
            </a:r>
            <a:r>
              <a:rPr kumimoji="1" lang="en-US" altLang="zh-CN" sz="2800">
                <a:latin typeface="Times New Roman" pitchFamily="18" charset="0"/>
              </a:rPr>
              <a:t>+d</a:t>
            </a:r>
            <a:r>
              <a:rPr kumimoji="1" lang="en-US" altLang="zh-CN" sz="2800" baseline="-30000">
                <a:latin typeface="Times New Roman" pitchFamily="18" charset="0"/>
              </a:rPr>
              <a:t>i</a:t>
            </a:r>
            <a:r>
              <a:rPr kumimoji="1" lang="en-US" altLang="zh-CN" sz="2800">
                <a:latin typeface="Times New Roman" pitchFamily="18" charset="0"/>
              </a:rPr>
              <a:t>)</a:t>
            </a:r>
            <a:r>
              <a:rPr kumimoji="1" lang="zh-CN" altLang="en-US" sz="2800">
                <a:latin typeface="宋体" pitchFamily="2" charset="-122"/>
              </a:rPr>
              <a:t>％</a:t>
            </a:r>
            <a:r>
              <a:rPr kumimoji="1" lang="en-US" altLang="zh-CN" sz="2800">
                <a:latin typeface="Times New Roman" pitchFamily="18" charset="0"/>
              </a:rPr>
              <a:t>m</a:t>
            </a:r>
            <a:r>
              <a:rPr kumimoji="1" lang="zh-CN" altLang="en-US" sz="2800">
                <a:latin typeface="宋体" pitchFamily="2" charset="-122"/>
              </a:rPr>
              <a:t>，</a:t>
            </a:r>
            <a:r>
              <a:rPr kumimoji="1" lang="en-US" altLang="zh-CN" sz="2800">
                <a:latin typeface="Times New Roman" pitchFamily="18" charset="0"/>
              </a:rPr>
              <a:t>d</a:t>
            </a:r>
            <a:r>
              <a:rPr kumimoji="1" lang="en-US" altLang="zh-CN" sz="2800" baseline="-30000">
                <a:latin typeface="Times New Roman" pitchFamily="18" charset="0"/>
              </a:rPr>
              <a:t>i</a:t>
            </a:r>
            <a:r>
              <a:rPr kumimoji="1" lang="zh-CN" altLang="en-US" sz="2800">
                <a:latin typeface="宋体" pitchFamily="2" charset="-122"/>
              </a:rPr>
              <a:t>＝</a:t>
            </a:r>
            <a:r>
              <a:rPr kumimoji="1" lang="en-US" altLang="zh-CN" sz="2800">
                <a:latin typeface="Times New Roman" pitchFamily="18" charset="0"/>
              </a:rPr>
              <a:t>1</a:t>
            </a:r>
            <a:r>
              <a:rPr kumimoji="1" lang="en-US" altLang="zh-CN" sz="2800" baseline="30000">
                <a:latin typeface="Times New Roman" pitchFamily="18" charset="0"/>
              </a:rPr>
              <a:t>2</a:t>
            </a:r>
            <a:r>
              <a:rPr kumimoji="1" lang="zh-CN" altLang="en-US" sz="2800">
                <a:latin typeface="宋体" pitchFamily="2" charset="-122"/>
              </a:rPr>
              <a:t>，</a:t>
            </a:r>
            <a:r>
              <a:rPr kumimoji="1" lang="en-US" altLang="zh-CN" sz="2800">
                <a:latin typeface="Times New Roman" pitchFamily="18" charset="0"/>
              </a:rPr>
              <a:t>-1</a:t>
            </a:r>
            <a:r>
              <a:rPr kumimoji="1" lang="en-US" altLang="zh-CN" sz="2800" baseline="30000">
                <a:latin typeface="Times New Roman" pitchFamily="18" charset="0"/>
              </a:rPr>
              <a:t>2</a:t>
            </a:r>
            <a:r>
              <a:rPr kumimoji="1" lang="zh-CN" altLang="en-US" sz="2800">
                <a:latin typeface="宋体" pitchFamily="2" charset="-122"/>
              </a:rPr>
              <a:t>，</a:t>
            </a:r>
            <a:r>
              <a:rPr kumimoji="1" lang="en-US" altLang="zh-CN" sz="2800">
                <a:latin typeface="Times New Roman" pitchFamily="18" charset="0"/>
              </a:rPr>
              <a:t>2</a:t>
            </a:r>
            <a:r>
              <a:rPr kumimoji="1" lang="en-US" altLang="zh-CN" sz="2800" baseline="30000">
                <a:latin typeface="Times New Roman" pitchFamily="18" charset="0"/>
              </a:rPr>
              <a:t>2</a:t>
            </a:r>
            <a:r>
              <a:rPr kumimoji="1" lang="zh-CN" altLang="en-US" sz="2800">
                <a:latin typeface="宋体" pitchFamily="2" charset="-122"/>
              </a:rPr>
              <a:t>，</a:t>
            </a:r>
            <a:r>
              <a:rPr kumimoji="1" lang="en-US" altLang="zh-CN" sz="2800">
                <a:latin typeface="Times New Roman" pitchFamily="18" charset="0"/>
              </a:rPr>
              <a:t>-2</a:t>
            </a:r>
            <a:r>
              <a:rPr kumimoji="1" lang="en-US" altLang="zh-CN" sz="2800" baseline="30000">
                <a:latin typeface="Times New Roman" pitchFamily="18" charset="0"/>
              </a:rPr>
              <a:t>2</a:t>
            </a:r>
            <a:r>
              <a:rPr kumimoji="1" lang="zh-CN" altLang="en-US" sz="2800">
                <a:latin typeface="宋体" pitchFamily="2" charset="-122"/>
              </a:rPr>
              <a:t>，</a:t>
            </a:r>
            <a:r>
              <a:rPr kumimoji="1" lang="en-US" altLang="zh-CN" sz="2800">
                <a:latin typeface="Times New Roman" pitchFamily="18" charset="0"/>
              </a:rPr>
              <a:t>…</a:t>
            </a:r>
            <a:endParaRPr kumimoji="1" lang="en-US" altLang="zh-CN" sz="2800">
              <a:latin typeface="宋体" pitchFamily="2" charset="-122"/>
            </a:endParaRPr>
          </a:p>
          <a:p>
            <a:pPr eaLnBrk="1" hangingPunct="1">
              <a:lnSpc>
                <a:spcPct val="130000"/>
              </a:lnSpc>
              <a:spcBef>
                <a:spcPct val="50000"/>
              </a:spcBef>
            </a:pPr>
            <a:r>
              <a:rPr kumimoji="1" lang="en-US" altLang="zh-CN" sz="2800">
                <a:latin typeface="宋体" pitchFamily="2" charset="-122"/>
              </a:rPr>
              <a:t>    </a:t>
            </a:r>
            <a:r>
              <a:rPr kumimoji="1" lang="zh-CN" altLang="en-US" sz="2800">
                <a:latin typeface="宋体" pitchFamily="2" charset="-122"/>
              </a:rPr>
              <a:t>（</a:t>
            </a:r>
            <a:r>
              <a:rPr kumimoji="1" lang="en-US" altLang="zh-CN" sz="2800">
                <a:latin typeface="Times New Roman" pitchFamily="18" charset="0"/>
              </a:rPr>
              <a:t>i</a:t>
            </a:r>
            <a:r>
              <a:rPr kumimoji="1" lang="zh-CN" altLang="en-US" sz="2800">
                <a:latin typeface="宋体" pitchFamily="2" charset="-122"/>
              </a:rPr>
              <a:t>＝</a:t>
            </a:r>
            <a:r>
              <a:rPr kumimoji="1" lang="en-US" altLang="zh-CN" sz="2800">
                <a:latin typeface="Times New Roman" pitchFamily="18" charset="0"/>
              </a:rPr>
              <a:t>1</a:t>
            </a:r>
            <a:r>
              <a:rPr kumimoji="1" lang="zh-CN" altLang="en-US" sz="2800">
                <a:latin typeface="宋体" pitchFamily="2" charset="-122"/>
              </a:rPr>
              <a:t>，</a:t>
            </a:r>
            <a:r>
              <a:rPr kumimoji="1" lang="en-US" altLang="zh-CN" sz="2800">
                <a:latin typeface="Times New Roman" pitchFamily="18" charset="0"/>
              </a:rPr>
              <a:t>2</a:t>
            </a:r>
            <a:r>
              <a:rPr kumimoji="1" lang="zh-CN" altLang="en-US" sz="2800">
                <a:latin typeface="宋体" pitchFamily="2" charset="-122"/>
              </a:rPr>
              <a:t>，</a:t>
            </a:r>
            <a:r>
              <a:rPr kumimoji="1" lang="en-US" altLang="zh-CN" sz="2800">
                <a:latin typeface="Times New Roman" pitchFamily="18" charset="0"/>
              </a:rPr>
              <a:t>…</a:t>
            </a:r>
            <a:r>
              <a:rPr kumimoji="1" lang="zh-CN" altLang="en-US" sz="2800">
                <a:latin typeface="宋体" pitchFamily="2" charset="-122"/>
              </a:rPr>
              <a:t>，</a:t>
            </a:r>
            <a:r>
              <a:rPr kumimoji="1" lang="en-US" altLang="zh-CN" sz="2800">
                <a:latin typeface="Times New Roman" pitchFamily="18" charset="0"/>
              </a:rPr>
              <a:t>(m-1)</a:t>
            </a:r>
            <a:r>
              <a:rPr kumimoji="1" lang="zh-CN" altLang="en-US" sz="2800">
                <a:latin typeface="宋体" pitchFamily="2" charset="-122"/>
              </a:rPr>
              <a:t>／</a:t>
            </a:r>
            <a:r>
              <a:rPr kumimoji="1" lang="en-US" altLang="zh-CN" sz="2800">
                <a:latin typeface="Times New Roman" pitchFamily="18" charset="0"/>
              </a:rPr>
              <a:t>2</a:t>
            </a:r>
            <a:r>
              <a:rPr kumimoji="1" lang="zh-CN" altLang="en-US" sz="2800">
                <a:latin typeface="宋体" pitchFamily="2" charset="-122"/>
              </a:rPr>
              <a:t>）</a:t>
            </a:r>
            <a:r>
              <a:rPr kumimoji="1" lang="zh-CN" altLang="en-US" sz="2800">
                <a:latin typeface="Times New Roman" pitchFamily="18" charset="0"/>
              </a:rPr>
              <a:t/>
            </a:r>
            <a:br>
              <a:rPr kumimoji="1" lang="zh-CN" altLang="en-US" sz="2800">
                <a:latin typeface="Times New Roman" pitchFamily="18" charset="0"/>
              </a:rPr>
            </a:br>
            <a:r>
              <a:rPr kumimoji="1" lang="zh-CN" altLang="en-US" sz="2800">
                <a:latin typeface="宋体" pitchFamily="2" charset="-122"/>
              </a:rPr>
              <a:t>式中的</a:t>
            </a:r>
            <a:r>
              <a:rPr kumimoji="1" lang="en-US" altLang="zh-CN" sz="2800">
                <a:latin typeface="Times New Roman" pitchFamily="18" charset="0"/>
              </a:rPr>
              <a:t>H</a:t>
            </a:r>
            <a:r>
              <a:rPr kumimoji="1" lang="en-US" altLang="zh-CN" sz="2800" baseline="-30000">
                <a:latin typeface="Times New Roman" pitchFamily="18" charset="0"/>
              </a:rPr>
              <a:t>0</a:t>
            </a:r>
            <a:r>
              <a:rPr kumimoji="1" lang="zh-CN" altLang="en-US" sz="2800">
                <a:latin typeface="宋体" pitchFamily="2" charset="-122"/>
              </a:rPr>
              <a:t>＝</a:t>
            </a:r>
            <a:r>
              <a:rPr kumimoji="1" lang="en-US" altLang="zh-CN" sz="2800">
                <a:latin typeface="Times New Roman" pitchFamily="18" charset="0"/>
              </a:rPr>
              <a:t>hash</a:t>
            </a:r>
            <a:r>
              <a:rPr kumimoji="1" lang="zh-CN" altLang="en-US" sz="2800">
                <a:latin typeface="宋体" pitchFamily="2" charset="-122"/>
              </a:rPr>
              <a:t>（</a:t>
            </a:r>
            <a:r>
              <a:rPr kumimoji="1" lang="en-US" altLang="zh-CN" sz="2800">
                <a:latin typeface="Times New Roman" pitchFamily="18" charset="0"/>
              </a:rPr>
              <a:t>key</a:t>
            </a:r>
            <a:r>
              <a:rPr kumimoji="1" lang="zh-CN" altLang="en-US" sz="2800">
                <a:latin typeface="宋体" pitchFamily="2" charset="-122"/>
              </a:rPr>
              <a:t>）是通过某一个散列函数</a:t>
            </a:r>
            <a:r>
              <a:rPr kumimoji="1" lang="en-US" altLang="zh-CN" sz="2800">
                <a:latin typeface="Times New Roman" pitchFamily="18" charset="0"/>
              </a:rPr>
              <a:t>hash</a:t>
            </a:r>
            <a:r>
              <a:rPr kumimoji="1" lang="zh-CN" altLang="en-US" sz="2800">
                <a:latin typeface="宋体" pitchFamily="2" charset="-122"/>
              </a:rPr>
              <a:t>（）对数据元素的关键字</a:t>
            </a:r>
            <a:r>
              <a:rPr kumimoji="1" lang="en-US" altLang="zh-CN" sz="2800">
                <a:latin typeface="Times New Roman" pitchFamily="18" charset="0"/>
              </a:rPr>
              <a:t>key</a:t>
            </a:r>
            <a:r>
              <a:rPr kumimoji="1" lang="zh-CN" altLang="en-US" sz="2800">
                <a:latin typeface="宋体" pitchFamily="2" charset="-122"/>
              </a:rPr>
              <a:t>进行计算得到的桶号，它是一个非负整数。</a:t>
            </a:r>
            <a:r>
              <a:rPr kumimoji="1" lang="en-US" altLang="zh-CN" sz="2800">
                <a:latin typeface="Times New Roman" pitchFamily="18" charset="0"/>
              </a:rPr>
              <a:t>m</a:t>
            </a:r>
            <a:r>
              <a:rPr kumimoji="1" lang="zh-CN" altLang="en-US" sz="2800">
                <a:latin typeface="宋体" pitchFamily="2" charset="-122"/>
              </a:rPr>
              <a:t>是表的大小。</a:t>
            </a:r>
            <a:r>
              <a:rPr kumimoji="1" lang="zh-CN" altLang="en-US" sz="2400">
                <a:latin typeface="Times New Roman" pitchFamily="18" charset="0"/>
              </a:rPr>
              <a:t> </a:t>
            </a:r>
          </a:p>
        </p:txBody>
      </p:sp>
      <p:sp>
        <p:nvSpPr>
          <p:cNvPr id="98307" name="标题 1"/>
          <p:cNvSpPr>
            <a:spLocks noGrp="1"/>
          </p:cNvSpPr>
          <p:nvPr>
            <p:ph type="title"/>
          </p:nvPr>
        </p:nvSpPr>
        <p:spPr>
          <a:xfrm>
            <a:off x="993781" y="142875"/>
            <a:ext cx="7754938" cy="838200"/>
          </a:xfrm>
        </p:spPr>
        <p:txBody>
          <a:bodyPr/>
          <a:lstStyle/>
          <a:p>
            <a:r>
              <a:rPr kumimoji="1" lang="zh-CN" altLang="en-US" smtClean="0">
                <a:solidFill>
                  <a:schemeClr val="tx2"/>
                </a:solidFill>
                <a:latin typeface="Times New Roman" pitchFamily="18" charset="0"/>
                <a:ea typeface="楷体_GB2312"/>
                <a:cs typeface="楷体_GB2312"/>
              </a:rPr>
              <a:t>二次探测法</a:t>
            </a:r>
            <a:endParaRPr lang="zh-CN" altLang="en-US" smtClean="0">
              <a:solidFill>
                <a:schemeClr val="tx2"/>
              </a:solidFill>
              <a:latin typeface="黑体" pitchFamily="49" charset="-122"/>
              <a:ea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990600" y="1382713"/>
            <a:ext cx="7086600" cy="2514600"/>
            <a:chOff x="624" y="864"/>
            <a:chExt cx="4464" cy="1584"/>
          </a:xfrm>
        </p:grpSpPr>
        <p:sp>
          <p:nvSpPr>
            <p:cNvPr id="99333" name="Rectangle 4"/>
            <p:cNvSpPr>
              <a:spLocks noChangeArrowheads="1"/>
            </p:cNvSpPr>
            <p:nvPr/>
          </p:nvSpPr>
          <p:spPr bwMode="auto">
            <a:xfrm>
              <a:off x="624" y="864"/>
              <a:ext cx="4464" cy="158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graphicFrame>
          <p:nvGraphicFramePr>
            <p:cNvPr id="99334" name="Object 1024"/>
            <p:cNvGraphicFramePr>
              <a:graphicFrameLocks noChangeAspect="1"/>
            </p:cNvGraphicFramePr>
            <p:nvPr/>
          </p:nvGraphicFramePr>
          <p:xfrm>
            <a:off x="720" y="960"/>
            <a:ext cx="4272" cy="1412"/>
          </p:xfrm>
          <a:graphic>
            <a:graphicData uri="http://schemas.openxmlformats.org/presentationml/2006/ole">
              <mc:AlternateContent xmlns:mc="http://schemas.openxmlformats.org/markup-compatibility/2006">
                <mc:Choice xmlns:v="urn:schemas-microsoft-com:vml" Requires="v">
                  <p:oleObj spid="_x0000_s99397" name="位图图像" r:id="rId4" imgW="4439270" imgH="1467055" progId="Paint.Picture">
                    <p:embed/>
                  </p:oleObj>
                </mc:Choice>
                <mc:Fallback>
                  <p:oleObj name="位图图像" r:id="rId4" imgW="4439270" imgH="1467055" progId="Paint.Picture">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960"/>
                          <a:ext cx="4272" cy="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0054" name="Text Box 6"/>
          <p:cNvSpPr txBox="1">
            <a:spLocks noChangeArrowheads="1"/>
          </p:cNvSpPr>
          <p:nvPr/>
        </p:nvSpPr>
        <p:spPr bwMode="auto">
          <a:xfrm>
            <a:off x="990600" y="4149725"/>
            <a:ext cx="70104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宋体" pitchFamily="2" charset="-122"/>
              </a:rPr>
              <a:t>ASL</a:t>
            </a:r>
            <a:r>
              <a:rPr kumimoji="1" lang="en-US" altLang="zh-CN" sz="2400" baseline="-30000">
                <a:solidFill>
                  <a:srgbClr val="000000"/>
                </a:solidFill>
                <a:latin typeface="宋体" pitchFamily="2" charset="-122"/>
              </a:rPr>
              <a:t>succ</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(3+l+2+1+2+1+5+3)/8</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18/8</a:t>
            </a:r>
          </a:p>
          <a:p>
            <a:pPr algn="just" eaLnBrk="1" hangingPunct="1">
              <a:spcBef>
                <a:spcPct val="50000"/>
              </a:spcBef>
            </a:pPr>
            <a:r>
              <a:rPr kumimoji="1" lang="en-US" altLang="zh-CN" sz="2400">
                <a:solidFill>
                  <a:srgbClr val="000000"/>
                </a:solidFill>
                <a:latin typeface="宋体" pitchFamily="2" charset="-122"/>
              </a:rPr>
              <a:t>ASL</a:t>
            </a:r>
            <a:r>
              <a:rPr kumimoji="1" lang="en-US" altLang="zh-CN" sz="2400" baseline="-30000">
                <a:solidFill>
                  <a:srgbClr val="000000"/>
                </a:solidFill>
                <a:latin typeface="宋体" pitchFamily="2" charset="-122"/>
              </a:rPr>
              <a:t>unsucc</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(6+5+2+3+2+2+2+3+20)/26</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40/26</a:t>
            </a:r>
          </a:p>
          <a:p>
            <a:pPr algn="just" eaLnBrk="1" hangingPunct="1">
              <a:spcBef>
                <a:spcPct val="50000"/>
              </a:spcBef>
            </a:pPr>
            <a:r>
              <a:rPr kumimoji="1" lang="en-US" altLang="zh-CN" sz="2400">
                <a:solidFill>
                  <a:srgbClr val="000000"/>
                </a:solidFill>
                <a:latin typeface="宋体" pitchFamily="2" charset="-122"/>
              </a:rPr>
              <a:t>A:6  B:5  C:2  D:1  E:3  F:2 G:1 H:2  ……:1 </a:t>
            </a:r>
          </a:p>
        </p:txBody>
      </p:sp>
      <p:sp>
        <p:nvSpPr>
          <p:cNvPr id="3" name="标题 2"/>
          <p:cNvSpPr>
            <a:spLocks noGrp="1"/>
          </p:cNvSpPr>
          <p:nvPr>
            <p:ph type="title"/>
          </p:nvPr>
        </p:nvSpPr>
        <p:spPr>
          <a:xfrm>
            <a:off x="993781" y="142875"/>
            <a:ext cx="7754938" cy="838200"/>
          </a:xfrm>
        </p:spPr>
        <p:txBody>
          <a:bodyPr/>
          <a:lstStyle/>
          <a:p>
            <a:pPr>
              <a:defRPr/>
            </a:pPr>
            <a:r>
              <a:rPr kumimoji="1" lang="zh-CN" altLang="en-US" dirty="0">
                <a:solidFill>
                  <a:schemeClr val="tx2"/>
                </a:solidFill>
                <a:latin typeface="Times New Roman" pitchFamily="18" charset="0"/>
                <a:ea typeface="楷体_GB2312"/>
                <a:cs typeface="楷体_GB2312"/>
              </a:rPr>
              <a:t>二次探测法</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4">
                                            <p:txEl>
                                              <p:pRg st="0" end="0"/>
                                            </p:txEl>
                                          </p:spTgt>
                                        </p:tgtEl>
                                        <p:attrNameLst>
                                          <p:attrName>style.visibility</p:attrName>
                                        </p:attrNameLst>
                                      </p:cBhvr>
                                      <p:to>
                                        <p:strVal val="visible"/>
                                      </p:to>
                                    </p:set>
                                    <p:anim calcmode="lin" valueType="num">
                                      <p:cBhvr additive="base">
                                        <p:cTn id="13" dur="500" fill="hold"/>
                                        <p:tgtEl>
                                          <p:spTgt spid="13005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4">
                                            <p:txEl>
                                              <p:pRg st="1" end="1"/>
                                            </p:txEl>
                                          </p:spTgt>
                                        </p:tgtEl>
                                        <p:attrNameLst>
                                          <p:attrName>style.visibility</p:attrName>
                                        </p:attrNameLst>
                                      </p:cBhvr>
                                      <p:to>
                                        <p:strVal val="visible"/>
                                      </p:to>
                                    </p:set>
                                    <p:anim calcmode="lin" valueType="num">
                                      <p:cBhvr additive="base">
                                        <p:cTn id="19" dur="500" fill="hold"/>
                                        <p:tgtEl>
                                          <p:spTgt spid="13005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00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0054">
                                            <p:txEl>
                                              <p:pRg st="2" end="2"/>
                                            </p:txEl>
                                          </p:spTgt>
                                        </p:tgtEl>
                                        <p:attrNameLst>
                                          <p:attrName>style.visibility</p:attrName>
                                        </p:attrNameLst>
                                      </p:cBhvr>
                                      <p:to>
                                        <p:strVal val="visible"/>
                                      </p:to>
                                    </p:set>
                                    <p:anim calcmode="lin" valueType="num">
                                      <p:cBhvr additive="base">
                                        <p:cTn id="25" dur="500" fill="hold"/>
                                        <p:tgtEl>
                                          <p:spTgt spid="13005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005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281354" y="762063"/>
            <a:ext cx="8431106" cy="472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spcBef>
                <a:spcPct val="20000"/>
              </a:spcBef>
              <a:buFont typeface="Wingdings" pitchFamily="2" charset="2"/>
              <a:buNone/>
              <a:defRPr/>
            </a:pPr>
            <a:r>
              <a:rPr kumimoji="1" lang="zh-CN" altLang="en-US" sz="3200" i="0" u="none" dirty="0" smtClean="0">
                <a:solidFill>
                  <a:srgbClr val="000000"/>
                </a:solidFill>
                <a:cs typeface="Times New Roman" pitchFamily="18" charset="0"/>
              </a:rPr>
              <a:t>  </a:t>
            </a:r>
            <a:r>
              <a:rPr kumimoji="1" lang="zh-CN" altLang="en-US" sz="3200" b="1" i="0" u="none" dirty="0" smtClean="0">
                <a:solidFill>
                  <a:srgbClr val="F6F6FF">
                    <a:lumMod val="50000"/>
                  </a:srgbClr>
                </a:solidFill>
                <a:effectLst>
                  <a:outerShdw blurRad="38100" dist="38100" dir="2700000" algn="tl">
                    <a:srgbClr val="000000">
                      <a:alpha val="43137"/>
                    </a:srgbClr>
                  </a:outerShdw>
                </a:effectLst>
                <a:cs typeface="Times New Roman" pitchFamily="18" charset="0"/>
              </a:rPr>
              <a:t>情况</a:t>
            </a:r>
            <a:r>
              <a:rPr kumimoji="1" lang="en-US" altLang="zh-CN" sz="3200" b="1" i="0" u="none" dirty="0" smtClean="0">
                <a:solidFill>
                  <a:srgbClr val="F6F6FF">
                    <a:lumMod val="50000"/>
                  </a:srgbClr>
                </a:solidFill>
                <a:effectLst>
                  <a:outerShdw blurRad="38100" dist="38100" dir="2700000" algn="tl">
                    <a:srgbClr val="000000">
                      <a:alpha val="43137"/>
                    </a:srgbClr>
                  </a:outerShdw>
                </a:effectLst>
                <a:cs typeface="Times New Roman" pitchFamily="18" charset="0"/>
              </a:rPr>
              <a:t>1</a:t>
            </a:r>
            <a:r>
              <a:rPr kumimoji="1" lang="en-US" altLang="zh-CN" sz="3200" i="0" u="none" dirty="0" smtClean="0">
                <a:solidFill>
                  <a:srgbClr val="000000"/>
                </a:solidFill>
                <a:cs typeface="Times New Roman" pitchFamily="18" charset="0"/>
              </a:rPr>
              <a:t>: </a:t>
            </a:r>
            <a:r>
              <a:rPr kumimoji="1" lang="en-US" altLang="zh-CN" sz="3200" i="0" u="none" dirty="0" err="1" smtClean="0">
                <a:solidFill>
                  <a:srgbClr val="000000"/>
                </a:solidFill>
                <a:cs typeface="Times New Roman" pitchFamily="18" charset="0"/>
              </a:rPr>
              <a:t>elem</a:t>
            </a:r>
            <a:r>
              <a:rPr kumimoji="1" lang="en-US" altLang="zh-CN" sz="3200" i="0" u="none" dirty="0" smtClean="0">
                <a:solidFill>
                  <a:srgbClr val="000000"/>
                </a:solidFill>
                <a:cs typeface="Times New Roman" pitchFamily="18" charset="0"/>
              </a:rPr>
              <a:t>[mid] == x，</a:t>
            </a:r>
            <a:r>
              <a:rPr kumimoji="1" lang="zh-CN" altLang="en-US" sz="3200" i="0" u="none" dirty="0" smtClean="0">
                <a:solidFill>
                  <a:srgbClr val="000000"/>
                </a:solidFill>
                <a:cs typeface="Times New Roman" pitchFamily="18" charset="0"/>
              </a:rPr>
              <a:t>则返回其下标</a:t>
            </a:r>
            <a:r>
              <a:rPr kumimoji="1" lang="en-US" altLang="zh-CN" sz="3200" i="0" u="none" dirty="0" smtClean="0">
                <a:solidFill>
                  <a:srgbClr val="000000"/>
                </a:solidFill>
                <a:cs typeface="Times New Roman" pitchFamily="18" charset="0"/>
              </a:rPr>
              <a:t>mid；</a:t>
            </a:r>
          </a:p>
          <a:p>
            <a:pPr algn="just">
              <a:spcBef>
                <a:spcPct val="20000"/>
              </a:spcBef>
              <a:buFont typeface="Wingdings" pitchFamily="2" charset="2"/>
              <a:buNone/>
              <a:defRPr/>
            </a:pPr>
            <a:r>
              <a:rPr kumimoji="1" lang="en-US" altLang="zh-CN" sz="3200" b="1" i="0" u="none" dirty="0" smtClean="0">
                <a:solidFill>
                  <a:srgbClr val="F6F6FF">
                    <a:lumMod val="50000"/>
                  </a:srgbClr>
                </a:solidFill>
                <a:effectLst>
                  <a:outerShdw blurRad="38100" dist="38100" dir="2700000" algn="tl">
                    <a:srgbClr val="000000">
                      <a:alpha val="43137"/>
                    </a:srgbClr>
                  </a:outerShdw>
                </a:effectLst>
                <a:cs typeface="Times New Roman" pitchFamily="18" charset="0"/>
              </a:rPr>
              <a:t>  </a:t>
            </a:r>
            <a:r>
              <a:rPr kumimoji="1" lang="zh-CN" altLang="en-US" sz="3200" b="1" i="0" u="none" dirty="0" smtClean="0">
                <a:solidFill>
                  <a:srgbClr val="F6F6FF">
                    <a:lumMod val="50000"/>
                  </a:srgbClr>
                </a:solidFill>
                <a:effectLst>
                  <a:outerShdw blurRad="38100" dist="38100" dir="2700000" algn="tl">
                    <a:srgbClr val="000000">
                      <a:alpha val="43137"/>
                    </a:srgbClr>
                  </a:outerShdw>
                </a:effectLst>
                <a:cs typeface="Times New Roman" pitchFamily="18" charset="0"/>
              </a:rPr>
              <a:t>情况2</a:t>
            </a:r>
            <a:r>
              <a:rPr kumimoji="1" lang="zh-CN" altLang="en-US" sz="3200" i="0" u="none" dirty="0" smtClean="0">
                <a:solidFill>
                  <a:srgbClr val="000000"/>
                </a:solidFill>
                <a:cs typeface="Times New Roman" pitchFamily="18" charset="0"/>
              </a:rPr>
              <a:t>: 若</a:t>
            </a:r>
            <a:r>
              <a:rPr kumimoji="1" lang="en-US" altLang="zh-CN" sz="3200" i="0" u="none" dirty="0" err="1" smtClean="0">
                <a:solidFill>
                  <a:srgbClr val="000000"/>
                </a:solidFill>
                <a:cs typeface="Times New Roman" pitchFamily="18" charset="0"/>
              </a:rPr>
              <a:t>elem</a:t>
            </a:r>
            <a:r>
              <a:rPr kumimoji="1" lang="en-US" altLang="zh-CN" sz="3200" i="0" u="none" dirty="0" smtClean="0">
                <a:solidFill>
                  <a:srgbClr val="000000"/>
                </a:solidFill>
                <a:cs typeface="Times New Roman" pitchFamily="18" charset="0"/>
              </a:rPr>
              <a:t>[mid] &lt; x，</a:t>
            </a:r>
            <a:r>
              <a:rPr kumimoji="1" lang="zh-CN" altLang="en-US" sz="3200" i="0" u="none" dirty="0" smtClean="0">
                <a:solidFill>
                  <a:srgbClr val="000000"/>
                </a:solidFill>
                <a:cs typeface="Times New Roman" pitchFamily="18" charset="0"/>
              </a:rPr>
              <a:t>则说明若数据表中存在目标元素，一定在</a:t>
            </a:r>
            <a:r>
              <a:rPr kumimoji="1" lang="en-US" altLang="zh-CN" sz="3200" i="0" u="none" dirty="0" smtClean="0">
                <a:solidFill>
                  <a:srgbClr val="000000"/>
                </a:solidFill>
                <a:cs typeface="Times New Roman" pitchFamily="18" charset="0"/>
              </a:rPr>
              <a:t>mid</a:t>
            </a:r>
            <a:r>
              <a:rPr kumimoji="1" lang="zh-CN" altLang="en-US" sz="3200" i="0" u="none" dirty="0" smtClean="0">
                <a:solidFill>
                  <a:srgbClr val="000000"/>
                </a:solidFill>
                <a:cs typeface="Times New Roman" pitchFamily="18" charset="0"/>
              </a:rPr>
              <a:t>的右侧，可把查找区间缩小到数据表的后半部分（</a:t>
            </a:r>
            <a:r>
              <a:rPr kumimoji="1" lang="en-US" altLang="zh-CN" sz="3200" i="0" u="none" dirty="0" smtClean="0">
                <a:solidFill>
                  <a:srgbClr val="000000"/>
                </a:solidFill>
                <a:cs typeface="Times New Roman" pitchFamily="18" charset="0"/>
              </a:rPr>
              <a:t>low=mid+1），</a:t>
            </a:r>
            <a:r>
              <a:rPr kumimoji="1" lang="zh-CN" altLang="en-US" sz="3200" i="0" u="none" dirty="0" smtClean="0">
                <a:solidFill>
                  <a:srgbClr val="000000"/>
                </a:solidFill>
                <a:cs typeface="Times New Roman" pitchFamily="18" charset="0"/>
              </a:rPr>
              <a:t>再继续进行折半查找（转</a:t>
            </a:r>
            <a:r>
              <a:rPr kumimoji="1" lang="en-US" altLang="zh-CN" sz="3200" b="1" i="0" u="none" dirty="0">
                <a:solidFill>
                  <a:srgbClr val="FF3300"/>
                </a:solidFill>
                <a:cs typeface="Times New Roman" pitchFamily="18" charset="0"/>
              </a:rPr>
              <a:t>Step</a:t>
            </a:r>
            <a:r>
              <a:rPr kumimoji="1" lang="zh-CN" altLang="en-US" sz="3200" b="1" i="0" u="none" dirty="0">
                <a:solidFill>
                  <a:srgbClr val="FF3300"/>
                </a:solidFill>
                <a:cs typeface="Times New Roman" pitchFamily="18" charset="0"/>
              </a:rPr>
              <a:t>1</a:t>
            </a:r>
            <a:r>
              <a:rPr kumimoji="1" lang="zh-CN" altLang="en-US" sz="3200" i="0" u="none" dirty="0" smtClean="0">
                <a:solidFill>
                  <a:srgbClr val="000000"/>
                </a:solidFill>
                <a:cs typeface="Times New Roman" pitchFamily="18" charset="0"/>
              </a:rPr>
              <a:t>）；</a:t>
            </a:r>
          </a:p>
          <a:p>
            <a:pPr algn="just">
              <a:spcBef>
                <a:spcPct val="20000"/>
              </a:spcBef>
              <a:buFont typeface="Wingdings" pitchFamily="2" charset="2"/>
              <a:buNone/>
              <a:defRPr/>
            </a:pPr>
            <a:r>
              <a:rPr kumimoji="1" lang="zh-CN" altLang="en-US" sz="3200" i="0" u="none" dirty="0" smtClean="0">
                <a:solidFill>
                  <a:srgbClr val="000000"/>
                </a:solidFill>
                <a:cs typeface="Times New Roman" pitchFamily="18" charset="0"/>
              </a:rPr>
              <a:t>  </a:t>
            </a:r>
            <a:r>
              <a:rPr kumimoji="1" lang="zh-CN" altLang="en-US" sz="3200" b="1" i="0" u="none" dirty="0" smtClean="0">
                <a:solidFill>
                  <a:srgbClr val="F6F6FF">
                    <a:lumMod val="50000"/>
                  </a:srgbClr>
                </a:solidFill>
                <a:effectLst>
                  <a:outerShdw blurRad="38100" dist="38100" dir="2700000" algn="tl">
                    <a:srgbClr val="000000">
                      <a:alpha val="43137"/>
                    </a:srgbClr>
                  </a:outerShdw>
                </a:effectLst>
                <a:cs typeface="Times New Roman" pitchFamily="18" charset="0"/>
              </a:rPr>
              <a:t>情况3</a:t>
            </a:r>
            <a:r>
              <a:rPr kumimoji="1" lang="zh-CN" altLang="en-US" sz="3200" i="0" u="none" dirty="0" smtClean="0">
                <a:solidFill>
                  <a:srgbClr val="000000"/>
                </a:solidFill>
                <a:cs typeface="Times New Roman" pitchFamily="18" charset="0"/>
              </a:rPr>
              <a:t>: </a:t>
            </a:r>
            <a:r>
              <a:rPr kumimoji="1" lang="en-US" altLang="zh-CN" sz="3200" i="0" u="none" dirty="0" err="1" smtClean="0">
                <a:solidFill>
                  <a:srgbClr val="000000"/>
                </a:solidFill>
                <a:cs typeface="Times New Roman" pitchFamily="18" charset="0"/>
              </a:rPr>
              <a:t>elem</a:t>
            </a:r>
            <a:r>
              <a:rPr kumimoji="1" lang="en-US" altLang="zh-CN" sz="3200" i="0" u="none" dirty="0" smtClean="0">
                <a:solidFill>
                  <a:srgbClr val="000000"/>
                </a:solidFill>
                <a:cs typeface="Times New Roman" pitchFamily="18" charset="0"/>
              </a:rPr>
              <a:t>[mid] &gt; x，</a:t>
            </a:r>
            <a:r>
              <a:rPr kumimoji="1" lang="zh-CN" altLang="en-US" sz="3200" i="0" u="none" dirty="0" smtClean="0">
                <a:solidFill>
                  <a:srgbClr val="000000"/>
                </a:solidFill>
                <a:cs typeface="Times New Roman" pitchFamily="18" charset="0"/>
              </a:rPr>
              <a:t>则说明数据表中若存在目标，该元素一定在</a:t>
            </a:r>
            <a:r>
              <a:rPr kumimoji="1" lang="en-US" altLang="zh-CN" sz="3200" i="0" u="none" dirty="0" smtClean="0">
                <a:solidFill>
                  <a:srgbClr val="000000"/>
                </a:solidFill>
                <a:cs typeface="Times New Roman" pitchFamily="18" charset="0"/>
              </a:rPr>
              <a:t>mid</a:t>
            </a:r>
            <a:r>
              <a:rPr kumimoji="1" lang="zh-CN" altLang="en-US" sz="3200" i="0" u="none" dirty="0" smtClean="0">
                <a:solidFill>
                  <a:srgbClr val="000000"/>
                </a:solidFill>
                <a:cs typeface="Times New Roman" pitchFamily="18" charset="0"/>
              </a:rPr>
              <a:t>的左侧。可把查找区间缩小到前半部分（</a:t>
            </a:r>
            <a:r>
              <a:rPr kumimoji="1" lang="en-US" altLang="zh-CN" sz="3200" i="0" u="none" dirty="0" smtClean="0">
                <a:solidFill>
                  <a:srgbClr val="000000"/>
                </a:solidFill>
                <a:cs typeface="Times New Roman" pitchFamily="18" charset="0"/>
              </a:rPr>
              <a:t>high=mid-1），</a:t>
            </a:r>
            <a:r>
              <a:rPr kumimoji="1" lang="zh-CN" altLang="en-US" sz="3200" i="0" u="none" dirty="0" smtClean="0">
                <a:solidFill>
                  <a:srgbClr val="000000"/>
                </a:solidFill>
                <a:cs typeface="Times New Roman" pitchFamily="18" charset="0"/>
              </a:rPr>
              <a:t>再继续进行折半查找（转</a:t>
            </a:r>
            <a:r>
              <a:rPr kumimoji="1" lang="en-US" altLang="zh-CN" sz="3200" b="1" i="0" u="none" dirty="0" smtClean="0">
                <a:solidFill>
                  <a:srgbClr val="FF3300"/>
                </a:solidFill>
                <a:cs typeface="Times New Roman" pitchFamily="18" charset="0"/>
              </a:rPr>
              <a:t>Step</a:t>
            </a:r>
            <a:r>
              <a:rPr kumimoji="1" lang="zh-CN" altLang="en-US" sz="3200" b="1" i="0" u="none" dirty="0" smtClean="0">
                <a:solidFill>
                  <a:srgbClr val="FF3300"/>
                </a:solidFill>
                <a:cs typeface="Times New Roman" pitchFamily="18" charset="0"/>
              </a:rPr>
              <a:t>1</a:t>
            </a:r>
            <a:r>
              <a:rPr kumimoji="1" lang="zh-CN" altLang="en-US" sz="3200" i="0" u="none" dirty="0" smtClean="0">
                <a:solidFill>
                  <a:srgbClr val="000000"/>
                </a:solidFill>
                <a:cs typeface="Times New Roman" pitchFamily="18" charset="0"/>
              </a:rPr>
              <a:t>）。 </a:t>
            </a:r>
          </a:p>
        </p:txBody>
      </p:sp>
      <p:sp>
        <p:nvSpPr>
          <p:cNvPr id="16387" name="Rectangle 4"/>
          <p:cNvSpPr>
            <a:spLocks noChangeArrowheads="1"/>
          </p:cNvSpPr>
          <p:nvPr/>
        </p:nvSpPr>
        <p:spPr bwMode="auto">
          <a:xfrm>
            <a:off x="2413489" y="2857642"/>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96354179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576263" y="1412875"/>
            <a:ext cx="79248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50000"/>
              </a:lnSpc>
              <a:spcBef>
                <a:spcPct val="50000"/>
              </a:spcBef>
            </a:pPr>
            <a:r>
              <a:rPr kumimoji="1" lang="zh-CN" altLang="en-US" sz="2800" dirty="0">
                <a:latin typeface="宋体" pitchFamily="2" charset="-122"/>
              </a:rPr>
              <a:t>使用双散列方法处理冲突时，需要两个散列函数。第一个散列函数</a:t>
            </a:r>
            <a:r>
              <a:rPr kumimoji="1" lang="en-US" altLang="zh-CN" sz="2800" dirty="0">
                <a:latin typeface="Times New Roman" pitchFamily="18" charset="0"/>
              </a:rPr>
              <a:t>hash()</a:t>
            </a:r>
            <a:r>
              <a:rPr kumimoji="1" lang="zh-CN" altLang="en-US" sz="2800" dirty="0">
                <a:latin typeface="宋体" pitchFamily="2" charset="-122"/>
              </a:rPr>
              <a:t>按数据元素的关键字</a:t>
            </a:r>
            <a:r>
              <a:rPr kumimoji="1" lang="en-US" altLang="zh-CN" sz="2800" dirty="0">
                <a:latin typeface="Times New Roman" pitchFamily="18" charset="0"/>
              </a:rPr>
              <a:t>key</a:t>
            </a:r>
            <a:r>
              <a:rPr kumimoji="1" lang="zh-CN" altLang="en-US" sz="2800" dirty="0">
                <a:latin typeface="宋体" pitchFamily="2" charset="-122"/>
              </a:rPr>
              <a:t>计算出数据元素存放的桶号</a:t>
            </a:r>
            <a:r>
              <a:rPr kumimoji="1" lang="en-US" altLang="zh-CN" sz="2800" dirty="0">
                <a:latin typeface="Times New Roman" pitchFamily="18" charset="0"/>
              </a:rPr>
              <a:t>H</a:t>
            </a:r>
            <a:r>
              <a:rPr kumimoji="1" lang="en-US" altLang="zh-CN" sz="2800" baseline="-30000" dirty="0">
                <a:latin typeface="Times New Roman" pitchFamily="18" charset="0"/>
              </a:rPr>
              <a:t>0</a:t>
            </a:r>
            <a:r>
              <a:rPr kumimoji="1" lang="zh-CN" altLang="en-US" sz="2800" dirty="0">
                <a:latin typeface="宋体" pitchFamily="2" charset="-122"/>
              </a:rPr>
              <a:t>＝</a:t>
            </a:r>
            <a:r>
              <a:rPr kumimoji="1" lang="en-US" altLang="zh-CN" sz="2800" dirty="0">
                <a:latin typeface="Times New Roman" pitchFamily="18" charset="0"/>
              </a:rPr>
              <a:t>Hash(key)</a:t>
            </a:r>
            <a:r>
              <a:rPr kumimoji="1" lang="zh-CN" altLang="en-US" sz="2800" dirty="0">
                <a:latin typeface="宋体" pitchFamily="2" charset="-122"/>
              </a:rPr>
              <a:t>。一旦发生冲突，利用第二个散列函数</a:t>
            </a:r>
            <a:r>
              <a:rPr kumimoji="1" lang="en-US" altLang="zh-CN" sz="2800" dirty="0" err="1">
                <a:latin typeface="Times New Roman" pitchFamily="18" charset="0"/>
              </a:rPr>
              <a:t>ReHash</a:t>
            </a:r>
            <a:r>
              <a:rPr kumimoji="1" lang="en-US" altLang="zh-CN" sz="2800" dirty="0">
                <a:latin typeface="Times New Roman" pitchFamily="18" charset="0"/>
              </a:rPr>
              <a:t>()</a:t>
            </a:r>
            <a:r>
              <a:rPr kumimoji="1" lang="zh-CN" altLang="en-US" sz="2800" dirty="0">
                <a:latin typeface="宋体" pitchFamily="2" charset="-122"/>
              </a:rPr>
              <a:t>计算出数据元素到达</a:t>
            </a:r>
            <a:r>
              <a:rPr kumimoji="1" lang="zh-CN" altLang="en-US" sz="2800" dirty="0">
                <a:latin typeface="Times New Roman" pitchFamily="18" charset="0"/>
              </a:rPr>
              <a:t>“</a:t>
            </a:r>
            <a:r>
              <a:rPr kumimoji="1" lang="zh-CN" altLang="en-US" sz="2800" dirty="0">
                <a:latin typeface="宋体" pitchFamily="2" charset="-122"/>
              </a:rPr>
              <a:t>下一个</a:t>
            </a:r>
            <a:r>
              <a:rPr kumimoji="1" lang="zh-CN" altLang="en-US" sz="2800" dirty="0">
                <a:latin typeface="Times New Roman" pitchFamily="18" charset="0"/>
              </a:rPr>
              <a:t>”</a:t>
            </a:r>
            <a:r>
              <a:rPr kumimoji="1" lang="zh-CN" altLang="en-US" sz="2800" dirty="0">
                <a:latin typeface="宋体" pitchFamily="2" charset="-122"/>
              </a:rPr>
              <a:t>桶的位移量，它的取值与</a:t>
            </a:r>
            <a:r>
              <a:rPr kumimoji="1" lang="en-US" altLang="zh-CN" sz="2800" dirty="0">
                <a:latin typeface="Times New Roman" pitchFamily="18" charset="0"/>
              </a:rPr>
              <a:t>key</a:t>
            </a:r>
            <a:r>
              <a:rPr kumimoji="1" lang="zh-CN" altLang="en-US" sz="2800" dirty="0">
                <a:latin typeface="宋体" pitchFamily="2" charset="-122"/>
              </a:rPr>
              <a:t>的值有关，应小于地址空间的</a:t>
            </a:r>
            <a:r>
              <a:rPr kumimoji="1" lang="zh-CN" altLang="en-US" sz="2800" dirty="0" smtClean="0">
                <a:latin typeface="宋体" pitchFamily="2" charset="-122"/>
              </a:rPr>
              <a:t>大小</a:t>
            </a:r>
            <a:r>
              <a:rPr kumimoji="1" lang="en-US" altLang="zh-CN" sz="2800" dirty="0" err="1" smtClean="0">
                <a:latin typeface="Times New Roman" pitchFamily="18" charset="0"/>
              </a:rPr>
              <a:t>elemSize</a:t>
            </a:r>
            <a:r>
              <a:rPr kumimoji="1" lang="zh-CN" altLang="en-US" sz="2800" dirty="0">
                <a:latin typeface="宋体" pitchFamily="2" charset="-122"/>
              </a:rPr>
              <a:t>，且</a:t>
            </a:r>
            <a:r>
              <a:rPr kumimoji="1" lang="zh-CN" altLang="en-US" sz="2800" dirty="0" smtClean="0">
                <a:latin typeface="宋体" pitchFamily="2" charset="-122"/>
              </a:rPr>
              <a:t>与</a:t>
            </a:r>
            <a:r>
              <a:rPr kumimoji="1" lang="en-US" altLang="zh-CN" sz="2800" dirty="0" err="1" smtClean="0">
                <a:latin typeface="Times New Roman" pitchFamily="18" charset="0"/>
              </a:rPr>
              <a:t>elemSize</a:t>
            </a:r>
            <a:r>
              <a:rPr kumimoji="1" lang="zh-CN" altLang="en-US" sz="2800" dirty="0">
                <a:latin typeface="宋体" pitchFamily="2" charset="-122"/>
              </a:rPr>
              <a:t>互质。</a:t>
            </a:r>
            <a:r>
              <a:rPr kumimoji="1" lang="zh-CN" altLang="en-US" sz="2800" dirty="0">
                <a:latin typeface="Times New Roman" pitchFamily="18" charset="0"/>
              </a:rPr>
              <a:t> </a:t>
            </a:r>
          </a:p>
        </p:txBody>
      </p:sp>
      <p:sp>
        <p:nvSpPr>
          <p:cNvPr id="100355" name="标题 1"/>
          <p:cNvSpPr>
            <a:spLocks noGrp="1"/>
          </p:cNvSpPr>
          <p:nvPr>
            <p:ph type="title"/>
          </p:nvPr>
        </p:nvSpPr>
        <p:spPr>
          <a:xfrm>
            <a:off x="993781" y="142875"/>
            <a:ext cx="7754938" cy="838200"/>
          </a:xfrm>
        </p:spPr>
        <p:txBody>
          <a:bodyPr/>
          <a:lstStyle/>
          <a:p>
            <a:r>
              <a:rPr kumimoji="1" lang="zh-CN" altLang="en-US" smtClean="0">
                <a:solidFill>
                  <a:schemeClr val="tx2"/>
                </a:solidFill>
                <a:latin typeface="Times New Roman" pitchFamily="18" charset="0"/>
                <a:ea typeface="楷体_GB2312"/>
                <a:cs typeface="楷体_GB2312"/>
              </a:rPr>
              <a:t>双散列法</a:t>
            </a:r>
            <a:endParaRPr lang="zh-CN" altLang="en-US" smtClean="0">
              <a:solidFill>
                <a:schemeClr val="tx2"/>
              </a:solidFill>
              <a:latin typeface="黑体" pitchFamily="49" charset="-122"/>
              <a:ea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85750" y="1412877"/>
            <a:ext cx="8675688"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zh-CN" sz="2600"/>
              <a:t>若设散列表的长度为</a:t>
            </a:r>
            <a:r>
              <a:rPr lang="en-US" altLang="zh-CN" sz="2600"/>
              <a:t>m</a:t>
            </a:r>
            <a:r>
              <a:rPr lang="zh-CN" altLang="zh-CN" sz="2600"/>
              <a:t>，则在散列表中寻找“下—个”桶的公式为</a:t>
            </a:r>
            <a:r>
              <a:rPr lang="en-US" altLang="zh-CN" sz="2600"/>
              <a:t>:</a:t>
            </a:r>
            <a:endParaRPr lang="zh-CN" altLang="zh-CN" sz="2600"/>
          </a:p>
          <a:p>
            <a:r>
              <a:rPr lang="en-US" altLang="zh-CN" sz="2600"/>
              <a:t>H</a:t>
            </a:r>
            <a:r>
              <a:rPr lang="en-US" altLang="zh-CN" sz="2600" baseline="-25000"/>
              <a:t>i</a:t>
            </a:r>
            <a:r>
              <a:rPr lang="en-US" altLang="zh-CN" sz="2600"/>
              <a:t>=</a:t>
            </a:r>
            <a:r>
              <a:rPr lang="zh-CN" altLang="zh-CN" sz="2600"/>
              <a:t>（</a:t>
            </a:r>
            <a:r>
              <a:rPr lang="en-US" altLang="zh-CN" sz="2600"/>
              <a:t>H</a:t>
            </a:r>
            <a:r>
              <a:rPr lang="en-US" altLang="zh-CN" sz="2600" baseline="-25000"/>
              <a:t>0</a:t>
            </a:r>
            <a:r>
              <a:rPr lang="en-US" altLang="zh-CN" sz="2600"/>
              <a:t>+i*ReHash</a:t>
            </a:r>
            <a:r>
              <a:rPr lang="zh-CN" altLang="zh-CN" sz="2600"/>
              <a:t>（</a:t>
            </a:r>
            <a:r>
              <a:rPr lang="en-US" altLang="zh-CN" sz="2600"/>
              <a:t>key</a:t>
            </a:r>
            <a:r>
              <a:rPr lang="zh-CN" altLang="zh-CN" sz="2600"/>
              <a:t>））</a:t>
            </a:r>
            <a:r>
              <a:rPr lang="en-US" altLang="zh-CN" sz="2600"/>
              <a:t>% m    i</a:t>
            </a:r>
            <a:r>
              <a:rPr lang="zh-CN" altLang="zh-CN" sz="2600"/>
              <a:t>＝</a:t>
            </a:r>
            <a:r>
              <a:rPr lang="en-US" altLang="zh-CN" sz="2600"/>
              <a:t>1</a:t>
            </a:r>
            <a:r>
              <a:rPr lang="zh-CN" altLang="zh-CN" sz="2600"/>
              <a:t>，</a:t>
            </a:r>
            <a:r>
              <a:rPr lang="en-US" altLang="zh-CN" sz="2600"/>
              <a:t>2</a:t>
            </a:r>
            <a:r>
              <a:rPr lang="zh-CN" altLang="zh-CN" sz="2600"/>
              <a:t>，…，</a:t>
            </a:r>
            <a:r>
              <a:rPr lang="en-US" altLang="zh-CN" sz="2600"/>
              <a:t>m-1</a:t>
            </a:r>
            <a:endParaRPr lang="zh-CN" altLang="zh-CN" sz="2600"/>
          </a:p>
          <a:p>
            <a:endParaRPr lang="en-US" altLang="zh-CN" sz="2600"/>
          </a:p>
          <a:p>
            <a:r>
              <a:rPr lang="zh-CN" altLang="zh-CN" sz="2600"/>
              <a:t>例如，有一组数据元素，其关键字序列为</a:t>
            </a:r>
            <a:r>
              <a:rPr lang="en-US" altLang="zh-CN" sz="2600"/>
              <a:t>{22</a:t>
            </a:r>
            <a:r>
              <a:rPr lang="zh-CN" altLang="zh-CN" sz="2600"/>
              <a:t>、</a:t>
            </a:r>
            <a:r>
              <a:rPr lang="en-US" altLang="zh-CN" sz="2600"/>
              <a:t>41</a:t>
            </a:r>
            <a:r>
              <a:rPr lang="zh-CN" altLang="zh-CN" sz="2600"/>
              <a:t>、</a:t>
            </a:r>
            <a:r>
              <a:rPr lang="en-US" altLang="zh-CN" sz="2600"/>
              <a:t>53</a:t>
            </a:r>
            <a:r>
              <a:rPr lang="zh-CN" altLang="zh-CN" sz="2600"/>
              <a:t>、</a:t>
            </a:r>
            <a:r>
              <a:rPr lang="en-US" altLang="zh-CN" sz="2600"/>
              <a:t>46</a:t>
            </a:r>
            <a:r>
              <a:rPr lang="zh-CN" altLang="zh-CN" sz="2600"/>
              <a:t>、</a:t>
            </a:r>
            <a:r>
              <a:rPr lang="en-US" altLang="zh-CN" sz="2600"/>
              <a:t>30</a:t>
            </a:r>
            <a:r>
              <a:rPr lang="zh-CN" altLang="zh-CN" sz="2600"/>
              <a:t>、</a:t>
            </a:r>
            <a:r>
              <a:rPr lang="en-US" altLang="zh-CN" sz="2600"/>
              <a:t>13</a:t>
            </a:r>
            <a:r>
              <a:rPr lang="zh-CN" altLang="zh-CN" sz="2600"/>
              <a:t>、</a:t>
            </a:r>
            <a:r>
              <a:rPr lang="en-US" altLang="zh-CN" sz="2600"/>
              <a:t>1</a:t>
            </a:r>
            <a:r>
              <a:rPr lang="zh-CN" altLang="zh-CN" sz="2600"/>
              <a:t>、</a:t>
            </a:r>
            <a:r>
              <a:rPr lang="en-US" altLang="zh-CN" sz="2600"/>
              <a:t>67}</a:t>
            </a:r>
            <a:r>
              <a:rPr lang="zh-CN" altLang="zh-CN" sz="2600"/>
              <a:t>，</a:t>
            </a:r>
            <a:endParaRPr lang="en-US" altLang="zh-CN" sz="2600"/>
          </a:p>
          <a:p>
            <a:r>
              <a:rPr lang="zh-CN" altLang="zh-CN" sz="2600"/>
              <a:t>散列表为</a:t>
            </a:r>
            <a:r>
              <a:rPr lang="en-US" altLang="zh-CN" sz="2600"/>
              <a:t>A[11]</a:t>
            </a:r>
            <a:r>
              <a:rPr lang="zh-CN" altLang="zh-CN" sz="2600"/>
              <a:t>；</a:t>
            </a:r>
            <a:endParaRPr lang="en-US" altLang="zh-CN" sz="2600"/>
          </a:p>
          <a:p>
            <a:r>
              <a:rPr lang="zh-CN" altLang="zh-CN" sz="2600"/>
              <a:t>选取的散列函数</a:t>
            </a:r>
            <a:r>
              <a:rPr lang="en-US" altLang="zh-CN" sz="2600"/>
              <a:t>hash()</a:t>
            </a:r>
            <a:r>
              <a:rPr lang="zh-CN" altLang="zh-CN" sz="2600"/>
              <a:t>为</a:t>
            </a:r>
            <a:r>
              <a:rPr lang="en-US" altLang="zh-CN" sz="2600"/>
              <a:t>:</a:t>
            </a:r>
            <a:endParaRPr lang="zh-CN" altLang="zh-CN" sz="2600"/>
          </a:p>
          <a:p>
            <a:r>
              <a:rPr lang="en-US" altLang="zh-CN" sz="2600"/>
              <a:t>hash(key) =</a:t>
            </a:r>
            <a:r>
              <a:rPr lang="zh-CN" altLang="zh-CN" sz="2600"/>
              <a:t>（</a:t>
            </a:r>
            <a:r>
              <a:rPr lang="en-US" altLang="zh-CN" sz="2600"/>
              <a:t>3*key</a:t>
            </a:r>
            <a:r>
              <a:rPr lang="zh-CN" altLang="zh-CN" sz="2600"/>
              <a:t>）</a:t>
            </a:r>
            <a:r>
              <a:rPr lang="en-US" altLang="zh-CN" sz="2600"/>
              <a:t>% 11</a:t>
            </a:r>
            <a:r>
              <a:rPr lang="zh-CN" altLang="zh-CN" sz="2600"/>
              <a:t>；</a:t>
            </a:r>
            <a:r>
              <a:rPr lang="en-US" altLang="zh-CN" sz="2600"/>
              <a:t/>
            </a:r>
            <a:br>
              <a:rPr lang="en-US" altLang="zh-CN" sz="2600"/>
            </a:br>
            <a:r>
              <a:rPr lang="zh-CN" altLang="zh-CN" sz="2600"/>
              <a:t>第二个散列函数</a:t>
            </a:r>
            <a:r>
              <a:rPr lang="en-US" altLang="zh-CN" sz="2600"/>
              <a:t>ReHash()</a:t>
            </a:r>
            <a:r>
              <a:rPr lang="zh-CN" altLang="zh-CN" sz="2600"/>
              <a:t>为</a:t>
            </a:r>
            <a:r>
              <a:rPr lang="en-US" altLang="zh-CN" sz="2600"/>
              <a:t>:</a:t>
            </a:r>
            <a:endParaRPr lang="zh-CN" altLang="zh-CN" sz="2600"/>
          </a:p>
          <a:p>
            <a:r>
              <a:rPr lang="en-US" altLang="zh-CN" sz="2600"/>
              <a:t>ReHash(key)=7*key % 10 + 1</a:t>
            </a:r>
            <a:endParaRPr kumimoji="1" lang="zh-CN" altLang="en-US" sz="2600">
              <a:latin typeface="Times New Roman" pitchFamily="18" charset="0"/>
            </a:endParaRPr>
          </a:p>
        </p:txBody>
      </p:sp>
      <p:sp>
        <p:nvSpPr>
          <p:cNvPr id="101379" name="标题 1"/>
          <p:cNvSpPr>
            <a:spLocks noGrp="1"/>
          </p:cNvSpPr>
          <p:nvPr>
            <p:ph type="title"/>
          </p:nvPr>
        </p:nvSpPr>
        <p:spPr>
          <a:xfrm>
            <a:off x="993781" y="142875"/>
            <a:ext cx="7754938" cy="838200"/>
          </a:xfrm>
        </p:spPr>
        <p:txBody>
          <a:bodyPr/>
          <a:lstStyle/>
          <a:p>
            <a:r>
              <a:rPr kumimoji="1" lang="zh-CN" altLang="en-US" smtClean="0">
                <a:solidFill>
                  <a:schemeClr val="tx2"/>
                </a:solidFill>
                <a:latin typeface="Times New Roman" pitchFamily="18" charset="0"/>
                <a:ea typeface="楷体_GB2312"/>
                <a:cs typeface="楷体_GB2312"/>
              </a:rPr>
              <a:t>双散列法</a:t>
            </a:r>
            <a:endParaRPr lang="zh-CN" altLang="en-US" smtClean="0">
              <a:solidFill>
                <a:schemeClr val="tx2"/>
              </a:solidFill>
              <a:latin typeface="黑体" pitchFamily="49" charset="-122"/>
              <a:ea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50825" y="1420821"/>
            <a:ext cx="83058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ts val="600"/>
              </a:spcBef>
            </a:pP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0</a:t>
            </a:r>
            <a:r>
              <a:rPr kumimoji="1" lang="en-US" altLang="zh-CN" sz="2400">
                <a:solidFill>
                  <a:srgbClr val="000000"/>
                </a:solidFill>
                <a:latin typeface="宋体" pitchFamily="2" charset="-122"/>
              </a:rPr>
              <a:t>(22)=0</a:t>
            </a:r>
            <a:r>
              <a:rPr kumimoji="1" lang="zh-CN" altLang="en-US" sz="2400">
                <a:solidFill>
                  <a:srgbClr val="000000"/>
                </a:solidFill>
                <a:latin typeface="宋体" pitchFamily="2" charset="-122"/>
              </a:rPr>
              <a:t>；</a:t>
            </a:r>
          </a:p>
          <a:p>
            <a:pPr algn="just" eaLnBrk="1" hangingPunct="1">
              <a:spcBef>
                <a:spcPts val="600"/>
              </a:spcBef>
            </a:pP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0</a:t>
            </a:r>
            <a:r>
              <a:rPr kumimoji="1" lang="en-US" altLang="zh-CN" sz="2400">
                <a:solidFill>
                  <a:srgbClr val="000000"/>
                </a:solidFill>
                <a:latin typeface="宋体" pitchFamily="2" charset="-122"/>
              </a:rPr>
              <a:t>(41)=2</a:t>
            </a:r>
            <a:r>
              <a:rPr kumimoji="1" lang="zh-CN" altLang="en-US" sz="2400">
                <a:solidFill>
                  <a:srgbClr val="000000"/>
                </a:solidFill>
                <a:latin typeface="宋体" pitchFamily="2" charset="-122"/>
              </a:rPr>
              <a:t>；</a:t>
            </a:r>
          </a:p>
          <a:p>
            <a:pPr algn="just" eaLnBrk="1" hangingPunct="1">
              <a:spcBef>
                <a:spcPts val="600"/>
              </a:spcBef>
            </a:pP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0</a:t>
            </a:r>
            <a:r>
              <a:rPr kumimoji="1" lang="en-US" altLang="zh-CN" sz="2400">
                <a:solidFill>
                  <a:srgbClr val="000000"/>
                </a:solidFill>
                <a:latin typeface="宋体" pitchFamily="2" charset="-122"/>
              </a:rPr>
              <a:t>(53)=5</a:t>
            </a:r>
            <a:r>
              <a:rPr kumimoji="1" lang="zh-CN" altLang="en-US" sz="2400">
                <a:solidFill>
                  <a:srgbClr val="000000"/>
                </a:solidFill>
                <a:latin typeface="宋体" pitchFamily="2" charset="-122"/>
              </a:rPr>
              <a:t>；</a:t>
            </a:r>
          </a:p>
          <a:p>
            <a:pPr algn="just" eaLnBrk="1" hangingPunct="1">
              <a:spcBef>
                <a:spcPts val="600"/>
              </a:spcBef>
            </a:pP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0</a:t>
            </a:r>
            <a:r>
              <a:rPr kumimoji="1" lang="en-US" altLang="zh-CN" sz="2400">
                <a:solidFill>
                  <a:srgbClr val="000000"/>
                </a:solidFill>
                <a:latin typeface="宋体" pitchFamily="2" charset="-122"/>
              </a:rPr>
              <a:t>(46)=6</a:t>
            </a:r>
            <a:r>
              <a:rPr kumimoji="1" lang="zh-CN" altLang="en-US" sz="2400">
                <a:solidFill>
                  <a:srgbClr val="000000"/>
                </a:solidFill>
                <a:latin typeface="宋体" pitchFamily="2" charset="-122"/>
              </a:rPr>
              <a:t>；</a:t>
            </a:r>
          </a:p>
          <a:p>
            <a:pPr algn="just" eaLnBrk="1" hangingPunct="1">
              <a:spcBef>
                <a:spcPts val="600"/>
              </a:spcBef>
            </a:pP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0</a:t>
            </a:r>
            <a:r>
              <a:rPr kumimoji="1" lang="en-US" altLang="zh-CN" sz="2400">
                <a:solidFill>
                  <a:srgbClr val="000000"/>
                </a:solidFill>
                <a:latin typeface="宋体" pitchFamily="2" charset="-122"/>
              </a:rPr>
              <a:t>(30)=2</a:t>
            </a:r>
            <a:r>
              <a:rPr kumimoji="1" lang="zh-CN" altLang="en-US" sz="2400">
                <a:solidFill>
                  <a:srgbClr val="000000"/>
                </a:solidFill>
                <a:latin typeface="宋体" pitchFamily="2" charset="-122"/>
              </a:rPr>
              <a:t>，冲突，</a:t>
            </a: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1</a:t>
            </a:r>
            <a:r>
              <a:rPr kumimoji="1" lang="en-US" altLang="zh-CN" sz="2400">
                <a:solidFill>
                  <a:srgbClr val="000000"/>
                </a:solidFill>
                <a:latin typeface="宋体" pitchFamily="2" charset="-122"/>
              </a:rPr>
              <a:t>=(2+1)=3</a:t>
            </a:r>
            <a:r>
              <a:rPr kumimoji="1" lang="zh-CN" altLang="en-US" sz="2400">
                <a:solidFill>
                  <a:srgbClr val="000000"/>
                </a:solidFill>
                <a:latin typeface="宋体" pitchFamily="2" charset="-122"/>
              </a:rPr>
              <a:t>；</a:t>
            </a:r>
          </a:p>
          <a:p>
            <a:pPr algn="just" eaLnBrk="1" hangingPunct="1">
              <a:spcBef>
                <a:spcPts val="600"/>
              </a:spcBef>
            </a:pP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0</a:t>
            </a:r>
            <a:r>
              <a:rPr kumimoji="1" lang="en-US" altLang="zh-CN" sz="2400">
                <a:solidFill>
                  <a:srgbClr val="000000"/>
                </a:solidFill>
                <a:latin typeface="宋体" pitchFamily="2" charset="-122"/>
              </a:rPr>
              <a:t>(13)=6</a:t>
            </a:r>
            <a:r>
              <a:rPr kumimoji="1" lang="zh-CN" altLang="en-US" sz="2400">
                <a:solidFill>
                  <a:srgbClr val="000000"/>
                </a:solidFill>
                <a:latin typeface="宋体" pitchFamily="2" charset="-122"/>
              </a:rPr>
              <a:t>，冲突，</a:t>
            </a: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1</a:t>
            </a:r>
            <a:r>
              <a:rPr kumimoji="1" lang="en-US" altLang="zh-CN" sz="2400">
                <a:solidFill>
                  <a:srgbClr val="000000"/>
                </a:solidFill>
                <a:latin typeface="宋体" pitchFamily="2" charset="-122"/>
              </a:rPr>
              <a:t>=(6+2)=8</a:t>
            </a:r>
            <a:r>
              <a:rPr kumimoji="1" lang="zh-CN" altLang="en-US" sz="2400">
                <a:solidFill>
                  <a:srgbClr val="000000"/>
                </a:solidFill>
                <a:latin typeface="宋体" pitchFamily="2" charset="-122"/>
              </a:rPr>
              <a:t>；</a:t>
            </a:r>
          </a:p>
          <a:p>
            <a:pPr algn="just" eaLnBrk="1" hangingPunct="1">
              <a:spcBef>
                <a:spcPts val="600"/>
              </a:spcBef>
            </a:pP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0</a:t>
            </a:r>
            <a:r>
              <a:rPr kumimoji="1" lang="en-US" altLang="zh-CN" sz="2400">
                <a:solidFill>
                  <a:srgbClr val="000000"/>
                </a:solidFill>
                <a:latin typeface="宋体" pitchFamily="2" charset="-122"/>
              </a:rPr>
              <a:t>(01)=3</a:t>
            </a:r>
            <a:r>
              <a:rPr kumimoji="1" lang="zh-CN" altLang="en-US" sz="2400">
                <a:solidFill>
                  <a:srgbClr val="000000"/>
                </a:solidFill>
                <a:latin typeface="宋体" pitchFamily="2" charset="-122"/>
              </a:rPr>
              <a:t>，冲突，</a:t>
            </a: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1</a:t>
            </a:r>
            <a:r>
              <a:rPr kumimoji="1" lang="en-US" altLang="zh-CN" sz="2400">
                <a:solidFill>
                  <a:srgbClr val="000000"/>
                </a:solidFill>
                <a:latin typeface="宋体" pitchFamily="2" charset="-122"/>
              </a:rPr>
              <a:t>=(3+8)%11=0</a:t>
            </a:r>
            <a:r>
              <a:rPr kumimoji="1" lang="zh-CN" altLang="en-US" sz="2400">
                <a:solidFill>
                  <a:srgbClr val="000000"/>
                </a:solidFill>
                <a:latin typeface="宋体" pitchFamily="2" charset="-122"/>
              </a:rPr>
              <a:t>，</a:t>
            </a:r>
          </a:p>
          <a:p>
            <a:pPr algn="just" eaLnBrk="1" hangingPunct="1">
              <a:spcBef>
                <a:spcPts val="600"/>
              </a:spcBef>
            </a:pPr>
            <a:r>
              <a:rPr kumimoji="1" lang="zh-CN" altLang="en-US" sz="2400">
                <a:solidFill>
                  <a:srgbClr val="000000"/>
                </a:solidFill>
                <a:latin typeface="宋体" pitchFamily="2" charset="-122"/>
              </a:rPr>
              <a:t>   再冲突，</a:t>
            </a: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2</a:t>
            </a:r>
            <a:r>
              <a:rPr kumimoji="1" lang="en-US" altLang="zh-CN" sz="2400">
                <a:solidFill>
                  <a:srgbClr val="000000"/>
                </a:solidFill>
                <a:latin typeface="宋体" pitchFamily="2" charset="-122"/>
              </a:rPr>
              <a:t>=(3+16)%11=8</a:t>
            </a:r>
            <a:r>
              <a:rPr kumimoji="1" lang="zh-CN" altLang="en-US" sz="2400">
                <a:solidFill>
                  <a:srgbClr val="000000"/>
                </a:solidFill>
                <a:latin typeface="宋体" pitchFamily="2" charset="-122"/>
              </a:rPr>
              <a:t>，再冲突，</a:t>
            </a: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3</a:t>
            </a:r>
            <a:r>
              <a:rPr kumimoji="1" lang="en-US" altLang="zh-CN" sz="2400">
                <a:solidFill>
                  <a:srgbClr val="000000"/>
                </a:solidFill>
                <a:latin typeface="宋体" pitchFamily="2" charset="-122"/>
              </a:rPr>
              <a:t>=(3+24)%11=5</a:t>
            </a:r>
            <a:r>
              <a:rPr kumimoji="1" lang="zh-CN" altLang="en-US" sz="2400">
                <a:solidFill>
                  <a:srgbClr val="000000"/>
                </a:solidFill>
                <a:latin typeface="宋体" pitchFamily="2" charset="-122"/>
              </a:rPr>
              <a:t>，</a:t>
            </a:r>
          </a:p>
          <a:p>
            <a:pPr algn="just" eaLnBrk="1" hangingPunct="1">
              <a:spcBef>
                <a:spcPts val="600"/>
              </a:spcBef>
            </a:pPr>
            <a:r>
              <a:rPr kumimoji="1" lang="zh-CN" altLang="en-US" sz="2400">
                <a:solidFill>
                  <a:srgbClr val="000000"/>
                </a:solidFill>
                <a:latin typeface="宋体" pitchFamily="2" charset="-122"/>
              </a:rPr>
              <a:t>   再冲突，</a:t>
            </a: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4</a:t>
            </a:r>
            <a:r>
              <a:rPr kumimoji="1" lang="en-US" altLang="zh-CN" sz="2400">
                <a:solidFill>
                  <a:srgbClr val="000000"/>
                </a:solidFill>
                <a:latin typeface="宋体" pitchFamily="2" charset="-122"/>
              </a:rPr>
              <a:t>=(3+32)%11=2</a:t>
            </a:r>
            <a:r>
              <a:rPr kumimoji="1" lang="zh-CN" altLang="en-US" sz="2400">
                <a:solidFill>
                  <a:srgbClr val="000000"/>
                </a:solidFill>
                <a:latin typeface="宋体" pitchFamily="2" charset="-122"/>
              </a:rPr>
              <a:t>，再冲突，</a:t>
            </a: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5</a:t>
            </a:r>
            <a:r>
              <a:rPr kumimoji="1" lang="en-US" altLang="zh-CN" sz="2400">
                <a:solidFill>
                  <a:srgbClr val="000000"/>
                </a:solidFill>
                <a:latin typeface="宋体" pitchFamily="2" charset="-122"/>
              </a:rPr>
              <a:t>=(3+40)%11=10</a:t>
            </a:r>
            <a:r>
              <a:rPr kumimoji="1" lang="zh-CN" altLang="en-US" sz="2400">
                <a:solidFill>
                  <a:srgbClr val="000000"/>
                </a:solidFill>
                <a:latin typeface="宋体" pitchFamily="2" charset="-122"/>
              </a:rPr>
              <a:t>；</a:t>
            </a:r>
          </a:p>
          <a:p>
            <a:pPr algn="just" eaLnBrk="1" hangingPunct="1">
              <a:spcBef>
                <a:spcPts val="600"/>
              </a:spcBef>
            </a:pP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0</a:t>
            </a:r>
            <a:r>
              <a:rPr kumimoji="1" lang="en-US" altLang="zh-CN" sz="2400">
                <a:solidFill>
                  <a:srgbClr val="000000"/>
                </a:solidFill>
                <a:latin typeface="宋体" pitchFamily="2" charset="-122"/>
              </a:rPr>
              <a:t>(67)=3</a:t>
            </a:r>
            <a:r>
              <a:rPr kumimoji="1" lang="zh-CN" altLang="en-US" sz="2400">
                <a:solidFill>
                  <a:srgbClr val="000000"/>
                </a:solidFill>
                <a:latin typeface="宋体" pitchFamily="2" charset="-122"/>
              </a:rPr>
              <a:t>，冲突，</a:t>
            </a: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1</a:t>
            </a:r>
            <a:r>
              <a:rPr kumimoji="1" lang="en-US" altLang="zh-CN" sz="2400">
                <a:solidFill>
                  <a:srgbClr val="000000"/>
                </a:solidFill>
                <a:latin typeface="宋体" pitchFamily="2" charset="-122"/>
              </a:rPr>
              <a:t>=(3+10)%11=2</a:t>
            </a:r>
            <a:r>
              <a:rPr kumimoji="1" lang="zh-CN" altLang="en-US" sz="2400">
                <a:solidFill>
                  <a:srgbClr val="000000"/>
                </a:solidFill>
                <a:latin typeface="宋体" pitchFamily="2" charset="-122"/>
              </a:rPr>
              <a:t>，</a:t>
            </a:r>
          </a:p>
          <a:p>
            <a:pPr algn="just" eaLnBrk="1" hangingPunct="1">
              <a:spcBef>
                <a:spcPts val="600"/>
              </a:spcBef>
            </a:pPr>
            <a:r>
              <a:rPr kumimoji="1" lang="zh-CN" altLang="en-US" sz="2400">
                <a:solidFill>
                  <a:srgbClr val="000000"/>
                </a:solidFill>
                <a:latin typeface="宋体" pitchFamily="2" charset="-122"/>
              </a:rPr>
              <a:t>   再冲突，</a:t>
            </a:r>
            <a:r>
              <a:rPr kumimoji="1" lang="en-US" altLang="zh-CN" sz="2400">
                <a:solidFill>
                  <a:srgbClr val="000000"/>
                </a:solidFill>
                <a:latin typeface="宋体" pitchFamily="2" charset="-122"/>
              </a:rPr>
              <a:t>H</a:t>
            </a:r>
            <a:r>
              <a:rPr kumimoji="1" lang="en-US" altLang="zh-CN" sz="2400" baseline="-30000">
                <a:solidFill>
                  <a:srgbClr val="000000"/>
                </a:solidFill>
                <a:latin typeface="宋体" pitchFamily="2" charset="-122"/>
              </a:rPr>
              <a:t>2</a:t>
            </a:r>
            <a:r>
              <a:rPr kumimoji="1" lang="en-US" altLang="zh-CN" sz="2400">
                <a:solidFill>
                  <a:srgbClr val="000000"/>
                </a:solidFill>
                <a:latin typeface="宋体" pitchFamily="2" charset="-122"/>
              </a:rPr>
              <a:t>=(3+20)%11=1</a:t>
            </a:r>
            <a:r>
              <a:rPr kumimoji="1" lang="zh-CN" altLang="en-US" sz="2400">
                <a:solidFill>
                  <a:srgbClr val="000000"/>
                </a:solidFill>
                <a:latin typeface="宋体" pitchFamily="2" charset="-122"/>
              </a:rPr>
              <a:t>。</a:t>
            </a:r>
            <a:endParaRPr kumimoji="1" lang="zh-CN" altLang="en-US" sz="2400">
              <a:latin typeface="Times New Roman" pitchFamily="18" charset="0"/>
            </a:endParaRPr>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a:solidFill>
                  <a:schemeClr val="tx2"/>
                </a:solidFill>
                <a:latin typeface="Times New Roman" pitchFamily="18" charset="0"/>
                <a:ea typeface="楷体_GB2312"/>
                <a:cs typeface="楷体_GB2312"/>
              </a:rPr>
              <a:t>双散列法</a:t>
            </a:r>
            <a:endParaRPr lang="zh-CN" altLang="en-US" dirty="0"/>
          </a:p>
        </p:txBody>
      </p:sp>
      <p:grpSp>
        <p:nvGrpSpPr>
          <p:cNvPr id="5" name="Group 5"/>
          <p:cNvGrpSpPr>
            <a:grpSpLocks/>
          </p:cNvGrpSpPr>
          <p:nvPr/>
        </p:nvGrpSpPr>
        <p:grpSpPr bwMode="auto">
          <a:xfrm>
            <a:off x="1763713" y="1449388"/>
            <a:ext cx="7239000" cy="1524000"/>
            <a:chOff x="624" y="1728"/>
            <a:chExt cx="4560" cy="960"/>
          </a:xfrm>
        </p:grpSpPr>
        <p:sp>
          <p:nvSpPr>
            <p:cNvPr id="102405" name="Rectangle 4"/>
            <p:cNvSpPr>
              <a:spLocks noChangeArrowheads="1"/>
            </p:cNvSpPr>
            <p:nvPr/>
          </p:nvSpPr>
          <p:spPr bwMode="auto">
            <a:xfrm>
              <a:off x="624" y="1728"/>
              <a:ext cx="4560" cy="96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graphicFrame>
          <p:nvGraphicFramePr>
            <p:cNvPr id="102406" name="Object 1024"/>
            <p:cNvGraphicFramePr>
              <a:graphicFrameLocks noChangeAspect="1"/>
            </p:cNvGraphicFramePr>
            <p:nvPr/>
          </p:nvGraphicFramePr>
          <p:xfrm>
            <a:off x="720" y="1872"/>
            <a:ext cx="4368" cy="689"/>
          </p:xfrm>
          <a:graphic>
            <a:graphicData uri="http://schemas.openxmlformats.org/presentationml/2006/ole">
              <mc:AlternateContent xmlns:mc="http://schemas.openxmlformats.org/markup-compatibility/2006">
                <mc:Choice xmlns:v="urn:schemas-microsoft-com:vml" Requires="v">
                  <p:oleObj spid="_x0000_s102469" name="位图图像" r:id="rId3" imgW="4048690" imgH="638264" progId="Paint.Picture">
                    <p:embed/>
                  </p:oleObj>
                </mc:Choice>
                <mc:Fallback>
                  <p:oleObj name="位图图像" r:id="rId3" imgW="4048690" imgH="638264" progId="Paint.Picture">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872"/>
                          <a:ext cx="4368" cy="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Group 5"/>
          <p:cNvGrpSpPr>
            <a:grpSpLocks/>
          </p:cNvGrpSpPr>
          <p:nvPr/>
        </p:nvGrpSpPr>
        <p:grpSpPr bwMode="auto">
          <a:xfrm>
            <a:off x="827088" y="1557338"/>
            <a:ext cx="7239000" cy="1524000"/>
            <a:chOff x="624" y="1728"/>
            <a:chExt cx="4560" cy="960"/>
          </a:xfrm>
        </p:grpSpPr>
        <p:sp>
          <p:nvSpPr>
            <p:cNvPr id="103429" name="Rectangle 4"/>
            <p:cNvSpPr>
              <a:spLocks noChangeArrowheads="1"/>
            </p:cNvSpPr>
            <p:nvPr/>
          </p:nvSpPr>
          <p:spPr bwMode="auto">
            <a:xfrm>
              <a:off x="624" y="1728"/>
              <a:ext cx="4560" cy="96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graphicFrame>
          <p:nvGraphicFramePr>
            <p:cNvPr id="103430" name="Object 1024"/>
            <p:cNvGraphicFramePr>
              <a:graphicFrameLocks noChangeAspect="1"/>
            </p:cNvGraphicFramePr>
            <p:nvPr/>
          </p:nvGraphicFramePr>
          <p:xfrm>
            <a:off x="720" y="1872"/>
            <a:ext cx="4368" cy="689"/>
          </p:xfrm>
          <a:graphic>
            <a:graphicData uri="http://schemas.openxmlformats.org/presentationml/2006/ole">
              <mc:AlternateContent xmlns:mc="http://schemas.openxmlformats.org/markup-compatibility/2006">
                <mc:Choice xmlns:v="urn:schemas-microsoft-com:vml" Requires="v">
                  <p:oleObj spid="_x0000_s103493" name="位图图像" r:id="rId3" imgW="4048690" imgH="638264" progId="Paint.Picture">
                    <p:embed/>
                  </p:oleObj>
                </mc:Choice>
                <mc:Fallback>
                  <p:oleObj name="位图图像" r:id="rId3" imgW="4048690" imgH="638264" progId="Paint.Picture">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872"/>
                          <a:ext cx="4368" cy="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3427" name="Text Box 7"/>
          <p:cNvSpPr txBox="1">
            <a:spLocks noChangeArrowheads="1"/>
          </p:cNvSpPr>
          <p:nvPr/>
        </p:nvSpPr>
        <p:spPr bwMode="auto">
          <a:xfrm>
            <a:off x="990600" y="3536950"/>
            <a:ext cx="739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宋体" pitchFamily="2" charset="-122"/>
              </a:rPr>
              <a:t>查找成功的平均查找长度：</a:t>
            </a:r>
          </a:p>
          <a:p>
            <a:pPr algn="just" eaLnBrk="1" hangingPunct="1">
              <a:spcBef>
                <a:spcPct val="50000"/>
              </a:spcBef>
            </a:pPr>
            <a:r>
              <a:rPr kumimoji="1" lang="en-US" altLang="zh-CN" sz="2400">
                <a:solidFill>
                  <a:srgbClr val="000000"/>
                </a:solidFill>
                <a:latin typeface="宋体" pitchFamily="2" charset="-122"/>
              </a:rPr>
              <a:t>ASL</a:t>
            </a:r>
            <a:r>
              <a:rPr kumimoji="1" lang="en-US" altLang="zh-CN" sz="2400" baseline="-30000">
                <a:solidFill>
                  <a:srgbClr val="000000"/>
                </a:solidFill>
                <a:latin typeface="宋体" pitchFamily="2" charset="-122"/>
              </a:rPr>
              <a:t>succ</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(1+3+1+2+1+1+2+6)/8</a:t>
            </a: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17/8</a:t>
            </a:r>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a:solidFill>
                  <a:schemeClr val="tx2"/>
                </a:solidFill>
                <a:latin typeface="Times New Roman" pitchFamily="18" charset="0"/>
                <a:ea typeface="楷体_GB2312"/>
                <a:cs typeface="楷体_GB2312"/>
              </a:rPr>
              <a:t>双散列法</a:t>
            </a:r>
            <a:endParaRPr lang="zh-CN" altLang="en-US" dirty="0"/>
          </a:p>
        </p:txBody>
      </p:sp>
    </p:spTree>
  </p:cSld>
  <p:clrMapOvr>
    <a:masterClrMapping/>
  </p:clrMapOvr>
  <p:transition>
    <p:wipe dir="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7"/>
          <p:cNvSpPr txBox="1">
            <a:spLocks noChangeArrowheads="1"/>
          </p:cNvSpPr>
          <p:nvPr/>
        </p:nvSpPr>
        <p:spPr bwMode="auto">
          <a:xfrm>
            <a:off x="287338" y="1306576"/>
            <a:ext cx="842486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dirty="0"/>
              <a:t>template</a:t>
            </a:r>
            <a:r>
              <a:rPr lang="en-US" altLang="zh-CN" sz="2800" dirty="0"/>
              <a:t> &lt;</a:t>
            </a:r>
            <a:r>
              <a:rPr lang="en-US" altLang="zh-CN" sz="2800" b="1" dirty="0"/>
              <a:t>class</a:t>
            </a:r>
            <a:r>
              <a:rPr lang="en-US" altLang="zh-CN" sz="2800" dirty="0"/>
              <a:t> </a:t>
            </a:r>
            <a:r>
              <a:rPr lang="en-US" altLang="zh-CN" sz="2800" dirty="0" err="1"/>
              <a:t>ElemType</a:t>
            </a:r>
            <a:r>
              <a:rPr lang="en-US" altLang="zh-CN" sz="2800" dirty="0"/>
              <a:t>, </a:t>
            </a:r>
            <a:r>
              <a:rPr lang="en-US" altLang="zh-CN" sz="2800" b="1" dirty="0"/>
              <a:t>class</a:t>
            </a:r>
            <a:r>
              <a:rPr lang="en-US" altLang="zh-CN" sz="2800" dirty="0"/>
              <a:t> </a:t>
            </a:r>
            <a:r>
              <a:rPr lang="en-US" altLang="zh-CN" sz="2800" dirty="0" err="1"/>
              <a:t>KeyType</a:t>
            </a:r>
            <a:r>
              <a:rPr lang="en-US" altLang="zh-CN" sz="2800" dirty="0"/>
              <a:t>&gt;</a:t>
            </a:r>
            <a:endParaRPr lang="zh-CN" altLang="zh-CN" sz="2800" dirty="0"/>
          </a:p>
          <a:p>
            <a:r>
              <a:rPr lang="en-US" altLang="zh-CN" sz="2800" b="1" dirty="0"/>
              <a:t>class</a:t>
            </a:r>
            <a:r>
              <a:rPr lang="en-US" altLang="zh-CN" sz="2800" dirty="0"/>
              <a:t> </a:t>
            </a:r>
            <a:r>
              <a:rPr lang="en-US" altLang="zh-CN" sz="2800" dirty="0" err="1" smtClean="0"/>
              <a:t>ClosedHashelem</a:t>
            </a:r>
            <a:r>
              <a:rPr lang="en-US" altLang="zh-CN" sz="2800" dirty="0" smtClean="0"/>
              <a:t>{</a:t>
            </a:r>
            <a:endParaRPr lang="zh-CN" altLang="zh-CN" sz="2800" dirty="0"/>
          </a:p>
          <a:p>
            <a:r>
              <a:rPr lang="en-US" altLang="zh-CN" sz="2800" b="1" dirty="0"/>
              <a:t>protected</a:t>
            </a:r>
            <a:r>
              <a:rPr lang="en-US" altLang="zh-CN" sz="2800" dirty="0"/>
              <a:t>:</a:t>
            </a:r>
            <a:endParaRPr lang="zh-CN" altLang="zh-CN" sz="2800" dirty="0"/>
          </a:p>
          <a:p>
            <a:r>
              <a:rPr lang="en-US" altLang="zh-CN" sz="2800" dirty="0"/>
              <a:t>      </a:t>
            </a:r>
            <a:r>
              <a:rPr lang="en-US" altLang="zh-CN" sz="2800" dirty="0" err="1"/>
              <a:t>ElemType</a:t>
            </a:r>
            <a:r>
              <a:rPr lang="en-US" altLang="zh-CN" sz="2800" dirty="0"/>
              <a:t> *</a:t>
            </a:r>
            <a:r>
              <a:rPr lang="en-US" altLang="zh-CN" sz="2800" dirty="0" err="1"/>
              <a:t>ht</a:t>
            </a:r>
            <a:r>
              <a:rPr lang="en-US" altLang="zh-CN" sz="2800" dirty="0"/>
              <a:t>;</a:t>
            </a:r>
          </a:p>
          <a:p>
            <a:r>
              <a:rPr lang="en-US" altLang="zh-CN" sz="2800" b="1" dirty="0"/>
              <a:t>      </a:t>
            </a:r>
            <a:r>
              <a:rPr lang="en-US" altLang="zh-CN" sz="2800" b="1" dirty="0" err="1"/>
              <a:t>int</a:t>
            </a:r>
            <a:r>
              <a:rPr lang="en-US" altLang="zh-CN" sz="2800" dirty="0"/>
              <a:t> *tag;</a:t>
            </a:r>
          </a:p>
          <a:p>
            <a:r>
              <a:rPr lang="en-US" altLang="zh-CN" sz="2800" b="1" dirty="0"/>
              <a:t>      </a:t>
            </a:r>
            <a:r>
              <a:rPr lang="en-US" altLang="zh-CN" sz="2800" b="1" dirty="0" err="1"/>
              <a:t>int</a:t>
            </a:r>
            <a:r>
              <a:rPr lang="en-US" altLang="zh-CN" sz="2800" dirty="0"/>
              <a:t> </a:t>
            </a:r>
            <a:r>
              <a:rPr lang="en-US" altLang="zh-CN" sz="2800" dirty="0" err="1"/>
              <a:t>maxSize</a:t>
            </a:r>
            <a:endParaRPr lang="en-US" altLang="zh-CN" sz="2800" dirty="0"/>
          </a:p>
          <a:p>
            <a:r>
              <a:rPr lang="en-US" altLang="zh-CN" sz="2800" b="1" dirty="0"/>
              <a:t>      </a:t>
            </a:r>
            <a:r>
              <a:rPr lang="en-US" altLang="zh-CN" sz="2800" b="1" dirty="0" err="1"/>
              <a:t>int</a:t>
            </a:r>
            <a:r>
              <a:rPr lang="en-US" altLang="zh-CN" sz="2800" dirty="0"/>
              <a:t> p;</a:t>
            </a:r>
          </a:p>
          <a:p>
            <a:r>
              <a:rPr lang="en-US" altLang="zh-CN" sz="2800" b="1" dirty="0"/>
              <a:t>      </a:t>
            </a:r>
            <a:r>
              <a:rPr lang="en-US" altLang="zh-CN" sz="2800" b="1" dirty="0" err="1"/>
              <a:t>int</a:t>
            </a:r>
            <a:r>
              <a:rPr lang="en-US" altLang="zh-CN" sz="2800" dirty="0"/>
              <a:t> H(</a:t>
            </a:r>
            <a:r>
              <a:rPr lang="en-US" altLang="zh-CN" sz="2800" dirty="0" err="1"/>
              <a:t>KeyType</a:t>
            </a:r>
            <a:r>
              <a:rPr lang="en-US" altLang="zh-CN" sz="2800" dirty="0"/>
              <a:t> key) </a:t>
            </a:r>
            <a:r>
              <a:rPr lang="en-US" altLang="zh-CN" sz="2800" b="1" dirty="0" err="1"/>
              <a:t>const</a:t>
            </a:r>
            <a:r>
              <a:rPr lang="en-US" altLang="zh-CN" sz="2800" dirty="0"/>
              <a:t>;</a:t>
            </a:r>
          </a:p>
          <a:p>
            <a:r>
              <a:rPr lang="en-US" altLang="zh-CN" sz="2800" b="1" dirty="0"/>
              <a:t>      </a:t>
            </a:r>
            <a:r>
              <a:rPr lang="en-US" altLang="zh-CN" sz="2800" b="1" dirty="0" err="1"/>
              <a:t>int</a:t>
            </a:r>
            <a:r>
              <a:rPr lang="en-US" altLang="zh-CN" sz="2800" dirty="0"/>
              <a:t> Collision(</a:t>
            </a:r>
            <a:r>
              <a:rPr lang="en-US" altLang="zh-CN" sz="2800" dirty="0" err="1"/>
              <a:t>KeyType</a:t>
            </a:r>
            <a:r>
              <a:rPr lang="en-US" altLang="zh-CN" sz="2800" dirty="0"/>
              <a:t> key, </a:t>
            </a:r>
            <a:r>
              <a:rPr lang="en-US" altLang="zh-CN" sz="2800" b="1" dirty="0" err="1"/>
              <a:t>int</a:t>
            </a:r>
            <a:r>
              <a:rPr lang="en-US" altLang="zh-CN" sz="2800" dirty="0"/>
              <a:t> i) </a:t>
            </a:r>
            <a:r>
              <a:rPr lang="en-US" altLang="zh-CN" sz="2800" b="1" dirty="0" err="1"/>
              <a:t>const</a:t>
            </a:r>
            <a:r>
              <a:rPr lang="en-US" altLang="zh-CN" sz="2800" dirty="0"/>
              <a:t>;</a:t>
            </a:r>
          </a:p>
        </p:txBody>
      </p:sp>
      <p:sp>
        <p:nvSpPr>
          <p:cNvPr id="2" name="标题 1"/>
          <p:cNvSpPr>
            <a:spLocks noGrp="1"/>
          </p:cNvSpPr>
          <p:nvPr>
            <p:ph type="title"/>
          </p:nvPr>
        </p:nvSpPr>
        <p:spPr>
          <a:xfrm>
            <a:off x="993781" y="142875"/>
            <a:ext cx="7754938" cy="838200"/>
          </a:xfrm>
        </p:spPr>
        <p:txBody>
          <a:bodyPr/>
          <a:lstStyle/>
          <a:p>
            <a:pPr>
              <a:defRPr/>
            </a:pPr>
            <a:r>
              <a:rPr lang="zh-CN" altLang="zh-CN" dirty="0"/>
              <a:t>闭散列方法的实现</a:t>
            </a:r>
            <a:endParaRPr lang="zh-CN" altLang="en-US" dirty="0"/>
          </a:p>
        </p:txBody>
      </p:sp>
    </p:spTree>
  </p:cSld>
  <p:clrMapOvr>
    <a:masterClrMapping/>
  </p:clrMapOvr>
  <p:transition>
    <p:wipe dir="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7"/>
          <p:cNvSpPr txBox="1">
            <a:spLocks noChangeArrowheads="1"/>
          </p:cNvSpPr>
          <p:nvPr/>
        </p:nvSpPr>
        <p:spPr bwMode="auto">
          <a:xfrm>
            <a:off x="287338" y="1306513"/>
            <a:ext cx="8424862" cy="537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600"/>
              </a:spcBef>
            </a:pPr>
            <a:r>
              <a:rPr lang="en-US" altLang="zh-CN" sz="2400" b="1" dirty="0"/>
              <a:t>public</a:t>
            </a:r>
            <a:r>
              <a:rPr lang="en-US" altLang="zh-CN" sz="2400" dirty="0"/>
              <a:t>:</a:t>
            </a:r>
            <a:endParaRPr lang="zh-CN" altLang="zh-CN" sz="2400" dirty="0"/>
          </a:p>
          <a:p>
            <a:pPr>
              <a:spcBef>
                <a:spcPts val="600"/>
              </a:spcBef>
            </a:pPr>
            <a:r>
              <a:rPr lang="en-US" altLang="zh-CN" sz="2400" dirty="0"/>
              <a:t>      </a:t>
            </a:r>
            <a:r>
              <a:rPr lang="en-US" altLang="zh-CN" sz="2400" dirty="0" err="1" smtClean="0"/>
              <a:t>ClosedHashelem</a:t>
            </a:r>
            <a:r>
              <a:rPr lang="en-US" altLang="zh-CN" sz="2400" dirty="0" smtClean="0"/>
              <a:t>(</a:t>
            </a:r>
            <a:r>
              <a:rPr lang="en-US" altLang="zh-CN" sz="2400" b="1" dirty="0" err="1" smtClean="0"/>
              <a:t>int</a:t>
            </a:r>
            <a:r>
              <a:rPr lang="en-US" altLang="zh-CN" sz="2400" dirty="0" smtClean="0"/>
              <a:t> </a:t>
            </a:r>
            <a:r>
              <a:rPr lang="en-US" altLang="zh-CN" sz="2400" dirty="0"/>
              <a:t>size, </a:t>
            </a:r>
            <a:r>
              <a:rPr lang="en-US" altLang="zh-CN" sz="2400" b="1" dirty="0" err="1"/>
              <a:t>int</a:t>
            </a:r>
            <a:r>
              <a:rPr lang="en-US" altLang="zh-CN" sz="2400" dirty="0"/>
              <a:t> divisor);</a:t>
            </a:r>
          </a:p>
          <a:p>
            <a:pPr>
              <a:spcBef>
                <a:spcPts val="600"/>
              </a:spcBef>
            </a:pPr>
            <a:r>
              <a:rPr lang="en-US" altLang="zh-CN" sz="2400" dirty="0"/>
              <a:t>      ~</a:t>
            </a:r>
            <a:r>
              <a:rPr lang="en-US" altLang="zh-CN" sz="2400" dirty="0" err="1" smtClean="0"/>
              <a:t>ClosedHashelem</a:t>
            </a:r>
            <a:r>
              <a:rPr lang="en-US" altLang="zh-CN" sz="2400" dirty="0" smtClean="0"/>
              <a:t>();</a:t>
            </a:r>
            <a:endParaRPr lang="en-US" altLang="zh-CN" sz="2400" dirty="0"/>
          </a:p>
          <a:p>
            <a:pPr>
              <a:spcBef>
                <a:spcPts val="600"/>
              </a:spcBef>
            </a:pPr>
            <a:r>
              <a:rPr lang="en-US" altLang="zh-CN" sz="2400" b="1" dirty="0"/>
              <a:t>      void</a:t>
            </a:r>
            <a:r>
              <a:rPr lang="en-US" altLang="zh-CN" sz="2400" dirty="0"/>
              <a:t> Traverse(</a:t>
            </a:r>
            <a:r>
              <a:rPr lang="en-US" altLang="zh-CN" sz="2400" b="1" dirty="0"/>
              <a:t>void</a:t>
            </a:r>
            <a:r>
              <a:rPr lang="en-US" altLang="zh-CN" sz="2400" dirty="0"/>
              <a:t> (*Visit)(</a:t>
            </a:r>
            <a:r>
              <a:rPr lang="en-US" altLang="zh-CN" sz="2400" b="1" dirty="0" err="1"/>
              <a:t>const</a:t>
            </a:r>
            <a:r>
              <a:rPr lang="en-US" altLang="zh-CN" sz="2400" dirty="0"/>
              <a:t> </a:t>
            </a:r>
            <a:r>
              <a:rPr lang="en-US" altLang="zh-CN" sz="2400" dirty="0" err="1"/>
              <a:t>ElemType</a:t>
            </a:r>
            <a:r>
              <a:rPr lang="en-US" altLang="zh-CN" sz="2400" dirty="0"/>
              <a:t> &amp;)) </a:t>
            </a:r>
            <a:r>
              <a:rPr lang="en-US" altLang="zh-CN" sz="2400" b="1" dirty="0" err="1"/>
              <a:t>const</a:t>
            </a:r>
            <a:r>
              <a:rPr lang="en-US" altLang="zh-CN" sz="2400" dirty="0"/>
              <a:t>;</a:t>
            </a:r>
          </a:p>
          <a:p>
            <a:pPr>
              <a:spcBef>
                <a:spcPts val="600"/>
              </a:spcBef>
            </a:pPr>
            <a:r>
              <a:rPr lang="en-US" altLang="zh-CN" sz="2400" b="1" dirty="0"/>
              <a:t>      </a:t>
            </a:r>
            <a:r>
              <a:rPr lang="en-US" altLang="zh-CN" sz="2400" b="1" dirty="0" err="1"/>
              <a:t>int</a:t>
            </a:r>
            <a:r>
              <a:rPr lang="en-US" altLang="zh-CN" sz="2400" dirty="0"/>
              <a:t> Search(</a:t>
            </a:r>
            <a:r>
              <a:rPr lang="en-US" altLang="zh-CN" sz="2400" b="1" dirty="0" err="1"/>
              <a:t>const</a:t>
            </a:r>
            <a:r>
              <a:rPr lang="en-US" altLang="zh-CN" sz="2400" dirty="0"/>
              <a:t> </a:t>
            </a:r>
            <a:r>
              <a:rPr lang="en-US" altLang="zh-CN" sz="2400" dirty="0" err="1"/>
              <a:t>KeyType</a:t>
            </a:r>
            <a:r>
              <a:rPr lang="en-US" altLang="zh-CN" sz="2400" dirty="0"/>
              <a:t> &amp;key) </a:t>
            </a:r>
            <a:r>
              <a:rPr lang="en-US" altLang="zh-CN" sz="2400" b="1" dirty="0" err="1"/>
              <a:t>const</a:t>
            </a:r>
            <a:r>
              <a:rPr lang="en-US" altLang="zh-CN" sz="2400" dirty="0"/>
              <a:t> ;</a:t>
            </a:r>
          </a:p>
          <a:p>
            <a:pPr>
              <a:spcBef>
                <a:spcPts val="600"/>
              </a:spcBef>
            </a:pPr>
            <a:r>
              <a:rPr lang="en-US" altLang="zh-CN" sz="2400" dirty="0"/>
              <a:t>      Status Insert(</a:t>
            </a:r>
            <a:r>
              <a:rPr lang="en-US" altLang="zh-CN" sz="2400" b="1" dirty="0" err="1"/>
              <a:t>const</a:t>
            </a:r>
            <a:r>
              <a:rPr lang="en-US" altLang="zh-CN" sz="2400" dirty="0"/>
              <a:t> </a:t>
            </a:r>
            <a:r>
              <a:rPr lang="en-US" altLang="zh-CN" sz="2400" dirty="0" err="1"/>
              <a:t>ElemType</a:t>
            </a:r>
            <a:r>
              <a:rPr lang="en-US" altLang="zh-CN" sz="2400" dirty="0"/>
              <a:t> &amp;e);</a:t>
            </a:r>
          </a:p>
          <a:p>
            <a:pPr>
              <a:spcBef>
                <a:spcPts val="600"/>
              </a:spcBef>
            </a:pPr>
            <a:r>
              <a:rPr lang="en-US" altLang="zh-CN" sz="2400" b="1" dirty="0"/>
              <a:t>      </a:t>
            </a:r>
            <a:r>
              <a:rPr lang="en-US" altLang="zh-CN" sz="2400" b="1" dirty="0" err="1"/>
              <a:t>bool</a:t>
            </a:r>
            <a:r>
              <a:rPr lang="en-US" altLang="zh-CN" sz="2400" dirty="0"/>
              <a:t> Delete(</a:t>
            </a:r>
            <a:r>
              <a:rPr lang="en-US" altLang="zh-CN" sz="2400" b="1" dirty="0" err="1"/>
              <a:t>const</a:t>
            </a:r>
            <a:r>
              <a:rPr lang="en-US" altLang="zh-CN" sz="2400" dirty="0"/>
              <a:t> </a:t>
            </a:r>
            <a:r>
              <a:rPr lang="en-US" altLang="zh-CN" sz="2400" dirty="0" err="1"/>
              <a:t>KeyType</a:t>
            </a:r>
            <a:r>
              <a:rPr lang="en-US" altLang="zh-CN" sz="2400" dirty="0"/>
              <a:t> &amp;key);</a:t>
            </a:r>
          </a:p>
          <a:p>
            <a:pPr>
              <a:spcBef>
                <a:spcPts val="600"/>
              </a:spcBef>
            </a:pPr>
            <a:r>
              <a:rPr lang="en-US" altLang="zh-CN" sz="2400" dirty="0"/>
              <a:t>      </a:t>
            </a:r>
            <a:r>
              <a:rPr lang="en-US" altLang="zh-CN" sz="2400" dirty="0" err="1" smtClean="0"/>
              <a:t>ClosedHashelem</a:t>
            </a:r>
            <a:r>
              <a:rPr lang="en-US" altLang="zh-CN" sz="2400" dirty="0" smtClean="0"/>
              <a:t>(</a:t>
            </a:r>
            <a:r>
              <a:rPr lang="en-US" altLang="zh-CN" sz="2400" b="1" dirty="0" err="1" smtClean="0"/>
              <a:t>const</a:t>
            </a:r>
            <a:r>
              <a:rPr lang="en-US" altLang="zh-CN" sz="2400" dirty="0" smtClean="0"/>
              <a:t> </a:t>
            </a:r>
            <a:r>
              <a:rPr lang="en-US" altLang="zh-CN" sz="2400" dirty="0" err="1" smtClean="0"/>
              <a:t>ClosedHashelem</a:t>
            </a:r>
            <a:r>
              <a:rPr lang="en-US" altLang="zh-CN" sz="2400" dirty="0" smtClean="0"/>
              <a:t>&lt;</a:t>
            </a:r>
            <a:r>
              <a:rPr lang="en-US" altLang="zh-CN" sz="2400" dirty="0" err="1" smtClean="0"/>
              <a:t>ElemType</a:t>
            </a:r>
            <a:r>
              <a:rPr lang="en-US" altLang="zh-CN" sz="2400" dirty="0"/>
              <a:t>,</a:t>
            </a:r>
          </a:p>
          <a:p>
            <a:pPr>
              <a:spcBef>
                <a:spcPts val="600"/>
              </a:spcBef>
            </a:pPr>
            <a:r>
              <a:rPr lang="en-US" altLang="zh-CN" sz="2400" dirty="0"/>
              <a:t>                 </a:t>
            </a:r>
            <a:r>
              <a:rPr lang="en-US" altLang="zh-CN" sz="2400" dirty="0" err="1"/>
              <a:t>KeyType</a:t>
            </a:r>
            <a:r>
              <a:rPr lang="en-US" altLang="zh-CN" sz="2400" dirty="0"/>
              <a:t>&gt; &amp;t);</a:t>
            </a:r>
            <a:endParaRPr lang="zh-CN" altLang="zh-CN" sz="2400" dirty="0"/>
          </a:p>
          <a:p>
            <a:pPr>
              <a:spcBef>
                <a:spcPts val="600"/>
              </a:spcBef>
            </a:pPr>
            <a:r>
              <a:rPr lang="en-US" altLang="zh-CN" sz="2400" dirty="0"/>
              <a:t>      </a:t>
            </a:r>
            <a:r>
              <a:rPr lang="en-US" altLang="zh-CN" sz="2400" dirty="0" err="1" smtClean="0"/>
              <a:t>ClosedHashelem</a:t>
            </a:r>
            <a:r>
              <a:rPr lang="en-US" altLang="zh-CN" sz="2400" dirty="0" smtClean="0"/>
              <a:t>&lt;</a:t>
            </a:r>
            <a:r>
              <a:rPr lang="en-US" altLang="zh-CN" sz="2400" dirty="0" err="1" smtClean="0"/>
              <a:t>ElemType</a:t>
            </a:r>
            <a:r>
              <a:rPr lang="en-US" altLang="zh-CN" sz="2400" dirty="0"/>
              <a:t>, </a:t>
            </a:r>
            <a:r>
              <a:rPr lang="en-US" altLang="zh-CN" sz="2400" dirty="0" err="1"/>
              <a:t>KeyType</a:t>
            </a:r>
            <a:r>
              <a:rPr lang="en-US" altLang="zh-CN" sz="2400" dirty="0"/>
              <a:t>&gt; &amp;operator=</a:t>
            </a:r>
            <a:endParaRPr lang="zh-CN" altLang="zh-CN" sz="2400" dirty="0"/>
          </a:p>
          <a:p>
            <a:pPr>
              <a:spcBef>
                <a:spcPts val="600"/>
              </a:spcBef>
            </a:pPr>
            <a:r>
              <a:rPr lang="en-US" altLang="zh-CN" sz="2400" dirty="0"/>
              <a:t>	(</a:t>
            </a:r>
            <a:r>
              <a:rPr lang="en-US" altLang="zh-CN" sz="2400" b="1" dirty="0" err="1"/>
              <a:t>const</a:t>
            </a:r>
            <a:r>
              <a:rPr lang="en-US" altLang="zh-CN" sz="2400" dirty="0"/>
              <a:t> </a:t>
            </a:r>
            <a:r>
              <a:rPr lang="en-US" altLang="zh-CN" sz="2400" dirty="0" err="1" smtClean="0"/>
              <a:t>ClosedHashelem</a:t>
            </a:r>
            <a:r>
              <a:rPr lang="en-US" altLang="zh-CN" sz="2400" dirty="0" smtClean="0"/>
              <a:t>&lt;</a:t>
            </a:r>
            <a:r>
              <a:rPr lang="en-US" altLang="zh-CN" sz="2400" dirty="0" err="1" smtClean="0"/>
              <a:t>ElemType</a:t>
            </a:r>
            <a:r>
              <a:rPr lang="en-US" altLang="zh-CN" sz="2400" dirty="0"/>
              <a:t>, </a:t>
            </a:r>
            <a:r>
              <a:rPr lang="en-US" altLang="zh-CN" sz="2400" dirty="0" err="1"/>
              <a:t>KeyType</a:t>
            </a:r>
            <a:r>
              <a:rPr lang="en-US" altLang="zh-CN" sz="2400" dirty="0"/>
              <a:t>&gt; &amp;t);</a:t>
            </a:r>
          </a:p>
          <a:p>
            <a:pPr>
              <a:spcBef>
                <a:spcPts val="600"/>
              </a:spcBef>
            </a:pPr>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闭散列方法的实现</a:t>
            </a:r>
            <a:endParaRPr lang="zh-CN" altLang="en-US" dirty="0"/>
          </a:p>
        </p:txBody>
      </p:sp>
    </p:spTree>
  </p:cSld>
  <p:clrMapOvr>
    <a:masterClrMapping/>
  </p:clrMapOvr>
  <p:transition>
    <p:wipe dir="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7"/>
          <p:cNvSpPr txBox="1">
            <a:spLocks noChangeArrowheads="1"/>
          </p:cNvSpPr>
          <p:nvPr/>
        </p:nvSpPr>
        <p:spPr bwMode="auto">
          <a:xfrm>
            <a:off x="287369" y="1306513"/>
            <a:ext cx="867727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KeyType</a:t>
            </a:r>
            <a:r>
              <a:rPr lang="en-US" altLang="zh-CN" sz="2400" dirty="0"/>
              <a:t>&gt;</a:t>
            </a:r>
            <a:endParaRPr lang="zh-CN" altLang="zh-CN" sz="2400" dirty="0"/>
          </a:p>
          <a:p>
            <a:r>
              <a:rPr lang="en-US" altLang="zh-CN" sz="2400" b="1" dirty="0" err="1"/>
              <a:t>int</a:t>
            </a:r>
            <a:r>
              <a:rPr lang="en-US" altLang="zh-CN" sz="2400" dirty="0"/>
              <a:t> </a:t>
            </a:r>
            <a:r>
              <a:rPr lang="en-US" altLang="zh-CN" sz="2400" dirty="0" err="1" smtClean="0"/>
              <a:t>ClosedHashelem</a:t>
            </a:r>
            <a:r>
              <a:rPr lang="en-US" altLang="zh-CN" sz="2400" dirty="0" smtClean="0"/>
              <a:t>&lt;</a:t>
            </a:r>
            <a:r>
              <a:rPr lang="en-US" altLang="zh-CN" sz="2400" dirty="0" err="1" smtClean="0"/>
              <a:t>ElemType</a:t>
            </a:r>
            <a:r>
              <a:rPr lang="en-US" altLang="zh-CN" sz="2400" dirty="0"/>
              <a:t>, </a:t>
            </a:r>
            <a:r>
              <a:rPr lang="en-US" altLang="zh-CN" sz="2400" dirty="0" err="1"/>
              <a:t>KeyType</a:t>
            </a:r>
            <a:r>
              <a:rPr lang="en-US" altLang="zh-CN" sz="2400" dirty="0"/>
              <a:t>&gt;::Search(</a:t>
            </a:r>
            <a:r>
              <a:rPr lang="en-US" altLang="zh-CN" sz="2400" b="1" dirty="0" err="1"/>
              <a:t>const</a:t>
            </a:r>
            <a:r>
              <a:rPr lang="en-US" altLang="zh-CN" sz="2400" dirty="0"/>
              <a:t> </a:t>
            </a:r>
            <a:r>
              <a:rPr lang="en-US" altLang="zh-CN" sz="2400" dirty="0" err="1"/>
              <a:t>KeyType</a:t>
            </a:r>
            <a:r>
              <a:rPr lang="en-US" altLang="zh-CN" sz="2400" dirty="0"/>
              <a:t> &amp;key) </a:t>
            </a:r>
            <a:r>
              <a:rPr lang="en-US" altLang="zh-CN" sz="2400" b="1" dirty="0" err="1"/>
              <a:t>const</a:t>
            </a:r>
            <a:r>
              <a:rPr lang="en-US" altLang="zh-CN" sz="2400" b="1" dirty="0"/>
              <a:t> </a:t>
            </a:r>
            <a:r>
              <a:rPr lang="en-US" altLang="zh-CN" sz="2400" dirty="0"/>
              <a:t>{</a:t>
            </a:r>
            <a:endParaRPr lang="zh-CN" altLang="zh-CN" sz="2400" dirty="0"/>
          </a:p>
          <a:p>
            <a:r>
              <a:rPr lang="en-US" altLang="zh-CN" sz="2400" dirty="0"/>
              <a:t>	</a:t>
            </a:r>
            <a:r>
              <a:rPr lang="en-US" altLang="zh-CN" sz="2400" b="1" dirty="0" err="1"/>
              <a:t>int</a:t>
            </a:r>
            <a:r>
              <a:rPr lang="en-US" altLang="zh-CN" sz="2400" dirty="0"/>
              <a:t> c=0;	</a:t>
            </a:r>
            <a:r>
              <a:rPr lang="en-US" altLang="zh-CN" sz="2400" b="1" dirty="0" err="1"/>
              <a:t>int</a:t>
            </a:r>
            <a:r>
              <a:rPr lang="en-US" altLang="zh-CN" sz="2400" dirty="0"/>
              <a:t> i=H(key);</a:t>
            </a:r>
          </a:p>
          <a:p>
            <a:r>
              <a:rPr lang="en-US" altLang="zh-CN" sz="2400" dirty="0"/>
              <a:t>	</a:t>
            </a:r>
            <a:r>
              <a:rPr lang="en-US" altLang="zh-CN" sz="2400" b="1" dirty="0"/>
              <a:t>while</a:t>
            </a:r>
            <a:r>
              <a:rPr lang="en-US" altLang="zh-CN" sz="2400" dirty="0"/>
              <a:t> (c &lt; </a:t>
            </a:r>
            <a:r>
              <a:rPr lang="en-US" altLang="zh-CN" sz="2400" dirty="0" err="1"/>
              <a:t>maxSize</a:t>
            </a:r>
            <a:r>
              <a:rPr lang="en-US" altLang="zh-CN" sz="2400" dirty="0"/>
              <a:t> &amp;&amp;</a:t>
            </a:r>
          </a:p>
          <a:p>
            <a:r>
              <a:rPr lang="en-US" altLang="zh-CN" sz="2400" dirty="0"/>
              <a:t>	     ((tag[i] == USE &amp;&amp; </a:t>
            </a:r>
            <a:r>
              <a:rPr lang="en-US" altLang="zh-CN" sz="2400" dirty="0" err="1"/>
              <a:t>ht</a:t>
            </a:r>
            <a:r>
              <a:rPr lang="en-US" altLang="zh-CN" sz="2400" dirty="0"/>
              <a:t>[i] != key) || tag[i] == DELETE))</a:t>
            </a:r>
          </a:p>
          <a:p>
            <a:r>
              <a:rPr lang="en-US" altLang="zh-CN" sz="2400" dirty="0"/>
              <a:t>		i=Collision(key, ++c);</a:t>
            </a:r>
          </a:p>
          <a:p>
            <a:endParaRPr lang="en-US" altLang="zh-CN" sz="2400" dirty="0"/>
          </a:p>
          <a:p>
            <a:r>
              <a:rPr lang="en-US" altLang="zh-CN" sz="2400" dirty="0"/>
              <a:t>	</a:t>
            </a:r>
            <a:r>
              <a:rPr lang="en-US" altLang="zh-CN" sz="2400" b="1" dirty="0"/>
              <a:t>if</a:t>
            </a:r>
            <a:r>
              <a:rPr lang="en-US" altLang="zh-CN" sz="2400" dirty="0"/>
              <a:t> (c &gt;= </a:t>
            </a:r>
            <a:r>
              <a:rPr lang="en-US" altLang="zh-CN" sz="2400" dirty="0" err="1"/>
              <a:t>maxSize</a:t>
            </a:r>
            <a:r>
              <a:rPr lang="en-US" altLang="zh-CN" sz="2400" dirty="0"/>
              <a:t> || tag[i] == EMPTY)</a:t>
            </a:r>
            <a:endParaRPr lang="zh-CN" altLang="zh-CN" sz="2400" dirty="0"/>
          </a:p>
          <a:p>
            <a:r>
              <a:rPr lang="en-US" altLang="zh-CN" sz="2400" dirty="0"/>
              <a:t>		</a:t>
            </a:r>
            <a:r>
              <a:rPr lang="en-US" altLang="zh-CN" sz="2400" b="1" dirty="0"/>
              <a:t>return</a:t>
            </a:r>
            <a:r>
              <a:rPr lang="en-US" altLang="zh-CN" sz="2400" dirty="0"/>
              <a:t> -1;		// </a:t>
            </a:r>
            <a:r>
              <a:rPr lang="zh-CN" altLang="zh-CN" sz="2400" dirty="0"/>
              <a:t>查找失败</a:t>
            </a:r>
          </a:p>
          <a:p>
            <a:r>
              <a:rPr lang="en-US" altLang="zh-CN" sz="2400" dirty="0"/>
              <a:t>	</a:t>
            </a:r>
            <a:r>
              <a:rPr lang="en-US" altLang="zh-CN" sz="2400" b="1" dirty="0"/>
              <a:t>else</a:t>
            </a:r>
            <a:r>
              <a:rPr lang="en-US" altLang="zh-CN" sz="2400" dirty="0"/>
              <a:t> 	</a:t>
            </a:r>
            <a:endParaRPr lang="zh-CN" altLang="zh-CN" sz="2400" dirty="0"/>
          </a:p>
          <a:p>
            <a:r>
              <a:rPr lang="en-US" altLang="zh-CN" sz="2400" dirty="0"/>
              <a:t>		</a:t>
            </a:r>
            <a:r>
              <a:rPr lang="en-US" altLang="zh-CN" sz="2400" b="1" dirty="0"/>
              <a:t>return</a:t>
            </a:r>
            <a:r>
              <a:rPr lang="en-US" altLang="zh-CN" sz="2400" dirty="0"/>
              <a:t> i;		// </a:t>
            </a:r>
            <a:r>
              <a:rPr lang="zh-CN" altLang="zh-CN" sz="2400" dirty="0"/>
              <a:t>查找成功</a:t>
            </a:r>
            <a:endParaRPr lang="en-US"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查找函数</a:t>
            </a:r>
            <a:endParaRPr lang="zh-CN" altLang="en-US" dirty="0"/>
          </a:p>
        </p:txBody>
      </p:sp>
    </p:spTree>
  </p:cSld>
  <p:clrMapOvr>
    <a:masterClrMapping/>
  </p:clrMapOvr>
  <p:transition>
    <p:wipe dir="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7"/>
          <p:cNvSpPr txBox="1">
            <a:spLocks noChangeArrowheads="1"/>
          </p:cNvSpPr>
          <p:nvPr/>
        </p:nvSpPr>
        <p:spPr bwMode="auto">
          <a:xfrm>
            <a:off x="287369" y="1306513"/>
            <a:ext cx="8677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KeyType</a:t>
            </a:r>
            <a:r>
              <a:rPr lang="en-US" altLang="zh-CN" sz="2400" dirty="0"/>
              <a:t>&gt;</a:t>
            </a:r>
            <a:endParaRPr lang="zh-CN" altLang="zh-CN" sz="2400" dirty="0"/>
          </a:p>
          <a:p>
            <a:r>
              <a:rPr lang="en-US" altLang="zh-CN" sz="2400" dirty="0"/>
              <a:t>Status </a:t>
            </a:r>
            <a:r>
              <a:rPr lang="en-US" altLang="zh-CN" sz="2400" dirty="0" err="1" smtClean="0"/>
              <a:t>ClosedHashelem</a:t>
            </a:r>
            <a:r>
              <a:rPr lang="en-US" altLang="zh-CN" sz="2400" dirty="0" smtClean="0"/>
              <a:t>&lt;</a:t>
            </a:r>
            <a:r>
              <a:rPr lang="en-US" altLang="zh-CN" sz="2400" dirty="0" err="1" smtClean="0"/>
              <a:t>ElemType</a:t>
            </a:r>
            <a:r>
              <a:rPr lang="en-US" altLang="zh-CN" sz="2400" dirty="0"/>
              <a:t>, </a:t>
            </a:r>
            <a:r>
              <a:rPr lang="en-US" altLang="zh-CN" sz="2400" dirty="0" err="1"/>
              <a:t>KeyType</a:t>
            </a:r>
            <a:r>
              <a:rPr lang="en-US" altLang="zh-CN" sz="2400" dirty="0"/>
              <a:t>&gt;::Insert(</a:t>
            </a:r>
            <a:r>
              <a:rPr lang="en-US" altLang="zh-CN" sz="2400" b="1" dirty="0" err="1"/>
              <a:t>const</a:t>
            </a:r>
            <a:r>
              <a:rPr lang="en-US" altLang="zh-CN" sz="2400" dirty="0"/>
              <a:t> </a:t>
            </a:r>
            <a:r>
              <a:rPr lang="en-US" altLang="zh-CN" sz="2400" dirty="0" err="1"/>
              <a:t>ElemType</a:t>
            </a:r>
            <a:r>
              <a:rPr lang="en-US" altLang="zh-CN" sz="2400" dirty="0"/>
              <a:t> &amp;e)  {</a:t>
            </a:r>
            <a:endParaRPr lang="zh-CN" altLang="zh-CN" sz="2400" dirty="0"/>
          </a:p>
          <a:p>
            <a:r>
              <a:rPr lang="en-US" altLang="zh-CN" sz="2400" dirty="0"/>
              <a:t>   </a:t>
            </a:r>
            <a:r>
              <a:rPr lang="en-US" altLang="zh-CN" sz="2400" b="1" dirty="0" err="1"/>
              <a:t>int</a:t>
            </a:r>
            <a:r>
              <a:rPr lang="en-US" altLang="zh-CN" sz="2400" dirty="0"/>
              <a:t> c=0,  i=H(e),  k=-1;   </a:t>
            </a:r>
          </a:p>
          <a:p>
            <a:r>
              <a:rPr lang="en-US" altLang="zh-CN" sz="2400" b="1" dirty="0"/>
              <a:t>   while</a:t>
            </a:r>
            <a:r>
              <a:rPr lang="en-US" altLang="zh-CN" sz="2400" dirty="0"/>
              <a:t> (c &lt; </a:t>
            </a:r>
            <a:r>
              <a:rPr lang="en-US" altLang="zh-CN" sz="2400" dirty="0" err="1"/>
              <a:t>maxSize</a:t>
            </a:r>
            <a:r>
              <a:rPr lang="en-US" altLang="zh-CN" sz="2400" dirty="0"/>
              <a:t> &amp;&amp;</a:t>
            </a:r>
          </a:p>
          <a:p>
            <a:r>
              <a:rPr lang="en-US" altLang="zh-CN" sz="2400" dirty="0"/>
              <a:t>	((tag[i] == USE &amp;&amp; </a:t>
            </a:r>
            <a:r>
              <a:rPr lang="en-US" altLang="zh-CN" sz="2400" dirty="0" err="1"/>
              <a:t>ht</a:t>
            </a:r>
            <a:r>
              <a:rPr lang="en-US" altLang="zh-CN" sz="2400" dirty="0"/>
              <a:t>[i] != e) || tag[i] == DELETE)) {</a:t>
            </a:r>
            <a:endParaRPr lang="zh-CN" altLang="zh-CN" sz="2400" dirty="0"/>
          </a:p>
          <a:p>
            <a:r>
              <a:rPr lang="en-US" altLang="zh-CN" sz="2400" b="1" dirty="0"/>
              <a:t>       if</a:t>
            </a:r>
            <a:r>
              <a:rPr lang="en-US" altLang="zh-CN" sz="2400" dirty="0"/>
              <a:t> (k == -1 &amp;&amp; tag[i] == DELETE)        k=i;</a:t>
            </a:r>
          </a:p>
          <a:p>
            <a:r>
              <a:rPr lang="en-US" altLang="zh-CN" sz="2400" dirty="0"/>
              <a:t>       i=Collision(e, ++c);</a:t>
            </a:r>
          </a:p>
          <a:p>
            <a:r>
              <a:rPr lang="en-US" altLang="zh-CN" sz="2400" dirty="0"/>
              <a:t>    }</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插入函数</a:t>
            </a:r>
            <a:endParaRPr lang="zh-CN" altLang="en-US" dirty="0"/>
          </a:p>
        </p:txBody>
      </p:sp>
    </p:spTree>
  </p:cSld>
  <p:clrMapOvr>
    <a:masterClrMapping/>
  </p:clrMapOvr>
  <p:transition>
    <p:wipe dir="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7"/>
          <p:cNvSpPr txBox="1">
            <a:spLocks noChangeArrowheads="1"/>
          </p:cNvSpPr>
          <p:nvPr/>
        </p:nvSpPr>
        <p:spPr bwMode="auto">
          <a:xfrm>
            <a:off x="287369" y="1343028"/>
            <a:ext cx="867727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    if</a:t>
            </a:r>
            <a:r>
              <a:rPr lang="en-US" altLang="zh-CN" sz="2400"/>
              <a:t> (c &gt;= maxSize &amp;&amp; k == -1) </a:t>
            </a:r>
          </a:p>
          <a:p>
            <a:r>
              <a:rPr lang="en-US" altLang="zh-CN" sz="2400"/>
              <a:t>	 </a:t>
            </a:r>
            <a:r>
              <a:rPr lang="en-US" altLang="zh-CN" sz="2400" b="1"/>
              <a:t>return</a:t>
            </a:r>
            <a:r>
              <a:rPr lang="en-US" altLang="zh-CN" sz="2400"/>
              <a:t> OVER_FLOW; 	// </a:t>
            </a:r>
            <a:r>
              <a:rPr lang="zh-CN" altLang="zh-CN" sz="2400"/>
              <a:t>散列表已经放满</a:t>
            </a:r>
          </a:p>
          <a:p>
            <a:r>
              <a:rPr lang="en-US" altLang="zh-CN" sz="2400"/>
              <a:t>    </a:t>
            </a:r>
            <a:r>
              <a:rPr lang="en-US" altLang="zh-CN" sz="2400" b="1"/>
              <a:t>else</a:t>
            </a:r>
            <a:r>
              <a:rPr lang="en-US" altLang="zh-CN" sz="2400"/>
              <a:t>  </a:t>
            </a:r>
            <a:r>
              <a:rPr lang="en-US" altLang="zh-CN" sz="2400" b="1"/>
              <a:t>if</a:t>
            </a:r>
            <a:r>
              <a:rPr lang="en-US" altLang="zh-CN" sz="2400"/>
              <a:t> (tag[i] == USE &amp;&amp; ht[i] == e)</a:t>
            </a:r>
            <a:endParaRPr lang="zh-CN" altLang="zh-CN" sz="2400"/>
          </a:p>
          <a:p>
            <a:r>
              <a:rPr lang="en-US" altLang="zh-CN" sz="2400"/>
              <a:t>     	</a:t>
            </a:r>
            <a:r>
              <a:rPr lang="en-US" altLang="zh-CN" sz="2400" b="1"/>
              <a:t>return</a:t>
            </a:r>
            <a:r>
              <a:rPr lang="en-US" altLang="zh-CN" sz="2400"/>
              <a:t> ENTRY_FOUND; 	// </a:t>
            </a:r>
            <a:r>
              <a:rPr lang="zh-CN" altLang="zh-CN" sz="2400"/>
              <a:t>散列表已经有要插入的元素</a:t>
            </a:r>
          </a:p>
          <a:p>
            <a:r>
              <a:rPr lang="en-US" altLang="zh-CN" sz="2400"/>
              <a:t>    </a:t>
            </a:r>
            <a:r>
              <a:rPr lang="en-US" altLang="zh-CN" sz="2400" b="1"/>
              <a:t>else</a:t>
            </a:r>
            <a:r>
              <a:rPr lang="en-US" altLang="zh-CN" sz="2400"/>
              <a:t>  {		 </a:t>
            </a:r>
            <a:endParaRPr lang="zh-CN" altLang="zh-CN" sz="2400"/>
          </a:p>
          <a:p>
            <a:r>
              <a:rPr lang="en-US" altLang="zh-CN" sz="2400"/>
              <a:t>        </a:t>
            </a:r>
            <a:r>
              <a:rPr lang="en-US" altLang="zh-CN" sz="2400" b="1"/>
              <a:t>if</a:t>
            </a:r>
            <a:r>
              <a:rPr lang="en-US" altLang="zh-CN" sz="2400"/>
              <a:t> (k == -1) </a:t>
            </a:r>
          </a:p>
          <a:p>
            <a:r>
              <a:rPr lang="en-US" altLang="zh-CN" sz="2400"/>
              <a:t>	  // k</a:t>
            </a:r>
            <a:r>
              <a:rPr lang="zh-CN" altLang="zh-CN" sz="2400"/>
              <a:t>为</a:t>
            </a:r>
            <a:r>
              <a:rPr lang="en-US" altLang="zh-CN" sz="2400"/>
              <a:t>-1</a:t>
            </a:r>
            <a:r>
              <a:rPr lang="zh-CN" altLang="zh-CN" sz="2400"/>
              <a:t>说明搜索到空位置，且前面没有删除元素</a:t>
            </a:r>
          </a:p>
          <a:p>
            <a:r>
              <a:rPr lang="en-US" altLang="zh-CN" sz="2400"/>
              <a:t>             k=i;</a:t>
            </a:r>
            <a:endParaRPr lang="zh-CN" altLang="zh-CN" sz="2400"/>
          </a:p>
          <a:p>
            <a:r>
              <a:rPr lang="en-US" altLang="zh-CN" sz="2400"/>
              <a:t>        ht[k]=e;</a:t>
            </a:r>
            <a:endParaRPr lang="zh-CN" altLang="zh-CN" sz="2400"/>
          </a:p>
          <a:p>
            <a:r>
              <a:rPr lang="en-US" altLang="zh-CN" sz="2400"/>
              <a:t>        tag[k]=USE; </a:t>
            </a:r>
            <a:endParaRPr lang="zh-CN" altLang="zh-CN" sz="2400"/>
          </a:p>
          <a:p>
            <a:r>
              <a:rPr lang="en-US" altLang="zh-CN" sz="2400"/>
              <a:t>        </a:t>
            </a:r>
            <a:r>
              <a:rPr lang="en-US" altLang="zh-CN" sz="2400" b="1"/>
              <a:t>return</a:t>
            </a:r>
            <a:r>
              <a:rPr lang="en-US" altLang="zh-CN" sz="2400"/>
              <a:t> SUCCESS;</a:t>
            </a:r>
            <a:endParaRPr lang="zh-CN" altLang="zh-CN" sz="2400"/>
          </a:p>
          <a:p>
            <a:r>
              <a:rPr lang="en-US" altLang="zh-CN" sz="2400"/>
              <a:t>     }</a:t>
            </a:r>
            <a:endParaRPr lang="zh-CN"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插入函数</a:t>
            </a:r>
            <a:endParaRPr lang="zh-CN" altLang="en-US" dirty="0"/>
          </a:p>
        </p:txBody>
      </p:sp>
    </p:spTree>
  </p:cSld>
  <p:clrMapOvr>
    <a:masterClrMapping/>
  </p:clrMapOvr>
  <p:transition>
    <p:wipe dir="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7"/>
          <p:cNvSpPr txBox="1">
            <a:spLocks noChangeArrowheads="1"/>
          </p:cNvSpPr>
          <p:nvPr/>
        </p:nvSpPr>
        <p:spPr bwMode="auto">
          <a:xfrm>
            <a:off x="287369" y="1343095"/>
            <a:ext cx="8677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KeyType</a:t>
            </a:r>
            <a:r>
              <a:rPr lang="en-US" altLang="zh-CN" sz="2400" dirty="0"/>
              <a:t>&gt;</a:t>
            </a:r>
            <a:endParaRPr lang="zh-CN" altLang="zh-CN" sz="2400" dirty="0"/>
          </a:p>
          <a:p>
            <a:r>
              <a:rPr lang="en-US" altLang="zh-CN" sz="2400" b="1" dirty="0" err="1"/>
              <a:t>bool</a:t>
            </a:r>
            <a:r>
              <a:rPr lang="en-US" altLang="zh-CN" sz="2400" dirty="0"/>
              <a:t> </a:t>
            </a:r>
            <a:r>
              <a:rPr lang="en-US" altLang="zh-CN" sz="2400" dirty="0" err="1" smtClean="0"/>
              <a:t>ClosedHashelem</a:t>
            </a:r>
            <a:r>
              <a:rPr lang="en-US" altLang="zh-CN" sz="2400" dirty="0" smtClean="0"/>
              <a:t>&lt;</a:t>
            </a:r>
            <a:r>
              <a:rPr lang="en-US" altLang="zh-CN" sz="2400" dirty="0" err="1" smtClean="0"/>
              <a:t>ElemType</a:t>
            </a:r>
            <a:r>
              <a:rPr lang="en-US" altLang="zh-CN" sz="2400" dirty="0"/>
              <a:t>, </a:t>
            </a:r>
            <a:r>
              <a:rPr lang="en-US" altLang="zh-CN" sz="2400" dirty="0" err="1"/>
              <a:t>KeyType</a:t>
            </a:r>
            <a:r>
              <a:rPr lang="en-US" altLang="zh-CN" sz="2400" dirty="0"/>
              <a:t>&gt;::Delete(</a:t>
            </a:r>
            <a:r>
              <a:rPr lang="en-US" altLang="zh-CN" sz="2400" b="1" dirty="0" err="1"/>
              <a:t>const</a:t>
            </a:r>
            <a:r>
              <a:rPr lang="en-US" altLang="zh-CN" sz="2400" dirty="0"/>
              <a:t> </a:t>
            </a:r>
            <a:r>
              <a:rPr lang="en-US" altLang="zh-CN" sz="2400" dirty="0" err="1"/>
              <a:t>KeyType</a:t>
            </a:r>
            <a:r>
              <a:rPr lang="en-US" altLang="zh-CN" sz="2400" dirty="0"/>
              <a:t> &amp;key)  {</a:t>
            </a:r>
            <a:endParaRPr lang="zh-CN" altLang="zh-CN" sz="2400" dirty="0"/>
          </a:p>
          <a:p>
            <a:r>
              <a:rPr lang="en-US" altLang="zh-CN" sz="2400" dirty="0"/>
              <a:t>      </a:t>
            </a:r>
            <a:r>
              <a:rPr lang="en-US" altLang="zh-CN" sz="2400" b="1" dirty="0" err="1"/>
              <a:t>int</a:t>
            </a:r>
            <a:r>
              <a:rPr lang="en-US" altLang="zh-CN" sz="2400" dirty="0"/>
              <a:t> i=Search(key);</a:t>
            </a:r>
            <a:endParaRPr lang="zh-CN" altLang="zh-CN" sz="2400" dirty="0"/>
          </a:p>
          <a:p>
            <a:r>
              <a:rPr lang="en-US" altLang="zh-CN" sz="2400" dirty="0"/>
              <a:t>      </a:t>
            </a:r>
            <a:r>
              <a:rPr lang="en-US" altLang="zh-CN" sz="2400" b="1" dirty="0"/>
              <a:t>if</a:t>
            </a:r>
            <a:r>
              <a:rPr lang="en-US" altLang="zh-CN" sz="2400" dirty="0"/>
              <a:t> (i == -1)	                 </a:t>
            </a:r>
            <a:endParaRPr lang="zh-CN" altLang="zh-CN" sz="2400" dirty="0"/>
          </a:p>
          <a:p>
            <a:r>
              <a:rPr lang="en-US" altLang="zh-CN" sz="2400" dirty="0"/>
              <a:t>	</a:t>
            </a:r>
            <a:r>
              <a:rPr lang="en-US" altLang="zh-CN" sz="2400" b="1" dirty="0"/>
              <a:t>return</a:t>
            </a:r>
            <a:r>
              <a:rPr lang="en-US" altLang="zh-CN" sz="2400" dirty="0"/>
              <a:t> false; 	// </a:t>
            </a:r>
            <a:r>
              <a:rPr lang="zh-CN" altLang="zh-CN" sz="2400" dirty="0"/>
              <a:t>查找失败</a:t>
            </a:r>
            <a:r>
              <a:rPr lang="en-US" altLang="zh-CN" sz="2400" dirty="0"/>
              <a:t>, </a:t>
            </a:r>
            <a:r>
              <a:rPr lang="zh-CN" altLang="zh-CN" sz="2400" dirty="0"/>
              <a:t>说明元素不存在。</a:t>
            </a:r>
          </a:p>
          <a:p>
            <a:r>
              <a:rPr lang="en-US" altLang="zh-CN" sz="2400" dirty="0"/>
              <a:t>      </a:t>
            </a:r>
            <a:r>
              <a:rPr lang="en-US" altLang="zh-CN" sz="2400" b="1" dirty="0"/>
              <a:t>else</a:t>
            </a:r>
            <a:r>
              <a:rPr lang="en-US" altLang="zh-CN" sz="2400" dirty="0"/>
              <a:t>	{	                       </a:t>
            </a:r>
            <a:endParaRPr lang="zh-CN" altLang="zh-CN" sz="2400" dirty="0"/>
          </a:p>
          <a:p>
            <a:r>
              <a:rPr lang="en-US" altLang="zh-CN" sz="2400" dirty="0"/>
              <a:t>	tag[i]=DELETE;	// </a:t>
            </a:r>
            <a:r>
              <a:rPr lang="zh-CN" altLang="zh-CN" sz="2400" dirty="0"/>
              <a:t>设置删除标记</a:t>
            </a:r>
            <a:r>
              <a:rPr lang="en-US" altLang="zh-CN" sz="2400" dirty="0"/>
              <a:t> </a:t>
            </a:r>
            <a:endParaRPr lang="zh-CN" altLang="zh-CN" sz="2400" dirty="0"/>
          </a:p>
          <a:p>
            <a:r>
              <a:rPr lang="en-US" altLang="zh-CN" sz="2400" dirty="0"/>
              <a:t>	</a:t>
            </a:r>
            <a:r>
              <a:rPr lang="en-US" altLang="zh-CN" sz="2400" b="1" dirty="0"/>
              <a:t>return</a:t>
            </a:r>
            <a:r>
              <a:rPr lang="en-US" altLang="zh-CN" sz="2400" dirty="0"/>
              <a:t> true;              // </a:t>
            </a:r>
            <a:r>
              <a:rPr lang="zh-CN" altLang="zh-CN" sz="2400" dirty="0"/>
              <a:t>删除成功</a:t>
            </a:r>
          </a:p>
          <a:p>
            <a:r>
              <a:rPr lang="en-US" altLang="zh-CN" sz="2400" dirty="0"/>
              <a:t>       }</a:t>
            </a:r>
            <a:endParaRPr lang="zh-CN"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删除函数</a:t>
            </a:r>
            <a:endParaRPr lang="zh-CN" altLang="en-US"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936631" y="328612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7411" name="Rectangle 9"/>
          <p:cNvSpPr>
            <a:spLocks noChangeArrowheads="1"/>
          </p:cNvSpPr>
          <p:nvPr/>
        </p:nvSpPr>
        <p:spPr bwMode="auto">
          <a:xfrm>
            <a:off x="3130062" y="2367105"/>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0"/>
            <a:ext cx="4923692"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27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138" y="2362343"/>
            <a:ext cx="4853354"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271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139" y="4343400"/>
            <a:ext cx="492369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7415" name="Rectangle 7"/>
          <p:cNvSpPr>
            <a:spLocks noChangeArrowheads="1"/>
          </p:cNvSpPr>
          <p:nvPr/>
        </p:nvSpPr>
        <p:spPr bwMode="auto">
          <a:xfrm>
            <a:off x="2110154" y="6400801"/>
            <a:ext cx="464233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r>
              <a:rPr lang="zh-CN" altLang="en-US" sz="2400" smtClean="0">
                <a:solidFill>
                  <a:srgbClr val="000000"/>
                </a:solidFill>
                <a:latin typeface="Times New Roman" pitchFamily="18" charset="0"/>
                <a:ea typeface="宋体" charset="-122"/>
              </a:rPr>
              <a:t>图8-1(</a:t>
            </a:r>
            <a:r>
              <a:rPr lang="en-US" altLang="zh-CN" sz="2400" smtClean="0">
                <a:solidFill>
                  <a:srgbClr val="000000"/>
                </a:solidFill>
                <a:latin typeface="Times New Roman" pitchFamily="18" charset="0"/>
                <a:ea typeface="宋体" charset="-122"/>
              </a:rPr>
              <a:t>a)  </a:t>
            </a:r>
            <a:r>
              <a:rPr lang="zh-CN" altLang="en-US" sz="2400" smtClean="0">
                <a:solidFill>
                  <a:srgbClr val="000000"/>
                </a:solidFill>
                <a:latin typeface="Times New Roman" pitchFamily="18" charset="0"/>
                <a:ea typeface="宋体" charset="-122"/>
              </a:rPr>
              <a:t>折半查找(找23)的示例 </a:t>
            </a:r>
          </a:p>
        </p:txBody>
      </p:sp>
    </p:spTree>
    <p:extLst>
      <p:ext uri="{BB962C8B-B14F-4D97-AF65-F5344CB8AC3E}">
        <p14:creationId xmlns:p14="http://schemas.microsoft.com/office/powerpoint/2010/main" val="1323228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327109"/>
                                        </p:tgtEl>
                                        <p:attrNameLst>
                                          <p:attrName>style.visibility</p:attrName>
                                        </p:attrNameLst>
                                      </p:cBhvr>
                                      <p:to>
                                        <p:strVal val="visible"/>
                                      </p:to>
                                    </p:set>
                                    <p:animEffect transition="in" filter="randombar(horizontal)">
                                      <p:cBhvr>
                                        <p:cTn id="7" dur="500"/>
                                        <p:tgtEl>
                                          <p:spTgt spid="1327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327110"/>
                                        </p:tgtEl>
                                        <p:attrNameLst>
                                          <p:attrName>style.visibility</p:attrName>
                                        </p:attrNameLst>
                                      </p:cBhvr>
                                      <p:to>
                                        <p:strVal val="visible"/>
                                      </p:to>
                                    </p:set>
                                    <p:animEffect transition="in" filter="randombar(horizontal)">
                                      <p:cBhvr>
                                        <p:cTn id="12" dur="500"/>
                                        <p:tgtEl>
                                          <p:spTgt spid="132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993781" y="142875"/>
            <a:ext cx="7754938" cy="838200"/>
          </a:xfrm>
        </p:spPr>
        <p:txBody>
          <a:bodyPr>
            <a:normAutofit/>
          </a:bodyPr>
          <a:lstStyle/>
          <a:p>
            <a:pPr eaLnBrk="1" fontAlgn="auto" hangingPunct="1">
              <a:spcAft>
                <a:spcPts val="0"/>
              </a:spcAft>
              <a:defRPr/>
            </a:pPr>
            <a:r>
              <a:rPr lang="zh-CN" altLang="en-US" dirty="0"/>
              <a:t>处理溢出的开散列方法</a:t>
            </a:r>
          </a:p>
        </p:txBody>
      </p:sp>
      <p:sp>
        <p:nvSpPr>
          <p:cNvPr id="136195" name="Text Box 3"/>
          <p:cNvSpPr txBox="1">
            <a:spLocks noChangeArrowheads="1"/>
          </p:cNvSpPr>
          <p:nvPr/>
        </p:nvSpPr>
        <p:spPr bwMode="auto">
          <a:xfrm>
            <a:off x="609600" y="1600200"/>
            <a:ext cx="8077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spcBef>
                <a:spcPct val="50000"/>
              </a:spcBef>
            </a:pPr>
            <a:r>
              <a:rPr kumimoji="1" lang="en-US" altLang="zh-CN" sz="2400">
                <a:latin typeface="宋体" pitchFamily="2" charset="-122"/>
              </a:rPr>
              <a:t>    </a:t>
            </a:r>
            <a:r>
              <a:rPr kumimoji="1" lang="zh-CN" altLang="en-US" sz="2800">
                <a:latin typeface="宋体" pitchFamily="2" charset="-122"/>
              </a:rPr>
              <a:t>在解决冲突的开散列方法中，首先按数据元素的关键字用某一个散列函数计算出数据元素的存放位置。通过散列函数计算出来的具有相同地址的数据元素归于同一子集合。每一个子集合也称为一个桶。通常各个桶中的数据元素通过一个单链表链接起来，亦称之为同义词子表，所有链表的表头结点组成一个向量。</a:t>
            </a:r>
            <a:r>
              <a:rPr kumimoji="1" lang="zh-CN" altLang="en-US" sz="2800">
                <a:latin typeface="Times New Roman" pitchFamily="18"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5"/>
                                        </p:tgtEl>
                                        <p:attrNameLst>
                                          <p:attrName>style.visibility</p:attrName>
                                        </p:attrNameLst>
                                      </p:cBhvr>
                                      <p:to>
                                        <p:strVal val="visible"/>
                                      </p:to>
                                    </p:set>
                                    <p:anim calcmode="lin" valueType="num">
                                      <p:cBhvr additive="base">
                                        <p:cTn id="7" dur="500" fill="hold"/>
                                        <p:tgtEl>
                                          <p:spTgt spid="136195"/>
                                        </p:tgtEl>
                                        <p:attrNameLst>
                                          <p:attrName>ppt_x</p:attrName>
                                        </p:attrNameLst>
                                      </p:cBhvr>
                                      <p:tavLst>
                                        <p:tav tm="0">
                                          <p:val>
                                            <p:strVal val="0-#ppt_w/2"/>
                                          </p:val>
                                        </p:tav>
                                        <p:tav tm="100000">
                                          <p:val>
                                            <p:strVal val="#ppt_x"/>
                                          </p:val>
                                        </p:tav>
                                      </p:tavLst>
                                    </p:anim>
                                    <p:anim calcmode="lin" valueType="num">
                                      <p:cBhvr additive="base">
                                        <p:cTn id="8" dur="500" fill="hold"/>
                                        <p:tgtEl>
                                          <p:spTgt spid="136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ChangeArrowheads="1"/>
          </p:cNvSpPr>
          <p:nvPr/>
        </p:nvSpPr>
        <p:spPr bwMode="auto">
          <a:xfrm>
            <a:off x="3105150" y="17811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2" name="Group 7"/>
          <p:cNvGrpSpPr>
            <a:grpSpLocks/>
          </p:cNvGrpSpPr>
          <p:nvPr/>
        </p:nvGrpSpPr>
        <p:grpSpPr bwMode="auto">
          <a:xfrm>
            <a:off x="3384550" y="1544638"/>
            <a:ext cx="4343400" cy="4800600"/>
            <a:chOff x="2688" y="480"/>
            <a:chExt cx="2736" cy="3024"/>
          </a:xfrm>
        </p:grpSpPr>
        <p:sp>
          <p:nvSpPr>
            <p:cNvPr id="137220" name="Rectangle 4"/>
            <p:cNvSpPr>
              <a:spLocks noChangeArrowheads="1"/>
            </p:cNvSpPr>
            <p:nvPr/>
          </p:nvSpPr>
          <p:spPr bwMode="auto">
            <a:xfrm>
              <a:off x="2688" y="480"/>
              <a:ext cx="2736" cy="3024"/>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p>
          </p:txBody>
        </p:sp>
        <p:pic>
          <p:nvPicPr>
            <p:cNvPr id="111623" name="Picture 2" descr="8-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 y="624"/>
              <a:ext cx="2479"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7222" name="Text Box 6"/>
          <p:cNvSpPr txBox="1">
            <a:spLocks noChangeArrowheads="1"/>
          </p:cNvSpPr>
          <p:nvPr/>
        </p:nvSpPr>
        <p:spPr bwMode="auto">
          <a:xfrm>
            <a:off x="503238" y="1544638"/>
            <a:ext cx="3657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宋体" pitchFamily="2" charset="-122"/>
              </a:rPr>
              <a:t>hash(Burke)=1</a:t>
            </a:r>
          </a:p>
          <a:p>
            <a:pPr algn="just" eaLnBrk="1" hangingPunct="1">
              <a:spcBef>
                <a:spcPct val="50000"/>
              </a:spcBef>
            </a:pPr>
            <a:r>
              <a:rPr kumimoji="1" lang="en-US" altLang="zh-CN" sz="2400">
                <a:solidFill>
                  <a:srgbClr val="000000"/>
                </a:solidFill>
                <a:latin typeface="宋体" pitchFamily="2" charset="-122"/>
              </a:rPr>
              <a:t>hash(Ekers)=4</a:t>
            </a:r>
          </a:p>
          <a:p>
            <a:pPr algn="just" eaLnBrk="1" hangingPunct="1">
              <a:spcBef>
                <a:spcPct val="50000"/>
              </a:spcBef>
            </a:pPr>
            <a:r>
              <a:rPr kumimoji="1" lang="en-US" altLang="zh-CN" sz="2400">
                <a:solidFill>
                  <a:srgbClr val="000000"/>
                </a:solidFill>
                <a:latin typeface="宋体" pitchFamily="2" charset="-122"/>
              </a:rPr>
              <a:t>hash(Broad)=1</a:t>
            </a:r>
          </a:p>
          <a:p>
            <a:pPr algn="just" eaLnBrk="1" hangingPunct="1">
              <a:spcBef>
                <a:spcPct val="50000"/>
              </a:spcBef>
            </a:pPr>
            <a:r>
              <a:rPr kumimoji="1" lang="en-US" altLang="zh-CN" sz="2400">
                <a:solidFill>
                  <a:srgbClr val="000000"/>
                </a:solidFill>
                <a:latin typeface="宋体" pitchFamily="2" charset="-122"/>
              </a:rPr>
              <a:t>hash(Blum)=1</a:t>
            </a:r>
          </a:p>
          <a:p>
            <a:pPr algn="just" eaLnBrk="1" hangingPunct="1">
              <a:spcBef>
                <a:spcPct val="50000"/>
              </a:spcBef>
            </a:pPr>
            <a:r>
              <a:rPr kumimoji="1" lang="en-US" altLang="zh-CN" sz="2400">
                <a:solidFill>
                  <a:srgbClr val="000000"/>
                </a:solidFill>
                <a:latin typeface="宋体" pitchFamily="2" charset="-122"/>
              </a:rPr>
              <a:t>hash(Attlee)=0</a:t>
            </a:r>
          </a:p>
          <a:p>
            <a:pPr algn="just" eaLnBrk="1" hangingPunct="1">
              <a:spcBef>
                <a:spcPct val="50000"/>
              </a:spcBef>
            </a:pPr>
            <a:r>
              <a:rPr kumimoji="1" lang="en-US" altLang="zh-CN" sz="2400">
                <a:solidFill>
                  <a:srgbClr val="000000"/>
                </a:solidFill>
                <a:latin typeface="宋体" pitchFamily="2" charset="-122"/>
              </a:rPr>
              <a:t>hash(Alton)=0</a:t>
            </a:r>
          </a:p>
          <a:p>
            <a:pPr algn="just" eaLnBrk="1" hangingPunct="1">
              <a:spcBef>
                <a:spcPct val="50000"/>
              </a:spcBef>
            </a:pPr>
            <a:r>
              <a:rPr kumimoji="1" lang="en-US" altLang="zh-CN" sz="2400">
                <a:solidFill>
                  <a:srgbClr val="000000"/>
                </a:solidFill>
                <a:latin typeface="宋体" pitchFamily="2" charset="-122"/>
              </a:rPr>
              <a:t>hash(Hecht)=7</a:t>
            </a:r>
          </a:p>
          <a:p>
            <a:pPr algn="just" eaLnBrk="1" hangingPunct="1">
              <a:spcBef>
                <a:spcPct val="50000"/>
              </a:spcBef>
            </a:pPr>
            <a:r>
              <a:rPr kumimoji="1" lang="en-US" altLang="zh-CN" sz="2400">
                <a:solidFill>
                  <a:srgbClr val="000000"/>
                </a:solidFill>
                <a:latin typeface="宋体" pitchFamily="2" charset="-122"/>
              </a:rPr>
              <a:t>hash(Ederly)=4</a:t>
            </a:r>
          </a:p>
        </p:txBody>
      </p:sp>
      <p:sp>
        <p:nvSpPr>
          <p:cNvPr id="3" name="标题 2"/>
          <p:cNvSpPr>
            <a:spLocks noGrp="1"/>
          </p:cNvSpPr>
          <p:nvPr>
            <p:ph type="title"/>
          </p:nvPr>
        </p:nvSpPr>
        <p:spPr>
          <a:xfrm>
            <a:off x="993781" y="142875"/>
            <a:ext cx="7754938" cy="838200"/>
          </a:xfrm>
        </p:spPr>
        <p:txBody>
          <a:bodyPr/>
          <a:lstStyle/>
          <a:p>
            <a:pPr>
              <a:defRPr/>
            </a:pPr>
            <a:r>
              <a:rPr lang="zh-CN" altLang="en-US" dirty="0"/>
              <a:t>处理溢出的开散列方法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7222"/>
                                        </p:tgtEl>
                                        <p:attrNameLst>
                                          <p:attrName>style.visibility</p:attrName>
                                        </p:attrNameLst>
                                      </p:cBhvr>
                                      <p:to>
                                        <p:strVal val="visible"/>
                                      </p:to>
                                    </p:set>
                                    <p:anim calcmode="lin" valueType="num">
                                      <p:cBhvr>
                                        <p:cTn id="7" dur="1000" fill="hold"/>
                                        <p:tgtEl>
                                          <p:spTgt spid="137222"/>
                                        </p:tgtEl>
                                        <p:attrNameLst>
                                          <p:attrName>ppt_w</p:attrName>
                                        </p:attrNameLst>
                                      </p:cBhvr>
                                      <p:tavLst>
                                        <p:tav tm="0">
                                          <p:val>
                                            <p:fltVal val="0"/>
                                          </p:val>
                                        </p:tav>
                                        <p:tav tm="100000">
                                          <p:val>
                                            <p:strVal val="#ppt_w"/>
                                          </p:val>
                                        </p:tav>
                                      </p:tavLst>
                                    </p:anim>
                                    <p:anim calcmode="lin" valueType="num">
                                      <p:cBhvr>
                                        <p:cTn id="8" dur="1000" fill="hold"/>
                                        <p:tgtEl>
                                          <p:spTgt spid="137222"/>
                                        </p:tgtEl>
                                        <p:attrNameLst>
                                          <p:attrName>ppt_h</p:attrName>
                                        </p:attrNameLst>
                                      </p:cBhvr>
                                      <p:tavLst>
                                        <p:tav tm="0">
                                          <p:val>
                                            <p:fltVal val="0"/>
                                          </p:val>
                                        </p:tav>
                                        <p:tav tm="100000">
                                          <p:val>
                                            <p:strVal val="#ppt_h"/>
                                          </p:val>
                                        </p:tav>
                                      </p:tavLst>
                                    </p:anim>
                                    <p:anim calcmode="lin" valueType="num">
                                      <p:cBhvr>
                                        <p:cTn id="9" dur="1000" fill="hold"/>
                                        <p:tgtEl>
                                          <p:spTgt spid="137222"/>
                                        </p:tgtEl>
                                        <p:attrNameLst>
                                          <p:attrName>style.rotation</p:attrName>
                                        </p:attrNameLst>
                                      </p:cBhvr>
                                      <p:tavLst>
                                        <p:tav tm="0">
                                          <p:val>
                                            <p:fltVal val="90"/>
                                          </p:val>
                                        </p:tav>
                                        <p:tav tm="100000">
                                          <p:val>
                                            <p:fltVal val="0"/>
                                          </p:val>
                                        </p:tav>
                                      </p:tavLst>
                                    </p:anim>
                                    <p:animEffect transition="in" filter="fade">
                                      <p:cBhvr>
                                        <p:cTn id="10" dur="1000"/>
                                        <p:tgtEl>
                                          <p:spTgt spid="1372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431800" y="1376429"/>
            <a:ext cx="80772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宋体" pitchFamily="2" charset="-122"/>
              </a:rPr>
              <a:t>    </a:t>
            </a:r>
            <a:r>
              <a:rPr kumimoji="1" lang="zh-CN" altLang="en-US" sz="2800">
                <a:solidFill>
                  <a:srgbClr val="000000"/>
                </a:solidFill>
                <a:latin typeface="宋体" pitchFamily="2" charset="-122"/>
              </a:rPr>
              <a:t>散列表方法是一种直接计算数据元素存放地址的方法，它在关键字与存储位置之间直接建立了映象。当选择的散列函数能够得到均匀的地址分布时，在查找过程中可以无需多次探测，查找效率较高，但是由于很难避免冲突，这就增加了查找时间。</a:t>
            </a:r>
          </a:p>
          <a:p>
            <a:pPr eaLnBrk="1" hangingPunct="1">
              <a:spcBef>
                <a:spcPct val="50000"/>
              </a:spcBef>
            </a:pPr>
            <a:r>
              <a:rPr kumimoji="1" lang="zh-CN" altLang="en-US" sz="2800">
                <a:latin typeface="宋体" pitchFamily="2" charset="-122"/>
              </a:rPr>
              <a:t>    冲突的出现，与散列函数的选取</a:t>
            </a:r>
            <a:r>
              <a:rPr kumimoji="1" lang="en-US" altLang="zh-CN" sz="2800">
                <a:latin typeface="Times New Roman" pitchFamily="18" charset="0"/>
              </a:rPr>
              <a:t>(</a:t>
            </a:r>
            <a:r>
              <a:rPr kumimoji="1" lang="zh-CN" altLang="en-US" sz="2800">
                <a:latin typeface="宋体" pitchFamily="2" charset="-122"/>
              </a:rPr>
              <a:t>地址分布是否均匀</a:t>
            </a:r>
            <a:r>
              <a:rPr kumimoji="1" lang="en-US" altLang="zh-CN" sz="2800">
                <a:latin typeface="Times New Roman" pitchFamily="18" charset="0"/>
              </a:rPr>
              <a:t>)</a:t>
            </a:r>
            <a:r>
              <a:rPr kumimoji="1" lang="zh-CN" altLang="en-US" sz="2800">
                <a:latin typeface="宋体" pitchFamily="2" charset="-122"/>
              </a:rPr>
              <a:t>、处理溢出的方法</a:t>
            </a:r>
            <a:r>
              <a:rPr kumimoji="1" lang="en-US" altLang="zh-CN" sz="2800">
                <a:latin typeface="Times New Roman" pitchFamily="18" charset="0"/>
              </a:rPr>
              <a:t>(</a:t>
            </a:r>
            <a:r>
              <a:rPr kumimoji="1" lang="zh-CN" altLang="en-US" sz="2800">
                <a:latin typeface="宋体" pitchFamily="2" charset="-122"/>
              </a:rPr>
              <a:t>是否产生堆积</a:t>
            </a:r>
            <a:r>
              <a:rPr kumimoji="1" lang="en-US" altLang="zh-CN" sz="2800">
                <a:latin typeface="Times New Roman" pitchFamily="18" charset="0"/>
              </a:rPr>
              <a:t>)</a:t>
            </a:r>
            <a:r>
              <a:rPr kumimoji="1" lang="zh-CN" altLang="en-US" sz="2800">
                <a:latin typeface="宋体" pitchFamily="2" charset="-122"/>
              </a:rPr>
              <a:t>有关。</a:t>
            </a:r>
            <a:endParaRPr kumimoji="1" lang="en-US" altLang="zh-CN" sz="2800">
              <a:latin typeface="宋体" pitchFamily="2" charset="-122"/>
            </a:endParaRPr>
          </a:p>
        </p:txBody>
      </p:sp>
      <p:sp>
        <p:nvSpPr>
          <p:cNvPr id="2" name="标题 1"/>
          <p:cNvSpPr>
            <a:spLocks noGrp="1"/>
          </p:cNvSpPr>
          <p:nvPr>
            <p:ph type="title"/>
          </p:nvPr>
        </p:nvSpPr>
        <p:spPr>
          <a:xfrm>
            <a:off x="993781" y="142875"/>
            <a:ext cx="7754938" cy="838200"/>
          </a:xfrm>
        </p:spPr>
        <p:txBody>
          <a:bodyPr/>
          <a:lstStyle/>
          <a:p>
            <a:pPr>
              <a:defRPr/>
            </a:pPr>
            <a:r>
              <a:rPr lang="zh-CN" altLang="zh-CN" dirty="0"/>
              <a:t>散列表分析</a:t>
            </a:r>
            <a:endParaRPr lang="zh-CN" altLang="en-US" dirty="0"/>
          </a:p>
        </p:txBody>
      </p:sp>
    </p:spTree>
  </p:cSld>
  <p:clrMapOvr>
    <a:masterClrMapping/>
  </p:clrMapOvr>
  <p:transition>
    <p:wipe dir="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6"/>
          <p:cNvGrpSpPr>
            <a:grpSpLocks/>
          </p:cNvGrpSpPr>
          <p:nvPr/>
        </p:nvGrpSpPr>
        <p:grpSpPr bwMode="auto">
          <a:xfrm>
            <a:off x="1371600" y="1524000"/>
            <a:ext cx="6096000" cy="4191000"/>
            <a:chOff x="864" y="960"/>
            <a:chExt cx="3840" cy="2640"/>
          </a:xfrm>
        </p:grpSpPr>
        <p:sp>
          <p:nvSpPr>
            <p:cNvPr id="113668" name="Rectangle 5"/>
            <p:cNvSpPr>
              <a:spLocks noChangeArrowheads="1"/>
            </p:cNvSpPr>
            <p:nvPr/>
          </p:nvSpPr>
          <p:spPr bwMode="auto">
            <a:xfrm>
              <a:off x="864" y="960"/>
              <a:ext cx="3840" cy="264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graphicFrame>
          <p:nvGraphicFramePr>
            <p:cNvPr id="113669" name="Object 0"/>
            <p:cNvGraphicFramePr>
              <a:graphicFrameLocks noChangeAspect="1"/>
            </p:cNvGraphicFramePr>
            <p:nvPr/>
          </p:nvGraphicFramePr>
          <p:xfrm>
            <a:off x="960" y="1104"/>
            <a:ext cx="3648" cy="2360"/>
          </p:xfrm>
          <a:graphic>
            <a:graphicData uri="http://schemas.openxmlformats.org/presentationml/2006/ole">
              <mc:AlternateContent xmlns:mc="http://schemas.openxmlformats.org/markup-compatibility/2006">
                <mc:Choice xmlns:v="urn:schemas-microsoft-com:vml" Requires="v">
                  <p:oleObj spid="_x0000_s113732" name="位图图像" r:id="rId3" imgW="4315427" imgH="2790476" progId="Paint.Picture">
                    <p:embed/>
                  </p:oleObj>
                </mc:Choice>
                <mc:Fallback>
                  <p:oleObj name="位图图像" r:id="rId3" imgW="4315427" imgH="2790476" progId="Paint.Picture">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104"/>
                          <a:ext cx="3648" cy="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标题 1"/>
          <p:cNvSpPr>
            <a:spLocks noGrp="1"/>
          </p:cNvSpPr>
          <p:nvPr>
            <p:ph type="title"/>
          </p:nvPr>
        </p:nvSpPr>
        <p:spPr>
          <a:xfrm>
            <a:off x="993781" y="142875"/>
            <a:ext cx="7754938" cy="838200"/>
          </a:xfrm>
        </p:spPr>
        <p:txBody>
          <a:bodyPr/>
          <a:lstStyle/>
          <a:p>
            <a:pPr>
              <a:defRPr/>
            </a:pPr>
            <a:r>
              <a:rPr lang="zh-CN" altLang="zh-CN" dirty="0"/>
              <a:t>散列表分析</a:t>
            </a:r>
            <a:endParaRPr lang="zh-CN" altLang="en-US" dirty="0"/>
          </a:p>
        </p:txBody>
      </p:sp>
    </p:spTree>
  </p:cSld>
  <p:clrMapOvr>
    <a:masterClrMapping/>
  </p:clrMapOvr>
  <p:transition>
    <p:wipe dir="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49899" y="188640"/>
            <a:ext cx="7778262" cy="957263"/>
          </a:xfrm>
        </p:spPr>
        <p:txBody>
          <a:bodyPr/>
          <a:lstStyle/>
          <a:p>
            <a:r>
              <a:rPr lang="zh-CN" altLang="en-US" sz="4600" dirty="0" smtClean="0">
                <a:ea typeface="宋体" charset="-122"/>
              </a:rPr>
              <a:t>书　面　作  业</a:t>
            </a:r>
          </a:p>
        </p:txBody>
      </p:sp>
      <p:sp>
        <p:nvSpPr>
          <p:cNvPr id="552963" name="Rectangle 3"/>
          <p:cNvSpPr>
            <a:spLocks noChangeArrowheads="1"/>
          </p:cNvSpPr>
          <p:nvPr/>
        </p:nvSpPr>
        <p:spPr bwMode="auto">
          <a:xfrm>
            <a:off x="451369" y="1628777"/>
            <a:ext cx="8175381" cy="3536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p>
            <a:pPr>
              <a:defRPr/>
            </a:pPr>
            <a:r>
              <a:rPr kumimoji="1" lang="en-US" altLang="zh-CN" sz="3200" smtClean="0">
                <a:solidFill>
                  <a:srgbClr val="003366"/>
                </a:solidFill>
                <a:latin typeface="黑体" pitchFamily="49" charset="-122"/>
                <a:ea typeface="黑体" pitchFamily="49" charset="-122"/>
              </a:rPr>
              <a:t>    P307-310:</a:t>
            </a:r>
            <a:endParaRPr kumimoji="1" lang="en-US" altLang="zh-CN" sz="3200" dirty="0" smtClean="0">
              <a:solidFill>
                <a:srgbClr val="003366"/>
              </a:solidFill>
              <a:latin typeface="黑体" pitchFamily="49" charset="-122"/>
              <a:ea typeface="黑体" pitchFamily="49" charset="-122"/>
            </a:endParaRPr>
          </a:p>
          <a:p>
            <a:pPr>
              <a:defRPr/>
            </a:pPr>
            <a:endParaRPr kumimoji="1" lang="en-US" altLang="zh-CN" sz="3200" dirty="0" smtClean="0">
              <a:solidFill>
                <a:srgbClr val="003366"/>
              </a:solidFill>
              <a:latin typeface="黑体" pitchFamily="49" charset="-122"/>
              <a:ea typeface="黑体" pitchFamily="49" charset="-122"/>
            </a:endParaRPr>
          </a:p>
          <a:p>
            <a:pPr>
              <a:defRPr/>
            </a:pPr>
            <a:r>
              <a:rPr kumimoji="1" lang="en-US" altLang="zh-CN" sz="3200" dirty="0">
                <a:solidFill>
                  <a:srgbClr val="003366"/>
                </a:solidFill>
                <a:latin typeface="黑体" pitchFamily="49" charset="-122"/>
                <a:ea typeface="黑体" pitchFamily="49" charset="-122"/>
              </a:rPr>
              <a:t> </a:t>
            </a:r>
            <a:r>
              <a:rPr kumimoji="1" lang="en-US" altLang="zh-CN" sz="3200" dirty="0" smtClean="0">
                <a:solidFill>
                  <a:srgbClr val="003366"/>
                </a:solidFill>
                <a:latin typeface="黑体" pitchFamily="49" charset="-122"/>
                <a:ea typeface="黑体" pitchFamily="49" charset="-122"/>
              </a:rPr>
              <a:t>   </a:t>
            </a:r>
            <a:r>
              <a:rPr kumimoji="1" lang="zh-CN" altLang="en-US" sz="3200" dirty="0" smtClean="0">
                <a:solidFill>
                  <a:srgbClr val="003366"/>
                </a:solidFill>
                <a:latin typeface="黑体" pitchFamily="49" charset="-122"/>
                <a:ea typeface="黑体" pitchFamily="49" charset="-122"/>
              </a:rPr>
              <a:t>一 </a:t>
            </a:r>
            <a:r>
              <a:rPr kumimoji="1" lang="en-US" altLang="zh-CN" sz="3200" dirty="0" smtClean="0">
                <a:solidFill>
                  <a:srgbClr val="003366"/>
                </a:solidFill>
                <a:latin typeface="黑体" pitchFamily="49" charset="-122"/>
                <a:ea typeface="黑体" pitchFamily="49" charset="-122"/>
              </a:rPr>
              <a:t>1-10</a:t>
            </a:r>
          </a:p>
          <a:p>
            <a:pPr>
              <a:defRPr/>
            </a:pPr>
            <a:r>
              <a:rPr kumimoji="1" lang="en-US" altLang="zh-CN" sz="3200" dirty="0">
                <a:solidFill>
                  <a:srgbClr val="003366"/>
                </a:solidFill>
                <a:latin typeface="黑体" pitchFamily="49" charset="-122"/>
                <a:ea typeface="黑体" pitchFamily="49" charset="-122"/>
              </a:rPr>
              <a:t> </a:t>
            </a:r>
            <a:r>
              <a:rPr kumimoji="1" lang="en-US" altLang="zh-CN" sz="3200" dirty="0" smtClean="0">
                <a:solidFill>
                  <a:srgbClr val="003366"/>
                </a:solidFill>
                <a:latin typeface="黑体" pitchFamily="49" charset="-122"/>
                <a:ea typeface="黑体" pitchFamily="49" charset="-122"/>
              </a:rPr>
              <a:t>   </a:t>
            </a:r>
            <a:r>
              <a:rPr kumimoji="1" lang="zh-CN" altLang="en-US" sz="3200" dirty="0" smtClean="0">
                <a:solidFill>
                  <a:srgbClr val="003366"/>
                </a:solidFill>
                <a:latin typeface="黑体" pitchFamily="49" charset="-122"/>
                <a:ea typeface="黑体" pitchFamily="49" charset="-122"/>
              </a:rPr>
              <a:t>二 </a:t>
            </a:r>
            <a:r>
              <a:rPr kumimoji="1" lang="en-US" altLang="zh-CN" sz="3200" dirty="0" smtClean="0">
                <a:solidFill>
                  <a:srgbClr val="003366"/>
                </a:solidFill>
                <a:latin typeface="黑体" pitchFamily="49" charset="-122"/>
                <a:ea typeface="黑体" pitchFamily="49" charset="-122"/>
              </a:rPr>
              <a:t>1-10</a:t>
            </a:r>
          </a:p>
          <a:p>
            <a:pPr>
              <a:defRPr/>
            </a:pPr>
            <a:r>
              <a:rPr kumimoji="1" lang="en-US" altLang="zh-CN" sz="3200" dirty="0">
                <a:solidFill>
                  <a:srgbClr val="003366"/>
                </a:solidFill>
                <a:latin typeface="黑体" pitchFamily="49" charset="-122"/>
                <a:ea typeface="黑体" pitchFamily="49" charset="-122"/>
              </a:rPr>
              <a:t> </a:t>
            </a:r>
            <a:r>
              <a:rPr kumimoji="1" lang="en-US" altLang="zh-CN" sz="3200" dirty="0" smtClean="0">
                <a:solidFill>
                  <a:srgbClr val="003366"/>
                </a:solidFill>
                <a:latin typeface="黑体" pitchFamily="49" charset="-122"/>
                <a:ea typeface="黑体" pitchFamily="49" charset="-122"/>
              </a:rPr>
              <a:t>   </a:t>
            </a:r>
            <a:r>
              <a:rPr kumimoji="1" lang="zh-CN" altLang="en-US" sz="3200" dirty="0" smtClean="0">
                <a:solidFill>
                  <a:srgbClr val="003366"/>
                </a:solidFill>
                <a:latin typeface="黑体" pitchFamily="49" charset="-122"/>
                <a:ea typeface="黑体" pitchFamily="49" charset="-122"/>
              </a:rPr>
              <a:t>三 </a:t>
            </a:r>
            <a:r>
              <a:rPr kumimoji="1" lang="en-US" altLang="zh-CN" sz="3200" dirty="0" smtClean="0">
                <a:solidFill>
                  <a:srgbClr val="003366"/>
                </a:solidFill>
                <a:latin typeface="黑体" pitchFamily="49" charset="-122"/>
                <a:ea typeface="黑体" pitchFamily="49" charset="-122"/>
              </a:rPr>
              <a:t>1-10  </a:t>
            </a:r>
          </a:p>
          <a:p>
            <a:pPr>
              <a:defRPr/>
            </a:pPr>
            <a:r>
              <a:rPr kumimoji="1" lang="en-US" altLang="zh-CN" sz="3200" dirty="0">
                <a:solidFill>
                  <a:srgbClr val="003366"/>
                </a:solidFill>
                <a:latin typeface="黑体" pitchFamily="49" charset="-122"/>
                <a:ea typeface="黑体" pitchFamily="49" charset="-122"/>
              </a:rPr>
              <a:t> </a:t>
            </a:r>
            <a:r>
              <a:rPr kumimoji="1" lang="en-US" altLang="zh-CN" sz="3200" dirty="0" smtClean="0">
                <a:solidFill>
                  <a:srgbClr val="003366"/>
                </a:solidFill>
                <a:latin typeface="黑体" pitchFamily="49" charset="-122"/>
                <a:ea typeface="黑体" pitchFamily="49" charset="-122"/>
              </a:rPr>
              <a:t>   </a:t>
            </a:r>
            <a:r>
              <a:rPr kumimoji="1" lang="zh-CN" altLang="en-US" sz="3200" dirty="0" smtClean="0">
                <a:solidFill>
                  <a:srgbClr val="003366"/>
                </a:solidFill>
                <a:latin typeface="黑体" pitchFamily="49" charset="-122"/>
                <a:ea typeface="黑体" pitchFamily="49" charset="-122"/>
              </a:rPr>
              <a:t>四 </a:t>
            </a:r>
            <a:r>
              <a:rPr kumimoji="1" lang="en-US" altLang="zh-CN" sz="3200" dirty="0" smtClean="0">
                <a:solidFill>
                  <a:srgbClr val="003366"/>
                </a:solidFill>
                <a:latin typeface="黑体" pitchFamily="49" charset="-122"/>
                <a:ea typeface="黑体" pitchFamily="49" charset="-122"/>
              </a:rPr>
              <a:t>1,2,3,5,6</a:t>
            </a:r>
          </a:p>
          <a:p>
            <a:pPr>
              <a:defRPr/>
            </a:pPr>
            <a:endParaRPr kumimoji="1" lang="en-US" altLang="zh-CN" sz="3200" dirty="0">
              <a:solidFill>
                <a:srgbClr val="003366"/>
              </a:solidFill>
              <a:latin typeface="黑体" pitchFamily="49" charset="-122"/>
              <a:ea typeface="黑体" pitchFamily="49" charset="-122"/>
            </a:endParaRPr>
          </a:p>
        </p:txBody>
      </p:sp>
    </p:spTree>
    <p:extLst>
      <p:ext uri="{BB962C8B-B14F-4D97-AF65-F5344CB8AC3E}">
        <p14:creationId xmlns:p14="http://schemas.microsoft.com/office/powerpoint/2010/main" val="165691691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49899" y="188640"/>
            <a:ext cx="7778262" cy="957263"/>
          </a:xfrm>
        </p:spPr>
        <p:txBody>
          <a:bodyPr/>
          <a:lstStyle/>
          <a:p>
            <a:r>
              <a:rPr lang="zh-CN" altLang="en-US" sz="4600" dirty="0" smtClean="0">
                <a:ea typeface="宋体" charset="-122"/>
              </a:rPr>
              <a:t>上  机　作  业</a:t>
            </a:r>
          </a:p>
        </p:txBody>
      </p:sp>
      <p:sp>
        <p:nvSpPr>
          <p:cNvPr id="552963" name="Rectangle 3"/>
          <p:cNvSpPr>
            <a:spLocks noChangeArrowheads="1"/>
          </p:cNvSpPr>
          <p:nvPr/>
        </p:nvSpPr>
        <p:spPr bwMode="auto">
          <a:xfrm>
            <a:off x="451369" y="1628781"/>
            <a:ext cx="8175381" cy="1567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p>
            <a:pPr>
              <a:defRPr/>
            </a:pPr>
            <a:r>
              <a:rPr kumimoji="1" lang="en-US" altLang="zh-CN" sz="3200" dirty="0" smtClean="0">
                <a:solidFill>
                  <a:srgbClr val="003366"/>
                </a:solidFill>
                <a:latin typeface="黑体" pitchFamily="49" charset="-122"/>
                <a:ea typeface="黑体" pitchFamily="49" charset="-122"/>
              </a:rPr>
              <a:t>P310</a:t>
            </a:r>
            <a:r>
              <a:rPr kumimoji="1" lang="zh-CN" altLang="en-US" sz="3200" dirty="0" smtClean="0">
                <a:solidFill>
                  <a:srgbClr val="003366"/>
                </a:solidFill>
                <a:latin typeface="黑体" pitchFamily="49" charset="-122"/>
                <a:ea typeface="黑体" pitchFamily="49" charset="-122"/>
              </a:rPr>
              <a:t>：</a:t>
            </a:r>
            <a:endParaRPr kumimoji="1" lang="en-US" altLang="zh-CN" sz="3200" smtClean="0">
              <a:solidFill>
                <a:srgbClr val="003366"/>
              </a:solidFill>
              <a:latin typeface="黑体" pitchFamily="49" charset="-122"/>
              <a:ea typeface="黑体" pitchFamily="49" charset="-122"/>
            </a:endParaRPr>
          </a:p>
          <a:p>
            <a:pPr>
              <a:defRPr/>
            </a:pPr>
            <a:endParaRPr kumimoji="1" lang="en-US" altLang="zh-CN" sz="3200" dirty="0" smtClean="0">
              <a:solidFill>
                <a:srgbClr val="003366"/>
              </a:solidFill>
              <a:latin typeface="黑体" pitchFamily="49" charset="-122"/>
              <a:ea typeface="黑体" pitchFamily="49" charset="-122"/>
            </a:endParaRPr>
          </a:p>
          <a:p>
            <a:pPr>
              <a:defRPr/>
            </a:pPr>
            <a:r>
              <a:rPr kumimoji="1" lang="zh-CN" altLang="en-US" sz="3200" dirty="0" smtClean="0">
                <a:solidFill>
                  <a:srgbClr val="003366"/>
                </a:solidFill>
                <a:latin typeface="黑体" pitchFamily="49" charset="-122"/>
                <a:ea typeface="黑体" pitchFamily="49" charset="-122"/>
              </a:rPr>
              <a:t>四 </a:t>
            </a:r>
            <a:r>
              <a:rPr kumimoji="1" lang="en-US" altLang="zh-CN" sz="3200" dirty="0" smtClean="0">
                <a:solidFill>
                  <a:srgbClr val="003366"/>
                </a:solidFill>
                <a:latin typeface="黑体" pitchFamily="49" charset="-122"/>
                <a:ea typeface="黑体" pitchFamily="49" charset="-122"/>
              </a:rPr>
              <a:t>7</a:t>
            </a:r>
            <a:r>
              <a:rPr kumimoji="1" lang="zh-CN" altLang="en-US" sz="3200" dirty="0" smtClean="0">
                <a:solidFill>
                  <a:srgbClr val="003366"/>
                </a:solidFill>
                <a:latin typeface="黑体" pitchFamily="49" charset="-122"/>
                <a:ea typeface="黑体" pitchFamily="49" charset="-122"/>
              </a:rPr>
              <a:t>，</a:t>
            </a:r>
            <a:r>
              <a:rPr kumimoji="1" lang="en-US" altLang="zh-CN" sz="3200" dirty="0" smtClean="0">
                <a:solidFill>
                  <a:srgbClr val="003366"/>
                </a:solidFill>
                <a:latin typeface="黑体" pitchFamily="49" charset="-122"/>
                <a:ea typeface="黑体" pitchFamily="49" charset="-122"/>
              </a:rPr>
              <a:t>9</a:t>
            </a:r>
            <a:r>
              <a:rPr kumimoji="1" lang="zh-CN" altLang="en-US" sz="3200" dirty="0" smtClean="0">
                <a:solidFill>
                  <a:srgbClr val="003366"/>
                </a:solidFill>
                <a:latin typeface="黑体" pitchFamily="49" charset="-122"/>
                <a:ea typeface="黑体" pitchFamily="49" charset="-122"/>
              </a:rPr>
              <a:t>，</a:t>
            </a:r>
            <a:r>
              <a:rPr kumimoji="1" lang="en-US" altLang="zh-CN" sz="3200" dirty="0" smtClean="0">
                <a:solidFill>
                  <a:srgbClr val="003366"/>
                </a:solidFill>
                <a:latin typeface="黑体" pitchFamily="49" charset="-122"/>
                <a:ea typeface="黑体" pitchFamily="49" charset="-122"/>
              </a:rPr>
              <a:t>10</a:t>
            </a:r>
            <a:r>
              <a:rPr kumimoji="1" lang="zh-CN" altLang="en-US" sz="3200" dirty="0" smtClean="0">
                <a:solidFill>
                  <a:srgbClr val="003366"/>
                </a:solidFill>
                <a:latin typeface="黑体" pitchFamily="49" charset="-122"/>
                <a:ea typeface="黑体" pitchFamily="49" charset="-122"/>
              </a:rPr>
              <a:t>，</a:t>
            </a:r>
            <a:r>
              <a:rPr kumimoji="1" lang="en-US" altLang="zh-CN" sz="3200" dirty="0" smtClean="0">
                <a:solidFill>
                  <a:srgbClr val="003366"/>
                </a:solidFill>
                <a:latin typeface="黑体" pitchFamily="49" charset="-122"/>
                <a:ea typeface="黑体" pitchFamily="49" charset="-122"/>
              </a:rPr>
              <a:t>11</a:t>
            </a:r>
            <a:endParaRPr kumimoji="1" lang="zh-CN" altLang="en-US" sz="4400" dirty="0">
              <a:solidFill>
                <a:srgbClr val="003366"/>
              </a:solidFill>
              <a:latin typeface="黑体" pitchFamily="49" charset="-122"/>
              <a:ea typeface="黑体" pitchFamily="49" charset="-122"/>
            </a:endParaRPr>
          </a:p>
        </p:txBody>
      </p:sp>
    </p:spTree>
    <p:extLst>
      <p:ext uri="{BB962C8B-B14F-4D97-AF65-F5344CB8AC3E}">
        <p14:creationId xmlns:p14="http://schemas.microsoft.com/office/powerpoint/2010/main" val="103958460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descr="Rectangle: Click to edit Master text styles&#10;Second level&#10;Third level&#10;Fourth level&#10;Fifth level"/>
          <p:cNvSpPr>
            <a:spLocks noGrp="1" noChangeArrowheads="1"/>
          </p:cNvSpPr>
          <p:nvPr>
            <p:ph type="body" idx="1"/>
          </p:nvPr>
        </p:nvSpPr>
        <p:spPr>
          <a:xfrm>
            <a:off x="300079" y="1384300"/>
            <a:ext cx="7521575" cy="5075238"/>
          </a:xfrm>
        </p:spPr>
        <p:txBody>
          <a:bodyPr/>
          <a:lstStyle/>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p:txBody>
      </p:sp>
      <p:pic>
        <p:nvPicPr>
          <p:cNvPr id="114691" name="Picture 6" descr="D:\Program Files\Common Files\Microsoft Shared\Clipart\cagcat50\BD05584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163" y="1549400"/>
            <a:ext cx="62484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WordArt 10"/>
          <p:cNvSpPr>
            <a:spLocks noChangeArrowheads="1" noChangeShapeType="1" noTextEdit="1"/>
          </p:cNvSpPr>
          <p:nvPr/>
        </p:nvSpPr>
        <p:spPr bwMode="auto">
          <a:xfrm>
            <a:off x="1528766" y="4905527"/>
            <a:ext cx="5511800" cy="1457325"/>
          </a:xfrm>
          <a:prstGeom prst="rect">
            <a:avLst/>
          </a:prstGeom>
        </p:spPr>
        <p:txBody>
          <a:bodyPr wrap="none" fromWordArt="1">
            <a:prstTxWarp prst="textCascadeUp">
              <a:avLst>
                <a:gd name="adj" fmla="val 44444"/>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宋体"/>
                <a:ea typeface="宋体"/>
              </a:rPr>
              <a:t>祝你成功！</a:t>
            </a:r>
          </a:p>
        </p:txBody>
      </p:sp>
    </p:spTree>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ChangeArrowheads="1"/>
          </p:cNvSpPr>
          <p:nvPr/>
        </p:nvSpPr>
        <p:spPr bwMode="auto">
          <a:xfrm>
            <a:off x="2936631" y="328612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8435" name="Rectangle 1027"/>
          <p:cNvSpPr>
            <a:spLocks noChangeArrowheads="1"/>
          </p:cNvSpPr>
          <p:nvPr/>
        </p:nvSpPr>
        <p:spPr bwMode="auto">
          <a:xfrm>
            <a:off x="3130062" y="2367105"/>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pic>
        <p:nvPicPr>
          <p:cNvPr id="18436"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0"/>
            <a:ext cx="4923692"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8437" name="Rectangle 1031"/>
          <p:cNvSpPr>
            <a:spLocks noChangeArrowheads="1"/>
          </p:cNvSpPr>
          <p:nvPr/>
        </p:nvSpPr>
        <p:spPr bwMode="auto">
          <a:xfrm>
            <a:off x="2110154" y="6400801"/>
            <a:ext cx="464233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r>
              <a:rPr lang="zh-CN" altLang="en-US" sz="2400" smtClean="0">
                <a:solidFill>
                  <a:srgbClr val="000000"/>
                </a:solidFill>
                <a:latin typeface="Times New Roman" pitchFamily="18" charset="0"/>
                <a:ea typeface="宋体" charset="-122"/>
              </a:rPr>
              <a:t>图8-1(</a:t>
            </a:r>
            <a:r>
              <a:rPr lang="en-US" altLang="zh-CN" sz="2400" smtClean="0">
                <a:solidFill>
                  <a:srgbClr val="000000"/>
                </a:solidFill>
                <a:latin typeface="Times New Roman" pitchFamily="18" charset="0"/>
                <a:ea typeface="宋体" charset="-122"/>
              </a:rPr>
              <a:t>b)  </a:t>
            </a:r>
            <a:r>
              <a:rPr lang="zh-CN" altLang="en-US" sz="2400" smtClean="0">
                <a:solidFill>
                  <a:srgbClr val="000000"/>
                </a:solidFill>
                <a:latin typeface="Times New Roman" pitchFamily="18" charset="0"/>
                <a:ea typeface="宋体" charset="-122"/>
              </a:rPr>
              <a:t>折半查找(找52)的示例 </a:t>
            </a:r>
          </a:p>
        </p:txBody>
      </p:sp>
      <p:pic>
        <p:nvPicPr>
          <p:cNvPr id="1484808" name="Picture 10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138" y="2514743"/>
            <a:ext cx="463794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84809" name="Picture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419600"/>
            <a:ext cx="478301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extLst>
      <p:ext uri="{BB962C8B-B14F-4D97-AF65-F5344CB8AC3E}">
        <p14:creationId xmlns:p14="http://schemas.microsoft.com/office/powerpoint/2010/main" val="2058264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4808"/>
                                        </p:tgtEl>
                                        <p:attrNameLst>
                                          <p:attrName>style.visibility</p:attrName>
                                        </p:attrNameLst>
                                      </p:cBhvr>
                                      <p:to>
                                        <p:strVal val="visible"/>
                                      </p:to>
                                    </p:set>
                                    <p:animEffect transition="in" filter="dissolve">
                                      <p:cBhvr>
                                        <p:cTn id="7" dur="500"/>
                                        <p:tgtEl>
                                          <p:spTgt spid="14848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1484809"/>
                                        </p:tgtEl>
                                        <p:attrNameLst>
                                          <p:attrName>style.visibility</p:attrName>
                                        </p:attrNameLst>
                                      </p:cBhvr>
                                      <p:to>
                                        <p:strVal val="visible"/>
                                      </p:to>
                                    </p:set>
                                    <p:animEffect transition="in" filter="barn(inHorizontal)">
                                      <p:cBhvr>
                                        <p:cTn id="12" dur="500"/>
                                        <p:tgtEl>
                                          <p:spTgt spid="1484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23850" y="1341447"/>
            <a:ext cx="846613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kumimoji="1" lang="en-US" altLang="zh-CN" sz="2400" b="1" dirty="0">
                <a:solidFill>
                  <a:srgbClr val="000000"/>
                </a:solidFill>
                <a:latin typeface="Times New Roman" pitchFamily="18" charset="0"/>
              </a:rPr>
              <a:t>template &lt;class </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 class </a:t>
            </a:r>
            <a:r>
              <a:rPr kumimoji="1" lang="en-US" altLang="zh-CN" sz="2400" b="1" dirty="0" err="1">
                <a:solidFill>
                  <a:srgbClr val="000000"/>
                </a:solidFill>
                <a:latin typeface="Times New Roman" pitchFamily="18" charset="0"/>
              </a:rPr>
              <a:t>KeyType</a:t>
            </a:r>
            <a:r>
              <a:rPr kumimoji="1" lang="en-US" altLang="zh-CN" sz="2400" b="1" dirty="0">
                <a:solidFill>
                  <a:srgbClr val="000000"/>
                </a:solidFill>
                <a:latin typeface="Times New Roman" pitchFamily="18" charset="0"/>
              </a:rPr>
              <a:t>&gt;</a:t>
            </a:r>
          </a:p>
          <a:p>
            <a:pPr algn="just" eaLnBrk="1" hangingPunct="1"/>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a:t>
            </a:r>
            <a:r>
              <a:rPr kumimoji="1" lang="en-US" altLang="zh-CN" sz="2400" b="1" dirty="0" err="1" smtClean="0">
                <a:solidFill>
                  <a:srgbClr val="000000"/>
                </a:solidFill>
                <a:latin typeface="Times New Roman" pitchFamily="18" charset="0"/>
              </a:rPr>
              <a:t>BinSearch</a:t>
            </a:r>
            <a:r>
              <a:rPr kumimoji="1" lang="en-US" altLang="zh-CN" sz="2400" b="1" dirty="0" smtClean="0">
                <a:solidFill>
                  <a:srgbClr val="000000"/>
                </a:solidFill>
                <a:latin typeface="Times New Roman" pitchFamily="18" charset="0"/>
              </a:rPr>
              <a:t>(</a:t>
            </a:r>
            <a:r>
              <a:rPr kumimoji="1" lang="en-US" altLang="zh-CN" sz="2400" b="1" dirty="0" err="1" smtClean="0">
                <a:solidFill>
                  <a:srgbClr val="000000"/>
                </a:solidFill>
                <a:latin typeface="Times New Roman" pitchFamily="18" charset="0"/>
              </a:rPr>
              <a:t>ElemType</a:t>
            </a:r>
            <a:r>
              <a:rPr kumimoji="1" lang="en-US" altLang="zh-CN" sz="2400" b="1" dirty="0" smtClean="0">
                <a:solidFill>
                  <a:srgbClr val="000000"/>
                </a:solidFill>
                <a:latin typeface="Times New Roman" pitchFamily="18" charset="0"/>
              </a:rPr>
              <a:t> </a:t>
            </a:r>
            <a:r>
              <a:rPr kumimoji="1" lang="en-US" altLang="zh-CN" sz="2400" b="1" dirty="0" err="1">
                <a:solidFill>
                  <a:srgbClr val="000000"/>
                </a:solidFill>
                <a:latin typeface="Times New Roman" pitchFamily="18" charset="0"/>
              </a:rPr>
              <a:t>elem</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low,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high, </a:t>
            </a:r>
            <a:r>
              <a:rPr kumimoji="1" lang="en-US" altLang="zh-CN" sz="2400" b="1" dirty="0" err="1">
                <a:solidFill>
                  <a:srgbClr val="000000"/>
                </a:solidFill>
                <a:latin typeface="Times New Roman" pitchFamily="18" charset="0"/>
              </a:rPr>
              <a:t>KeyType</a:t>
            </a:r>
            <a:r>
              <a:rPr kumimoji="1" lang="en-US" altLang="zh-CN" sz="2400" b="1" dirty="0">
                <a:solidFill>
                  <a:srgbClr val="000000"/>
                </a:solidFill>
                <a:latin typeface="Times New Roman" pitchFamily="18" charset="0"/>
              </a:rPr>
              <a:t> key)</a:t>
            </a:r>
            <a:r>
              <a:rPr kumimoji="1" lang="en-US" altLang="zh-CN" sz="2400" dirty="0">
                <a:solidFill>
                  <a:srgbClr val="000000"/>
                </a:solidFill>
                <a:latin typeface="Times New Roman" pitchFamily="18" charset="0"/>
              </a:rPr>
              <a:t>{</a:t>
            </a:r>
          </a:p>
          <a:p>
            <a:pPr algn="just" eaLnBrk="1" hangingPunct="1"/>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mid;</a:t>
            </a:r>
          </a:p>
          <a:p>
            <a:pPr algn="just" eaLnBrk="1" hangingPunct="1"/>
            <a:r>
              <a:rPr kumimoji="1" lang="en-US" altLang="zh-CN" sz="2400" b="1" dirty="0">
                <a:solidFill>
                  <a:srgbClr val="000000"/>
                </a:solidFill>
                <a:latin typeface="Times New Roman" pitchFamily="18" charset="0"/>
              </a:rPr>
              <a:t>	if (low &gt; high)        mid = -1;     // </a:t>
            </a:r>
            <a:r>
              <a:rPr kumimoji="1" lang="zh-CN" altLang="en-US" sz="2400" b="1" dirty="0">
                <a:solidFill>
                  <a:srgbClr val="000000"/>
                </a:solidFill>
                <a:latin typeface="Times New Roman" pitchFamily="18" charset="0"/>
              </a:rPr>
              <a:t>查找失败</a:t>
            </a:r>
          </a:p>
          <a:p>
            <a:pPr algn="just" eaLnBrk="1" hangingPunct="1"/>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else {    </a:t>
            </a:r>
          </a:p>
          <a:p>
            <a:pPr algn="just" eaLnBrk="1" hangingPunct="1"/>
            <a:r>
              <a:rPr kumimoji="1" lang="en-US" altLang="zh-CN" sz="2400" b="1" dirty="0">
                <a:solidFill>
                  <a:srgbClr val="000000"/>
                </a:solidFill>
                <a:latin typeface="Times New Roman" pitchFamily="18" charset="0"/>
              </a:rPr>
              <a:t>		mid = (low + high) / 2;   // </a:t>
            </a:r>
            <a:r>
              <a:rPr kumimoji="1" lang="zh-CN" altLang="en-US" sz="2400" b="1" dirty="0">
                <a:solidFill>
                  <a:srgbClr val="000000"/>
                </a:solidFill>
                <a:latin typeface="Times New Roman" pitchFamily="18" charset="0"/>
              </a:rPr>
              <a:t>计算区间中间位置</a:t>
            </a:r>
          </a:p>
          <a:p>
            <a:pPr algn="just" eaLnBrk="1" hangingPunct="1"/>
            <a:r>
              <a:rPr kumimoji="1" lang="en-US" altLang="zh-CN" sz="2400" b="1" dirty="0">
                <a:solidFill>
                  <a:srgbClr val="000000"/>
                </a:solidFill>
                <a:latin typeface="Times New Roman" pitchFamily="18" charset="0"/>
              </a:rPr>
              <a:t>		if (key &lt; </a:t>
            </a:r>
            <a:r>
              <a:rPr kumimoji="1" lang="en-US" altLang="zh-CN" sz="2400" b="1" dirty="0" err="1">
                <a:solidFill>
                  <a:srgbClr val="000000"/>
                </a:solidFill>
                <a:latin typeface="Times New Roman" pitchFamily="18" charset="0"/>
              </a:rPr>
              <a:t>elem</a:t>
            </a:r>
            <a:r>
              <a:rPr kumimoji="1" lang="en-US" altLang="zh-CN" sz="2400" b="1" dirty="0">
                <a:solidFill>
                  <a:srgbClr val="000000"/>
                </a:solidFill>
                <a:latin typeface="Times New Roman" pitchFamily="18" charset="0"/>
              </a:rPr>
              <a:t>[mid])	</a:t>
            </a:r>
          </a:p>
          <a:p>
            <a:pPr algn="just" eaLnBrk="1" hangingPunct="1"/>
            <a:r>
              <a:rPr kumimoji="1" lang="en-US" altLang="zh-CN" sz="2400" b="1" dirty="0">
                <a:solidFill>
                  <a:srgbClr val="000000"/>
                </a:solidFill>
                <a:latin typeface="Times New Roman" pitchFamily="18" charset="0"/>
              </a:rPr>
              <a:t>		          mid = </a:t>
            </a:r>
            <a:r>
              <a:rPr kumimoji="1" lang="en-US" altLang="zh-CN" sz="2400" b="1" dirty="0" err="1" smtClean="0">
                <a:solidFill>
                  <a:srgbClr val="000000"/>
                </a:solidFill>
                <a:latin typeface="Times New Roman" pitchFamily="18" charset="0"/>
              </a:rPr>
              <a:t>BinSearch</a:t>
            </a:r>
            <a:r>
              <a:rPr kumimoji="1" lang="en-US" altLang="zh-CN" sz="2400" b="1" dirty="0" smtClean="0">
                <a:solidFill>
                  <a:srgbClr val="000000"/>
                </a:solidFill>
                <a:latin typeface="Times New Roman" pitchFamily="18" charset="0"/>
              </a:rPr>
              <a:t>(</a:t>
            </a:r>
            <a:r>
              <a:rPr kumimoji="1" lang="en-US" altLang="zh-CN" sz="2400" b="1" dirty="0" err="1" smtClean="0">
                <a:solidFill>
                  <a:srgbClr val="000000"/>
                </a:solidFill>
                <a:latin typeface="Times New Roman" pitchFamily="18" charset="0"/>
              </a:rPr>
              <a:t>elem</a:t>
            </a:r>
            <a:r>
              <a:rPr kumimoji="1" lang="en-US" altLang="zh-CN" sz="2400" b="1" dirty="0">
                <a:solidFill>
                  <a:srgbClr val="000000"/>
                </a:solidFill>
                <a:latin typeface="Times New Roman" pitchFamily="18" charset="0"/>
              </a:rPr>
              <a:t>, low, mid - 1, key); </a:t>
            </a:r>
            <a:endParaRPr kumimoji="1" lang="zh-CN" altLang="en-US" sz="2400" b="1" dirty="0">
              <a:solidFill>
                <a:srgbClr val="000000"/>
              </a:solidFill>
              <a:latin typeface="Times New Roman" pitchFamily="18" charset="0"/>
            </a:endParaRPr>
          </a:p>
          <a:p>
            <a:pPr algn="just" eaLnBrk="1" hangingPunct="1"/>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else if (key &gt; </a:t>
            </a:r>
            <a:r>
              <a:rPr kumimoji="1" lang="en-US" altLang="zh-CN" sz="2400" b="1" dirty="0" err="1">
                <a:solidFill>
                  <a:srgbClr val="000000"/>
                </a:solidFill>
                <a:latin typeface="Times New Roman" pitchFamily="18" charset="0"/>
              </a:rPr>
              <a:t>elem</a:t>
            </a:r>
            <a:r>
              <a:rPr kumimoji="1" lang="en-US" altLang="zh-CN" sz="2400" b="1" dirty="0">
                <a:solidFill>
                  <a:srgbClr val="000000"/>
                </a:solidFill>
                <a:latin typeface="Times New Roman" pitchFamily="18" charset="0"/>
              </a:rPr>
              <a:t>[mid])	</a:t>
            </a:r>
          </a:p>
          <a:p>
            <a:pPr algn="just" eaLnBrk="1" hangingPunct="1"/>
            <a:r>
              <a:rPr kumimoji="1" lang="en-US" altLang="zh-CN" sz="2400" b="1" dirty="0">
                <a:solidFill>
                  <a:srgbClr val="000000"/>
                </a:solidFill>
                <a:latin typeface="Times New Roman" pitchFamily="18" charset="0"/>
              </a:rPr>
              <a:t>		          mid = </a:t>
            </a:r>
            <a:r>
              <a:rPr kumimoji="1" lang="en-US" altLang="zh-CN" sz="2400" b="1" dirty="0" err="1" smtClean="0">
                <a:solidFill>
                  <a:srgbClr val="000000"/>
                </a:solidFill>
                <a:latin typeface="Times New Roman" pitchFamily="18" charset="0"/>
              </a:rPr>
              <a:t>BinSearch</a:t>
            </a:r>
            <a:r>
              <a:rPr kumimoji="1" lang="en-US" altLang="zh-CN" sz="2400" b="1" dirty="0" smtClean="0">
                <a:solidFill>
                  <a:srgbClr val="000000"/>
                </a:solidFill>
                <a:latin typeface="Times New Roman" pitchFamily="18" charset="0"/>
              </a:rPr>
              <a:t>(</a:t>
            </a:r>
            <a:r>
              <a:rPr kumimoji="1" lang="en-US" altLang="zh-CN" sz="2400" b="1" dirty="0" err="1" smtClean="0">
                <a:solidFill>
                  <a:srgbClr val="000000"/>
                </a:solidFill>
                <a:latin typeface="Times New Roman" pitchFamily="18" charset="0"/>
              </a:rPr>
              <a:t>elem</a:t>
            </a:r>
            <a:r>
              <a:rPr kumimoji="1" lang="en-US" altLang="zh-CN" sz="2400" b="1" dirty="0">
                <a:solidFill>
                  <a:srgbClr val="000000"/>
                </a:solidFill>
                <a:latin typeface="Times New Roman" pitchFamily="18" charset="0"/>
              </a:rPr>
              <a:t>, mid + 1, high, key);</a:t>
            </a:r>
            <a:endParaRPr kumimoji="1" lang="zh-CN" altLang="en-US" sz="2400" b="1" dirty="0">
              <a:solidFill>
                <a:srgbClr val="000000"/>
              </a:solidFill>
              <a:latin typeface="Times New Roman" pitchFamily="18" charset="0"/>
            </a:endParaRPr>
          </a:p>
          <a:p>
            <a:pPr algn="just" eaLnBrk="1" hangingPunct="1"/>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a:t>
            </a:r>
          </a:p>
          <a:p>
            <a:pPr algn="just" eaLnBrk="1" hangingPunct="1"/>
            <a:r>
              <a:rPr kumimoji="1" lang="en-US" altLang="zh-CN" sz="2400" b="1" dirty="0">
                <a:solidFill>
                  <a:srgbClr val="000000"/>
                </a:solidFill>
                <a:latin typeface="Times New Roman" pitchFamily="18" charset="0"/>
              </a:rPr>
              <a:t>	return mid;	                   </a:t>
            </a:r>
          </a:p>
          <a:p>
            <a:pPr algn="just" eaLnBrk="1" hangingPunct="1"/>
            <a:r>
              <a:rPr kumimoji="1" lang="en-US" altLang="zh-CN" sz="2400" b="1" dirty="0">
                <a:solidFill>
                  <a:srgbClr val="000000"/>
                </a:solidFill>
                <a:latin typeface="Times New Roman" pitchFamily="18" charset="0"/>
              </a:rPr>
              <a:t>}</a:t>
            </a:r>
          </a:p>
        </p:txBody>
      </p:sp>
      <p:sp>
        <p:nvSpPr>
          <p:cNvPr id="16387" name="标题 1"/>
          <p:cNvSpPr>
            <a:spLocks noGrp="1"/>
          </p:cNvSpPr>
          <p:nvPr>
            <p:ph type="title"/>
          </p:nvPr>
        </p:nvSpPr>
        <p:spPr>
          <a:xfrm>
            <a:off x="993781" y="142875"/>
            <a:ext cx="7754938" cy="838200"/>
          </a:xfrm>
        </p:spPr>
        <p:txBody>
          <a:bodyPr/>
          <a:lstStyle/>
          <a:p>
            <a:r>
              <a:rPr lang="zh-CN" altLang="en-US" smtClean="0">
                <a:solidFill>
                  <a:schemeClr val="tx2"/>
                </a:solidFill>
                <a:latin typeface="黑体" pitchFamily="49" charset="-122"/>
                <a:ea typeface="黑体" pitchFamily="49" charset="-122"/>
              </a:rPr>
              <a:t>有序表的折半查找的递归算法 </a:t>
            </a:r>
          </a:p>
        </p:txBody>
      </p:sp>
      <p:sp>
        <p:nvSpPr>
          <p:cNvPr id="5" name="Rectangle 1028"/>
          <p:cNvSpPr>
            <a:spLocks noChangeArrowheads="1"/>
          </p:cNvSpPr>
          <p:nvPr/>
        </p:nvSpPr>
        <p:spPr bwMode="auto">
          <a:xfrm>
            <a:off x="3200400" y="6403975"/>
            <a:ext cx="64770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l">
              <a:spcBef>
                <a:spcPct val="0"/>
              </a:spcBef>
              <a:buFontTx/>
              <a:buNone/>
            </a:pPr>
            <a:r>
              <a:rPr lang="en-US" altLang="zh-CN" sz="2400" b="1" i="0" u="none" dirty="0" smtClean="0">
                <a:ea typeface="宋体" charset="-122"/>
              </a:rPr>
              <a:t> </a:t>
            </a:r>
            <a:endParaRPr lang="en-US" altLang="zh-CN" sz="2400" b="1" i="0" u="none" dirty="0">
              <a:ea typeface="宋体"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50825" y="1349376"/>
            <a:ext cx="87503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r>
              <a:rPr lang="en-US" altLang="zh-CN" sz="2400" b="1" dirty="0" err="1"/>
              <a:t>int</a:t>
            </a:r>
            <a:r>
              <a:rPr lang="en-US" altLang="zh-CN" sz="2400" dirty="0"/>
              <a:t> </a:t>
            </a:r>
            <a:r>
              <a:rPr lang="en-US" altLang="zh-CN" sz="2400" dirty="0" err="1" smtClean="0"/>
              <a:t>BinSearch</a:t>
            </a:r>
            <a:r>
              <a:rPr lang="en-US" altLang="zh-CN" sz="2400" dirty="0" smtClean="0"/>
              <a:t>(</a:t>
            </a:r>
            <a:r>
              <a:rPr lang="en-US" altLang="zh-CN" sz="2400" dirty="0" err="1" smtClean="0"/>
              <a:t>ElemType</a:t>
            </a:r>
            <a:r>
              <a:rPr lang="en-US" altLang="zh-CN" sz="2400" dirty="0" smtClean="0"/>
              <a:t> </a:t>
            </a:r>
            <a:r>
              <a:rPr lang="en-US" altLang="zh-CN" sz="2400" dirty="0" err="1"/>
              <a:t>elem</a:t>
            </a:r>
            <a:r>
              <a:rPr lang="en-US" altLang="zh-CN" sz="2400" dirty="0"/>
              <a:t>[], </a:t>
            </a:r>
            <a:r>
              <a:rPr lang="en-US" altLang="zh-CN" sz="2400" b="1" dirty="0" err="1"/>
              <a:t>int</a:t>
            </a:r>
            <a:r>
              <a:rPr lang="en-US" altLang="zh-CN" sz="2400" dirty="0"/>
              <a:t> n, </a:t>
            </a:r>
            <a:r>
              <a:rPr lang="en-US" altLang="zh-CN" sz="2400" dirty="0" err="1"/>
              <a:t>ElemType</a:t>
            </a:r>
            <a:r>
              <a:rPr lang="en-US" altLang="zh-CN" sz="2400" dirty="0"/>
              <a:t> key)  {</a:t>
            </a:r>
            <a:endParaRPr lang="zh-CN" altLang="zh-CN" sz="2400" dirty="0"/>
          </a:p>
          <a:p>
            <a:r>
              <a:rPr lang="en-US" altLang="zh-CN" sz="2400" dirty="0"/>
              <a:t>      </a:t>
            </a:r>
            <a:r>
              <a:rPr lang="en-US" altLang="zh-CN" sz="2400" b="1" dirty="0" err="1"/>
              <a:t>int</a:t>
            </a:r>
            <a:r>
              <a:rPr lang="en-US" altLang="zh-CN" sz="2400" dirty="0"/>
              <a:t> low=0, high=n -1;</a:t>
            </a:r>
            <a:endParaRPr lang="zh-CN" altLang="zh-CN" sz="2400" dirty="0"/>
          </a:p>
          <a:p>
            <a:r>
              <a:rPr lang="en-US" altLang="zh-CN" sz="2400" dirty="0"/>
              <a:t>      </a:t>
            </a:r>
            <a:r>
              <a:rPr lang="en-US" altLang="zh-CN" sz="2400" b="1" dirty="0" err="1"/>
              <a:t>int</a:t>
            </a:r>
            <a:r>
              <a:rPr lang="en-US" altLang="zh-CN" sz="2400" dirty="0"/>
              <a:t> mid;</a:t>
            </a:r>
            <a:endParaRPr lang="zh-CN" altLang="zh-CN" sz="2400" dirty="0"/>
          </a:p>
          <a:p>
            <a:r>
              <a:rPr lang="en-US" altLang="zh-CN" sz="2400" dirty="0"/>
              <a:t>      </a:t>
            </a:r>
            <a:r>
              <a:rPr lang="en-US" altLang="zh-CN" sz="2400" b="1" dirty="0"/>
              <a:t>while</a:t>
            </a:r>
            <a:r>
              <a:rPr lang="en-US" altLang="zh-CN" sz="2400" dirty="0"/>
              <a:t> (low &lt;= high)	{</a:t>
            </a:r>
            <a:endParaRPr lang="zh-CN" altLang="zh-CN" sz="2400" dirty="0"/>
          </a:p>
          <a:p>
            <a:r>
              <a:rPr lang="en-US" altLang="zh-CN" sz="2400" dirty="0"/>
              <a:t>	mid=(low + high) / 2;	             // </a:t>
            </a:r>
            <a:r>
              <a:rPr lang="zh-CN" altLang="zh-CN" sz="2400" dirty="0"/>
              <a:t>计算区间中间位置</a:t>
            </a:r>
          </a:p>
          <a:p>
            <a:r>
              <a:rPr lang="en-US" altLang="zh-CN" sz="2400" dirty="0"/>
              <a:t>	</a:t>
            </a:r>
            <a:r>
              <a:rPr lang="en-US" altLang="zh-CN" sz="2400" b="1" dirty="0"/>
              <a:t>if</a:t>
            </a:r>
            <a:r>
              <a:rPr lang="en-US" altLang="zh-CN" sz="2400" dirty="0"/>
              <a:t> (key == </a:t>
            </a:r>
            <a:r>
              <a:rPr lang="en-US" altLang="zh-CN" sz="2400" dirty="0" err="1"/>
              <a:t>elem</a:t>
            </a:r>
            <a:r>
              <a:rPr lang="en-US" altLang="zh-CN" sz="2400" dirty="0"/>
              <a:t>[mid])  </a:t>
            </a:r>
            <a:r>
              <a:rPr lang="en-US" altLang="zh-CN" sz="2400" b="1" dirty="0"/>
              <a:t>return</a:t>
            </a:r>
            <a:r>
              <a:rPr lang="en-US" altLang="zh-CN" sz="2400" dirty="0"/>
              <a:t> mid;   // </a:t>
            </a:r>
            <a:r>
              <a:rPr lang="zh-CN" altLang="zh-CN" sz="2400" dirty="0"/>
              <a:t>查找成功</a:t>
            </a:r>
          </a:p>
          <a:p>
            <a:r>
              <a:rPr lang="en-US" altLang="zh-CN" sz="2400" dirty="0"/>
              <a:t>	</a:t>
            </a:r>
            <a:r>
              <a:rPr lang="en-US" altLang="zh-CN" sz="2400" b="1" dirty="0"/>
              <a:t>else</a:t>
            </a:r>
            <a:r>
              <a:rPr lang="en-US" altLang="zh-CN" sz="2400" dirty="0"/>
              <a:t> </a:t>
            </a:r>
            <a:r>
              <a:rPr lang="en-US" altLang="zh-CN" sz="2400" b="1" dirty="0"/>
              <a:t>if</a:t>
            </a:r>
            <a:r>
              <a:rPr lang="en-US" altLang="zh-CN" sz="2400" dirty="0"/>
              <a:t> (key &lt;= </a:t>
            </a:r>
            <a:r>
              <a:rPr lang="en-US" altLang="zh-CN" sz="2400" dirty="0" err="1"/>
              <a:t>elem</a:t>
            </a:r>
            <a:r>
              <a:rPr lang="en-US" altLang="zh-CN" sz="2400" dirty="0"/>
              <a:t>[mid])	high=mid - 1;      </a:t>
            </a:r>
          </a:p>
          <a:p>
            <a:r>
              <a:rPr lang="en-US" altLang="zh-CN" sz="2400" dirty="0"/>
              <a:t>	</a:t>
            </a:r>
            <a:r>
              <a:rPr lang="en-US" altLang="zh-CN" sz="2400" b="1" dirty="0"/>
              <a:t>else</a:t>
            </a:r>
            <a:r>
              <a:rPr lang="en-US" altLang="zh-CN" sz="2400" dirty="0"/>
              <a:t>	low=mid + 1;</a:t>
            </a:r>
          </a:p>
          <a:p>
            <a:r>
              <a:rPr lang="en-US" altLang="zh-CN" sz="2400" dirty="0"/>
              <a:t>       }</a:t>
            </a:r>
            <a:endParaRPr lang="zh-CN" altLang="zh-CN" sz="2400" dirty="0"/>
          </a:p>
          <a:p>
            <a:r>
              <a:rPr lang="en-US" altLang="zh-CN" sz="2400" dirty="0"/>
              <a:t>       </a:t>
            </a:r>
            <a:r>
              <a:rPr lang="en-US" altLang="zh-CN" sz="2400" b="1" dirty="0"/>
              <a:t>return</a:t>
            </a:r>
            <a:r>
              <a:rPr lang="en-US" altLang="zh-CN" sz="2400" dirty="0"/>
              <a:t> -1;	                                   // </a:t>
            </a:r>
            <a:r>
              <a:rPr lang="zh-CN" altLang="zh-CN" sz="2400" dirty="0"/>
              <a:t>查找失败</a:t>
            </a:r>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黑体" pitchFamily="49" charset="-122"/>
                <a:ea typeface="黑体" pitchFamily="49" charset="-122"/>
              </a:rPr>
              <a:t>有序表的折半查找</a:t>
            </a:r>
            <a:r>
              <a:rPr lang="zh-CN" altLang="en-US" dirty="0" smtClean="0">
                <a:solidFill>
                  <a:schemeClr val="tx2"/>
                </a:solidFill>
                <a:latin typeface="黑体" pitchFamily="49" charset="-122"/>
                <a:ea typeface="黑体" pitchFamily="49" charset="-122"/>
              </a:rPr>
              <a:t>的</a:t>
            </a:r>
            <a:r>
              <a:rPr lang="zh-CN" altLang="en-US" dirty="0">
                <a:solidFill>
                  <a:schemeClr val="tx2"/>
                </a:solidFill>
                <a:latin typeface="黑体" pitchFamily="49" charset="-122"/>
                <a:ea typeface="黑体" pitchFamily="49" charset="-122"/>
              </a:rPr>
              <a:t>迭代</a:t>
            </a:r>
            <a:r>
              <a:rPr lang="zh-CN" altLang="en-US" dirty="0" smtClean="0">
                <a:solidFill>
                  <a:schemeClr val="tx2"/>
                </a:solidFill>
                <a:latin typeface="黑体" pitchFamily="49" charset="-122"/>
                <a:ea typeface="黑体" pitchFamily="49" charset="-122"/>
              </a:rPr>
              <a:t>算法 </a:t>
            </a:r>
            <a:endParaRPr lang="zh-CN" altLang="en-US"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Text Box 2"/>
          <p:cNvSpPr txBox="1">
            <a:spLocks noChangeArrowheads="1"/>
          </p:cNvSpPr>
          <p:nvPr/>
        </p:nvSpPr>
        <p:spPr bwMode="auto">
          <a:xfrm>
            <a:off x="281419" y="1219337"/>
            <a:ext cx="8508023" cy="519113"/>
          </a:xfrm>
          <a:prstGeom prst="rect">
            <a:avLst/>
          </a:prstGeom>
          <a:noFill/>
          <a:ln w="9525">
            <a:noFill/>
            <a:miter lim="800000"/>
            <a:headEnd/>
            <a:tailEnd/>
          </a:ln>
          <a:effectLst/>
        </p:spPr>
        <p:txBody>
          <a:bodyPr>
            <a:spAutoFit/>
          </a:bodyPr>
          <a:lstStyle/>
          <a:p>
            <a:pPr algn="just" eaLnBrk="0" hangingPunct="0">
              <a:spcBef>
                <a:spcPct val="20000"/>
              </a:spcBef>
              <a:defRPr/>
            </a:pPr>
            <a:r>
              <a:rPr kumimoji="1" lang="zh-CN" altLang="en-US" sz="2800" b="1">
                <a:solidFill>
                  <a:srgbClr val="FC0128"/>
                </a:solidFill>
                <a:effectLst>
                  <a:outerShdw blurRad="38100" dist="38100" dir="2700000" algn="tl">
                    <a:srgbClr val="C0C0C0"/>
                  </a:outerShdw>
                </a:effectLst>
                <a:latin typeface="宋体" pitchFamily="2" charset="-122"/>
              </a:rPr>
              <a:t>二叉查找树</a:t>
            </a:r>
            <a:r>
              <a:rPr kumimoji="1" lang="zh-CN" altLang="en-US" sz="2800" b="1">
                <a:solidFill>
                  <a:srgbClr val="000000"/>
                </a:solidFill>
                <a:latin typeface="宋体" pitchFamily="2" charset="-122"/>
              </a:rPr>
              <a:t>（</a:t>
            </a:r>
            <a:r>
              <a:rPr kumimoji="1" lang="en-US" altLang="zh-CN" sz="2800" b="1">
                <a:solidFill>
                  <a:srgbClr val="000000"/>
                </a:solidFill>
                <a:latin typeface="Times New Roman" pitchFamily="18" charset="0"/>
              </a:rPr>
              <a:t>Binary Search Tree</a:t>
            </a:r>
            <a:r>
              <a:rPr kumimoji="1" lang="en-US" altLang="zh-CN" sz="2800" b="1">
                <a:solidFill>
                  <a:srgbClr val="000000"/>
                </a:solidFill>
                <a:latin typeface="宋体" pitchFamily="2" charset="-122"/>
              </a:rPr>
              <a:t>）</a:t>
            </a:r>
            <a:r>
              <a:rPr kumimoji="1" lang="zh-CN" altLang="en-US" sz="2800" b="1">
                <a:solidFill>
                  <a:srgbClr val="000000"/>
                </a:solidFill>
                <a:latin typeface="Times New Roman" pitchFamily="18" charset="0"/>
              </a:rPr>
              <a:t>的构造</a:t>
            </a:r>
          </a:p>
        </p:txBody>
      </p:sp>
      <p:sp>
        <p:nvSpPr>
          <p:cNvPr id="22531" name="Rectangle 3"/>
          <p:cNvSpPr>
            <a:spLocks noChangeArrowheads="1"/>
          </p:cNvSpPr>
          <p:nvPr/>
        </p:nvSpPr>
        <p:spPr bwMode="auto">
          <a:xfrm>
            <a:off x="351692" y="381063"/>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宋体" charset="-122"/>
                <a:ea typeface="宋体" charset="-122"/>
              </a:rPr>
              <a:t>折半查找的性能分析</a:t>
            </a:r>
          </a:p>
        </p:txBody>
      </p:sp>
      <p:sp>
        <p:nvSpPr>
          <p:cNvPr id="22532" name="Rectangle 4"/>
          <p:cNvSpPr>
            <a:spLocks noChangeArrowheads="1"/>
          </p:cNvSpPr>
          <p:nvPr/>
        </p:nvSpPr>
        <p:spPr bwMode="auto">
          <a:xfrm>
            <a:off x="351693" y="2209806"/>
            <a:ext cx="8299938" cy="304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r>
              <a:rPr lang="zh-CN" altLang="en-US" sz="3200" dirty="0" smtClean="0">
                <a:solidFill>
                  <a:srgbClr val="000000"/>
                </a:solidFill>
                <a:latin typeface="宋体" charset="-122"/>
                <a:ea typeface="宋体" charset="-122"/>
              </a:rPr>
              <a:t>（1）当</a:t>
            </a:r>
            <a:r>
              <a:rPr lang="en-US" altLang="zh-CN" sz="3200" dirty="0" smtClean="0">
                <a:solidFill>
                  <a:srgbClr val="000000"/>
                </a:solidFill>
                <a:latin typeface="宋体" charset="-122"/>
                <a:ea typeface="宋体" charset="-122"/>
              </a:rPr>
              <a:t>n=0</a:t>
            </a:r>
            <a:r>
              <a:rPr lang="zh-CN" altLang="en-US" sz="3200" dirty="0" smtClean="0">
                <a:solidFill>
                  <a:srgbClr val="000000"/>
                </a:solidFill>
                <a:latin typeface="宋体" charset="-122"/>
                <a:ea typeface="宋体" charset="-122"/>
              </a:rPr>
              <a:t>时，二叉查找树为空树；</a:t>
            </a:r>
          </a:p>
          <a:p>
            <a:pPr algn="just" hangingPunct="0"/>
            <a:r>
              <a:rPr lang="zh-CN" altLang="en-US" sz="3200" dirty="0" smtClean="0">
                <a:solidFill>
                  <a:srgbClr val="000000"/>
                </a:solidFill>
                <a:latin typeface="宋体" charset="-122"/>
                <a:ea typeface="宋体" charset="-122"/>
              </a:rPr>
              <a:t>（</a:t>
            </a:r>
            <a:r>
              <a:rPr lang="zh-CN" altLang="en-US" sz="3200" dirty="0" smtClean="0">
                <a:solidFill>
                  <a:srgbClr val="000000"/>
                </a:solidFill>
                <a:latin typeface="Times New Roman" pitchFamily="18" charset="0"/>
                <a:ea typeface="宋体" charset="-122"/>
              </a:rPr>
              <a:t>2</a:t>
            </a:r>
            <a:r>
              <a:rPr lang="zh-CN" altLang="en-US" sz="3200" dirty="0" smtClean="0">
                <a:solidFill>
                  <a:srgbClr val="000000"/>
                </a:solidFill>
                <a:latin typeface="宋体" charset="-122"/>
                <a:ea typeface="宋体" charset="-122"/>
              </a:rPr>
              <a:t>）当</a:t>
            </a:r>
            <a:r>
              <a:rPr lang="en-US" altLang="zh-CN" sz="3200" dirty="0" smtClean="0">
                <a:solidFill>
                  <a:srgbClr val="000000"/>
                </a:solidFill>
                <a:latin typeface="Times New Roman" pitchFamily="18" charset="0"/>
                <a:ea typeface="宋体" charset="-122"/>
              </a:rPr>
              <a:t>n</a:t>
            </a:r>
            <a:r>
              <a:rPr lang="en-US" altLang="zh-CN" sz="3200" dirty="0" smtClean="0">
                <a:solidFill>
                  <a:srgbClr val="000000"/>
                </a:solidFill>
                <a:latin typeface="Times New Roman" pitchFamily="18" charset="0"/>
                <a:ea typeface="宋体" charset="-122"/>
                <a:sym typeface="Symbol" pitchFamily="18" charset="2"/>
              </a:rPr>
              <a:t></a:t>
            </a:r>
            <a:r>
              <a:rPr lang="en-US" altLang="zh-CN" sz="3200" dirty="0" smtClean="0">
                <a:solidFill>
                  <a:srgbClr val="000000"/>
                </a:solidFill>
                <a:latin typeface="Times New Roman" pitchFamily="18" charset="0"/>
                <a:ea typeface="宋体" charset="-122"/>
              </a:rPr>
              <a:t>0</a:t>
            </a:r>
            <a:r>
              <a:rPr lang="zh-CN" altLang="en-US" sz="3200" dirty="0" smtClean="0">
                <a:solidFill>
                  <a:srgbClr val="000000"/>
                </a:solidFill>
                <a:latin typeface="宋体" charset="-122"/>
                <a:ea typeface="宋体" charset="-122"/>
              </a:rPr>
              <a:t>时，二叉查找树的根结点是有序表中序号为</a:t>
            </a:r>
            <a:r>
              <a:rPr lang="en-US" altLang="zh-CN" sz="3200" dirty="0" smtClean="0">
                <a:solidFill>
                  <a:srgbClr val="000000"/>
                </a:solidFill>
                <a:latin typeface="Times New Roman" pitchFamily="18" charset="0"/>
                <a:ea typeface="宋体" charset="-122"/>
              </a:rPr>
              <a:t>mid=</a:t>
            </a:r>
            <a:r>
              <a:rPr lang="zh-CN" altLang="en-US" sz="3200" dirty="0" smtClean="0">
                <a:solidFill>
                  <a:srgbClr val="000000"/>
                </a:solidFill>
                <a:latin typeface="Times New Roman" pitchFamily="18" charset="0"/>
                <a:ea typeface="宋体" charset="-122"/>
              </a:rPr>
              <a:t>(</a:t>
            </a:r>
            <a:r>
              <a:rPr lang="en-US" altLang="zh-CN" sz="3200" dirty="0" smtClean="0">
                <a:solidFill>
                  <a:srgbClr val="000000"/>
                </a:solidFill>
                <a:latin typeface="Times New Roman" pitchFamily="18" charset="0"/>
                <a:ea typeface="宋体" charset="-122"/>
              </a:rPr>
              <a:t>n-1)/2</a:t>
            </a:r>
            <a:r>
              <a:rPr lang="zh-CN" altLang="en-US" sz="3200" dirty="0" smtClean="0">
                <a:solidFill>
                  <a:srgbClr val="000000"/>
                </a:solidFill>
                <a:latin typeface="宋体" charset="-122"/>
                <a:ea typeface="宋体" charset="-122"/>
              </a:rPr>
              <a:t>的数据元素，根结点的左子树是与有序表</a:t>
            </a:r>
            <a:r>
              <a:rPr lang="en-US" altLang="zh-CN" sz="3200" dirty="0" err="1" smtClean="0">
                <a:solidFill>
                  <a:srgbClr val="000000"/>
                </a:solidFill>
                <a:latin typeface="Times New Roman" pitchFamily="18" charset="0"/>
                <a:ea typeface="宋体" charset="-122"/>
              </a:rPr>
              <a:t>elem</a:t>
            </a:r>
            <a:r>
              <a:rPr lang="en-US" altLang="zh-CN" sz="3200" dirty="0" smtClean="0">
                <a:solidFill>
                  <a:srgbClr val="000000"/>
                </a:solidFill>
                <a:latin typeface="Times New Roman" pitchFamily="18" charset="0"/>
                <a:ea typeface="宋体" charset="-122"/>
              </a:rPr>
              <a:t>[0]</a:t>
            </a:r>
            <a:r>
              <a:rPr lang="en-US" altLang="zh-CN" sz="3200" dirty="0" smtClean="0">
                <a:solidFill>
                  <a:srgbClr val="000000"/>
                </a:solidFill>
                <a:latin typeface="Times New Roman" pitchFamily="18" charset="0"/>
                <a:ea typeface="宋体" charset="-122"/>
                <a:sym typeface="Symbol" pitchFamily="18" charset="2"/>
              </a:rPr>
              <a:t></a:t>
            </a:r>
            <a:r>
              <a:rPr lang="en-US" altLang="zh-CN" sz="3200" dirty="0" err="1" smtClean="0">
                <a:solidFill>
                  <a:srgbClr val="000000"/>
                </a:solidFill>
                <a:latin typeface="Times New Roman" pitchFamily="18" charset="0"/>
                <a:ea typeface="宋体" charset="-122"/>
              </a:rPr>
              <a:t>elem</a:t>
            </a:r>
            <a:r>
              <a:rPr lang="en-US" altLang="zh-CN" sz="3200" dirty="0" smtClean="0">
                <a:solidFill>
                  <a:srgbClr val="000000"/>
                </a:solidFill>
                <a:latin typeface="Times New Roman" pitchFamily="18" charset="0"/>
                <a:ea typeface="宋体" charset="-122"/>
              </a:rPr>
              <a:t>[mid-1]</a:t>
            </a:r>
            <a:r>
              <a:rPr lang="zh-CN" altLang="en-US" sz="3200" dirty="0" smtClean="0">
                <a:solidFill>
                  <a:srgbClr val="000000"/>
                </a:solidFill>
                <a:latin typeface="宋体" charset="-122"/>
                <a:ea typeface="宋体" charset="-122"/>
                <a:sym typeface="Symbol" pitchFamily="18" charset="2"/>
              </a:rPr>
              <a:t>相对应的二叉查找树，根结点的右子树是与有序表</a:t>
            </a:r>
            <a:r>
              <a:rPr lang="en-US" altLang="zh-CN" sz="3200" dirty="0" err="1" smtClean="0">
                <a:solidFill>
                  <a:srgbClr val="000000"/>
                </a:solidFill>
                <a:latin typeface="Times New Roman" pitchFamily="18" charset="0"/>
                <a:ea typeface="宋体" charset="-122"/>
                <a:sym typeface="Symbol" pitchFamily="18" charset="2"/>
              </a:rPr>
              <a:t>elem</a:t>
            </a:r>
            <a:r>
              <a:rPr lang="en-US" altLang="zh-CN" sz="3200" dirty="0" smtClean="0">
                <a:solidFill>
                  <a:srgbClr val="000000"/>
                </a:solidFill>
                <a:latin typeface="Times New Roman" pitchFamily="18" charset="0"/>
                <a:ea typeface="宋体" charset="-122"/>
                <a:sym typeface="Symbol" pitchFamily="18" charset="2"/>
              </a:rPr>
              <a:t>[mid+1]</a:t>
            </a:r>
            <a:r>
              <a:rPr lang="en-US" altLang="zh-CN" sz="3200" dirty="0" err="1" smtClean="0">
                <a:solidFill>
                  <a:srgbClr val="000000"/>
                </a:solidFill>
                <a:latin typeface="Times New Roman" pitchFamily="18" charset="0"/>
                <a:ea typeface="宋体" charset="-122"/>
              </a:rPr>
              <a:t>elem</a:t>
            </a:r>
            <a:r>
              <a:rPr lang="en-US" altLang="zh-CN" sz="3200" dirty="0" smtClean="0">
                <a:solidFill>
                  <a:srgbClr val="000000"/>
                </a:solidFill>
                <a:latin typeface="Times New Roman" pitchFamily="18" charset="0"/>
                <a:ea typeface="宋体" charset="-122"/>
              </a:rPr>
              <a:t>[n-1]</a:t>
            </a:r>
            <a:r>
              <a:rPr lang="zh-CN" altLang="en-US" sz="3200" dirty="0" smtClean="0">
                <a:solidFill>
                  <a:srgbClr val="000000"/>
                </a:solidFill>
                <a:latin typeface="宋体" charset="-122"/>
                <a:ea typeface="宋体" charset="-122"/>
                <a:sym typeface="Symbol" pitchFamily="18" charset="2"/>
              </a:rPr>
              <a:t>相对应的二叉查找树。</a:t>
            </a:r>
            <a:r>
              <a:rPr lang="zh-CN" altLang="en-US" sz="3200" dirty="0" smtClean="0">
                <a:solidFill>
                  <a:srgbClr val="000000"/>
                </a:solidFill>
                <a:latin typeface="Times New Roman" pitchFamily="18" charset="0"/>
                <a:ea typeface="宋体" charset="-122"/>
                <a:sym typeface="Symbol" pitchFamily="18" charset="2"/>
              </a:rPr>
              <a:t> </a:t>
            </a:r>
          </a:p>
        </p:txBody>
      </p:sp>
    </p:spTree>
    <p:extLst>
      <p:ext uri="{BB962C8B-B14F-4D97-AF65-F5344CB8AC3E}">
        <p14:creationId xmlns:p14="http://schemas.microsoft.com/office/powerpoint/2010/main" val="1236429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81150" y="404813"/>
            <a:ext cx="6047642" cy="838200"/>
          </a:xfrm>
        </p:spPr>
        <p:txBody>
          <a:bodyPr/>
          <a:lstStyle/>
          <a:p>
            <a:r>
              <a:rPr lang="zh-CN" altLang="en-US" smtClean="0">
                <a:ea typeface="黑体" pitchFamily="49" charset="-122"/>
              </a:rPr>
              <a:t>第</a:t>
            </a:r>
            <a:r>
              <a:rPr lang="en-US" altLang="zh-CN" smtClean="0">
                <a:ea typeface="黑体" pitchFamily="49" charset="-122"/>
              </a:rPr>
              <a:t>8</a:t>
            </a:r>
            <a:r>
              <a:rPr lang="zh-CN" altLang="en-US" smtClean="0">
                <a:ea typeface="黑体" pitchFamily="49" charset="-122"/>
              </a:rPr>
              <a:t>章</a:t>
            </a:r>
            <a:r>
              <a:rPr lang="zh-CN" altLang="en-US" smtClean="0">
                <a:ea typeface="宋体" charset="-122"/>
              </a:rPr>
              <a:t>　查　找</a:t>
            </a:r>
            <a:endParaRPr lang="en-US" altLang="zh-CN" smtClean="0">
              <a:ea typeface="宋体" charset="-122"/>
            </a:endParaRPr>
          </a:p>
        </p:txBody>
      </p:sp>
      <p:sp>
        <p:nvSpPr>
          <p:cNvPr id="1289219" name="Text Box 3"/>
          <p:cNvSpPr txBox="1">
            <a:spLocks noChangeArrowheads="1"/>
          </p:cNvSpPr>
          <p:nvPr/>
        </p:nvSpPr>
        <p:spPr bwMode="auto">
          <a:xfrm>
            <a:off x="252046" y="1412940"/>
            <a:ext cx="8440615" cy="1370013"/>
          </a:xfrm>
          <a:prstGeom prst="rect">
            <a:avLst/>
          </a:prstGeom>
          <a:noFill/>
          <a:ln w="22225">
            <a:noFill/>
            <a:miter lim="800000"/>
            <a:headEnd/>
            <a:tailEnd/>
          </a:ln>
          <a:effectLst/>
        </p:spPr>
        <p:txBody>
          <a:bodyPr lIns="87312" tIns="44450" rIns="87312" bIns="44450">
            <a:spAutoFit/>
          </a:bodyPr>
          <a:lstStyle/>
          <a:p>
            <a:pPr algn="just" hangingPunct="0">
              <a:spcBef>
                <a:spcPct val="20000"/>
              </a:spcBef>
              <a:defRPr/>
            </a:pPr>
            <a:r>
              <a:rPr lang="zh-CN" altLang="en-US" sz="2800" b="1">
                <a:solidFill>
                  <a:srgbClr val="FC0128"/>
                </a:solidFill>
                <a:effectLst>
                  <a:outerShdw blurRad="38100" dist="38100" dir="2700000" algn="tl">
                    <a:srgbClr val="C0C0C0"/>
                  </a:outerShdw>
                </a:effectLst>
                <a:latin typeface="宋体" pitchFamily="2" charset="-122"/>
              </a:rPr>
              <a:t>  查找</a:t>
            </a:r>
            <a:r>
              <a:rPr lang="en-US" altLang="zh-CN" sz="2800" b="1">
                <a:solidFill>
                  <a:srgbClr val="000000"/>
                </a:solidFill>
                <a:latin typeface="Times New Roman" pitchFamily="18" charset="0"/>
              </a:rPr>
              <a:t>(Search)</a:t>
            </a:r>
            <a:r>
              <a:rPr lang="zh-CN" altLang="en-US" sz="2800" b="1">
                <a:solidFill>
                  <a:srgbClr val="000000"/>
                </a:solidFill>
                <a:latin typeface="Times New Roman" pitchFamily="18" charset="0"/>
              </a:rPr>
              <a:t>又称检索，就是在一个数据元素集合中寻找满足某种条件的数据元素。查找算法的效率高低直接关系到应用系统的性能。</a:t>
            </a:r>
          </a:p>
        </p:txBody>
      </p:sp>
      <p:sp>
        <p:nvSpPr>
          <p:cNvPr id="1289221" name="Text Box 5"/>
          <p:cNvSpPr txBox="1">
            <a:spLocks noChangeArrowheads="1"/>
          </p:cNvSpPr>
          <p:nvPr/>
        </p:nvSpPr>
        <p:spPr bwMode="auto">
          <a:xfrm>
            <a:off x="633046" y="3657670"/>
            <a:ext cx="5915758"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lang="zh-CN" altLang="en-US" b="1" i="0" u="none" smtClean="0">
                <a:solidFill>
                  <a:srgbClr val="000000"/>
                </a:solidFill>
                <a:ea typeface="宋体" charset="-122"/>
              </a:rPr>
              <a:t>查找方法</a:t>
            </a:r>
            <a:r>
              <a:rPr lang="en-US" altLang="zh-CN" b="1" i="0" u="none" smtClean="0">
                <a:solidFill>
                  <a:srgbClr val="000000"/>
                </a:solidFill>
                <a:ea typeface="宋体" charset="-122"/>
              </a:rPr>
              <a:t>:</a:t>
            </a:r>
          </a:p>
          <a:p>
            <a:pPr algn="just" hangingPunct="0">
              <a:spcBef>
                <a:spcPct val="20000"/>
              </a:spcBef>
              <a:buFont typeface="Wingdings" pitchFamily="2" charset="2"/>
              <a:buChar char="u"/>
            </a:pPr>
            <a:r>
              <a:rPr lang="zh-CN" altLang="en-US" b="1" i="0" u="none" smtClean="0">
                <a:solidFill>
                  <a:srgbClr val="000000"/>
                </a:solidFill>
                <a:ea typeface="宋体" charset="-122"/>
              </a:rPr>
              <a:t> 线性表的查找</a:t>
            </a:r>
            <a:r>
              <a:rPr lang="en-US" altLang="zh-CN" b="1" i="0" u="none" smtClean="0">
                <a:solidFill>
                  <a:srgbClr val="000000"/>
                </a:solidFill>
                <a:ea typeface="宋体" charset="-122"/>
              </a:rPr>
              <a:t>(</a:t>
            </a:r>
            <a:r>
              <a:rPr kumimoji="1" lang="zh-CN" altLang="en-US" b="1" i="0" u="none" smtClean="0">
                <a:solidFill>
                  <a:srgbClr val="000000"/>
                </a:solidFill>
                <a:ea typeface="宋体" charset="-122"/>
              </a:rPr>
              <a:t>比较式查找法</a:t>
            </a:r>
            <a:r>
              <a:rPr kumimoji="1" lang="en-US" altLang="zh-CN" b="1" i="0" u="none" smtClean="0">
                <a:solidFill>
                  <a:srgbClr val="000000"/>
                </a:solidFill>
                <a:ea typeface="宋体" charset="-122"/>
              </a:rPr>
              <a:t>)</a:t>
            </a:r>
            <a:endParaRPr lang="en-US" altLang="zh-CN" b="1" i="0" u="none" smtClean="0">
              <a:solidFill>
                <a:srgbClr val="000000"/>
              </a:solidFill>
              <a:ea typeface="宋体" charset="-122"/>
            </a:endParaRPr>
          </a:p>
          <a:p>
            <a:pPr algn="just" hangingPunct="0">
              <a:spcBef>
                <a:spcPct val="20000"/>
              </a:spcBef>
              <a:buFont typeface="Wingdings" pitchFamily="2" charset="2"/>
              <a:buChar char="u"/>
            </a:pPr>
            <a:r>
              <a:rPr lang="zh-CN" altLang="en-US" b="1" i="0" u="none" smtClean="0">
                <a:solidFill>
                  <a:srgbClr val="000000"/>
                </a:solidFill>
                <a:ea typeface="宋体" charset="-122"/>
              </a:rPr>
              <a:t> 树表的查找</a:t>
            </a:r>
            <a:r>
              <a:rPr lang="en-US" altLang="zh-CN" b="1" i="0" u="none" smtClean="0">
                <a:solidFill>
                  <a:srgbClr val="000000"/>
                </a:solidFill>
                <a:ea typeface="宋体" charset="-122"/>
              </a:rPr>
              <a:t>(</a:t>
            </a:r>
            <a:r>
              <a:rPr kumimoji="1" lang="zh-CN" altLang="en-US" b="1" i="0" u="none" smtClean="0">
                <a:solidFill>
                  <a:srgbClr val="000000"/>
                </a:solidFill>
                <a:ea typeface="宋体" charset="-122"/>
              </a:rPr>
              <a:t>比较式查找法</a:t>
            </a:r>
            <a:r>
              <a:rPr kumimoji="1" lang="en-US" altLang="zh-CN" b="1" i="0" u="none" smtClean="0">
                <a:solidFill>
                  <a:srgbClr val="000000"/>
                </a:solidFill>
                <a:ea typeface="宋体" charset="-122"/>
              </a:rPr>
              <a:t>)</a:t>
            </a:r>
            <a:endParaRPr lang="zh-CN" altLang="en-US" b="1" i="0" u="none" smtClean="0">
              <a:solidFill>
                <a:srgbClr val="000000"/>
              </a:solidFill>
              <a:ea typeface="宋体" charset="-122"/>
            </a:endParaRPr>
          </a:p>
          <a:p>
            <a:pPr algn="just" hangingPunct="0">
              <a:spcBef>
                <a:spcPct val="20000"/>
              </a:spcBef>
              <a:buFont typeface="Wingdings" pitchFamily="2" charset="2"/>
              <a:buChar char="u"/>
            </a:pPr>
            <a:r>
              <a:rPr lang="zh-CN" altLang="en-US" b="1" i="0" u="none" smtClean="0">
                <a:solidFill>
                  <a:srgbClr val="000000"/>
                </a:solidFill>
                <a:ea typeface="宋体" charset="-122"/>
              </a:rPr>
              <a:t> 散列表的查找</a:t>
            </a:r>
            <a:r>
              <a:rPr lang="en-US" altLang="zh-CN" b="1" i="0" u="none" smtClean="0">
                <a:solidFill>
                  <a:srgbClr val="000000"/>
                </a:solidFill>
                <a:ea typeface="宋体" charset="-122"/>
              </a:rPr>
              <a:t>(</a:t>
            </a:r>
            <a:r>
              <a:rPr kumimoji="1" lang="zh-CN" altLang="en-US" b="1" i="0" u="none" smtClean="0">
                <a:solidFill>
                  <a:srgbClr val="000000"/>
                </a:solidFill>
                <a:ea typeface="宋体" charset="-122"/>
              </a:rPr>
              <a:t>计算式查找法</a:t>
            </a:r>
            <a:r>
              <a:rPr kumimoji="1" lang="en-US" altLang="zh-CN" b="1" i="0" u="none" smtClean="0">
                <a:solidFill>
                  <a:srgbClr val="000000"/>
                </a:solidFill>
                <a:ea typeface="宋体" charset="-122"/>
              </a:rPr>
              <a:t>)</a:t>
            </a:r>
          </a:p>
        </p:txBody>
      </p:sp>
    </p:spTree>
    <p:extLst>
      <p:ext uri="{BB962C8B-B14F-4D97-AF65-F5344CB8AC3E}">
        <p14:creationId xmlns:p14="http://schemas.microsoft.com/office/powerpoint/2010/main" val="3333732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89221"/>
                                        </p:tgtEl>
                                        <p:attrNameLst>
                                          <p:attrName>style.visibility</p:attrName>
                                        </p:attrNameLst>
                                      </p:cBhvr>
                                      <p:to>
                                        <p:strVal val="visible"/>
                                      </p:to>
                                    </p:set>
                                    <p:animEffect transition="in" filter="randombar(horizontal)">
                                      <p:cBhvr>
                                        <p:cTn id="7" dur="500"/>
                                        <p:tgtEl>
                                          <p:spTgt spid="128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922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914400" y="6342200"/>
            <a:ext cx="675249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r>
              <a:rPr lang="zh-CN" altLang="en-US" sz="2800" b="1" smtClean="0">
                <a:solidFill>
                  <a:srgbClr val="000000"/>
                </a:solidFill>
                <a:latin typeface="宋体" charset="-122"/>
                <a:ea typeface="宋体" charset="-122"/>
              </a:rPr>
              <a:t>图8-2 折半查找对应的二叉查找树 </a:t>
            </a:r>
          </a:p>
        </p:txBody>
      </p:sp>
      <p:sp>
        <p:nvSpPr>
          <p:cNvPr id="23555" name="Rectangle 5"/>
          <p:cNvSpPr>
            <a:spLocks noChangeArrowheads="1"/>
          </p:cNvSpPr>
          <p:nvPr/>
        </p:nvSpPr>
        <p:spPr bwMode="auto">
          <a:xfrm>
            <a:off x="2984989" y="139554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334279" name="Rectangle 7"/>
          <p:cNvSpPr>
            <a:spLocks noChangeArrowheads="1"/>
          </p:cNvSpPr>
          <p:nvPr/>
        </p:nvSpPr>
        <p:spPr bwMode="auto">
          <a:xfrm>
            <a:off x="351692" y="5641976"/>
            <a:ext cx="82296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2000" smtClean="0">
                <a:solidFill>
                  <a:srgbClr val="000000"/>
                </a:solidFill>
                <a:latin typeface="宋体" charset="-122"/>
                <a:ea typeface="宋体" charset="-122"/>
              </a:rPr>
              <a:t>折半查找成功: 比较次数最多不超过二叉查找树的高度。</a:t>
            </a:r>
            <a:r>
              <a:rPr lang="zh-CN" altLang="en-US" sz="2400" smtClean="0">
                <a:solidFill>
                  <a:srgbClr val="000000"/>
                </a:solidFill>
                <a:latin typeface="Times New Roman" pitchFamily="18" charset="0"/>
                <a:ea typeface="宋体" charset="-122"/>
              </a:rPr>
              <a:t> </a:t>
            </a:r>
            <a:endParaRPr lang="zh-CN" altLang="en-US" sz="4400" smtClean="0">
              <a:solidFill>
                <a:srgbClr val="000000"/>
              </a:solidFill>
              <a:latin typeface="Times New Roman" pitchFamily="18" charset="0"/>
              <a:ea typeface="宋体" charset="-122"/>
            </a:endParaRPr>
          </a:p>
        </p:txBody>
      </p:sp>
      <p:pic>
        <p:nvPicPr>
          <p:cNvPr id="2355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05" y="500127"/>
            <a:ext cx="7894026"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extLst>
      <p:ext uri="{BB962C8B-B14F-4D97-AF65-F5344CB8AC3E}">
        <p14:creationId xmlns:p14="http://schemas.microsoft.com/office/powerpoint/2010/main" val="3837030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p:stCondLst>
                                    <p:cond delay="0"/>
                                  </p:stCondLst>
                                  <p:childTnLst>
                                    <p:set>
                                      <p:cBhvr>
                                        <p:cTn id="6" dur="1" fill="hold">
                                          <p:stCondLst>
                                            <p:cond delay="0"/>
                                          </p:stCondLst>
                                        </p:cTn>
                                        <p:tgtEl>
                                          <p:spTgt spid="1334279"/>
                                        </p:tgtEl>
                                        <p:attrNameLst>
                                          <p:attrName>style.visibility</p:attrName>
                                        </p:attrNameLst>
                                      </p:cBhvr>
                                      <p:to>
                                        <p:strVal val="visible"/>
                                      </p:to>
                                    </p:set>
                                    <p:anim calcmode="lin" valueType="num">
                                      <p:cBhvr additive="base">
                                        <p:cTn id="7" dur="5000" fill="hold"/>
                                        <p:tgtEl>
                                          <p:spTgt spid="1334279"/>
                                        </p:tgtEl>
                                        <p:attrNameLst>
                                          <p:attrName>ppt_x</p:attrName>
                                        </p:attrNameLst>
                                      </p:cBhvr>
                                      <p:tavLst>
                                        <p:tav tm="0">
                                          <p:val>
                                            <p:strVal val="1+#ppt_w/2"/>
                                          </p:val>
                                        </p:tav>
                                        <p:tav tm="100000">
                                          <p:val>
                                            <p:strVal val="#ppt_x"/>
                                          </p:val>
                                        </p:tav>
                                      </p:tavLst>
                                    </p:anim>
                                    <p:anim calcmode="lin" valueType="num">
                                      <p:cBhvr additive="base">
                                        <p:cTn id="8" dur="5000" fill="hold"/>
                                        <p:tgtEl>
                                          <p:spTgt spid="133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27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14400" y="6342200"/>
            <a:ext cx="675249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r>
              <a:rPr lang="zh-CN" altLang="en-US" sz="2800" b="1" smtClean="0">
                <a:solidFill>
                  <a:srgbClr val="000000"/>
                </a:solidFill>
                <a:latin typeface="宋体" charset="-122"/>
                <a:ea typeface="宋体" charset="-122"/>
              </a:rPr>
              <a:t>图8-2 折半查找对应的二叉查找树 </a:t>
            </a:r>
          </a:p>
        </p:txBody>
      </p:sp>
      <p:sp>
        <p:nvSpPr>
          <p:cNvPr id="24579" name="Rectangle 3"/>
          <p:cNvSpPr>
            <a:spLocks noChangeArrowheads="1"/>
          </p:cNvSpPr>
          <p:nvPr/>
        </p:nvSpPr>
        <p:spPr bwMode="auto">
          <a:xfrm>
            <a:off x="2984989" y="139554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pic>
        <p:nvPicPr>
          <p:cNvPr id="24580" name="Picture 4" descr="8-2"/>
          <p:cNvPicPr>
            <a:picLocks noChangeAspect="1" noChangeArrowheads="1"/>
          </p:cNvPicPr>
          <p:nvPr/>
        </p:nvPicPr>
        <p:blipFill>
          <a:blip r:embed="rId2">
            <a:extLst>
              <a:ext uri="{28A0092B-C50C-407E-A947-70E740481C1C}">
                <a14:useLocalDpi xmlns:a14="http://schemas.microsoft.com/office/drawing/2010/main" val="0"/>
              </a:ext>
            </a:extLst>
          </a:blip>
          <a:srcRect t="49333"/>
          <a:stretch>
            <a:fillRect/>
          </a:stretch>
        </p:blipFill>
        <p:spPr bwMode="auto">
          <a:xfrm>
            <a:off x="351693" y="457264"/>
            <a:ext cx="8299938"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234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Text Box 2"/>
          <p:cNvSpPr txBox="1">
            <a:spLocks noChangeArrowheads="1"/>
          </p:cNvSpPr>
          <p:nvPr/>
        </p:nvSpPr>
        <p:spPr bwMode="auto">
          <a:xfrm>
            <a:off x="252091" y="1197041"/>
            <a:ext cx="8469885" cy="2382191"/>
          </a:xfrm>
          <a:prstGeom prst="rect">
            <a:avLst/>
          </a:prstGeom>
          <a:noFill/>
          <a:ln w="9525">
            <a:noFill/>
            <a:miter lim="800000"/>
            <a:headEnd/>
            <a:tailEnd/>
          </a:ln>
          <a:effectLst/>
        </p:spPr>
        <p:txBody>
          <a:bodyPr wrap="square">
            <a:spAutoFit/>
          </a:bodyPr>
          <a:lstStyle/>
          <a:p>
            <a:pPr algn="just" eaLnBrk="0" hangingPunct="0">
              <a:spcBef>
                <a:spcPct val="20000"/>
              </a:spcBef>
              <a:defRPr/>
            </a:pPr>
            <a:r>
              <a:rPr kumimoji="1" lang="zh-CN" altLang="en-US" sz="2400" dirty="0">
                <a:solidFill>
                  <a:srgbClr val="000000"/>
                </a:solidFill>
                <a:latin typeface="宋体" pitchFamily="2" charset="-122"/>
              </a:rPr>
              <a:t>    二叉查找树的扩充，让树中所有结点的空指针都指向一个</a:t>
            </a:r>
            <a:r>
              <a:rPr kumimoji="1" lang="zh-CN" altLang="en-US" sz="2400" b="1" dirty="0">
                <a:solidFill>
                  <a:srgbClr val="FC0128"/>
                </a:solidFill>
                <a:effectLst>
                  <a:outerShdw blurRad="38100" dist="38100" dir="2700000" algn="tl">
                    <a:srgbClr val="C0C0C0"/>
                  </a:outerShdw>
                </a:effectLst>
                <a:latin typeface="宋体" pitchFamily="2" charset="-122"/>
              </a:rPr>
              <a:t>外部结点</a:t>
            </a:r>
            <a:r>
              <a:rPr kumimoji="1" lang="zh-CN" altLang="en-US" sz="2400" dirty="0">
                <a:solidFill>
                  <a:srgbClr val="000000"/>
                </a:solidFill>
                <a:latin typeface="宋体" pitchFamily="2" charset="-122"/>
              </a:rPr>
              <a:t>（用方框表示，相应原来的数据元素结点称为</a:t>
            </a:r>
            <a:r>
              <a:rPr kumimoji="1" lang="zh-CN" altLang="en-US" sz="2400" b="1" dirty="0">
                <a:solidFill>
                  <a:srgbClr val="FC0128"/>
                </a:solidFill>
                <a:effectLst>
                  <a:outerShdw blurRad="38100" dist="38100" dir="2700000" algn="tl">
                    <a:srgbClr val="C0C0C0"/>
                  </a:outerShdw>
                </a:effectLst>
                <a:latin typeface="宋体" pitchFamily="2" charset="-122"/>
              </a:rPr>
              <a:t>内结点</a:t>
            </a:r>
            <a:r>
              <a:rPr kumimoji="1" lang="zh-CN" altLang="en-US" sz="2400" dirty="0">
                <a:solidFill>
                  <a:srgbClr val="000000"/>
                </a:solidFill>
                <a:latin typeface="宋体" pitchFamily="2" charset="-122"/>
              </a:rPr>
              <a:t>），它们代表了那些进行关键字比较不成功的结点。在此称这样的二叉查找树为</a:t>
            </a:r>
            <a:r>
              <a:rPr kumimoji="1" lang="zh-CN" altLang="en-US" sz="2400" b="1" dirty="0">
                <a:solidFill>
                  <a:srgbClr val="FC0128"/>
                </a:solidFill>
                <a:effectLst>
                  <a:outerShdw blurRad="38100" dist="38100" dir="2700000" algn="tl">
                    <a:srgbClr val="C0C0C0"/>
                  </a:outerShdw>
                </a:effectLst>
                <a:latin typeface="宋体" pitchFamily="2" charset="-122"/>
              </a:rPr>
              <a:t>扩充二叉树</a:t>
            </a:r>
            <a:r>
              <a:rPr kumimoji="1" lang="zh-CN" altLang="en-US" sz="2400" dirty="0">
                <a:solidFill>
                  <a:srgbClr val="000000"/>
                </a:solidFill>
                <a:latin typeface="宋体" pitchFamily="2" charset="-122"/>
              </a:rPr>
              <a:t>。</a:t>
            </a:r>
          </a:p>
          <a:p>
            <a:pPr algn="just" eaLnBrk="0" hangingPunct="0">
              <a:spcBef>
                <a:spcPct val="20000"/>
              </a:spcBef>
              <a:defRPr/>
            </a:pPr>
            <a:r>
              <a:rPr kumimoji="1" lang="zh-CN" altLang="en-US" sz="2400" dirty="0">
                <a:solidFill>
                  <a:srgbClr val="000000"/>
                </a:solidFill>
                <a:latin typeface="宋体" pitchFamily="2" charset="-122"/>
              </a:rPr>
              <a:t>   查找不成功：走一条从根结点到某个外部结点的路径，比较次数则等于该路径上内部结点的个数。</a:t>
            </a:r>
            <a:r>
              <a:rPr kumimoji="1" lang="zh-CN" altLang="en-US" sz="2400" dirty="0">
                <a:solidFill>
                  <a:srgbClr val="000000"/>
                </a:solidFill>
                <a:latin typeface="Times New Roman" pitchFamily="18" charset="0"/>
              </a:rPr>
              <a:t> </a:t>
            </a:r>
          </a:p>
        </p:txBody>
      </p:sp>
      <p:sp>
        <p:nvSpPr>
          <p:cNvPr id="25603" name="Rectangle 3"/>
          <p:cNvSpPr>
            <a:spLocks noChangeArrowheads="1"/>
          </p:cNvSpPr>
          <p:nvPr/>
        </p:nvSpPr>
        <p:spPr bwMode="auto">
          <a:xfrm>
            <a:off x="351692" y="381063"/>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宋体" charset="-122"/>
                <a:ea typeface="宋体" charset="-122"/>
              </a:rPr>
              <a:t>折半查找的性能分析</a:t>
            </a:r>
          </a:p>
        </p:txBody>
      </p:sp>
      <p:sp>
        <p:nvSpPr>
          <p:cNvPr id="1489924" name="Rectangle 4"/>
          <p:cNvSpPr>
            <a:spLocks noChangeArrowheads="1"/>
          </p:cNvSpPr>
          <p:nvPr/>
        </p:nvSpPr>
        <p:spPr bwMode="auto">
          <a:xfrm>
            <a:off x="281361" y="3962400"/>
            <a:ext cx="8440615"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eaLnBrk="0" hangingPunct="0"/>
            <a:r>
              <a:rPr lang="zh-CN" altLang="en-US" sz="2400" dirty="0" smtClean="0">
                <a:solidFill>
                  <a:srgbClr val="000000"/>
                </a:solidFill>
                <a:latin typeface="Times New Roman" pitchFamily="18" charset="0"/>
                <a:ea typeface="宋体" charset="-122"/>
              </a:rPr>
              <a:t>         一般地，对于有</a:t>
            </a:r>
            <a:r>
              <a:rPr lang="en-US" altLang="zh-CN" sz="2400" dirty="0" smtClean="0">
                <a:solidFill>
                  <a:srgbClr val="000000"/>
                </a:solidFill>
                <a:latin typeface="Times New Roman" pitchFamily="18" charset="0"/>
                <a:ea typeface="宋体" charset="-122"/>
              </a:rPr>
              <a:t>n</a:t>
            </a:r>
            <a:r>
              <a:rPr lang="zh-CN" altLang="en-US" sz="2400" dirty="0" smtClean="0">
                <a:solidFill>
                  <a:srgbClr val="000000"/>
                </a:solidFill>
                <a:latin typeface="Times New Roman" pitchFamily="18" charset="0"/>
                <a:ea typeface="宋体" charset="-122"/>
              </a:rPr>
              <a:t>个数据元素的有序表，折半查找所进行的给定值与关键字的比较次数最多为</a:t>
            </a:r>
            <a:r>
              <a:rPr lang="zh-CN" altLang="en-US" sz="2400" dirty="0" smtClean="0">
                <a:solidFill>
                  <a:srgbClr val="000000"/>
                </a:solidFill>
                <a:latin typeface="Times New Roman" pitchFamily="18" charset="0"/>
                <a:ea typeface="宋体" charset="-122"/>
                <a:sym typeface="Symbol" panose="05050102010706020507" pitchFamily="18" charset="2"/>
              </a:rPr>
              <a:t></a:t>
            </a:r>
            <a:r>
              <a:rPr lang="en-US" altLang="zh-CN" sz="2400" dirty="0" smtClean="0">
                <a:solidFill>
                  <a:srgbClr val="000000"/>
                </a:solidFill>
                <a:latin typeface="Times New Roman" pitchFamily="18" charset="0"/>
                <a:ea typeface="宋体" charset="-122"/>
              </a:rPr>
              <a:t>log</a:t>
            </a:r>
            <a:r>
              <a:rPr lang="en-US" altLang="zh-CN" sz="2400" baseline="-30000" dirty="0" smtClean="0">
                <a:solidFill>
                  <a:srgbClr val="000000"/>
                </a:solidFill>
                <a:latin typeface="Times New Roman" pitchFamily="18" charset="0"/>
                <a:ea typeface="宋体" charset="-122"/>
                <a:sym typeface="Symbol" pitchFamily="18" charset="2"/>
              </a:rPr>
              <a:t>2</a:t>
            </a:r>
            <a:r>
              <a:rPr lang="en-US" altLang="zh-CN" sz="2400" dirty="0" smtClean="0">
                <a:solidFill>
                  <a:srgbClr val="000000"/>
                </a:solidFill>
                <a:latin typeface="Times New Roman" pitchFamily="18" charset="0"/>
                <a:ea typeface="宋体" charset="-122"/>
                <a:sym typeface="Symbol" pitchFamily="18" charset="2"/>
              </a:rPr>
              <a:t>(n</a:t>
            </a:r>
            <a:r>
              <a:rPr lang="zh-CN" altLang="en-US" sz="2400" dirty="0" smtClean="0">
                <a:solidFill>
                  <a:srgbClr val="000000"/>
                </a:solidFill>
                <a:latin typeface="Times New Roman" pitchFamily="18" charset="0"/>
                <a:ea typeface="宋体" charset="-122"/>
                <a:sym typeface="Symbol" pitchFamily="18" charset="2"/>
              </a:rPr>
              <a:t>+</a:t>
            </a:r>
            <a:r>
              <a:rPr lang="zh-CN" altLang="en-US" sz="2400" smtClean="0">
                <a:solidFill>
                  <a:srgbClr val="000000"/>
                </a:solidFill>
                <a:latin typeface="Times New Roman" pitchFamily="18" charset="0"/>
                <a:ea typeface="宋体" charset="-122"/>
                <a:sym typeface="Symbol" pitchFamily="18" charset="2"/>
              </a:rPr>
              <a:t>1) </a:t>
            </a:r>
            <a:r>
              <a:rPr lang="zh-CN" altLang="en-US" sz="2400" dirty="0" smtClean="0">
                <a:solidFill>
                  <a:srgbClr val="000000"/>
                </a:solidFill>
                <a:latin typeface="Times New Roman" pitchFamily="18" charset="0"/>
                <a:ea typeface="宋体" charset="-122"/>
              </a:rPr>
              <a:t>。</a:t>
            </a:r>
            <a:endParaRPr lang="zh-CN" altLang="en-US" sz="2400" dirty="0" smtClean="0">
              <a:solidFill>
                <a:srgbClr val="000000"/>
              </a:solidFill>
              <a:latin typeface="Times New Roman" pitchFamily="18" charset="0"/>
              <a:ea typeface="宋体" charset="-122"/>
              <a:sym typeface="Symbol" pitchFamily="18" charset="2"/>
            </a:endParaRPr>
          </a:p>
        </p:txBody>
      </p:sp>
    </p:spTree>
    <p:extLst>
      <p:ext uri="{BB962C8B-B14F-4D97-AF65-F5344CB8AC3E}">
        <p14:creationId xmlns:p14="http://schemas.microsoft.com/office/powerpoint/2010/main" val="1705888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9924"/>
                                        </p:tgtEl>
                                        <p:attrNameLst>
                                          <p:attrName>style.visibility</p:attrName>
                                        </p:attrNameLst>
                                      </p:cBhvr>
                                      <p:to>
                                        <p:strVal val="visible"/>
                                      </p:to>
                                    </p:set>
                                    <p:anim calcmode="lin" valueType="num">
                                      <p:cBhvr additive="base">
                                        <p:cTn id="7" dur="500" fill="hold"/>
                                        <p:tgtEl>
                                          <p:spTgt spid="1489924"/>
                                        </p:tgtEl>
                                        <p:attrNameLst>
                                          <p:attrName>ppt_x</p:attrName>
                                        </p:attrNameLst>
                                      </p:cBhvr>
                                      <p:tavLst>
                                        <p:tav tm="0">
                                          <p:val>
                                            <p:strVal val="#ppt_x"/>
                                          </p:val>
                                        </p:tav>
                                        <p:tav tm="100000">
                                          <p:val>
                                            <p:strVal val="#ppt_x"/>
                                          </p:val>
                                        </p:tav>
                                      </p:tavLst>
                                    </p:anim>
                                    <p:anim calcmode="lin" valueType="num">
                                      <p:cBhvr additive="base">
                                        <p:cTn id="8" dur="500" fill="hold"/>
                                        <p:tgtEl>
                                          <p:spTgt spid="1489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51727" y="1219337"/>
            <a:ext cx="850802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eaLnBrk="0" hangingPunct="0">
              <a:spcBef>
                <a:spcPct val="20000"/>
              </a:spcBef>
            </a:pPr>
            <a:r>
              <a:rPr kumimoji="1" lang="en-US" altLang="zh-CN" i="0" u="none" smtClean="0">
                <a:solidFill>
                  <a:srgbClr val="000000"/>
                </a:solidFill>
                <a:ea typeface="宋体" charset="-122"/>
              </a:rPr>
              <a:t>Q:</a:t>
            </a:r>
            <a:r>
              <a:rPr lang="zh-CN" altLang="en-US" i="0" u="none" smtClean="0">
                <a:solidFill>
                  <a:srgbClr val="000000"/>
                </a:solidFill>
                <a:ea typeface="宋体" charset="-122"/>
              </a:rPr>
              <a:t>折半查找的平均查找长度是多少？</a:t>
            </a:r>
            <a:r>
              <a:rPr kumimoji="1" lang="zh-CN" altLang="en-US" i="0" u="none" smtClean="0">
                <a:solidFill>
                  <a:srgbClr val="000000"/>
                </a:solidFill>
                <a:ea typeface="宋体" charset="-122"/>
              </a:rPr>
              <a:t> </a:t>
            </a:r>
          </a:p>
        </p:txBody>
      </p:sp>
      <p:sp>
        <p:nvSpPr>
          <p:cNvPr id="26627" name="Rectangle 3"/>
          <p:cNvSpPr>
            <a:spLocks noChangeArrowheads="1"/>
          </p:cNvSpPr>
          <p:nvPr/>
        </p:nvSpPr>
        <p:spPr bwMode="auto">
          <a:xfrm>
            <a:off x="351692" y="381063"/>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宋体" charset="-122"/>
                <a:ea typeface="宋体" charset="-122"/>
              </a:rPr>
              <a:t>折半查找的性能分析</a:t>
            </a:r>
          </a:p>
        </p:txBody>
      </p:sp>
      <p:sp>
        <p:nvSpPr>
          <p:cNvPr id="1490948" name="Rectangle 4"/>
          <p:cNvSpPr>
            <a:spLocks noChangeArrowheads="1"/>
          </p:cNvSpPr>
          <p:nvPr/>
        </p:nvSpPr>
        <p:spPr bwMode="auto">
          <a:xfrm>
            <a:off x="281358" y="2276478"/>
            <a:ext cx="8107069" cy="310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algn="just" hangingPunct="0"/>
            <a:r>
              <a:rPr lang="en-US" altLang="zh-CN" sz="2800" dirty="0" smtClean="0">
                <a:solidFill>
                  <a:srgbClr val="000000"/>
                </a:solidFill>
                <a:latin typeface="Times New Roman" pitchFamily="18" charset="0"/>
                <a:ea typeface="宋体" charset="-122"/>
              </a:rPr>
              <a:t>A: </a:t>
            </a:r>
            <a:r>
              <a:rPr lang="zh-CN" altLang="en-US" sz="2800" dirty="0" smtClean="0">
                <a:solidFill>
                  <a:srgbClr val="000000"/>
                </a:solidFill>
                <a:latin typeface="Times New Roman" pitchFamily="18" charset="0"/>
                <a:ea typeface="宋体" charset="-122"/>
              </a:rPr>
              <a:t>设</a:t>
            </a:r>
            <a:r>
              <a:rPr lang="en-US" altLang="zh-CN" sz="2800" dirty="0" smtClean="0">
                <a:solidFill>
                  <a:srgbClr val="000000"/>
                </a:solidFill>
                <a:latin typeface="Times New Roman" pitchFamily="18" charset="0"/>
                <a:ea typeface="宋体" charset="-122"/>
              </a:rPr>
              <a:t>n＝2</a:t>
            </a:r>
            <a:r>
              <a:rPr lang="en-US" altLang="zh-CN" sz="2800" baseline="30000" dirty="0" smtClean="0">
                <a:solidFill>
                  <a:srgbClr val="000000"/>
                </a:solidFill>
                <a:latin typeface="Times New Roman" pitchFamily="18" charset="0"/>
                <a:ea typeface="宋体" charset="-122"/>
              </a:rPr>
              <a:t>h</a:t>
            </a:r>
            <a:r>
              <a:rPr lang="en-US" altLang="zh-CN" sz="2800" dirty="0" smtClean="0">
                <a:solidFill>
                  <a:srgbClr val="000000"/>
                </a:solidFill>
                <a:latin typeface="Times New Roman" pitchFamily="18" charset="0"/>
                <a:ea typeface="宋体" charset="-122"/>
              </a:rPr>
              <a:t>-1，</a:t>
            </a:r>
            <a:r>
              <a:rPr lang="zh-CN" altLang="en-US" sz="2800" dirty="0" smtClean="0">
                <a:solidFill>
                  <a:srgbClr val="000000"/>
                </a:solidFill>
                <a:latin typeface="Times New Roman" pitchFamily="18" charset="0"/>
                <a:ea typeface="宋体" charset="-122"/>
              </a:rPr>
              <a:t>则扩充二叉树高度为</a:t>
            </a:r>
            <a:r>
              <a:rPr lang="en-US" altLang="zh-CN" sz="2800" dirty="0" smtClean="0">
                <a:solidFill>
                  <a:srgbClr val="000000"/>
                </a:solidFill>
                <a:latin typeface="Times New Roman" pitchFamily="18" charset="0"/>
                <a:ea typeface="宋体" charset="-122"/>
              </a:rPr>
              <a:t>h＝</a:t>
            </a:r>
            <a:r>
              <a:rPr lang="en-US" altLang="zh-CN" sz="2800" dirty="0" smtClean="0">
                <a:solidFill>
                  <a:srgbClr val="000000"/>
                </a:solidFill>
                <a:latin typeface="Times New Roman" pitchFamily="18" charset="0"/>
                <a:ea typeface="宋体" charset="-122"/>
                <a:sym typeface="Symbol" pitchFamily="18" charset="2"/>
              </a:rPr>
              <a:t></a:t>
            </a:r>
            <a:r>
              <a:rPr lang="en-US" altLang="zh-CN" sz="2800" dirty="0" smtClean="0">
                <a:solidFill>
                  <a:srgbClr val="000000"/>
                </a:solidFill>
                <a:latin typeface="Times New Roman" pitchFamily="18" charset="0"/>
                <a:ea typeface="宋体" charset="-122"/>
              </a:rPr>
              <a:t>log</a:t>
            </a:r>
            <a:r>
              <a:rPr lang="en-US" altLang="zh-CN" sz="2800" baseline="-30000" dirty="0" smtClean="0">
                <a:solidFill>
                  <a:srgbClr val="000000"/>
                </a:solidFill>
                <a:latin typeface="Times New Roman" pitchFamily="18" charset="0"/>
                <a:ea typeface="宋体" charset="-122"/>
              </a:rPr>
              <a:t>2</a:t>
            </a:r>
            <a:r>
              <a:rPr lang="en-US" altLang="zh-CN" sz="2800" dirty="0" smtClean="0">
                <a:solidFill>
                  <a:srgbClr val="000000"/>
                </a:solidFill>
                <a:latin typeface="Times New Roman" pitchFamily="18" charset="0"/>
                <a:ea typeface="宋体" charset="-122"/>
              </a:rPr>
              <a:t>(n</a:t>
            </a:r>
            <a:r>
              <a:rPr lang="zh-CN" altLang="en-US" sz="2800" dirty="0" smtClean="0">
                <a:solidFill>
                  <a:srgbClr val="000000"/>
                </a:solidFill>
                <a:latin typeface="Times New Roman" pitchFamily="18" charset="0"/>
                <a:ea typeface="宋体" charset="-122"/>
              </a:rPr>
              <a:t>+1)</a:t>
            </a:r>
            <a:r>
              <a:rPr lang="zh-CN" altLang="en-US" sz="2800" dirty="0" smtClean="0">
                <a:solidFill>
                  <a:srgbClr val="000000"/>
                </a:solidFill>
                <a:latin typeface="Times New Roman" pitchFamily="18" charset="0"/>
                <a:ea typeface="宋体" charset="-122"/>
                <a:sym typeface="Symbol" pitchFamily="18" charset="2"/>
              </a:rPr>
              <a:t></a:t>
            </a:r>
            <a:r>
              <a:rPr lang="zh-CN" altLang="en-US" sz="2800" dirty="0" smtClean="0">
                <a:solidFill>
                  <a:srgbClr val="000000"/>
                </a:solidFill>
                <a:latin typeface="Times New Roman" pitchFamily="18" charset="0"/>
                <a:ea typeface="宋体" charset="-122"/>
              </a:rPr>
              <a:t>。</a:t>
            </a:r>
            <a:endParaRPr lang="en-US" altLang="zh-CN" sz="2800" dirty="0" smtClean="0">
              <a:solidFill>
                <a:srgbClr val="000000"/>
              </a:solidFill>
              <a:latin typeface="Times New Roman" pitchFamily="18" charset="0"/>
              <a:ea typeface="宋体" charset="-122"/>
            </a:endParaRPr>
          </a:p>
          <a:p>
            <a:pPr algn="just" hangingPunct="0"/>
            <a:r>
              <a:rPr lang="en-US" altLang="zh-CN" sz="2800" dirty="0" smtClean="0">
                <a:solidFill>
                  <a:srgbClr val="000000"/>
                </a:solidFill>
                <a:latin typeface="Times New Roman" pitchFamily="18" charset="0"/>
                <a:ea typeface="宋体" charset="-122"/>
              </a:rPr>
              <a:t>     </a:t>
            </a:r>
            <a:r>
              <a:rPr lang="zh-CN" altLang="en-US" sz="2800" dirty="0" smtClean="0">
                <a:solidFill>
                  <a:srgbClr val="000000"/>
                </a:solidFill>
                <a:latin typeface="Times New Roman" pitchFamily="18" charset="0"/>
                <a:ea typeface="宋体" charset="-122"/>
              </a:rPr>
              <a:t>第1层结点有1个，查找第1层结点要比较1次；</a:t>
            </a:r>
            <a:endParaRPr lang="en-US" altLang="zh-CN" sz="2800" dirty="0" smtClean="0">
              <a:solidFill>
                <a:srgbClr val="000000"/>
              </a:solidFill>
              <a:latin typeface="Times New Roman" pitchFamily="18" charset="0"/>
              <a:ea typeface="宋体" charset="-122"/>
            </a:endParaRPr>
          </a:p>
          <a:p>
            <a:pPr algn="just" hangingPunct="0"/>
            <a:r>
              <a:rPr lang="en-US" altLang="zh-CN" sz="2800" dirty="0" smtClean="0">
                <a:solidFill>
                  <a:srgbClr val="000000"/>
                </a:solidFill>
                <a:latin typeface="Times New Roman" pitchFamily="18" charset="0"/>
                <a:ea typeface="宋体" charset="-122"/>
              </a:rPr>
              <a:t>     </a:t>
            </a:r>
            <a:r>
              <a:rPr lang="zh-CN" altLang="en-US" sz="2800" dirty="0" smtClean="0">
                <a:solidFill>
                  <a:srgbClr val="000000"/>
                </a:solidFill>
                <a:latin typeface="Times New Roman" pitchFamily="18" charset="0"/>
                <a:ea typeface="宋体" charset="-122"/>
              </a:rPr>
              <a:t>第2层结点有2个，查找第2层结点要比较2次；</a:t>
            </a:r>
            <a:endParaRPr lang="en-US" altLang="zh-CN" sz="2800" dirty="0" smtClean="0">
              <a:solidFill>
                <a:srgbClr val="000000"/>
              </a:solidFill>
              <a:latin typeface="Times New Roman" pitchFamily="18" charset="0"/>
              <a:ea typeface="宋体" charset="-122"/>
            </a:endParaRPr>
          </a:p>
          <a:p>
            <a:pPr algn="just" hangingPunct="0"/>
            <a:r>
              <a:rPr lang="en-US" altLang="zh-CN" sz="2800" dirty="0" smtClean="0">
                <a:solidFill>
                  <a:srgbClr val="000000"/>
                </a:solidFill>
                <a:latin typeface="Times New Roman" pitchFamily="18" charset="0"/>
                <a:ea typeface="宋体" charset="-122"/>
              </a:rPr>
              <a:t>     </a:t>
            </a:r>
            <a:r>
              <a:rPr lang="zh-CN" altLang="en-US" sz="2800" dirty="0" smtClean="0">
                <a:solidFill>
                  <a:srgbClr val="000000"/>
                </a:solidFill>
                <a:latin typeface="Times New Roman" pitchFamily="18" charset="0"/>
                <a:ea typeface="宋体" charset="-122"/>
              </a:rPr>
              <a:t>…，</a:t>
            </a:r>
            <a:endParaRPr lang="en-US" altLang="zh-CN" sz="2800" dirty="0" smtClean="0">
              <a:solidFill>
                <a:srgbClr val="000000"/>
              </a:solidFill>
              <a:latin typeface="Times New Roman" pitchFamily="18" charset="0"/>
              <a:ea typeface="宋体" charset="-122"/>
            </a:endParaRPr>
          </a:p>
          <a:p>
            <a:pPr algn="just" hangingPunct="0"/>
            <a:r>
              <a:rPr lang="en-US" altLang="zh-CN" sz="2800" dirty="0" smtClean="0">
                <a:solidFill>
                  <a:srgbClr val="000000"/>
                </a:solidFill>
                <a:latin typeface="Times New Roman" pitchFamily="18" charset="0"/>
                <a:ea typeface="宋体" charset="-122"/>
              </a:rPr>
              <a:t>     </a:t>
            </a:r>
            <a:r>
              <a:rPr lang="zh-CN" altLang="en-US" sz="2400" dirty="0" smtClean="0">
                <a:solidFill>
                  <a:srgbClr val="000000"/>
                </a:solidFill>
                <a:latin typeface="Times New Roman" pitchFamily="18" charset="0"/>
                <a:ea typeface="宋体" charset="-122"/>
              </a:rPr>
              <a:t>第</a:t>
            </a:r>
            <a:r>
              <a:rPr lang="en-US" altLang="zh-CN" sz="2400" dirty="0" smtClean="0">
                <a:solidFill>
                  <a:srgbClr val="000000"/>
                </a:solidFill>
                <a:latin typeface="Times New Roman" pitchFamily="18" charset="0"/>
                <a:ea typeface="宋体" charset="-122"/>
              </a:rPr>
              <a:t>i(1</a:t>
            </a:r>
            <a:r>
              <a:rPr lang="en-US" altLang="zh-CN"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rPr>
              <a:t>i</a:t>
            </a:r>
            <a:r>
              <a:rPr lang="en-US" altLang="zh-CN"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rPr>
              <a:t>h)</a:t>
            </a:r>
            <a:r>
              <a:rPr lang="zh-CN" altLang="en-US" sz="2400" dirty="0" smtClean="0">
                <a:solidFill>
                  <a:srgbClr val="000000"/>
                </a:solidFill>
                <a:latin typeface="Times New Roman" pitchFamily="18" charset="0"/>
                <a:ea typeface="宋体" charset="-122"/>
              </a:rPr>
              <a:t>层结点有2</a:t>
            </a:r>
            <a:r>
              <a:rPr lang="en-US" altLang="zh-CN" sz="2400" baseline="30000" dirty="0" smtClean="0">
                <a:solidFill>
                  <a:srgbClr val="000000"/>
                </a:solidFill>
                <a:latin typeface="Times New Roman" pitchFamily="18" charset="0"/>
                <a:ea typeface="宋体" charset="-122"/>
              </a:rPr>
              <a:t>i-1</a:t>
            </a:r>
            <a:r>
              <a:rPr lang="zh-CN" altLang="en-US" sz="2400" dirty="0" smtClean="0">
                <a:solidFill>
                  <a:srgbClr val="000000"/>
                </a:solidFill>
                <a:latin typeface="Times New Roman" pitchFamily="18" charset="0"/>
                <a:ea typeface="宋体" charset="-122"/>
              </a:rPr>
              <a:t>个</a:t>
            </a:r>
            <a:r>
              <a:rPr lang="en-US" altLang="zh-CN" sz="2400" dirty="0" smtClean="0">
                <a:solidFill>
                  <a:srgbClr val="000000"/>
                </a:solidFill>
                <a:latin typeface="Times New Roman" pitchFamily="18" charset="0"/>
                <a:ea typeface="宋体" charset="-122"/>
              </a:rPr>
              <a:t>,</a:t>
            </a:r>
            <a:r>
              <a:rPr lang="zh-CN" altLang="en-US" sz="2400" dirty="0" smtClean="0">
                <a:solidFill>
                  <a:srgbClr val="000000"/>
                </a:solidFill>
                <a:latin typeface="Times New Roman" pitchFamily="18" charset="0"/>
                <a:ea typeface="宋体" charset="-122"/>
              </a:rPr>
              <a:t>查找第</a:t>
            </a:r>
            <a:r>
              <a:rPr lang="en-US" altLang="zh-CN" sz="2400" dirty="0" smtClean="0">
                <a:solidFill>
                  <a:srgbClr val="000000"/>
                </a:solidFill>
                <a:latin typeface="Times New Roman" pitchFamily="18" charset="0"/>
                <a:ea typeface="宋体" charset="-122"/>
              </a:rPr>
              <a:t>i</a:t>
            </a:r>
            <a:r>
              <a:rPr lang="zh-CN" altLang="en-US" sz="2400" dirty="0" smtClean="0">
                <a:solidFill>
                  <a:srgbClr val="000000"/>
                </a:solidFill>
                <a:latin typeface="Times New Roman" pitchFamily="18" charset="0"/>
                <a:ea typeface="宋体" charset="-122"/>
              </a:rPr>
              <a:t>层结点要比较</a:t>
            </a:r>
            <a:r>
              <a:rPr lang="en-US" altLang="zh-CN" sz="2400" dirty="0" smtClean="0">
                <a:solidFill>
                  <a:srgbClr val="000000"/>
                </a:solidFill>
                <a:latin typeface="Times New Roman" pitchFamily="18" charset="0"/>
                <a:ea typeface="宋体" charset="-122"/>
              </a:rPr>
              <a:t>i</a:t>
            </a:r>
            <a:r>
              <a:rPr lang="zh-CN" altLang="en-US" sz="2400" dirty="0" smtClean="0">
                <a:solidFill>
                  <a:srgbClr val="000000"/>
                </a:solidFill>
                <a:latin typeface="Times New Roman" pitchFamily="18" charset="0"/>
                <a:ea typeface="宋体" charset="-122"/>
              </a:rPr>
              <a:t>次，</a:t>
            </a:r>
            <a:endParaRPr lang="en-US" altLang="zh-CN" sz="2400" dirty="0" smtClean="0">
              <a:solidFill>
                <a:srgbClr val="000000"/>
              </a:solidFill>
              <a:latin typeface="Times New Roman" pitchFamily="18" charset="0"/>
              <a:ea typeface="宋体" charset="-122"/>
            </a:endParaRPr>
          </a:p>
          <a:p>
            <a:pPr algn="just" hangingPunct="0"/>
            <a:r>
              <a:rPr lang="en-US" altLang="zh-CN" sz="2400" dirty="0" smtClean="0">
                <a:solidFill>
                  <a:srgbClr val="000000"/>
                </a:solidFill>
                <a:latin typeface="Times New Roman" pitchFamily="18" charset="0"/>
                <a:ea typeface="宋体" charset="-122"/>
              </a:rPr>
              <a:t>      </a:t>
            </a:r>
            <a:r>
              <a:rPr lang="zh-CN" altLang="en-US" sz="2800" dirty="0" smtClean="0">
                <a:solidFill>
                  <a:srgbClr val="000000"/>
                </a:solidFill>
                <a:latin typeface="Times New Roman" pitchFamily="18" charset="0"/>
                <a:ea typeface="宋体" charset="-122"/>
              </a:rPr>
              <a:t>…</a:t>
            </a:r>
            <a:endParaRPr lang="en-US" altLang="zh-CN" sz="2800"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010170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90948"/>
                                        </p:tgtEl>
                                        <p:attrNameLst>
                                          <p:attrName>style.visibility</p:attrName>
                                        </p:attrNameLst>
                                      </p:cBhvr>
                                      <p:to>
                                        <p:strVal val="visible"/>
                                      </p:to>
                                    </p:set>
                                    <p:animEffect transition="in" filter="randombar(horizontal)">
                                      <p:cBhvr>
                                        <p:cTn id="7" dur="500"/>
                                        <p:tgtEl>
                                          <p:spTgt spid="149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094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51727" y="1219337"/>
            <a:ext cx="850802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eaLnBrk="0" hangingPunct="0">
              <a:spcBef>
                <a:spcPct val="20000"/>
              </a:spcBef>
            </a:pPr>
            <a:r>
              <a:rPr kumimoji="1" lang="en-US" altLang="zh-CN" i="0" u="none" smtClean="0">
                <a:solidFill>
                  <a:srgbClr val="000000"/>
                </a:solidFill>
                <a:ea typeface="宋体" charset="-122"/>
              </a:rPr>
              <a:t>Q:</a:t>
            </a:r>
            <a:r>
              <a:rPr lang="zh-CN" altLang="en-US" i="0" u="none" smtClean="0">
                <a:solidFill>
                  <a:srgbClr val="000000"/>
                </a:solidFill>
                <a:ea typeface="宋体" charset="-122"/>
              </a:rPr>
              <a:t>折半查找的平均查找长度是多少？</a:t>
            </a:r>
            <a:r>
              <a:rPr kumimoji="1" lang="zh-CN" altLang="en-US" i="0" u="none" smtClean="0">
                <a:solidFill>
                  <a:srgbClr val="000000"/>
                </a:solidFill>
                <a:ea typeface="宋体" charset="-122"/>
              </a:rPr>
              <a:t> </a:t>
            </a:r>
          </a:p>
        </p:txBody>
      </p:sp>
      <p:sp>
        <p:nvSpPr>
          <p:cNvPr id="27651" name="Rectangle 3"/>
          <p:cNvSpPr>
            <a:spLocks noChangeArrowheads="1"/>
          </p:cNvSpPr>
          <p:nvPr/>
        </p:nvSpPr>
        <p:spPr bwMode="auto">
          <a:xfrm>
            <a:off x="351692" y="381063"/>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宋体" charset="-122"/>
                <a:ea typeface="宋体" charset="-122"/>
              </a:rPr>
              <a:t>折半查找的性能分析</a:t>
            </a:r>
          </a:p>
        </p:txBody>
      </p:sp>
      <p:sp>
        <p:nvSpPr>
          <p:cNvPr id="1490948" name="Rectangle 4"/>
          <p:cNvSpPr>
            <a:spLocks noChangeArrowheads="1"/>
          </p:cNvSpPr>
          <p:nvPr/>
        </p:nvSpPr>
        <p:spPr bwMode="auto">
          <a:xfrm>
            <a:off x="281358" y="2276475"/>
            <a:ext cx="837027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r>
              <a:rPr lang="zh-CN" altLang="en-US" sz="2800" dirty="0" smtClean="0">
                <a:solidFill>
                  <a:srgbClr val="000000"/>
                </a:solidFill>
                <a:latin typeface="Times New Roman" pitchFamily="18" charset="0"/>
                <a:ea typeface="宋体" charset="-122"/>
              </a:rPr>
              <a:t>假定每个结点的查找概率相等，即</a:t>
            </a:r>
            <a:r>
              <a:rPr lang="en-US" altLang="zh-CN" sz="2800" i="1" dirty="0" err="1" smtClean="0">
                <a:solidFill>
                  <a:srgbClr val="000000"/>
                </a:solidFill>
                <a:latin typeface="Times New Roman" pitchFamily="18" charset="0"/>
                <a:ea typeface="宋体" charset="-122"/>
              </a:rPr>
              <a:t>P</a:t>
            </a:r>
            <a:r>
              <a:rPr lang="en-US" altLang="zh-CN" sz="2800" baseline="-25000" dirty="0" err="1" smtClean="0">
                <a:solidFill>
                  <a:srgbClr val="000000"/>
                </a:solidFill>
                <a:latin typeface="Times New Roman" pitchFamily="18" charset="0"/>
                <a:ea typeface="宋体" charset="-122"/>
              </a:rPr>
              <a:t>i</a:t>
            </a:r>
            <a:r>
              <a:rPr lang="en-US" altLang="zh-CN" sz="2800" dirty="0" err="1" smtClean="0">
                <a:solidFill>
                  <a:srgbClr val="000000"/>
                </a:solidFill>
                <a:latin typeface="Times New Roman" pitchFamily="18" charset="0"/>
                <a:ea typeface="宋体" charset="-122"/>
              </a:rPr>
              <a:t>＝l</a:t>
            </a:r>
            <a:r>
              <a:rPr lang="en-US" altLang="zh-CN" sz="2800" dirty="0" smtClean="0">
                <a:solidFill>
                  <a:srgbClr val="000000"/>
                </a:solidFill>
                <a:latin typeface="Times New Roman" pitchFamily="18" charset="0"/>
                <a:ea typeface="宋体" charset="-122"/>
              </a:rPr>
              <a:t>/n，</a:t>
            </a:r>
            <a:r>
              <a:rPr lang="zh-CN" altLang="en-US" sz="2800" dirty="0" smtClean="0">
                <a:solidFill>
                  <a:srgbClr val="000000"/>
                </a:solidFill>
                <a:latin typeface="Times New Roman" pitchFamily="18" charset="0"/>
                <a:ea typeface="宋体" charset="-122"/>
              </a:rPr>
              <a:t>则查找成功的平均查找长度为: </a:t>
            </a:r>
          </a:p>
        </p:txBody>
      </p:sp>
      <p:graphicFrame>
        <p:nvGraphicFramePr>
          <p:cNvPr id="1490949" name="Object 5"/>
          <p:cNvGraphicFramePr>
            <a:graphicFrameLocks noChangeAspect="1"/>
          </p:cNvGraphicFramePr>
          <p:nvPr>
            <p:extLst>
              <p:ext uri="{D42A27DB-BD31-4B8C-83A1-F6EECF244321}">
                <p14:modId xmlns:p14="http://schemas.microsoft.com/office/powerpoint/2010/main" val="2380540317"/>
              </p:ext>
            </p:extLst>
          </p:nvPr>
        </p:nvGraphicFramePr>
        <p:xfrm>
          <a:off x="1079612" y="3356991"/>
          <a:ext cx="5832648" cy="2880513"/>
        </p:xfrm>
        <a:graphic>
          <a:graphicData uri="http://schemas.openxmlformats.org/presentationml/2006/ole">
            <mc:AlternateContent xmlns:mc="http://schemas.openxmlformats.org/markup-compatibility/2006">
              <mc:Choice xmlns:v="urn:schemas-microsoft-com:vml" Requires="v">
                <p:oleObj spid="_x0000_s115770" name="Equation" r:id="rId3" imgW="2527200" imgH="1066680" progId="Equation.DSMT4">
                  <p:embed/>
                </p:oleObj>
              </mc:Choice>
              <mc:Fallback>
                <p:oleObj name="Equation" r:id="rId3" imgW="2527200" imgH="1066680" progId="Equation.DSMT4">
                  <p:embed/>
                  <p:pic>
                    <p:nvPicPr>
                      <p:cNvPr id="0" name=""/>
                      <p:cNvPicPr>
                        <a:picLocks noChangeAspect="1" noChangeArrowheads="1"/>
                      </p:cNvPicPr>
                      <p:nvPr/>
                    </p:nvPicPr>
                    <p:blipFill>
                      <a:blip r:embed="rId4"/>
                      <a:srcRect/>
                      <a:stretch>
                        <a:fillRect/>
                      </a:stretch>
                    </p:blipFill>
                    <p:spPr bwMode="auto">
                      <a:xfrm>
                        <a:off x="1079612" y="3356991"/>
                        <a:ext cx="5832648" cy="288051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78313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90948"/>
                                        </p:tgtEl>
                                        <p:attrNameLst>
                                          <p:attrName>style.visibility</p:attrName>
                                        </p:attrNameLst>
                                      </p:cBhvr>
                                      <p:to>
                                        <p:strVal val="visible"/>
                                      </p:to>
                                    </p:set>
                                    <p:animEffect transition="in" filter="randombar(horizontal)">
                                      <p:cBhvr>
                                        <p:cTn id="7" dur="500"/>
                                        <p:tgtEl>
                                          <p:spTgt spid="1490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90949"/>
                                        </p:tgtEl>
                                        <p:attrNameLst>
                                          <p:attrName>style.visibility</p:attrName>
                                        </p:attrNameLst>
                                      </p:cBhvr>
                                      <p:to>
                                        <p:strVal val="visible"/>
                                      </p:to>
                                    </p:set>
                                    <p:animEffect transition="in" filter="checkerboard(across)">
                                      <p:cBhvr>
                                        <p:cTn id="12" dur="500"/>
                                        <p:tgtEl>
                                          <p:spTgt spid="149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094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23528" y="1520788"/>
            <a:ext cx="8604956"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dirty="0" smtClean="0">
                <a:solidFill>
                  <a:srgbClr val="000000"/>
                </a:solidFill>
                <a:latin typeface="Times New Roman" panose="02020603050405020304" pitchFamily="18" charset="0"/>
                <a:cs typeface="Times New Roman" panose="02020603050405020304" pitchFamily="18" charset="0"/>
              </a:rPr>
              <a:t>  </a:t>
            </a:r>
            <a:r>
              <a:rPr kumimoji="1" lang="en-US" altLang="zh-CN" sz="2800" dirty="0">
                <a:solidFill>
                  <a:srgbClr val="000000"/>
                </a:solidFill>
                <a:latin typeface="Times New Roman" panose="02020603050405020304" pitchFamily="18" charset="0"/>
                <a:cs typeface="Times New Roman" panose="02020603050405020304" pitchFamily="18" charset="0"/>
              </a:rPr>
              <a:t> </a:t>
            </a:r>
            <a:r>
              <a:rPr kumimoji="1" lang="en-US" altLang="zh-CN" sz="2800" dirty="0" smtClean="0">
                <a:solidFill>
                  <a:srgbClr val="000000"/>
                </a:solidFill>
                <a:latin typeface="Times New Roman" panose="02020603050405020304" pitchFamily="18" charset="0"/>
                <a:cs typeface="Times New Roman" panose="02020603050405020304" pitchFamily="18" charset="0"/>
              </a:rPr>
              <a:t> </a:t>
            </a:r>
            <a:r>
              <a:rPr kumimoji="1" lang="zh-CN" altLang="en-US" sz="2800" dirty="0" smtClean="0">
                <a:solidFill>
                  <a:srgbClr val="000000"/>
                </a:solidFill>
                <a:latin typeface="Times New Roman" panose="02020603050405020304" pitchFamily="18" charset="0"/>
                <a:cs typeface="Times New Roman" panose="02020603050405020304" pitchFamily="18" charset="0"/>
              </a:rPr>
              <a:t>斐波那契数</a:t>
            </a:r>
            <a:r>
              <a:rPr kumimoji="1" lang="zh-CN" altLang="en-US" sz="2800" dirty="0">
                <a:solidFill>
                  <a:srgbClr val="000000"/>
                </a:solidFill>
                <a:latin typeface="Times New Roman" panose="02020603050405020304" pitchFamily="18" charset="0"/>
                <a:cs typeface="Times New Roman" panose="02020603050405020304" pitchFamily="18" charset="0"/>
              </a:rPr>
              <a:t>列的定义为：</a:t>
            </a:r>
            <a:r>
              <a:rPr kumimoji="1" lang="en-US" altLang="zh-CN" sz="2800" dirty="0" smtClean="0">
                <a:solidFill>
                  <a:srgbClr val="000000"/>
                </a:solidFill>
                <a:latin typeface="Times New Roman" panose="02020603050405020304" pitchFamily="18" charset="0"/>
                <a:cs typeface="Times New Roman" panose="02020603050405020304" pitchFamily="18" charset="0"/>
              </a:rPr>
              <a:t>1,1,2,3,5,8,13,…</a:t>
            </a:r>
            <a:r>
              <a:rPr kumimoji="1" lang="zh-CN" altLang="en-US" sz="2800" dirty="0" smtClean="0">
                <a:solidFill>
                  <a:srgbClr val="000000"/>
                </a:solidFill>
                <a:latin typeface="Times New Roman" pitchFamily="18" charset="0"/>
                <a:cs typeface="Times New Roman" panose="02020603050405020304" pitchFamily="18" charset="0"/>
              </a:rPr>
              <a:t>，即</a:t>
            </a:r>
            <a:r>
              <a:rPr kumimoji="1" lang="en-US" altLang="zh-CN" sz="2800" dirty="0">
                <a:solidFill>
                  <a:srgbClr val="000000"/>
                </a:solidFill>
                <a:latin typeface="Times New Roman" panose="02020603050405020304" pitchFamily="18" charset="0"/>
                <a:cs typeface="Times New Roman" panose="02020603050405020304" pitchFamily="18" charset="0"/>
              </a:rPr>
              <a:t>f(1)=1</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f(2)=1</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f(i)=f(i-1)+f(i-2)</a:t>
            </a:r>
            <a:r>
              <a:rPr kumimoji="1" lang="zh-CN" altLang="en-US" sz="2800" dirty="0">
                <a:solidFill>
                  <a:srgbClr val="000000"/>
                </a:solidFill>
                <a:latin typeface="Times New Roman" panose="02020603050405020304" pitchFamily="18" charset="0"/>
                <a:cs typeface="Times New Roman" panose="02020603050405020304" pitchFamily="18" charset="0"/>
              </a:rPr>
              <a:t>（当</a:t>
            </a:r>
            <a:r>
              <a:rPr kumimoji="1" lang="en-US" altLang="zh-CN" sz="2800" dirty="0">
                <a:solidFill>
                  <a:srgbClr val="000000"/>
                </a:solidFill>
                <a:latin typeface="Times New Roman" panose="02020603050405020304" pitchFamily="18" charset="0"/>
                <a:cs typeface="Times New Roman" panose="02020603050405020304" pitchFamily="18" charset="0"/>
              </a:rPr>
              <a:t>i&gt;2</a:t>
            </a:r>
            <a:r>
              <a:rPr kumimoji="1" lang="zh-CN" altLang="en-US" sz="2800" dirty="0">
                <a:solidFill>
                  <a:srgbClr val="000000"/>
                </a:solidFill>
                <a:latin typeface="Times New Roman" panose="02020603050405020304" pitchFamily="18" charset="0"/>
                <a:cs typeface="Times New Roman" panose="02020603050405020304" pitchFamily="18" charset="0"/>
              </a:rPr>
              <a:t>时）。</a:t>
            </a:r>
          </a:p>
          <a:p>
            <a:pPr algn="just" eaLnBrk="1" hangingPunct="1">
              <a:spcBef>
                <a:spcPct val="50000"/>
              </a:spcBef>
            </a:pPr>
            <a:r>
              <a:rPr kumimoji="1" lang="zh-CN" altLang="en-US" sz="2800" dirty="0" smtClean="0">
                <a:solidFill>
                  <a:srgbClr val="000000"/>
                </a:solidFill>
                <a:latin typeface="Times New Roman" panose="02020603050405020304" pitchFamily="18" charset="0"/>
                <a:cs typeface="Times New Roman" panose="02020603050405020304" pitchFamily="18" charset="0"/>
              </a:rPr>
              <a:t>  对含</a:t>
            </a:r>
            <a:r>
              <a:rPr kumimoji="1" lang="en-US" altLang="zh-CN" sz="2800" dirty="0" smtClean="0">
                <a:solidFill>
                  <a:srgbClr val="000000"/>
                </a:solidFill>
                <a:latin typeface="Times New Roman" panose="02020603050405020304" pitchFamily="18" charset="0"/>
                <a:cs typeface="Times New Roman" panose="02020603050405020304" pitchFamily="18" charset="0"/>
              </a:rPr>
              <a:t>n</a:t>
            </a:r>
            <a:r>
              <a:rPr kumimoji="1" lang="zh-CN" altLang="en-US" sz="2800" dirty="0" smtClean="0">
                <a:solidFill>
                  <a:srgbClr val="000000"/>
                </a:solidFill>
                <a:latin typeface="Times New Roman" panose="02020603050405020304" pitchFamily="18" charset="0"/>
                <a:cs typeface="Times New Roman" panose="02020603050405020304" pitchFamily="18" charset="0"/>
              </a:rPr>
              <a:t>个元素</a:t>
            </a:r>
            <a:r>
              <a:rPr kumimoji="1" lang="zh-CN" altLang="en-US" sz="2800" dirty="0">
                <a:solidFill>
                  <a:srgbClr val="000000"/>
                </a:solidFill>
                <a:latin typeface="Times New Roman" panose="02020603050405020304" pitchFamily="18" charset="0"/>
                <a:cs typeface="Times New Roman" panose="02020603050405020304" pitchFamily="18" charset="0"/>
              </a:rPr>
              <a:t>的有序表，若</a:t>
            </a:r>
            <a:r>
              <a:rPr kumimoji="1" lang="en-US" altLang="zh-CN" sz="2800" dirty="0" smtClean="0">
                <a:solidFill>
                  <a:srgbClr val="000000"/>
                </a:solidFill>
                <a:latin typeface="Times New Roman" panose="02020603050405020304" pitchFamily="18" charset="0"/>
                <a:cs typeface="Times New Roman" panose="02020603050405020304" pitchFamily="18" charset="0"/>
              </a:rPr>
              <a:t>n</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f(k)-1</a:t>
            </a:r>
            <a:r>
              <a:rPr kumimoji="1" lang="zh-CN" altLang="en-US" sz="2800" dirty="0">
                <a:solidFill>
                  <a:srgbClr val="000000"/>
                </a:solidFill>
                <a:latin typeface="Times New Roman" panose="02020603050405020304" pitchFamily="18" charset="0"/>
                <a:cs typeface="Times New Roman" panose="02020603050405020304" pitchFamily="18" charset="0"/>
              </a:rPr>
              <a:t>，即比某个斐波那契数少</a:t>
            </a:r>
            <a:r>
              <a:rPr kumimoji="1" lang="en-US" altLang="zh-CN" sz="2800" dirty="0">
                <a:solidFill>
                  <a:srgbClr val="000000"/>
                </a:solidFill>
                <a:latin typeface="Times New Roman" panose="02020603050405020304" pitchFamily="18" charset="0"/>
                <a:cs typeface="Times New Roman" panose="02020603050405020304" pitchFamily="18" charset="0"/>
              </a:rPr>
              <a:t>1</a:t>
            </a:r>
            <a:r>
              <a:rPr kumimoji="1" lang="zh-CN" altLang="en-US" sz="2800" dirty="0">
                <a:solidFill>
                  <a:srgbClr val="000000"/>
                </a:solidFill>
                <a:latin typeface="Times New Roman" panose="02020603050405020304" pitchFamily="18" charset="0"/>
                <a:cs typeface="Times New Roman" panose="02020603050405020304" pitchFamily="18" charset="0"/>
              </a:rPr>
              <a:t>。斐波那契查找的算法思想为（开始时，查找区间的下限</a:t>
            </a:r>
            <a:r>
              <a:rPr kumimoji="1" lang="en-US" altLang="zh-CN" sz="2800" dirty="0">
                <a:solidFill>
                  <a:srgbClr val="000000"/>
                </a:solidFill>
                <a:latin typeface="Times New Roman" panose="02020603050405020304" pitchFamily="18" charset="0"/>
                <a:cs typeface="Times New Roman" panose="02020603050405020304" pitchFamily="18" charset="0"/>
              </a:rPr>
              <a:t>low=0</a:t>
            </a:r>
            <a:r>
              <a:rPr kumimoji="1" lang="zh-CN" altLang="en-US" sz="2800" dirty="0">
                <a:solidFill>
                  <a:srgbClr val="000000"/>
                </a:solidFill>
                <a:latin typeface="Times New Roman" panose="02020603050405020304" pitchFamily="18" charset="0"/>
                <a:cs typeface="Times New Roman" panose="02020603050405020304" pitchFamily="18" charset="0"/>
              </a:rPr>
              <a:t>，上限</a:t>
            </a:r>
            <a:r>
              <a:rPr kumimoji="1" lang="en-US" altLang="zh-CN" sz="2800" dirty="0" smtClean="0">
                <a:solidFill>
                  <a:srgbClr val="000000"/>
                </a:solidFill>
                <a:latin typeface="Times New Roman" panose="02020603050405020304" pitchFamily="18" charset="0"/>
                <a:cs typeface="Times New Roman" panose="02020603050405020304" pitchFamily="18" charset="0"/>
              </a:rPr>
              <a:t>high=n-1</a:t>
            </a:r>
            <a:r>
              <a:rPr kumimoji="1" lang="zh-CN" altLang="en-US" sz="2800" dirty="0">
                <a:solidFill>
                  <a:srgbClr val="000000"/>
                </a:solidFill>
                <a:latin typeface="Times New Roman" panose="02020603050405020304" pitchFamily="18" charset="0"/>
                <a:cs typeface="Times New Roman" panose="02020603050405020304" pitchFamily="18" charset="0"/>
              </a:rPr>
              <a:t>）：</a:t>
            </a:r>
          </a:p>
          <a:p>
            <a:pPr algn="just" eaLnBrk="1" hangingPunct="1">
              <a:spcBef>
                <a:spcPct val="50000"/>
              </a:spcBef>
            </a:pPr>
            <a:r>
              <a:rPr kumimoji="1" lang="en-US" altLang="zh-CN" sz="2800" dirty="0" smtClean="0">
                <a:solidFill>
                  <a:srgbClr val="000000"/>
                </a:solidFill>
                <a:latin typeface="Times New Roman" panose="02020603050405020304" pitchFamily="18" charset="0"/>
                <a:cs typeface="Times New Roman" panose="02020603050405020304" pitchFamily="18" charset="0"/>
              </a:rPr>
              <a:t> </a:t>
            </a:r>
            <a:r>
              <a:rPr kumimoji="1" lang="en-US" altLang="zh-CN" sz="2800" dirty="0" smtClean="0">
                <a:solidFill>
                  <a:srgbClr val="FF0000"/>
                </a:solidFill>
                <a:latin typeface="Times New Roman" panose="02020603050405020304" pitchFamily="18" charset="0"/>
                <a:cs typeface="Times New Roman" panose="02020603050405020304" pitchFamily="18" charset="0"/>
              </a:rPr>
              <a:t>Step1</a:t>
            </a:r>
            <a:r>
              <a:rPr kumimoji="1" lang="en-US" altLang="zh-CN" sz="2800" dirty="0" smtClean="0">
                <a:solidFill>
                  <a:srgbClr val="000000"/>
                </a:solidFill>
                <a:latin typeface="Times New Roman" panose="02020603050405020304" pitchFamily="18" charset="0"/>
                <a:cs typeface="Times New Roman" panose="02020603050405020304" pitchFamily="18" charset="0"/>
              </a:rPr>
              <a:t> </a:t>
            </a:r>
            <a:r>
              <a:rPr kumimoji="1" lang="zh-CN" altLang="en-US" sz="2800" dirty="0" smtClean="0">
                <a:solidFill>
                  <a:srgbClr val="000000"/>
                </a:solidFill>
                <a:latin typeface="Times New Roman" panose="02020603050405020304" pitchFamily="18" charset="0"/>
                <a:cs typeface="Times New Roman" panose="02020603050405020304" pitchFamily="18" charset="0"/>
              </a:rPr>
              <a:t>如果</a:t>
            </a:r>
            <a:r>
              <a:rPr kumimoji="1" lang="zh-CN" altLang="en-US" sz="2800" dirty="0">
                <a:solidFill>
                  <a:srgbClr val="000000"/>
                </a:solidFill>
                <a:latin typeface="Times New Roman" panose="02020603050405020304" pitchFamily="18" charset="0"/>
                <a:cs typeface="Times New Roman" panose="02020603050405020304" pitchFamily="18" charset="0"/>
              </a:rPr>
              <a:t>查找区间长度小于</a:t>
            </a:r>
            <a:r>
              <a:rPr kumimoji="1" lang="en-US" altLang="zh-CN" sz="2800" dirty="0">
                <a:solidFill>
                  <a:srgbClr val="000000"/>
                </a:solidFill>
                <a:latin typeface="Times New Roman" panose="02020603050405020304" pitchFamily="18" charset="0"/>
                <a:cs typeface="Times New Roman" panose="02020603050405020304" pitchFamily="18" charset="0"/>
              </a:rPr>
              <a:t>1</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smtClean="0">
                <a:solidFill>
                  <a:srgbClr val="000000"/>
                </a:solidFill>
                <a:latin typeface="Times New Roman" panose="02020603050405020304" pitchFamily="18" charset="0"/>
                <a:cs typeface="Times New Roman" panose="02020603050405020304" pitchFamily="18" charset="0"/>
              </a:rPr>
              <a:t>low&gt;high</a:t>
            </a:r>
            <a:r>
              <a:rPr kumimoji="1" lang="zh-CN" altLang="en-US" sz="2800" dirty="0" smtClean="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00"/>
                </a:solidFill>
                <a:latin typeface="Times New Roman" panose="02020603050405020304" pitchFamily="18" charset="0"/>
                <a:cs typeface="Times New Roman" panose="02020603050405020304" pitchFamily="18" charset="0"/>
              </a:rPr>
              <a:t>则表示查找失败，返回</a:t>
            </a:r>
            <a:r>
              <a:rPr kumimoji="1" lang="en-US" altLang="zh-CN" sz="2800" dirty="0">
                <a:solidFill>
                  <a:srgbClr val="000000"/>
                </a:solidFill>
                <a:latin typeface="Times New Roman" panose="02020603050405020304" pitchFamily="18" charset="0"/>
                <a:cs typeface="Times New Roman" panose="02020603050405020304" pitchFamily="18" charset="0"/>
              </a:rPr>
              <a:t>-1</a:t>
            </a:r>
            <a:r>
              <a:rPr kumimoji="1" lang="zh-CN" altLang="en-US" sz="2800" dirty="0">
                <a:solidFill>
                  <a:srgbClr val="000000"/>
                </a:solidFill>
                <a:latin typeface="Times New Roman" panose="02020603050405020304" pitchFamily="18" charset="0"/>
                <a:cs typeface="Times New Roman" panose="02020603050405020304" pitchFamily="18" charset="0"/>
              </a:rPr>
              <a:t>；否则继续以下步骤；</a:t>
            </a:r>
          </a:p>
          <a:p>
            <a:pPr algn="just" eaLnBrk="1" hangingPunct="1">
              <a:spcBef>
                <a:spcPct val="50000"/>
              </a:spcBef>
            </a:pPr>
            <a:r>
              <a:rPr kumimoji="1" lang="en-US" altLang="zh-CN" sz="2800" dirty="0" smtClean="0">
                <a:solidFill>
                  <a:srgbClr val="000000"/>
                </a:solidFill>
                <a:latin typeface="Times New Roman" panose="02020603050405020304" pitchFamily="18" charset="0"/>
                <a:cs typeface="Times New Roman" panose="02020603050405020304" pitchFamily="18" charset="0"/>
              </a:rPr>
              <a:t> </a:t>
            </a:r>
            <a:r>
              <a:rPr kumimoji="1" lang="en-US" altLang="zh-CN" sz="2800" dirty="0" smtClean="0">
                <a:solidFill>
                  <a:srgbClr val="FF0000"/>
                </a:solidFill>
                <a:latin typeface="Times New Roman" panose="02020603050405020304" pitchFamily="18" charset="0"/>
                <a:cs typeface="Times New Roman" panose="02020603050405020304" pitchFamily="18" charset="0"/>
              </a:rPr>
              <a:t>Step2</a:t>
            </a:r>
            <a:r>
              <a:rPr kumimoji="1" lang="en-US" altLang="zh-CN" sz="2800" dirty="0" smtClean="0">
                <a:solidFill>
                  <a:srgbClr val="000000"/>
                </a:solidFill>
                <a:latin typeface="Times New Roman" panose="02020603050405020304" pitchFamily="18" charset="0"/>
                <a:cs typeface="Times New Roman" panose="02020603050405020304" pitchFamily="18" charset="0"/>
              </a:rPr>
              <a:t> </a:t>
            </a:r>
            <a:r>
              <a:rPr kumimoji="1" lang="zh-CN" altLang="en-US" sz="2800" dirty="0" smtClean="0">
                <a:solidFill>
                  <a:srgbClr val="000000"/>
                </a:solidFill>
                <a:latin typeface="Times New Roman" panose="02020603050405020304" pitchFamily="18" charset="0"/>
                <a:cs typeface="Times New Roman" panose="02020603050405020304" pitchFamily="18" charset="0"/>
              </a:rPr>
              <a:t>求</a:t>
            </a:r>
            <a:r>
              <a:rPr kumimoji="1" lang="zh-CN" altLang="en-US" sz="2800" dirty="0">
                <a:solidFill>
                  <a:srgbClr val="000000"/>
                </a:solidFill>
                <a:latin typeface="Times New Roman" panose="02020603050405020304" pitchFamily="18" charset="0"/>
                <a:cs typeface="Times New Roman" panose="02020603050405020304" pitchFamily="18" charset="0"/>
              </a:rPr>
              <a:t>出查找区间中间位置</a:t>
            </a:r>
            <a:r>
              <a:rPr kumimoji="1" lang="zh-CN" altLang="en-US" sz="2800" dirty="0" smtClean="0">
                <a:solidFill>
                  <a:srgbClr val="000000"/>
                </a:solidFill>
                <a:latin typeface="Times New Roman" panose="02020603050405020304" pitchFamily="18" charset="0"/>
                <a:cs typeface="Times New Roman" panose="02020603050405020304" pitchFamily="18" charset="0"/>
              </a:rPr>
              <a:t>的元素</a:t>
            </a:r>
            <a:r>
              <a:rPr kumimoji="1" lang="zh-CN" altLang="en-US" sz="2800" dirty="0">
                <a:solidFill>
                  <a:srgbClr val="000000"/>
                </a:solidFill>
                <a:latin typeface="Times New Roman" panose="02020603050405020304" pitchFamily="18" charset="0"/>
                <a:cs typeface="Times New Roman" panose="02020603050405020304" pitchFamily="18" charset="0"/>
              </a:rPr>
              <a:t>下标</a:t>
            </a:r>
            <a:r>
              <a:rPr kumimoji="1" lang="en-US" altLang="zh-CN" sz="2800" dirty="0">
                <a:solidFill>
                  <a:srgbClr val="000000"/>
                </a:solidFill>
                <a:latin typeface="Times New Roman" panose="02020603050405020304" pitchFamily="18" charset="0"/>
                <a:cs typeface="Times New Roman" panose="02020603050405020304" pitchFamily="18" charset="0"/>
              </a:rPr>
              <a:t>mid</a:t>
            </a:r>
            <a:r>
              <a:rPr kumimoji="1" lang="zh-CN" altLang="en-US" sz="2800" dirty="0">
                <a:solidFill>
                  <a:srgbClr val="000000"/>
                </a:solidFill>
                <a:latin typeface="Times New Roman" panose="02020603050405020304" pitchFamily="18" charset="0"/>
                <a:cs typeface="Times New Roman" panose="02020603050405020304" pitchFamily="18" charset="0"/>
              </a:rPr>
              <a:t>＝</a:t>
            </a:r>
            <a:r>
              <a:rPr kumimoji="1" lang="en-US" altLang="zh-CN" sz="2800" dirty="0">
                <a:solidFill>
                  <a:srgbClr val="000000"/>
                </a:solidFill>
                <a:latin typeface="Times New Roman" panose="02020603050405020304" pitchFamily="18" charset="0"/>
                <a:cs typeface="Times New Roman" panose="02020603050405020304" pitchFamily="18" charset="0"/>
              </a:rPr>
              <a:t>f(k-1)-1</a:t>
            </a:r>
            <a:r>
              <a:rPr kumimoji="1" lang="zh-CN" altLang="en-US" sz="2800" dirty="0" smtClean="0">
                <a:solidFill>
                  <a:srgbClr val="000000"/>
                </a:solidFill>
                <a:latin typeface="Times New Roman" panose="02020603050405020304" pitchFamily="18" charset="0"/>
                <a:cs typeface="Times New Roman" panose="02020603050405020304" pitchFamily="18" charset="0"/>
              </a:rPr>
              <a:t>。</a:t>
            </a:r>
            <a:endParaRPr kumimoji="1" lang="zh-CN" altLang="en-US" sz="2800" dirty="0">
              <a:solidFill>
                <a:srgbClr val="003366"/>
              </a:solidFill>
              <a:latin typeface="Times New Roman" pitchFamily="18" charset="0"/>
              <a:cs typeface="Times New Roman" panose="02020603050405020304" pitchFamily="18" charset="0"/>
            </a:endParaRPr>
          </a:p>
        </p:txBody>
      </p:sp>
      <p:sp>
        <p:nvSpPr>
          <p:cNvPr id="20483" name="标题 1"/>
          <p:cNvSpPr>
            <a:spLocks noGrp="1"/>
          </p:cNvSpPr>
          <p:nvPr>
            <p:ph type="title"/>
          </p:nvPr>
        </p:nvSpPr>
        <p:spPr>
          <a:xfrm>
            <a:off x="993781" y="142875"/>
            <a:ext cx="7754938" cy="838200"/>
          </a:xfrm>
        </p:spPr>
        <p:txBody>
          <a:bodyPr/>
          <a:lstStyle/>
          <a:p>
            <a:r>
              <a:rPr kumimoji="1" lang="zh-CN" altLang="en-US" dirty="0">
                <a:solidFill>
                  <a:schemeClr val="tx2"/>
                </a:solidFill>
                <a:latin typeface="宋体" pitchFamily="2" charset="-122"/>
                <a:ea typeface="黑体" pitchFamily="49" charset="-122"/>
              </a:rPr>
              <a:t>折半</a:t>
            </a:r>
            <a:r>
              <a:rPr kumimoji="1" lang="zh-CN" altLang="en-US" dirty="0" smtClean="0">
                <a:solidFill>
                  <a:schemeClr val="tx2"/>
                </a:solidFill>
                <a:latin typeface="宋体" pitchFamily="2" charset="-122"/>
                <a:ea typeface="黑体" pitchFamily="49" charset="-122"/>
              </a:rPr>
              <a:t>查找变形</a:t>
            </a:r>
            <a:r>
              <a:rPr kumimoji="1" lang="en-US" altLang="zh-CN" dirty="0" smtClean="0">
                <a:solidFill>
                  <a:schemeClr val="tx2"/>
                </a:solidFill>
                <a:latin typeface="宋体" pitchFamily="2" charset="-122"/>
                <a:ea typeface="黑体" pitchFamily="49" charset="-122"/>
              </a:rPr>
              <a:t>1:</a:t>
            </a:r>
            <a:r>
              <a:rPr kumimoji="1" lang="zh-CN" altLang="en-US" dirty="0" smtClean="0">
                <a:solidFill>
                  <a:schemeClr val="tx2"/>
                </a:solidFill>
                <a:latin typeface="宋体" pitchFamily="2" charset="-122"/>
                <a:ea typeface="黑体" pitchFamily="49" charset="-122"/>
              </a:rPr>
              <a:t>斐波那契查找</a:t>
            </a:r>
            <a:endParaRPr lang="zh-CN" altLang="en-US" dirty="0" smtClean="0">
              <a:solidFill>
                <a:schemeClr val="tx2"/>
              </a:solidFill>
              <a:latin typeface="黑体" pitchFamily="49" charset="-122"/>
              <a:ea typeface="黑体" pitchFamily="49" charset="-122"/>
            </a:endParaRPr>
          </a:p>
        </p:txBody>
      </p:sp>
    </p:spTree>
    <p:extLst>
      <p:ext uri="{BB962C8B-B14F-4D97-AF65-F5344CB8AC3E}">
        <p14:creationId xmlns:p14="http://schemas.microsoft.com/office/powerpoint/2010/main" val="1531022177"/>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3888" y="1304932"/>
            <a:ext cx="8532813"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3200" dirty="0" smtClean="0">
                <a:solidFill>
                  <a:srgbClr val="003366"/>
                </a:solidFill>
                <a:latin typeface="Times New Roman" panose="02020603050405020304" pitchFamily="18" charset="0"/>
                <a:cs typeface="Times New Roman" panose="02020603050405020304" pitchFamily="18" charset="0"/>
              </a:rPr>
              <a:t>   </a:t>
            </a:r>
            <a:r>
              <a:rPr lang="en-US" altLang="zh-CN" sz="3200" dirty="0" smtClean="0">
                <a:solidFill>
                  <a:srgbClr val="FF0000"/>
                </a:solidFill>
                <a:latin typeface="Times New Roman" panose="02020603050405020304" pitchFamily="18" charset="0"/>
                <a:cs typeface="Times New Roman" panose="02020603050405020304" pitchFamily="18" charset="0"/>
              </a:rPr>
              <a:t>Step3</a:t>
            </a:r>
            <a:r>
              <a:rPr lang="en-US" altLang="zh-CN" sz="3200" dirty="0" smtClean="0">
                <a:solidFill>
                  <a:srgbClr val="003366"/>
                </a:solidFill>
                <a:latin typeface="Times New Roman" panose="02020603050405020304" pitchFamily="18" charset="0"/>
                <a:cs typeface="Times New Roman" panose="02020603050405020304" pitchFamily="18" charset="0"/>
              </a:rPr>
              <a:t> </a:t>
            </a:r>
            <a:r>
              <a:rPr lang="zh-CN" altLang="zh-CN" sz="3200" dirty="0" smtClean="0">
                <a:solidFill>
                  <a:srgbClr val="003366"/>
                </a:solidFill>
                <a:latin typeface="Times New Roman" panose="02020603050405020304" pitchFamily="18" charset="0"/>
                <a:cs typeface="Times New Roman" panose="02020603050405020304" pitchFamily="18" charset="0"/>
              </a:rPr>
              <a:t>区间</a:t>
            </a:r>
            <a:r>
              <a:rPr lang="zh-CN" altLang="zh-CN" sz="3200" dirty="0">
                <a:solidFill>
                  <a:srgbClr val="003366"/>
                </a:solidFill>
                <a:latin typeface="Times New Roman" panose="02020603050405020304" pitchFamily="18" charset="0"/>
                <a:cs typeface="Times New Roman" panose="02020603050405020304" pitchFamily="18" charset="0"/>
              </a:rPr>
              <a:t>中间</a:t>
            </a:r>
            <a:r>
              <a:rPr lang="zh-CN" altLang="zh-CN" sz="3200" dirty="0" smtClean="0">
                <a:solidFill>
                  <a:srgbClr val="003366"/>
                </a:solidFill>
                <a:latin typeface="Times New Roman" panose="02020603050405020304" pitchFamily="18" charset="0"/>
                <a:cs typeface="Times New Roman" panose="02020603050405020304" pitchFamily="18" charset="0"/>
              </a:rPr>
              <a:t>位置元素</a:t>
            </a:r>
            <a:r>
              <a:rPr lang="zh-CN" altLang="zh-CN" sz="3200" dirty="0">
                <a:solidFill>
                  <a:srgbClr val="003366"/>
                </a:solidFill>
                <a:latin typeface="Times New Roman" panose="02020603050405020304" pitchFamily="18" charset="0"/>
                <a:cs typeface="Times New Roman" panose="02020603050405020304" pitchFamily="18" charset="0"/>
              </a:rPr>
              <a:t>的关键字</a:t>
            </a:r>
            <a:r>
              <a:rPr lang="en-US" altLang="zh-CN" sz="3200" dirty="0" err="1">
                <a:solidFill>
                  <a:srgbClr val="003366"/>
                </a:solidFill>
                <a:latin typeface="Times New Roman" panose="02020603050405020304" pitchFamily="18" charset="0"/>
                <a:cs typeface="Times New Roman" panose="02020603050405020304" pitchFamily="18" charset="0"/>
              </a:rPr>
              <a:t>elem</a:t>
            </a:r>
            <a:r>
              <a:rPr lang="en-US" altLang="zh-CN" sz="3200" dirty="0">
                <a:solidFill>
                  <a:srgbClr val="003366"/>
                </a:solidFill>
                <a:latin typeface="Times New Roman" panose="02020603050405020304" pitchFamily="18" charset="0"/>
                <a:cs typeface="Times New Roman" panose="02020603050405020304" pitchFamily="18" charset="0"/>
              </a:rPr>
              <a:t>[mid]</a:t>
            </a:r>
            <a:r>
              <a:rPr lang="zh-CN" altLang="zh-CN" sz="3200" dirty="0">
                <a:solidFill>
                  <a:srgbClr val="003366"/>
                </a:solidFill>
                <a:latin typeface="Times New Roman" panose="02020603050405020304" pitchFamily="18" charset="0"/>
                <a:cs typeface="Times New Roman" panose="02020603050405020304" pitchFamily="18" charset="0"/>
              </a:rPr>
              <a:t>与给定值</a:t>
            </a:r>
            <a:r>
              <a:rPr lang="en-US" altLang="zh-CN" sz="3200" dirty="0">
                <a:solidFill>
                  <a:srgbClr val="003366"/>
                </a:solidFill>
                <a:latin typeface="Times New Roman" panose="02020603050405020304" pitchFamily="18" charset="0"/>
                <a:cs typeface="Times New Roman" panose="02020603050405020304" pitchFamily="18" charset="0"/>
              </a:rPr>
              <a:t>key</a:t>
            </a:r>
            <a:r>
              <a:rPr lang="zh-CN" altLang="zh-CN" sz="3200" dirty="0">
                <a:solidFill>
                  <a:srgbClr val="003366"/>
                </a:solidFill>
                <a:latin typeface="Times New Roman" panose="02020603050405020304" pitchFamily="18" charset="0"/>
                <a:cs typeface="Times New Roman" panose="02020603050405020304" pitchFamily="18" charset="0"/>
              </a:rPr>
              <a:t>进行比较</a:t>
            </a:r>
            <a:r>
              <a:rPr lang="zh-CN" altLang="zh-CN" sz="3200" dirty="0" smtClean="0">
                <a:solidFill>
                  <a:srgbClr val="003366"/>
                </a:solidFill>
                <a:latin typeface="Times New Roman" panose="02020603050405020304" pitchFamily="18" charset="0"/>
                <a:cs typeface="Times New Roman" panose="02020603050405020304" pitchFamily="18" charset="0"/>
              </a:rPr>
              <a:t>，</a:t>
            </a:r>
            <a:r>
              <a:rPr lang="zh-CN" altLang="en-US" sz="3200" dirty="0" smtClean="0">
                <a:solidFill>
                  <a:srgbClr val="003366"/>
                </a:solidFill>
                <a:latin typeface="Times New Roman" panose="02020603050405020304" pitchFamily="18" charset="0"/>
                <a:cs typeface="Times New Roman" panose="02020603050405020304" pitchFamily="18" charset="0"/>
              </a:rPr>
              <a:t>则</a:t>
            </a:r>
            <a:r>
              <a:rPr lang="zh-CN" altLang="zh-CN" sz="3200" dirty="0" smtClean="0">
                <a:solidFill>
                  <a:srgbClr val="003366"/>
                </a:solidFill>
                <a:latin typeface="Times New Roman" panose="02020603050405020304" pitchFamily="18" charset="0"/>
                <a:cs typeface="Times New Roman" panose="02020603050405020304" pitchFamily="18" charset="0"/>
              </a:rPr>
              <a:t>：</a:t>
            </a:r>
            <a:endParaRPr lang="zh-CN" altLang="zh-CN" sz="3200" dirty="0">
              <a:solidFill>
                <a:srgbClr val="003366"/>
              </a:solidFill>
              <a:latin typeface="Times New Roman" panose="02020603050405020304" pitchFamily="18" charset="0"/>
              <a:cs typeface="Times New Roman" panose="02020603050405020304" pitchFamily="18" charset="0"/>
            </a:endParaRPr>
          </a:p>
          <a:p>
            <a:r>
              <a:rPr lang="en-US" altLang="zh-CN" sz="3200" dirty="0">
                <a:solidFill>
                  <a:srgbClr val="FF0000"/>
                </a:solidFill>
                <a:latin typeface="Times New Roman" panose="02020603050405020304" pitchFamily="18" charset="0"/>
                <a:cs typeface="Times New Roman" panose="02020603050405020304" pitchFamily="18" charset="0"/>
              </a:rPr>
              <a:t>1</a:t>
            </a:r>
            <a:r>
              <a:rPr lang="zh-CN" altLang="zh-CN" sz="3200" dirty="0">
                <a:solidFill>
                  <a:srgbClr val="FF0000"/>
                </a:solidFill>
                <a:latin typeface="Times New Roman" panose="02020603050405020304" pitchFamily="18" charset="0"/>
                <a:cs typeface="Times New Roman" panose="02020603050405020304" pitchFamily="18" charset="0"/>
              </a:rPr>
              <a:t>）若</a:t>
            </a:r>
            <a:r>
              <a:rPr lang="en-US" altLang="zh-CN" sz="3200" dirty="0" err="1">
                <a:solidFill>
                  <a:srgbClr val="FF0000"/>
                </a:solidFill>
                <a:latin typeface="Times New Roman" panose="02020603050405020304" pitchFamily="18" charset="0"/>
                <a:cs typeface="Times New Roman" panose="02020603050405020304" pitchFamily="18" charset="0"/>
              </a:rPr>
              <a:t>elem</a:t>
            </a:r>
            <a:r>
              <a:rPr lang="en-US" altLang="zh-CN" sz="3200" dirty="0">
                <a:solidFill>
                  <a:srgbClr val="FF0000"/>
                </a:solidFill>
                <a:latin typeface="Times New Roman" panose="02020603050405020304" pitchFamily="18" charset="0"/>
                <a:cs typeface="Times New Roman" panose="02020603050405020304" pitchFamily="18" charset="0"/>
              </a:rPr>
              <a:t>[mid] </a:t>
            </a:r>
            <a:r>
              <a:rPr lang="en-US" altLang="zh-CN" sz="3200" dirty="0" smtClean="0">
                <a:solidFill>
                  <a:srgbClr val="FF0000"/>
                </a:solidFill>
                <a:latin typeface="Times New Roman" panose="02020603050405020304" pitchFamily="18" charset="0"/>
                <a:cs typeface="Times New Roman" panose="02020603050405020304" pitchFamily="18" charset="0"/>
              </a:rPr>
              <a:t>= </a:t>
            </a:r>
            <a:r>
              <a:rPr lang="en-US" altLang="zh-CN" sz="3200" dirty="0">
                <a:solidFill>
                  <a:srgbClr val="FF0000"/>
                </a:solidFill>
                <a:latin typeface="Times New Roman" panose="02020603050405020304" pitchFamily="18" charset="0"/>
                <a:cs typeface="Times New Roman" panose="02020603050405020304" pitchFamily="18" charset="0"/>
              </a:rPr>
              <a:t>key</a:t>
            </a:r>
            <a:r>
              <a:rPr lang="zh-CN" altLang="zh-CN" sz="3200" dirty="0">
                <a:solidFill>
                  <a:srgbClr val="FF0000"/>
                </a:solidFill>
                <a:latin typeface="Times New Roman" panose="02020603050405020304" pitchFamily="18" charset="0"/>
                <a:cs typeface="Times New Roman" panose="02020603050405020304" pitchFamily="18" charset="0"/>
              </a:rPr>
              <a:t>，</a:t>
            </a:r>
            <a:r>
              <a:rPr lang="zh-CN" altLang="zh-CN" sz="3200" dirty="0" smtClean="0">
                <a:solidFill>
                  <a:srgbClr val="FF0000"/>
                </a:solidFill>
                <a:latin typeface="Times New Roman" panose="02020603050405020304" pitchFamily="18" charset="0"/>
                <a:cs typeface="Times New Roman" panose="02020603050405020304" pitchFamily="18" charset="0"/>
              </a:rPr>
              <a:t>则返回</a:t>
            </a:r>
            <a:r>
              <a:rPr lang="zh-CN" altLang="zh-CN" sz="3200" dirty="0">
                <a:solidFill>
                  <a:srgbClr val="FF0000"/>
                </a:solidFill>
                <a:latin typeface="Times New Roman" panose="02020603050405020304" pitchFamily="18" charset="0"/>
                <a:cs typeface="Times New Roman" panose="02020603050405020304" pitchFamily="18" charset="0"/>
              </a:rPr>
              <a:t>其下标</a:t>
            </a:r>
            <a:r>
              <a:rPr lang="en-US" altLang="zh-CN" sz="3200" dirty="0">
                <a:solidFill>
                  <a:srgbClr val="FF0000"/>
                </a:solidFill>
                <a:latin typeface="Times New Roman" panose="02020603050405020304" pitchFamily="18" charset="0"/>
                <a:cs typeface="Times New Roman" panose="02020603050405020304" pitchFamily="18" charset="0"/>
              </a:rPr>
              <a:t>mid</a:t>
            </a:r>
            <a:r>
              <a:rPr lang="zh-CN" altLang="zh-CN" sz="3200" dirty="0">
                <a:solidFill>
                  <a:srgbClr val="FF0000"/>
                </a:solidFill>
                <a:latin typeface="Times New Roman" panose="02020603050405020304" pitchFamily="18" charset="0"/>
                <a:cs typeface="Times New Roman" panose="02020603050405020304" pitchFamily="18" charset="0"/>
              </a:rPr>
              <a:t>。</a:t>
            </a:r>
          </a:p>
          <a:p>
            <a:r>
              <a:rPr lang="en-US" altLang="zh-CN" sz="3200" dirty="0">
                <a:solidFill>
                  <a:srgbClr val="7030A0"/>
                </a:solidFill>
                <a:latin typeface="Times New Roman" panose="02020603050405020304" pitchFamily="18" charset="0"/>
                <a:cs typeface="Times New Roman" panose="02020603050405020304" pitchFamily="18" charset="0"/>
              </a:rPr>
              <a:t>2</a:t>
            </a:r>
            <a:r>
              <a:rPr lang="zh-CN" altLang="zh-CN" sz="3200" dirty="0">
                <a:solidFill>
                  <a:srgbClr val="7030A0"/>
                </a:solidFill>
                <a:latin typeface="Times New Roman" panose="02020603050405020304" pitchFamily="18" charset="0"/>
                <a:cs typeface="Times New Roman" panose="02020603050405020304" pitchFamily="18" charset="0"/>
              </a:rPr>
              <a:t>）若</a:t>
            </a:r>
            <a:r>
              <a:rPr lang="en-US" altLang="zh-CN" sz="3200" dirty="0" err="1">
                <a:solidFill>
                  <a:srgbClr val="7030A0"/>
                </a:solidFill>
                <a:latin typeface="Times New Roman" panose="02020603050405020304" pitchFamily="18" charset="0"/>
                <a:cs typeface="Times New Roman" panose="02020603050405020304" pitchFamily="18" charset="0"/>
              </a:rPr>
              <a:t>elem</a:t>
            </a:r>
            <a:r>
              <a:rPr lang="en-US" altLang="zh-CN" sz="3200" dirty="0">
                <a:solidFill>
                  <a:srgbClr val="7030A0"/>
                </a:solidFill>
                <a:latin typeface="Times New Roman" panose="02020603050405020304" pitchFamily="18" charset="0"/>
                <a:cs typeface="Times New Roman" panose="02020603050405020304" pitchFamily="18" charset="0"/>
              </a:rPr>
              <a:t>[mid] &lt; key</a:t>
            </a:r>
            <a:r>
              <a:rPr lang="zh-CN" altLang="zh-CN" sz="3200" dirty="0">
                <a:solidFill>
                  <a:srgbClr val="7030A0"/>
                </a:solidFill>
                <a:latin typeface="Times New Roman" panose="02020603050405020304" pitchFamily="18" charset="0"/>
                <a:cs typeface="Times New Roman" panose="02020603050405020304" pitchFamily="18" charset="0"/>
              </a:rPr>
              <a:t>，则</a:t>
            </a:r>
            <a:r>
              <a:rPr lang="zh-CN" altLang="zh-CN" sz="3200" dirty="0" smtClean="0">
                <a:solidFill>
                  <a:srgbClr val="7030A0"/>
                </a:solidFill>
                <a:latin typeface="Times New Roman" panose="02020603050405020304" pitchFamily="18" charset="0"/>
                <a:cs typeface="Times New Roman" panose="02020603050405020304" pitchFamily="18" charset="0"/>
              </a:rPr>
              <a:t>说明</a:t>
            </a:r>
            <a:r>
              <a:rPr lang="zh-CN" altLang="en-US" sz="3200" dirty="0" smtClean="0">
                <a:solidFill>
                  <a:srgbClr val="7030A0"/>
                </a:solidFill>
                <a:latin typeface="Times New Roman" panose="02020603050405020304" pitchFamily="18" charset="0"/>
                <a:cs typeface="Times New Roman" panose="02020603050405020304" pitchFamily="18" charset="0"/>
              </a:rPr>
              <a:t>若</a:t>
            </a:r>
            <a:r>
              <a:rPr lang="zh-CN" altLang="zh-CN" sz="3200" dirty="0" smtClean="0">
                <a:solidFill>
                  <a:srgbClr val="7030A0"/>
                </a:solidFill>
                <a:latin typeface="Times New Roman" panose="02020603050405020304" pitchFamily="18" charset="0"/>
                <a:cs typeface="Times New Roman" panose="02020603050405020304" pitchFamily="18" charset="0"/>
              </a:rPr>
              <a:t>存在</a:t>
            </a:r>
            <a:r>
              <a:rPr lang="zh-CN" altLang="en-US" sz="3200" dirty="0" smtClean="0">
                <a:solidFill>
                  <a:srgbClr val="7030A0"/>
                </a:solidFill>
                <a:latin typeface="Times New Roman" panose="02020603050405020304" pitchFamily="18" charset="0"/>
                <a:cs typeface="Times New Roman" panose="02020603050405020304" pitchFamily="18" charset="0"/>
              </a:rPr>
              <a:t>目标</a:t>
            </a:r>
            <a:r>
              <a:rPr lang="zh-CN" altLang="zh-CN" sz="3200" dirty="0" smtClean="0">
                <a:solidFill>
                  <a:srgbClr val="7030A0"/>
                </a:solidFill>
                <a:latin typeface="Times New Roman" panose="02020603050405020304" pitchFamily="18" charset="0"/>
                <a:cs typeface="Times New Roman" panose="02020603050405020304" pitchFamily="18" charset="0"/>
              </a:rPr>
              <a:t>，一定</a:t>
            </a:r>
            <a:r>
              <a:rPr lang="zh-CN" altLang="zh-CN" sz="3200" dirty="0">
                <a:solidFill>
                  <a:srgbClr val="7030A0"/>
                </a:solidFill>
                <a:latin typeface="Times New Roman" panose="02020603050405020304" pitchFamily="18" charset="0"/>
                <a:cs typeface="Times New Roman" panose="02020603050405020304" pitchFamily="18" charset="0"/>
              </a:rPr>
              <a:t>在</a:t>
            </a:r>
            <a:r>
              <a:rPr lang="en-US" altLang="zh-CN" sz="3200" dirty="0">
                <a:solidFill>
                  <a:srgbClr val="7030A0"/>
                </a:solidFill>
                <a:latin typeface="Times New Roman" panose="02020603050405020304" pitchFamily="18" charset="0"/>
                <a:cs typeface="Times New Roman" panose="02020603050405020304" pitchFamily="18" charset="0"/>
              </a:rPr>
              <a:t>mid</a:t>
            </a:r>
            <a:r>
              <a:rPr lang="zh-CN" altLang="zh-CN" sz="3200" dirty="0">
                <a:solidFill>
                  <a:srgbClr val="7030A0"/>
                </a:solidFill>
                <a:latin typeface="Times New Roman" panose="02020603050405020304" pitchFamily="18" charset="0"/>
                <a:cs typeface="Times New Roman" panose="02020603050405020304" pitchFamily="18" charset="0"/>
              </a:rPr>
              <a:t>的右侧</a:t>
            </a:r>
            <a:r>
              <a:rPr lang="zh-CN" altLang="zh-CN" sz="3200" dirty="0" smtClean="0">
                <a:solidFill>
                  <a:srgbClr val="7030A0"/>
                </a:solidFill>
                <a:latin typeface="Times New Roman" panose="02020603050405020304" pitchFamily="18" charset="0"/>
                <a:cs typeface="Times New Roman" panose="02020603050405020304" pitchFamily="18" charset="0"/>
              </a:rPr>
              <a:t>，可把查找</a:t>
            </a:r>
            <a:r>
              <a:rPr lang="zh-CN" altLang="zh-CN" sz="3200" dirty="0">
                <a:solidFill>
                  <a:srgbClr val="7030A0"/>
                </a:solidFill>
                <a:latin typeface="Times New Roman" panose="02020603050405020304" pitchFamily="18" charset="0"/>
                <a:cs typeface="Times New Roman" panose="02020603050405020304" pitchFamily="18" charset="0"/>
              </a:rPr>
              <a:t>区间缩小</a:t>
            </a:r>
            <a:r>
              <a:rPr lang="zh-CN" altLang="zh-CN" sz="3200" dirty="0" smtClean="0">
                <a:solidFill>
                  <a:srgbClr val="7030A0"/>
                </a:solidFill>
                <a:latin typeface="Times New Roman" panose="02020603050405020304" pitchFamily="18" charset="0"/>
                <a:cs typeface="Times New Roman" panose="02020603050405020304" pitchFamily="18" charset="0"/>
              </a:rPr>
              <a:t>到后</a:t>
            </a:r>
            <a:r>
              <a:rPr lang="zh-CN" altLang="zh-CN" sz="3200" dirty="0">
                <a:solidFill>
                  <a:srgbClr val="7030A0"/>
                </a:solidFill>
                <a:latin typeface="Times New Roman" panose="02020603050405020304" pitchFamily="18" charset="0"/>
                <a:cs typeface="Times New Roman" panose="02020603050405020304" pitchFamily="18" charset="0"/>
              </a:rPr>
              <a:t>半部分，得到的子表的</a:t>
            </a:r>
            <a:r>
              <a:rPr lang="zh-CN" altLang="zh-CN" sz="3200" dirty="0" smtClean="0">
                <a:solidFill>
                  <a:srgbClr val="7030A0"/>
                </a:solidFill>
                <a:latin typeface="Times New Roman" panose="02020603050405020304" pitchFamily="18" charset="0"/>
                <a:cs typeface="Times New Roman" panose="02020603050405020304" pitchFamily="18" charset="0"/>
              </a:rPr>
              <a:t>长度为</a:t>
            </a:r>
            <a:r>
              <a:rPr lang="en-US" altLang="zh-CN" sz="3200" dirty="0" smtClean="0">
                <a:solidFill>
                  <a:srgbClr val="FF0000"/>
                </a:solidFill>
                <a:latin typeface="Times New Roman" panose="02020603050405020304" pitchFamily="18" charset="0"/>
                <a:cs typeface="Times New Roman" panose="02020603050405020304" pitchFamily="18" charset="0"/>
              </a:rPr>
              <a:t>f(k-2)-1</a:t>
            </a:r>
            <a:r>
              <a:rPr lang="zh-CN" altLang="zh-CN" sz="3200" dirty="0">
                <a:solidFill>
                  <a:srgbClr val="7030A0"/>
                </a:solidFill>
                <a:latin typeface="Times New Roman" panose="02020603050405020304" pitchFamily="18" charset="0"/>
                <a:cs typeface="Times New Roman" panose="02020603050405020304" pitchFamily="18" charset="0"/>
              </a:rPr>
              <a:t>，再继续</a:t>
            </a:r>
            <a:r>
              <a:rPr lang="zh-CN" altLang="zh-CN" sz="3200" dirty="0" smtClean="0">
                <a:solidFill>
                  <a:srgbClr val="7030A0"/>
                </a:solidFill>
                <a:latin typeface="Times New Roman" panose="02020603050405020304" pitchFamily="18" charset="0"/>
                <a:cs typeface="Times New Roman" panose="02020603050405020304" pitchFamily="18" charset="0"/>
              </a:rPr>
              <a:t>进行查找</a:t>
            </a:r>
            <a:r>
              <a:rPr lang="zh-CN" altLang="zh-CN" sz="3200" dirty="0">
                <a:solidFill>
                  <a:srgbClr val="7030A0"/>
                </a:solidFill>
                <a:latin typeface="Times New Roman" panose="02020603050405020304" pitchFamily="18" charset="0"/>
                <a:cs typeface="Times New Roman" panose="02020603050405020304" pitchFamily="18" charset="0"/>
              </a:rPr>
              <a:t>（</a:t>
            </a:r>
            <a:r>
              <a:rPr lang="zh-CN" altLang="zh-CN" sz="3200" dirty="0" smtClean="0">
                <a:solidFill>
                  <a:srgbClr val="7030A0"/>
                </a:solidFill>
                <a:latin typeface="Times New Roman" panose="02020603050405020304" pitchFamily="18" charset="0"/>
                <a:cs typeface="Times New Roman" panose="02020603050405020304" pitchFamily="18" charset="0"/>
              </a:rPr>
              <a:t>转</a:t>
            </a:r>
            <a:r>
              <a:rPr kumimoji="1" lang="en-US" altLang="zh-CN" sz="3200" dirty="0" smtClean="0">
                <a:solidFill>
                  <a:srgbClr val="FF0000"/>
                </a:solidFill>
                <a:latin typeface="Times New Roman" panose="02020603050405020304" pitchFamily="18" charset="0"/>
                <a:cs typeface="Times New Roman" panose="02020603050405020304" pitchFamily="18" charset="0"/>
              </a:rPr>
              <a:t>Step1</a:t>
            </a:r>
            <a:r>
              <a:rPr lang="zh-CN" altLang="zh-CN" sz="3200" dirty="0" smtClean="0">
                <a:solidFill>
                  <a:srgbClr val="7030A0"/>
                </a:solidFill>
                <a:latin typeface="Times New Roman" panose="02020603050405020304" pitchFamily="18" charset="0"/>
                <a:cs typeface="Times New Roman" panose="02020603050405020304" pitchFamily="18" charset="0"/>
              </a:rPr>
              <a:t>）</a:t>
            </a:r>
            <a:r>
              <a:rPr lang="zh-CN" altLang="zh-CN" sz="3200" dirty="0">
                <a:solidFill>
                  <a:srgbClr val="7030A0"/>
                </a:solidFill>
                <a:latin typeface="Times New Roman" panose="02020603050405020304" pitchFamily="18" charset="0"/>
                <a:cs typeface="Times New Roman" panose="02020603050405020304" pitchFamily="18" charset="0"/>
              </a:rPr>
              <a:t>。</a:t>
            </a:r>
          </a:p>
          <a:p>
            <a:r>
              <a:rPr lang="en-US" altLang="zh-CN" sz="3200" dirty="0">
                <a:solidFill>
                  <a:srgbClr val="003366"/>
                </a:solidFill>
                <a:latin typeface="Times New Roman" panose="02020603050405020304" pitchFamily="18" charset="0"/>
                <a:cs typeface="Times New Roman" panose="02020603050405020304" pitchFamily="18" charset="0"/>
              </a:rPr>
              <a:t>3</a:t>
            </a:r>
            <a:r>
              <a:rPr lang="zh-CN" altLang="zh-CN" sz="3200" dirty="0">
                <a:solidFill>
                  <a:srgbClr val="003366"/>
                </a:solidFill>
                <a:latin typeface="Times New Roman" panose="02020603050405020304" pitchFamily="18" charset="0"/>
                <a:cs typeface="Times New Roman" panose="02020603050405020304" pitchFamily="18" charset="0"/>
              </a:rPr>
              <a:t>）若</a:t>
            </a:r>
            <a:r>
              <a:rPr lang="en-US" altLang="zh-CN" sz="3200" dirty="0" err="1">
                <a:solidFill>
                  <a:srgbClr val="003366"/>
                </a:solidFill>
                <a:latin typeface="Times New Roman" panose="02020603050405020304" pitchFamily="18" charset="0"/>
                <a:cs typeface="Times New Roman" panose="02020603050405020304" pitchFamily="18" charset="0"/>
              </a:rPr>
              <a:t>elem</a:t>
            </a:r>
            <a:r>
              <a:rPr lang="en-US" altLang="zh-CN" sz="3200" dirty="0">
                <a:solidFill>
                  <a:srgbClr val="003366"/>
                </a:solidFill>
                <a:latin typeface="Times New Roman" panose="02020603050405020304" pitchFamily="18" charset="0"/>
                <a:cs typeface="Times New Roman" panose="02020603050405020304" pitchFamily="18" charset="0"/>
              </a:rPr>
              <a:t>[mid] &gt; key</a:t>
            </a:r>
            <a:r>
              <a:rPr lang="zh-CN" altLang="zh-CN" sz="3200" dirty="0">
                <a:solidFill>
                  <a:srgbClr val="003366"/>
                </a:solidFill>
                <a:latin typeface="Times New Roman" panose="02020603050405020304" pitchFamily="18" charset="0"/>
                <a:cs typeface="Times New Roman" panose="02020603050405020304" pitchFamily="18" charset="0"/>
              </a:rPr>
              <a:t>，则</a:t>
            </a:r>
            <a:r>
              <a:rPr lang="zh-CN" altLang="zh-CN" sz="3200" dirty="0" smtClean="0">
                <a:solidFill>
                  <a:srgbClr val="003366"/>
                </a:solidFill>
                <a:latin typeface="Times New Roman" panose="02020603050405020304" pitchFamily="18" charset="0"/>
                <a:cs typeface="Times New Roman" panose="02020603050405020304" pitchFamily="18" charset="0"/>
              </a:rPr>
              <a:t>说明</a:t>
            </a:r>
            <a:r>
              <a:rPr lang="zh-CN" altLang="en-US" sz="3200" dirty="0" smtClean="0">
                <a:solidFill>
                  <a:srgbClr val="003366"/>
                </a:solidFill>
                <a:latin typeface="Times New Roman" panose="02020603050405020304" pitchFamily="18" charset="0"/>
                <a:cs typeface="Times New Roman" panose="02020603050405020304" pitchFamily="18" charset="0"/>
              </a:rPr>
              <a:t>若</a:t>
            </a:r>
            <a:r>
              <a:rPr lang="zh-CN" altLang="zh-CN" sz="3200" dirty="0" smtClean="0">
                <a:solidFill>
                  <a:srgbClr val="003366"/>
                </a:solidFill>
                <a:latin typeface="Times New Roman" panose="02020603050405020304" pitchFamily="18" charset="0"/>
                <a:cs typeface="Times New Roman" panose="02020603050405020304" pitchFamily="18" charset="0"/>
              </a:rPr>
              <a:t>存在</a:t>
            </a:r>
            <a:r>
              <a:rPr lang="zh-CN" altLang="en-US" sz="3200" dirty="0" smtClean="0">
                <a:solidFill>
                  <a:srgbClr val="003366"/>
                </a:solidFill>
                <a:latin typeface="Times New Roman" panose="02020603050405020304" pitchFamily="18" charset="0"/>
                <a:cs typeface="Times New Roman" panose="02020603050405020304" pitchFamily="18" charset="0"/>
              </a:rPr>
              <a:t>目标</a:t>
            </a:r>
            <a:r>
              <a:rPr lang="zh-CN" altLang="zh-CN" sz="3200" dirty="0" smtClean="0">
                <a:solidFill>
                  <a:srgbClr val="003366"/>
                </a:solidFill>
                <a:latin typeface="Times New Roman" panose="02020603050405020304" pitchFamily="18" charset="0"/>
                <a:cs typeface="Times New Roman" panose="02020603050405020304" pitchFamily="18" charset="0"/>
              </a:rPr>
              <a:t>，一定</a:t>
            </a:r>
            <a:r>
              <a:rPr lang="zh-CN" altLang="zh-CN" sz="3200" dirty="0">
                <a:solidFill>
                  <a:srgbClr val="003366"/>
                </a:solidFill>
                <a:latin typeface="Times New Roman" panose="02020603050405020304" pitchFamily="18" charset="0"/>
                <a:cs typeface="Times New Roman" panose="02020603050405020304" pitchFamily="18" charset="0"/>
              </a:rPr>
              <a:t>在</a:t>
            </a:r>
            <a:r>
              <a:rPr lang="en-US" altLang="zh-CN" sz="3200" dirty="0">
                <a:solidFill>
                  <a:srgbClr val="003366"/>
                </a:solidFill>
                <a:latin typeface="Times New Roman" panose="02020603050405020304" pitchFamily="18" charset="0"/>
                <a:cs typeface="Times New Roman" panose="02020603050405020304" pitchFamily="18" charset="0"/>
              </a:rPr>
              <a:t>mid</a:t>
            </a:r>
            <a:r>
              <a:rPr lang="zh-CN" altLang="zh-CN" sz="3200" dirty="0">
                <a:solidFill>
                  <a:srgbClr val="003366"/>
                </a:solidFill>
                <a:latin typeface="Times New Roman" panose="02020603050405020304" pitchFamily="18" charset="0"/>
                <a:cs typeface="Times New Roman" panose="02020603050405020304" pitchFamily="18" charset="0"/>
              </a:rPr>
              <a:t>的</a:t>
            </a:r>
            <a:r>
              <a:rPr lang="zh-CN" altLang="zh-CN" sz="3200" dirty="0" smtClean="0">
                <a:solidFill>
                  <a:srgbClr val="003366"/>
                </a:solidFill>
                <a:latin typeface="Times New Roman" panose="02020603050405020304" pitchFamily="18" charset="0"/>
                <a:cs typeface="Times New Roman" panose="02020603050405020304" pitchFamily="18" charset="0"/>
              </a:rPr>
              <a:t>左侧</a:t>
            </a:r>
            <a:r>
              <a:rPr lang="zh-CN" altLang="en-US" sz="3200" dirty="0" smtClean="0">
                <a:solidFill>
                  <a:srgbClr val="003366"/>
                </a:solidFill>
                <a:latin typeface="Times New Roman" panose="02020603050405020304" pitchFamily="18" charset="0"/>
                <a:cs typeface="Times New Roman" panose="02020603050405020304" pitchFamily="18" charset="0"/>
              </a:rPr>
              <a:t>，可把</a:t>
            </a:r>
            <a:r>
              <a:rPr lang="zh-CN" altLang="zh-CN" sz="3200" dirty="0" smtClean="0">
                <a:solidFill>
                  <a:srgbClr val="003366"/>
                </a:solidFill>
                <a:latin typeface="Times New Roman" panose="02020603050405020304" pitchFamily="18" charset="0"/>
                <a:cs typeface="Times New Roman" panose="02020603050405020304" pitchFamily="18" charset="0"/>
              </a:rPr>
              <a:t>查找</a:t>
            </a:r>
            <a:r>
              <a:rPr lang="zh-CN" altLang="zh-CN" sz="3200" dirty="0">
                <a:solidFill>
                  <a:srgbClr val="003366"/>
                </a:solidFill>
                <a:latin typeface="Times New Roman" panose="02020603050405020304" pitchFamily="18" charset="0"/>
                <a:cs typeface="Times New Roman" panose="02020603050405020304" pitchFamily="18" charset="0"/>
              </a:rPr>
              <a:t>区间缩小</a:t>
            </a:r>
            <a:r>
              <a:rPr lang="zh-CN" altLang="zh-CN" sz="3200" dirty="0" smtClean="0">
                <a:solidFill>
                  <a:srgbClr val="003366"/>
                </a:solidFill>
                <a:latin typeface="Times New Roman" panose="02020603050405020304" pitchFamily="18" charset="0"/>
                <a:cs typeface="Times New Roman" panose="02020603050405020304" pitchFamily="18" charset="0"/>
              </a:rPr>
              <a:t>到前</a:t>
            </a:r>
            <a:r>
              <a:rPr lang="zh-CN" altLang="zh-CN" sz="3200" dirty="0">
                <a:solidFill>
                  <a:srgbClr val="003366"/>
                </a:solidFill>
                <a:latin typeface="Times New Roman" panose="02020603050405020304" pitchFamily="18" charset="0"/>
                <a:cs typeface="Times New Roman" panose="02020603050405020304" pitchFamily="18" charset="0"/>
              </a:rPr>
              <a:t>半部分，得到的子表的</a:t>
            </a:r>
            <a:r>
              <a:rPr lang="zh-CN" altLang="zh-CN" sz="3200" dirty="0" smtClean="0">
                <a:solidFill>
                  <a:srgbClr val="003366"/>
                </a:solidFill>
                <a:latin typeface="Times New Roman" panose="02020603050405020304" pitchFamily="18" charset="0"/>
                <a:cs typeface="Times New Roman" panose="02020603050405020304" pitchFamily="18" charset="0"/>
              </a:rPr>
              <a:t>长度为</a:t>
            </a:r>
            <a:r>
              <a:rPr lang="en-US" altLang="zh-CN" sz="3200" dirty="0" smtClean="0">
                <a:solidFill>
                  <a:srgbClr val="FF0000"/>
                </a:solidFill>
                <a:latin typeface="Times New Roman" panose="02020603050405020304" pitchFamily="18" charset="0"/>
                <a:cs typeface="Times New Roman" panose="02020603050405020304" pitchFamily="18" charset="0"/>
              </a:rPr>
              <a:t>f(k</a:t>
            </a:r>
            <a:r>
              <a:rPr lang="en-US" altLang="zh-CN" sz="3200" dirty="0">
                <a:solidFill>
                  <a:srgbClr val="FF0000"/>
                </a:solidFill>
                <a:latin typeface="Times New Roman" panose="02020603050405020304" pitchFamily="18" charset="0"/>
                <a:cs typeface="Times New Roman" panose="02020603050405020304" pitchFamily="18" charset="0"/>
              </a:rPr>
              <a:t>-</a:t>
            </a:r>
            <a:r>
              <a:rPr lang="en-US" altLang="zh-CN" sz="3200" dirty="0" smtClean="0">
                <a:solidFill>
                  <a:srgbClr val="FF0000"/>
                </a:solidFill>
                <a:latin typeface="Times New Roman" panose="02020603050405020304" pitchFamily="18" charset="0"/>
                <a:cs typeface="Times New Roman" panose="02020603050405020304" pitchFamily="18" charset="0"/>
              </a:rPr>
              <a:t>1)-1</a:t>
            </a:r>
            <a:r>
              <a:rPr lang="zh-CN" altLang="zh-CN" sz="3200" dirty="0">
                <a:solidFill>
                  <a:srgbClr val="003366"/>
                </a:solidFill>
                <a:latin typeface="Times New Roman" panose="02020603050405020304" pitchFamily="18" charset="0"/>
                <a:cs typeface="Times New Roman" panose="02020603050405020304" pitchFamily="18" charset="0"/>
              </a:rPr>
              <a:t>，再继续</a:t>
            </a:r>
            <a:r>
              <a:rPr lang="zh-CN" altLang="zh-CN" sz="3200" dirty="0" smtClean="0">
                <a:solidFill>
                  <a:srgbClr val="003366"/>
                </a:solidFill>
                <a:latin typeface="Times New Roman" panose="02020603050405020304" pitchFamily="18" charset="0"/>
                <a:cs typeface="Times New Roman" panose="02020603050405020304" pitchFamily="18" charset="0"/>
              </a:rPr>
              <a:t>进行查找</a:t>
            </a:r>
            <a:r>
              <a:rPr lang="zh-CN" altLang="zh-CN" sz="3200" dirty="0">
                <a:solidFill>
                  <a:srgbClr val="003366"/>
                </a:solidFill>
                <a:latin typeface="Times New Roman" panose="02020603050405020304" pitchFamily="18" charset="0"/>
                <a:cs typeface="Times New Roman" panose="02020603050405020304" pitchFamily="18" charset="0"/>
              </a:rPr>
              <a:t>（</a:t>
            </a:r>
            <a:r>
              <a:rPr lang="zh-CN" altLang="zh-CN" sz="3200" dirty="0" smtClean="0">
                <a:solidFill>
                  <a:srgbClr val="003366"/>
                </a:solidFill>
                <a:latin typeface="Times New Roman" panose="02020603050405020304" pitchFamily="18" charset="0"/>
                <a:cs typeface="Times New Roman" panose="02020603050405020304" pitchFamily="18" charset="0"/>
              </a:rPr>
              <a:t>转</a:t>
            </a:r>
            <a:r>
              <a:rPr kumimoji="1" lang="en-US" altLang="zh-CN" sz="3200" dirty="0" smtClean="0">
                <a:solidFill>
                  <a:srgbClr val="FF0000"/>
                </a:solidFill>
                <a:latin typeface="Times New Roman" panose="02020603050405020304" pitchFamily="18" charset="0"/>
                <a:cs typeface="Times New Roman" panose="02020603050405020304" pitchFamily="18" charset="0"/>
              </a:rPr>
              <a:t>Step1</a:t>
            </a:r>
            <a:r>
              <a:rPr lang="zh-CN" altLang="zh-CN" sz="3200" dirty="0" smtClean="0">
                <a:solidFill>
                  <a:srgbClr val="003366"/>
                </a:solidFill>
                <a:latin typeface="Times New Roman" panose="02020603050405020304" pitchFamily="18" charset="0"/>
                <a:cs typeface="Times New Roman" panose="02020603050405020304" pitchFamily="18" charset="0"/>
              </a:rPr>
              <a:t>）。</a:t>
            </a:r>
            <a:endParaRPr lang="zh-CN" altLang="zh-CN" sz="3200" dirty="0">
              <a:solidFill>
                <a:srgbClr val="003366"/>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a:solidFill>
                  <a:schemeClr val="tx2"/>
                </a:solidFill>
                <a:latin typeface="宋体" pitchFamily="2" charset="-122"/>
              </a:rPr>
              <a:t>斐波那契查找</a:t>
            </a:r>
            <a:endParaRPr lang="zh-CN" altLang="en-US" dirty="0"/>
          </a:p>
        </p:txBody>
      </p:sp>
    </p:spTree>
    <p:extLst>
      <p:ext uri="{BB962C8B-B14F-4D97-AF65-F5344CB8AC3E}">
        <p14:creationId xmlns:p14="http://schemas.microsoft.com/office/powerpoint/2010/main" val="651053517"/>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281354" y="381000"/>
            <a:ext cx="675249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2800" b="1" dirty="0" smtClean="0">
                <a:solidFill>
                  <a:srgbClr val="000000"/>
                </a:solidFill>
                <a:latin typeface="宋体" charset="-122"/>
                <a:ea typeface="宋体" charset="-122"/>
              </a:rPr>
              <a:t>折半查找的变形2:</a:t>
            </a:r>
            <a:r>
              <a:rPr kumimoji="1" lang="zh-CN" altLang="en-US" sz="2800" b="1" dirty="0" smtClean="0">
                <a:solidFill>
                  <a:srgbClr val="000000"/>
                </a:solidFill>
                <a:latin typeface="宋体" charset="-122"/>
                <a:ea typeface="宋体" charset="-122"/>
              </a:rPr>
              <a:t>插值查找</a:t>
            </a:r>
          </a:p>
        </p:txBody>
      </p:sp>
      <p:sp>
        <p:nvSpPr>
          <p:cNvPr id="1020933" name="Rectangle 5"/>
          <p:cNvSpPr>
            <a:spLocks noChangeArrowheads="1"/>
          </p:cNvSpPr>
          <p:nvPr/>
        </p:nvSpPr>
        <p:spPr bwMode="auto">
          <a:xfrm>
            <a:off x="351692" y="1295400"/>
            <a:ext cx="837027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r>
              <a:rPr lang="zh-CN" altLang="en-US" sz="2800" smtClean="0">
                <a:solidFill>
                  <a:srgbClr val="000000"/>
                </a:solidFill>
                <a:latin typeface="宋体" charset="-122"/>
                <a:ea typeface="宋体" charset="-122"/>
              </a:rPr>
              <a:t>求中间点的公式为：</a:t>
            </a:r>
            <a:r>
              <a:rPr lang="zh-CN" altLang="en-US" sz="2800" smtClean="0">
                <a:solidFill>
                  <a:srgbClr val="000000"/>
                </a:solidFill>
                <a:latin typeface="Times New Roman" pitchFamily="18" charset="0"/>
                <a:ea typeface="宋体" charset="-122"/>
              </a:rPr>
              <a:t> </a:t>
            </a:r>
          </a:p>
        </p:txBody>
      </p:sp>
      <p:graphicFrame>
        <p:nvGraphicFramePr>
          <p:cNvPr id="1020935" name="Object 7"/>
          <p:cNvGraphicFramePr>
            <a:graphicFrameLocks noChangeAspect="1"/>
          </p:cNvGraphicFramePr>
          <p:nvPr>
            <p:extLst>
              <p:ext uri="{D42A27DB-BD31-4B8C-83A1-F6EECF244321}">
                <p14:modId xmlns:p14="http://schemas.microsoft.com/office/powerpoint/2010/main" val="430485475"/>
              </p:ext>
            </p:extLst>
          </p:nvPr>
        </p:nvGraphicFramePr>
        <p:xfrm>
          <a:off x="1409702" y="2286134"/>
          <a:ext cx="6045200" cy="741363"/>
        </p:xfrm>
        <a:graphic>
          <a:graphicData uri="http://schemas.openxmlformats.org/presentationml/2006/ole">
            <mc:AlternateContent xmlns:mc="http://schemas.openxmlformats.org/markup-compatibility/2006">
              <mc:Choice xmlns:v="urn:schemas-microsoft-com:vml" Requires="v">
                <p:oleObj spid="_x0000_s116794" name="Equation" r:id="rId3" imgW="3377880" imgH="419040" progId="Equation.DSMT4">
                  <p:embed/>
                </p:oleObj>
              </mc:Choice>
              <mc:Fallback>
                <p:oleObj name="Equation" r:id="rId3" imgW="3377880" imgH="419040" progId="Equation.DSMT4">
                  <p:embed/>
                  <p:pic>
                    <p:nvPicPr>
                      <p:cNvPr id="0" name=""/>
                      <p:cNvPicPr>
                        <a:picLocks noChangeAspect="1" noChangeArrowheads="1"/>
                      </p:cNvPicPr>
                      <p:nvPr/>
                    </p:nvPicPr>
                    <p:blipFill>
                      <a:blip r:embed="rId4"/>
                      <a:srcRect/>
                      <a:stretch>
                        <a:fillRect/>
                      </a:stretch>
                    </p:blipFill>
                    <p:spPr bwMode="auto">
                      <a:xfrm>
                        <a:off x="1409702" y="2286134"/>
                        <a:ext cx="6045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0936" name="Rectangle 8"/>
          <p:cNvSpPr>
            <a:spLocks noChangeArrowheads="1"/>
          </p:cNvSpPr>
          <p:nvPr/>
        </p:nvSpPr>
        <p:spPr bwMode="auto">
          <a:xfrm>
            <a:off x="281358" y="3573526"/>
            <a:ext cx="8370277"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r>
              <a:rPr lang="zh-CN" altLang="en-US" sz="2800" dirty="0" smtClean="0">
                <a:solidFill>
                  <a:srgbClr val="000000"/>
                </a:solidFill>
                <a:latin typeface="Times New Roman" pitchFamily="18" charset="0"/>
                <a:ea typeface="宋体" charset="-122"/>
              </a:rPr>
              <a:t>其中，</a:t>
            </a:r>
            <a:r>
              <a:rPr lang="en-US" altLang="zh-CN" sz="2800" dirty="0" smtClean="0">
                <a:solidFill>
                  <a:srgbClr val="000000"/>
                </a:solidFill>
                <a:latin typeface="Times New Roman" pitchFamily="18" charset="0"/>
                <a:ea typeface="宋体" charset="-122"/>
              </a:rPr>
              <a:t>k</a:t>
            </a:r>
            <a:r>
              <a:rPr lang="zh-CN" altLang="en-US" sz="2800" dirty="0" smtClean="0">
                <a:solidFill>
                  <a:srgbClr val="000000"/>
                </a:solidFill>
                <a:latin typeface="Times New Roman" pitchFamily="18" charset="0"/>
                <a:ea typeface="宋体" charset="-122"/>
              </a:rPr>
              <a:t>为给定值，</a:t>
            </a:r>
            <a:r>
              <a:rPr lang="en-US" altLang="zh-CN" sz="2800" dirty="0" err="1" smtClean="0">
                <a:solidFill>
                  <a:srgbClr val="000000"/>
                </a:solidFill>
                <a:latin typeface="Times New Roman" pitchFamily="18" charset="0"/>
                <a:ea typeface="宋体" charset="-122"/>
              </a:rPr>
              <a:t>elem</a:t>
            </a:r>
            <a:r>
              <a:rPr lang="en-US" altLang="zh-CN" sz="2800" dirty="0" smtClean="0">
                <a:solidFill>
                  <a:srgbClr val="000000"/>
                </a:solidFill>
                <a:latin typeface="Times New Roman" pitchFamily="18" charset="0"/>
                <a:ea typeface="宋体" charset="-122"/>
              </a:rPr>
              <a:t>[low]</a:t>
            </a:r>
            <a:r>
              <a:rPr lang="zh-CN" altLang="en-US" sz="2800" dirty="0" smtClean="0">
                <a:solidFill>
                  <a:srgbClr val="000000"/>
                </a:solidFill>
                <a:latin typeface="Times New Roman" pitchFamily="18" charset="0"/>
                <a:ea typeface="宋体" charset="-122"/>
              </a:rPr>
              <a:t>和</a:t>
            </a:r>
            <a:r>
              <a:rPr lang="en-US" altLang="zh-CN" sz="2800" dirty="0" err="1" smtClean="0">
                <a:solidFill>
                  <a:srgbClr val="000000"/>
                </a:solidFill>
                <a:latin typeface="Times New Roman" pitchFamily="18" charset="0"/>
                <a:ea typeface="宋体" charset="-122"/>
              </a:rPr>
              <a:t>elem</a:t>
            </a:r>
            <a:r>
              <a:rPr lang="en-US" altLang="zh-CN" sz="2800" dirty="0" smtClean="0">
                <a:solidFill>
                  <a:srgbClr val="000000"/>
                </a:solidFill>
                <a:latin typeface="Times New Roman" pitchFamily="18" charset="0"/>
                <a:ea typeface="宋体" charset="-122"/>
              </a:rPr>
              <a:t>[high]</a:t>
            </a:r>
            <a:r>
              <a:rPr lang="zh-CN" altLang="en-US" sz="2800" dirty="0" smtClean="0">
                <a:solidFill>
                  <a:srgbClr val="000000"/>
                </a:solidFill>
                <a:latin typeface="Times New Roman" pitchFamily="18" charset="0"/>
                <a:ea typeface="宋体" charset="-122"/>
              </a:rPr>
              <a:t>分别为查找区间中具有最小关键字和最大关键字的数据元素，它们分别在查找区间的两端。插值查找的查找方法类似于折半查找，它的查找性能在关键字分布比较均匀的情况下优于折半查找。 </a:t>
            </a:r>
          </a:p>
        </p:txBody>
      </p:sp>
    </p:spTree>
    <p:extLst>
      <p:ext uri="{BB962C8B-B14F-4D97-AF65-F5344CB8AC3E}">
        <p14:creationId xmlns:p14="http://schemas.microsoft.com/office/powerpoint/2010/main" val="1168082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20933"/>
                                        </p:tgtEl>
                                        <p:attrNameLst>
                                          <p:attrName>style.visibility</p:attrName>
                                        </p:attrNameLst>
                                      </p:cBhvr>
                                      <p:to>
                                        <p:strVal val="visible"/>
                                      </p:to>
                                    </p:set>
                                    <p:animEffect transition="in" filter="randombar(horizontal)">
                                      <p:cBhvr>
                                        <p:cTn id="7" dur="500"/>
                                        <p:tgtEl>
                                          <p:spTgt spid="1020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020935"/>
                                        </p:tgtEl>
                                        <p:attrNameLst>
                                          <p:attrName>style.visibility</p:attrName>
                                        </p:attrNameLst>
                                      </p:cBhvr>
                                      <p:to>
                                        <p:strVal val="visible"/>
                                      </p:to>
                                    </p:set>
                                    <p:anim calcmode="lin" valueType="num">
                                      <p:cBhvr additive="base">
                                        <p:cTn id="12" dur="500" fill="hold"/>
                                        <p:tgtEl>
                                          <p:spTgt spid="1020935"/>
                                        </p:tgtEl>
                                        <p:attrNameLst>
                                          <p:attrName>ppt_x</p:attrName>
                                        </p:attrNameLst>
                                      </p:cBhvr>
                                      <p:tavLst>
                                        <p:tav tm="0">
                                          <p:val>
                                            <p:strVal val="0-#ppt_w/2"/>
                                          </p:val>
                                        </p:tav>
                                        <p:tav tm="100000">
                                          <p:val>
                                            <p:strVal val="#ppt_x"/>
                                          </p:val>
                                        </p:tav>
                                      </p:tavLst>
                                    </p:anim>
                                    <p:anim calcmode="lin" valueType="num">
                                      <p:cBhvr additive="base">
                                        <p:cTn id="13" dur="500" fill="hold"/>
                                        <p:tgtEl>
                                          <p:spTgt spid="102093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020936"/>
                                        </p:tgtEl>
                                        <p:attrNameLst>
                                          <p:attrName>style.visibility</p:attrName>
                                        </p:attrNameLst>
                                      </p:cBhvr>
                                      <p:to>
                                        <p:strVal val="visible"/>
                                      </p:to>
                                    </p:set>
                                    <p:animEffect transition="in" filter="randombar(horizontal)">
                                      <p:cBhvr>
                                        <p:cTn id="18" dur="500"/>
                                        <p:tgtEl>
                                          <p:spTgt spid="1020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3" grpId="0" autoUpdateAnimBg="0"/>
      <p:bldP spid="102093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83987" y="404813"/>
            <a:ext cx="7778262" cy="957262"/>
          </a:xfrm>
        </p:spPr>
        <p:txBody>
          <a:bodyPr/>
          <a:lstStyle/>
          <a:p>
            <a:r>
              <a:rPr lang="en-US" altLang="zh-CN" sz="4600" smtClean="0">
                <a:ea typeface="宋体" charset="-122"/>
              </a:rPr>
              <a:t>8.3 </a:t>
            </a:r>
            <a:r>
              <a:rPr lang="zh-CN" altLang="en-US" sz="4600" smtClean="0">
                <a:latin typeface="宋体" charset="-122"/>
                <a:ea typeface="宋体" charset="-122"/>
              </a:rPr>
              <a:t>索 引 顺 序 表</a:t>
            </a:r>
            <a:endParaRPr lang="zh-CN" altLang="en-US" smtClean="0">
              <a:ea typeface="宋体" charset="-122"/>
            </a:endParaRPr>
          </a:p>
        </p:txBody>
      </p:sp>
      <p:sp>
        <p:nvSpPr>
          <p:cNvPr id="948227" name="Rectangle 3"/>
          <p:cNvSpPr>
            <a:spLocks noChangeArrowheads="1"/>
          </p:cNvSpPr>
          <p:nvPr/>
        </p:nvSpPr>
        <p:spPr bwMode="auto">
          <a:xfrm>
            <a:off x="281361" y="1828863"/>
            <a:ext cx="844061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r>
              <a:rPr kumimoji="1" lang="zh-CN" altLang="en-US" sz="3200" smtClean="0">
                <a:solidFill>
                  <a:srgbClr val="000000"/>
                </a:solidFill>
                <a:latin typeface="宋体" charset="-122"/>
                <a:ea typeface="宋体" charset="-122"/>
              </a:rPr>
              <a:t>数据表中的元素个数</a:t>
            </a:r>
            <a:r>
              <a:rPr kumimoji="1" lang="en-US" altLang="zh-CN" sz="3200" smtClean="0">
                <a:solidFill>
                  <a:srgbClr val="000000"/>
                </a:solidFill>
                <a:latin typeface="Times New Roman" pitchFamily="18" charset="0"/>
                <a:ea typeface="宋体" charset="-122"/>
              </a:rPr>
              <a:t>n</a:t>
            </a:r>
            <a:r>
              <a:rPr kumimoji="1" lang="zh-CN" altLang="en-US" sz="3200" smtClean="0">
                <a:solidFill>
                  <a:srgbClr val="000000"/>
                </a:solidFill>
                <a:latin typeface="宋体" charset="-122"/>
                <a:ea typeface="宋体" charset="-122"/>
              </a:rPr>
              <a:t>很大时面临的问题：</a:t>
            </a:r>
          </a:p>
        </p:txBody>
      </p:sp>
      <p:sp>
        <p:nvSpPr>
          <p:cNvPr id="2" name="矩形 1"/>
          <p:cNvSpPr/>
          <p:nvPr/>
        </p:nvSpPr>
        <p:spPr>
          <a:xfrm>
            <a:off x="1115171" y="5084763"/>
            <a:ext cx="7112977" cy="646112"/>
          </a:xfrm>
          <a:prstGeom prst="rect">
            <a:avLst/>
          </a:prstGeom>
        </p:spPr>
        <p:txBody>
          <a:bodyPr>
            <a:spAutoFit/>
          </a:bodyPr>
          <a:lstStyle/>
          <a:p>
            <a:pPr algn="ctr" eaLnBrk="0" hangingPunct="0">
              <a:spcBef>
                <a:spcPct val="20000"/>
              </a:spcBef>
              <a:defRPr/>
            </a:pPr>
            <a:r>
              <a:rPr kumimoji="1" lang="zh-CN" altLang="en-US" sz="3600" b="1">
                <a:solidFill>
                  <a:srgbClr val="0000F7"/>
                </a:solidFill>
                <a:effectLst>
                  <a:outerShdw blurRad="38100" dist="38100" dir="2700000" algn="tl">
                    <a:srgbClr val="C0C0C0"/>
                  </a:outerShdw>
                </a:effectLst>
                <a:latin typeface="宋体" pitchFamily="2" charset="-122"/>
              </a:rPr>
              <a:t>采用索引方法来实现存储和查找。</a:t>
            </a:r>
            <a:endParaRPr lang="zh-CN" altLang="en-US" sz="3600" b="1" i="1" u="sng">
              <a:solidFill>
                <a:srgbClr val="0000F7"/>
              </a:solidFill>
              <a:effectLst>
                <a:outerShdw blurRad="38100" dist="38100" dir="2700000" algn="tl">
                  <a:srgbClr val="C0C0C0"/>
                </a:outerShdw>
              </a:effectLst>
              <a:latin typeface="Times New Roman" pitchFamily="18" charset="0"/>
            </a:endParaRPr>
          </a:p>
        </p:txBody>
      </p:sp>
      <p:sp>
        <p:nvSpPr>
          <p:cNvPr id="5" name="Rectangle 3"/>
          <p:cNvSpPr>
            <a:spLocks noChangeArrowheads="1"/>
          </p:cNvSpPr>
          <p:nvPr/>
        </p:nvSpPr>
        <p:spPr bwMode="auto">
          <a:xfrm>
            <a:off x="281361" y="2636838"/>
            <a:ext cx="8440615"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r>
              <a:rPr kumimoji="1" lang="en-US" altLang="zh-CN" sz="3200" smtClean="0">
                <a:solidFill>
                  <a:srgbClr val="000000"/>
                </a:solidFill>
                <a:latin typeface="宋体" charset="-122"/>
                <a:ea typeface="宋体" charset="-122"/>
              </a:rPr>
              <a:t>   </a:t>
            </a:r>
            <a:r>
              <a:rPr kumimoji="1" lang="zh-CN" altLang="en-US" sz="3200" smtClean="0">
                <a:solidFill>
                  <a:srgbClr val="000000"/>
                </a:solidFill>
                <a:latin typeface="宋体" charset="-122"/>
                <a:ea typeface="宋体" charset="-122"/>
              </a:rPr>
              <a:t>顺序查找 </a:t>
            </a:r>
            <a:r>
              <a:rPr kumimoji="1" lang="en-US" altLang="zh-CN" sz="3200" smtClean="0">
                <a:solidFill>
                  <a:srgbClr val="000000"/>
                </a:solidFill>
                <a:latin typeface="宋体" charset="-122"/>
                <a:ea typeface="宋体" charset="-122"/>
                <a:sym typeface="Wingdings" pitchFamily="2" charset="2"/>
              </a:rPr>
              <a:t> </a:t>
            </a:r>
            <a:r>
              <a:rPr kumimoji="1" lang="zh-CN" altLang="en-US" sz="3200" smtClean="0">
                <a:solidFill>
                  <a:srgbClr val="000000"/>
                </a:solidFill>
                <a:latin typeface="宋体" charset="-122"/>
                <a:ea typeface="宋体" charset="-122"/>
              </a:rPr>
              <a:t>则查找效率极低；</a:t>
            </a:r>
            <a:endParaRPr kumimoji="1" lang="en-US" altLang="zh-CN" sz="3200" smtClean="0">
              <a:solidFill>
                <a:srgbClr val="000000"/>
              </a:solidFill>
              <a:latin typeface="宋体" charset="-122"/>
              <a:ea typeface="宋体" charset="-122"/>
            </a:endParaRPr>
          </a:p>
          <a:p>
            <a:pPr algn="just" hangingPunct="0">
              <a:spcBef>
                <a:spcPct val="20000"/>
              </a:spcBef>
            </a:pPr>
            <a:r>
              <a:rPr kumimoji="1" lang="zh-CN" altLang="en-US" sz="3200" smtClean="0">
                <a:solidFill>
                  <a:srgbClr val="000000"/>
                </a:solidFill>
                <a:latin typeface="宋体" charset="-122"/>
                <a:ea typeface="宋体" charset="-122"/>
              </a:rPr>
              <a:t>   折半查找 </a:t>
            </a:r>
            <a:r>
              <a:rPr kumimoji="1" lang="en-US" altLang="zh-CN" sz="3200" smtClean="0">
                <a:solidFill>
                  <a:srgbClr val="000000"/>
                </a:solidFill>
                <a:latin typeface="宋体" charset="-122"/>
                <a:ea typeface="宋体" charset="-122"/>
                <a:sym typeface="Wingdings" pitchFamily="2" charset="2"/>
              </a:rPr>
              <a:t> </a:t>
            </a:r>
            <a:r>
              <a:rPr kumimoji="1" lang="zh-CN" altLang="en-US" sz="3200" smtClean="0">
                <a:solidFill>
                  <a:srgbClr val="000000"/>
                </a:solidFill>
                <a:latin typeface="宋体" charset="-122"/>
                <a:ea typeface="宋体" charset="-122"/>
              </a:rPr>
              <a:t>维持有序的时间开销；</a:t>
            </a:r>
            <a:endParaRPr kumimoji="1" lang="en-US" altLang="zh-CN" sz="3200" smtClean="0">
              <a:solidFill>
                <a:srgbClr val="000000"/>
              </a:solidFill>
              <a:latin typeface="宋体" charset="-122"/>
              <a:ea typeface="宋体" charset="-122"/>
            </a:endParaRPr>
          </a:p>
          <a:p>
            <a:pPr algn="just" hangingPunct="0">
              <a:spcBef>
                <a:spcPct val="20000"/>
              </a:spcBef>
            </a:pPr>
            <a:r>
              <a:rPr kumimoji="1" lang="zh-CN" altLang="en-US" sz="3200" smtClean="0">
                <a:solidFill>
                  <a:srgbClr val="000000"/>
                </a:solidFill>
                <a:latin typeface="宋体" charset="-122"/>
                <a:ea typeface="宋体" charset="-122"/>
              </a:rPr>
              <a:t>   数据表大 </a:t>
            </a:r>
            <a:r>
              <a:rPr kumimoji="1" lang="en-US" altLang="zh-CN" sz="3200" smtClean="0">
                <a:solidFill>
                  <a:srgbClr val="000000"/>
                </a:solidFill>
                <a:latin typeface="宋体" charset="-122"/>
                <a:ea typeface="宋体" charset="-122"/>
                <a:sym typeface="Wingdings" pitchFamily="2" charset="2"/>
              </a:rPr>
              <a:t> </a:t>
            </a:r>
            <a:r>
              <a:rPr kumimoji="1" lang="zh-CN" altLang="en-US" sz="3200" smtClean="0">
                <a:solidFill>
                  <a:srgbClr val="000000"/>
                </a:solidFill>
                <a:latin typeface="宋体" charset="-122"/>
                <a:ea typeface="宋体" charset="-122"/>
              </a:rPr>
              <a:t>内存容量受限。</a:t>
            </a:r>
            <a:endParaRPr kumimoji="1" lang="zh-CN" altLang="en-US" sz="32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992234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27" grpId="0"/>
      <p:bldP spid="2" grpId="0"/>
      <p:bldP spid="5" grpId="0"/>
      <p:bldP spid="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783987" y="404813"/>
            <a:ext cx="7778262" cy="957262"/>
          </a:xfrm>
        </p:spPr>
        <p:txBody>
          <a:bodyPr/>
          <a:lstStyle/>
          <a:p>
            <a:r>
              <a:rPr lang="en-US" altLang="zh-CN" sz="4600" smtClean="0">
                <a:ea typeface="宋体" charset="-122"/>
              </a:rPr>
              <a:t>8.3 </a:t>
            </a:r>
            <a:r>
              <a:rPr lang="zh-CN" altLang="en-US" sz="4600" smtClean="0">
                <a:latin typeface="宋体" charset="-122"/>
                <a:ea typeface="宋体" charset="-122"/>
              </a:rPr>
              <a:t>索 引 顺 序 表</a:t>
            </a:r>
            <a:endParaRPr lang="zh-CN" altLang="en-US" smtClean="0">
              <a:ea typeface="宋体" charset="-122"/>
            </a:endParaRPr>
          </a:p>
        </p:txBody>
      </p:sp>
      <p:sp>
        <p:nvSpPr>
          <p:cNvPr id="1343491" name="Rectangle 1027"/>
          <p:cNvSpPr>
            <a:spLocks noChangeArrowheads="1"/>
          </p:cNvSpPr>
          <p:nvPr/>
        </p:nvSpPr>
        <p:spPr bwMode="auto">
          <a:xfrm>
            <a:off x="517344" y="2060640"/>
            <a:ext cx="830726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spcBef>
                <a:spcPct val="20000"/>
              </a:spcBef>
            </a:pPr>
            <a:r>
              <a:rPr kumimoji="1" lang="en-US" altLang="zh-CN" sz="4000" smtClean="0">
                <a:solidFill>
                  <a:srgbClr val="000000"/>
                </a:solidFill>
                <a:latin typeface="Times New Roman" pitchFamily="18" charset="0"/>
                <a:ea typeface="宋体" charset="-122"/>
              </a:rPr>
              <a:t>8.3.1 </a:t>
            </a:r>
            <a:r>
              <a:rPr kumimoji="1" lang="zh-CN" altLang="en-US" sz="4000" smtClean="0">
                <a:solidFill>
                  <a:srgbClr val="000000"/>
                </a:solidFill>
                <a:latin typeface="宋体" charset="-122"/>
                <a:ea typeface="宋体" charset="-122"/>
              </a:rPr>
              <a:t>索引顺序表</a:t>
            </a:r>
            <a:endParaRPr kumimoji="1" lang="zh-CN" altLang="en-US" sz="4000" smtClean="0">
              <a:solidFill>
                <a:srgbClr val="000000"/>
              </a:solidFill>
              <a:latin typeface="Times New Roman" pitchFamily="18" charset="0"/>
              <a:ea typeface="宋体" charset="-122"/>
            </a:endParaRPr>
          </a:p>
          <a:p>
            <a:pPr eaLnBrk="0" hangingPunct="0">
              <a:spcBef>
                <a:spcPct val="20000"/>
              </a:spcBef>
            </a:pPr>
            <a:endParaRPr kumimoji="1" lang="zh-CN" altLang="en-US" sz="4000" smtClean="0">
              <a:solidFill>
                <a:srgbClr val="000000"/>
              </a:solidFill>
              <a:latin typeface="Times New Roman" pitchFamily="18" charset="0"/>
              <a:ea typeface="宋体" charset="-122"/>
            </a:endParaRPr>
          </a:p>
          <a:p>
            <a:pPr eaLnBrk="0" hangingPunct="0">
              <a:spcBef>
                <a:spcPct val="20000"/>
              </a:spcBef>
            </a:pPr>
            <a:r>
              <a:rPr kumimoji="1" lang="en-US" altLang="zh-CN" sz="4000" smtClean="0">
                <a:solidFill>
                  <a:srgbClr val="000000"/>
                </a:solidFill>
                <a:latin typeface="Times New Roman" pitchFamily="18" charset="0"/>
                <a:ea typeface="宋体" charset="-122"/>
              </a:rPr>
              <a:t>8.3.2 </a:t>
            </a:r>
            <a:r>
              <a:rPr kumimoji="1" lang="zh-CN" altLang="en-US" sz="4000" smtClean="0">
                <a:solidFill>
                  <a:srgbClr val="000000"/>
                </a:solidFill>
                <a:latin typeface="宋体" charset="-122"/>
                <a:ea typeface="宋体" charset="-122"/>
              </a:rPr>
              <a:t>倒排表</a:t>
            </a:r>
            <a:endParaRPr kumimoji="1" lang="zh-CN" altLang="en-US" sz="40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614610799"/>
      </p:ext>
    </p:extLst>
  </p:cSld>
  <p:clrMapOvr>
    <a:masterClrMapping/>
  </p:clrMapOvr>
  <p:timing>
    <p:tnLst>
      <p:par>
        <p:cTn id="1" dur="indefinite" restart="never" nodeType="tmRoot"/>
      </p:par>
    </p:tnLst>
    <p:bldLst>
      <p:bldP spid="13434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993781" y="260412"/>
            <a:ext cx="7754938" cy="720725"/>
          </a:xfrm>
        </p:spPr>
        <p:txBody>
          <a:bodyPr/>
          <a:lstStyle/>
          <a:p>
            <a:pPr eaLnBrk="1" hangingPunct="1"/>
            <a:r>
              <a:rPr lang="zh-CN" altLang="en-US" smtClean="0">
                <a:latin typeface="黑体" pitchFamily="49" charset="-122"/>
                <a:ea typeface="黑体" pitchFamily="49" charset="-122"/>
              </a:rPr>
              <a:t>第 </a:t>
            </a:r>
            <a:r>
              <a:rPr lang="en-US" altLang="zh-CN" smtClean="0">
                <a:latin typeface="黑体" pitchFamily="49" charset="-122"/>
                <a:ea typeface="黑体" pitchFamily="49" charset="-122"/>
              </a:rPr>
              <a:t>8 </a:t>
            </a:r>
            <a:r>
              <a:rPr lang="zh-CN" altLang="en-US" smtClean="0">
                <a:latin typeface="黑体" pitchFamily="49" charset="-122"/>
                <a:ea typeface="黑体" pitchFamily="49" charset="-122"/>
              </a:rPr>
              <a:t>章 查找</a:t>
            </a:r>
          </a:p>
        </p:txBody>
      </p:sp>
      <p:sp>
        <p:nvSpPr>
          <p:cNvPr id="6" name="内容占位符 5"/>
          <p:cNvSpPr>
            <a:spLocks noGrp="1"/>
          </p:cNvSpPr>
          <p:nvPr>
            <p:ph idx="1"/>
          </p:nvPr>
        </p:nvSpPr>
        <p:spPr>
          <a:xfrm>
            <a:off x="457200" y="1484313"/>
            <a:ext cx="5410200" cy="5040312"/>
          </a:xfrm>
        </p:spPr>
        <p:txBody>
          <a:bodyPr/>
          <a:lstStyle/>
          <a:p>
            <a:pPr>
              <a:spcBef>
                <a:spcPct val="50000"/>
              </a:spcBef>
              <a:buFont typeface="Wingdings" pitchFamily="2" charset="2"/>
              <a:buChar char="u"/>
              <a:defRPr/>
            </a:pPr>
            <a:r>
              <a:rPr lang="zh-CN" altLang="zh-CN" sz="2800" b="1" dirty="0" smtClean="0">
                <a:effectLst>
                  <a:outerShdw blurRad="38100" dist="38100" dir="2700000" algn="tl">
                    <a:srgbClr val="C0C0C0"/>
                  </a:outerShdw>
                </a:effectLst>
                <a:latin typeface="Times New Roman" pitchFamily="18" charset="0"/>
                <a:ea typeface="宋体" pitchFamily="2" charset="-122"/>
              </a:rPr>
              <a:t>基本概念</a:t>
            </a:r>
            <a:endParaRPr lang="zh-CN" altLang="en-US" sz="2800" b="1" dirty="0">
              <a:effectLst>
                <a:outerShdw blurRad="38100" dist="38100" dir="2700000" algn="tl">
                  <a:srgbClr val="C0C0C0"/>
                </a:outerShdw>
              </a:effectLst>
              <a:latin typeface="Times New Roman" pitchFamily="18" charset="0"/>
              <a:ea typeface="宋体" pitchFamily="2" charset="-122"/>
            </a:endParaRPr>
          </a:p>
          <a:p>
            <a:pPr>
              <a:spcBef>
                <a:spcPct val="50000"/>
              </a:spcBef>
              <a:buFont typeface="Wingdings" pitchFamily="2" charset="2"/>
              <a:buChar char="u"/>
              <a:defRPr/>
            </a:pPr>
            <a:r>
              <a:rPr lang="zh-CN" altLang="zh-CN" sz="2800" b="1" dirty="0">
                <a:effectLst>
                  <a:outerShdw blurRad="38100" dist="38100" dir="2700000" algn="tl">
                    <a:srgbClr val="C0C0C0"/>
                  </a:outerShdw>
                </a:effectLst>
                <a:latin typeface="Times New Roman" pitchFamily="18" charset="0"/>
                <a:ea typeface="宋体" pitchFamily="2" charset="-122"/>
              </a:rPr>
              <a:t>顺序表</a:t>
            </a:r>
            <a:endParaRPr lang="zh-CN" altLang="en-US" sz="2800" b="1" dirty="0">
              <a:effectLst>
                <a:outerShdw blurRad="38100" dist="38100" dir="2700000" algn="tl">
                  <a:srgbClr val="C0C0C0"/>
                </a:outerShdw>
              </a:effectLst>
              <a:latin typeface="Times New Roman" pitchFamily="18" charset="0"/>
              <a:ea typeface="宋体" pitchFamily="2" charset="-122"/>
            </a:endParaRPr>
          </a:p>
          <a:p>
            <a:pPr>
              <a:spcBef>
                <a:spcPct val="50000"/>
              </a:spcBef>
              <a:buFont typeface="Wingdings" pitchFamily="2" charset="2"/>
              <a:buChar char="u"/>
              <a:defRPr/>
            </a:pPr>
            <a:r>
              <a:rPr lang="zh-CN" altLang="zh-CN" sz="2800" b="1" dirty="0">
                <a:effectLst>
                  <a:outerShdw blurRad="38100" dist="38100" dir="2700000" algn="tl">
                    <a:srgbClr val="C0C0C0"/>
                  </a:outerShdw>
                </a:effectLst>
                <a:latin typeface="Times New Roman" pitchFamily="18" charset="0"/>
                <a:ea typeface="宋体" pitchFamily="2" charset="-122"/>
              </a:rPr>
              <a:t>索引顺序表和倒排表</a:t>
            </a:r>
            <a:endParaRPr lang="zh-CN" altLang="en-US" sz="2800" b="1" dirty="0">
              <a:effectLst>
                <a:outerShdw blurRad="38100" dist="38100" dir="2700000" algn="tl">
                  <a:srgbClr val="C0C0C0"/>
                </a:outerShdw>
              </a:effectLst>
              <a:latin typeface="Times New Roman" pitchFamily="18" charset="0"/>
              <a:ea typeface="宋体" pitchFamily="2" charset="-122"/>
            </a:endParaRPr>
          </a:p>
          <a:p>
            <a:pPr>
              <a:spcBef>
                <a:spcPct val="50000"/>
              </a:spcBef>
              <a:buFont typeface="Wingdings" pitchFamily="2" charset="2"/>
              <a:buChar char="u"/>
              <a:defRPr/>
            </a:pPr>
            <a:r>
              <a:rPr lang="zh-CN" altLang="zh-CN" sz="2800" b="1" dirty="0">
                <a:effectLst>
                  <a:outerShdw blurRad="38100" dist="38100" dir="2700000" algn="tl">
                    <a:srgbClr val="C0C0C0"/>
                  </a:outerShdw>
                </a:effectLst>
                <a:latin typeface="Times New Roman" pitchFamily="18" charset="0"/>
                <a:ea typeface="宋体" pitchFamily="2" charset="-122"/>
              </a:rPr>
              <a:t>二叉排序树</a:t>
            </a:r>
            <a:endParaRPr lang="en-US" altLang="zh-CN" sz="2800" b="1" dirty="0">
              <a:effectLst>
                <a:outerShdw blurRad="38100" dist="38100" dir="2700000" algn="tl">
                  <a:srgbClr val="C0C0C0"/>
                </a:outerShdw>
              </a:effectLst>
              <a:latin typeface="Times New Roman" pitchFamily="18" charset="0"/>
              <a:ea typeface="宋体" pitchFamily="2" charset="-122"/>
            </a:endParaRPr>
          </a:p>
          <a:p>
            <a:pPr>
              <a:spcBef>
                <a:spcPct val="50000"/>
              </a:spcBef>
              <a:buFont typeface="Wingdings" pitchFamily="2" charset="2"/>
              <a:buChar char="u"/>
              <a:defRPr/>
            </a:pPr>
            <a:r>
              <a:rPr lang="zh-CN" altLang="zh-CN" sz="2800" b="1" dirty="0">
                <a:effectLst>
                  <a:outerShdw blurRad="38100" dist="38100" dir="2700000" algn="tl">
                    <a:srgbClr val="C0C0C0"/>
                  </a:outerShdw>
                </a:effectLst>
                <a:latin typeface="Times New Roman" pitchFamily="18" charset="0"/>
                <a:ea typeface="宋体" pitchFamily="2" charset="-122"/>
              </a:rPr>
              <a:t>平衡二叉树</a:t>
            </a:r>
            <a:endParaRPr lang="en-US" altLang="zh-CN" sz="2800" b="1" dirty="0">
              <a:effectLst>
                <a:outerShdw blurRad="38100" dist="38100" dir="2700000" algn="tl">
                  <a:srgbClr val="C0C0C0"/>
                </a:outerShdw>
              </a:effectLst>
              <a:latin typeface="Times New Roman" pitchFamily="18" charset="0"/>
              <a:ea typeface="宋体" pitchFamily="2" charset="-122"/>
            </a:endParaRPr>
          </a:p>
          <a:p>
            <a:pPr>
              <a:spcBef>
                <a:spcPct val="50000"/>
              </a:spcBef>
              <a:buFont typeface="Wingdings" pitchFamily="2" charset="2"/>
              <a:buChar char="u"/>
              <a:defRPr/>
            </a:pPr>
            <a:r>
              <a:rPr lang="en-US" altLang="zh-CN" sz="2800" b="1" dirty="0">
                <a:effectLst>
                  <a:outerShdw blurRad="38100" dist="38100" dir="2700000" algn="tl">
                    <a:srgbClr val="C0C0C0"/>
                  </a:outerShdw>
                </a:effectLst>
                <a:latin typeface="Times New Roman" pitchFamily="18" charset="0"/>
                <a:ea typeface="宋体" pitchFamily="2" charset="-122"/>
              </a:rPr>
              <a:t>B-</a:t>
            </a:r>
            <a:r>
              <a:rPr lang="zh-CN" altLang="zh-CN" sz="2800" b="1" dirty="0">
                <a:effectLst>
                  <a:outerShdw blurRad="38100" dist="38100" dir="2700000" algn="tl">
                    <a:srgbClr val="C0C0C0"/>
                  </a:outerShdw>
                </a:effectLst>
                <a:latin typeface="Times New Roman" pitchFamily="18" charset="0"/>
                <a:ea typeface="宋体" pitchFamily="2" charset="-122"/>
              </a:rPr>
              <a:t>树</a:t>
            </a:r>
            <a:endParaRPr lang="en-US" altLang="zh-CN" sz="2800" b="1" dirty="0">
              <a:effectLst>
                <a:outerShdw blurRad="38100" dist="38100" dir="2700000" algn="tl">
                  <a:srgbClr val="C0C0C0"/>
                </a:outerShdw>
              </a:effectLst>
              <a:latin typeface="Times New Roman" pitchFamily="18" charset="0"/>
              <a:ea typeface="宋体" pitchFamily="2" charset="-122"/>
            </a:endParaRPr>
          </a:p>
          <a:p>
            <a:pPr>
              <a:spcBef>
                <a:spcPct val="50000"/>
              </a:spcBef>
              <a:buFont typeface="Wingdings" pitchFamily="2" charset="2"/>
              <a:buChar char="u"/>
              <a:defRPr/>
            </a:pPr>
            <a:r>
              <a:rPr lang="zh-CN" altLang="zh-CN" sz="2800" b="1" dirty="0">
                <a:effectLst>
                  <a:outerShdw blurRad="38100" dist="38100" dir="2700000" algn="tl">
                    <a:srgbClr val="C0C0C0"/>
                  </a:outerShdw>
                </a:effectLst>
                <a:latin typeface="Times New Roman" pitchFamily="18" charset="0"/>
                <a:ea typeface="宋体" pitchFamily="2" charset="-122"/>
              </a:rPr>
              <a:t>散列表</a:t>
            </a:r>
          </a:p>
        </p:txBody>
      </p:sp>
    </p:spTree>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50631" y="333375"/>
            <a:ext cx="7643446" cy="647700"/>
          </a:xfrm>
        </p:spPr>
        <p:txBody>
          <a:bodyPr/>
          <a:lstStyle/>
          <a:p>
            <a:r>
              <a:rPr lang="en-US" altLang="zh-CN" sz="4000" smtClean="0">
                <a:ea typeface="宋体" charset="-122"/>
              </a:rPr>
              <a:t>8.3.1 </a:t>
            </a:r>
            <a:r>
              <a:rPr lang="zh-CN" altLang="en-US" sz="4000" smtClean="0">
                <a:latin typeface="宋体" charset="-122"/>
                <a:ea typeface="宋体" charset="-122"/>
              </a:rPr>
              <a:t>索 引 顺 序 表</a:t>
            </a:r>
            <a:endParaRPr lang="zh-CN" altLang="en-US" sz="4000" smtClean="0">
              <a:ea typeface="宋体" charset="-122"/>
            </a:endParaRPr>
          </a:p>
        </p:txBody>
      </p:sp>
      <p:sp>
        <p:nvSpPr>
          <p:cNvPr id="33795" name="Text Box 11"/>
          <p:cNvSpPr txBox="1">
            <a:spLocks noChangeArrowheads="1"/>
          </p:cNvSpPr>
          <p:nvPr/>
        </p:nvSpPr>
        <p:spPr bwMode="auto">
          <a:xfrm>
            <a:off x="3165301" y="6262688"/>
            <a:ext cx="2997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zh-CN" altLang="en-US" i="0" u="none" smtClean="0">
                <a:solidFill>
                  <a:srgbClr val="000000"/>
                </a:solidFill>
                <a:latin typeface="宋体" charset="-122"/>
                <a:ea typeface="宋体" charset="-122"/>
              </a:rPr>
              <a:t>图</a:t>
            </a:r>
            <a:r>
              <a:rPr kumimoji="1" lang="zh-CN" altLang="en-US" i="0" u="none" smtClean="0">
                <a:solidFill>
                  <a:srgbClr val="000000"/>
                </a:solidFill>
                <a:ea typeface="宋体" charset="-122"/>
              </a:rPr>
              <a:t>8-3 </a:t>
            </a:r>
            <a:r>
              <a:rPr kumimoji="1" lang="zh-CN" altLang="en-US" i="0" u="none" smtClean="0">
                <a:solidFill>
                  <a:srgbClr val="000000"/>
                </a:solidFill>
                <a:latin typeface="宋体" charset="-122"/>
                <a:ea typeface="宋体" charset="-122"/>
              </a:rPr>
              <a:t>学生信息表</a:t>
            </a:r>
            <a:r>
              <a:rPr kumimoji="1" lang="zh-CN" altLang="en-US" i="0" u="none" smtClean="0">
                <a:solidFill>
                  <a:srgbClr val="000000"/>
                </a:solidFill>
                <a:ea typeface="宋体" charset="-122"/>
              </a:rPr>
              <a:t> </a:t>
            </a:r>
          </a:p>
        </p:txBody>
      </p:sp>
      <p:graphicFrame>
        <p:nvGraphicFramePr>
          <p:cNvPr id="33796" name="Object 12"/>
          <p:cNvGraphicFramePr>
            <a:graphicFrameLocks noChangeAspect="1"/>
          </p:cNvGraphicFramePr>
          <p:nvPr>
            <p:extLst>
              <p:ext uri="{D42A27DB-BD31-4B8C-83A1-F6EECF244321}">
                <p14:modId xmlns:p14="http://schemas.microsoft.com/office/powerpoint/2010/main" val="1548282912"/>
              </p:ext>
            </p:extLst>
          </p:nvPr>
        </p:nvGraphicFramePr>
        <p:xfrm>
          <a:off x="0" y="1016732"/>
          <a:ext cx="8792308" cy="4767263"/>
        </p:xfrm>
        <a:graphic>
          <a:graphicData uri="http://schemas.openxmlformats.org/presentationml/2006/ole">
            <mc:AlternateContent xmlns:mc="http://schemas.openxmlformats.org/markup-compatibility/2006">
              <mc:Choice xmlns:v="urn:schemas-microsoft-com:vml" Requires="v">
                <p:oleObj spid="_x0000_s117817" name="Document" r:id="rId3" imgW="5019675" imgH="2314575" progId="Word.Document.8">
                  <p:embed/>
                </p:oleObj>
              </mc:Choice>
              <mc:Fallback>
                <p:oleObj name="Document" r:id="rId3" imgW="5019675" imgH="231457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7086" r="7874" b="7684"/>
                      <a:stretch>
                        <a:fillRect/>
                      </a:stretch>
                    </p:blipFill>
                    <p:spPr bwMode="auto">
                      <a:xfrm>
                        <a:off x="0" y="1016732"/>
                        <a:ext cx="8792308" cy="476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78089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46" name="Rectangle 10"/>
          <p:cNvSpPr>
            <a:spLocks noChangeArrowheads="1"/>
          </p:cNvSpPr>
          <p:nvPr/>
        </p:nvSpPr>
        <p:spPr bwMode="auto">
          <a:xfrm>
            <a:off x="351752" y="527191"/>
            <a:ext cx="8299939" cy="1382430"/>
          </a:xfrm>
          <a:prstGeom prst="rect">
            <a:avLst/>
          </a:prstGeom>
          <a:noFill/>
          <a:ln w="22225">
            <a:noFill/>
            <a:miter lim="800000"/>
            <a:headEnd/>
            <a:tailEnd/>
          </a:ln>
          <a:effectLst/>
        </p:spPr>
        <p:txBody>
          <a:bodyPr wrap="square" lIns="87312" tIns="44450" rIns="87312" bIns="44450" anchor="ctr">
            <a:spAutoFit/>
          </a:bodyPr>
          <a:lstStyle/>
          <a:p>
            <a:pPr eaLnBrk="0" hangingPunct="0">
              <a:defRPr/>
            </a:pPr>
            <a:r>
              <a:rPr lang="zh-CN" altLang="en-US" sz="2800" dirty="0">
                <a:solidFill>
                  <a:srgbClr val="000000"/>
                </a:solidFill>
                <a:latin typeface="宋体" pitchFamily="2" charset="-122"/>
              </a:rPr>
              <a:t>   索引顺序表一般由</a:t>
            </a:r>
            <a:r>
              <a:rPr lang="zh-CN" altLang="en-US" sz="2800" b="1" dirty="0">
                <a:solidFill>
                  <a:srgbClr val="FF3300"/>
                </a:solidFill>
                <a:effectLst>
                  <a:outerShdw blurRad="38100" dist="38100" dir="2700000" algn="tl">
                    <a:srgbClr val="C0C0C0"/>
                  </a:outerShdw>
                </a:effectLst>
                <a:latin typeface="宋体" pitchFamily="2" charset="-122"/>
              </a:rPr>
              <a:t>主表和索引表</a:t>
            </a:r>
            <a:r>
              <a:rPr lang="zh-CN" altLang="en-US" sz="2800" dirty="0">
                <a:solidFill>
                  <a:srgbClr val="000000"/>
                </a:solidFill>
                <a:latin typeface="宋体" pitchFamily="2" charset="-122"/>
              </a:rPr>
              <a:t>两个部分组成，两者均采用顺序存储结构。主表中</a:t>
            </a:r>
            <a:r>
              <a:rPr lang="zh-CN" altLang="en-US" sz="2800" dirty="0" smtClean="0">
                <a:solidFill>
                  <a:srgbClr val="000000"/>
                </a:solidFill>
                <a:latin typeface="宋体" pitchFamily="2" charset="-122"/>
              </a:rPr>
              <a:t>存放元素</a:t>
            </a:r>
            <a:r>
              <a:rPr lang="zh-CN" altLang="en-US" sz="2800" dirty="0">
                <a:solidFill>
                  <a:srgbClr val="000000"/>
                </a:solidFill>
                <a:latin typeface="宋体" pitchFamily="2" charset="-122"/>
              </a:rPr>
              <a:t>的全部信息，索引表中</a:t>
            </a:r>
            <a:r>
              <a:rPr lang="zh-CN" altLang="en-US" sz="2800" dirty="0" smtClean="0">
                <a:solidFill>
                  <a:srgbClr val="000000"/>
                </a:solidFill>
                <a:latin typeface="宋体" pitchFamily="2" charset="-122"/>
              </a:rPr>
              <a:t>存放元素</a:t>
            </a:r>
            <a:r>
              <a:rPr lang="zh-CN" altLang="en-US" sz="2800" dirty="0">
                <a:solidFill>
                  <a:srgbClr val="000000"/>
                </a:solidFill>
                <a:latin typeface="宋体" pitchFamily="2" charset="-122"/>
              </a:rPr>
              <a:t>的主关键字和索引信息。</a:t>
            </a:r>
            <a:r>
              <a:rPr lang="zh-CN" altLang="en-US" sz="2800" dirty="0">
                <a:solidFill>
                  <a:srgbClr val="000000"/>
                </a:solidFill>
                <a:latin typeface="Times New Roman" pitchFamily="18" charset="0"/>
              </a:rPr>
              <a:t> </a:t>
            </a:r>
          </a:p>
        </p:txBody>
      </p:sp>
      <p:sp>
        <p:nvSpPr>
          <p:cNvPr id="1345547" name="Rectangle 11"/>
          <p:cNvSpPr>
            <a:spLocks noChangeArrowheads="1"/>
          </p:cNvSpPr>
          <p:nvPr/>
        </p:nvSpPr>
        <p:spPr bwMode="auto">
          <a:xfrm>
            <a:off x="351693" y="2024844"/>
            <a:ext cx="8299938" cy="1382430"/>
          </a:xfrm>
          <a:prstGeom prst="rect">
            <a:avLst/>
          </a:prstGeom>
          <a:noFill/>
          <a:ln w="22225">
            <a:noFill/>
            <a:miter lim="800000"/>
            <a:headEnd/>
            <a:tailEnd/>
          </a:ln>
          <a:effectLst/>
        </p:spPr>
        <p:txBody>
          <a:bodyPr lIns="87312" tIns="44450" rIns="87312" bIns="44450">
            <a:spAutoFit/>
          </a:bodyPr>
          <a:lstStyle/>
          <a:p>
            <a:pPr algn="just" hangingPunct="0">
              <a:defRPr/>
            </a:pPr>
            <a:r>
              <a:rPr lang="zh-CN" altLang="en-US" sz="2800" dirty="0">
                <a:solidFill>
                  <a:srgbClr val="000000"/>
                </a:solidFill>
                <a:latin typeface="宋体" pitchFamily="2" charset="-122"/>
              </a:rPr>
              <a:t> 一个索引项对应数据表中一</a:t>
            </a:r>
            <a:r>
              <a:rPr lang="zh-CN" altLang="en-US" sz="2800" dirty="0" smtClean="0">
                <a:solidFill>
                  <a:srgbClr val="000000"/>
                </a:solidFill>
                <a:latin typeface="宋体" pitchFamily="2" charset="-122"/>
              </a:rPr>
              <a:t>个元素时</a:t>
            </a:r>
            <a:r>
              <a:rPr lang="zh-CN" altLang="en-US" sz="2800" dirty="0">
                <a:solidFill>
                  <a:srgbClr val="000000"/>
                </a:solidFill>
                <a:latin typeface="宋体" pitchFamily="2" charset="-122"/>
              </a:rPr>
              <a:t>的索引结构叫做</a:t>
            </a:r>
            <a:r>
              <a:rPr lang="zh-CN" altLang="en-US" sz="2800" b="1" dirty="0">
                <a:solidFill>
                  <a:srgbClr val="FF3300"/>
                </a:solidFill>
                <a:effectLst>
                  <a:outerShdw blurRad="38100" dist="38100" dir="2700000" algn="tl">
                    <a:srgbClr val="C0C0C0"/>
                  </a:outerShdw>
                </a:effectLst>
                <a:latin typeface="宋体" pitchFamily="2" charset="-122"/>
              </a:rPr>
              <a:t>稠密</a:t>
            </a:r>
            <a:r>
              <a:rPr lang="zh-CN" altLang="en-US" sz="2800" b="1" dirty="0" smtClean="0">
                <a:solidFill>
                  <a:srgbClr val="FF3300"/>
                </a:solidFill>
                <a:effectLst>
                  <a:outerShdw blurRad="38100" dist="38100" dir="2700000" algn="tl">
                    <a:srgbClr val="C0C0C0"/>
                  </a:outerShdw>
                </a:effectLst>
                <a:latin typeface="宋体" pitchFamily="2" charset="-122"/>
              </a:rPr>
              <a:t>索引</a:t>
            </a:r>
            <a:r>
              <a:rPr lang="en-US" altLang="zh-CN" sz="2800" b="1" dirty="0" smtClean="0">
                <a:solidFill>
                  <a:srgbClr val="FF3300"/>
                </a:solidFill>
                <a:effectLst>
                  <a:outerShdw blurRad="38100" dist="38100" dir="2700000" algn="tl">
                    <a:srgbClr val="C0C0C0"/>
                  </a:outerShdw>
                </a:effectLst>
                <a:latin typeface="宋体" pitchFamily="2" charset="-122"/>
              </a:rPr>
              <a:t>(</a:t>
            </a:r>
            <a:r>
              <a:rPr lang="zh-CN" altLang="en-US" sz="2800" b="1" dirty="0" smtClean="0">
                <a:solidFill>
                  <a:srgbClr val="FF3300"/>
                </a:solidFill>
                <a:effectLst>
                  <a:outerShdw blurRad="38100" dist="38100" dir="2700000" algn="tl">
                    <a:srgbClr val="C0C0C0"/>
                  </a:outerShdw>
                </a:effectLst>
                <a:latin typeface="宋体" pitchFamily="2" charset="-122"/>
              </a:rPr>
              <a:t>完全索引</a:t>
            </a:r>
            <a:r>
              <a:rPr lang="en-US" altLang="zh-CN" sz="2800" b="1" dirty="0" smtClean="0">
                <a:solidFill>
                  <a:srgbClr val="FF3300"/>
                </a:solidFill>
                <a:effectLst>
                  <a:outerShdw blurRad="38100" dist="38100" dir="2700000" algn="tl">
                    <a:srgbClr val="C0C0C0"/>
                  </a:outerShdw>
                </a:effectLst>
                <a:latin typeface="宋体" pitchFamily="2" charset="-122"/>
              </a:rPr>
              <a:t>)</a:t>
            </a:r>
            <a:r>
              <a:rPr lang="zh-CN" altLang="en-US" sz="2800" dirty="0" smtClean="0">
                <a:solidFill>
                  <a:srgbClr val="000000"/>
                </a:solidFill>
                <a:latin typeface="宋体" pitchFamily="2" charset="-122"/>
              </a:rPr>
              <a:t>。适用于元素</a:t>
            </a:r>
            <a:r>
              <a:rPr lang="zh-CN" altLang="en-US" sz="2800" dirty="0">
                <a:solidFill>
                  <a:srgbClr val="000000"/>
                </a:solidFill>
                <a:latin typeface="宋体" pitchFamily="2" charset="-122"/>
              </a:rPr>
              <a:t>在外存中按加入次序存放而不是按关键字有序存放的情形。</a:t>
            </a:r>
            <a:endParaRPr lang="zh-CN" altLang="en-US" sz="2800" dirty="0">
              <a:solidFill>
                <a:srgbClr val="000000"/>
              </a:solidFill>
              <a:latin typeface="Times New Roman" pitchFamily="18" charset="0"/>
            </a:endParaRPr>
          </a:p>
        </p:txBody>
      </p:sp>
      <p:sp>
        <p:nvSpPr>
          <p:cNvPr id="1345548" name="Rectangle 12"/>
          <p:cNvSpPr>
            <a:spLocks noChangeArrowheads="1"/>
          </p:cNvSpPr>
          <p:nvPr/>
        </p:nvSpPr>
        <p:spPr bwMode="auto">
          <a:xfrm>
            <a:off x="351693" y="3717070"/>
            <a:ext cx="8299938" cy="2675091"/>
          </a:xfrm>
          <a:prstGeom prst="rect">
            <a:avLst/>
          </a:prstGeom>
          <a:noFill/>
          <a:ln w="22225">
            <a:noFill/>
            <a:miter lim="800000"/>
            <a:headEnd/>
            <a:tailEnd/>
          </a:ln>
          <a:effectLst/>
        </p:spPr>
        <p:txBody>
          <a:bodyPr lIns="87312" tIns="44450" rIns="87312" bIns="44450">
            <a:spAutoFit/>
          </a:bodyPr>
          <a:lstStyle/>
          <a:p>
            <a:pPr algn="just" hangingPunct="0">
              <a:defRPr/>
            </a:pPr>
            <a:r>
              <a:rPr lang="zh-CN" altLang="en-US" sz="2800" dirty="0">
                <a:solidFill>
                  <a:srgbClr val="000000"/>
                </a:solidFill>
                <a:latin typeface="宋体" pitchFamily="2" charset="-122"/>
              </a:rPr>
              <a:t> 当完全索引表中</a:t>
            </a:r>
            <a:r>
              <a:rPr lang="zh-CN" altLang="en-US" sz="2800" b="1" dirty="0">
                <a:solidFill>
                  <a:srgbClr val="FF3300"/>
                </a:solidFill>
                <a:effectLst>
                  <a:outerShdw blurRad="38100" dist="38100" dir="2700000" algn="tl">
                    <a:srgbClr val="C0C0C0"/>
                  </a:outerShdw>
                </a:effectLst>
                <a:latin typeface="宋体" pitchFamily="2" charset="-122"/>
              </a:rPr>
              <a:t>关键字分块有序存放</a:t>
            </a:r>
            <a:r>
              <a:rPr lang="zh-CN" altLang="en-US" sz="2800" dirty="0">
                <a:solidFill>
                  <a:srgbClr val="000000"/>
                </a:solidFill>
                <a:latin typeface="宋体" pitchFamily="2" charset="-122"/>
              </a:rPr>
              <a:t>（</a:t>
            </a:r>
            <a:r>
              <a:rPr lang="en-US" altLang="zh-CN" sz="2800" dirty="0">
                <a:solidFill>
                  <a:srgbClr val="000000"/>
                </a:solidFill>
                <a:latin typeface="Times New Roman" pitchFamily="18" charset="0"/>
              </a:rPr>
              <a:t>n</a:t>
            </a:r>
            <a:r>
              <a:rPr lang="zh-CN" altLang="en-US" sz="2800" dirty="0">
                <a:solidFill>
                  <a:srgbClr val="000000"/>
                </a:solidFill>
                <a:latin typeface="宋体" pitchFamily="2" charset="-122"/>
              </a:rPr>
              <a:t>个索引项分为</a:t>
            </a:r>
            <a:r>
              <a:rPr lang="en-US" altLang="zh-CN" sz="2800" dirty="0">
                <a:solidFill>
                  <a:srgbClr val="000000"/>
                </a:solidFill>
                <a:latin typeface="Times New Roman" pitchFamily="18" charset="0"/>
              </a:rPr>
              <a:t>m</a:t>
            </a:r>
            <a:r>
              <a:rPr lang="zh-CN" altLang="en-US" sz="2800" dirty="0">
                <a:solidFill>
                  <a:srgbClr val="000000"/>
                </a:solidFill>
                <a:latin typeface="宋体" pitchFamily="2" charset="-122"/>
              </a:rPr>
              <a:t>个块（子表）。可以为完全索引表建立一个</a:t>
            </a:r>
            <a:r>
              <a:rPr lang="zh-CN" altLang="en-US" sz="2800" b="1" dirty="0">
                <a:solidFill>
                  <a:srgbClr val="FF3300"/>
                </a:solidFill>
                <a:effectLst>
                  <a:outerShdw blurRad="38100" dist="38100" dir="2700000" algn="tl">
                    <a:srgbClr val="C0C0C0"/>
                  </a:outerShdw>
                </a:effectLst>
                <a:latin typeface="宋体" pitchFamily="2" charset="-122"/>
              </a:rPr>
              <a:t>二级索引表</a:t>
            </a:r>
            <a:r>
              <a:rPr lang="zh-CN" altLang="en-US" sz="2800" dirty="0">
                <a:solidFill>
                  <a:srgbClr val="000000"/>
                </a:solidFill>
                <a:latin typeface="宋体" pitchFamily="2" charset="-122"/>
              </a:rPr>
              <a:t>，在二级索引表中一个索引项对应完全索引表中的一个子表，它记录了相应子表中最大关键字以及该子表在数据区中的起始位置，这种索引被称为</a:t>
            </a:r>
            <a:r>
              <a:rPr lang="zh-CN" altLang="en-US" sz="2800" b="1" dirty="0">
                <a:solidFill>
                  <a:srgbClr val="FF3300"/>
                </a:solidFill>
                <a:effectLst>
                  <a:outerShdw blurRad="38100" dist="38100" dir="2700000" algn="tl">
                    <a:srgbClr val="C0C0C0"/>
                  </a:outerShdw>
                </a:effectLst>
                <a:latin typeface="宋体" pitchFamily="2" charset="-122"/>
              </a:rPr>
              <a:t>二级索引</a:t>
            </a:r>
            <a:r>
              <a:rPr lang="zh-CN" altLang="en-US" sz="2800" dirty="0">
                <a:solidFill>
                  <a:srgbClr val="000000"/>
                </a:solidFill>
                <a:latin typeface="宋体" pitchFamily="2" charset="-122"/>
              </a:rPr>
              <a:t>。</a:t>
            </a:r>
            <a:r>
              <a:rPr lang="zh-CN" altLang="en-US" sz="2800" dirty="0">
                <a:solidFill>
                  <a:srgbClr val="000000"/>
                </a:solidFill>
                <a:latin typeface="Times New Roman" pitchFamily="18" charset="0"/>
              </a:rPr>
              <a:t> </a:t>
            </a:r>
          </a:p>
        </p:txBody>
      </p:sp>
    </p:spTree>
    <p:extLst>
      <p:ext uri="{BB962C8B-B14F-4D97-AF65-F5344CB8AC3E}">
        <p14:creationId xmlns:p14="http://schemas.microsoft.com/office/powerpoint/2010/main" val="3925773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ChangeArrowheads="1"/>
          </p:cNvSpPr>
          <p:nvPr/>
        </p:nvSpPr>
        <p:spPr bwMode="auto">
          <a:xfrm>
            <a:off x="4421318" y="2590947"/>
            <a:ext cx="3013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35843" name="Rectangle 8"/>
          <p:cNvSpPr>
            <a:spLocks noChangeArrowheads="1"/>
          </p:cNvSpPr>
          <p:nvPr/>
        </p:nvSpPr>
        <p:spPr bwMode="auto">
          <a:xfrm>
            <a:off x="1266092" y="6278888"/>
            <a:ext cx="5627077"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ctr" hangingPunct="0"/>
            <a:r>
              <a:rPr lang="zh-CN" altLang="en-US" sz="3200" smtClean="0">
                <a:solidFill>
                  <a:srgbClr val="000000"/>
                </a:solidFill>
                <a:latin typeface="宋体" charset="-122"/>
                <a:ea typeface="宋体" charset="-122"/>
                <a:cs typeface="Times New Roman" pitchFamily="18" charset="0"/>
              </a:rPr>
              <a:t>图8-4 二级索引结构 </a:t>
            </a:r>
          </a:p>
        </p:txBody>
      </p:sp>
      <p:graphicFrame>
        <p:nvGraphicFramePr>
          <p:cNvPr id="35844" name="Object 5"/>
          <p:cNvGraphicFramePr>
            <a:graphicFrameLocks noChangeAspect="1"/>
          </p:cNvGraphicFramePr>
          <p:nvPr/>
        </p:nvGraphicFramePr>
        <p:xfrm>
          <a:off x="492375" y="228600"/>
          <a:ext cx="8159262" cy="6072188"/>
        </p:xfrm>
        <a:graphic>
          <a:graphicData uri="http://schemas.openxmlformats.org/presentationml/2006/ole">
            <mc:AlternateContent xmlns:mc="http://schemas.openxmlformats.org/markup-compatibility/2006">
              <mc:Choice xmlns:v="urn:schemas-microsoft-com:vml" Requires="v">
                <p:oleObj spid="_x0000_s118841" name="文档" r:id="rId3" imgW="4838700" imgH="3752850" progId="Word.Document.8">
                  <p:embed/>
                </p:oleObj>
              </mc:Choice>
              <mc:Fallback>
                <p:oleObj name="文档" r:id="rId3" imgW="4838700" imgH="375285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0345" r="10345" b="4323"/>
                      <a:stretch>
                        <a:fillRect/>
                      </a:stretch>
                    </p:blipFill>
                    <p:spPr bwMode="auto">
                      <a:xfrm>
                        <a:off x="492375" y="228600"/>
                        <a:ext cx="8159262" cy="607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05353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421318" y="2590947"/>
            <a:ext cx="3013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36867" name="Rectangle 3"/>
          <p:cNvSpPr>
            <a:spLocks noChangeArrowheads="1"/>
          </p:cNvSpPr>
          <p:nvPr/>
        </p:nvSpPr>
        <p:spPr bwMode="auto">
          <a:xfrm>
            <a:off x="351699" y="1503426"/>
            <a:ext cx="8338038"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spcBef>
                <a:spcPct val="20000"/>
              </a:spcBef>
              <a:buFont typeface="Wingdings" pitchFamily="2" charset="2"/>
              <a:buChar char="q"/>
            </a:pPr>
            <a:r>
              <a:rPr lang="zh-CN" altLang="en-US" sz="3200" smtClean="0">
                <a:solidFill>
                  <a:srgbClr val="000000"/>
                </a:solidFill>
                <a:latin typeface="Times New Roman" pitchFamily="18" charset="0"/>
                <a:ea typeface="宋体" charset="-122"/>
              </a:rPr>
              <a:t>首先，在二级索引表中按给定值</a:t>
            </a:r>
            <a:r>
              <a:rPr lang="en-US" altLang="zh-CN" sz="3200" smtClean="0">
                <a:solidFill>
                  <a:srgbClr val="000000"/>
                </a:solidFill>
                <a:latin typeface="Times New Roman" pitchFamily="18" charset="0"/>
                <a:ea typeface="宋体" charset="-122"/>
              </a:rPr>
              <a:t>k</a:t>
            </a:r>
            <a:r>
              <a:rPr lang="zh-CN" altLang="en-US" sz="3200" smtClean="0">
                <a:solidFill>
                  <a:srgbClr val="000000"/>
                </a:solidFill>
                <a:latin typeface="Times New Roman" pitchFamily="18" charset="0"/>
                <a:ea typeface="宋体" charset="-122"/>
              </a:rPr>
              <a:t>进行查找，以确定待查子表的序号</a:t>
            </a:r>
            <a:r>
              <a:rPr lang="en-US" altLang="zh-CN" sz="3200" smtClean="0">
                <a:solidFill>
                  <a:srgbClr val="000000"/>
                </a:solidFill>
                <a:latin typeface="Times New Roman" pitchFamily="18" charset="0"/>
                <a:ea typeface="宋体" charset="-122"/>
              </a:rPr>
              <a:t>i，</a:t>
            </a:r>
            <a:endParaRPr lang="zh-CN" altLang="en-US" sz="3200" smtClean="0">
              <a:solidFill>
                <a:srgbClr val="000000"/>
              </a:solidFill>
              <a:latin typeface="Times New Roman" pitchFamily="18" charset="0"/>
              <a:ea typeface="宋体" charset="-122"/>
            </a:endParaRPr>
          </a:p>
          <a:p>
            <a:pPr algn="just" hangingPunct="0">
              <a:spcBef>
                <a:spcPct val="20000"/>
              </a:spcBef>
              <a:buFont typeface="Wingdings" pitchFamily="2" charset="2"/>
              <a:buChar char="q"/>
            </a:pPr>
            <a:r>
              <a:rPr lang="zh-CN" altLang="en-US" sz="3200" smtClean="0">
                <a:solidFill>
                  <a:srgbClr val="000000"/>
                </a:solidFill>
                <a:latin typeface="Times New Roman" pitchFamily="18" charset="0"/>
                <a:ea typeface="宋体" charset="-122"/>
              </a:rPr>
              <a:t>其次，在第</a:t>
            </a:r>
            <a:r>
              <a:rPr lang="en-US" altLang="zh-CN" sz="3200" smtClean="0">
                <a:solidFill>
                  <a:srgbClr val="000000"/>
                </a:solidFill>
                <a:latin typeface="Times New Roman" pitchFamily="18" charset="0"/>
                <a:ea typeface="宋体" charset="-122"/>
              </a:rPr>
              <a:t>i</a:t>
            </a:r>
            <a:r>
              <a:rPr lang="zh-CN" altLang="en-US" sz="3200" smtClean="0">
                <a:solidFill>
                  <a:srgbClr val="000000"/>
                </a:solidFill>
                <a:latin typeface="Times New Roman" pitchFamily="18" charset="0"/>
                <a:ea typeface="宋体" charset="-122"/>
              </a:rPr>
              <a:t>个子表中按给定值查找关键字等于</a:t>
            </a:r>
            <a:r>
              <a:rPr lang="en-US" altLang="zh-CN" sz="3200" smtClean="0">
                <a:solidFill>
                  <a:srgbClr val="000000"/>
                </a:solidFill>
                <a:latin typeface="Times New Roman" pitchFamily="18" charset="0"/>
                <a:ea typeface="宋体" charset="-122"/>
              </a:rPr>
              <a:t>k</a:t>
            </a:r>
            <a:r>
              <a:rPr lang="zh-CN" altLang="en-US" sz="3200" smtClean="0">
                <a:solidFill>
                  <a:srgbClr val="000000"/>
                </a:solidFill>
                <a:latin typeface="Times New Roman" pitchFamily="18" charset="0"/>
                <a:ea typeface="宋体" charset="-122"/>
              </a:rPr>
              <a:t>的索引项。</a:t>
            </a:r>
          </a:p>
          <a:p>
            <a:pPr algn="just" hangingPunct="0">
              <a:spcBef>
                <a:spcPct val="20000"/>
              </a:spcBef>
              <a:buFont typeface="Wingdings" pitchFamily="2" charset="2"/>
              <a:buChar char="q"/>
            </a:pPr>
            <a:r>
              <a:rPr lang="zh-CN" altLang="en-US" sz="3200" smtClean="0">
                <a:solidFill>
                  <a:srgbClr val="000000"/>
                </a:solidFill>
                <a:latin typeface="Times New Roman" pitchFamily="18" charset="0"/>
                <a:ea typeface="宋体" charset="-122"/>
              </a:rPr>
              <a:t>如果找到关键字等于</a:t>
            </a:r>
            <a:r>
              <a:rPr lang="en-US" altLang="zh-CN" sz="3200" smtClean="0">
                <a:solidFill>
                  <a:srgbClr val="000000"/>
                </a:solidFill>
                <a:latin typeface="Times New Roman" pitchFamily="18" charset="0"/>
                <a:ea typeface="宋体" charset="-122"/>
              </a:rPr>
              <a:t>k</a:t>
            </a:r>
            <a:r>
              <a:rPr lang="zh-CN" altLang="en-US" sz="3200" smtClean="0">
                <a:solidFill>
                  <a:srgbClr val="000000"/>
                </a:solidFill>
                <a:latin typeface="Times New Roman" pitchFamily="18" charset="0"/>
                <a:ea typeface="宋体" charset="-122"/>
              </a:rPr>
              <a:t>的索引项，则可以根据索引项内的地址直接从外存中读取相应的数据元素；否则，表示查找失败。</a:t>
            </a:r>
            <a:endParaRPr lang="zh-CN" altLang="en-US" sz="3200" i="1" u="sng" smtClean="0">
              <a:solidFill>
                <a:srgbClr val="000000"/>
              </a:solidFill>
              <a:latin typeface="Times New Roman" pitchFamily="18" charset="0"/>
              <a:ea typeface="宋体" charset="-122"/>
            </a:endParaRPr>
          </a:p>
        </p:txBody>
      </p:sp>
      <p:sp>
        <p:nvSpPr>
          <p:cNvPr id="36868" name="Rectangle 4"/>
          <p:cNvSpPr>
            <a:spLocks noChangeArrowheads="1"/>
          </p:cNvSpPr>
          <p:nvPr/>
        </p:nvSpPr>
        <p:spPr bwMode="auto">
          <a:xfrm>
            <a:off x="383931" y="333439"/>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宋体" charset="-122"/>
                <a:ea typeface="宋体" charset="-122"/>
              </a:rPr>
              <a:t>二级索引结构的查找</a:t>
            </a:r>
          </a:p>
        </p:txBody>
      </p:sp>
    </p:spTree>
    <p:extLst>
      <p:ext uri="{BB962C8B-B14F-4D97-AF65-F5344CB8AC3E}">
        <p14:creationId xmlns:p14="http://schemas.microsoft.com/office/powerpoint/2010/main" val="1650283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421318" y="2590947"/>
            <a:ext cx="3013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37891" name="Rectangle 3"/>
          <p:cNvSpPr>
            <a:spLocks noChangeArrowheads="1"/>
          </p:cNvSpPr>
          <p:nvPr/>
        </p:nvSpPr>
        <p:spPr bwMode="auto">
          <a:xfrm>
            <a:off x="317991" y="908728"/>
            <a:ext cx="8338038"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spcBef>
                <a:spcPct val="20000"/>
              </a:spcBef>
            </a:pPr>
            <a:r>
              <a:rPr lang="zh-CN" altLang="en-US" sz="2800" dirty="0" smtClean="0">
                <a:solidFill>
                  <a:srgbClr val="000000"/>
                </a:solidFill>
                <a:latin typeface="Times New Roman" pitchFamily="18" charset="0"/>
                <a:ea typeface="宋体" charset="-122"/>
              </a:rPr>
              <a:t>平均查找长度：</a:t>
            </a:r>
          </a:p>
          <a:p>
            <a:pPr algn="just" hangingPunct="0">
              <a:spcBef>
                <a:spcPct val="20000"/>
              </a:spcBef>
            </a:pPr>
            <a:r>
              <a:rPr lang="en-US" altLang="zh-CN" sz="2800" dirty="0" err="1" smtClean="0">
                <a:solidFill>
                  <a:srgbClr val="000000"/>
                </a:solidFill>
                <a:latin typeface="Times New Roman" pitchFamily="18" charset="0"/>
                <a:ea typeface="宋体" charset="-122"/>
              </a:rPr>
              <a:t>ASL</a:t>
            </a:r>
            <a:r>
              <a:rPr lang="en-US" altLang="zh-CN" sz="2800" baseline="-30000" dirty="0" err="1" smtClean="0">
                <a:solidFill>
                  <a:srgbClr val="000000"/>
                </a:solidFill>
                <a:latin typeface="Times New Roman" pitchFamily="18" charset="0"/>
                <a:ea typeface="宋体" charset="-122"/>
              </a:rPr>
              <a:t>IndexSeq</a:t>
            </a:r>
            <a:r>
              <a:rPr lang="en-US" altLang="zh-CN" sz="2800" dirty="0" smtClean="0">
                <a:solidFill>
                  <a:srgbClr val="000000"/>
                </a:solidFill>
                <a:latin typeface="Times New Roman" pitchFamily="18" charset="0"/>
                <a:ea typeface="宋体" charset="-122"/>
              </a:rPr>
              <a:t>=</a:t>
            </a:r>
            <a:r>
              <a:rPr lang="en-US" altLang="zh-CN" sz="2800" dirty="0" err="1" smtClean="0">
                <a:solidFill>
                  <a:srgbClr val="000000"/>
                </a:solidFill>
                <a:latin typeface="Times New Roman" pitchFamily="18" charset="0"/>
                <a:ea typeface="宋体" charset="-122"/>
              </a:rPr>
              <a:t>ASL</a:t>
            </a:r>
            <a:r>
              <a:rPr lang="en-US" altLang="zh-CN" sz="2800" baseline="-30000" dirty="0" err="1" smtClean="0">
                <a:solidFill>
                  <a:srgbClr val="000000"/>
                </a:solidFill>
                <a:latin typeface="Times New Roman" pitchFamily="18" charset="0"/>
                <a:ea typeface="宋体" charset="-122"/>
              </a:rPr>
              <a:t>Index</a:t>
            </a:r>
            <a:r>
              <a:rPr lang="en-US" altLang="zh-CN" sz="2800" baseline="-30000" dirty="0" smtClean="0">
                <a:solidFill>
                  <a:srgbClr val="000000"/>
                </a:solidFill>
                <a:latin typeface="Times New Roman" pitchFamily="18" charset="0"/>
                <a:ea typeface="宋体" charset="-122"/>
              </a:rPr>
              <a:t> </a:t>
            </a:r>
            <a:r>
              <a:rPr lang="en-US" altLang="zh-CN" sz="2800" dirty="0" smtClean="0">
                <a:solidFill>
                  <a:srgbClr val="000000"/>
                </a:solidFill>
                <a:latin typeface="Times New Roman" pitchFamily="18" charset="0"/>
                <a:ea typeface="宋体" charset="-122"/>
              </a:rPr>
              <a:t>+ </a:t>
            </a:r>
            <a:r>
              <a:rPr lang="en-US" altLang="zh-CN" sz="2800" dirty="0" err="1" smtClean="0">
                <a:solidFill>
                  <a:srgbClr val="000000"/>
                </a:solidFill>
                <a:latin typeface="Times New Roman" pitchFamily="18" charset="0"/>
                <a:ea typeface="宋体" charset="-122"/>
              </a:rPr>
              <a:t>ASL</a:t>
            </a:r>
            <a:r>
              <a:rPr lang="en-US" altLang="zh-CN" sz="2800" baseline="-30000" dirty="0" err="1" smtClean="0">
                <a:solidFill>
                  <a:srgbClr val="000000"/>
                </a:solidFill>
                <a:latin typeface="Times New Roman" pitchFamily="18" charset="0"/>
                <a:ea typeface="宋体" charset="-122"/>
              </a:rPr>
              <a:t>SubList</a:t>
            </a:r>
            <a:endParaRPr lang="en-US" altLang="zh-CN" sz="2800" dirty="0" smtClean="0">
              <a:solidFill>
                <a:srgbClr val="000000"/>
              </a:solidFill>
              <a:latin typeface="Times New Roman" pitchFamily="18" charset="0"/>
              <a:ea typeface="宋体" charset="-122"/>
            </a:endParaRPr>
          </a:p>
          <a:p>
            <a:pPr algn="just" hangingPunct="0">
              <a:spcBef>
                <a:spcPct val="20000"/>
              </a:spcBef>
              <a:buFontTx/>
              <a:buChar char="•"/>
            </a:pPr>
            <a:r>
              <a:rPr lang="en-US" altLang="zh-CN" sz="2800" dirty="0" smtClean="0">
                <a:solidFill>
                  <a:srgbClr val="000000"/>
                </a:solidFill>
                <a:latin typeface="Times New Roman" pitchFamily="18" charset="0"/>
                <a:ea typeface="宋体" charset="-122"/>
              </a:rPr>
              <a:t> </a:t>
            </a:r>
            <a:r>
              <a:rPr lang="en-US" altLang="zh-CN" sz="2800" dirty="0" err="1" smtClean="0">
                <a:solidFill>
                  <a:srgbClr val="000000"/>
                </a:solidFill>
                <a:latin typeface="Times New Roman" pitchFamily="18" charset="0"/>
                <a:ea typeface="宋体" charset="-122"/>
              </a:rPr>
              <a:t>ASL</a:t>
            </a:r>
            <a:r>
              <a:rPr lang="en-US" altLang="zh-CN" sz="2800" baseline="-30000" dirty="0" err="1" smtClean="0">
                <a:solidFill>
                  <a:srgbClr val="000000"/>
                </a:solidFill>
                <a:latin typeface="Times New Roman" pitchFamily="18" charset="0"/>
                <a:ea typeface="宋体" charset="-122"/>
              </a:rPr>
              <a:t>Index</a:t>
            </a:r>
            <a:r>
              <a:rPr lang="en-US" altLang="zh-CN" sz="2800" baseline="-30000" dirty="0" smtClean="0">
                <a:solidFill>
                  <a:srgbClr val="000000"/>
                </a:solidFill>
                <a:latin typeface="Times New Roman" pitchFamily="18" charset="0"/>
                <a:ea typeface="宋体" charset="-122"/>
              </a:rPr>
              <a:t> </a:t>
            </a:r>
            <a:r>
              <a:rPr lang="zh-CN" altLang="en-US" sz="2800" dirty="0" smtClean="0">
                <a:solidFill>
                  <a:srgbClr val="000000"/>
                </a:solidFill>
                <a:latin typeface="Times New Roman" pitchFamily="18" charset="0"/>
                <a:ea typeface="宋体" charset="-122"/>
              </a:rPr>
              <a:t>：二级索引表查找成功的平均查找长度</a:t>
            </a:r>
          </a:p>
          <a:p>
            <a:pPr algn="just" hangingPunct="0">
              <a:spcBef>
                <a:spcPct val="20000"/>
              </a:spcBef>
              <a:buFontTx/>
              <a:buChar char="•"/>
            </a:pPr>
            <a:r>
              <a:rPr lang="en-US" altLang="zh-CN" sz="2800" dirty="0" err="1" smtClean="0">
                <a:solidFill>
                  <a:srgbClr val="000000"/>
                </a:solidFill>
                <a:latin typeface="Times New Roman" pitchFamily="18" charset="0"/>
                <a:ea typeface="宋体" charset="-122"/>
              </a:rPr>
              <a:t>ASL</a:t>
            </a:r>
            <a:r>
              <a:rPr lang="en-US" altLang="zh-CN" sz="2800" baseline="-30000" dirty="0" err="1" smtClean="0">
                <a:solidFill>
                  <a:srgbClr val="000000"/>
                </a:solidFill>
                <a:latin typeface="Times New Roman" pitchFamily="18" charset="0"/>
                <a:ea typeface="宋体" charset="-122"/>
              </a:rPr>
              <a:t>SubList</a:t>
            </a:r>
            <a:r>
              <a:rPr lang="en-US" altLang="zh-CN" sz="2800" i="1" baseline="-30000" dirty="0" smtClean="0">
                <a:solidFill>
                  <a:srgbClr val="000000"/>
                </a:solidFill>
                <a:latin typeface="Times New Roman" pitchFamily="18" charset="0"/>
                <a:ea typeface="宋体" charset="-122"/>
              </a:rPr>
              <a:t> </a:t>
            </a:r>
            <a:r>
              <a:rPr lang="zh-CN" altLang="en-US" sz="2800" dirty="0" smtClean="0">
                <a:solidFill>
                  <a:srgbClr val="000000"/>
                </a:solidFill>
                <a:latin typeface="Times New Roman" pitchFamily="18" charset="0"/>
                <a:ea typeface="宋体" charset="-122"/>
              </a:rPr>
              <a:t>：子表内查找成功的平均查找长度</a:t>
            </a:r>
          </a:p>
          <a:p>
            <a:pPr algn="just" hangingPunct="0">
              <a:spcBef>
                <a:spcPct val="20000"/>
              </a:spcBef>
            </a:pPr>
            <a:r>
              <a:rPr lang="zh-CN" altLang="en-US" sz="2800" dirty="0" smtClean="0">
                <a:solidFill>
                  <a:srgbClr val="000000"/>
                </a:solidFill>
                <a:latin typeface="Times New Roman" pitchFamily="18" charset="0"/>
                <a:ea typeface="宋体" charset="-122"/>
              </a:rPr>
              <a:t>　　假定：长度为</a:t>
            </a:r>
            <a:r>
              <a:rPr lang="en-US" altLang="zh-CN" sz="2800" dirty="0" smtClean="0">
                <a:solidFill>
                  <a:srgbClr val="000000"/>
                </a:solidFill>
                <a:latin typeface="Times New Roman" pitchFamily="18" charset="0"/>
                <a:ea typeface="宋体" charset="-122"/>
              </a:rPr>
              <a:t>n</a:t>
            </a:r>
            <a:r>
              <a:rPr lang="zh-CN" altLang="en-US" sz="2800" dirty="0" smtClean="0">
                <a:solidFill>
                  <a:srgbClr val="000000"/>
                </a:solidFill>
                <a:latin typeface="Times New Roman" pitchFamily="18" charset="0"/>
                <a:ea typeface="宋体" charset="-122"/>
              </a:rPr>
              <a:t>的完全索引表分成均等的</a:t>
            </a:r>
            <a:r>
              <a:rPr lang="en-US" altLang="zh-CN" sz="2800" dirty="0" smtClean="0">
                <a:solidFill>
                  <a:srgbClr val="000000"/>
                </a:solidFill>
                <a:latin typeface="Times New Roman" pitchFamily="18" charset="0"/>
                <a:ea typeface="宋体" charset="-122"/>
              </a:rPr>
              <a:t>m</a:t>
            </a:r>
            <a:r>
              <a:rPr lang="zh-CN" altLang="en-US" sz="2800" dirty="0" smtClean="0">
                <a:solidFill>
                  <a:srgbClr val="000000"/>
                </a:solidFill>
                <a:latin typeface="Times New Roman" pitchFamily="18" charset="0"/>
                <a:ea typeface="宋体" charset="-122"/>
              </a:rPr>
              <a:t>个子表，每个子表有</a:t>
            </a:r>
            <a:r>
              <a:rPr lang="en-US" altLang="zh-CN" sz="2800" dirty="0" smtClean="0">
                <a:solidFill>
                  <a:srgbClr val="000000"/>
                </a:solidFill>
                <a:latin typeface="Times New Roman" pitchFamily="18" charset="0"/>
                <a:ea typeface="宋体" charset="-122"/>
              </a:rPr>
              <a:t>k</a:t>
            </a:r>
            <a:r>
              <a:rPr lang="zh-CN" altLang="en-US" sz="2800" dirty="0" smtClean="0">
                <a:solidFill>
                  <a:srgbClr val="000000"/>
                </a:solidFill>
                <a:latin typeface="Times New Roman" pitchFamily="18" charset="0"/>
                <a:ea typeface="宋体" charset="-122"/>
              </a:rPr>
              <a:t>个对象，则</a:t>
            </a:r>
            <a:r>
              <a:rPr lang="en-US" altLang="zh-CN" sz="2800" dirty="0" smtClean="0">
                <a:solidFill>
                  <a:srgbClr val="000000"/>
                </a:solidFill>
                <a:latin typeface="Times New Roman" pitchFamily="18" charset="0"/>
                <a:ea typeface="宋体" charset="-122"/>
              </a:rPr>
              <a:t>m=</a:t>
            </a:r>
            <a:r>
              <a:rPr lang="en-US" altLang="zh-CN" sz="2800" dirty="0" smtClean="0">
                <a:solidFill>
                  <a:srgbClr val="000000"/>
                </a:solidFill>
                <a:latin typeface="Times New Roman" pitchFamily="18" charset="0"/>
                <a:ea typeface="宋体" charset="-122"/>
                <a:sym typeface="Symbol" pitchFamily="18" charset="2"/>
              </a:rPr>
              <a:t></a:t>
            </a:r>
            <a:r>
              <a:rPr lang="en-US" altLang="zh-CN" sz="2800" dirty="0" smtClean="0">
                <a:solidFill>
                  <a:srgbClr val="000000"/>
                </a:solidFill>
                <a:latin typeface="Times New Roman" pitchFamily="18" charset="0"/>
                <a:ea typeface="宋体" charset="-122"/>
              </a:rPr>
              <a:t>n/k</a:t>
            </a:r>
            <a:r>
              <a:rPr lang="en-US" altLang="zh-CN" sz="2800" dirty="0" smtClean="0">
                <a:solidFill>
                  <a:srgbClr val="000000"/>
                </a:solidFill>
                <a:latin typeface="Times New Roman" pitchFamily="18" charset="0"/>
                <a:ea typeface="宋体" charset="-122"/>
                <a:sym typeface="Symbol" pitchFamily="18" charset="2"/>
              </a:rPr>
              <a:t></a:t>
            </a:r>
            <a:r>
              <a:rPr lang="en-US" altLang="zh-CN" sz="2800" dirty="0" smtClean="0">
                <a:solidFill>
                  <a:srgbClr val="000000"/>
                </a:solidFill>
                <a:latin typeface="Times New Roman" pitchFamily="18" charset="0"/>
                <a:ea typeface="宋体" charset="-122"/>
              </a:rPr>
              <a:t>。</a:t>
            </a:r>
            <a:r>
              <a:rPr lang="zh-CN" altLang="en-US" sz="2800" dirty="0" smtClean="0">
                <a:solidFill>
                  <a:srgbClr val="000000"/>
                </a:solidFill>
                <a:latin typeface="Times New Roman" pitchFamily="18" charset="0"/>
                <a:ea typeface="宋体" charset="-122"/>
              </a:rPr>
              <a:t>在等概率的情况下，每个子表的查找概率为1/</a:t>
            </a:r>
            <a:r>
              <a:rPr lang="en-US" altLang="zh-CN" sz="2800" dirty="0" smtClean="0">
                <a:solidFill>
                  <a:srgbClr val="000000"/>
                </a:solidFill>
                <a:latin typeface="Times New Roman" pitchFamily="18" charset="0"/>
                <a:ea typeface="宋体" charset="-122"/>
              </a:rPr>
              <a:t>m，</a:t>
            </a:r>
            <a:r>
              <a:rPr lang="zh-CN" altLang="en-US" sz="2800" dirty="0" smtClean="0">
                <a:solidFill>
                  <a:srgbClr val="000000"/>
                </a:solidFill>
                <a:latin typeface="Times New Roman" pitchFamily="18" charset="0"/>
                <a:ea typeface="宋体" charset="-122"/>
              </a:rPr>
              <a:t>子表内各对象的查找概率为1/</a:t>
            </a:r>
            <a:r>
              <a:rPr lang="en-US" altLang="zh-CN" sz="2800" dirty="0" smtClean="0">
                <a:solidFill>
                  <a:srgbClr val="000000"/>
                </a:solidFill>
                <a:latin typeface="Times New Roman" pitchFamily="18" charset="0"/>
                <a:ea typeface="宋体" charset="-122"/>
              </a:rPr>
              <a:t>k。</a:t>
            </a:r>
          </a:p>
          <a:p>
            <a:pPr algn="just" hangingPunct="0">
              <a:spcBef>
                <a:spcPct val="20000"/>
              </a:spcBef>
            </a:pPr>
            <a:r>
              <a:rPr lang="zh-CN" altLang="en-US" sz="2800" dirty="0" smtClean="0">
                <a:solidFill>
                  <a:srgbClr val="000000"/>
                </a:solidFill>
                <a:latin typeface="Times New Roman" pitchFamily="18" charset="0"/>
                <a:ea typeface="宋体" charset="-122"/>
              </a:rPr>
              <a:t>　　若二级索引表和子表都用顺序查找，则：</a:t>
            </a:r>
          </a:p>
          <a:p>
            <a:pPr algn="just" hangingPunct="0">
              <a:spcBef>
                <a:spcPct val="20000"/>
              </a:spcBef>
            </a:pPr>
            <a:r>
              <a:rPr lang="en-US" altLang="zh-CN" sz="2800" dirty="0" err="1" smtClean="0">
                <a:solidFill>
                  <a:srgbClr val="000000"/>
                </a:solidFill>
                <a:latin typeface="Times New Roman" pitchFamily="18" charset="0"/>
                <a:ea typeface="宋体" charset="-122"/>
              </a:rPr>
              <a:t>ASL</a:t>
            </a:r>
            <a:r>
              <a:rPr lang="en-US" altLang="zh-CN" sz="2800" baseline="-30000" dirty="0" err="1" smtClean="0">
                <a:solidFill>
                  <a:srgbClr val="000000"/>
                </a:solidFill>
                <a:latin typeface="Times New Roman" pitchFamily="18" charset="0"/>
                <a:ea typeface="宋体" charset="-122"/>
              </a:rPr>
              <a:t>IndexSeq</a:t>
            </a:r>
            <a:r>
              <a:rPr lang="en-US" altLang="zh-CN" sz="2800" baseline="-30000" dirty="0" smtClean="0">
                <a:solidFill>
                  <a:srgbClr val="000000"/>
                </a:solidFill>
                <a:latin typeface="Times New Roman" pitchFamily="18" charset="0"/>
                <a:ea typeface="宋体" charset="-122"/>
              </a:rPr>
              <a:t> </a:t>
            </a:r>
            <a:r>
              <a:rPr lang="en-US" altLang="zh-CN" sz="2800" dirty="0" smtClean="0">
                <a:solidFill>
                  <a:srgbClr val="000000"/>
                </a:solidFill>
                <a:latin typeface="Times New Roman" pitchFamily="18" charset="0"/>
                <a:ea typeface="宋体" charset="-122"/>
              </a:rPr>
              <a:t>= (m+1)/2+(k+1)/2  = (</a:t>
            </a:r>
            <a:r>
              <a:rPr lang="en-US" altLang="zh-CN" sz="2800" dirty="0" err="1" smtClean="0">
                <a:solidFill>
                  <a:srgbClr val="000000"/>
                </a:solidFill>
                <a:latin typeface="Times New Roman" pitchFamily="18" charset="0"/>
                <a:ea typeface="宋体" charset="-122"/>
              </a:rPr>
              <a:t>m+k</a:t>
            </a:r>
            <a:r>
              <a:rPr lang="en-US" altLang="zh-CN" sz="2800" dirty="0" smtClean="0">
                <a:solidFill>
                  <a:srgbClr val="000000"/>
                </a:solidFill>
                <a:latin typeface="Times New Roman" pitchFamily="18" charset="0"/>
                <a:ea typeface="宋体" charset="-122"/>
              </a:rPr>
              <a:t>)/2+1</a:t>
            </a:r>
          </a:p>
          <a:p>
            <a:pPr algn="just" hangingPunct="0">
              <a:spcBef>
                <a:spcPct val="20000"/>
              </a:spcBef>
            </a:pPr>
            <a:r>
              <a:rPr lang="en-US" altLang="zh-CN" sz="2800" dirty="0" smtClean="0">
                <a:solidFill>
                  <a:srgbClr val="000000"/>
                </a:solidFill>
                <a:latin typeface="Times New Roman" pitchFamily="18" charset="0"/>
                <a:ea typeface="宋体" charset="-122"/>
              </a:rPr>
              <a:t>  	      = (n/</a:t>
            </a:r>
            <a:r>
              <a:rPr lang="en-US" altLang="zh-CN" sz="2800" dirty="0" err="1" smtClean="0">
                <a:solidFill>
                  <a:srgbClr val="000000"/>
                </a:solidFill>
                <a:latin typeface="Times New Roman" pitchFamily="18" charset="0"/>
                <a:ea typeface="宋体" charset="-122"/>
              </a:rPr>
              <a:t>k+k</a:t>
            </a:r>
            <a:r>
              <a:rPr lang="en-US" altLang="zh-CN" sz="2800" dirty="0" smtClean="0">
                <a:solidFill>
                  <a:srgbClr val="000000"/>
                </a:solidFill>
                <a:latin typeface="Times New Roman" pitchFamily="18" charset="0"/>
                <a:ea typeface="宋体" charset="-122"/>
              </a:rPr>
              <a:t>)/2+1  = (n+k</a:t>
            </a:r>
            <a:r>
              <a:rPr lang="en-US" altLang="zh-CN" sz="2800" baseline="30000" dirty="0" smtClean="0">
                <a:solidFill>
                  <a:srgbClr val="000000"/>
                </a:solidFill>
                <a:latin typeface="Times New Roman" pitchFamily="18" charset="0"/>
                <a:ea typeface="宋体" charset="-122"/>
              </a:rPr>
              <a:t>2</a:t>
            </a:r>
            <a:r>
              <a:rPr lang="en-US" altLang="zh-CN" sz="2800" dirty="0" smtClean="0">
                <a:solidFill>
                  <a:srgbClr val="000000"/>
                </a:solidFill>
                <a:latin typeface="Times New Roman" pitchFamily="18" charset="0"/>
                <a:ea typeface="宋体" charset="-122"/>
              </a:rPr>
              <a:t>)/(2k)+1</a:t>
            </a:r>
          </a:p>
        </p:txBody>
      </p:sp>
      <p:sp>
        <p:nvSpPr>
          <p:cNvPr id="37892" name="Rectangle 4"/>
          <p:cNvSpPr>
            <a:spLocks noChangeArrowheads="1"/>
          </p:cNvSpPr>
          <p:nvPr/>
        </p:nvSpPr>
        <p:spPr bwMode="auto">
          <a:xfrm>
            <a:off x="317989" y="228603"/>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宋体" charset="-122"/>
                <a:ea typeface="宋体" charset="-122"/>
              </a:rPr>
              <a:t>二级索引结构的查找分析</a:t>
            </a:r>
          </a:p>
        </p:txBody>
      </p:sp>
    </p:spTree>
    <p:extLst>
      <p:ext uri="{BB962C8B-B14F-4D97-AF65-F5344CB8AC3E}">
        <p14:creationId xmlns:p14="http://schemas.microsoft.com/office/powerpoint/2010/main" val="39236948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421318" y="2590947"/>
            <a:ext cx="3013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38915" name="Rectangle 3"/>
          <p:cNvSpPr>
            <a:spLocks noChangeArrowheads="1"/>
          </p:cNvSpPr>
          <p:nvPr/>
        </p:nvSpPr>
        <p:spPr bwMode="auto">
          <a:xfrm>
            <a:off x="351699" y="912813"/>
            <a:ext cx="8338038"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spcBef>
                <a:spcPct val="20000"/>
              </a:spcBef>
            </a:pPr>
            <a:r>
              <a:rPr lang="zh-CN" altLang="en-US" sz="3200" smtClean="0">
                <a:solidFill>
                  <a:srgbClr val="000000"/>
                </a:solidFill>
                <a:latin typeface="Times New Roman" pitchFamily="18" charset="0"/>
                <a:ea typeface="宋体" charset="-122"/>
              </a:rPr>
              <a:t>　二级索引查找的平均查找长度与完全表索引表的长度</a:t>
            </a:r>
            <a:r>
              <a:rPr lang="en-US" altLang="zh-CN" sz="3200" smtClean="0">
                <a:solidFill>
                  <a:srgbClr val="000000"/>
                </a:solidFill>
                <a:latin typeface="Times New Roman" pitchFamily="18" charset="0"/>
                <a:ea typeface="宋体" charset="-122"/>
              </a:rPr>
              <a:t>n</a:t>
            </a:r>
            <a:r>
              <a:rPr lang="zh-CN" altLang="en-US" sz="3200" smtClean="0">
                <a:solidFill>
                  <a:srgbClr val="000000"/>
                </a:solidFill>
                <a:latin typeface="Times New Roman" pitchFamily="18" charset="0"/>
                <a:ea typeface="宋体" charset="-122"/>
              </a:rPr>
              <a:t>和每个子表中所含的索引项个数</a:t>
            </a:r>
            <a:r>
              <a:rPr lang="en-US" altLang="zh-CN" sz="3200" smtClean="0">
                <a:solidFill>
                  <a:srgbClr val="000000"/>
                </a:solidFill>
                <a:latin typeface="Times New Roman" pitchFamily="18" charset="0"/>
                <a:ea typeface="宋体" charset="-122"/>
              </a:rPr>
              <a:t>k</a:t>
            </a:r>
            <a:r>
              <a:rPr lang="zh-CN" altLang="en-US" sz="3200" smtClean="0">
                <a:solidFill>
                  <a:srgbClr val="000000"/>
                </a:solidFill>
                <a:latin typeface="Times New Roman" pitchFamily="18" charset="0"/>
                <a:ea typeface="宋体" charset="-122"/>
              </a:rPr>
              <a:t>有关。当</a:t>
            </a:r>
            <a:r>
              <a:rPr lang="en-US" altLang="zh-CN" sz="3200" smtClean="0">
                <a:solidFill>
                  <a:srgbClr val="000000"/>
                </a:solidFill>
                <a:latin typeface="Times New Roman" pitchFamily="18" charset="0"/>
                <a:ea typeface="宋体" charset="-122"/>
              </a:rPr>
              <a:t>k=n</a:t>
            </a:r>
            <a:r>
              <a:rPr lang="en-US" altLang="zh-CN" sz="3200" baseline="30000" smtClean="0">
                <a:solidFill>
                  <a:srgbClr val="000000"/>
                </a:solidFill>
                <a:latin typeface="Times New Roman" pitchFamily="18" charset="0"/>
                <a:ea typeface="宋体" charset="-122"/>
              </a:rPr>
              <a:t>1/2</a:t>
            </a:r>
            <a:r>
              <a:rPr lang="zh-CN" altLang="en-US" sz="3200" smtClean="0">
                <a:solidFill>
                  <a:srgbClr val="000000"/>
                </a:solidFill>
                <a:latin typeface="Times New Roman" pitchFamily="18" charset="0"/>
                <a:ea typeface="宋体" charset="-122"/>
              </a:rPr>
              <a:t>时，</a:t>
            </a:r>
            <a:r>
              <a:rPr lang="en-US" altLang="zh-CN" sz="3200" smtClean="0">
                <a:solidFill>
                  <a:srgbClr val="000000"/>
                </a:solidFill>
                <a:latin typeface="Times New Roman" pitchFamily="18" charset="0"/>
                <a:ea typeface="宋体" charset="-122"/>
              </a:rPr>
              <a:t>ASL</a:t>
            </a:r>
            <a:r>
              <a:rPr lang="en-US" altLang="zh-CN" sz="3200" baseline="-30000" smtClean="0">
                <a:solidFill>
                  <a:srgbClr val="000000"/>
                </a:solidFill>
                <a:latin typeface="Times New Roman" pitchFamily="18" charset="0"/>
                <a:ea typeface="宋体" charset="-122"/>
              </a:rPr>
              <a:t>IndexSeq</a:t>
            </a:r>
            <a:r>
              <a:rPr lang="zh-CN" altLang="en-US" sz="3200" smtClean="0">
                <a:solidFill>
                  <a:srgbClr val="000000"/>
                </a:solidFill>
                <a:latin typeface="Times New Roman" pitchFamily="18" charset="0"/>
                <a:ea typeface="宋体" charset="-122"/>
              </a:rPr>
              <a:t>取极小值</a:t>
            </a:r>
            <a:r>
              <a:rPr lang="en-US" altLang="zh-CN" sz="3200" smtClean="0">
                <a:solidFill>
                  <a:srgbClr val="000000"/>
                </a:solidFill>
                <a:latin typeface="Times New Roman" pitchFamily="18" charset="0"/>
                <a:ea typeface="宋体" charset="-122"/>
              </a:rPr>
              <a:t>n</a:t>
            </a:r>
            <a:r>
              <a:rPr lang="en-US" altLang="zh-CN" sz="3200" baseline="30000" smtClean="0">
                <a:solidFill>
                  <a:srgbClr val="000000"/>
                </a:solidFill>
                <a:latin typeface="Times New Roman" pitchFamily="18" charset="0"/>
                <a:ea typeface="宋体" charset="-122"/>
              </a:rPr>
              <a:t>1/2</a:t>
            </a:r>
            <a:r>
              <a:rPr lang="en-US" altLang="zh-CN" sz="3200" smtClean="0">
                <a:solidFill>
                  <a:srgbClr val="000000"/>
                </a:solidFill>
                <a:latin typeface="Times New Roman" pitchFamily="18" charset="0"/>
                <a:ea typeface="宋体" charset="-122"/>
              </a:rPr>
              <a:t>+1。</a:t>
            </a:r>
          </a:p>
          <a:p>
            <a:pPr algn="just" hangingPunct="0">
              <a:spcBef>
                <a:spcPct val="20000"/>
              </a:spcBef>
            </a:pPr>
            <a:r>
              <a:rPr lang="zh-CN" altLang="en-US" sz="3200" smtClean="0">
                <a:solidFill>
                  <a:srgbClr val="000000"/>
                </a:solidFill>
                <a:latin typeface="Times New Roman" pitchFamily="18" charset="0"/>
                <a:ea typeface="宋体" charset="-122"/>
              </a:rPr>
              <a:t>　若对二级索引表采用折半查找；对子表都用顺序查找，则二级索引查找成功时的平均查找长度为：</a:t>
            </a:r>
          </a:p>
        </p:txBody>
      </p:sp>
      <p:sp>
        <p:nvSpPr>
          <p:cNvPr id="38916" name="Rectangle 4"/>
          <p:cNvSpPr>
            <a:spLocks noChangeArrowheads="1"/>
          </p:cNvSpPr>
          <p:nvPr/>
        </p:nvSpPr>
        <p:spPr bwMode="auto">
          <a:xfrm>
            <a:off x="383931" y="228603"/>
            <a:ext cx="675249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b="1" smtClean="0">
                <a:solidFill>
                  <a:srgbClr val="000000"/>
                </a:solidFill>
                <a:latin typeface="宋体" charset="-122"/>
                <a:ea typeface="宋体" charset="-122"/>
              </a:rPr>
              <a:t>二级索引结构的查找分析</a:t>
            </a:r>
          </a:p>
        </p:txBody>
      </p:sp>
      <p:sp>
        <p:nvSpPr>
          <p:cNvPr id="1494024" name="Rectangle 8"/>
          <p:cNvSpPr>
            <a:spLocks noChangeArrowheads="1"/>
          </p:cNvSpPr>
          <p:nvPr/>
        </p:nvSpPr>
        <p:spPr bwMode="auto">
          <a:xfrm>
            <a:off x="351699" y="4189297"/>
            <a:ext cx="8338038" cy="176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spcBef>
                <a:spcPct val="20000"/>
              </a:spcBef>
            </a:pPr>
            <a:r>
              <a:rPr lang="en-US" altLang="zh-CN" sz="3200" smtClean="0">
                <a:solidFill>
                  <a:srgbClr val="000000"/>
                </a:solidFill>
                <a:latin typeface="Times New Roman" pitchFamily="18" charset="0"/>
                <a:ea typeface="宋体" charset="-122"/>
              </a:rPr>
              <a:t>ASL</a:t>
            </a:r>
            <a:r>
              <a:rPr lang="en-US" altLang="zh-CN" sz="3200" baseline="-30000" smtClean="0">
                <a:solidFill>
                  <a:srgbClr val="000000"/>
                </a:solidFill>
                <a:latin typeface="Times New Roman" pitchFamily="18" charset="0"/>
                <a:ea typeface="宋体" charset="-122"/>
              </a:rPr>
              <a:t>IndexSeq</a:t>
            </a:r>
            <a:r>
              <a:rPr lang="en-US" altLang="zh-CN" sz="3200" smtClean="0">
                <a:solidFill>
                  <a:srgbClr val="000000"/>
                </a:solidFill>
                <a:latin typeface="Times New Roman" pitchFamily="18" charset="0"/>
                <a:ea typeface="宋体" charset="-122"/>
              </a:rPr>
              <a:t>=ASL</a:t>
            </a:r>
            <a:r>
              <a:rPr lang="en-US" altLang="zh-CN" sz="3200" baseline="-30000" smtClean="0">
                <a:solidFill>
                  <a:srgbClr val="000000"/>
                </a:solidFill>
                <a:latin typeface="Times New Roman" pitchFamily="18" charset="0"/>
                <a:ea typeface="宋体" charset="-122"/>
              </a:rPr>
              <a:t>Index </a:t>
            </a:r>
            <a:r>
              <a:rPr lang="en-US" altLang="zh-CN" sz="3200" smtClean="0">
                <a:solidFill>
                  <a:srgbClr val="000000"/>
                </a:solidFill>
                <a:latin typeface="Times New Roman" pitchFamily="18" charset="0"/>
                <a:ea typeface="宋体" charset="-122"/>
              </a:rPr>
              <a:t>+ASL</a:t>
            </a:r>
            <a:r>
              <a:rPr lang="en-US" altLang="zh-CN" sz="3200" baseline="-30000" smtClean="0">
                <a:solidFill>
                  <a:srgbClr val="000000"/>
                </a:solidFill>
                <a:latin typeface="Times New Roman" pitchFamily="18" charset="0"/>
                <a:ea typeface="宋体" charset="-122"/>
              </a:rPr>
              <a:t>SubList</a:t>
            </a:r>
            <a:endParaRPr lang="en-US" altLang="zh-CN" sz="3200" smtClean="0">
              <a:solidFill>
                <a:srgbClr val="000000"/>
              </a:solidFill>
              <a:latin typeface="Times New Roman" pitchFamily="18" charset="0"/>
              <a:ea typeface="宋体" charset="-122"/>
            </a:endParaRPr>
          </a:p>
          <a:p>
            <a:pPr algn="just" hangingPunct="0">
              <a:spcBef>
                <a:spcPct val="20000"/>
              </a:spcBef>
            </a:pPr>
            <a:r>
              <a:rPr lang="en-US" altLang="zh-CN" sz="3200" smtClean="0">
                <a:solidFill>
                  <a:srgbClr val="000000"/>
                </a:solidFill>
                <a:latin typeface="Times New Roman" pitchFamily="18" charset="0"/>
                <a:ea typeface="宋体" charset="-122"/>
                <a:sym typeface="Symbol" pitchFamily="18" charset="2"/>
              </a:rPr>
              <a:t>		</a:t>
            </a:r>
            <a:r>
              <a:rPr lang="en-US" altLang="zh-CN" sz="3200" smtClean="0">
                <a:solidFill>
                  <a:srgbClr val="000000"/>
                </a:solidFill>
                <a:latin typeface="Times New Roman" pitchFamily="18" charset="0"/>
                <a:ea typeface="宋体" charset="-122"/>
              </a:rPr>
              <a:t>log</a:t>
            </a:r>
            <a:r>
              <a:rPr lang="en-US" altLang="zh-CN" sz="3200" baseline="-30000" smtClean="0">
                <a:solidFill>
                  <a:srgbClr val="000000"/>
                </a:solidFill>
                <a:latin typeface="Times New Roman" pitchFamily="18" charset="0"/>
                <a:ea typeface="宋体" charset="-122"/>
              </a:rPr>
              <a:t>2</a:t>
            </a:r>
            <a:r>
              <a:rPr lang="en-US" altLang="zh-CN" sz="3200" smtClean="0">
                <a:solidFill>
                  <a:srgbClr val="000000"/>
                </a:solidFill>
                <a:latin typeface="Times New Roman" pitchFamily="18" charset="0"/>
                <a:ea typeface="宋体" charset="-122"/>
              </a:rPr>
              <a:t>(m+1)-1+(k+1)/2</a:t>
            </a:r>
          </a:p>
          <a:p>
            <a:pPr algn="just" hangingPunct="0">
              <a:spcBef>
                <a:spcPct val="20000"/>
              </a:spcBef>
            </a:pPr>
            <a:r>
              <a:rPr lang="en-US" altLang="zh-CN" sz="3200" smtClean="0">
                <a:solidFill>
                  <a:srgbClr val="000000"/>
                </a:solidFill>
                <a:latin typeface="Times New Roman" pitchFamily="18" charset="0"/>
                <a:ea typeface="宋体" charset="-122"/>
                <a:sym typeface="Symbol" pitchFamily="18" charset="2"/>
              </a:rPr>
              <a:t>		</a:t>
            </a:r>
            <a:r>
              <a:rPr lang="en-US" altLang="zh-CN" sz="3200" smtClean="0">
                <a:solidFill>
                  <a:srgbClr val="000000"/>
                </a:solidFill>
                <a:latin typeface="Times New Roman" pitchFamily="18" charset="0"/>
                <a:ea typeface="宋体" charset="-122"/>
              </a:rPr>
              <a:t>log</a:t>
            </a:r>
            <a:r>
              <a:rPr lang="en-US" altLang="zh-CN" sz="3200" baseline="-30000" smtClean="0">
                <a:solidFill>
                  <a:srgbClr val="000000"/>
                </a:solidFill>
                <a:latin typeface="Times New Roman" pitchFamily="18" charset="0"/>
                <a:ea typeface="宋体" charset="-122"/>
              </a:rPr>
              <a:t>2</a:t>
            </a:r>
            <a:r>
              <a:rPr lang="en-US" altLang="zh-CN" sz="3200" smtClean="0">
                <a:solidFill>
                  <a:srgbClr val="000000"/>
                </a:solidFill>
                <a:latin typeface="Times New Roman" pitchFamily="18" charset="0"/>
                <a:ea typeface="宋体" charset="-122"/>
              </a:rPr>
              <a:t>(1+n/k)+k/2</a:t>
            </a:r>
            <a:r>
              <a:rPr lang="zh-CN" altLang="en-US" sz="3200" smtClean="0">
                <a:solidFill>
                  <a:srgbClr val="000000"/>
                </a:solidFill>
                <a:latin typeface="Times New Roman" pitchFamily="18" charset="0"/>
                <a:ea typeface="宋体" charset="-122"/>
              </a:rPr>
              <a:t> </a:t>
            </a:r>
            <a:r>
              <a:rPr lang="en-US" altLang="zh-CN" sz="3200" i="1" u="sng" smtClean="0">
                <a:solidFill>
                  <a:srgbClr val="000000"/>
                </a:solidFill>
                <a:latin typeface="Times New Roman" pitchFamily="18" charset="0"/>
                <a:ea typeface="宋体" charset="-122"/>
              </a:rPr>
              <a:t> </a:t>
            </a:r>
            <a:endParaRPr lang="zh-CN" altLang="en-US" sz="32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453716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4024"/>
                                        </p:tgtEl>
                                        <p:attrNameLst>
                                          <p:attrName>style.visibility</p:attrName>
                                        </p:attrNameLst>
                                      </p:cBhvr>
                                      <p:to>
                                        <p:strVal val="visible"/>
                                      </p:to>
                                    </p:set>
                                    <p:animEffect transition="in" filter="blinds(horizontal)">
                                      <p:cBhvr>
                                        <p:cTn id="7" dur="500"/>
                                        <p:tgtEl>
                                          <p:spTgt spid="1494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02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a:xfrm>
            <a:off x="650631" y="333375"/>
            <a:ext cx="7643446" cy="647700"/>
          </a:xfrm>
        </p:spPr>
        <p:txBody>
          <a:bodyPr/>
          <a:lstStyle/>
          <a:p>
            <a:r>
              <a:rPr lang="en-US" altLang="zh-CN" smtClean="0">
                <a:ea typeface="宋体" charset="-122"/>
              </a:rPr>
              <a:t>8.3.2   </a:t>
            </a:r>
            <a:r>
              <a:rPr lang="zh-CN" altLang="en-US" smtClean="0">
                <a:ea typeface="宋体" charset="-122"/>
              </a:rPr>
              <a:t>倒 排 表</a:t>
            </a:r>
          </a:p>
        </p:txBody>
      </p:sp>
      <p:sp>
        <p:nvSpPr>
          <p:cNvPr id="1346563" name="Rectangle 1027"/>
          <p:cNvSpPr>
            <a:spLocks noChangeArrowheads="1"/>
          </p:cNvSpPr>
          <p:nvPr/>
        </p:nvSpPr>
        <p:spPr bwMode="auto">
          <a:xfrm>
            <a:off x="383931" y="1580240"/>
            <a:ext cx="8176846" cy="4029308"/>
          </a:xfrm>
          <a:prstGeom prst="rect">
            <a:avLst/>
          </a:prstGeom>
          <a:noFill/>
          <a:ln w="22225">
            <a:noFill/>
            <a:miter lim="800000"/>
            <a:headEnd/>
            <a:tailEnd/>
          </a:ln>
          <a:effectLst/>
        </p:spPr>
        <p:txBody>
          <a:bodyPr lIns="87312" tIns="44450" rIns="87312" bIns="44450" anchor="ctr">
            <a:spAutoFit/>
          </a:bodyPr>
          <a:lstStyle/>
          <a:p>
            <a:pPr algn="just" hangingPunct="0">
              <a:defRPr/>
            </a:pPr>
            <a:r>
              <a:rPr lang="zh-CN" altLang="en-US" sz="3200" dirty="0">
                <a:solidFill>
                  <a:srgbClr val="000000"/>
                </a:solidFill>
                <a:latin typeface="Times New Roman" pitchFamily="18" charset="0"/>
              </a:rPr>
              <a:t>         用主关键字建立的索引叫做</a:t>
            </a:r>
            <a:r>
              <a:rPr lang="zh-CN" altLang="en-US" sz="3200" b="1" dirty="0">
                <a:solidFill>
                  <a:srgbClr val="FF0000"/>
                </a:solidFill>
                <a:effectLst>
                  <a:outerShdw blurRad="38100" dist="38100" dir="2700000" algn="tl">
                    <a:srgbClr val="C0C0C0"/>
                  </a:outerShdw>
                </a:effectLst>
                <a:latin typeface="Times New Roman" pitchFamily="18" charset="0"/>
              </a:rPr>
              <a:t>主索引</a:t>
            </a:r>
            <a:r>
              <a:rPr lang="zh-CN" altLang="en-US" sz="3200" dirty="0">
                <a:solidFill>
                  <a:srgbClr val="000000"/>
                </a:solidFill>
                <a:latin typeface="Times New Roman" pitchFamily="18" charset="0"/>
              </a:rPr>
              <a:t>。主索引表的每个索引项给出数据元素的关键字及其在数据表或文件中的存放地址。对非主关键字信息的查找，只能到数据表或文件中去顺序查找，查找效率极低。因此，如果把一些在查找时经常用到的属性设定为次关键字，并以每一个属性作为次关键字建立次索引表，称为</a:t>
            </a:r>
            <a:r>
              <a:rPr lang="zh-CN" altLang="en-US" sz="3200" b="1" dirty="0">
                <a:solidFill>
                  <a:srgbClr val="FF0000"/>
                </a:solidFill>
                <a:effectLst>
                  <a:outerShdw blurRad="38100" dist="38100" dir="2700000" algn="tl">
                    <a:srgbClr val="C0C0C0"/>
                  </a:outerShdw>
                </a:effectLst>
                <a:latin typeface="Times New Roman" pitchFamily="18" charset="0"/>
              </a:rPr>
              <a:t>倒排索引表</a:t>
            </a:r>
            <a:r>
              <a:rPr lang="zh-CN" altLang="en-US" sz="3200" dirty="0">
                <a:solidFill>
                  <a:srgbClr val="000000"/>
                </a:solidFill>
                <a:latin typeface="Times New Roman" pitchFamily="18" charset="0"/>
              </a:rPr>
              <a:t>。</a:t>
            </a:r>
            <a:r>
              <a:rPr lang="zh-CN" altLang="en-US" sz="3200" i="1" u="sng" dirty="0">
                <a:solidFill>
                  <a:srgbClr val="000000"/>
                </a:solidFill>
                <a:latin typeface="Times New Roman" pitchFamily="18" charset="0"/>
              </a:rPr>
              <a:t> </a:t>
            </a:r>
          </a:p>
        </p:txBody>
      </p:sp>
    </p:spTree>
    <p:extLst>
      <p:ext uri="{BB962C8B-B14F-4D97-AF65-F5344CB8AC3E}">
        <p14:creationId xmlns:p14="http://schemas.microsoft.com/office/powerpoint/2010/main" val="561886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ChangeArrowheads="1"/>
          </p:cNvSpPr>
          <p:nvPr/>
        </p:nvSpPr>
        <p:spPr bwMode="auto">
          <a:xfrm>
            <a:off x="2445733" y="5734050"/>
            <a:ext cx="4785946"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ctr" eaLnBrk="0" hangingPunct="0"/>
            <a:r>
              <a:rPr lang="zh-CN" altLang="en-US" sz="2800" smtClean="0">
                <a:solidFill>
                  <a:srgbClr val="000000"/>
                </a:solidFill>
                <a:latin typeface="Times New Roman" pitchFamily="18" charset="0"/>
                <a:ea typeface="宋体" charset="-122"/>
              </a:rPr>
              <a:t>图</a:t>
            </a:r>
            <a:r>
              <a:rPr lang="en-US" altLang="zh-CN" sz="2800" smtClean="0">
                <a:solidFill>
                  <a:srgbClr val="000000"/>
                </a:solidFill>
                <a:latin typeface="Times New Roman" pitchFamily="18" charset="0"/>
                <a:ea typeface="宋体" charset="-122"/>
              </a:rPr>
              <a:t>8-5 </a:t>
            </a:r>
            <a:r>
              <a:rPr lang="zh-CN" altLang="en-US" sz="2800" smtClean="0">
                <a:solidFill>
                  <a:srgbClr val="000000"/>
                </a:solidFill>
                <a:latin typeface="Times New Roman" pitchFamily="18" charset="0"/>
                <a:ea typeface="宋体" charset="-122"/>
              </a:rPr>
              <a:t>链式倒排索引结构</a:t>
            </a:r>
          </a:p>
        </p:txBody>
      </p:sp>
      <p:graphicFrame>
        <p:nvGraphicFramePr>
          <p:cNvPr id="40963" name="Object 496"/>
          <p:cNvGraphicFramePr>
            <a:graphicFrameLocks noChangeAspect="1"/>
          </p:cNvGraphicFramePr>
          <p:nvPr/>
        </p:nvGraphicFramePr>
        <p:xfrm>
          <a:off x="783981" y="333375"/>
          <a:ext cx="7444154" cy="5213350"/>
        </p:xfrm>
        <a:graphic>
          <a:graphicData uri="http://schemas.openxmlformats.org/presentationml/2006/ole">
            <mc:AlternateContent xmlns:mc="http://schemas.openxmlformats.org/markup-compatibility/2006">
              <mc:Choice xmlns:v="urn:schemas-microsoft-com:vml" Requires="v">
                <p:oleObj spid="_x0000_s119865" name="文档" r:id="rId3" imgW="5561394" imgH="3751885" progId="Word.Document.8">
                  <p:embed/>
                </p:oleObj>
              </mc:Choice>
              <mc:Fallback>
                <p:oleObj name="文档" r:id="rId3" imgW="5561394" imgH="375188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9412" r="19727" b="4021"/>
                      <a:stretch>
                        <a:fillRect/>
                      </a:stretch>
                    </p:blipFill>
                    <p:spPr bwMode="auto">
                      <a:xfrm>
                        <a:off x="783981" y="333375"/>
                        <a:ext cx="7444154" cy="521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6470831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421318" y="2590947"/>
            <a:ext cx="3013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41987" name="Rectangle 4"/>
          <p:cNvSpPr>
            <a:spLocks noChangeArrowheads="1"/>
          </p:cNvSpPr>
          <p:nvPr/>
        </p:nvSpPr>
        <p:spPr bwMode="auto">
          <a:xfrm>
            <a:off x="637443" y="1222375"/>
            <a:ext cx="7842738"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hangingPunct="0"/>
            <a:r>
              <a:rPr lang="en-US" altLang="zh-CN" sz="3200" dirty="0" smtClean="0">
                <a:solidFill>
                  <a:srgbClr val="000000"/>
                </a:solidFill>
                <a:latin typeface="Times New Roman" pitchFamily="18" charset="0"/>
                <a:ea typeface="宋体" charset="-122"/>
              </a:rPr>
              <a:t>S</a:t>
            </a:r>
            <a:r>
              <a:rPr lang="en-US" altLang="zh-CN" dirty="0" smtClean="0">
                <a:solidFill>
                  <a:srgbClr val="000000"/>
                </a:solidFill>
                <a:latin typeface="Times New Roman" pitchFamily="18" charset="0"/>
                <a:ea typeface="宋体" charset="-122"/>
              </a:rPr>
              <a:t>teps</a:t>
            </a:r>
            <a:r>
              <a:rPr lang="en-US" altLang="zh-CN" sz="3200" dirty="0" smtClean="0">
                <a:solidFill>
                  <a:srgbClr val="000000"/>
                </a:solidFill>
                <a:latin typeface="Times New Roman" pitchFamily="18" charset="0"/>
                <a:ea typeface="宋体" charset="-122"/>
              </a:rPr>
              <a:t>: </a:t>
            </a:r>
          </a:p>
          <a:p>
            <a:pPr hangingPunct="0"/>
            <a:r>
              <a:rPr lang="zh-CN" altLang="en-US" sz="3200" dirty="0" smtClean="0">
                <a:solidFill>
                  <a:srgbClr val="000000"/>
                </a:solidFill>
                <a:latin typeface="Times New Roman" pitchFamily="18" charset="0"/>
                <a:ea typeface="宋体" charset="-122"/>
              </a:rPr>
              <a:t>1) 分别建立“性别”、“专业”和“籍贯”的倒排索引表。</a:t>
            </a:r>
          </a:p>
          <a:p>
            <a:pPr hangingPunct="0"/>
            <a:r>
              <a:rPr lang="zh-CN" altLang="en-US" sz="3200" dirty="0" smtClean="0">
                <a:solidFill>
                  <a:srgbClr val="000000"/>
                </a:solidFill>
                <a:latin typeface="Times New Roman" pitchFamily="18" charset="0"/>
                <a:ea typeface="宋体" charset="-122"/>
              </a:rPr>
              <a:t>2) 对“性别”、“专业”和“籍贯”倒排索引表中的“男性”链、“通信”链和“上海市”链进行求“交”运算，找到所有上海籍通信专业的男生学号，</a:t>
            </a:r>
            <a:endParaRPr lang="en-US" altLang="zh-CN" sz="3200" dirty="0" smtClean="0">
              <a:solidFill>
                <a:srgbClr val="000000"/>
              </a:solidFill>
              <a:latin typeface="Times New Roman" pitchFamily="18" charset="0"/>
              <a:ea typeface="宋体" charset="-122"/>
            </a:endParaRPr>
          </a:p>
          <a:p>
            <a:pPr hangingPunct="0"/>
            <a:r>
              <a:rPr lang="zh-CN" altLang="en-US" sz="3200" dirty="0" smtClean="0">
                <a:solidFill>
                  <a:srgbClr val="000000"/>
                </a:solidFill>
                <a:latin typeface="Times New Roman" pitchFamily="18" charset="0"/>
                <a:ea typeface="宋体" charset="-122"/>
              </a:rPr>
              <a:t>3) 由完全索引表就可以查找到所有满足条件的学生信息。</a:t>
            </a:r>
            <a:r>
              <a:rPr lang="zh-CN" altLang="en-US" sz="3200" i="1" u="sng" dirty="0" smtClean="0">
                <a:solidFill>
                  <a:srgbClr val="000000"/>
                </a:solidFill>
                <a:latin typeface="Times New Roman" pitchFamily="18" charset="0"/>
                <a:ea typeface="宋体" charset="-122"/>
              </a:rPr>
              <a:t> </a:t>
            </a:r>
          </a:p>
        </p:txBody>
      </p:sp>
      <p:sp>
        <p:nvSpPr>
          <p:cNvPr id="41988" name="Rectangle 5"/>
          <p:cNvSpPr>
            <a:spLocks noChangeArrowheads="1"/>
          </p:cNvSpPr>
          <p:nvPr/>
        </p:nvSpPr>
        <p:spPr bwMode="auto">
          <a:xfrm>
            <a:off x="315743" y="457262"/>
            <a:ext cx="8486297"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3200" smtClean="0">
                <a:solidFill>
                  <a:srgbClr val="000000"/>
                </a:solidFill>
                <a:latin typeface="Times New Roman" pitchFamily="18" charset="0"/>
                <a:ea typeface="宋体" charset="-122"/>
              </a:rPr>
              <a:t>Q: </a:t>
            </a:r>
            <a:r>
              <a:rPr lang="zh-CN" altLang="en-US" sz="3200" smtClean="0">
                <a:solidFill>
                  <a:srgbClr val="000000"/>
                </a:solidFill>
                <a:latin typeface="Times New Roman" pitchFamily="18" charset="0"/>
                <a:ea typeface="宋体" charset="-122"/>
              </a:rPr>
              <a:t>如何查找所有上海籍通信专业的男生信息？</a:t>
            </a:r>
          </a:p>
        </p:txBody>
      </p:sp>
    </p:spTree>
    <p:extLst>
      <p:ext uri="{BB962C8B-B14F-4D97-AF65-F5344CB8AC3E}">
        <p14:creationId xmlns:p14="http://schemas.microsoft.com/office/powerpoint/2010/main" val="2081410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421318" y="2590947"/>
            <a:ext cx="3013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graphicFrame>
        <p:nvGraphicFramePr>
          <p:cNvPr id="1498277" name="Group 165"/>
          <p:cNvGraphicFramePr>
            <a:graphicFrameLocks noGrp="1"/>
          </p:cNvGraphicFramePr>
          <p:nvPr>
            <p:ph/>
            <p:extLst>
              <p:ext uri="{D42A27DB-BD31-4B8C-83A1-F6EECF244321}">
                <p14:modId xmlns:p14="http://schemas.microsoft.com/office/powerpoint/2010/main" val="2097100452"/>
              </p:ext>
            </p:extLst>
          </p:nvPr>
        </p:nvGraphicFramePr>
        <p:xfrm>
          <a:off x="317989" y="188919"/>
          <a:ext cx="8229600" cy="5826516"/>
        </p:xfrm>
        <a:graphic>
          <a:graphicData uri="http://schemas.openxmlformats.org/drawingml/2006/table">
            <a:tbl>
              <a:tblPr/>
              <a:tblGrid>
                <a:gridCol w="1406769"/>
                <a:gridCol w="1099038"/>
                <a:gridCol w="635977"/>
                <a:gridCol w="635977"/>
                <a:gridCol w="635977"/>
                <a:gridCol w="635977"/>
                <a:gridCol w="635977"/>
                <a:gridCol w="635977"/>
                <a:gridCol w="635977"/>
                <a:gridCol w="635977"/>
                <a:gridCol w="635977"/>
              </a:tblGrid>
              <a:tr h="431769">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外存区域号</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cap="fla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125</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126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127</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rPr>
                        <a:t>次关键字</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男</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w="254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性别</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女</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w="254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393700">
                <a:tc gridSpan="11">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 </a:t>
                      </a:r>
                      <a:r>
                        <a:rPr kumimoji="0" lang="en-US" altLang="zh-CN" sz="2000" b="0" i="0" u="none" strike="noStrike" cap="none" normalizeH="0" baseline="0" smtClean="0">
                          <a:ln>
                            <a:noFill/>
                          </a:ln>
                          <a:solidFill>
                            <a:srgbClr val="000000"/>
                          </a:solidFill>
                          <a:effectLst/>
                          <a:latin typeface="Arial"/>
                          <a:ea typeface="宋体" pitchFamily="2" charset="-122"/>
                        </a:rPr>
                        <a:t>“</a:t>
                      </a: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性别</a:t>
                      </a:r>
                      <a:r>
                        <a:rPr kumimoji="0" lang="zh-CN" altLang="en-US" sz="2000" b="0" i="0" u="none" strike="noStrike" cap="none" normalizeH="0" baseline="0" smtClean="0">
                          <a:ln>
                            <a:noFill/>
                          </a:ln>
                          <a:solidFill>
                            <a:srgbClr val="000000"/>
                          </a:solidFill>
                          <a:effectLst/>
                          <a:latin typeface="Arial"/>
                          <a:ea typeface="宋体" pitchFamily="2" charset="-122"/>
                        </a:rPr>
                        <a:t>”</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倒排索引表</a:t>
                      </a:r>
                    </a:p>
                  </a:txBody>
                  <a:tcPr marL="80596" marR="80596" marT="44450" marB="44450"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75084">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外存区域号</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2</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125</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126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127</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cap="flat">
                      <a:noFill/>
                    </a:lnR>
                    <a:lnT>
                      <a:noFill/>
                    </a:lnT>
                    <a:lnB w="254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rPr>
                        <a:t>次关键字</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上海</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w="254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rPr>
                        <a:t>籍贯</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江苏</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w="254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浙江</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w="254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393700">
                <a:tc gridSpan="11">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(b) </a:t>
                      </a:r>
                      <a:r>
                        <a:rPr kumimoji="0" lang="en-US" altLang="zh-CN" sz="2000" b="0" i="0" u="none" strike="noStrike" cap="none" normalizeH="0" baseline="0" dirty="0" smtClean="0">
                          <a:ln>
                            <a:noFill/>
                          </a:ln>
                          <a:solidFill>
                            <a:srgbClr val="000000"/>
                          </a:solidFill>
                          <a:effectLst/>
                          <a:latin typeface="Arial"/>
                          <a:ea typeface="宋体" pitchFamily="2" charset="-122"/>
                        </a:rPr>
                        <a:t>“</a:t>
                      </a: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rPr>
                        <a:t>籍贯</a:t>
                      </a:r>
                      <a:r>
                        <a:rPr kumimoji="0" lang="zh-CN" altLang="en-US" sz="2000" b="0" i="0" u="none" strike="noStrike" cap="none" normalizeH="0" baseline="0" dirty="0" smtClean="0">
                          <a:ln>
                            <a:noFill/>
                          </a:ln>
                          <a:solidFill>
                            <a:srgbClr val="000000"/>
                          </a:solidFill>
                          <a:effectLst/>
                          <a:latin typeface="Arial"/>
                          <a:ea typeface="宋体" pitchFamily="2" charset="-122"/>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倒排索引表</a:t>
                      </a:r>
                    </a:p>
                  </a:txBody>
                  <a:tcPr marL="80596" marR="80596" marT="44450" marB="44450"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416">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外存区域号</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a:noFill/>
                    </a:lnT>
                    <a:lnB>
                      <a:noFill/>
                    </a:lnB>
                    <a:lnTlToBr>
                      <a:noFill/>
                    </a:lnTlToBr>
                    <a:lnBlToTr>
                      <a:noFill/>
                    </a:lnBlToTr>
                    <a:noFill/>
                  </a:tcPr>
                </a:tc>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2</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3</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4</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125</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126</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127</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cap="flat">
                      <a:noFill/>
                    </a:lnR>
                    <a:lnT>
                      <a:noFill/>
                    </a:lnT>
                    <a:lnB w="254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次关键字</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计算机</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w="254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专业</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通信</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w="254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0" marR="0" lvl="0" indent="0" algn="l" defTabSz="731838"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cap="flat">
                      <a:noFill/>
                    </a:lnL>
                    <a:lnR>
                      <a:noFill/>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rPr>
                        <a:t>外语</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a:noFill/>
                    </a:lnL>
                    <a:lnR w="254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L="80596" marR="80596" marT="44450" marB="4445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393700">
                <a:tc gridSpan="11">
                  <a:txBody>
                    <a:bodyPr/>
                    <a:lstStyle/>
                    <a:p>
                      <a:pPr marL="342900" marR="0" lvl="0" indent="-342900" algn="ctr" defTabSz="731838"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itchFamily="18" charset="0"/>
                          <a:ea typeface="宋体" pitchFamily="2" charset="-122"/>
                        </a:rPr>
                        <a:t>(c) </a:t>
                      </a:r>
                      <a:r>
                        <a:rPr kumimoji="0" lang="en-US" altLang="zh-CN" sz="2000" b="0" i="0" u="none" strike="noStrike" cap="none" normalizeH="0" baseline="0" dirty="0" smtClean="0">
                          <a:ln>
                            <a:noFill/>
                          </a:ln>
                          <a:solidFill>
                            <a:srgbClr val="000000"/>
                          </a:solidFill>
                          <a:effectLst/>
                          <a:latin typeface="Arial"/>
                          <a:ea typeface="宋体" pitchFamily="2" charset="-122"/>
                        </a:rPr>
                        <a:t>“</a:t>
                      </a:r>
                      <a:r>
                        <a:rPr kumimoji="0" lang="zh-CN" altLang="en-US" sz="2000" b="0" i="0" u="none" strike="noStrike" cap="none" normalizeH="0" baseline="0" dirty="0" smtClean="0">
                          <a:ln>
                            <a:noFill/>
                          </a:ln>
                          <a:solidFill>
                            <a:srgbClr val="000000"/>
                          </a:solidFill>
                          <a:effectLst/>
                          <a:latin typeface="Times New Roman" pitchFamily="18" charset="0"/>
                          <a:ea typeface="宋体" pitchFamily="2" charset="-122"/>
                        </a:rPr>
                        <a:t>专业</a:t>
                      </a:r>
                      <a:r>
                        <a:rPr kumimoji="0" lang="zh-CN" altLang="en-US" sz="2000" b="0" i="0" u="none" strike="noStrike" cap="none" normalizeH="0" baseline="0" dirty="0" smtClean="0">
                          <a:ln>
                            <a:noFill/>
                          </a:ln>
                          <a:solidFill>
                            <a:srgbClr val="000000"/>
                          </a:solidFill>
                          <a:effectLst/>
                          <a:latin typeface="Arial"/>
                          <a:ea typeface="宋体" pitchFamily="2" charset="-122"/>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倒排索引表</a:t>
                      </a:r>
                    </a:p>
                  </a:txBody>
                  <a:tcPr marL="80596" marR="80596" marT="44450" marB="44450" horzOverflow="overflow">
                    <a:lnL cap="flat">
                      <a:noFill/>
                    </a:lnL>
                    <a:lnR cap="flat">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4090351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3781" y="142875"/>
            <a:ext cx="7754938" cy="838200"/>
          </a:xfrm>
        </p:spPr>
        <p:txBody>
          <a:bodyPr/>
          <a:lstStyle/>
          <a:p>
            <a:pPr eaLnBrk="1" hangingPunct="1"/>
            <a:r>
              <a:rPr lang="en-US" altLang="zh-CN" smtClean="0">
                <a:solidFill>
                  <a:schemeClr val="tx2"/>
                </a:solidFill>
                <a:latin typeface="黑体" pitchFamily="49" charset="-122"/>
                <a:ea typeface="黑体" pitchFamily="49" charset="-122"/>
              </a:rPr>
              <a:t>8.1 </a:t>
            </a:r>
            <a:r>
              <a:rPr lang="zh-CN" altLang="en-US" smtClean="0">
                <a:solidFill>
                  <a:schemeClr val="tx2"/>
                </a:solidFill>
                <a:latin typeface="黑体" pitchFamily="49" charset="-122"/>
                <a:ea typeface="黑体" pitchFamily="49" charset="-122"/>
              </a:rPr>
              <a:t>基本概念 </a:t>
            </a:r>
          </a:p>
        </p:txBody>
      </p:sp>
      <p:sp>
        <p:nvSpPr>
          <p:cNvPr id="12291" name="Text Box 3"/>
          <p:cNvSpPr txBox="1">
            <a:spLocks noChangeArrowheads="1"/>
          </p:cNvSpPr>
          <p:nvPr/>
        </p:nvSpPr>
        <p:spPr bwMode="auto">
          <a:xfrm>
            <a:off x="381000" y="1600200"/>
            <a:ext cx="83058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dirty="0">
                <a:solidFill>
                  <a:srgbClr val="000000"/>
                </a:solidFill>
                <a:latin typeface="宋体" pitchFamily="2" charset="-122"/>
              </a:rPr>
              <a:t>1</a:t>
            </a:r>
            <a:r>
              <a:rPr kumimoji="1" lang="zh-CN" altLang="en-US" sz="2400" dirty="0">
                <a:solidFill>
                  <a:srgbClr val="000000"/>
                </a:solidFill>
                <a:latin typeface="宋体" pitchFamily="2" charset="-122"/>
              </a:rPr>
              <a:t>．</a:t>
            </a:r>
            <a:r>
              <a:rPr kumimoji="1" lang="zh-CN" altLang="en-US" sz="2400" b="1" dirty="0">
                <a:solidFill>
                  <a:srgbClr val="000000"/>
                </a:solidFill>
                <a:latin typeface="宋体" pitchFamily="2" charset="-122"/>
              </a:rPr>
              <a:t>数据表</a:t>
            </a:r>
            <a:endParaRPr kumimoji="1" lang="en-US" altLang="zh-CN" sz="2400" dirty="0">
              <a:solidFill>
                <a:srgbClr val="000000"/>
              </a:solidFill>
              <a:latin typeface="宋体" pitchFamily="2" charset="-122"/>
            </a:endParaRPr>
          </a:p>
          <a:p>
            <a:pPr algn="just" eaLnBrk="1" hangingPunct="1">
              <a:spcBef>
                <a:spcPct val="50000"/>
              </a:spcBef>
            </a:pPr>
            <a:r>
              <a:rPr kumimoji="1" lang="en-US" altLang="zh-CN" sz="2400" dirty="0">
                <a:solidFill>
                  <a:srgbClr val="000000"/>
                </a:solidFill>
                <a:latin typeface="宋体" pitchFamily="2" charset="-122"/>
              </a:rPr>
              <a:t>2</a:t>
            </a:r>
            <a:r>
              <a:rPr kumimoji="1" lang="zh-CN" altLang="en-US" sz="2400" dirty="0">
                <a:solidFill>
                  <a:srgbClr val="000000"/>
                </a:solidFill>
                <a:latin typeface="宋体" pitchFamily="2" charset="-122"/>
              </a:rPr>
              <a:t>．</a:t>
            </a:r>
            <a:r>
              <a:rPr kumimoji="1" lang="zh-CN" altLang="en-US" sz="2400" b="1" dirty="0">
                <a:solidFill>
                  <a:srgbClr val="000000"/>
                </a:solidFill>
                <a:latin typeface="宋体" pitchFamily="2" charset="-122"/>
              </a:rPr>
              <a:t>关键字</a:t>
            </a:r>
            <a:endParaRPr kumimoji="1" lang="en-US" altLang="zh-CN" sz="2400" b="1" dirty="0">
              <a:solidFill>
                <a:srgbClr val="000000"/>
              </a:solidFill>
              <a:latin typeface="宋体" pitchFamily="2" charset="-122"/>
            </a:endParaRPr>
          </a:p>
          <a:p>
            <a:pPr algn="just" eaLnBrk="1" hangingPunct="1">
              <a:spcBef>
                <a:spcPct val="50000"/>
              </a:spcBef>
            </a:pPr>
            <a:r>
              <a:rPr kumimoji="1" lang="en-US" altLang="zh-CN" sz="2400" dirty="0">
                <a:solidFill>
                  <a:srgbClr val="000000"/>
                </a:solidFill>
                <a:latin typeface="宋体" pitchFamily="2" charset="-122"/>
              </a:rPr>
              <a:t>3</a:t>
            </a:r>
            <a:r>
              <a:rPr kumimoji="1" lang="zh-CN" altLang="en-US" sz="2400" dirty="0">
                <a:solidFill>
                  <a:srgbClr val="000000"/>
                </a:solidFill>
                <a:latin typeface="宋体" pitchFamily="2" charset="-122"/>
              </a:rPr>
              <a:t>．</a:t>
            </a:r>
            <a:r>
              <a:rPr kumimoji="1" lang="zh-CN" altLang="en-US" sz="2400" b="1" dirty="0">
                <a:solidFill>
                  <a:srgbClr val="000000"/>
                </a:solidFill>
                <a:latin typeface="宋体" pitchFamily="2" charset="-122"/>
              </a:rPr>
              <a:t>查找</a:t>
            </a:r>
            <a:endParaRPr kumimoji="1" lang="en-US" altLang="zh-CN" sz="2400" b="1" dirty="0">
              <a:solidFill>
                <a:srgbClr val="000000"/>
              </a:solidFill>
              <a:latin typeface="宋体" pitchFamily="2" charset="-122"/>
            </a:endParaRPr>
          </a:p>
          <a:p>
            <a:pPr algn="just" eaLnBrk="1" hangingPunct="1">
              <a:spcBef>
                <a:spcPct val="50000"/>
              </a:spcBef>
            </a:pPr>
            <a:r>
              <a:rPr kumimoji="1" lang="en-US" altLang="zh-CN" sz="2400" dirty="0">
                <a:solidFill>
                  <a:srgbClr val="000000"/>
                </a:solidFill>
                <a:latin typeface="宋体" pitchFamily="2" charset="-122"/>
              </a:rPr>
              <a:t>4</a:t>
            </a:r>
            <a:r>
              <a:rPr kumimoji="1" lang="zh-CN" altLang="en-US" sz="2400" dirty="0">
                <a:solidFill>
                  <a:srgbClr val="000000"/>
                </a:solidFill>
                <a:latin typeface="宋体" pitchFamily="2" charset="-122"/>
              </a:rPr>
              <a:t>．</a:t>
            </a:r>
            <a:r>
              <a:rPr kumimoji="1" lang="zh-CN" altLang="en-US" sz="2400" b="1" dirty="0">
                <a:solidFill>
                  <a:srgbClr val="000000"/>
                </a:solidFill>
                <a:latin typeface="宋体" pitchFamily="2" charset="-122"/>
              </a:rPr>
              <a:t>静态查找表和动态查找表</a:t>
            </a:r>
            <a:endParaRPr kumimoji="1" lang="en-US" altLang="zh-CN" sz="2400" b="1" dirty="0">
              <a:solidFill>
                <a:srgbClr val="000000"/>
              </a:solidFill>
              <a:latin typeface="宋体" pitchFamily="2" charset="-122"/>
            </a:endParaRPr>
          </a:p>
          <a:p>
            <a:pPr algn="just" eaLnBrk="1" hangingPunct="1">
              <a:spcBef>
                <a:spcPct val="50000"/>
              </a:spcBef>
            </a:pPr>
            <a:r>
              <a:rPr kumimoji="1" lang="en-US" altLang="zh-CN" sz="2400" dirty="0">
                <a:solidFill>
                  <a:srgbClr val="000000"/>
                </a:solidFill>
                <a:latin typeface="宋体" pitchFamily="2" charset="-122"/>
              </a:rPr>
              <a:t>5</a:t>
            </a:r>
            <a:r>
              <a:rPr kumimoji="1" lang="zh-CN" altLang="en-US" sz="2400" dirty="0">
                <a:solidFill>
                  <a:srgbClr val="000000"/>
                </a:solidFill>
                <a:latin typeface="宋体" pitchFamily="2" charset="-122"/>
              </a:rPr>
              <a:t>．</a:t>
            </a:r>
            <a:r>
              <a:rPr kumimoji="1" lang="zh-CN" altLang="en-US" sz="2400" b="1" dirty="0">
                <a:solidFill>
                  <a:srgbClr val="000000"/>
                </a:solidFill>
                <a:latin typeface="宋体" pitchFamily="2" charset="-122"/>
              </a:rPr>
              <a:t>查找的</a:t>
            </a:r>
            <a:r>
              <a:rPr kumimoji="1" lang="zh-CN" altLang="en-US" sz="2400" b="1" dirty="0" smtClean="0">
                <a:solidFill>
                  <a:srgbClr val="000000"/>
                </a:solidFill>
                <a:latin typeface="宋体" pitchFamily="2" charset="-122"/>
              </a:rPr>
              <a:t>效率</a:t>
            </a:r>
            <a:endParaRPr kumimoji="1" lang="en-US" altLang="zh-CN" sz="2400" b="1" dirty="0">
              <a:solidFill>
                <a:srgbClr val="000000"/>
              </a:solidFill>
              <a:latin typeface="宋体" pitchFamily="2" charset="-122"/>
            </a:endParaRPr>
          </a:p>
          <a:p>
            <a:pPr algn="just" eaLnBrk="1" hangingPunct="1">
              <a:spcBef>
                <a:spcPct val="50000"/>
              </a:spcBef>
            </a:pPr>
            <a:r>
              <a:rPr kumimoji="1" lang="en-US" altLang="zh-CN" sz="2400" dirty="0" smtClean="0">
                <a:solidFill>
                  <a:srgbClr val="000000"/>
                </a:solidFill>
                <a:latin typeface="宋体" pitchFamily="2" charset="-122"/>
              </a:rPr>
              <a:t>6</a:t>
            </a:r>
            <a:r>
              <a:rPr kumimoji="1" lang="zh-CN" altLang="en-US" sz="2400" dirty="0">
                <a:solidFill>
                  <a:srgbClr val="000000"/>
                </a:solidFill>
                <a:latin typeface="宋体" pitchFamily="2" charset="-122"/>
              </a:rPr>
              <a:t>．</a:t>
            </a:r>
            <a:r>
              <a:rPr kumimoji="1" lang="zh-CN" altLang="en-US" sz="2400" b="1" dirty="0">
                <a:solidFill>
                  <a:srgbClr val="000000"/>
                </a:solidFill>
                <a:latin typeface="宋体" pitchFamily="2" charset="-122"/>
              </a:rPr>
              <a:t>装载</a:t>
            </a:r>
            <a:r>
              <a:rPr kumimoji="1" lang="zh-CN" altLang="en-US" sz="2400" b="1" dirty="0" smtClean="0">
                <a:solidFill>
                  <a:srgbClr val="000000"/>
                </a:solidFill>
                <a:latin typeface="宋体" pitchFamily="2" charset="-122"/>
              </a:rPr>
              <a:t>因子</a:t>
            </a:r>
            <a:endParaRPr kumimoji="1" lang="zh-CN" altLang="en-US" sz="2400" dirty="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421318" y="2590947"/>
            <a:ext cx="3013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44035" name="Rectangle 3"/>
          <p:cNvSpPr>
            <a:spLocks noChangeArrowheads="1"/>
          </p:cNvSpPr>
          <p:nvPr/>
        </p:nvSpPr>
        <p:spPr bwMode="auto">
          <a:xfrm>
            <a:off x="287524" y="629128"/>
            <a:ext cx="8424936" cy="496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algn="just" hangingPunct="0">
              <a:spcBef>
                <a:spcPct val="20000"/>
              </a:spcBef>
            </a:pPr>
            <a:r>
              <a:rPr lang="en-US" altLang="zh-CN" sz="3600" dirty="0" smtClean="0">
                <a:solidFill>
                  <a:srgbClr val="000000"/>
                </a:solidFill>
                <a:latin typeface="Times New Roman" pitchFamily="18" charset="0"/>
                <a:ea typeface="宋体" charset="-122"/>
              </a:rPr>
              <a:t>     </a:t>
            </a:r>
            <a:r>
              <a:rPr lang="en-US" altLang="zh-CN" sz="3600" dirty="0" smtClean="0">
                <a:solidFill>
                  <a:srgbClr val="000000"/>
                </a:solidFill>
                <a:latin typeface="宋体" charset="-122"/>
                <a:ea typeface="宋体" charset="-122"/>
              </a:rPr>
              <a:t>若要查找</a:t>
            </a:r>
            <a:r>
              <a:rPr lang="en-US" altLang="zh-CN" sz="3600" dirty="0" smtClean="0">
                <a:solidFill>
                  <a:srgbClr val="FF0000"/>
                </a:solidFill>
                <a:latin typeface="宋体" charset="-122"/>
                <a:ea typeface="宋体" charset="-122"/>
              </a:rPr>
              <a:t>上海籍通信专业</a:t>
            </a:r>
            <a:r>
              <a:rPr lang="en-US" altLang="zh-CN" sz="3600" dirty="0" smtClean="0">
                <a:solidFill>
                  <a:srgbClr val="000000"/>
                </a:solidFill>
                <a:latin typeface="宋体" charset="-122"/>
                <a:ea typeface="宋体" charset="-122"/>
              </a:rPr>
              <a:t>的男生，可以对</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男性</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上海</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通信</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三个二进制位串进行按位</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与</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运算，就可求得所查数据元素在外存区域的区号。</a:t>
            </a:r>
            <a:endParaRPr lang="en-US" altLang="zh-CN" sz="3600" dirty="0" smtClean="0">
              <a:solidFill>
                <a:srgbClr val="000000"/>
              </a:solidFill>
              <a:latin typeface="Times New Roman" pitchFamily="18" charset="0"/>
              <a:ea typeface="宋体" charset="-122"/>
            </a:endParaRPr>
          </a:p>
          <a:p>
            <a:pPr algn="ctr" hangingPunct="0">
              <a:spcBef>
                <a:spcPct val="20000"/>
              </a:spcBef>
            </a:pPr>
            <a:r>
              <a:rPr lang="en-US" altLang="zh-CN" sz="3600" dirty="0" smtClean="0">
                <a:solidFill>
                  <a:srgbClr val="000000"/>
                </a:solidFill>
                <a:latin typeface="宋体" charset="-122"/>
                <a:ea typeface="宋体" charset="-122"/>
              </a:rPr>
              <a:t>  1 1 0 1 0 </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 0 1 0</a:t>
            </a:r>
            <a:endParaRPr lang="en-US" altLang="zh-CN" sz="3600" dirty="0" smtClean="0">
              <a:solidFill>
                <a:srgbClr val="000000"/>
              </a:solidFill>
              <a:latin typeface="Times New Roman" pitchFamily="18" charset="0"/>
              <a:ea typeface="宋体" charset="-122"/>
            </a:endParaRPr>
          </a:p>
          <a:p>
            <a:pPr algn="ctr" hangingPunct="0">
              <a:spcBef>
                <a:spcPct val="20000"/>
              </a:spcBef>
            </a:pPr>
            <a:r>
              <a:rPr lang="en-US" altLang="zh-CN" sz="3600" dirty="0" smtClean="0">
                <a:solidFill>
                  <a:srgbClr val="000000"/>
                </a:solidFill>
                <a:latin typeface="宋体" charset="-122"/>
                <a:ea typeface="宋体" charset="-122"/>
              </a:rPr>
              <a:t>  1 0 1 1 0 </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 1 1 0</a:t>
            </a:r>
            <a:endParaRPr lang="en-US" altLang="zh-CN" sz="3600" dirty="0" smtClean="0">
              <a:solidFill>
                <a:srgbClr val="000000"/>
              </a:solidFill>
              <a:latin typeface="Times New Roman" pitchFamily="18" charset="0"/>
              <a:ea typeface="宋体" charset="-122"/>
            </a:endParaRPr>
          </a:p>
          <a:p>
            <a:pPr algn="just" hangingPunct="0">
              <a:spcBef>
                <a:spcPct val="20000"/>
              </a:spcBef>
            </a:pPr>
            <a:r>
              <a:rPr lang="en-US" altLang="zh-CN" sz="3600" dirty="0" smtClean="0">
                <a:solidFill>
                  <a:srgbClr val="000000"/>
                </a:solidFill>
                <a:latin typeface="宋体" charset="-122"/>
                <a:ea typeface="宋体" charset="-122"/>
              </a:rPr>
              <a:t>     </a:t>
            </a:r>
            <a:r>
              <a:rPr lang="en-US" altLang="zh-CN" sz="3600" u="sng" dirty="0" smtClean="0">
                <a:solidFill>
                  <a:srgbClr val="000000"/>
                </a:solidFill>
                <a:latin typeface="宋体" charset="-122"/>
                <a:ea typeface="宋体" charset="-122"/>
              </a:rPr>
              <a:t>AND  1 0 0 1 1 </a:t>
            </a:r>
            <a:r>
              <a:rPr lang="en-US" altLang="zh-CN" sz="3600" u="sng" dirty="0" smtClean="0">
                <a:solidFill>
                  <a:srgbClr val="000000"/>
                </a:solidFill>
                <a:latin typeface="Times New Roman" pitchFamily="18" charset="0"/>
                <a:ea typeface="宋体" charset="-122"/>
              </a:rPr>
              <a:t>…</a:t>
            </a:r>
            <a:r>
              <a:rPr lang="en-US" altLang="zh-CN" sz="3600" u="sng" dirty="0" smtClean="0">
                <a:solidFill>
                  <a:srgbClr val="000000"/>
                </a:solidFill>
                <a:latin typeface="宋体" charset="-122"/>
                <a:ea typeface="宋体" charset="-122"/>
              </a:rPr>
              <a:t> 1 0 1</a:t>
            </a:r>
          </a:p>
          <a:p>
            <a:pPr algn="ctr" hangingPunct="0">
              <a:spcBef>
                <a:spcPct val="20000"/>
              </a:spcBef>
            </a:pPr>
            <a:r>
              <a:rPr lang="en-US" altLang="zh-CN" sz="3600" dirty="0" smtClean="0">
                <a:solidFill>
                  <a:srgbClr val="000000"/>
                </a:solidFill>
                <a:latin typeface="宋体" charset="-122"/>
                <a:ea typeface="宋体" charset="-122"/>
              </a:rPr>
              <a:t>  1 0 0 1 0 </a:t>
            </a:r>
            <a:r>
              <a:rPr lang="en-US" altLang="zh-CN" sz="3600" dirty="0" smtClean="0">
                <a:solidFill>
                  <a:srgbClr val="000000"/>
                </a:solidFill>
                <a:latin typeface="Times New Roman" pitchFamily="18" charset="0"/>
                <a:ea typeface="宋体" charset="-122"/>
              </a:rPr>
              <a:t>…</a:t>
            </a:r>
            <a:r>
              <a:rPr lang="en-US" altLang="zh-CN" sz="3600" dirty="0" smtClean="0">
                <a:solidFill>
                  <a:srgbClr val="000000"/>
                </a:solidFill>
                <a:latin typeface="宋体" charset="-122"/>
                <a:ea typeface="宋体" charset="-122"/>
              </a:rPr>
              <a:t> 0 0 0</a:t>
            </a:r>
            <a:r>
              <a:rPr lang="en-US" altLang="zh-CN" sz="3600" i="1" u="sng" dirty="0" smtClean="0">
                <a:solidFill>
                  <a:srgbClr val="000000"/>
                </a:solidFill>
                <a:latin typeface="Times New Roman" pitchFamily="18" charset="0"/>
                <a:ea typeface="宋体" charset="-122"/>
              </a:rPr>
              <a:t> </a:t>
            </a:r>
            <a:endParaRPr lang="zh-CN" altLang="en-US" sz="3600" i="1" u="sng"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7552242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93781" y="142875"/>
            <a:ext cx="7754938" cy="838200"/>
          </a:xfrm>
        </p:spPr>
        <p:txBody>
          <a:bodyPr>
            <a:normAutofit/>
          </a:bodyPr>
          <a:lstStyle/>
          <a:p>
            <a:pPr eaLnBrk="1" fontAlgn="auto" hangingPunct="1">
              <a:spcAft>
                <a:spcPts val="0"/>
              </a:spcAft>
              <a:defRPr/>
            </a:pPr>
            <a:r>
              <a:rPr lang="en-US" altLang="zh-CN" dirty="0" smtClean="0"/>
              <a:t>8.4 </a:t>
            </a:r>
            <a:r>
              <a:rPr lang="zh-CN" altLang="en-US" dirty="0"/>
              <a:t>二叉排序树 </a:t>
            </a:r>
          </a:p>
        </p:txBody>
      </p:sp>
      <p:sp>
        <p:nvSpPr>
          <p:cNvPr id="33795" name="Text Box 3"/>
          <p:cNvSpPr txBox="1">
            <a:spLocks noChangeArrowheads="1"/>
          </p:cNvSpPr>
          <p:nvPr/>
        </p:nvSpPr>
        <p:spPr bwMode="auto">
          <a:xfrm>
            <a:off x="250856" y="1447801"/>
            <a:ext cx="442912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宋体" pitchFamily="2" charset="-122"/>
              </a:rPr>
              <a:t>  </a:t>
            </a:r>
            <a:r>
              <a:rPr kumimoji="1" lang="zh-CN" altLang="en-US" sz="2400">
                <a:solidFill>
                  <a:srgbClr val="000000"/>
                </a:solidFill>
                <a:latin typeface="宋体" pitchFamily="2" charset="-122"/>
              </a:rPr>
              <a:t>二叉排序树或者是一棵空树，或者是具有下列性质的二叉树：</a:t>
            </a:r>
          </a:p>
          <a:p>
            <a:pPr algn="just" eaLnBrk="1" hangingPunct="1">
              <a:spcBef>
                <a:spcPct val="50000"/>
              </a:spcBef>
            </a:pP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1</a:t>
            </a:r>
            <a:r>
              <a:rPr kumimoji="1" lang="zh-CN" altLang="en-US" sz="2400">
                <a:solidFill>
                  <a:srgbClr val="000000"/>
                </a:solidFill>
                <a:latin typeface="宋体" pitchFamily="2" charset="-122"/>
              </a:rPr>
              <a:t>）左子树</a:t>
            </a:r>
            <a:r>
              <a:rPr kumimoji="1" lang="en-US" altLang="zh-CN" sz="2400">
                <a:solidFill>
                  <a:srgbClr val="000000"/>
                </a:solidFill>
                <a:latin typeface="宋体" pitchFamily="2" charset="-122"/>
              </a:rPr>
              <a:t>(</a:t>
            </a:r>
            <a:r>
              <a:rPr kumimoji="1" lang="zh-CN" altLang="en-US" sz="2400">
                <a:solidFill>
                  <a:srgbClr val="000000"/>
                </a:solidFill>
                <a:latin typeface="宋体" pitchFamily="2" charset="-122"/>
              </a:rPr>
              <a:t>如果存在</a:t>
            </a:r>
            <a:r>
              <a:rPr kumimoji="1" lang="en-US" altLang="zh-CN" sz="2400">
                <a:solidFill>
                  <a:srgbClr val="000000"/>
                </a:solidFill>
                <a:latin typeface="宋体" pitchFamily="2" charset="-122"/>
              </a:rPr>
              <a:t>)</a:t>
            </a:r>
            <a:r>
              <a:rPr kumimoji="1" lang="zh-CN" altLang="en-US" sz="2400">
                <a:solidFill>
                  <a:srgbClr val="000000"/>
                </a:solidFill>
                <a:latin typeface="宋体" pitchFamily="2" charset="-122"/>
              </a:rPr>
              <a:t>上所有结点的关键字都小于根结点的关键字。</a:t>
            </a:r>
          </a:p>
          <a:p>
            <a:pPr algn="just" eaLnBrk="1" hangingPunct="1">
              <a:spcBef>
                <a:spcPct val="50000"/>
              </a:spcBef>
            </a:pP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2</a:t>
            </a:r>
            <a:r>
              <a:rPr kumimoji="1" lang="zh-CN" altLang="en-US" sz="2400">
                <a:solidFill>
                  <a:srgbClr val="000000"/>
                </a:solidFill>
                <a:latin typeface="宋体" pitchFamily="2" charset="-122"/>
              </a:rPr>
              <a:t>）右子树</a:t>
            </a:r>
            <a:r>
              <a:rPr kumimoji="1" lang="en-US" altLang="zh-CN" sz="2400">
                <a:solidFill>
                  <a:srgbClr val="000000"/>
                </a:solidFill>
                <a:latin typeface="宋体" pitchFamily="2" charset="-122"/>
              </a:rPr>
              <a:t>(</a:t>
            </a:r>
            <a:r>
              <a:rPr kumimoji="1" lang="zh-CN" altLang="en-US" sz="2400">
                <a:solidFill>
                  <a:srgbClr val="000000"/>
                </a:solidFill>
                <a:latin typeface="宋体" pitchFamily="2" charset="-122"/>
              </a:rPr>
              <a:t>如果存在</a:t>
            </a:r>
            <a:r>
              <a:rPr kumimoji="1" lang="en-US" altLang="zh-CN" sz="2400">
                <a:solidFill>
                  <a:srgbClr val="000000"/>
                </a:solidFill>
                <a:latin typeface="宋体" pitchFamily="2" charset="-122"/>
              </a:rPr>
              <a:t>)</a:t>
            </a:r>
            <a:r>
              <a:rPr kumimoji="1" lang="zh-CN" altLang="en-US" sz="2400">
                <a:solidFill>
                  <a:srgbClr val="000000"/>
                </a:solidFill>
                <a:latin typeface="宋体" pitchFamily="2" charset="-122"/>
              </a:rPr>
              <a:t>上所有结点的关键字都大于根结点的关键字。</a:t>
            </a:r>
          </a:p>
          <a:p>
            <a:pPr algn="just" eaLnBrk="1" hangingPunct="1">
              <a:spcBef>
                <a:spcPct val="50000"/>
              </a:spcBef>
            </a:pPr>
            <a:r>
              <a:rPr kumimoji="1" lang="zh-CN" altLang="en-US" sz="2400">
                <a:solidFill>
                  <a:srgbClr val="000000"/>
                </a:solidFill>
                <a:latin typeface="宋体" pitchFamily="2" charset="-122"/>
              </a:rPr>
              <a:t>（</a:t>
            </a:r>
            <a:r>
              <a:rPr kumimoji="1" lang="en-US" altLang="zh-CN" sz="2400">
                <a:solidFill>
                  <a:srgbClr val="000000"/>
                </a:solidFill>
                <a:latin typeface="宋体" pitchFamily="2" charset="-122"/>
              </a:rPr>
              <a:t>3</a:t>
            </a:r>
            <a:r>
              <a:rPr kumimoji="1" lang="zh-CN" altLang="en-US" sz="2400">
                <a:solidFill>
                  <a:srgbClr val="000000"/>
                </a:solidFill>
                <a:latin typeface="宋体" pitchFamily="2" charset="-122"/>
              </a:rPr>
              <a:t>）左子树和右子树也是二叉排序树。</a:t>
            </a:r>
            <a:endParaRPr kumimoji="1" lang="zh-CN" altLang="en-US" sz="2400">
              <a:latin typeface="Times New Roman" pitchFamily="18" charset="0"/>
            </a:endParaRPr>
          </a:p>
        </p:txBody>
      </p:sp>
      <p:grpSp>
        <p:nvGrpSpPr>
          <p:cNvPr id="2" name="Group 6"/>
          <p:cNvGrpSpPr>
            <a:grpSpLocks/>
          </p:cNvGrpSpPr>
          <p:nvPr/>
        </p:nvGrpSpPr>
        <p:grpSpPr bwMode="auto">
          <a:xfrm>
            <a:off x="4876800" y="1700213"/>
            <a:ext cx="3886200" cy="2743200"/>
            <a:chOff x="3072" y="1536"/>
            <a:chExt cx="2448" cy="1728"/>
          </a:xfrm>
        </p:grpSpPr>
        <p:sp>
          <p:nvSpPr>
            <p:cNvPr id="33797" name="Rectangle 5"/>
            <p:cNvSpPr>
              <a:spLocks noChangeArrowheads="1"/>
            </p:cNvSpPr>
            <p:nvPr/>
          </p:nvSpPr>
          <p:spPr bwMode="auto">
            <a:xfrm>
              <a:off x="3072" y="1536"/>
              <a:ext cx="2448" cy="1728"/>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p>
          </p:txBody>
        </p:sp>
        <p:pic>
          <p:nvPicPr>
            <p:cNvPr id="31750" name="Picture 4" descr="pictures8\8-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 y="1632"/>
              <a:ext cx="2184" cy="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linds(vertical)">
                                      <p:cBhvr>
                                        <p:cTn id="7" dur="500"/>
                                        <p:tgtEl>
                                          <p:spTgt spid="33794"/>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3795"/>
                                        </p:tgtEl>
                                        <p:attrNameLst>
                                          <p:attrName>style.visibility</p:attrName>
                                        </p:attrNameLst>
                                      </p:cBhvr>
                                      <p:to>
                                        <p:strVal val="visible"/>
                                      </p:to>
                                    </p:set>
                                    <p:anim calcmode="lin" valueType="num">
                                      <p:cBhvr additive="base">
                                        <p:cTn id="11" dur="500" fill="hold"/>
                                        <p:tgtEl>
                                          <p:spTgt spid="33795"/>
                                        </p:tgtEl>
                                        <p:attrNameLst>
                                          <p:attrName>ppt_x</p:attrName>
                                        </p:attrNameLst>
                                      </p:cBhvr>
                                      <p:tavLst>
                                        <p:tav tm="0">
                                          <p:val>
                                            <p:strVal val="0-#ppt_w/2"/>
                                          </p:val>
                                        </p:tav>
                                        <p:tav tm="100000">
                                          <p:val>
                                            <p:strVal val="#ppt_x"/>
                                          </p:val>
                                        </p:tav>
                                      </p:tavLst>
                                    </p:anim>
                                    <p:anim calcmode="lin" valueType="num">
                                      <p:cBhvr additive="base">
                                        <p:cTn id="12" dur="500" fill="hold"/>
                                        <p:tgtEl>
                                          <p:spTgt spid="33795"/>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xfrm>
            <a:off x="993781" y="142875"/>
            <a:ext cx="7754938" cy="838200"/>
          </a:xfrm>
        </p:spPr>
        <p:txBody>
          <a:bodyPr/>
          <a:lstStyle/>
          <a:p>
            <a:pPr eaLnBrk="1" hangingPunct="1"/>
            <a:r>
              <a:rPr lang="zh-CN" altLang="en-US" smtClean="0">
                <a:solidFill>
                  <a:schemeClr val="tx2"/>
                </a:solidFill>
                <a:latin typeface="宋体" pitchFamily="2" charset="-122"/>
                <a:ea typeface="黑体" pitchFamily="49" charset="-122"/>
              </a:rPr>
              <a:t>二叉排序树上的查找</a:t>
            </a:r>
          </a:p>
        </p:txBody>
      </p:sp>
      <p:grpSp>
        <p:nvGrpSpPr>
          <p:cNvPr id="2" name="Group 6"/>
          <p:cNvGrpSpPr>
            <a:grpSpLocks/>
          </p:cNvGrpSpPr>
          <p:nvPr/>
        </p:nvGrpSpPr>
        <p:grpSpPr bwMode="auto">
          <a:xfrm>
            <a:off x="1151014" y="1520825"/>
            <a:ext cx="5292725" cy="3995738"/>
            <a:chOff x="2400" y="1248"/>
            <a:chExt cx="2928" cy="2112"/>
          </a:xfrm>
        </p:grpSpPr>
        <p:sp>
          <p:nvSpPr>
            <p:cNvPr id="45061" name="Rectangle 5"/>
            <p:cNvSpPr>
              <a:spLocks noChangeArrowheads="1"/>
            </p:cNvSpPr>
            <p:nvPr/>
          </p:nvSpPr>
          <p:spPr bwMode="auto">
            <a:xfrm>
              <a:off x="2400" y="1248"/>
              <a:ext cx="2928" cy="2112"/>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p>
          </p:txBody>
        </p:sp>
        <p:pic>
          <p:nvPicPr>
            <p:cNvPr id="32773" name="Picture 4" descr="pictures8\8-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 y="1344"/>
              <a:ext cx="2712" cy="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vertical)">
                                      <p:cBhvr>
                                        <p:cTn id="7" dur="500"/>
                                        <p:tgtEl>
                                          <p:spTgt spid="45059"/>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xfrm>
            <a:off x="993781" y="142875"/>
            <a:ext cx="7754938" cy="838200"/>
          </a:xfrm>
        </p:spPr>
        <p:txBody>
          <a:bodyPr/>
          <a:lstStyle/>
          <a:p>
            <a:pPr eaLnBrk="1" hangingPunct="1"/>
            <a:r>
              <a:rPr lang="zh-CN" altLang="en-US" dirty="0" smtClean="0">
                <a:solidFill>
                  <a:schemeClr val="tx2"/>
                </a:solidFill>
                <a:latin typeface="宋体" pitchFamily="2" charset="-122"/>
                <a:ea typeface="黑体" pitchFamily="49" charset="-122"/>
              </a:rPr>
              <a:t>二叉排序树上的查找</a:t>
            </a:r>
          </a:p>
        </p:txBody>
      </p:sp>
      <p:sp>
        <p:nvSpPr>
          <p:cNvPr id="33795" name="TextBox 2"/>
          <p:cNvSpPr txBox="1">
            <a:spLocks noChangeArrowheads="1"/>
          </p:cNvSpPr>
          <p:nvPr/>
        </p:nvSpPr>
        <p:spPr bwMode="auto">
          <a:xfrm>
            <a:off x="125420" y="1160463"/>
            <a:ext cx="8821737" cy="627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pPr eaLnBrk="1" hangingPunct="1"/>
            <a:r>
              <a:rPr lang="en-US" altLang="zh-CN" sz="2400" dirty="0" err="1"/>
              <a:t>BinTreeNode</a:t>
            </a:r>
            <a:r>
              <a:rPr lang="en-US" altLang="zh-CN" sz="2400" dirty="0"/>
              <a:t>&lt;</a:t>
            </a:r>
            <a:r>
              <a:rPr lang="en-US" altLang="zh-CN" sz="2400" dirty="0" err="1"/>
              <a:t>ElemType</a:t>
            </a:r>
            <a:r>
              <a:rPr lang="en-US" altLang="zh-CN" sz="2400" dirty="0"/>
              <a:t>&gt; *</a:t>
            </a:r>
            <a:r>
              <a:rPr lang="en-US" altLang="zh-CN" sz="2400" dirty="0" err="1"/>
              <a:t>BinarySortTree</a:t>
            </a:r>
            <a:r>
              <a:rPr lang="en-US" altLang="zh-CN" sz="2400" dirty="0"/>
              <a:t>&lt;</a:t>
            </a:r>
            <a:r>
              <a:rPr lang="en-US" altLang="zh-CN" sz="2400" dirty="0" err="1"/>
              <a:t>ElemType</a:t>
            </a:r>
            <a:r>
              <a:rPr lang="en-US" altLang="zh-CN" sz="2400" dirty="0"/>
              <a:t>&gt;::Find(</a:t>
            </a:r>
            <a:r>
              <a:rPr lang="en-US" altLang="zh-CN" sz="2400" b="1" dirty="0" err="1"/>
              <a:t>const</a:t>
            </a:r>
            <a:r>
              <a:rPr lang="en-US" altLang="zh-CN" sz="2400" dirty="0"/>
              <a:t> </a:t>
            </a:r>
            <a:r>
              <a:rPr lang="en-US" altLang="zh-CN" sz="2400" dirty="0" err="1"/>
              <a:t>ElemType</a:t>
            </a:r>
            <a:r>
              <a:rPr lang="en-US" altLang="zh-CN" sz="2400" dirty="0"/>
              <a:t> &amp;key, </a:t>
            </a:r>
            <a:endParaRPr lang="zh-CN" altLang="zh-CN" sz="2400" dirty="0"/>
          </a:p>
          <a:p>
            <a:pPr eaLnBrk="1" hangingPunct="1"/>
            <a:r>
              <a:rPr lang="en-US" altLang="zh-CN" sz="2400" dirty="0"/>
              <a:t>	</a:t>
            </a:r>
            <a:r>
              <a:rPr lang="en-US" altLang="zh-CN" sz="2400" dirty="0" err="1"/>
              <a:t>BinTreeNode</a:t>
            </a:r>
            <a:r>
              <a:rPr lang="en-US" altLang="zh-CN" sz="2400" dirty="0"/>
              <a:t>&lt;</a:t>
            </a:r>
            <a:r>
              <a:rPr lang="en-US" altLang="zh-CN" sz="2400" dirty="0" err="1"/>
              <a:t>ElemType</a:t>
            </a:r>
            <a:r>
              <a:rPr lang="en-US" altLang="zh-CN" sz="2400" dirty="0"/>
              <a:t>&gt; *&amp;f) </a:t>
            </a:r>
            <a:r>
              <a:rPr lang="en-US" altLang="zh-CN" sz="2400" b="1" dirty="0" err="1"/>
              <a:t>const</a:t>
            </a:r>
            <a:r>
              <a:rPr lang="en-US" altLang="zh-CN" sz="2400" dirty="0"/>
              <a:t>{</a:t>
            </a:r>
            <a:endParaRPr lang="zh-CN" altLang="zh-CN" sz="2400" dirty="0"/>
          </a:p>
          <a:p>
            <a:pPr eaLnBrk="1" hangingPunct="1"/>
            <a:r>
              <a:rPr lang="en-US" altLang="zh-CN" sz="2400" dirty="0"/>
              <a:t>	</a:t>
            </a:r>
            <a:r>
              <a:rPr lang="en-US" altLang="zh-CN" sz="2400" dirty="0" err="1"/>
              <a:t>BinTreeNode</a:t>
            </a:r>
            <a:r>
              <a:rPr lang="en-US" altLang="zh-CN" sz="2400" dirty="0"/>
              <a:t>&lt; </a:t>
            </a:r>
            <a:r>
              <a:rPr lang="en-US" altLang="zh-CN" sz="2400" dirty="0" err="1"/>
              <a:t>ElemType</a:t>
            </a:r>
            <a:r>
              <a:rPr lang="en-US" altLang="zh-CN" sz="2400" dirty="0"/>
              <a:t>&gt; *p=</a:t>
            </a:r>
            <a:r>
              <a:rPr lang="en-US" altLang="zh-CN" sz="2400" dirty="0" err="1"/>
              <a:t>GetRoot</a:t>
            </a:r>
            <a:r>
              <a:rPr lang="en-US" altLang="zh-CN" sz="2400" dirty="0"/>
              <a:t>();	</a:t>
            </a:r>
          </a:p>
          <a:p>
            <a:pPr eaLnBrk="1" hangingPunct="1"/>
            <a:r>
              <a:rPr lang="en-US" altLang="zh-CN" sz="2400" dirty="0"/>
              <a:t>	</a:t>
            </a:r>
            <a:r>
              <a:rPr lang="en-US" altLang="zh-CN" sz="2400" dirty="0" smtClean="0"/>
              <a:t>f=NULL;</a:t>
            </a:r>
            <a:r>
              <a:rPr lang="en-US" altLang="zh-CN" sz="2400" dirty="0"/>
              <a:t>		</a:t>
            </a:r>
            <a:r>
              <a:rPr lang="en-US" altLang="zh-CN" sz="2400" dirty="0" smtClean="0">
                <a:solidFill>
                  <a:srgbClr val="FF0000"/>
                </a:solidFill>
              </a:rPr>
              <a:t>//f</a:t>
            </a:r>
            <a:r>
              <a:rPr lang="zh-CN" altLang="en-US" sz="2400" dirty="0" smtClean="0">
                <a:solidFill>
                  <a:srgbClr val="FF0000"/>
                </a:solidFill>
              </a:rPr>
              <a:t>记录</a:t>
            </a:r>
            <a:r>
              <a:rPr lang="en-US" altLang="zh-CN" sz="2400" dirty="0" smtClean="0">
                <a:solidFill>
                  <a:srgbClr val="FF0000"/>
                </a:solidFill>
              </a:rPr>
              <a:t>p</a:t>
            </a:r>
            <a:r>
              <a:rPr lang="zh-CN" altLang="en-US" sz="2400" dirty="0" smtClean="0">
                <a:solidFill>
                  <a:srgbClr val="FF0000"/>
                </a:solidFill>
              </a:rPr>
              <a:t>的双亲</a:t>
            </a:r>
            <a:r>
              <a:rPr lang="en-US" altLang="zh-CN" sz="2400" dirty="0" smtClean="0"/>
              <a:t>	</a:t>
            </a:r>
            <a:endParaRPr lang="zh-CN" altLang="zh-CN" sz="2400" dirty="0"/>
          </a:p>
          <a:p>
            <a:pPr eaLnBrk="1" hangingPunct="1"/>
            <a:r>
              <a:rPr lang="en-US" altLang="zh-CN" sz="2400" dirty="0"/>
              <a:t>	</a:t>
            </a:r>
            <a:r>
              <a:rPr lang="en-US" altLang="zh-CN" sz="2400" b="1" dirty="0"/>
              <a:t>while</a:t>
            </a:r>
            <a:r>
              <a:rPr lang="en-US" altLang="zh-CN" sz="2400" dirty="0"/>
              <a:t> (p != NULL &amp;&amp; p-&gt;data != key)	{</a:t>
            </a:r>
          </a:p>
          <a:p>
            <a:pPr eaLnBrk="1" hangingPunct="1"/>
            <a:r>
              <a:rPr lang="en-US" altLang="zh-CN" sz="2400" dirty="0"/>
              <a:t>		</a:t>
            </a:r>
            <a:r>
              <a:rPr lang="en-US" altLang="zh-CN" sz="2400" b="1" dirty="0"/>
              <a:t>if</a:t>
            </a:r>
            <a:r>
              <a:rPr lang="en-US" altLang="zh-CN" sz="2400" dirty="0"/>
              <a:t> (key &lt; p-&gt;data)	{</a:t>
            </a:r>
          </a:p>
          <a:p>
            <a:pPr eaLnBrk="1" hangingPunct="1"/>
            <a:r>
              <a:rPr lang="en-US" altLang="zh-CN" sz="2400" dirty="0"/>
              <a:t>			f=p;	p=p-&gt;</a:t>
            </a:r>
            <a:r>
              <a:rPr lang="en-US" altLang="zh-CN" sz="2400" dirty="0" err="1"/>
              <a:t>leftChild</a:t>
            </a:r>
            <a:r>
              <a:rPr lang="en-US" altLang="zh-CN" sz="2400" dirty="0"/>
              <a:t>;</a:t>
            </a:r>
            <a:endParaRPr lang="zh-CN" altLang="zh-CN" sz="2400" dirty="0"/>
          </a:p>
          <a:p>
            <a:pPr eaLnBrk="1" hangingPunct="1"/>
            <a:r>
              <a:rPr lang="en-US" altLang="zh-CN" sz="2400" dirty="0"/>
              <a:t>		}</a:t>
            </a:r>
            <a:endParaRPr lang="zh-CN" altLang="zh-CN" sz="2400" dirty="0"/>
          </a:p>
          <a:p>
            <a:pPr eaLnBrk="1" hangingPunct="1"/>
            <a:r>
              <a:rPr lang="en-US" altLang="zh-CN" sz="2400" dirty="0"/>
              <a:t>		</a:t>
            </a:r>
            <a:r>
              <a:rPr lang="en-US" altLang="zh-CN" sz="2400" b="1" dirty="0"/>
              <a:t>else</a:t>
            </a:r>
            <a:r>
              <a:rPr lang="en-US" altLang="zh-CN" sz="2400" dirty="0"/>
              <a:t>		{</a:t>
            </a:r>
          </a:p>
          <a:p>
            <a:pPr eaLnBrk="1" hangingPunct="1"/>
            <a:r>
              <a:rPr lang="en-US" altLang="zh-CN" sz="2400" dirty="0"/>
              <a:t>			f=p;	p=p-&gt;</a:t>
            </a:r>
            <a:r>
              <a:rPr lang="en-US" altLang="zh-CN" sz="2400" dirty="0" err="1"/>
              <a:t>rightChild</a:t>
            </a:r>
            <a:r>
              <a:rPr lang="en-US" altLang="zh-CN" sz="2400" dirty="0"/>
              <a:t>;</a:t>
            </a:r>
            <a:endParaRPr lang="zh-CN" altLang="zh-CN" sz="2400" dirty="0"/>
          </a:p>
          <a:p>
            <a:pPr eaLnBrk="1" hangingPunct="1"/>
            <a:r>
              <a:rPr lang="en-US" altLang="zh-CN" sz="2400" dirty="0"/>
              <a:t>		}</a:t>
            </a:r>
            <a:endParaRPr lang="zh-CN" altLang="zh-CN" sz="2400" dirty="0"/>
          </a:p>
          <a:p>
            <a:pPr eaLnBrk="1" hangingPunct="1"/>
            <a:r>
              <a:rPr lang="en-US" altLang="zh-CN" sz="2400" dirty="0"/>
              <a:t>	}</a:t>
            </a:r>
            <a:endParaRPr lang="zh-CN" altLang="zh-CN" sz="2400" dirty="0"/>
          </a:p>
          <a:p>
            <a:pPr eaLnBrk="1" hangingPunct="1"/>
            <a:r>
              <a:rPr lang="en-US" altLang="zh-CN" sz="2400" dirty="0"/>
              <a:t>	</a:t>
            </a:r>
            <a:r>
              <a:rPr lang="en-US" altLang="zh-CN" sz="2400" b="1" dirty="0"/>
              <a:t>return</a:t>
            </a:r>
            <a:r>
              <a:rPr lang="en-US" altLang="zh-CN" sz="2400" dirty="0"/>
              <a:t> p;</a:t>
            </a:r>
            <a:endParaRPr lang="zh-CN" altLang="zh-CN" sz="2400" dirty="0"/>
          </a:p>
          <a:p>
            <a:pPr eaLnBrk="1" hangingPunct="1"/>
            <a:r>
              <a:rPr lang="en-US" altLang="zh-CN" sz="2400" dirty="0"/>
              <a:t>}</a:t>
            </a:r>
            <a:endParaRPr lang="zh-CN" altLang="zh-CN" sz="2400" dirty="0"/>
          </a:p>
          <a:p>
            <a:pPr eaLnBrk="1" hangingPunct="1"/>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vertical)">
                                      <p:cBhvr>
                                        <p:cTn id="7"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827090" y="1341438"/>
            <a:ext cx="6589712" cy="4932362"/>
            <a:chOff x="2208" y="576"/>
            <a:chExt cx="3024" cy="2256"/>
          </a:xfrm>
        </p:grpSpPr>
        <p:sp>
          <p:nvSpPr>
            <p:cNvPr id="34820" name="Rectangle 4"/>
            <p:cNvSpPr>
              <a:spLocks noChangeArrowheads="1"/>
            </p:cNvSpPr>
            <p:nvPr/>
          </p:nvSpPr>
          <p:spPr bwMode="auto">
            <a:xfrm>
              <a:off x="2208" y="576"/>
              <a:ext cx="3024" cy="225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34821" name="Object 8"/>
            <p:cNvGraphicFramePr>
              <a:graphicFrameLocks noChangeAspect="1"/>
            </p:cNvGraphicFramePr>
            <p:nvPr/>
          </p:nvGraphicFramePr>
          <p:xfrm>
            <a:off x="2400" y="816"/>
            <a:ext cx="2658" cy="1807"/>
          </p:xfrm>
          <a:graphic>
            <a:graphicData uri="http://schemas.openxmlformats.org/presentationml/2006/ole">
              <mc:AlternateContent xmlns:mc="http://schemas.openxmlformats.org/markup-compatibility/2006">
                <mc:Choice xmlns:v="urn:schemas-microsoft-com:vml" Requires="v">
                  <p:oleObj spid="_x0000_s34884" name="位图图像" r:id="rId3" imgW="1428949" imgH="971686" progId="Paint.Picture">
                    <p:embed/>
                  </p:oleObj>
                </mc:Choice>
                <mc:Fallback>
                  <p:oleObj name="位图图像" r:id="rId3" imgW="1428949" imgH="971686"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 y="816"/>
                          <a:ext cx="2658" cy="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 name="标题 2"/>
          <p:cNvSpPr>
            <a:spLocks noGrp="1"/>
          </p:cNvSpPr>
          <p:nvPr>
            <p:ph type="title"/>
          </p:nvPr>
        </p:nvSpPr>
        <p:spPr>
          <a:xfrm>
            <a:off x="993781" y="142875"/>
            <a:ext cx="7754938" cy="838200"/>
          </a:xfrm>
        </p:spPr>
        <p:txBody>
          <a:bodyPr/>
          <a:lstStyle/>
          <a:p>
            <a:pPr>
              <a:defRPr/>
            </a:pPr>
            <a:r>
              <a:rPr lang="zh-CN" altLang="en-US" dirty="0">
                <a:solidFill>
                  <a:schemeClr val="tx2"/>
                </a:solidFill>
              </a:rPr>
              <a:t>二叉排序树的插入</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93781" y="142875"/>
            <a:ext cx="7754938" cy="838200"/>
          </a:xfrm>
        </p:spPr>
        <p:txBody>
          <a:bodyPr/>
          <a:lstStyle/>
          <a:p>
            <a:pPr>
              <a:defRPr/>
            </a:pPr>
            <a:r>
              <a:rPr lang="zh-CN" altLang="en-US" dirty="0">
                <a:solidFill>
                  <a:schemeClr val="tx2"/>
                </a:solidFill>
              </a:rPr>
              <a:t>二叉排序树的插入</a:t>
            </a:r>
            <a:endParaRPr lang="zh-CN" altLang="en-US" dirty="0"/>
          </a:p>
        </p:txBody>
      </p:sp>
      <p:sp>
        <p:nvSpPr>
          <p:cNvPr id="35843" name="TextBox 5"/>
          <p:cNvSpPr txBox="1">
            <a:spLocks noChangeArrowheads="1"/>
          </p:cNvSpPr>
          <p:nvPr/>
        </p:nvSpPr>
        <p:spPr bwMode="auto">
          <a:xfrm>
            <a:off x="34925" y="1298578"/>
            <a:ext cx="9126538"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pPr eaLnBrk="1" hangingPunct="1"/>
            <a:r>
              <a:rPr lang="en-US" altLang="zh-CN" sz="2400" b="1" dirty="0" err="1"/>
              <a:t>bool</a:t>
            </a:r>
            <a:r>
              <a:rPr lang="en-US" altLang="zh-CN" sz="2400" dirty="0"/>
              <a:t> </a:t>
            </a:r>
            <a:r>
              <a:rPr lang="en-US" altLang="zh-CN" sz="2400" dirty="0" err="1"/>
              <a:t>BinarySortTree</a:t>
            </a:r>
            <a:r>
              <a:rPr lang="en-US" altLang="zh-CN" sz="2400" dirty="0"/>
              <a:t>&lt;</a:t>
            </a:r>
            <a:r>
              <a:rPr lang="en-US" altLang="zh-CN" sz="2400" dirty="0" err="1"/>
              <a:t>ElemType</a:t>
            </a:r>
            <a:r>
              <a:rPr lang="en-US" altLang="zh-CN" sz="2400" dirty="0"/>
              <a:t>&gt;::Insert(</a:t>
            </a:r>
            <a:r>
              <a:rPr lang="en-US" altLang="zh-CN" sz="2400" b="1" dirty="0" err="1"/>
              <a:t>const</a:t>
            </a:r>
            <a:r>
              <a:rPr lang="en-US" altLang="zh-CN" sz="2400" dirty="0"/>
              <a:t> </a:t>
            </a:r>
            <a:r>
              <a:rPr lang="en-US" altLang="zh-CN" sz="2400" dirty="0" err="1"/>
              <a:t>ElemType</a:t>
            </a:r>
            <a:r>
              <a:rPr lang="en-US" altLang="zh-CN" sz="2400" dirty="0"/>
              <a:t> &amp;e){</a:t>
            </a:r>
            <a:endParaRPr lang="zh-CN" altLang="zh-CN" sz="2400" dirty="0"/>
          </a:p>
          <a:p>
            <a:pPr eaLnBrk="1" hangingPunct="1"/>
            <a:r>
              <a:rPr lang="en-US" altLang="zh-CN" sz="2400" dirty="0"/>
              <a:t>	</a:t>
            </a:r>
            <a:r>
              <a:rPr lang="en-US" altLang="zh-CN" sz="2400" dirty="0" err="1"/>
              <a:t>BinTreeNode</a:t>
            </a:r>
            <a:r>
              <a:rPr lang="en-US" altLang="zh-CN" sz="2400" dirty="0"/>
              <a:t>&lt;</a:t>
            </a:r>
            <a:r>
              <a:rPr lang="en-US" altLang="zh-CN" sz="2400" dirty="0" err="1"/>
              <a:t>ElemType</a:t>
            </a:r>
            <a:r>
              <a:rPr lang="en-US" altLang="zh-CN" sz="2400" dirty="0"/>
              <a:t>&gt; *f;</a:t>
            </a:r>
          </a:p>
          <a:p>
            <a:pPr eaLnBrk="1" hangingPunct="1"/>
            <a:r>
              <a:rPr lang="en-US" altLang="zh-CN" sz="2400" dirty="0"/>
              <a:t>	</a:t>
            </a:r>
            <a:r>
              <a:rPr lang="en-US" altLang="zh-CN" sz="2400" b="1" dirty="0"/>
              <a:t>if</a:t>
            </a:r>
            <a:r>
              <a:rPr lang="en-US" altLang="zh-CN" sz="2400" dirty="0"/>
              <a:t> (Find(e, f) == NULL)	{</a:t>
            </a:r>
          </a:p>
          <a:p>
            <a:pPr eaLnBrk="1" hangingPunct="1"/>
            <a:r>
              <a:rPr lang="en-US" altLang="zh-CN" sz="2400" dirty="0" smtClean="0"/>
              <a:t>		</a:t>
            </a:r>
            <a:r>
              <a:rPr lang="en-US" altLang="zh-CN" sz="2400" dirty="0" err="1" smtClean="0"/>
              <a:t>BinTreeNode</a:t>
            </a:r>
            <a:r>
              <a:rPr lang="en-US" altLang="zh-CN" sz="2400" dirty="0" smtClean="0"/>
              <a:t>&lt;</a:t>
            </a:r>
            <a:r>
              <a:rPr lang="en-US" altLang="zh-CN" sz="2400" dirty="0" err="1" smtClean="0"/>
              <a:t>ElemType</a:t>
            </a:r>
            <a:r>
              <a:rPr lang="en-US" altLang="zh-CN" sz="2400" dirty="0"/>
              <a:t>&gt; *</a:t>
            </a:r>
            <a:r>
              <a:rPr lang="en-US" altLang="zh-CN" sz="2400" dirty="0" smtClean="0"/>
              <a:t>p; </a:t>
            </a:r>
            <a:endParaRPr lang="zh-CN" altLang="zh-CN" sz="2400" dirty="0" smtClean="0"/>
          </a:p>
          <a:p>
            <a:pPr eaLnBrk="1" hangingPunct="1"/>
            <a:r>
              <a:rPr lang="en-US" altLang="zh-CN" sz="2400" dirty="0" smtClean="0"/>
              <a:t>		p=</a:t>
            </a:r>
            <a:r>
              <a:rPr lang="en-US" altLang="zh-CN" sz="2400" b="1" dirty="0" smtClean="0"/>
              <a:t>new</a:t>
            </a:r>
            <a:r>
              <a:rPr lang="en-US" altLang="zh-CN" sz="2400" dirty="0" smtClean="0"/>
              <a:t> </a:t>
            </a:r>
            <a:r>
              <a:rPr lang="en-US" altLang="zh-CN" sz="2400" dirty="0" err="1" smtClean="0"/>
              <a:t>BinTreeNode</a:t>
            </a:r>
            <a:r>
              <a:rPr lang="en-US" altLang="zh-CN" sz="2400" dirty="0" smtClean="0"/>
              <a:t>&lt;</a:t>
            </a:r>
            <a:r>
              <a:rPr lang="en-US" altLang="zh-CN" sz="2400" dirty="0" err="1" smtClean="0"/>
              <a:t>ElemType</a:t>
            </a:r>
            <a:r>
              <a:rPr lang="en-US" altLang="zh-CN" sz="2400" dirty="0" smtClean="0"/>
              <a:t>&gt;(e);</a:t>
            </a:r>
            <a:endParaRPr lang="zh-CN" altLang="zh-CN" sz="2400" dirty="0" smtClean="0"/>
          </a:p>
          <a:p>
            <a:pPr eaLnBrk="1" hangingPunct="1"/>
            <a:r>
              <a:rPr lang="en-US" altLang="zh-CN" sz="2400" dirty="0"/>
              <a:t>		</a:t>
            </a:r>
            <a:r>
              <a:rPr lang="en-US" altLang="zh-CN" sz="2400" b="1" dirty="0"/>
              <a:t>if</a:t>
            </a:r>
            <a:r>
              <a:rPr lang="en-US" altLang="zh-CN" sz="2400" dirty="0"/>
              <a:t> (</a:t>
            </a:r>
            <a:r>
              <a:rPr lang="en-US" altLang="zh-CN" sz="2400" dirty="0" err="1"/>
              <a:t>IsEmpty</a:t>
            </a:r>
            <a:r>
              <a:rPr lang="en-US" altLang="zh-CN" sz="2400" dirty="0"/>
              <a:t>())	  </a:t>
            </a:r>
            <a:r>
              <a:rPr lang="en-US" altLang="zh-CN" sz="2400" dirty="0" smtClean="0"/>
              <a:t>root=p</a:t>
            </a:r>
            <a:r>
              <a:rPr lang="en-US" altLang="zh-CN" sz="2400" dirty="0"/>
              <a:t>;</a:t>
            </a:r>
            <a:endParaRPr lang="zh-CN" altLang="zh-CN" sz="2400" dirty="0"/>
          </a:p>
          <a:p>
            <a:pPr eaLnBrk="1" hangingPunct="1"/>
            <a:r>
              <a:rPr lang="en-US" altLang="zh-CN" sz="2400" dirty="0"/>
              <a:t>		</a:t>
            </a:r>
            <a:r>
              <a:rPr lang="en-US" altLang="zh-CN" sz="2400" b="1" dirty="0"/>
              <a:t>else</a:t>
            </a:r>
            <a:r>
              <a:rPr lang="en-US" altLang="zh-CN" sz="2400" dirty="0"/>
              <a:t> </a:t>
            </a:r>
            <a:r>
              <a:rPr lang="en-US" altLang="zh-CN" sz="2400" b="1" dirty="0"/>
              <a:t>if</a:t>
            </a:r>
            <a:r>
              <a:rPr lang="en-US" altLang="zh-CN" sz="2400" dirty="0"/>
              <a:t> (e &lt; f-&gt;data)	</a:t>
            </a:r>
            <a:r>
              <a:rPr lang="en-US" altLang="zh-CN" sz="2400" dirty="0" smtClean="0"/>
              <a:t> f-</a:t>
            </a:r>
            <a:r>
              <a:rPr lang="en-US" altLang="zh-CN" sz="2400" dirty="0"/>
              <a:t>&gt;</a:t>
            </a:r>
            <a:r>
              <a:rPr lang="en-US" altLang="zh-CN" sz="2400" dirty="0" err="1"/>
              <a:t>leftChild</a:t>
            </a:r>
            <a:r>
              <a:rPr lang="en-US" altLang="zh-CN" sz="2400" dirty="0"/>
              <a:t>=p;</a:t>
            </a:r>
            <a:endParaRPr lang="zh-CN" altLang="zh-CN" sz="2400" dirty="0"/>
          </a:p>
          <a:p>
            <a:pPr eaLnBrk="1" hangingPunct="1"/>
            <a:r>
              <a:rPr lang="en-US" altLang="zh-CN" sz="2400" dirty="0"/>
              <a:t>		        </a:t>
            </a:r>
            <a:r>
              <a:rPr lang="en-US" altLang="zh-CN" sz="2400" b="1" dirty="0"/>
              <a:t>else</a:t>
            </a:r>
            <a:r>
              <a:rPr lang="en-US" altLang="zh-CN" sz="2400" dirty="0"/>
              <a:t>	</a:t>
            </a:r>
            <a:r>
              <a:rPr lang="en-US" altLang="zh-CN" sz="2400" dirty="0" smtClean="0"/>
              <a:t>f-</a:t>
            </a:r>
            <a:r>
              <a:rPr lang="en-US" altLang="zh-CN" sz="2400" dirty="0"/>
              <a:t>&gt;</a:t>
            </a:r>
            <a:r>
              <a:rPr lang="en-US" altLang="zh-CN" sz="2400" dirty="0" err="1"/>
              <a:t>rightChild</a:t>
            </a:r>
            <a:r>
              <a:rPr lang="en-US" altLang="zh-CN" sz="2400" dirty="0"/>
              <a:t>=p;</a:t>
            </a:r>
            <a:endParaRPr lang="zh-CN" altLang="zh-CN" sz="2400" dirty="0"/>
          </a:p>
          <a:p>
            <a:pPr eaLnBrk="1" hangingPunct="1"/>
            <a:r>
              <a:rPr lang="en-US" altLang="zh-CN" sz="2400" dirty="0"/>
              <a:t>		</a:t>
            </a:r>
            <a:r>
              <a:rPr lang="en-US" altLang="zh-CN" sz="2400" b="1" dirty="0"/>
              <a:t>return</a:t>
            </a:r>
            <a:r>
              <a:rPr lang="en-US" altLang="zh-CN" sz="2400" dirty="0"/>
              <a:t> true;		</a:t>
            </a:r>
            <a:endParaRPr lang="zh-CN" altLang="zh-CN" sz="2400" dirty="0"/>
          </a:p>
          <a:p>
            <a:pPr eaLnBrk="1" hangingPunct="1"/>
            <a:r>
              <a:rPr lang="en-US" altLang="zh-CN" sz="2400" dirty="0"/>
              <a:t>	}</a:t>
            </a:r>
            <a:endParaRPr lang="zh-CN" altLang="zh-CN" sz="2400" dirty="0"/>
          </a:p>
          <a:p>
            <a:pPr eaLnBrk="1" hangingPunct="1"/>
            <a:r>
              <a:rPr lang="en-US" altLang="zh-CN" sz="2400" dirty="0"/>
              <a:t>	</a:t>
            </a:r>
            <a:r>
              <a:rPr lang="en-US" altLang="zh-CN" sz="2400" b="1" dirty="0"/>
              <a:t>else</a:t>
            </a:r>
          </a:p>
          <a:p>
            <a:pPr eaLnBrk="1" hangingPunct="1"/>
            <a:r>
              <a:rPr lang="en-US" altLang="zh-CN" sz="2400" dirty="0"/>
              <a:t>		</a:t>
            </a:r>
            <a:r>
              <a:rPr lang="en-US" altLang="zh-CN" sz="2400" b="1" dirty="0"/>
              <a:t>return</a:t>
            </a:r>
            <a:r>
              <a:rPr lang="en-US" altLang="zh-CN" sz="2400" dirty="0"/>
              <a:t> false;</a:t>
            </a:r>
            <a:endParaRPr lang="zh-CN" altLang="zh-CN" sz="2400" dirty="0"/>
          </a:p>
          <a:p>
            <a:pPr eaLnBrk="1" hangingPunct="1"/>
            <a:r>
              <a:rPr lang="en-US" altLang="zh-CN" sz="2400" dirty="0"/>
              <a:t>}</a:t>
            </a:r>
            <a:endParaRPr lang="zh-CN" altLang="zh-CN" sz="2400" dirty="0"/>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0"/>
          <p:cNvSpPr txBox="1">
            <a:spLocks noChangeArrowheads="1"/>
          </p:cNvSpPr>
          <p:nvPr/>
        </p:nvSpPr>
        <p:spPr bwMode="auto">
          <a:xfrm>
            <a:off x="1115158" y="6427788"/>
            <a:ext cx="677300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b="1" i="0" u="none" smtClean="0">
                <a:solidFill>
                  <a:srgbClr val="000000"/>
                </a:solidFill>
                <a:ea typeface="宋体" charset="-122"/>
              </a:rPr>
              <a:t>图</a:t>
            </a:r>
            <a:r>
              <a:rPr lang="en-US" altLang="zh-CN" b="1" i="0" u="none" smtClean="0">
                <a:solidFill>
                  <a:srgbClr val="000000"/>
                </a:solidFill>
                <a:ea typeface="宋体" charset="-122"/>
              </a:rPr>
              <a:t>8-10 </a:t>
            </a:r>
            <a:r>
              <a:rPr lang="zh-CN" altLang="en-US" b="1" i="0" u="none" smtClean="0">
                <a:solidFill>
                  <a:srgbClr val="000000"/>
                </a:solidFill>
                <a:ea typeface="宋体" charset="-122"/>
              </a:rPr>
              <a:t>二叉排序树的建立过程</a:t>
            </a:r>
            <a:endParaRPr lang="zh-CN" altLang="en-US" sz="2000" b="1" i="0" u="none" smtClean="0">
              <a:solidFill>
                <a:srgbClr val="000000"/>
              </a:solidFill>
              <a:ea typeface="宋体" charset="-122"/>
            </a:endParaRPr>
          </a:p>
        </p:txBody>
      </p:sp>
      <p:pic>
        <p:nvPicPr>
          <p:cNvPr id="56323" name="Picture 20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88" y="549278"/>
            <a:ext cx="73122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33603" name="Picture 20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443" y="549275"/>
            <a:ext cx="1395046"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33604" name="Picture 20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2246" y="549275"/>
            <a:ext cx="2060331"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33606" name="Picture 20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3746" y="620713"/>
            <a:ext cx="1777512"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33607" name="Picture 20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577" y="3141665"/>
            <a:ext cx="2725615"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33610" name="Picture 20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4643" y="3213168"/>
            <a:ext cx="2924908"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56329" name="Rectangle 2059"/>
          <p:cNvSpPr>
            <a:spLocks noChangeArrowheads="1"/>
          </p:cNvSpPr>
          <p:nvPr/>
        </p:nvSpPr>
        <p:spPr bwMode="auto">
          <a:xfrm>
            <a:off x="8244408" y="1052800"/>
            <a:ext cx="568464" cy="37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eaLnBrk="0" hangingPunct="0"/>
            <a:r>
              <a:rPr lang="en-US" altLang="zh-CN" sz="2400" dirty="0" smtClean="0">
                <a:solidFill>
                  <a:srgbClr val="000000"/>
                </a:solidFill>
                <a:latin typeface="Times New Roman" pitchFamily="18" charset="0"/>
                <a:ea typeface="宋体" charset="-122"/>
              </a:rPr>
              <a:t>39116846752371886</a:t>
            </a:r>
          </a:p>
          <a:p>
            <a:pPr eaLnBrk="0" hangingPunct="0"/>
            <a:r>
              <a:rPr lang="en-US" altLang="zh-CN" sz="2400" dirty="0" smtClean="0">
                <a:solidFill>
                  <a:srgbClr val="000000"/>
                </a:solidFill>
                <a:latin typeface="Times New Roman" pitchFamily="18" charset="0"/>
                <a:ea typeface="宋体" charset="-122"/>
              </a:rPr>
              <a:t>34</a:t>
            </a:r>
            <a:r>
              <a:rPr lang="en-US" altLang="zh-CN" sz="2400" i="1" u="sng"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3338666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33603"/>
                                        </p:tgtEl>
                                        <p:attrNameLst>
                                          <p:attrName>style.visibility</p:attrName>
                                        </p:attrNameLst>
                                      </p:cBhvr>
                                      <p:to>
                                        <p:strVal val="visible"/>
                                      </p:to>
                                    </p:set>
                                    <p:animEffect transition="in" filter="randombar(horizontal)">
                                      <p:cBhvr>
                                        <p:cTn id="7" dur="500"/>
                                        <p:tgtEl>
                                          <p:spTgt spid="1433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433604"/>
                                        </p:tgtEl>
                                        <p:attrNameLst>
                                          <p:attrName>style.visibility</p:attrName>
                                        </p:attrNameLst>
                                      </p:cBhvr>
                                      <p:to>
                                        <p:strVal val="visible"/>
                                      </p:to>
                                    </p:set>
                                    <p:animEffect transition="in" filter="randombar(horizontal)">
                                      <p:cBhvr>
                                        <p:cTn id="12" dur="500"/>
                                        <p:tgtEl>
                                          <p:spTgt spid="1433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33606"/>
                                        </p:tgtEl>
                                        <p:attrNameLst>
                                          <p:attrName>style.visibility</p:attrName>
                                        </p:attrNameLst>
                                      </p:cBhvr>
                                      <p:to>
                                        <p:strVal val="visible"/>
                                      </p:to>
                                    </p:set>
                                    <p:animEffect transition="in" filter="dissolve">
                                      <p:cBhvr>
                                        <p:cTn id="17" dur="500"/>
                                        <p:tgtEl>
                                          <p:spTgt spid="14336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1433607"/>
                                        </p:tgtEl>
                                        <p:attrNameLst>
                                          <p:attrName>style.visibility</p:attrName>
                                        </p:attrNameLst>
                                      </p:cBhvr>
                                      <p:to>
                                        <p:strVal val="visible"/>
                                      </p:to>
                                    </p:set>
                                    <p:animEffect transition="in" filter="strips(downLeft)">
                                      <p:cBhvr>
                                        <p:cTn id="22" dur="500"/>
                                        <p:tgtEl>
                                          <p:spTgt spid="14336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nodeType="clickEffect">
                                  <p:stCondLst>
                                    <p:cond delay="0"/>
                                  </p:stCondLst>
                                  <p:childTnLst>
                                    <p:set>
                                      <p:cBhvr>
                                        <p:cTn id="26" dur="1" fill="hold">
                                          <p:stCondLst>
                                            <p:cond delay="0"/>
                                          </p:stCondLst>
                                        </p:cTn>
                                        <p:tgtEl>
                                          <p:spTgt spid="1433610"/>
                                        </p:tgtEl>
                                        <p:attrNameLst>
                                          <p:attrName>style.visibility</p:attrName>
                                        </p:attrNameLst>
                                      </p:cBhvr>
                                      <p:to>
                                        <p:strVal val="visible"/>
                                      </p:to>
                                    </p:set>
                                    <p:animEffect transition="in" filter="barn(inHorizontal)">
                                      <p:cBhvr>
                                        <p:cTn id="27" dur="500"/>
                                        <p:tgtEl>
                                          <p:spTgt spid="143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15158" y="6407265"/>
            <a:ext cx="677300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b="1" i="0" u="none" smtClean="0">
                <a:solidFill>
                  <a:srgbClr val="000000"/>
                </a:solidFill>
                <a:ea typeface="宋体" charset="-122"/>
              </a:rPr>
              <a:t>图</a:t>
            </a:r>
            <a:r>
              <a:rPr lang="en-US" altLang="zh-CN" b="1" i="0" u="none" smtClean="0">
                <a:solidFill>
                  <a:srgbClr val="000000"/>
                </a:solidFill>
                <a:ea typeface="宋体" charset="-122"/>
              </a:rPr>
              <a:t>8-10 </a:t>
            </a:r>
            <a:r>
              <a:rPr lang="zh-CN" altLang="en-US" b="1" i="0" u="none" smtClean="0">
                <a:solidFill>
                  <a:srgbClr val="000000"/>
                </a:solidFill>
                <a:ea typeface="宋体" charset="-122"/>
              </a:rPr>
              <a:t>二叉排序树的建立过程</a:t>
            </a:r>
            <a:endParaRPr lang="zh-CN" altLang="en-US" sz="2000" b="1" i="0" u="none" smtClean="0">
              <a:solidFill>
                <a:srgbClr val="000000"/>
              </a:solidFill>
              <a:ea typeface="宋体" charset="-122"/>
            </a:endParaRPr>
          </a:p>
        </p:txBody>
      </p:sp>
      <p:sp>
        <p:nvSpPr>
          <p:cNvPr id="57347" name="Rectangle 9"/>
          <p:cNvSpPr>
            <a:spLocks noChangeArrowheads="1"/>
          </p:cNvSpPr>
          <p:nvPr/>
        </p:nvSpPr>
        <p:spPr bwMode="auto">
          <a:xfrm>
            <a:off x="8208404" y="1004119"/>
            <a:ext cx="568464" cy="37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eaLnBrk="0" hangingPunct="0"/>
            <a:r>
              <a:rPr lang="en-US" altLang="zh-CN" sz="2400" dirty="0" smtClean="0">
                <a:solidFill>
                  <a:srgbClr val="000000"/>
                </a:solidFill>
                <a:latin typeface="Times New Roman" pitchFamily="18" charset="0"/>
                <a:ea typeface="宋体" charset="-122"/>
              </a:rPr>
              <a:t>39116846752371886</a:t>
            </a:r>
          </a:p>
          <a:p>
            <a:pPr eaLnBrk="0" hangingPunct="0"/>
            <a:r>
              <a:rPr lang="en-US" altLang="zh-CN" sz="2400" dirty="0" smtClean="0">
                <a:solidFill>
                  <a:srgbClr val="000000"/>
                </a:solidFill>
                <a:latin typeface="Times New Roman" pitchFamily="18" charset="0"/>
                <a:ea typeface="宋体" charset="-122"/>
              </a:rPr>
              <a:t>34</a:t>
            </a:r>
            <a:r>
              <a:rPr lang="en-US" altLang="zh-CN" sz="2400" i="1" u="sng" dirty="0" smtClean="0">
                <a:solidFill>
                  <a:srgbClr val="000000"/>
                </a:solidFill>
                <a:latin typeface="Times New Roman" pitchFamily="18" charset="0"/>
                <a:ea typeface="宋体" charset="-122"/>
              </a:rPr>
              <a:t> </a:t>
            </a:r>
          </a:p>
        </p:txBody>
      </p:sp>
      <p:pic>
        <p:nvPicPr>
          <p:cNvPr id="57348"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t="-1" b="121"/>
          <a:stretch/>
        </p:blipFill>
        <p:spPr bwMode="auto">
          <a:xfrm>
            <a:off x="359532" y="361950"/>
            <a:ext cx="2658208"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0734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6058" y="333375"/>
            <a:ext cx="3058257" cy="24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07341" name="Picture 13"/>
          <p:cNvPicPr>
            <a:picLocks noChangeAspect="1" noChangeArrowheads="1"/>
          </p:cNvPicPr>
          <p:nvPr/>
        </p:nvPicPr>
        <p:blipFill>
          <a:blip r:embed="rId5">
            <a:extLst>
              <a:ext uri="{28A0092B-C50C-407E-A947-70E740481C1C}">
                <a14:useLocalDpi xmlns:a14="http://schemas.microsoft.com/office/drawing/2010/main" val="0"/>
              </a:ext>
            </a:extLst>
          </a:blip>
          <a:srcRect t="923"/>
          <a:stretch>
            <a:fillRect/>
          </a:stretch>
        </p:blipFill>
        <p:spPr bwMode="auto">
          <a:xfrm>
            <a:off x="517316" y="3810065"/>
            <a:ext cx="2791557"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0734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3473" y="2997200"/>
            <a:ext cx="3889131"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extLst>
      <p:ext uri="{BB962C8B-B14F-4D97-AF65-F5344CB8AC3E}">
        <p14:creationId xmlns:p14="http://schemas.microsoft.com/office/powerpoint/2010/main" val="3340847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07340"/>
                                        </p:tgtEl>
                                        <p:attrNameLst>
                                          <p:attrName>style.visibility</p:attrName>
                                        </p:attrNameLst>
                                      </p:cBhvr>
                                      <p:to>
                                        <p:strVal val="visible"/>
                                      </p:to>
                                    </p:set>
                                    <p:animEffect transition="in" filter="checkerboard(across)">
                                      <p:cBhvr>
                                        <p:cTn id="7" dur="500"/>
                                        <p:tgtEl>
                                          <p:spTgt spid="1507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507341"/>
                                        </p:tgtEl>
                                        <p:attrNameLst>
                                          <p:attrName>style.visibility</p:attrName>
                                        </p:attrNameLst>
                                      </p:cBhvr>
                                      <p:to>
                                        <p:strVal val="visible"/>
                                      </p:to>
                                    </p:set>
                                    <p:animEffect transition="in" filter="randombar(horizontal)">
                                      <p:cBhvr>
                                        <p:cTn id="12" dur="500"/>
                                        <p:tgtEl>
                                          <p:spTgt spid="1507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07343"/>
                                        </p:tgtEl>
                                        <p:attrNameLst>
                                          <p:attrName>style.visibility</p:attrName>
                                        </p:attrNameLst>
                                      </p:cBhvr>
                                      <p:to>
                                        <p:strVal val="visible"/>
                                      </p:to>
                                    </p:set>
                                    <p:animEffect transition="in" filter="dissolve">
                                      <p:cBhvr>
                                        <p:cTn id="17" dur="500"/>
                                        <p:tgtEl>
                                          <p:spTgt spid="1507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026"/>
          <p:cNvSpPr txBox="1">
            <a:spLocks noChangeArrowheads="1"/>
          </p:cNvSpPr>
          <p:nvPr/>
        </p:nvSpPr>
        <p:spPr bwMode="auto">
          <a:xfrm>
            <a:off x="1115158" y="6427788"/>
            <a:ext cx="677300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b="1" i="0" u="none" smtClean="0">
                <a:solidFill>
                  <a:srgbClr val="000000"/>
                </a:solidFill>
                <a:ea typeface="宋体" charset="-122"/>
              </a:rPr>
              <a:t>图</a:t>
            </a:r>
            <a:r>
              <a:rPr lang="en-US" altLang="zh-CN" b="1" i="0" u="none" smtClean="0">
                <a:solidFill>
                  <a:srgbClr val="000000"/>
                </a:solidFill>
                <a:ea typeface="宋体" charset="-122"/>
              </a:rPr>
              <a:t>8-11 </a:t>
            </a:r>
            <a:r>
              <a:rPr lang="zh-CN" altLang="en-US" b="1" i="0" u="none" smtClean="0">
                <a:solidFill>
                  <a:srgbClr val="000000"/>
                </a:solidFill>
                <a:ea typeface="宋体" charset="-122"/>
              </a:rPr>
              <a:t>不同形态的二叉排序树</a:t>
            </a:r>
          </a:p>
        </p:txBody>
      </p:sp>
      <p:pic>
        <p:nvPicPr>
          <p:cNvPr id="1509384" name="Picture 1032" descr="8-11"/>
          <p:cNvPicPr>
            <a:picLocks noChangeAspect="1" noChangeArrowheads="1"/>
          </p:cNvPicPr>
          <p:nvPr/>
        </p:nvPicPr>
        <p:blipFill>
          <a:blip r:embed="rId3">
            <a:extLst>
              <a:ext uri="{28A0092B-C50C-407E-A947-70E740481C1C}">
                <a14:useLocalDpi xmlns:a14="http://schemas.microsoft.com/office/drawing/2010/main" val="0"/>
              </a:ext>
            </a:extLst>
          </a:blip>
          <a:srcRect r="83873"/>
          <a:stretch>
            <a:fillRect/>
          </a:stretch>
        </p:blipFill>
        <p:spPr bwMode="auto">
          <a:xfrm>
            <a:off x="451339" y="1197041"/>
            <a:ext cx="1329104"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1033"/>
          <p:cNvSpPr>
            <a:spLocks noChangeArrowheads="1"/>
          </p:cNvSpPr>
          <p:nvPr/>
        </p:nvSpPr>
        <p:spPr bwMode="auto">
          <a:xfrm>
            <a:off x="317989" y="547031"/>
            <a:ext cx="230460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en-US" altLang="zh-CN" sz="2800" smtClean="0">
                <a:solidFill>
                  <a:srgbClr val="000000"/>
                </a:solidFill>
                <a:latin typeface="Times New Roman" pitchFamily="18" charset="0"/>
                <a:ea typeface="宋体" charset="-122"/>
              </a:rPr>
              <a:t>{68</a:t>
            </a:r>
            <a:r>
              <a:rPr lang="zh-CN" altLang="en-US" sz="2800" smtClean="0">
                <a:solidFill>
                  <a:srgbClr val="000000"/>
                </a:solidFill>
                <a:latin typeface="Times New Roman" pitchFamily="18" charset="0"/>
                <a:ea typeface="宋体" charset="-122"/>
              </a:rPr>
              <a:t>、</a:t>
            </a:r>
            <a:r>
              <a:rPr lang="en-US" altLang="zh-CN" sz="2800" smtClean="0">
                <a:solidFill>
                  <a:srgbClr val="000000"/>
                </a:solidFill>
                <a:latin typeface="Times New Roman" pitchFamily="18" charset="0"/>
                <a:ea typeface="宋体" charset="-122"/>
              </a:rPr>
              <a:t>11</a:t>
            </a:r>
            <a:r>
              <a:rPr lang="zh-CN" altLang="en-US" sz="2800" smtClean="0">
                <a:solidFill>
                  <a:srgbClr val="000000"/>
                </a:solidFill>
                <a:latin typeface="Times New Roman" pitchFamily="18" charset="0"/>
                <a:ea typeface="宋体" charset="-122"/>
              </a:rPr>
              <a:t>、</a:t>
            </a:r>
            <a:r>
              <a:rPr lang="en-US" altLang="zh-CN" sz="2800" smtClean="0">
                <a:solidFill>
                  <a:srgbClr val="000000"/>
                </a:solidFill>
                <a:latin typeface="Times New Roman" pitchFamily="18" charset="0"/>
                <a:ea typeface="宋体" charset="-122"/>
              </a:rPr>
              <a:t>39}</a:t>
            </a:r>
            <a:endParaRPr lang="en-US" altLang="zh-CN" sz="2800" i="1" u="sng" smtClean="0">
              <a:solidFill>
                <a:srgbClr val="000000"/>
              </a:solidFill>
              <a:latin typeface="Times New Roman" pitchFamily="18" charset="0"/>
              <a:ea typeface="宋体" charset="-122"/>
            </a:endParaRPr>
          </a:p>
        </p:txBody>
      </p:sp>
      <p:sp>
        <p:nvSpPr>
          <p:cNvPr id="1509386" name="Rectangle 1034"/>
          <p:cNvSpPr>
            <a:spLocks noChangeArrowheads="1"/>
          </p:cNvSpPr>
          <p:nvPr/>
        </p:nvSpPr>
        <p:spPr bwMode="auto">
          <a:xfrm>
            <a:off x="2645021" y="547031"/>
            <a:ext cx="230460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en-US" altLang="zh-CN" sz="2800" smtClean="0">
                <a:solidFill>
                  <a:srgbClr val="000000"/>
                </a:solidFill>
                <a:latin typeface="Times New Roman" pitchFamily="18" charset="0"/>
                <a:ea typeface="宋体" charset="-122"/>
              </a:rPr>
              <a:t>{68</a:t>
            </a:r>
            <a:r>
              <a:rPr lang="zh-CN" altLang="en-US" sz="2800" smtClean="0">
                <a:solidFill>
                  <a:srgbClr val="000000"/>
                </a:solidFill>
                <a:latin typeface="Times New Roman" pitchFamily="18" charset="0"/>
                <a:ea typeface="宋体" charset="-122"/>
              </a:rPr>
              <a:t>、</a:t>
            </a:r>
            <a:r>
              <a:rPr lang="en-US" altLang="zh-CN" sz="2800" smtClean="0">
                <a:solidFill>
                  <a:srgbClr val="000000"/>
                </a:solidFill>
                <a:latin typeface="Times New Roman" pitchFamily="18" charset="0"/>
                <a:ea typeface="宋体" charset="-122"/>
              </a:rPr>
              <a:t>39</a:t>
            </a:r>
            <a:r>
              <a:rPr lang="zh-CN" altLang="en-US" sz="2800" smtClean="0">
                <a:solidFill>
                  <a:srgbClr val="000000"/>
                </a:solidFill>
                <a:latin typeface="Times New Roman" pitchFamily="18" charset="0"/>
                <a:ea typeface="宋体" charset="-122"/>
              </a:rPr>
              <a:t>、</a:t>
            </a:r>
            <a:r>
              <a:rPr lang="en-US" altLang="zh-CN" sz="2800" smtClean="0">
                <a:solidFill>
                  <a:srgbClr val="000000"/>
                </a:solidFill>
                <a:latin typeface="Times New Roman" pitchFamily="18" charset="0"/>
                <a:ea typeface="宋体" charset="-122"/>
              </a:rPr>
              <a:t>11}</a:t>
            </a:r>
            <a:endParaRPr lang="en-US" altLang="zh-CN" sz="2800" i="1" u="sng" smtClean="0">
              <a:solidFill>
                <a:srgbClr val="000000"/>
              </a:solidFill>
              <a:latin typeface="Times New Roman" pitchFamily="18" charset="0"/>
              <a:ea typeface="宋体" charset="-122"/>
            </a:endParaRPr>
          </a:p>
        </p:txBody>
      </p:sp>
      <p:sp>
        <p:nvSpPr>
          <p:cNvPr id="1509387" name="Rectangle 1035"/>
          <p:cNvSpPr>
            <a:spLocks noChangeArrowheads="1"/>
          </p:cNvSpPr>
          <p:nvPr/>
        </p:nvSpPr>
        <p:spPr bwMode="auto">
          <a:xfrm>
            <a:off x="5502521" y="547031"/>
            <a:ext cx="230460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en-US" altLang="zh-CN" sz="2800" smtClean="0">
                <a:solidFill>
                  <a:srgbClr val="000000"/>
                </a:solidFill>
                <a:latin typeface="Times New Roman" pitchFamily="18" charset="0"/>
                <a:ea typeface="宋体" charset="-122"/>
              </a:rPr>
              <a:t>{39</a:t>
            </a:r>
            <a:r>
              <a:rPr lang="zh-CN" altLang="en-US" sz="2800" smtClean="0">
                <a:solidFill>
                  <a:srgbClr val="000000"/>
                </a:solidFill>
                <a:latin typeface="Times New Roman" pitchFamily="18" charset="0"/>
                <a:ea typeface="宋体" charset="-122"/>
              </a:rPr>
              <a:t>、</a:t>
            </a:r>
            <a:r>
              <a:rPr lang="en-US" altLang="zh-CN" sz="2800" smtClean="0">
                <a:solidFill>
                  <a:srgbClr val="000000"/>
                </a:solidFill>
                <a:latin typeface="Times New Roman" pitchFamily="18" charset="0"/>
                <a:ea typeface="宋体" charset="-122"/>
              </a:rPr>
              <a:t>11</a:t>
            </a:r>
            <a:r>
              <a:rPr lang="zh-CN" altLang="en-US" sz="2800" smtClean="0">
                <a:solidFill>
                  <a:srgbClr val="000000"/>
                </a:solidFill>
                <a:latin typeface="Times New Roman" pitchFamily="18" charset="0"/>
                <a:ea typeface="宋体" charset="-122"/>
              </a:rPr>
              <a:t>、</a:t>
            </a:r>
            <a:r>
              <a:rPr lang="en-US" altLang="zh-CN" sz="2800" smtClean="0">
                <a:solidFill>
                  <a:srgbClr val="000000"/>
                </a:solidFill>
                <a:latin typeface="Times New Roman" pitchFamily="18" charset="0"/>
                <a:ea typeface="宋体" charset="-122"/>
              </a:rPr>
              <a:t>68}</a:t>
            </a:r>
            <a:endParaRPr lang="en-US" altLang="zh-CN" sz="2800" i="1" u="sng" smtClean="0">
              <a:solidFill>
                <a:srgbClr val="000000"/>
              </a:solidFill>
              <a:latin typeface="Times New Roman" pitchFamily="18" charset="0"/>
              <a:ea typeface="宋体" charset="-122"/>
            </a:endParaRPr>
          </a:p>
        </p:txBody>
      </p:sp>
      <p:sp>
        <p:nvSpPr>
          <p:cNvPr id="1509388" name="Rectangle 1036"/>
          <p:cNvSpPr>
            <a:spLocks noChangeArrowheads="1"/>
          </p:cNvSpPr>
          <p:nvPr/>
        </p:nvSpPr>
        <p:spPr bwMode="auto">
          <a:xfrm>
            <a:off x="118697" y="4434819"/>
            <a:ext cx="230460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en-US" altLang="zh-CN" sz="2800" smtClean="0">
                <a:solidFill>
                  <a:srgbClr val="000000"/>
                </a:solidFill>
                <a:latin typeface="Times New Roman" pitchFamily="18" charset="0"/>
                <a:ea typeface="宋体" charset="-122"/>
              </a:rPr>
              <a:t>{11</a:t>
            </a:r>
            <a:r>
              <a:rPr lang="zh-CN" altLang="en-US" sz="2800" smtClean="0">
                <a:solidFill>
                  <a:srgbClr val="000000"/>
                </a:solidFill>
                <a:latin typeface="Times New Roman" pitchFamily="18" charset="0"/>
                <a:ea typeface="宋体" charset="-122"/>
              </a:rPr>
              <a:t>、</a:t>
            </a:r>
            <a:r>
              <a:rPr lang="en-US" altLang="zh-CN" sz="2800" smtClean="0">
                <a:solidFill>
                  <a:srgbClr val="000000"/>
                </a:solidFill>
                <a:latin typeface="Times New Roman" pitchFamily="18" charset="0"/>
                <a:ea typeface="宋体" charset="-122"/>
              </a:rPr>
              <a:t>68</a:t>
            </a:r>
            <a:r>
              <a:rPr lang="zh-CN" altLang="en-US" sz="2800" smtClean="0">
                <a:solidFill>
                  <a:srgbClr val="000000"/>
                </a:solidFill>
                <a:latin typeface="Times New Roman" pitchFamily="18" charset="0"/>
                <a:ea typeface="宋体" charset="-122"/>
              </a:rPr>
              <a:t>、</a:t>
            </a:r>
            <a:r>
              <a:rPr lang="en-US" altLang="zh-CN" sz="2800" smtClean="0">
                <a:solidFill>
                  <a:srgbClr val="000000"/>
                </a:solidFill>
                <a:latin typeface="Times New Roman" pitchFamily="18" charset="0"/>
                <a:ea typeface="宋体" charset="-122"/>
              </a:rPr>
              <a:t>39}</a:t>
            </a:r>
            <a:endParaRPr lang="en-US" altLang="zh-CN" sz="2800" i="1" u="sng" smtClean="0">
              <a:solidFill>
                <a:srgbClr val="000000"/>
              </a:solidFill>
              <a:latin typeface="Times New Roman" pitchFamily="18" charset="0"/>
              <a:ea typeface="宋体" charset="-122"/>
            </a:endParaRPr>
          </a:p>
        </p:txBody>
      </p:sp>
      <p:sp>
        <p:nvSpPr>
          <p:cNvPr id="1509389" name="Rectangle 1037"/>
          <p:cNvSpPr>
            <a:spLocks noChangeArrowheads="1"/>
          </p:cNvSpPr>
          <p:nvPr/>
        </p:nvSpPr>
        <p:spPr bwMode="auto">
          <a:xfrm>
            <a:off x="4306766" y="4506256"/>
            <a:ext cx="239437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en-US" altLang="zh-CN" sz="2800" smtClean="0">
                <a:solidFill>
                  <a:srgbClr val="000000"/>
                </a:solidFill>
                <a:latin typeface="Times New Roman" pitchFamily="18" charset="0"/>
                <a:ea typeface="宋体" charset="-122"/>
              </a:rPr>
              <a:t>{11</a:t>
            </a:r>
            <a:r>
              <a:rPr lang="zh-CN" altLang="en-US" sz="2800" smtClean="0">
                <a:solidFill>
                  <a:srgbClr val="000000"/>
                </a:solidFill>
                <a:latin typeface="Times New Roman" pitchFamily="18" charset="0"/>
                <a:ea typeface="宋体" charset="-122"/>
              </a:rPr>
              <a:t>、</a:t>
            </a:r>
            <a:r>
              <a:rPr lang="en-US" altLang="zh-CN" sz="2800" smtClean="0">
                <a:solidFill>
                  <a:srgbClr val="000000"/>
                </a:solidFill>
                <a:latin typeface="Times New Roman" pitchFamily="18" charset="0"/>
                <a:ea typeface="宋体" charset="-122"/>
              </a:rPr>
              <a:t>39</a:t>
            </a:r>
            <a:r>
              <a:rPr lang="zh-CN" altLang="en-US" sz="2800" smtClean="0">
                <a:solidFill>
                  <a:srgbClr val="000000"/>
                </a:solidFill>
                <a:latin typeface="Times New Roman" pitchFamily="18" charset="0"/>
                <a:ea typeface="宋体" charset="-122"/>
              </a:rPr>
              <a:t>、</a:t>
            </a:r>
            <a:r>
              <a:rPr lang="en-US" altLang="zh-CN" sz="2800" smtClean="0">
                <a:solidFill>
                  <a:srgbClr val="000000"/>
                </a:solidFill>
                <a:latin typeface="Times New Roman" pitchFamily="18" charset="0"/>
                <a:ea typeface="宋体" charset="-122"/>
              </a:rPr>
              <a:t>68}</a:t>
            </a:r>
            <a:r>
              <a:rPr lang="en-US" altLang="zh-CN" sz="2800" i="1" u="sng" smtClean="0">
                <a:solidFill>
                  <a:srgbClr val="000000"/>
                </a:solidFill>
                <a:latin typeface="Times New Roman" pitchFamily="18" charset="0"/>
                <a:ea typeface="宋体" charset="-122"/>
              </a:rPr>
              <a:t> </a:t>
            </a:r>
          </a:p>
        </p:txBody>
      </p:sp>
      <p:pic>
        <p:nvPicPr>
          <p:cNvPr id="1509390" name="Picture 1038" descr="8-11"/>
          <p:cNvPicPr>
            <a:picLocks noChangeAspect="1" noChangeArrowheads="1"/>
          </p:cNvPicPr>
          <p:nvPr/>
        </p:nvPicPr>
        <p:blipFill>
          <a:blip r:embed="rId3">
            <a:extLst>
              <a:ext uri="{28A0092B-C50C-407E-A947-70E740481C1C}">
                <a14:useLocalDpi xmlns:a14="http://schemas.microsoft.com/office/drawing/2010/main" val="0"/>
              </a:ext>
            </a:extLst>
          </a:blip>
          <a:srcRect l="80655"/>
          <a:stretch>
            <a:fillRect/>
          </a:stretch>
        </p:blipFill>
        <p:spPr bwMode="auto">
          <a:xfrm>
            <a:off x="6831623" y="3789363"/>
            <a:ext cx="1594338" cy="241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9391" name="Picture 1039" descr="8-11"/>
          <p:cNvPicPr>
            <a:picLocks noChangeAspect="1" noChangeArrowheads="1"/>
          </p:cNvPicPr>
          <p:nvPr/>
        </p:nvPicPr>
        <p:blipFill>
          <a:blip r:embed="rId3">
            <a:extLst>
              <a:ext uri="{28A0092B-C50C-407E-A947-70E740481C1C}">
                <a14:useLocalDpi xmlns:a14="http://schemas.microsoft.com/office/drawing/2010/main" val="0"/>
              </a:ext>
            </a:extLst>
          </a:blip>
          <a:srcRect l="17746" r="64508"/>
          <a:stretch>
            <a:fillRect/>
          </a:stretch>
        </p:blipFill>
        <p:spPr bwMode="auto">
          <a:xfrm>
            <a:off x="2976203" y="1125538"/>
            <a:ext cx="1462454" cy="241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9392" name="Picture 1040" descr="8-11"/>
          <p:cNvPicPr>
            <a:picLocks noChangeAspect="1" noChangeArrowheads="1"/>
          </p:cNvPicPr>
          <p:nvPr/>
        </p:nvPicPr>
        <p:blipFill>
          <a:blip r:embed="rId3">
            <a:extLst>
              <a:ext uri="{28A0092B-C50C-407E-A947-70E740481C1C}">
                <a14:useLocalDpi xmlns:a14="http://schemas.microsoft.com/office/drawing/2010/main" val="0"/>
              </a:ext>
            </a:extLst>
          </a:blip>
          <a:srcRect l="37091" r="39510"/>
          <a:stretch>
            <a:fillRect/>
          </a:stretch>
        </p:blipFill>
        <p:spPr bwMode="auto">
          <a:xfrm>
            <a:off x="5635869" y="1125538"/>
            <a:ext cx="1928446" cy="241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9393" name="Picture 1041" descr="8-11"/>
          <p:cNvPicPr>
            <a:picLocks noChangeAspect="1" noChangeArrowheads="1"/>
          </p:cNvPicPr>
          <p:nvPr/>
        </p:nvPicPr>
        <p:blipFill>
          <a:blip r:embed="rId3">
            <a:extLst>
              <a:ext uri="{28A0092B-C50C-407E-A947-70E740481C1C}">
                <a14:useLocalDpi xmlns:a14="http://schemas.microsoft.com/office/drawing/2010/main" val="0"/>
              </a:ext>
            </a:extLst>
          </a:blip>
          <a:srcRect l="62909" r="21764"/>
          <a:stretch>
            <a:fillRect/>
          </a:stretch>
        </p:blipFill>
        <p:spPr bwMode="auto">
          <a:xfrm>
            <a:off x="2445728" y="3860865"/>
            <a:ext cx="1263162"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019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9384"/>
                                        </p:tgtEl>
                                        <p:attrNameLst>
                                          <p:attrName>style.visibility</p:attrName>
                                        </p:attrNameLst>
                                      </p:cBhvr>
                                      <p:to>
                                        <p:strVal val="visible"/>
                                      </p:to>
                                    </p:set>
                                    <p:animEffect transition="in" filter="blinds(horizontal)">
                                      <p:cBhvr>
                                        <p:cTn id="7" dur="500"/>
                                        <p:tgtEl>
                                          <p:spTgt spid="15093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509386"/>
                                        </p:tgtEl>
                                        <p:attrNameLst>
                                          <p:attrName>style.visibility</p:attrName>
                                        </p:attrNameLst>
                                      </p:cBhvr>
                                      <p:to>
                                        <p:strVal val="visible"/>
                                      </p:to>
                                    </p:set>
                                    <p:anim calcmode="lin" valueType="num">
                                      <p:cBhvr additive="base">
                                        <p:cTn id="12" dur="500" fill="hold"/>
                                        <p:tgtEl>
                                          <p:spTgt spid="1509386"/>
                                        </p:tgtEl>
                                        <p:attrNameLst>
                                          <p:attrName>ppt_x</p:attrName>
                                        </p:attrNameLst>
                                      </p:cBhvr>
                                      <p:tavLst>
                                        <p:tav tm="0">
                                          <p:val>
                                            <p:strVal val="#ppt_x"/>
                                          </p:val>
                                        </p:tav>
                                        <p:tav tm="100000">
                                          <p:val>
                                            <p:strVal val="#ppt_x"/>
                                          </p:val>
                                        </p:tav>
                                      </p:tavLst>
                                    </p:anim>
                                    <p:anim calcmode="lin" valueType="num">
                                      <p:cBhvr additive="base">
                                        <p:cTn id="13" dur="500" fill="hold"/>
                                        <p:tgtEl>
                                          <p:spTgt spid="1509386"/>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509391"/>
                                        </p:tgtEl>
                                        <p:attrNameLst>
                                          <p:attrName>style.visibility</p:attrName>
                                        </p:attrNameLst>
                                      </p:cBhvr>
                                      <p:to>
                                        <p:strVal val="visible"/>
                                      </p:to>
                                    </p:set>
                                    <p:animEffect transition="in" filter="blinds(horizontal)">
                                      <p:cBhvr>
                                        <p:cTn id="18" dur="500"/>
                                        <p:tgtEl>
                                          <p:spTgt spid="15093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509387"/>
                                        </p:tgtEl>
                                        <p:attrNameLst>
                                          <p:attrName>style.visibility</p:attrName>
                                        </p:attrNameLst>
                                      </p:cBhvr>
                                      <p:to>
                                        <p:strVal val="visible"/>
                                      </p:to>
                                    </p:set>
                                    <p:animEffect transition="in" filter="strips(downLeft)">
                                      <p:cBhvr>
                                        <p:cTn id="23" dur="500"/>
                                        <p:tgtEl>
                                          <p:spTgt spid="150938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509392"/>
                                        </p:tgtEl>
                                        <p:attrNameLst>
                                          <p:attrName>style.visibility</p:attrName>
                                        </p:attrNameLst>
                                      </p:cBhvr>
                                      <p:to>
                                        <p:strVal val="visible"/>
                                      </p:to>
                                    </p:set>
                                    <p:animEffect transition="in" filter="dissolve">
                                      <p:cBhvr>
                                        <p:cTn id="28" dur="500"/>
                                        <p:tgtEl>
                                          <p:spTgt spid="15093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09388"/>
                                        </p:tgtEl>
                                        <p:attrNameLst>
                                          <p:attrName>style.visibility</p:attrName>
                                        </p:attrNameLst>
                                      </p:cBhvr>
                                      <p:to>
                                        <p:strVal val="visible"/>
                                      </p:to>
                                    </p:set>
                                    <p:animEffect transition="in" filter="blinds(horizontal)">
                                      <p:cBhvr>
                                        <p:cTn id="33" dur="500"/>
                                        <p:tgtEl>
                                          <p:spTgt spid="150938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6" fill="hold" nodeType="clickEffect">
                                  <p:stCondLst>
                                    <p:cond delay="0"/>
                                  </p:stCondLst>
                                  <p:childTnLst>
                                    <p:set>
                                      <p:cBhvr>
                                        <p:cTn id="37" dur="1" fill="hold">
                                          <p:stCondLst>
                                            <p:cond delay="0"/>
                                          </p:stCondLst>
                                        </p:cTn>
                                        <p:tgtEl>
                                          <p:spTgt spid="1509393"/>
                                        </p:tgtEl>
                                        <p:attrNameLst>
                                          <p:attrName>style.visibility</p:attrName>
                                        </p:attrNameLst>
                                      </p:cBhvr>
                                      <p:to>
                                        <p:strVal val="visible"/>
                                      </p:to>
                                    </p:set>
                                    <p:animEffect transition="in" filter="barn(inHorizontal)">
                                      <p:cBhvr>
                                        <p:cTn id="38" dur="500"/>
                                        <p:tgtEl>
                                          <p:spTgt spid="150939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509389"/>
                                        </p:tgtEl>
                                        <p:attrNameLst>
                                          <p:attrName>style.visibility</p:attrName>
                                        </p:attrNameLst>
                                      </p:cBhvr>
                                      <p:to>
                                        <p:strVal val="visible"/>
                                      </p:to>
                                    </p:set>
                                    <p:animEffect transition="in" filter="dissolve">
                                      <p:cBhvr>
                                        <p:cTn id="43" dur="500"/>
                                        <p:tgtEl>
                                          <p:spTgt spid="15093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nodeType="clickEffect">
                                  <p:stCondLst>
                                    <p:cond delay="0"/>
                                  </p:stCondLst>
                                  <p:childTnLst>
                                    <p:set>
                                      <p:cBhvr>
                                        <p:cTn id="47" dur="1" fill="hold">
                                          <p:stCondLst>
                                            <p:cond delay="0"/>
                                          </p:stCondLst>
                                        </p:cTn>
                                        <p:tgtEl>
                                          <p:spTgt spid="1509390"/>
                                        </p:tgtEl>
                                        <p:attrNameLst>
                                          <p:attrName>style.visibility</p:attrName>
                                        </p:attrNameLst>
                                      </p:cBhvr>
                                      <p:to>
                                        <p:strVal val="visible"/>
                                      </p:to>
                                    </p:set>
                                    <p:animEffect transition="in" filter="slide(fromBottom)">
                                      <p:cBhvr>
                                        <p:cTn id="48" dur="500"/>
                                        <p:tgtEl>
                                          <p:spTgt spid="1509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86" grpId="0"/>
      <p:bldP spid="1509387" grpId="0"/>
      <p:bldP spid="1509388" grpId="0"/>
      <p:bldP spid="150938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17285" y="260350"/>
            <a:ext cx="7910146" cy="647700"/>
          </a:xfrm>
        </p:spPr>
        <p:txBody>
          <a:bodyPr/>
          <a:lstStyle/>
          <a:p>
            <a:r>
              <a:rPr lang="en-US" altLang="zh-CN" sz="3800" smtClean="0">
                <a:ea typeface="宋体" charset="-122"/>
              </a:rPr>
              <a:t>8.4.4 </a:t>
            </a:r>
            <a:r>
              <a:rPr lang="zh-CN" altLang="en-US" sz="3800" smtClean="0">
                <a:ea typeface="宋体" charset="-122"/>
              </a:rPr>
              <a:t>二 叉 排 序 树 上 的 删 除</a:t>
            </a:r>
            <a:endParaRPr lang="en-US" altLang="zh-CN" sz="3800" smtClean="0">
              <a:ea typeface="宋体" charset="-122"/>
            </a:endParaRPr>
          </a:p>
        </p:txBody>
      </p:sp>
      <p:sp>
        <p:nvSpPr>
          <p:cNvPr id="60419" name="Rectangle 4"/>
          <p:cNvSpPr>
            <a:spLocks noChangeArrowheads="1"/>
          </p:cNvSpPr>
          <p:nvPr/>
        </p:nvSpPr>
        <p:spPr bwMode="auto">
          <a:xfrm>
            <a:off x="2154482" y="5719090"/>
            <a:ext cx="487473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800" dirty="0" smtClean="0">
                <a:solidFill>
                  <a:srgbClr val="000000"/>
                </a:solidFill>
                <a:latin typeface="Times New Roman" pitchFamily="18" charset="0"/>
                <a:ea typeface="宋体" charset="-122"/>
              </a:rPr>
              <a:t>图</a:t>
            </a:r>
            <a:r>
              <a:rPr lang="en-US" altLang="zh-CN" sz="2800" dirty="0" smtClean="0">
                <a:solidFill>
                  <a:srgbClr val="000000"/>
                </a:solidFill>
                <a:latin typeface="Times New Roman" pitchFamily="18" charset="0"/>
                <a:ea typeface="宋体" charset="-122"/>
              </a:rPr>
              <a:t>8-12 </a:t>
            </a:r>
            <a:r>
              <a:rPr lang="zh-CN" altLang="en-US" sz="2800" dirty="0" smtClean="0">
                <a:solidFill>
                  <a:srgbClr val="000000"/>
                </a:solidFill>
                <a:latin typeface="Times New Roman" pitchFamily="18" charset="0"/>
                <a:ea typeface="宋体" charset="-122"/>
              </a:rPr>
              <a:t>二叉排序树中删除元素</a:t>
            </a:r>
          </a:p>
        </p:txBody>
      </p:sp>
      <p:pic>
        <p:nvPicPr>
          <p:cNvPr id="60420" name="Picture 5" descr="8-12"/>
          <p:cNvPicPr>
            <a:picLocks noChangeAspect="1" noChangeArrowheads="1"/>
          </p:cNvPicPr>
          <p:nvPr/>
        </p:nvPicPr>
        <p:blipFill>
          <a:blip r:embed="rId3">
            <a:extLst>
              <a:ext uri="{28A0092B-C50C-407E-A947-70E740481C1C}">
                <a14:useLocalDpi xmlns:a14="http://schemas.microsoft.com/office/drawing/2010/main" val="0"/>
              </a:ext>
            </a:extLst>
          </a:blip>
          <a:srcRect r="42015"/>
          <a:stretch>
            <a:fillRect/>
          </a:stretch>
        </p:blipFill>
        <p:spPr bwMode="auto">
          <a:xfrm>
            <a:off x="287524" y="2132856"/>
            <a:ext cx="4586654"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1430" name="Picture 6" descr="8-12"/>
          <p:cNvPicPr>
            <a:picLocks noChangeAspect="1" noChangeArrowheads="1"/>
          </p:cNvPicPr>
          <p:nvPr/>
        </p:nvPicPr>
        <p:blipFill>
          <a:blip r:embed="rId3">
            <a:extLst>
              <a:ext uri="{28A0092B-C50C-407E-A947-70E740481C1C}">
                <a14:useLocalDpi xmlns:a14="http://schemas.microsoft.com/office/drawing/2010/main" val="0"/>
              </a:ext>
            </a:extLst>
          </a:blip>
          <a:srcRect l="57318"/>
          <a:stretch>
            <a:fillRect/>
          </a:stretch>
        </p:blipFill>
        <p:spPr bwMode="auto">
          <a:xfrm>
            <a:off x="5341027" y="2118735"/>
            <a:ext cx="3376246"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454820" y="1131888"/>
            <a:ext cx="7239000" cy="641350"/>
          </a:xfrm>
          <a:prstGeom prst="rect">
            <a:avLst/>
          </a:prstGeom>
          <a:noFill/>
          <a:ln w="9525">
            <a:noFill/>
            <a:miter lim="800000"/>
            <a:headEnd/>
            <a:tailEnd/>
          </a:ln>
          <a:effectLst/>
        </p:spPr>
        <p:txBody>
          <a:bodyPr>
            <a:spAutoFit/>
          </a:bodyPr>
          <a:lstStyle/>
          <a:p>
            <a:pPr>
              <a:spcBef>
                <a:spcPct val="50000"/>
              </a:spcBef>
              <a:defRPr/>
            </a:pPr>
            <a:r>
              <a:rPr lang="en-US" altLang="zh-CN" sz="3600" b="1" dirty="0">
                <a:solidFill>
                  <a:srgbClr val="CC0000"/>
                </a:solidFill>
                <a:effectLst>
                  <a:outerShdw blurRad="38100" dist="38100" dir="2700000" algn="tl">
                    <a:srgbClr val="C0C0C0"/>
                  </a:outerShdw>
                </a:effectLst>
                <a:latin typeface="楷体_GB2312" pitchFamily="49" charset="-122"/>
                <a:ea typeface="楷体_GB2312" pitchFamily="49" charset="-122"/>
              </a:rPr>
              <a:t> </a:t>
            </a:r>
            <a:r>
              <a:rPr lang="zh-CN" altLang="en-US" sz="3600" b="1" dirty="0">
                <a:solidFill>
                  <a:srgbClr val="CC0000"/>
                </a:solidFill>
                <a:effectLst>
                  <a:outerShdw blurRad="38100" dist="38100" dir="2700000" algn="tl">
                    <a:srgbClr val="C0C0C0"/>
                  </a:outerShdw>
                </a:effectLst>
                <a:latin typeface="楷体_GB2312" pitchFamily="49" charset="-122"/>
                <a:ea typeface="楷体_GB2312" pitchFamily="49" charset="-122"/>
              </a:rPr>
              <a:t>二叉排序树中删除元素</a:t>
            </a:r>
            <a:r>
              <a:rPr lang="en-US" altLang="zh-CN" sz="3600" b="1" dirty="0">
                <a:solidFill>
                  <a:srgbClr val="CC0000"/>
                </a:solidFill>
                <a:effectLst>
                  <a:outerShdw blurRad="38100" dist="38100" dir="2700000" algn="tl">
                    <a:srgbClr val="C0C0C0"/>
                  </a:outerShdw>
                </a:effectLst>
                <a:latin typeface="楷体_GB2312" pitchFamily="49" charset="-122"/>
                <a:ea typeface="楷体_GB2312" pitchFamily="49" charset="-122"/>
              </a:rPr>
              <a:t>68</a:t>
            </a:r>
            <a:r>
              <a:rPr lang="zh-CN" altLang="en-US" sz="3600" b="1" dirty="0">
                <a:solidFill>
                  <a:srgbClr val="CC0000"/>
                </a:solidFill>
                <a:effectLst>
                  <a:outerShdw blurRad="38100" dist="38100" dir="2700000" algn="tl">
                    <a:srgbClr val="C0C0C0"/>
                  </a:outerShdw>
                </a:effectLst>
                <a:latin typeface="楷体_GB2312" pitchFamily="49" charset="-122"/>
                <a:ea typeface="楷体_GB2312" pitchFamily="49" charset="-122"/>
              </a:rPr>
              <a:t>。</a:t>
            </a:r>
            <a:endParaRPr lang="en-US" altLang="zh-CN" sz="3600" b="1" dirty="0">
              <a:solidFill>
                <a:srgbClr val="CC0000"/>
              </a:solidFill>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1389912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11430"/>
                                        </p:tgtEl>
                                        <p:attrNameLst>
                                          <p:attrName>style.visibility</p:attrName>
                                        </p:attrNameLst>
                                      </p:cBhvr>
                                      <p:to>
                                        <p:strVal val="visible"/>
                                      </p:to>
                                    </p:set>
                                    <p:animEffect transition="in" filter="randombar(horizontal)">
                                      <p:cBhvr>
                                        <p:cTn id="7" dur="500"/>
                                        <p:tgtEl>
                                          <p:spTgt spid="15114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83987" y="333440"/>
            <a:ext cx="7778262" cy="957263"/>
          </a:xfrm>
        </p:spPr>
        <p:txBody>
          <a:bodyPr/>
          <a:lstStyle/>
          <a:p>
            <a:r>
              <a:rPr lang="en-US" altLang="zh-CN" sz="4600" smtClean="0">
                <a:ea typeface="宋体" charset="-122"/>
              </a:rPr>
              <a:t>8.1  </a:t>
            </a:r>
            <a:r>
              <a:rPr lang="zh-CN" altLang="en-US" sz="4600" smtClean="0">
                <a:ea typeface="宋体" charset="-122"/>
              </a:rPr>
              <a:t>基 本 概 念</a:t>
            </a:r>
          </a:p>
        </p:txBody>
      </p:sp>
      <p:sp>
        <p:nvSpPr>
          <p:cNvPr id="1310724" name="Text Box 1028"/>
          <p:cNvSpPr txBox="1">
            <a:spLocks noChangeArrowheads="1"/>
          </p:cNvSpPr>
          <p:nvPr/>
        </p:nvSpPr>
        <p:spPr bwMode="auto">
          <a:xfrm>
            <a:off x="317989" y="1268418"/>
            <a:ext cx="8458200" cy="4893647"/>
          </a:xfrm>
          <a:prstGeom prst="rect">
            <a:avLst/>
          </a:prstGeom>
          <a:noFill/>
          <a:ln w="9525">
            <a:noFill/>
            <a:miter lim="800000"/>
            <a:headEnd/>
            <a:tailEnd/>
          </a:ln>
          <a:effectLst/>
        </p:spPr>
        <p:txBody>
          <a:bodyPr>
            <a:spAutoFit/>
          </a:bodyPr>
          <a:lstStyle/>
          <a:p>
            <a:pPr algn="just">
              <a:lnSpc>
                <a:spcPct val="150000"/>
              </a:lnSpc>
              <a:spcBef>
                <a:spcPct val="50000"/>
              </a:spcBef>
              <a:defRPr/>
            </a:pPr>
            <a:r>
              <a:rPr kumimoji="1" lang="zh-CN" altLang="en-US" sz="2400" dirty="0">
                <a:solidFill>
                  <a:srgbClr val="000000"/>
                </a:solidFill>
                <a:latin typeface="Times New Roman" pitchFamily="18" charset="0"/>
              </a:rPr>
              <a:t>      </a:t>
            </a:r>
            <a:r>
              <a:rPr kumimoji="1" lang="zh-CN" altLang="en-US" sz="2400" b="1" dirty="0" smtClean="0">
                <a:solidFill>
                  <a:srgbClr val="FF3300"/>
                </a:solidFill>
                <a:effectLst>
                  <a:outerShdw blurRad="38100" dist="38100" dir="2700000" algn="tl">
                    <a:srgbClr val="C0C0C0"/>
                  </a:outerShdw>
                </a:effectLst>
                <a:latin typeface="Times New Roman" pitchFamily="18" charset="0"/>
              </a:rPr>
              <a:t> </a:t>
            </a:r>
            <a:r>
              <a:rPr kumimoji="1" lang="zh-CN" altLang="en-US" sz="2400" b="1" dirty="0">
                <a:solidFill>
                  <a:srgbClr val="FF3300"/>
                </a:solidFill>
                <a:effectLst>
                  <a:outerShdw blurRad="38100" dist="38100" dir="2700000" algn="tl">
                    <a:srgbClr val="C0C0C0"/>
                  </a:outerShdw>
                </a:effectLst>
                <a:latin typeface="Times New Roman" pitchFamily="18" charset="0"/>
              </a:rPr>
              <a:t>列表</a:t>
            </a:r>
            <a:r>
              <a:rPr kumimoji="1" lang="en-US" altLang="zh-CN" sz="2400" b="1" dirty="0">
                <a:solidFill>
                  <a:srgbClr val="000000"/>
                </a:solidFill>
                <a:latin typeface="Times New Roman" pitchFamily="18" charset="0"/>
              </a:rPr>
              <a:t>(</a:t>
            </a:r>
            <a:r>
              <a:rPr kumimoji="1" lang="zh-CN" altLang="en-US" sz="2400" b="1" dirty="0">
                <a:solidFill>
                  <a:srgbClr val="FF3300"/>
                </a:solidFill>
                <a:effectLst>
                  <a:outerShdw blurRad="38100" dist="38100" dir="2700000" algn="tl">
                    <a:srgbClr val="C0C0C0"/>
                  </a:outerShdw>
                </a:effectLst>
                <a:latin typeface="Times New Roman" pitchFamily="18" charset="0"/>
              </a:rPr>
              <a:t>数据表</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Times New Roman" pitchFamily="18" charset="0"/>
              </a:rPr>
              <a:t>：</a:t>
            </a:r>
            <a:r>
              <a:rPr kumimoji="1" lang="zh-CN" altLang="en-US" sz="2400" dirty="0">
                <a:solidFill>
                  <a:srgbClr val="000000"/>
                </a:solidFill>
                <a:latin typeface="Times New Roman" pitchFamily="18" charset="0"/>
              </a:rPr>
              <a:t>由同一类型的数据元素（或记录）构成的有穷集合， 可利用任意数据结构实现。 </a:t>
            </a:r>
          </a:p>
          <a:p>
            <a:pPr algn="just">
              <a:lnSpc>
                <a:spcPct val="150000"/>
              </a:lnSpc>
              <a:spcBef>
                <a:spcPct val="50000"/>
              </a:spcBef>
              <a:defRPr/>
            </a:pPr>
            <a:r>
              <a:rPr kumimoji="1" lang="zh-CN" altLang="en-US" sz="2400" b="1" dirty="0">
                <a:solidFill>
                  <a:srgbClr val="000000"/>
                </a:solidFill>
                <a:latin typeface="Times New Roman" pitchFamily="18" charset="0"/>
              </a:rPr>
              <a:t>      </a:t>
            </a:r>
            <a:r>
              <a:rPr kumimoji="1" lang="zh-CN" altLang="en-US" sz="2400" b="1" dirty="0">
                <a:solidFill>
                  <a:srgbClr val="FF3300"/>
                </a:solidFill>
                <a:effectLst>
                  <a:outerShdw blurRad="38100" dist="38100" dir="2700000" algn="tl">
                    <a:srgbClr val="C0C0C0"/>
                  </a:outerShdw>
                </a:effectLst>
                <a:latin typeface="Times New Roman" pitchFamily="18" charset="0"/>
              </a:rPr>
              <a:t>装载因子</a:t>
            </a:r>
            <a:r>
              <a:rPr kumimoji="1" lang="zh-CN" altLang="en-US" sz="2400" b="1" dirty="0">
                <a:solidFill>
                  <a:srgbClr val="000000"/>
                </a:solidFill>
                <a:latin typeface="Times New Roman" pitchFamily="18" charset="0"/>
              </a:rPr>
              <a:t>：</a:t>
            </a:r>
            <a:r>
              <a:rPr kumimoji="1" lang="zh-CN" altLang="en-US" sz="2400" dirty="0">
                <a:solidFill>
                  <a:srgbClr val="000000"/>
                </a:solidFill>
                <a:latin typeface="Times New Roman" pitchFamily="18" charset="0"/>
              </a:rPr>
              <a:t>设数据表的长度为</a:t>
            </a:r>
            <a:r>
              <a:rPr kumimoji="1" lang="en-US" altLang="zh-CN" sz="2400" dirty="0">
                <a:solidFill>
                  <a:srgbClr val="000000"/>
                </a:solidFill>
                <a:latin typeface="Times New Roman" pitchFamily="18" charset="0"/>
              </a:rPr>
              <a:t>m</a:t>
            </a:r>
            <a:r>
              <a:rPr kumimoji="1" lang="zh-CN" altLang="en-US" sz="2400" dirty="0">
                <a:solidFill>
                  <a:srgbClr val="000000"/>
                </a:solidFill>
                <a:latin typeface="Times New Roman" pitchFamily="18" charset="0"/>
              </a:rPr>
              <a:t>，表中数据元素个数为</a:t>
            </a:r>
            <a:r>
              <a:rPr kumimoji="1" lang="en-US" altLang="zh-CN" sz="2400" dirty="0">
                <a:solidFill>
                  <a:srgbClr val="000000"/>
                </a:solidFill>
                <a:latin typeface="Times New Roman" pitchFamily="18" charset="0"/>
              </a:rPr>
              <a:t>n</a:t>
            </a:r>
            <a:r>
              <a:rPr kumimoji="1" lang="zh-CN" altLang="en-US" sz="2400" dirty="0">
                <a:solidFill>
                  <a:srgbClr val="000000"/>
                </a:solidFill>
                <a:latin typeface="Times New Roman" pitchFamily="18" charset="0"/>
              </a:rPr>
              <a:t>，则数据表的装载因子</a:t>
            </a:r>
            <a:r>
              <a:rPr kumimoji="1" lang="zh-CN" altLang="en-US" sz="2400" dirty="0">
                <a:solidFill>
                  <a:srgbClr val="000000"/>
                </a:solidFill>
                <a:latin typeface="Times New Roman" pitchFamily="18" charset="0"/>
                <a:sym typeface="Symbol" pitchFamily="18" charset="2"/>
              </a:rPr>
              <a:t></a:t>
            </a:r>
            <a:r>
              <a:rPr kumimoji="1" lang="en-US" altLang="zh-CN" sz="2400" dirty="0">
                <a:solidFill>
                  <a:srgbClr val="000000"/>
                </a:solidFill>
                <a:latin typeface="Times New Roman" pitchFamily="18" charset="0"/>
              </a:rPr>
              <a:t>=n/m</a:t>
            </a:r>
            <a:r>
              <a:rPr kumimoji="1" lang="zh-CN" altLang="en-US" sz="2400" dirty="0" smtClean="0">
                <a:solidFill>
                  <a:srgbClr val="000000"/>
                </a:solidFill>
                <a:latin typeface="Times New Roman" pitchFamily="18" charset="0"/>
              </a:rPr>
              <a:t>。</a:t>
            </a:r>
            <a:endParaRPr kumimoji="1" lang="zh-CN" altLang="en-US" sz="2400" dirty="0">
              <a:solidFill>
                <a:srgbClr val="000000"/>
              </a:solidFill>
              <a:latin typeface="Times New Roman" pitchFamily="18" charset="0"/>
            </a:endParaRPr>
          </a:p>
          <a:p>
            <a:pPr algn="just">
              <a:lnSpc>
                <a:spcPct val="150000"/>
              </a:lnSpc>
              <a:spcBef>
                <a:spcPct val="50000"/>
              </a:spcBef>
              <a:defRPr/>
            </a:pPr>
            <a:r>
              <a:rPr kumimoji="1" lang="zh-CN" altLang="en-US" sz="2400" b="1" dirty="0">
                <a:solidFill>
                  <a:srgbClr val="000000"/>
                </a:solidFill>
                <a:latin typeface="Times New Roman" pitchFamily="18" charset="0"/>
              </a:rPr>
              <a:t>        </a:t>
            </a:r>
            <a:r>
              <a:rPr kumimoji="1" lang="zh-CN" altLang="en-US" sz="2400" b="1" dirty="0">
                <a:solidFill>
                  <a:srgbClr val="FF3300"/>
                </a:solidFill>
                <a:effectLst>
                  <a:outerShdw blurRad="38100" dist="38100" dir="2700000" algn="tl">
                    <a:srgbClr val="C0C0C0"/>
                  </a:outerShdw>
                </a:effectLst>
                <a:latin typeface="Times New Roman" pitchFamily="18" charset="0"/>
              </a:rPr>
              <a:t>关键字</a:t>
            </a:r>
            <a:r>
              <a:rPr kumimoji="1" lang="zh-CN" altLang="en-US" sz="2400" b="1" dirty="0">
                <a:solidFill>
                  <a:srgbClr val="000000"/>
                </a:solidFill>
                <a:latin typeface="Times New Roman" pitchFamily="18" charset="0"/>
              </a:rPr>
              <a:t>：</a:t>
            </a:r>
            <a:r>
              <a:rPr kumimoji="1" lang="zh-CN" altLang="en-US" sz="2400" dirty="0">
                <a:solidFill>
                  <a:srgbClr val="000000"/>
                </a:solidFill>
                <a:latin typeface="Times New Roman" pitchFamily="18" charset="0"/>
              </a:rPr>
              <a:t>数据元素的某个数据项的值，用它可以</a:t>
            </a:r>
            <a:r>
              <a:rPr kumimoji="1" lang="zh-CN" altLang="en-US" sz="2400" b="1" dirty="0">
                <a:solidFill>
                  <a:srgbClr val="FF3300"/>
                </a:solidFill>
                <a:latin typeface="Times New Roman" pitchFamily="18" charset="0"/>
              </a:rPr>
              <a:t>标识</a:t>
            </a:r>
            <a:r>
              <a:rPr kumimoji="1" lang="zh-CN" altLang="en-US" sz="2400" dirty="0">
                <a:solidFill>
                  <a:srgbClr val="000000"/>
                </a:solidFill>
                <a:latin typeface="Times New Roman" pitchFamily="18" charset="0"/>
              </a:rPr>
              <a:t>列表中的一个或一组数据元素。如果一个关键字可以唯一标识列表中的一个数据元素， 则称其为主关键字，否则为次关键字。当数据元素仅有一个数据项时， 数据元素的值就是关键字。 </a:t>
            </a:r>
          </a:p>
        </p:txBody>
      </p:sp>
    </p:spTree>
    <p:extLst>
      <p:ext uri="{BB962C8B-B14F-4D97-AF65-F5344CB8AC3E}">
        <p14:creationId xmlns:p14="http://schemas.microsoft.com/office/powerpoint/2010/main" val="29875428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54977" y="260350"/>
            <a:ext cx="8305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30000"/>
              </a:lnSpc>
              <a:spcBef>
                <a:spcPct val="50000"/>
              </a:spcBef>
              <a:buFont typeface="Wingdings" pitchFamily="2" charset="2"/>
              <a:buNone/>
            </a:pPr>
            <a:r>
              <a:rPr kumimoji="1" lang="zh-CN" altLang="en-US" b="1" i="0" u="none" smtClean="0">
                <a:solidFill>
                  <a:srgbClr val="000000"/>
                </a:solidFill>
                <a:ea typeface="宋体" charset="-122"/>
              </a:rPr>
              <a:t>二叉排序树删除结点的算法思想</a:t>
            </a:r>
            <a:endParaRPr kumimoji="1" lang="zh-CN" altLang="en-US" smtClean="0">
              <a:solidFill>
                <a:srgbClr val="000000"/>
              </a:solidFill>
              <a:ea typeface="宋体" charset="-122"/>
            </a:endParaRPr>
          </a:p>
        </p:txBody>
      </p:sp>
      <p:sp>
        <p:nvSpPr>
          <p:cNvPr id="61443" name="Text Box 3"/>
          <p:cNvSpPr txBox="1">
            <a:spLocks noChangeArrowheads="1"/>
          </p:cNvSpPr>
          <p:nvPr/>
        </p:nvSpPr>
        <p:spPr bwMode="auto">
          <a:xfrm>
            <a:off x="383932" y="1016795"/>
            <a:ext cx="847254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buFont typeface="Wingdings" pitchFamily="2" charset="2"/>
              <a:buChar char="Ø"/>
            </a:pPr>
            <a:r>
              <a:rPr kumimoji="1" lang="zh-CN" altLang="en-US" i="0" u="none" dirty="0" smtClean="0">
                <a:solidFill>
                  <a:srgbClr val="000000"/>
                </a:solidFill>
                <a:ea typeface="宋体" charset="-122"/>
              </a:rPr>
              <a:t>如果被删除的元素是叶子，则只需将其双亲指向它的指针置空，再释放该数据元素的存储空间即可；</a:t>
            </a:r>
          </a:p>
          <a:p>
            <a:pPr algn="just" hangingPunct="0">
              <a:spcBef>
                <a:spcPct val="20000"/>
              </a:spcBef>
              <a:buFont typeface="Wingdings" pitchFamily="2" charset="2"/>
              <a:buChar char="Ø"/>
            </a:pPr>
            <a:r>
              <a:rPr kumimoji="1" lang="zh-CN" altLang="en-US" i="0" u="none" dirty="0" smtClean="0">
                <a:solidFill>
                  <a:srgbClr val="000000"/>
                </a:solidFill>
                <a:ea typeface="宋体" charset="-122"/>
              </a:rPr>
              <a:t>如果被删除的元素只有单子树，则可以用它的孩子顶替它的位置，再释放该数据元素的存储空间即可；</a:t>
            </a:r>
          </a:p>
          <a:p>
            <a:pPr algn="just" hangingPunct="0">
              <a:spcBef>
                <a:spcPct val="20000"/>
              </a:spcBef>
              <a:buFont typeface="Wingdings" pitchFamily="2" charset="2"/>
              <a:buChar char="Ø"/>
            </a:pPr>
            <a:r>
              <a:rPr kumimoji="1" lang="zh-CN" altLang="en-US" i="0" u="none" dirty="0" smtClean="0">
                <a:solidFill>
                  <a:srgbClr val="000000"/>
                </a:solidFill>
                <a:ea typeface="宋体" charset="-122"/>
              </a:rPr>
              <a:t>如果被删除的元素左、右子树都存在，则</a:t>
            </a:r>
            <a:r>
              <a:rPr kumimoji="1" lang="en-US" altLang="zh-CN" i="0" u="none" dirty="0" smtClean="0">
                <a:solidFill>
                  <a:srgbClr val="000000"/>
                </a:solidFill>
                <a:ea typeface="宋体" charset="-122"/>
              </a:rPr>
              <a:t>:</a:t>
            </a:r>
          </a:p>
          <a:p>
            <a:pPr marL="803275" indent="-350838" algn="just" hangingPunct="0">
              <a:spcBef>
                <a:spcPct val="20000"/>
              </a:spcBef>
              <a:buFont typeface="Wingdings" pitchFamily="2" charset="2"/>
              <a:buChar char="l"/>
            </a:pPr>
            <a:r>
              <a:rPr kumimoji="1" lang="zh-CN" altLang="en-US" i="0" u="none" dirty="0" smtClean="0">
                <a:solidFill>
                  <a:srgbClr val="000000"/>
                </a:solidFill>
                <a:ea typeface="宋体" charset="-122"/>
              </a:rPr>
              <a:t>在左</a:t>
            </a:r>
            <a:r>
              <a:rPr kumimoji="1" lang="en-US" altLang="zh-CN" i="0" u="none" dirty="0" smtClean="0">
                <a:solidFill>
                  <a:srgbClr val="000000"/>
                </a:solidFill>
                <a:ea typeface="宋体" charset="-122"/>
              </a:rPr>
              <a:t>(</a:t>
            </a:r>
            <a:r>
              <a:rPr kumimoji="1" lang="zh-CN" altLang="en-US" i="0" u="none" dirty="0" smtClean="0">
                <a:solidFill>
                  <a:srgbClr val="FF0000"/>
                </a:solidFill>
                <a:ea typeface="宋体" charset="-122"/>
              </a:rPr>
              <a:t>右</a:t>
            </a:r>
            <a:r>
              <a:rPr kumimoji="1" lang="en-US" altLang="zh-CN" i="0" u="none" dirty="0" smtClean="0">
                <a:solidFill>
                  <a:srgbClr val="000000"/>
                </a:solidFill>
                <a:ea typeface="宋体" charset="-122"/>
              </a:rPr>
              <a:t>)</a:t>
            </a:r>
            <a:r>
              <a:rPr kumimoji="1" lang="zh-CN" altLang="en-US" i="0" u="none" dirty="0" smtClean="0">
                <a:solidFill>
                  <a:srgbClr val="000000"/>
                </a:solidFill>
                <a:ea typeface="宋体" charset="-122"/>
              </a:rPr>
              <a:t>子树中寻找最大</a:t>
            </a:r>
            <a:r>
              <a:rPr kumimoji="1" lang="en-US" altLang="zh-CN" i="0" u="none" dirty="0" smtClean="0">
                <a:solidFill>
                  <a:srgbClr val="000000"/>
                </a:solidFill>
                <a:ea typeface="宋体" charset="-122"/>
              </a:rPr>
              <a:t>(</a:t>
            </a:r>
            <a:r>
              <a:rPr kumimoji="1" lang="zh-CN" altLang="en-US" i="0" u="none" dirty="0" smtClean="0">
                <a:solidFill>
                  <a:srgbClr val="FF0000"/>
                </a:solidFill>
                <a:ea typeface="宋体" charset="-122"/>
              </a:rPr>
              <a:t>小</a:t>
            </a:r>
            <a:r>
              <a:rPr kumimoji="1" lang="en-US" altLang="zh-CN" i="0" u="none" dirty="0" smtClean="0">
                <a:solidFill>
                  <a:srgbClr val="000000"/>
                </a:solidFill>
                <a:ea typeface="宋体" charset="-122"/>
              </a:rPr>
              <a:t>)</a:t>
            </a:r>
            <a:r>
              <a:rPr kumimoji="1" lang="zh-CN" altLang="en-US" i="0" u="none" dirty="0" smtClean="0">
                <a:solidFill>
                  <a:srgbClr val="000000"/>
                </a:solidFill>
                <a:ea typeface="宋体" charset="-122"/>
              </a:rPr>
              <a:t>的元素 （中序遍历中最后一个</a:t>
            </a:r>
            <a:r>
              <a:rPr kumimoji="1" lang="en-US" altLang="zh-CN" i="0" u="none" dirty="0" smtClean="0">
                <a:solidFill>
                  <a:srgbClr val="000000"/>
                </a:solidFill>
                <a:ea typeface="宋体" charset="-122"/>
              </a:rPr>
              <a:t>(</a:t>
            </a:r>
            <a:r>
              <a:rPr kumimoji="1" lang="zh-CN" altLang="en-US" i="0" u="none" dirty="0" smtClean="0">
                <a:solidFill>
                  <a:srgbClr val="FF0000"/>
                </a:solidFill>
                <a:ea typeface="宋体" charset="-122"/>
              </a:rPr>
              <a:t>第一个</a:t>
            </a:r>
            <a:r>
              <a:rPr kumimoji="1" lang="en-US" altLang="zh-CN" i="0" u="none" dirty="0" smtClean="0">
                <a:solidFill>
                  <a:srgbClr val="000000"/>
                </a:solidFill>
                <a:ea typeface="宋体" charset="-122"/>
              </a:rPr>
              <a:t>)</a:t>
            </a:r>
            <a:r>
              <a:rPr kumimoji="1" lang="zh-CN" altLang="en-US" i="0" u="none" dirty="0" smtClean="0">
                <a:solidFill>
                  <a:srgbClr val="000000"/>
                </a:solidFill>
                <a:ea typeface="宋体" charset="-122"/>
              </a:rPr>
              <a:t>被访问的元素）</a:t>
            </a:r>
            <a:r>
              <a:rPr kumimoji="1" lang="en-US" altLang="zh-CN" i="0" u="none" dirty="0" smtClean="0">
                <a:solidFill>
                  <a:srgbClr val="000000"/>
                </a:solidFill>
                <a:ea typeface="宋体" charset="-122"/>
              </a:rPr>
              <a:t>x</a:t>
            </a:r>
            <a:r>
              <a:rPr kumimoji="1" lang="zh-CN" altLang="en-US" i="0" u="none" dirty="0" smtClean="0">
                <a:solidFill>
                  <a:srgbClr val="000000"/>
                </a:solidFill>
                <a:ea typeface="宋体" charset="-122"/>
              </a:rPr>
              <a:t>，</a:t>
            </a:r>
          </a:p>
          <a:p>
            <a:pPr marL="803275" indent="-350838" algn="just" hangingPunct="0">
              <a:spcBef>
                <a:spcPct val="20000"/>
              </a:spcBef>
              <a:buFont typeface="Wingdings" pitchFamily="2" charset="2"/>
              <a:buChar char="l"/>
            </a:pPr>
            <a:r>
              <a:rPr kumimoji="1" lang="zh-CN" altLang="en-US" i="0" u="none" dirty="0" smtClean="0">
                <a:solidFill>
                  <a:srgbClr val="000000"/>
                </a:solidFill>
                <a:ea typeface="宋体" charset="-122"/>
              </a:rPr>
              <a:t>用</a:t>
            </a:r>
            <a:r>
              <a:rPr kumimoji="1" lang="en-US" altLang="zh-CN" i="0" u="none" dirty="0" smtClean="0">
                <a:solidFill>
                  <a:srgbClr val="000000"/>
                </a:solidFill>
                <a:ea typeface="宋体" charset="-122"/>
              </a:rPr>
              <a:t>x</a:t>
            </a:r>
            <a:r>
              <a:rPr kumimoji="1" lang="zh-CN" altLang="en-US" i="0" u="none" dirty="0" smtClean="0">
                <a:solidFill>
                  <a:srgbClr val="000000"/>
                </a:solidFill>
                <a:ea typeface="宋体" charset="-122"/>
              </a:rPr>
              <a:t>的值代替被删除元素的值，</a:t>
            </a:r>
          </a:p>
          <a:p>
            <a:pPr marL="803275" indent="-350838" algn="just" hangingPunct="0">
              <a:spcBef>
                <a:spcPct val="20000"/>
              </a:spcBef>
              <a:buFont typeface="Wingdings" pitchFamily="2" charset="2"/>
              <a:buChar char="l"/>
            </a:pPr>
            <a:r>
              <a:rPr kumimoji="1" lang="zh-CN" altLang="en-US" i="0" u="none" dirty="0" smtClean="0">
                <a:solidFill>
                  <a:srgbClr val="000000"/>
                </a:solidFill>
                <a:ea typeface="宋体" charset="-122"/>
              </a:rPr>
              <a:t>删除数据元素</a:t>
            </a:r>
            <a:r>
              <a:rPr kumimoji="1" lang="en-US" altLang="zh-CN" i="0" u="none" dirty="0" smtClean="0">
                <a:solidFill>
                  <a:srgbClr val="000000"/>
                </a:solidFill>
                <a:ea typeface="宋体" charset="-122"/>
              </a:rPr>
              <a:t>x</a:t>
            </a:r>
            <a:r>
              <a:rPr kumimoji="1" lang="zh-CN" altLang="en-US" i="0" u="none" dirty="0" smtClean="0">
                <a:solidFill>
                  <a:srgbClr val="000000"/>
                </a:solidFill>
                <a:ea typeface="宋体" charset="-122"/>
              </a:rPr>
              <a:t>（</a:t>
            </a:r>
            <a:r>
              <a:rPr kumimoji="1" lang="en-US" altLang="zh-CN" i="0" u="none" dirty="0" smtClean="0">
                <a:solidFill>
                  <a:srgbClr val="000000"/>
                </a:solidFill>
                <a:ea typeface="宋体" charset="-122"/>
              </a:rPr>
              <a:t>x</a:t>
            </a:r>
            <a:r>
              <a:rPr kumimoji="1" lang="zh-CN" altLang="en-US" i="0" u="none" dirty="0" smtClean="0">
                <a:solidFill>
                  <a:srgbClr val="000000"/>
                </a:solidFill>
                <a:ea typeface="宋体" charset="-122"/>
              </a:rPr>
              <a:t>没有右</a:t>
            </a:r>
            <a:r>
              <a:rPr kumimoji="1" lang="en-US" altLang="zh-CN" i="0" u="none" dirty="0" smtClean="0">
                <a:solidFill>
                  <a:srgbClr val="000000"/>
                </a:solidFill>
                <a:ea typeface="宋体" charset="-122"/>
              </a:rPr>
              <a:t>(</a:t>
            </a:r>
            <a:r>
              <a:rPr kumimoji="1" lang="zh-CN" altLang="en-US" i="0" u="none" dirty="0" smtClean="0">
                <a:solidFill>
                  <a:srgbClr val="FF0000"/>
                </a:solidFill>
                <a:ea typeface="宋体" charset="-122"/>
              </a:rPr>
              <a:t>左</a:t>
            </a:r>
            <a:r>
              <a:rPr kumimoji="1" lang="en-US" altLang="zh-CN" i="0" u="none" dirty="0" smtClean="0">
                <a:solidFill>
                  <a:srgbClr val="000000"/>
                </a:solidFill>
                <a:ea typeface="宋体" charset="-122"/>
              </a:rPr>
              <a:t>)</a:t>
            </a:r>
            <a:r>
              <a:rPr kumimoji="1" lang="zh-CN" altLang="en-US" i="0" u="none" dirty="0" smtClean="0">
                <a:solidFill>
                  <a:srgbClr val="000000"/>
                </a:solidFill>
                <a:ea typeface="宋体" charset="-122"/>
              </a:rPr>
              <a:t>子树）；</a:t>
            </a:r>
          </a:p>
        </p:txBody>
      </p:sp>
    </p:spTree>
    <p:extLst>
      <p:ext uri="{BB962C8B-B14F-4D97-AF65-F5344CB8AC3E}">
        <p14:creationId xmlns:p14="http://schemas.microsoft.com/office/powerpoint/2010/main" val="9677077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2514600" y="27717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 name="标题 2"/>
          <p:cNvSpPr>
            <a:spLocks noGrp="1"/>
          </p:cNvSpPr>
          <p:nvPr>
            <p:ph type="title"/>
          </p:nvPr>
        </p:nvSpPr>
        <p:spPr>
          <a:xfrm>
            <a:off x="993781" y="142875"/>
            <a:ext cx="7754938" cy="838200"/>
          </a:xfrm>
        </p:spPr>
        <p:txBody>
          <a:bodyPr/>
          <a:lstStyle/>
          <a:p>
            <a:pPr>
              <a:defRPr/>
            </a:pPr>
            <a:r>
              <a:rPr lang="zh-CN" altLang="en-US" dirty="0">
                <a:solidFill>
                  <a:schemeClr val="tx2"/>
                </a:solidFill>
              </a:rPr>
              <a:t>二叉排序树的删除</a:t>
            </a:r>
            <a:endParaRPr lang="zh-CN" altLang="en-US" dirty="0"/>
          </a:p>
        </p:txBody>
      </p:sp>
      <p:sp>
        <p:nvSpPr>
          <p:cNvPr id="39940" name="TextBox 7"/>
          <p:cNvSpPr txBox="1">
            <a:spLocks noChangeArrowheads="1"/>
          </p:cNvSpPr>
          <p:nvPr/>
        </p:nvSpPr>
        <p:spPr bwMode="auto">
          <a:xfrm>
            <a:off x="34925" y="1298577"/>
            <a:ext cx="912653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r>
              <a:rPr lang="en-US" altLang="zh-CN" sz="2400" b="1" dirty="0"/>
              <a:t>void</a:t>
            </a:r>
            <a:r>
              <a:rPr lang="en-US" altLang="zh-CN" sz="2400" dirty="0"/>
              <a:t> </a:t>
            </a:r>
            <a:r>
              <a:rPr lang="en-US" altLang="zh-CN" sz="2400" dirty="0" err="1"/>
              <a:t>BinarySortTree</a:t>
            </a:r>
            <a:r>
              <a:rPr lang="en-US" altLang="zh-CN" sz="2400" dirty="0"/>
              <a:t>&lt;</a:t>
            </a:r>
            <a:r>
              <a:rPr lang="en-US" altLang="zh-CN" sz="2400" dirty="0" err="1"/>
              <a:t>ElemType</a:t>
            </a:r>
            <a:r>
              <a:rPr lang="en-US" altLang="zh-CN" sz="2400" dirty="0"/>
              <a:t>&gt;::Delete(</a:t>
            </a:r>
            <a:r>
              <a:rPr lang="en-US" altLang="zh-CN" sz="2400" dirty="0" err="1"/>
              <a:t>BinTreeNode</a:t>
            </a:r>
            <a:r>
              <a:rPr lang="en-US" altLang="zh-CN" sz="2400" dirty="0"/>
              <a:t>&lt;</a:t>
            </a:r>
            <a:r>
              <a:rPr lang="en-US" altLang="zh-CN" sz="2400" dirty="0" err="1"/>
              <a:t>ElemType</a:t>
            </a:r>
            <a:r>
              <a:rPr lang="en-US" altLang="zh-CN" sz="2400" dirty="0"/>
              <a:t>&gt; *&amp;p){</a:t>
            </a:r>
            <a:endParaRPr lang="zh-CN" altLang="zh-CN" sz="2400" dirty="0"/>
          </a:p>
          <a:p>
            <a:pPr eaLnBrk="1" hangingPunct="1"/>
            <a:r>
              <a:rPr lang="en-US" altLang="zh-CN" sz="2400" dirty="0"/>
              <a:t>	</a:t>
            </a:r>
            <a:r>
              <a:rPr lang="en-US" altLang="zh-CN" sz="2400" dirty="0" err="1"/>
              <a:t>BinTreeNode</a:t>
            </a:r>
            <a:r>
              <a:rPr lang="en-US" altLang="zh-CN" sz="2400" dirty="0"/>
              <a:t>&lt;</a:t>
            </a:r>
            <a:r>
              <a:rPr lang="en-US" altLang="zh-CN" sz="2400" dirty="0" err="1"/>
              <a:t>ElemType</a:t>
            </a:r>
            <a:r>
              <a:rPr lang="en-US" altLang="zh-CN" sz="2400" dirty="0"/>
              <a:t>&gt; *</a:t>
            </a:r>
            <a:r>
              <a:rPr lang="en-US" altLang="zh-CN" sz="2400" dirty="0" err="1"/>
              <a:t>tmpPtr</a:t>
            </a:r>
            <a:r>
              <a:rPr lang="en-US" altLang="zh-CN" sz="2400" dirty="0"/>
              <a:t>, *</a:t>
            </a:r>
            <a:r>
              <a:rPr lang="en-US" altLang="zh-CN" sz="2400" dirty="0" err="1"/>
              <a:t>tmpF</a:t>
            </a:r>
            <a:r>
              <a:rPr lang="en-US" altLang="zh-CN" sz="2400" dirty="0"/>
              <a:t>;  </a:t>
            </a:r>
            <a:endParaRPr lang="zh-CN" altLang="zh-CN" sz="2400" dirty="0"/>
          </a:p>
          <a:p>
            <a:pPr eaLnBrk="1" hangingPunct="1"/>
            <a:r>
              <a:rPr lang="en-US" altLang="zh-CN" sz="2400" dirty="0"/>
              <a:t>	</a:t>
            </a:r>
            <a:r>
              <a:rPr lang="en-US" altLang="zh-CN" sz="2400" b="1" dirty="0"/>
              <a:t>if</a:t>
            </a:r>
            <a:r>
              <a:rPr lang="en-US" altLang="zh-CN" sz="2400" dirty="0"/>
              <a:t> (p-&gt;</a:t>
            </a:r>
            <a:r>
              <a:rPr lang="en-US" altLang="zh-CN" sz="2400" dirty="0" err="1"/>
              <a:t>leftChild</a:t>
            </a:r>
            <a:r>
              <a:rPr lang="en-US" altLang="zh-CN" sz="2400" dirty="0"/>
              <a:t> == NULL &amp;&amp; p-&gt;</a:t>
            </a:r>
            <a:r>
              <a:rPr lang="en-US" altLang="zh-CN" sz="2400" dirty="0" err="1"/>
              <a:t>rightChild</a:t>
            </a:r>
            <a:r>
              <a:rPr lang="en-US" altLang="zh-CN" sz="2400" dirty="0"/>
              <a:t> == NULL) {</a:t>
            </a:r>
          </a:p>
          <a:p>
            <a:pPr eaLnBrk="1" hangingPunct="1"/>
            <a:r>
              <a:rPr lang="en-US" altLang="zh-CN" sz="2400" dirty="0"/>
              <a:t>		</a:t>
            </a:r>
            <a:r>
              <a:rPr lang="en-US" altLang="zh-CN" sz="2400" b="1" dirty="0"/>
              <a:t>delete</a:t>
            </a:r>
            <a:r>
              <a:rPr lang="en-US" altLang="zh-CN" sz="2400" dirty="0"/>
              <a:t> p;	p=NULL;</a:t>
            </a:r>
            <a:endParaRPr lang="zh-CN" altLang="zh-CN" sz="2400" dirty="0"/>
          </a:p>
          <a:p>
            <a:pPr eaLnBrk="1" hangingPunct="1"/>
            <a:r>
              <a:rPr lang="en-US" altLang="zh-CN" sz="2400" dirty="0"/>
              <a:t>	}</a:t>
            </a:r>
            <a:endParaRPr lang="zh-CN" altLang="zh-CN" sz="2400" dirty="0"/>
          </a:p>
          <a:p>
            <a:pPr eaLnBrk="1" hangingPunct="1"/>
            <a:r>
              <a:rPr lang="en-US" altLang="zh-CN" sz="2400" dirty="0"/>
              <a:t>	</a:t>
            </a:r>
            <a:r>
              <a:rPr lang="en-US" altLang="zh-CN" sz="2400" b="1" dirty="0"/>
              <a:t>else</a:t>
            </a:r>
            <a:r>
              <a:rPr lang="en-US" altLang="zh-CN" sz="2400" dirty="0"/>
              <a:t> </a:t>
            </a:r>
            <a:r>
              <a:rPr lang="en-US" altLang="zh-CN" sz="2400" b="1" dirty="0"/>
              <a:t>if</a:t>
            </a:r>
            <a:r>
              <a:rPr lang="en-US" altLang="zh-CN" sz="2400" dirty="0"/>
              <a:t> (p-&gt;</a:t>
            </a:r>
            <a:r>
              <a:rPr lang="en-US" altLang="zh-CN" sz="2400" dirty="0" err="1"/>
              <a:t>leftChild</a:t>
            </a:r>
            <a:r>
              <a:rPr lang="en-US" altLang="zh-CN" sz="2400" dirty="0"/>
              <a:t> == NULL)	{</a:t>
            </a:r>
          </a:p>
          <a:p>
            <a:pPr eaLnBrk="1" hangingPunct="1"/>
            <a:r>
              <a:rPr lang="en-US" altLang="zh-CN" sz="2400" dirty="0"/>
              <a:t>		</a:t>
            </a:r>
            <a:r>
              <a:rPr lang="en-US" altLang="zh-CN" sz="2400" dirty="0" err="1"/>
              <a:t>tmpPtr</a:t>
            </a:r>
            <a:r>
              <a:rPr lang="en-US" altLang="zh-CN" sz="2400" dirty="0"/>
              <a:t>=p;	p=p-&gt;</a:t>
            </a:r>
            <a:r>
              <a:rPr lang="en-US" altLang="zh-CN" sz="2400" dirty="0" err="1"/>
              <a:t>rightChild</a:t>
            </a:r>
            <a:r>
              <a:rPr lang="en-US" altLang="zh-CN" sz="2400" dirty="0"/>
              <a:t>;	</a:t>
            </a:r>
            <a:r>
              <a:rPr lang="en-US" altLang="zh-CN" sz="2400" b="1" dirty="0"/>
              <a:t>delete</a:t>
            </a:r>
            <a:r>
              <a:rPr lang="en-US" altLang="zh-CN" sz="2400" dirty="0"/>
              <a:t> </a:t>
            </a:r>
            <a:r>
              <a:rPr lang="en-US" altLang="zh-CN" sz="2400" dirty="0" err="1"/>
              <a:t>tmpPtr</a:t>
            </a:r>
            <a:r>
              <a:rPr lang="en-US" altLang="zh-CN" sz="2400" dirty="0"/>
              <a:t>;</a:t>
            </a:r>
            <a:endParaRPr lang="zh-CN" altLang="zh-CN" sz="2400" dirty="0"/>
          </a:p>
          <a:p>
            <a:pPr eaLnBrk="1" hangingPunct="1"/>
            <a:r>
              <a:rPr lang="en-US" altLang="zh-CN" sz="2400" dirty="0"/>
              <a:t>	}</a:t>
            </a:r>
            <a:endParaRPr lang="zh-CN" altLang="zh-CN" sz="2400" dirty="0"/>
          </a:p>
          <a:p>
            <a:pPr eaLnBrk="1" hangingPunct="1"/>
            <a:r>
              <a:rPr lang="en-US" altLang="zh-CN" sz="2400" dirty="0"/>
              <a:t>	</a:t>
            </a:r>
            <a:r>
              <a:rPr lang="en-US" altLang="zh-CN" sz="2400" b="1" dirty="0"/>
              <a:t>else</a:t>
            </a:r>
            <a:r>
              <a:rPr lang="en-US" altLang="zh-CN" sz="2400" dirty="0"/>
              <a:t> </a:t>
            </a:r>
            <a:r>
              <a:rPr lang="en-US" altLang="zh-CN" sz="2400" b="1" dirty="0"/>
              <a:t>if</a:t>
            </a:r>
            <a:r>
              <a:rPr lang="en-US" altLang="zh-CN" sz="2400" dirty="0"/>
              <a:t> (p-&gt;</a:t>
            </a:r>
            <a:r>
              <a:rPr lang="en-US" altLang="zh-CN" sz="2400" dirty="0" err="1"/>
              <a:t>rightChild</a:t>
            </a:r>
            <a:r>
              <a:rPr lang="en-US" altLang="zh-CN" sz="2400" dirty="0"/>
              <a:t> == NULL){</a:t>
            </a:r>
          </a:p>
          <a:p>
            <a:pPr eaLnBrk="1" hangingPunct="1"/>
            <a:r>
              <a:rPr lang="en-US" altLang="zh-CN" sz="2400" dirty="0"/>
              <a:t>		</a:t>
            </a:r>
            <a:r>
              <a:rPr lang="en-US" altLang="zh-CN" sz="2400" dirty="0" err="1"/>
              <a:t>tmpPtr</a:t>
            </a:r>
            <a:r>
              <a:rPr lang="en-US" altLang="zh-CN" sz="2400" dirty="0"/>
              <a:t>=p;</a:t>
            </a:r>
            <a:endParaRPr lang="zh-CN" altLang="zh-CN" sz="2400" dirty="0"/>
          </a:p>
          <a:p>
            <a:pPr eaLnBrk="1" hangingPunct="1"/>
            <a:r>
              <a:rPr lang="en-US" altLang="zh-CN" sz="2400" dirty="0"/>
              <a:t>		p=p-&gt;</a:t>
            </a:r>
            <a:r>
              <a:rPr lang="en-US" altLang="zh-CN" sz="2400" dirty="0" err="1"/>
              <a:t>leftChild</a:t>
            </a:r>
            <a:r>
              <a:rPr lang="en-US" altLang="zh-CN" sz="2400" dirty="0"/>
              <a:t>;</a:t>
            </a:r>
            <a:endParaRPr lang="zh-CN" altLang="zh-CN" sz="2400" dirty="0"/>
          </a:p>
          <a:p>
            <a:pPr eaLnBrk="1" hangingPunct="1"/>
            <a:r>
              <a:rPr lang="en-US" altLang="zh-CN" sz="2400" dirty="0"/>
              <a:t>		</a:t>
            </a:r>
            <a:r>
              <a:rPr lang="en-US" altLang="zh-CN" sz="2400" b="1" dirty="0"/>
              <a:t>delete</a:t>
            </a:r>
            <a:r>
              <a:rPr lang="en-US" altLang="zh-CN" sz="2400" dirty="0"/>
              <a:t> </a:t>
            </a:r>
            <a:r>
              <a:rPr lang="en-US" altLang="zh-CN" sz="2400" dirty="0" err="1"/>
              <a:t>tmpPtr</a:t>
            </a:r>
            <a:r>
              <a:rPr lang="en-US" altLang="zh-CN" sz="2400" dirty="0"/>
              <a:t>;</a:t>
            </a:r>
            <a:endParaRPr lang="zh-CN" altLang="zh-CN" sz="2400" dirty="0"/>
          </a:p>
          <a:p>
            <a:pPr eaLnBrk="1" hangingPunct="1"/>
            <a:r>
              <a:rPr lang="en-US" altLang="zh-CN" sz="2400" dirty="0"/>
              <a:t>	}</a:t>
            </a:r>
            <a:endParaRPr lang="zh-CN" altLang="zh-CN" sz="2400" dirty="0"/>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2514600" y="27717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 name="标题 2"/>
          <p:cNvSpPr>
            <a:spLocks noGrp="1"/>
          </p:cNvSpPr>
          <p:nvPr>
            <p:ph type="title"/>
          </p:nvPr>
        </p:nvSpPr>
        <p:spPr>
          <a:xfrm>
            <a:off x="993781" y="142875"/>
            <a:ext cx="7754938" cy="838200"/>
          </a:xfrm>
        </p:spPr>
        <p:txBody>
          <a:bodyPr/>
          <a:lstStyle/>
          <a:p>
            <a:pPr>
              <a:defRPr/>
            </a:pPr>
            <a:r>
              <a:rPr lang="zh-CN" altLang="en-US" dirty="0">
                <a:solidFill>
                  <a:schemeClr val="tx2"/>
                </a:solidFill>
              </a:rPr>
              <a:t>二叉排序树的删除</a:t>
            </a:r>
            <a:endParaRPr lang="zh-CN" altLang="en-US" dirty="0"/>
          </a:p>
        </p:txBody>
      </p:sp>
      <p:sp>
        <p:nvSpPr>
          <p:cNvPr id="40964" name="TextBox 7"/>
          <p:cNvSpPr txBox="1">
            <a:spLocks noChangeArrowheads="1"/>
          </p:cNvSpPr>
          <p:nvPr/>
        </p:nvSpPr>
        <p:spPr bwMode="auto">
          <a:xfrm>
            <a:off x="34925" y="1416053"/>
            <a:ext cx="9126538"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a:t>	</a:t>
            </a:r>
            <a:r>
              <a:rPr lang="en-US" altLang="zh-CN" sz="2400" b="1" dirty="0"/>
              <a:t>else</a:t>
            </a:r>
            <a:r>
              <a:rPr lang="en-US" altLang="zh-CN" sz="2400" dirty="0"/>
              <a:t>	{	// p</a:t>
            </a:r>
            <a:r>
              <a:rPr lang="zh-CN" altLang="zh-CN" sz="2400" dirty="0"/>
              <a:t>左右子树都存在</a:t>
            </a:r>
          </a:p>
          <a:p>
            <a:pPr eaLnBrk="1" hangingPunct="1"/>
            <a:r>
              <a:rPr lang="en-US" altLang="zh-CN" sz="2400" dirty="0"/>
              <a:t>		</a:t>
            </a:r>
            <a:r>
              <a:rPr lang="en-US" altLang="zh-CN" sz="2400" dirty="0" err="1"/>
              <a:t>tmpF</a:t>
            </a:r>
            <a:r>
              <a:rPr lang="en-US" altLang="zh-CN" sz="2400" dirty="0"/>
              <a:t>=p;	</a:t>
            </a:r>
            <a:r>
              <a:rPr lang="en-US" altLang="zh-CN" sz="2400" dirty="0" err="1"/>
              <a:t>tmpPtr</a:t>
            </a:r>
            <a:r>
              <a:rPr lang="en-US" altLang="zh-CN" sz="2400" dirty="0"/>
              <a:t>=p-&gt;</a:t>
            </a:r>
            <a:r>
              <a:rPr lang="en-US" altLang="zh-CN" sz="2400" dirty="0" err="1"/>
              <a:t>leftChild</a:t>
            </a:r>
            <a:r>
              <a:rPr lang="en-US" altLang="zh-CN" sz="2400" dirty="0"/>
              <a:t>;</a:t>
            </a:r>
            <a:endParaRPr lang="zh-CN" altLang="zh-CN" sz="2400" dirty="0"/>
          </a:p>
          <a:p>
            <a:pPr eaLnBrk="1" hangingPunct="1"/>
            <a:r>
              <a:rPr lang="en-US" altLang="zh-CN" sz="2400" dirty="0"/>
              <a:t>		</a:t>
            </a:r>
            <a:r>
              <a:rPr lang="en-US" altLang="zh-CN" sz="2400" b="1" dirty="0"/>
              <a:t>while</a:t>
            </a:r>
            <a:r>
              <a:rPr lang="en-US" altLang="zh-CN" sz="2400" dirty="0"/>
              <a:t> (</a:t>
            </a:r>
            <a:r>
              <a:rPr lang="en-US" altLang="zh-CN" sz="2400" dirty="0" err="1"/>
              <a:t>tmpPtr</a:t>
            </a:r>
            <a:r>
              <a:rPr lang="en-US" altLang="zh-CN" sz="2400" dirty="0"/>
              <a:t>-&gt;</a:t>
            </a:r>
            <a:r>
              <a:rPr lang="en-US" altLang="zh-CN" sz="2400" dirty="0" err="1"/>
              <a:t>rightChild</a:t>
            </a:r>
            <a:r>
              <a:rPr lang="en-US" altLang="zh-CN" sz="2400" dirty="0"/>
              <a:t> != NULL)	{	</a:t>
            </a:r>
            <a:endParaRPr lang="zh-CN" altLang="zh-CN" sz="2400" dirty="0"/>
          </a:p>
          <a:p>
            <a:pPr eaLnBrk="1" hangingPunct="1"/>
            <a:r>
              <a:rPr lang="en-US" altLang="zh-CN" sz="2400" dirty="0"/>
              <a:t>			</a:t>
            </a:r>
            <a:r>
              <a:rPr lang="en-US" altLang="zh-CN" sz="2400" dirty="0" err="1"/>
              <a:t>tmpF</a:t>
            </a:r>
            <a:r>
              <a:rPr lang="en-US" altLang="zh-CN" sz="2400" dirty="0"/>
              <a:t>=</a:t>
            </a:r>
            <a:r>
              <a:rPr lang="en-US" altLang="zh-CN" sz="2400" dirty="0" err="1"/>
              <a:t>tmpPtr</a:t>
            </a:r>
            <a:r>
              <a:rPr lang="en-US" altLang="zh-CN" sz="2400" dirty="0"/>
              <a:t>;</a:t>
            </a:r>
            <a:endParaRPr lang="zh-CN" altLang="zh-CN" sz="2400" dirty="0"/>
          </a:p>
          <a:p>
            <a:pPr eaLnBrk="1" hangingPunct="1"/>
            <a:r>
              <a:rPr lang="en-US" altLang="zh-CN" sz="2400" dirty="0"/>
              <a:t>			</a:t>
            </a:r>
            <a:r>
              <a:rPr lang="en-US" altLang="zh-CN" sz="2400" dirty="0" err="1"/>
              <a:t>tmpPtr</a:t>
            </a:r>
            <a:r>
              <a:rPr lang="en-US" altLang="zh-CN" sz="2400" dirty="0"/>
              <a:t>=</a:t>
            </a:r>
            <a:r>
              <a:rPr lang="en-US" altLang="zh-CN" sz="2400" dirty="0" err="1"/>
              <a:t>tmpPtr</a:t>
            </a:r>
            <a:r>
              <a:rPr lang="en-US" altLang="zh-CN" sz="2400" dirty="0"/>
              <a:t>-&gt;</a:t>
            </a:r>
            <a:r>
              <a:rPr lang="en-US" altLang="zh-CN" sz="2400" dirty="0" err="1"/>
              <a:t>rightChild</a:t>
            </a:r>
            <a:r>
              <a:rPr lang="en-US" altLang="zh-CN" sz="2400" dirty="0"/>
              <a:t>;</a:t>
            </a:r>
            <a:endParaRPr lang="zh-CN" altLang="zh-CN" sz="2400" dirty="0"/>
          </a:p>
          <a:p>
            <a:pPr eaLnBrk="1" hangingPunct="1"/>
            <a:r>
              <a:rPr lang="en-US" altLang="zh-CN" sz="2400" dirty="0"/>
              <a:t>		}</a:t>
            </a:r>
            <a:endParaRPr lang="zh-CN" altLang="zh-CN" sz="2400" dirty="0"/>
          </a:p>
          <a:p>
            <a:pPr eaLnBrk="1" hangingPunct="1"/>
            <a:r>
              <a:rPr lang="en-US" altLang="zh-CN" sz="2400" dirty="0"/>
              <a:t>		p-&gt;data=</a:t>
            </a:r>
            <a:r>
              <a:rPr lang="en-US" altLang="zh-CN" sz="2400" dirty="0" err="1"/>
              <a:t>tmpPtr</a:t>
            </a:r>
            <a:r>
              <a:rPr lang="en-US" altLang="zh-CN" sz="2400" dirty="0"/>
              <a:t>-&gt;data;</a:t>
            </a:r>
            <a:endParaRPr lang="zh-CN" altLang="zh-CN" sz="2400" dirty="0"/>
          </a:p>
          <a:p>
            <a:pPr eaLnBrk="1" hangingPunct="1"/>
            <a:r>
              <a:rPr lang="en-US" altLang="zh-CN" sz="2400" dirty="0"/>
              <a:t>		</a:t>
            </a:r>
            <a:r>
              <a:rPr lang="en-US" altLang="zh-CN" sz="2400" b="1" dirty="0"/>
              <a:t>if</a:t>
            </a:r>
            <a:r>
              <a:rPr lang="en-US" altLang="zh-CN" sz="2400" dirty="0"/>
              <a:t> (</a:t>
            </a:r>
            <a:r>
              <a:rPr lang="en-US" altLang="zh-CN" sz="2400" dirty="0" err="1"/>
              <a:t>tmpF</a:t>
            </a:r>
            <a:r>
              <a:rPr lang="en-US" altLang="zh-CN" sz="2400" dirty="0"/>
              <a:t>-&gt;</a:t>
            </a:r>
            <a:r>
              <a:rPr lang="en-US" altLang="zh-CN" sz="2400" dirty="0" err="1"/>
              <a:t>rightChild</a:t>
            </a:r>
            <a:r>
              <a:rPr lang="en-US" altLang="zh-CN" sz="2400" dirty="0"/>
              <a:t> == </a:t>
            </a:r>
            <a:r>
              <a:rPr lang="en-US" altLang="zh-CN" sz="2400" dirty="0" err="1"/>
              <a:t>tmpPtr</a:t>
            </a:r>
            <a:r>
              <a:rPr lang="en-US" altLang="zh-CN" sz="2400" dirty="0"/>
              <a:t>)</a:t>
            </a:r>
          </a:p>
          <a:p>
            <a:pPr eaLnBrk="1" hangingPunct="1"/>
            <a:r>
              <a:rPr lang="en-US" altLang="zh-CN" sz="2400" dirty="0"/>
              <a:t>			Delete(</a:t>
            </a:r>
            <a:r>
              <a:rPr lang="en-US" altLang="zh-CN" sz="2400" dirty="0" err="1"/>
              <a:t>tmpF</a:t>
            </a:r>
            <a:r>
              <a:rPr lang="en-US" altLang="zh-CN" sz="2400" dirty="0"/>
              <a:t>-&gt;</a:t>
            </a:r>
            <a:r>
              <a:rPr lang="en-US" altLang="zh-CN" sz="2400" dirty="0" err="1"/>
              <a:t>rightChild</a:t>
            </a:r>
            <a:r>
              <a:rPr lang="en-US" altLang="zh-CN" sz="2400" dirty="0"/>
              <a:t>);</a:t>
            </a:r>
            <a:endParaRPr lang="zh-CN" altLang="zh-CN" sz="2400" dirty="0"/>
          </a:p>
          <a:p>
            <a:pPr eaLnBrk="1" hangingPunct="1"/>
            <a:r>
              <a:rPr lang="en-US" altLang="zh-CN" sz="2400" dirty="0"/>
              <a:t>		</a:t>
            </a:r>
            <a:r>
              <a:rPr lang="en-US" altLang="zh-CN" sz="2400" b="1" dirty="0"/>
              <a:t>else</a:t>
            </a:r>
            <a:r>
              <a:rPr lang="en-US" altLang="zh-CN" sz="2400" dirty="0"/>
              <a:t> </a:t>
            </a:r>
            <a:endParaRPr lang="zh-CN" altLang="zh-CN" sz="2400" dirty="0"/>
          </a:p>
          <a:p>
            <a:pPr eaLnBrk="1" hangingPunct="1"/>
            <a:r>
              <a:rPr lang="en-US" altLang="zh-CN" sz="2400" dirty="0"/>
              <a:t>			Delete(</a:t>
            </a:r>
            <a:r>
              <a:rPr lang="en-US" altLang="zh-CN" sz="2400" dirty="0" err="1"/>
              <a:t>tmpF</a:t>
            </a:r>
            <a:r>
              <a:rPr lang="en-US" altLang="zh-CN" sz="2400" dirty="0"/>
              <a:t>-&gt;</a:t>
            </a:r>
            <a:r>
              <a:rPr lang="en-US" altLang="zh-CN" sz="2400" dirty="0" err="1"/>
              <a:t>leftChild</a:t>
            </a:r>
            <a:r>
              <a:rPr lang="en-US" altLang="zh-CN" sz="2400" dirty="0"/>
              <a:t>);</a:t>
            </a:r>
            <a:endParaRPr lang="zh-CN" altLang="zh-CN" sz="2400" dirty="0"/>
          </a:p>
          <a:p>
            <a:pPr eaLnBrk="1" hangingPunct="1"/>
            <a:r>
              <a:rPr lang="en-US" altLang="zh-CN" sz="2400" dirty="0"/>
              <a:t>	}</a:t>
            </a:r>
            <a:endParaRPr lang="zh-CN" altLang="zh-CN" sz="2400" dirty="0"/>
          </a:p>
          <a:p>
            <a:pPr eaLnBrk="1" hangingPunct="1"/>
            <a:r>
              <a:rPr lang="en-US" altLang="zh-CN" sz="2400" dirty="0"/>
              <a:t>}</a:t>
            </a:r>
            <a:endParaRPr lang="zh-CN" altLang="zh-CN" sz="2400" dirty="0"/>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17285" y="260350"/>
            <a:ext cx="7910146" cy="647700"/>
          </a:xfrm>
        </p:spPr>
        <p:txBody>
          <a:bodyPr/>
          <a:lstStyle/>
          <a:p>
            <a:r>
              <a:rPr lang="zh-CN" altLang="en-US" sz="3800" dirty="0" smtClean="0">
                <a:ea typeface="宋体" charset="-122"/>
              </a:rPr>
              <a:t>二叉排序树查找的性能分析</a:t>
            </a:r>
            <a:endParaRPr lang="en-US" altLang="zh-CN" sz="3800" dirty="0" smtClean="0">
              <a:ea typeface="宋体" charset="-122"/>
            </a:endParaRPr>
          </a:p>
        </p:txBody>
      </p:sp>
      <p:sp>
        <p:nvSpPr>
          <p:cNvPr id="64515" name="Rectangle 3"/>
          <p:cNvSpPr>
            <a:spLocks noChangeArrowheads="1"/>
          </p:cNvSpPr>
          <p:nvPr/>
        </p:nvSpPr>
        <p:spPr bwMode="auto">
          <a:xfrm>
            <a:off x="351692" y="1889392"/>
            <a:ext cx="8159262" cy="304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zh-CN" altLang="en-US" sz="3200" dirty="0" smtClean="0">
                <a:solidFill>
                  <a:srgbClr val="000000"/>
                </a:solidFill>
                <a:latin typeface="Times New Roman" pitchFamily="18" charset="0"/>
                <a:ea typeface="宋体" charset="-122"/>
              </a:rPr>
              <a:t>	在二叉排序树上的查找过程实际上是走了一条从根到所查结点的路径，所需的比较次数为该结点所在的层次数。因此，查找成功时，关键字的比较次数不超过树的高度。但是含有</a:t>
            </a:r>
            <a:r>
              <a:rPr lang="en-US" altLang="zh-CN" sz="3200" dirty="0" smtClean="0">
                <a:solidFill>
                  <a:srgbClr val="000000"/>
                </a:solidFill>
                <a:latin typeface="Times New Roman" pitchFamily="18" charset="0"/>
                <a:ea typeface="宋体" charset="-122"/>
              </a:rPr>
              <a:t>n</a:t>
            </a:r>
            <a:r>
              <a:rPr lang="zh-CN" altLang="en-US" sz="3200" dirty="0" smtClean="0">
                <a:solidFill>
                  <a:srgbClr val="000000"/>
                </a:solidFill>
                <a:latin typeface="Times New Roman" pitchFamily="18" charset="0"/>
                <a:ea typeface="宋体" charset="-122"/>
              </a:rPr>
              <a:t>个结点的二叉排序树不是唯一的，从而树的高度就不一定相同。</a:t>
            </a:r>
            <a:r>
              <a:rPr lang="zh-CN" altLang="en-US" sz="3200" i="1" u="sng"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6507727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ChangeArrowheads="1"/>
          </p:cNvSpPr>
          <p:nvPr/>
        </p:nvSpPr>
        <p:spPr bwMode="auto">
          <a:xfrm>
            <a:off x="2720911" y="6339789"/>
            <a:ext cx="379751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800" smtClean="0">
                <a:solidFill>
                  <a:srgbClr val="000000"/>
                </a:solidFill>
                <a:latin typeface="Times New Roman" pitchFamily="18" charset="0"/>
                <a:ea typeface="宋体" charset="-122"/>
              </a:rPr>
              <a:t>图</a:t>
            </a:r>
            <a:r>
              <a:rPr lang="en-US" altLang="zh-CN" sz="2800" smtClean="0">
                <a:solidFill>
                  <a:srgbClr val="000000"/>
                </a:solidFill>
                <a:latin typeface="Times New Roman" pitchFamily="18" charset="0"/>
                <a:ea typeface="宋体" charset="-122"/>
              </a:rPr>
              <a:t>8-13 </a:t>
            </a:r>
            <a:r>
              <a:rPr lang="zh-CN" altLang="en-US" sz="2800" smtClean="0">
                <a:solidFill>
                  <a:srgbClr val="000000"/>
                </a:solidFill>
                <a:latin typeface="Times New Roman" pitchFamily="18" charset="0"/>
                <a:ea typeface="宋体" charset="-122"/>
              </a:rPr>
              <a:t>两棵二叉排序树</a:t>
            </a:r>
          </a:p>
        </p:txBody>
      </p:sp>
      <p:pic>
        <p:nvPicPr>
          <p:cNvPr id="65539" name="Picture 6" descr="8-13"/>
          <p:cNvPicPr>
            <a:picLocks noChangeAspect="1" noChangeArrowheads="1"/>
          </p:cNvPicPr>
          <p:nvPr/>
        </p:nvPicPr>
        <p:blipFill>
          <a:blip r:embed="rId3">
            <a:extLst>
              <a:ext uri="{28A0092B-C50C-407E-A947-70E740481C1C}">
                <a14:useLocalDpi xmlns:a14="http://schemas.microsoft.com/office/drawing/2010/main" val="0"/>
              </a:ext>
            </a:extLst>
          </a:blip>
          <a:srcRect b="54178"/>
          <a:stretch>
            <a:fillRect/>
          </a:stretch>
        </p:blipFill>
        <p:spPr bwMode="auto">
          <a:xfrm>
            <a:off x="633089" y="457200"/>
            <a:ext cx="365613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5527" name="Picture 7" descr="8-13"/>
          <p:cNvPicPr>
            <a:picLocks noChangeAspect="1" noChangeArrowheads="1"/>
          </p:cNvPicPr>
          <p:nvPr/>
        </p:nvPicPr>
        <p:blipFill>
          <a:blip r:embed="rId3">
            <a:extLst>
              <a:ext uri="{28A0092B-C50C-407E-A947-70E740481C1C}">
                <a14:useLocalDpi xmlns:a14="http://schemas.microsoft.com/office/drawing/2010/main" val="0"/>
              </a:ext>
            </a:extLst>
          </a:blip>
          <a:srcRect t="45822"/>
          <a:stretch>
            <a:fillRect/>
          </a:stretch>
        </p:blipFill>
        <p:spPr bwMode="auto">
          <a:xfrm>
            <a:off x="5134708" y="381000"/>
            <a:ext cx="31432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29" name="Rectangle 9"/>
          <p:cNvSpPr>
            <a:spLocks noChangeArrowheads="1"/>
          </p:cNvSpPr>
          <p:nvPr/>
        </p:nvSpPr>
        <p:spPr bwMode="auto">
          <a:xfrm>
            <a:off x="1214363" y="5334085"/>
            <a:ext cx="284372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just" eaLnBrk="0" hangingPunct="0">
              <a:spcBef>
                <a:spcPct val="20000"/>
              </a:spcBef>
            </a:pPr>
            <a:r>
              <a:rPr lang="en-US" altLang="zh-CN" sz="3200" smtClean="0">
                <a:solidFill>
                  <a:srgbClr val="000000"/>
                </a:solidFill>
                <a:latin typeface="宋体" charset="-122"/>
                <a:ea typeface="宋体" charset="-122"/>
              </a:rPr>
              <a:t>(1+2+2+3+3)/5</a:t>
            </a:r>
            <a:endParaRPr lang="zh-CN" altLang="en-US" sz="3200" smtClean="0">
              <a:solidFill>
                <a:srgbClr val="000000"/>
              </a:solidFill>
              <a:latin typeface="宋体" charset="-122"/>
              <a:ea typeface="宋体" charset="-122"/>
            </a:endParaRPr>
          </a:p>
        </p:txBody>
      </p:sp>
      <p:sp>
        <p:nvSpPr>
          <p:cNvPr id="65542" name="Rectangle 10"/>
          <p:cNvSpPr>
            <a:spLocks noChangeArrowheads="1"/>
          </p:cNvSpPr>
          <p:nvPr/>
        </p:nvSpPr>
        <p:spPr bwMode="auto">
          <a:xfrm>
            <a:off x="273583" y="4343485"/>
            <a:ext cx="3459280"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zh-CN" altLang="en-US" sz="3200" smtClean="0">
                <a:solidFill>
                  <a:srgbClr val="000000"/>
                </a:solidFill>
                <a:latin typeface="宋体" charset="-122"/>
                <a:ea typeface="宋体" charset="-122"/>
              </a:rPr>
              <a:t>树的平均查找长度</a:t>
            </a:r>
          </a:p>
        </p:txBody>
      </p:sp>
      <p:sp>
        <p:nvSpPr>
          <p:cNvPr id="1515531" name="Rectangle 11"/>
          <p:cNvSpPr>
            <a:spLocks noChangeArrowheads="1"/>
          </p:cNvSpPr>
          <p:nvPr/>
        </p:nvSpPr>
        <p:spPr bwMode="auto">
          <a:xfrm>
            <a:off x="5575349" y="5257885"/>
            <a:ext cx="284372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just" eaLnBrk="0" hangingPunct="0">
              <a:spcBef>
                <a:spcPct val="20000"/>
              </a:spcBef>
            </a:pPr>
            <a:r>
              <a:rPr lang="en-US" altLang="zh-CN" sz="3200" smtClean="0">
                <a:solidFill>
                  <a:srgbClr val="000000"/>
                </a:solidFill>
                <a:latin typeface="宋体" charset="-122"/>
                <a:ea typeface="宋体" charset="-122"/>
              </a:rPr>
              <a:t>(1+2+3+4+5)/5</a:t>
            </a:r>
            <a:endParaRPr lang="zh-CN" altLang="en-US" sz="3200" smtClean="0">
              <a:solidFill>
                <a:srgbClr val="000000"/>
              </a:solidFill>
              <a:latin typeface="宋体" charset="-122"/>
              <a:ea typeface="宋体" charset="-122"/>
            </a:endParaRPr>
          </a:p>
        </p:txBody>
      </p:sp>
    </p:spTree>
    <p:extLst>
      <p:ext uri="{BB962C8B-B14F-4D97-AF65-F5344CB8AC3E}">
        <p14:creationId xmlns:p14="http://schemas.microsoft.com/office/powerpoint/2010/main" val="978875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15529"/>
                                        </p:tgtEl>
                                        <p:attrNameLst>
                                          <p:attrName>style.visibility</p:attrName>
                                        </p:attrNameLst>
                                      </p:cBhvr>
                                      <p:to>
                                        <p:strVal val="visible"/>
                                      </p:to>
                                    </p:set>
                                    <p:animEffect transition="in" filter="checkerboard(across)">
                                      <p:cBhvr>
                                        <p:cTn id="7" dur="500"/>
                                        <p:tgtEl>
                                          <p:spTgt spid="15155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1515527"/>
                                        </p:tgtEl>
                                        <p:attrNameLst>
                                          <p:attrName>style.visibility</p:attrName>
                                        </p:attrNameLst>
                                      </p:cBhvr>
                                      <p:to>
                                        <p:strVal val="visible"/>
                                      </p:to>
                                    </p:set>
                                    <p:anim calcmode="lin" valueType="num">
                                      <p:cBhvr additive="base">
                                        <p:cTn id="12" dur="500" fill="hold"/>
                                        <p:tgtEl>
                                          <p:spTgt spid="1515527"/>
                                        </p:tgtEl>
                                        <p:attrNameLst>
                                          <p:attrName>ppt_x</p:attrName>
                                        </p:attrNameLst>
                                      </p:cBhvr>
                                      <p:tavLst>
                                        <p:tav tm="0">
                                          <p:val>
                                            <p:strVal val="#ppt_x"/>
                                          </p:val>
                                        </p:tav>
                                        <p:tav tm="100000">
                                          <p:val>
                                            <p:strVal val="#ppt_x"/>
                                          </p:val>
                                        </p:tav>
                                      </p:tavLst>
                                    </p:anim>
                                    <p:anim calcmode="lin" valueType="num">
                                      <p:cBhvr additive="base">
                                        <p:cTn id="13" dur="500" fill="hold"/>
                                        <p:tgtEl>
                                          <p:spTgt spid="1515527"/>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15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9" grpId="0" autoUpdateAnimBg="0"/>
      <p:bldP spid="151553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ChangeArrowheads="1"/>
          </p:cNvSpPr>
          <p:nvPr/>
        </p:nvSpPr>
        <p:spPr bwMode="auto">
          <a:xfrm>
            <a:off x="467543" y="630199"/>
            <a:ext cx="8043497" cy="53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zh-CN" altLang="en-US" sz="3400" dirty="0" smtClean="0">
                <a:solidFill>
                  <a:srgbClr val="000000"/>
                </a:solidFill>
                <a:latin typeface="+mn-lt"/>
                <a:ea typeface="宋体" charset="-122"/>
              </a:rPr>
              <a:t>	在等概率情况下，图</a:t>
            </a:r>
            <a:r>
              <a:rPr lang="en-US" altLang="zh-CN" sz="3400" dirty="0" smtClean="0">
                <a:solidFill>
                  <a:srgbClr val="000000"/>
                </a:solidFill>
                <a:latin typeface="+mn-lt"/>
                <a:ea typeface="宋体" charset="-122"/>
              </a:rPr>
              <a:t>8-13(a)</a:t>
            </a:r>
            <a:r>
              <a:rPr lang="zh-CN" altLang="en-US" sz="3400" dirty="0" smtClean="0">
                <a:solidFill>
                  <a:srgbClr val="000000"/>
                </a:solidFill>
                <a:latin typeface="+mn-lt"/>
                <a:ea typeface="宋体" charset="-122"/>
              </a:rPr>
              <a:t>所示二叉排序树的平均查找长度为：</a:t>
            </a:r>
            <a:r>
              <a:rPr lang="en-US" altLang="zh-CN" sz="3400" dirty="0" smtClean="0">
                <a:solidFill>
                  <a:srgbClr val="000000"/>
                </a:solidFill>
                <a:latin typeface="+mn-lt"/>
                <a:ea typeface="宋体" charset="-122"/>
              </a:rPr>
              <a:t>(1+2+2+3+3)/5</a:t>
            </a:r>
            <a:r>
              <a:rPr lang="zh-CN" altLang="en-US" sz="3400" dirty="0" smtClean="0">
                <a:solidFill>
                  <a:srgbClr val="000000"/>
                </a:solidFill>
                <a:latin typeface="+mn-lt"/>
                <a:ea typeface="宋体" charset="-122"/>
              </a:rPr>
              <a:t>；而图</a:t>
            </a:r>
            <a:r>
              <a:rPr lang="en-US" altLang="zh-CN" sz="3400" dirty="0" smtClean="0">
                <a:solidFill>
                  <a:srgbClr val="000000"/>
                </a:solidFill>
                <a:latin typeface="+mn-lt"/>
                <a:ea typeface="宋体" charset="-122"/>
              </a:rPr>
              <a:t>8-13</a:t>
            </a:r>
            <a:r>
              <a:rPr lang="zh-CN" altLang="en-US" sz="3400" dirty="0" smtClean="0">
                <a:solidFill>
                  <a:srgbClr val="000000"/>
                </a:solidFill>
                <a:latin typeface="+mn-lt"/>
                <a:ea typeface="宋体" charset="-122"/>
              </a:rPr>
              <a:t>（</a:t>
            </a:r>
            <a:r>
              <a:rPr lang="en-US" altLang="zh-CN" sz="3400" dirty="0" smtClean="0">
                <a:solidFill>
                  <a:srgbClr val="000000"/>
                </a:solidFill>
                <a:latin typeface="+mn-lt"/>
                <a:ea typeface="宋体" charset="-122"/>
              </a:rPr>
              <a:t>b</a:t>
            </a:r>
            <a:r>
              <a:rPr lang="zh-CN" altLang="en-US" sz="3400" dirty="0" smtClean="0">
                <a:solidFill>
                  <a:srgbClr val="000000"/>
                </a:solidFill>
                <a:latin typeface="+mn-lt"/>
                <a:ea typeface="宋体" charset="-122"/>
              </a:rPr>
              <a:t>）所示二叉排序树的平均查找长度为：</a:t>
            </a:r>
            <a:r>
              <a:rPr lang="en-US" altLang="zh-CN" sz="3400" dirty="0" smtClean="0">
                <a:solidFill>
                  <a:srgbClr val="000000"/>
                </a:solidFill>
                <a:latin typeface="+mn-lt"/>
                <a:ea typeface="宋体" charset="-122"/>
              </a:rPr>
              <a:t>(1+2+3+4+5)/5</a:t>
            </a:r>
            <a:r>
              <a:rPr lang="zh-CN" altLang="en-US" sz="3400" dirty="0" smtClean="0">
                <a:solidFill>
                  <a:srgbClr val="000000"/>
                </a:solidFill>
                <a:latin typeface="+mn-lt"/>
                <a:ea typeface="宋体" charset="-122"/>
              </a:rPr>
              <a:t>。二叉排序树是完全二叉树时，其平均查找性能最佳为      ，与有序表的折半查找相同。当二叉排序树退化为单分支树时，二叉排序树的平均查找性能最差为         ，与顺序表平均查找长度相同。</a:t>
            </a:r>
            <a:endParaRPr lang="zh-CN" altLang="en-US" sz="3400" i="1" u="sng" dirty="0" smtClean="0">
              <a:solidFill>
                <a:srgbClr val="000000"/>
              </a:solidFill>
              <a:latin typeface="+mn-lt"/>
              <a:ea typeface="宋体" charset="-122"/>
            </a:endParaRPr>
          </a:p>
        </p:txBody>
      </p:sp>
      <p:sp>
        <p:nvSpPr>
          <p:cNvPr id="1520645" name="Rectangle 5"/>
          <p:cNvSpPr>
            <a:spLocks noChangeArrowheads="1"/>
          </p:cNvSpPr>
          <p:nvPr/>
        </p:nvSpPr>
        <p:spPr bwMode="auto">
          <a:xfrm>
            <a:off x="5688124" y="3211660"/>
            <a:ext cx="1041951"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3200" dirty="0" smtClean="0">
                <a:solidFill>
                  <a:srgbClr val="0000FF"/>
                </a:solidFill>
                <a:latin typeface="+mn-lt"/>
                <a:ea typeface="宋体" charset="-122"/>
              </a:rPr>
              <a:t>log</a:t>
            </a:r>
            <a:r>
              <a:rPr lang="en-US" altLang="zh-CN" sz="3200" baseline="-25000" dirty="0" smtClean="0">
                <a:solidFill>
                  <a:srgbClr val="0000FF"/>
                </a:solidFill>
                <a:latin typeface="+mn-lt"/>
                <a:ea typeface="宋体" charset="-122"/>
              </a:rPr>
              <a:t>2</a:t>
            </a:r>
            <a:r>
              <a:rPr lang="en-US" altLang="zh-CN" sz="3200" dirty="0" smtClean="0">
                <a:solidFill>
                  <a:srgbClr val="0000FF"/>
                </a:solidFill>
                <a:latin typeface="+mn-lt"/>
                <a:ea typeface="宋体" charset="-122"/>
              </a:rPr>
              <a:t>n</a:t>
            </a:r>
            <a:endParaRPr lang="zh-CN" altLang="en-US" sz="3200" dirty="0" smtClean="0">
              <a:solidFill>
                <a:srgbClr val="0000FF"/>
              </a:solidFill>
              <a:latin typeface="+mn-lt"/>
              <a:ea typeface="宋体" charset="-122"/>
            </a:endParaRPr>
          </a:p>
        </p:txBody>
      </p:sp>
      <p:sp>
        <p:nvSpPr>
          <p:cNvPr id="1520646" name="Rectangle 6"/>
          <p:cNvSpPr>
            <a:spLocks noChangeArrowheads="1"/>
          </p:cNvSpPr>
          <p:nvPr/>
        </p:nvSpPr>
        <p:spPr bwMode="auto">
          <a:xfrm>
            <a:off x="1959268" y="4851554"/>
            <a:ext cx="1409039"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zh-CN" altLang="en-US" sz="3200" dirty="0" smtClean="0">
                <a:solidFill>
                  <a:srgbClr val="0000FF"/>
                </a:solidFill>
                <a:latin typeface="+mn-lt"/>
                <a:ea typeface="宋体" charset="-122"/>
              </a:rPr>
              <a:t>(</a:t>
            </a:r>
            <a:r>
              <a:rPr lang="en-US" altLang="zh-CN" sz="3200" dirty="0" smtClean="0">
                <a:solidFill>
                  <a:srgbClr val="0000FF"/>
                </a:solidFill>
                <a:latin typeface="+mn-lt"/>
                <a:ea typeface="宋体" charset="-122"/>
              </a:rPr>
              <a:t>n+1</a:t>
            </a:r>
            <a:r>
              <a:rPr lang="zh-CN" altLang="en-US" sz="3200" dirty="0" smtClean="0">
                <a:solidFill>
                  <a:srgbClr val="0000FF"/>
                </a:solidFill>
                <a:latin typeface="+mn-lt"/>
                <a:ea typeface="宋体" charset="-122"/>
              </a:rPr>
              <a:t>)</a:t>
            </a:r>
            <a:r>
              <a:rPr lang="en-US" altLang="zh-CN" sz="3200" dirty="0" smtClean="0">
                <a:solidFill>
                  <a:srgbClr val="0000FF"/>
                </a:solidFill>
                <a:latin typeface="+mn-lt"/>
                <a:ea typeface="宋体" charset="-122"/>
              </a:rPr>
              <a:t>/2</a:t>
            </a:r>
            <a:endParaRPr lang="zh-CN" altLang="en-US" sz="3200" dirty="0" smtClean="0">
              <a:solidFill>
                <a:srgbClr val="0000FF"/>
              </a:solidFill>
              <a:latin typeface="+mn-lt"/>
              <a:ea typeface="宋体" charset="-122"/>
            </a:endParaRPr>
          </a:p>
        </p:txBody>
      </p:sp>
    </p:spTree>
    <p:extLst>
      <p:ext uri="{BB962C8B-B14F-4D97-AF65-F5344CB8AC3E}">
        <p14:creationId xmlns:p14="http://schemas.microsoft.com/office/powerpoint/2010/main" val="166891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20645"/>
                                        </p:tgtEl>
                                        <p:attrNameLst>
                                          <p:attrName>style.visibility</p:attrName>
                                        </p:attrNameLst>
                                      </p:cBhvr>
                                      <p:to>
                                        <p:strVal val="visible"/>
                                      </p:to>
                                    </p:set>
                                    <p:animEffect transition="in" filter="box(in)">
                                      <p:cBhvr>
                                        <p:cTn id="7" dur="500"/>
                                        <p:tgtEl>
                                          <p:spTgt spid="1520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20646"/>
                                        </p:tgtEl>
                                        <p:attrNameLst>
                                          <p:attrName>style.visibility</p:attrName>
                                        </p:attrNameLst>
                                      </p:cBhvr>
                                      <p:to>
                                        <p:strVal val="visible"/>
                                      </p:to>
                                    </p:set>
                                    <p:animEffect transition="in" filter="dissolve">
                                      <p:cBhvr>
                                        <p:cTn id="12" dur="500"/>
                                        <p:tgtEl>
                                          <p:spTgt spid="1520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5" grpId="0"/>
      <p:bldP spid="152064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50631" y="333440"/>
            <a:ext cx="7778262" cy="957263"/>
          </a:xfrm>
        </p:spPr>
        <p:txBody>
          <a:bodyPr/>
          <a:lstStyle/>
          <a:p>
            <a:r>
              <a:rPr lang="en-US" altLang="zh-CN" sz="4600" smtClean="0">
                <a:ea typeface="宋体" charset="-122"/>
              </a:rPr>
              <a:t>8.5 </a:t>
            </a:r>
            <a:r>
              <a:rPr lang="zh-CN" altLang="en-US" sz="4600" smtClean="0">
                <a:ea typeface="宋体" charset="-122"/>
              </a:rPr>
              <a:t>平 衡 二 叉 树</a:t>
            </a:r>
          </a:p>
        </p:txBody>
      </p:sp>
      <p:sp>
        <p:nvSpPr>
          <p:cNvPr id="67587" name="Text Box 4"/>
          <p:cNvSpPr txBox="1">
            <a:spLocks noChangeArrowheads="1"/>
          </p:cNvSpPr>
          <p:nvPr/>
        </p:nvSpPr>
        <p:spPr bwMode="auto">
          <a:xfrm>
            <a:off x="279889" y="1340768"/>
            <a:ext cx="8458200" cy="51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30000"/>
              </a:lnSpc>
              <a:spcBef>
                <a:spcPct val="50000"/>
              </a:spcBef>
            </a:pPr>
            <a:r>
              <a:rPr kumimoji="1" lang="zh-CN" altLang="en-US" i="0" u="none" dirty="0" smtClean="0">
                <a:solidFill>
                  <a:srgbClr val="000000"/>
                </a:solidFill>
                <a:ea typeface="宋体" charset="-122"/>
              </a:rPr>
              <a:t>	在二叉排序树上实现查找的时间复杂度与从根到所查数据元素的结点的路径长度成正比，在最坏情况下这个长度等于树的高度。在构造二叉排序树时，如果输入的数据元素序列恰巧按其关键字大小有序，则结果将产生如图</a:t>
            </a:r>
            <a:r>
              <a:rPr kumimoji="1" lang="en-US" altLang="zh-CN" i="0" u="none" dirty="0" smtClean="0">
                <a:solidFill>
                  <a:srgbClr val="000000"/>
                </a:solidFill>
                <a:ea typeface="宋体" charset="-122"/>
              </a:rPr>
              <a:t>8-13(b)</a:t>
            </a:r>
            <a:r>
              <a:rPr kumimoji="1" lang="zh-CN" altLang="en-US" i="0" u="none" dirty="0" smtClean="0">
                <a:solidFill>
                  <a:srgbClr val="000000"/>
                </a:solidFill>
                <a:ea typeface="宋体" charset="-122"/>
              </a:rPr>
              <a:t>所示的二叉排序树。它虽然还是一棵二叉排序树，但是它实际上已</a:t>
            </a:r>
            <a:r>
              <a:rPr kumimoji="1" lang="zh-CN" altLang="en-US" i="0" u="none" dirty="0" smtClean="0">
                <a:solidFill>
                  <a:srgbClr val="FF0000"/>
                </a:solidFill>
                <a:ea typeface="宋体" charset="-122"/>
              </a:rPr>
              <a:t>退化成单链表</a:t>
            </a:r>
            <a:r>
              <a:rPr kumimoji="1" lang="zh-CN" altLang="en-US" i="0" u="none" dirty="0" smtClean="0">
                <a:solidFill>
                  <a:srgbClr val="000000"/>
                </a:solidFill>
                <a:ea typeface="宋体" charset="-122"/>
              </a:rPr>
              <a:t>。查找操作的时间复杂度变为</a:t>
            </a:r>
            <a:r>
              <a:rPr kumimoji="1" lang="en-US" altLang="zh-CN" i="0" u="none" dirty="0" smtClean="0">
                <a:solidFill>
                  <a:srgbClr val="000000"/>
                </a:solidFill>
                <a:ea typeface="宋体" charset="-122"/>
              </a:rPr>
              <a:t>O(n)</a:t>
            </a:r>
            <a:r>
              <a:rPr kumimoji="1" lang="zh-CN" altLang="en-US" i="0" u="none" dirty="0" smtClean="0">
                <a:solidFill>
                  <a:srgbClr val="000000"/>
                </a:solidFill>
                <a:ea typeface="宋体" charset="-122"/>
              </a:rPr>
              <a:t>。若能保证树的高度与树中结点数目</a:t>
            </a:r>
            <a:r>
              <a:rPr kumimoji="1" lang="en-US" altLang="zh-CN" i="0" u="none" dirty="0" smtClean="0">
                <a:solidFill>
                  <a:srgbClr val="000000"/>
                </a:solidFill>
                <a:ea typeface="宋体" charset="-122"/>
              </a:rPr>
              <a:t>n</a:t>
            </a:r>
            <a:r>
              <a:rPr kumimoji="1" lang="zh-CN" altLang="en-US" i="0" u="none" dirty="0" smtClean="0">
                <a:solidFill>
                  <a:srgbClr val="000000"/>
                </a:solidFill>
                <a:ea typeface="宋体" charset="-122"/>
              </a:rPr>
              <a:t>之间成</a:t>
            </a:r>
            <a:r>
              <a:rPr kumimoji="1" lang="en-US" altLang="zh-CN" i="0" u="none" dirty="0" smtClean="0">
                <a:solidFill>
                  <a:srgbClr val="000000"/>
                </a:solidFill>
                <a:ea typeface="宋体" charset="-122"/>
              </a:rPr>
              <a:t>log</a:t>
            </a:r>
            <a:r>
              <a:rPr kumimoji="1" lang="en-US" altLang="zh-CN" i="0" u="none" baseline="-25000" dirty="0" smtClean="0">
                <a:solidFill>
                  <a:srgbClr val="000000"/>
                </a:solidFill>
                <a:ea typeface="宋体" charset="-122"/>
              </a:rPr>
              <a:t>2</a:t>
            </a:r>
            <a:r>
              <a:rPr kumimoji="1" lang="en-US" altLang="zh-CN" i="0" u="none" dirty="0" smtClean="0">
                <a:solidFill>
                  <a:srgbClr val="000000"/>
                </a:solidFill>
                <a:ea typeface="宋体" charset="-122"/>
              </a:rPr>
              <a:t>n</a:t>
            </a:r>
            <a:r>
              <a:rPr kumimoji="1" lang="zh-CN" altLang="en-US" i="0" u="none" dirty="0" smtClean="0">
                <a:solidFill>
                  <a:srgbClr val="000000"/>
                </a:solidFill>
                <a:ea typeface="宋体" charset="-122"/>
              </a:rPr>
              <a:t>关系，就能提高查找效率。</a:t>
            </a:r>
            <a:r>
              <a:rPr kumimoji="1" lang="zh-CN" altLang="en-US" dirty="0" smtClean="0">
                <a:solidFill>
                  <a:srgbClr val="000000"/>
                </a:solidFill>
                <a:ea typeface="宋体" charset="-122"/>
              </a:rPr>
              <a:t> </a:t>
            </a:r>
          </a:p>
        </p:txBody>
      </p:sp>
    </p:spTree>
    <p:extLst>
      <p:ext uri="{BB962C8B-B14F-4D97-AF65-F5344CB8AC3E}">
        <p14:creationId xmlns:p14="http://schemas.microsoft.com/office/powerpoint/2010/main" val="1188079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50631" y="404813"/>
            <a:ext cx="7778262" cy="957262"/>
          </a:xfrm>
        </p:spPr>
        <p:txBody>
          <a:bodyPr/>
          <a:lstStyle/>
          <a:p>
            <a:r>
              <a:rPr lang="en-US" altLang="zh-CN" sz="4600" smtClean="0">
                <a:ea typeface="宋体" charset="-122"/>
              </a:rPr>
              <a:t>8.5  </a:t>
            </a:r>
            <a:r>
              <a:rPr lang="zh-CN" altLang="en-US" sz="4600" smtClean="0">
                <a:ea typeface="宋体" charset="-122"/>
              </a:rPr>
              <a:t>平 衡 二 叉 树</a:t>
            </a:r>
          </a:p>
        </p:txBody>
      </p:sp>
      <p:sp>
        <p:nvSpPr>
          <p:cNvPr id="1177604" name="Rectangle 4"/>
          <p:cNvSpPr>
            <a:spLocks noChangeArrowheads="1"/>
          </p:cNvSpPr>
          <p:nvPr/>
        </p:nvSpPr>
        <p:spPr bwMode="auto">
          <a:xfrm>
            <a:off x="422036" y="2057401"/>
            <a:ext cx="7908681" cy="294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spcBef>
                <a:spcPct val="20000"/>
              </a:spcBef>
            </a:pPr>
            <a:r>
              <a:rPr kumimoji="1" lang="en-US" altLang="zh-CN" sz="3200" smtClean="0">
                <a:solidFill>
                  <a:srgbClr val="000000"/>
                </a:solidFill>
                <a:latin typeface="Times New Roman" pitchFamily="18" charset="0"/>
                <a:ea typeface="宋体" charset="-122"/>
              </a:rPr>
              <a:t>8.5.1 </a:t>
            </a:r>
            <a:r>
              <a:rPr kumimoji="1" lang="zh-CN" altLang="en-US" sz="3200" smtClean="0">
                <a:solidFill>
                  <a:srgbClr val="000000"/>
                </a:solidFill>
                <a:latin typeface="Times New Roman" pitchFamily="18" charset="0"/>
                <a:ea typeface="宋体" charset="-122"/>
              </a:rPr>
              <a:t>平衡二叉树的定义</a:t>
            </a:r>
          </a:p>
          <a:p>
            <a:pPr eaLnBrk="0" hangingPunct="0">
              <a:spcBef>
                <a:spcPct val="20000"/>
              </a:spcBef>
            </a:pPr>
            <a:endParaRPr kumimoji="1" lang="zh-CN" altLang="en-US" sz="3200" smtClean="0">
              <a:solidFill>
                <a:srgbClr val="000000"/>
              </a:solidFill>
              <a:latin typeface="Times New Roman" pitchFamily="18" charset="0"/>
              <a:ea typeface="宋体" charset="-122"/>
            </a:endParaRPr>
          </a:p>
          <a:p>
            <a:pPr eaLnBrk="0" hangingPunct="0">
              <a:spcBef>
                <a:spcPct val="20000"/>
              </a:spcBef>
            </a:pPr>
            <a:r>
              <a:rPr kumimoji="1" lang="en-US" altLang="zh-CN" sz="3200" smtClean="0">
                <a:solidFill>
                  <a:srgbClr val="000000"/>
                </a:solidFill>
                <a:latin typeface="Times New Roman" pitchFamily="18" charset="0"/>
                <a:ea typeface="宋体" charset="-122"/>
              </a:rPr>
              <a:t>8.5.2 </a:t>
            </a:r>
            <a:r>
              <a:rPr kumimoji="1" lang="zh-CN" altLang="en-US" sz="3200" smtClean="0">
                <a:solidFill>
                  <a:srgbClr val="000000"/>
                </a:solidFill>
                <a:latin typeface="Times New Roman" pitchFamily="18" charset="0"/>
                <a:ea typeface="宋体" charset="-122"/>
              </a:rPr>
              <a:t>平衡旋转</a:t>
            </a:r>
          </a:p>
          <a:p>
            <a:pPr eaLnBrk="0" hangingPunct="0">
              <a:spcBef>
                <a:spcPct val="20000"/>
              </a:spcBef>
            </a:pPr>
            <a:endParaRPr kumimoji="1" lang="zh-CN" altLang="en-US" sz="3200" smtClean="0">
              <a:solidFill>
                <a:srgbClr val="000000"/>
              </a:solidFill>
              <a:latin typeface="Times New Roman" pitchFamily="18" charset="0"/>
              <a:ea typeface="宋体" charset="-122"/>
            </a:endParaRPr>
          </a:p>
          <a:p>
            <a:pPr eaLnBrk="0" hangingPunct="0">
              <a:spcBef>
                <a:spcPct val="20000"/>
              </a:spcBef>
            </a:pPr>
            <a:r>
              <a:rPr kumimoji="1" lang="en-US" altLang="zh-CN" sz="3200" smtClean="0">
                <a:solidFill>
                  <a:srgbClr val="000000"/>
                </a:solidFill>
                <a:latin typeface="Times New Roman" pitchFamily="18" charset="0"/>
                <a:ea typeface="宋体" charset="-122"/>
              </a:rPr>
              <a:t>8.5.3 </a:t>
            </a:r>
            <a:r>
              <a:rPr kumimoji="1" lang="zh-CN" altLang="en-US" sz="3200" smtClean="0">
                <a:solidFill>
                  <a:srgbClr val="000000"/>
                </a:solidFill>
                <a:latin typeface="Times New Roman" pitchFamily="18" charset="0"/>
                <a:ea typeface="宋体" charset="-122"/>
              </a:rPr>
              <a:t>平衡二叉树的插入和删除</a:t>
            </a:r>
          </a:p>
        </p:txBody>
      </p:sp>
    </p:spTree>
    <p:extLst>
      <p:ext uri="{BB962C8B-B14F-4D97-AF65-F5344CB8AC3E}">
        <p14:creationId xmlns:p14="http://schemas.microsoft.com/office/powerpoint/2010/main" val="470579451"/>
      </p:ext>
    </p:extLst>
  </p:cSld>
  <p:clrMapOvr>
    <a:masterClrMapping/>
  </p:clrMapOvr>
  <p:timing>
    <p:tnLst>
      <p:par>
        <p:cTn id="1" dur="indefinite" restart="never" nodeType="tmRoot"/>
      </p:par>
    </p:tnLst>
    <p:bldLst>
      <p:bldP spid="117760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17285" y="404813"/>
            <a:ext cx="7910146" cy="647700"/>
          </a:xfrm>
        </p:spPr>
        <p:txBody>
          <a:bodyPr/>
          <a:lstStyle/>
          <a:p>
            <a:r>
              <a:rPr lang="en-US" altLang="zh-CN" sz="3800" smtClean="0">
                <a:ea typeface="宋体" charset="-122"/>
              </a:rPr>
              <a:t>8.5.1 </a:t>
            </a:r>
            <a:r>
              <a:rPr lang="zh-CN" altLang="en-US" sz="3800" smtClean="0">
                <a:ea typeface="宋体" charset="-122"/>
              </a:rPr>
              <a:t>平衡二叉树的定义</a:t>
            </a:r>
            <a:endParaRPr lang="en-US" altLang="zh-CN" sz="3800" smtClean="0">
              <a:ea typeface="宋体" charset="-122"/>
            </a:endParaRPr>
          </a:p>
        </p:txBody>
      </p:sp>
      <p:sp>
        <p:nvSpPr>
          <p:cNvPr id="69635" name="Text Box 3"/>
          <p:cNvSpPr txBox="1">
            <a:spLocks noChangeArrowheads="1"/>
          </p:cNvSpPr>
          <p:nvPr/>
        </p:nvSpPr>
        <p:spPr bwMode="auto">
          <a:xfrm>
            <a:off x="405316" y="1405741"/>
            <a:ext cx="8305800"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35000"/>
              </a:lnSpc>
              <a:spcBef>
                <a:spcPct val="50000"/>
              </a:spcBef>
            </a:pPr>
            <a:r>
              <a:rPr kumimoji="1" lang="zh-CN" altLang="en-US" i="0" u="none" dirty="0" smtClean="0">
                <a:solidFill>
                  <a:srgbClr val="000000"/>
                </a:solidFill>
                <a:ea typeface="宋体" charset="-122"/>
              </a:rPr>
              <a:t>    一棵平衡二叉树或者是空树，或者是具有下列性质的二叉排序树：</a:t>
            </a:r>
          </a:p>
          <a:p>
            <a:pPr algn="just">
              <a:lnSpc>
                <a:spcPct val="135000"/>
              </a:lnSpc>
              <a:spcBef>
                <a:spcPct val="50000"/>
              </a:spcBef>
            </a:pPr>
            <a:r>
              <a:rPr kumimoji="1" lang="zh-CN" altLang="en-US" i="0" u="none" dirty="0" smtClean="0">
                <a:solidFill>
                  <a:srgbClr val="000000"/>
                </a:solidFill>
                <a:ea typeface="宋体" charset="-122"/>
              </a:rPr>
              <a:t>       它的左子树和右子树都是平衡二叉树，且左子树和右子树的高度之差的绝对值不超过</a:t>
            </a:r>
            <a:r>
              <a:rPr kumimoji="1" lang="en-US" altLang="zh-CN" i="0" u="none" dirty="0" smtClean="0">
                <a:solidFill>
                  <a:srgbClr val="000000"/>
                </a:solidFill>
                <a:ea typeface="宋体" charset="-122"/>
              </a:rPr>
              <a:t>1</a:t>
            </a:r>
            <a:r>
              <a:rPr kumimoji="1" lang="zh-CN" altLang="en-US" i="0" u="none" dirty="0" smtClean="0">
                <a:solidFill>
                  <a:srgbClr val="000000"/>
                </a:solidFill>
                <a:ea typeface="宋体" charset="-122"/>
              </a:rPr>
              <a:t>。</a:t>
            </a:r>
          </a:p>
        </p:txBody>
      </p:sp>
      <p:sp>
        <p:nvSpPr>
          <p:cNvPr id="1394694" name="Text Box 6"/>
          <p:cNvSpPr txBox="1">
            <a:spLocks noChangeArrowheads="1"/>
          </p:cNvSpPr>
          <p:nvPr/>
        </p:nvSpPr>
        <p:spPr bwMode="auto">
          <a:xfrm>
            <a:off x="371243" y="4017479"/>
            <a:ext cx="8305800" cy="2419124"/>
          </a:xfrm>
          <a:prstGeom prst="rect">
            <a:avLst/>
          </a:prstGeom>
          <a:noFill/>
          <a:ln w="9525">
            <a:noFill/>
            <a:miter lim="800000"/>
            <a:headEnd/>
            <a:tailEnd/>
          </a:ln>
          <a:effectLst/>
        </p:spPr>
        <p:txBody>
          <a:bodyPr>
            <a:spAutoFit/>
          </a:bodyPr>
          <a:lstStyle/>
          <a:p>
            <a:pPr algn="just">
              <a:lnSpc>
                <a:spcPct val="135000"/>
              </a:lnSpc>
              <a:spcBef>
                <a:spcPct val="50000"/>
              </a:spcBef>
              <a:defRPr/>
            </a:pPr>
            <a:r>
              <a:rPr kumimoji="1" lang="zh-CN" altLang="en-US" sz="2800" dirty="0">
                <a:solidFill>
                  <a:srgbClr val="000000"/>
                </a:solidFill>
                <a:latin typeface="Times New Roman" pitchFamily="18" charset="0"/>
              </a:rPr>
              <a:t>      树中结点右子树的高度减去左子树的高度所得的高度差，在此称这个数字为结点的</a:t>
            </a:r>
            <a:r>
              <a:rPr kumimoji="1" lang="zh-CN" altLang="en-US" sz="2800" b="1" dirty="0">
                <a:solidFill>
                  <a:srgbClr val="FC0128"/>
                </a:solidFill>
                <a:effectLst>
                  <a:outerShdw blurRad="38100" dist="38100" dir="2700000" algn="tl">
                    <a:srgbClr val="C0C0C0"/>
                  </a:outerShdw>
                </a:effectLst>
                <a:latin typeface="Times New Roman" pitchFamily="18" charset="0"/>
              </a:rPr>
              <a:t>平衡因子</a:t>
            </a:r>
            <a:r>
              <a:rPr kumimoji="1" lang="zh-CN" altLang="en-US" sz="2800" dirty="0">
                <a:solidFill>
                  <a:srgbClr val="000000"/>
                </a:solidFill>
                <a:latin typeface="Times New Roman" pitchFamily="18" charset="0"/>
              </a:rPr>
              <a:t>。根据平衡二叉树的定义，任一结点的平衡因子只能取</a:t>
            </a:r>
            <a:r>
              <a:rPr kumimoji="1" lang="en-US" altLang="zh-CN" sz="2800" dirty="0">
                <a:solidFill>
                  <a:srgbClr val="000000"/>
                </a:solidFill>
                <a:latin typeface="Times New Roman" pitchFamily="18" charset="0"/>
              </a:rPr>
              <a:t>-1</a:t>
            </a:r>
            <a:r>
              <a:rPr kumimoji="1" lang="zh-CN" altLang="en-US" sz="2800" dirty="0">
                <a:solidFill>
                  <a:srgbClr val="000000"/>
                </a:solidFill>
                <a:latin typeface="Times New Roman" pitchFamily="18" charset="0"/>
              </a:rPr>
              <a:t>、</a:t>
            </a:r>
            <a:r>
              <a:rPr kumimoji="1" lang="en-US" altLang="zh-CN" sz="2800" dirty="0">
                <a:solidFill>
                  <a:srgbClr val="000000"/>
                </a:solidFill>
                <a:latin typeface="Times New Roman" pitchFamily="18" charset="0"/>
              </a:rPr>
              <a:t>0</a:t>
            </a:r>
            <a:r>
              <a:rPr kumimoji="1" lang="zh-CN" altLang="en-US" sz="2800" dirty="0">
                <a:solidFill>
                  <a:srgbClr val="000000"/>
                </a:solidFill>
                <a:latin typeface="Times New Roman" pitchFamily="18" charset="0"/>
              </a:rPr>
              <a:t>和</a:t>
            </a:r>
            <a:r>
              <a:rPr kumimoji="1" lang="en-US" altLang="zh-CN" sz="2800" dirty="0">
                <a:solidFill>
                  <a:srgbClr val="000000"/>
                </a:solidFill>
                <a:latin typeface="Times New Roman" pitchFamily="18" charset="0"/>
              </a:rPr>
              <a:t>1</a:t>
            </a:r>
            <a:r>
              <a:rPr kumimoji="1" lang="zh-CN" altLang="en-US" sz="2800" dirty="0">
                <a:solidFill>
                  <a:srgbClr val="000000"/>
                </a:solidFill>
                <a:latin typeface="Times New Roman" pitchFamily="18" charset="0"/>
              </a:rPr>
              <a:t>。</a:t>
            </a:r>
          </a:p>
        </p:txBody>
      </p:sp>
    </p:spTree>
    <p:extLst>
      <p:ext uri="{BB962C8B-B14F-4D97-AF65-F5344CB8AC3E}">
        <p14:creationId xmlns:p14="http://schemas.microsoft.com/office/powerpoint/2010/main" val="486524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4694"/>
                                        </p:tgtEl>
                                        <p:attrNameLst>
                                          <p:attrName>style.visibility</p:attrName>
                                        </p:attrNameLst>
                                      </p:cBhvr>
                                      <p:to>
                                        <p:strVal val="visible"/>
                                      </p:to>
                                    </p:set>
                                    <p:animEffect transition="in" filter="dissolve">
                                      <p:cBhvr>
                                        <p:cTn id="7" dur="500"/>
                                        <p:tgtEl>
                                          <p:spTgt spid="139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1028" descr="8-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71" y="476312"/>
            <a:ext cx="8308731" cy="44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 Box 1030"/>
          <p:cNvSpPr txBox="1">
            <a:spLocks noChangeArrowheads="1"/>
          </p:cNvSpPr>
          <p:nvPr/>
        </p:nvSpPr>
        <p:spPr bwMode="auto">
          <a:xfrm>
            <a:off x="1647092" y="5661090"/>
            <a:ext cx="6489304"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sz="2000" b="1" i="0" u="none" dirty="0" smtClean="0">
                <a:solidFill>
                  <a:srgbClr val="000000"/>
                </a:solidFill>
                <a:latin typeface="宋体" charset="-122"/>
                <a:ea typeface="宋体" charset="-122"/>
              </a:rPr>
              <a:t>图</a:t>
            </a:r>
            <a:r>
              <a:rPr lang="en-US" altLang="zh-CN" sz="2000" b="1" i="0" u="none" dirty="0" smtClean="0">
                <a:solidFill>
                  <a:srgbClr val="000000"/>
                </a:solidFill>
                <a:latin typeface="宋体" charset="-122"/>
                <a:ea typeface="宋体" charset="-122"/>
              </a:rPr>
              <a:t>8-14 </a:t>
            </a:r>
            <a:r>
              <a:rPr lang="zh-CN" altLang="en-US" sz="2000" b="1" i="0" u="none" dirty="0" smtClean="0">
                <a:solidFill>
                  <a:srgbClr val="000000"/>
                </a:solidFill>
                <a:latin typeface="宋体" charset="-122"/>
                <a:ea typeface="宋体" charset="-122"/>
              </a:rPr>
              <a:t>高度平衡的二叉排序树和高度平衡不二叉排序树</a:t>
            </a:r>
            <a:endParaRPr lang="zh-CN" altLang="en-US" sz="5400" b="1" dirty="0" smtClean="0">
              <a:solidFill>
                <a:srgbClr val="000000"/>
              </a:solidFill>
              <a:ea typeface="宋体" charset="-122"/>
            </a:endParaRPr>
          </a:p>
        </p:txBody>
      </p:sp>
    </p:spTree>
    <p:extLst>
      <p:ext uri="{BB962C8B-B14F-4D97-AF65-F5344CB8AC3E}">
        <p14:creationId xmlns:p14="http://schemas.microsoft.com/office/powerpoint/2010/main" val="4045613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Text Box 2"/>
          <p:cNvSpPr txBox="1">
            <a:spLocks noChangeArrowheads="1"/>
          </p:cNvSpPr>
          <p:nvPr/>
        </p:nvSpPr>
        <p:spPr bwMode="auto">
          <a:xfrm>
            <a:off x="215516" y="457201"/>
            <a:ext cx="8458200" cy="5493812"/>
          </a:xfrm>
          <a:prstGeom prst="rect">
            <a:avLst/>
          </a:prstGeom>
          <a:noFill/>
          <a:ln w="9525">
            <a:noFill/>
            <a:miter lim="800000"/>
            <a:headEnd/>
            <a:tailEnd/>
          </a:ln>
          <a:effectLst/>
        </p:spPr>
        <p:txBody>
          <a:bodyPr>
            <a:spAutoFit/>
          </a:bodyPr>
          <a:lstStyle/>
          <a:p>
            <a:pPr algn="just">
              <a:lnSpc>
                <a:spcPct val="150000"/>
              </a:lnSpc>
              <a:spcBef>
                <a:spcPct val="50000"/>
              </a:spcBef>
              <a:defRPr/>
            </a:pPr>
            <a:r>
              <a:rPr kumimoji="1" lang="zh-CN" altLang="en-US" sz="2600" b="1" dirty="0">
                <a:solidFill>
                  <a:srgbClr val="000000"/>
                </a:solidFill>
                <a:latin typeface="Times New Roman" pitchFamily="18" charset="0"/>
              </a:rPr>
              <a:t>        </a:t>
            </a:r>
            <a:r>
              <a:rPr kumimoji="1" lang="zh-CN" altLang="en-US" sz="2600" b="1" dirty="0">
                <a:solidFill>
                  <a:srgbClr val="FF3300"/>
                </a:solidFill>
                <a:effectLst>
                  <a:outerShdw blurRad="38100" dist="38100" dir="2700000" algn="tl">
                    <a:srgbClr val="C0C0C0"/>
                  </a:outerShdw>
                </a:effectLst>
                <a:latin typeface="Times New Roman" pitchFamily="18" charset="0"/>
              </a:rPr>
              <a:t>查找</a:t>
            </a:r>
            <a:r>
              <a:rPr kumimoji="1" lang="zh-CN" altLang="en-US" sz="2600" b="1" dirty="0">
                <a:solidFill>
                  <a:srgbClr val="000000"/>
                </a:solidFill>
                <a:latin typeface="Times New Roman" pitchFamily="18" charset="0"/>
              </a:rPr>
              <a:t>：</a:t>
            </a:r>
            <a:r>
              <a:rPr kumimoji="1" lang="zh-CN" altLang="en-US" sz="2600" dirty="0">
                <a:solidFill>
                  <a:srgbClr val="000000"/>
                </a:solidFill>
                <a:latin typeface="Times New Roman" pitchFamily="18" charset="0"/>
              </a:rPr>
              <a:t> 根据给定的关键字值，在特定的列表中确定一</a:t>
            </a:r>
            <a:r>
              <a:rPr kumimoji="1" lang="zh-CN" altLang="en-US" sz="2600" dirty="0" smtClean="0">
                <a:solidFill>
                  <a:srgbClr val="000000"/>
                </a:solidFill>
                <a:latin typeface="Times New Roman" pitchFamily="18" charset="0"/>
              </a:rPr>
              <a:t>个关键字</a:t>
            </a:r>
            <a:r>
              <a:rPr kumimoji="1" lang="zh-CN" altLang="en-US" sz="2600" dirty="0">
                <a:solidFill>
                  <a:srgbClr val="000000"/>
                </a:solidFill>
                <a:latin typeface="Times New Roman" pitchFamily="18" charset="0"/>
              </a:rPr>
              <a:t>与给定值相同</a:t>
            </a:r>
            <a:r>
              <a:rPr kumimoji="1" lang="zh-CN" altLang="en-US" sz="2600" dirty="0" smtClean="0">
                <a:solidFill>
                  <a:srgbClr val="000000"/>
                </a:solidFill>
                <a:latin typeface="Times New Roman" pitchFamily="18" charset="0"/>
              </a:rPr>
              <a:t>的元素</a:t>
            </a:r>
            <a:r>
              <a:rPr kumimoji="1" lang="zh-CN" altLang="en-US" sz="2600" dirty="0">
                <a:solidFill>
                  <a:srgbClr val="000000"/>
                </a:solidFill>
                <a:latin typeface="Times New Roman" pitchFamily="18" charset="0"/>
              </a:rPr>
              <a:t>，并返回该数据元素在列表中的位置。若找到相应</a:t>
            </a:r>
            <a:r>
              <a:rPr kumimoji="1" lang="zh-CN" altLang="en-US" sz="2600" dirty="0" smtClean="0">
                <a:solidFill>
                  <a:srgbClr val="000000"/>
                </a:solidFill>
                <a:latin typeface="Times New Roman" pitchFamily="18" charset="0"/>
              </a:rPr>
              <a:t>的元素，则</a:t>
            </a:r>
            <a:r>
              <a:rPr kumimoji="1" lang="zh-CN" altLang="en-US" sz="2600" dirty="0">
                <a:solidFill>
                  <a:srgbClr val="000000"/>
                </a:solidFill>
                <a:latin typeface="Times New Roman" pitchFamily="18" charset="0"/>
              </a:rPr>
              <a:t>称查找是</a:t>
            </a:r>
            <a:r>
              <a:rPr kumimoji="1" lang="zh-CN" altLang="en-US" sz="2600" b="1" dirty="0">
                <a:solidFill>
                  <a:srgbClr val="FF3300"/>
                </a:solidFill>
                <a:effectLst>
                  <a:outerShdw blurRad="38100" dist="38100" dir="2700000" algn="tl">
                    <a:srgbClr val="C0C0C0"/>
                  </a:outerShdw>
                </a:effectLst>
                <a:latin typeface="Times New Roman" pitchFamily="18" charset="0"/>
              </a:rPr>
              <a:t>成功</a:t>
            </a:r>
            <a:r>
              <a:rPr kumimoji="1" lang="zh-CN" altLang="en-US" sz="2600" dirty="0">
                <a:solidFill>
                  <a:srgbClr val="000000"/>
                </a:solidFill>
                <a:latin typeface="Times New Roman" pitchFamily="18" charset="0"/>
              </a:rPr>
              <a:t>的，否则称查找是</a:t>
            </a:r>
            <a:r>
              <a:rPr kumimoji="1" lang="zh-CN" altLang="en-US" sz="2600" b="1" dirty="0">
                <a:solidFill>
                  <a:srgbClr val="FF3300"/>
                </a:solidFill>
                <a:effectLst>
                  <a:outerShdw blurRad="38100" dist="38100" dir="2700000" algn="tl">
                    <a:srgbClr val="C0C0C0"/>
                  </a:outerShdw>
                </a:effectLst>
                <a:latin typeface="Times New Roman" pitchFamily="18" charset="0"/>
              </a:rPr>
              <a:t>失败</a:t>
            </a:r>
            <a:r>
              <a:rPr kumimoji="1" lang="zh-CN" altLang="en-US" sz="2600" dirty="0">
                <a:solidFill>
                  <a:srgbClr val="000000"/>
                </a:solidFill>
                <a:latin typeface="Times New Roman" pitchFamily="18" charset="0"/>
              </a:rPr>
              <a:t>的，此时应返回空地址及失败信息，并可根据要求插入这个不存在</a:t>
            </a:r>
            <a:r>
              <a:rPr kumimoji="1" lang="zh-CN" altLang="en-US" sz="2600" dirty="0" smtClean="0">
                <a:solidFill>
                  <a:srgbClr val="000000"/>
                </a:solidFill>
                <a:latin typeface="Times New Roman" pitchFamily="18" charset="0"/>
              </a:rPr>
              <a:t>的元素</a:t>
            </a:r>
            <a:r>
              <a:rPr kumimoji="1" lang="zh-CN" altLang="en-US" sz="2600" dirty="0">
                <a:solidFill>
                  <a:srgbClr val="000000"/>
                </a:solidFill>
                <a:latin typeface="Times New Roman" pitchFamily="18" charset="0"/>
              </a:rPr>
              <a:t>。显然，查找算法中涉及到三类参量： </a:t>
            </a:r>
            <a:r>
              <a:rPr kumimoji="1" lang="zh-CN" altLang="en-US" sz="2600" dirty="0" smtClean="0">
                <a:solidFill>
                  <a:srgbClr val="000000"/>
                </a:solidFill>
                <a:latin typeface="Times New Roman" pitchFamily="18" charset="0"/>
              </a:rPr>
              <a:t>① </a:t>
            </a:r>
            <a:r>
              <a:rPr kumimoji="1" lang="zh-CN" altLang="en-US" sz="2600" b="1" dirty="0">
                <a:solidFill>
                  <a:srgbClr val="FF3300"/>
                </a:solidFill>
                <a:effectLst>
                  <a:outerShdw blurRad="38100" dist="38100" dir="2700000" algn="tl">
                    <a:srgbClr val="C0C0C0"/>
                  </a:outerShdw>
                </a:effectLst>
                <a:latin typeface="Times New Roman" pitchFamily="18" charset="0"/>
              </a:rPr>
              <a:t>查找对象</a:t>
            </a:r>
            <a:r>
              <a:rPr kumimoji="1" lang="en-US" altLang="zh-CN" sz="2600" dirty="0">
                <a:solidFill>
                  <a:srgbClr val="000000"/>
                </a:solidFill>
                <a:latin typeface="Times New Roman" pitchFamily="18" charset="0"/>
              </a:rPr>
              <a:t>K</a:t>
            </a:r>
            <a:r>
              <a:rPr kumimoji="1" lang="zh-CN" altLang="en-US" sz="2600" dirty="0">
                <a:solidFill>
                  <a:srgbClr val="000000"/>
                </a:solidFill>
                <a:latin typeface="Times New Roman" pitchFamily="18" charset="0"/>
              </a:rPr>
              <a:t>（找什么）； </a:t>
            </a:r>
            <a:r>
              <a:rPr kumimoji="1" lang="zh-CN" altLang="en-US" sz="2600" dirty="0" smtClean="0">
                <a:solidFill>
                  <a:srgbClr val="000000"/>
                </a:solidFill>
                <a:latin typeface="Times New Roman" pitchFamily="18" charset="0"/>
              </a:rPr>
              <a:t>② </a:t>
            </a:r>
            <a:r>
              <a:rPr kumimoji="1" lang="zh-CN" altLang="en-US" sz="2600" b="1" dirty="0">
                <a:solidFill>
                  <a:srgbClr val="FF3300"/>
                </a:solidFill>
                <a:effectLst>
                  <a:outerShdw blurRad="38100" dist="38100" dir="2700000" algn="tl">
                    <a:srgbClr val="C0C0C0"/>
                  </a:outerShdw>
                </a:effectLst>
                <a:latin typeface="Times New Roman" pitchFamily="18" charset="0"/>
              </a:rPr>
              <a:t>查找范围</a:t>
            </a:r>
            <a:r>
              <a:rPr kumimoji="1" lang="en-US" altLang="zh-CN" sz="2600" dirty="0">
                <a:solidFill>
                  <a:srgbClr val="000000"/>
                </a:solidFill>
                <a:latin typeface="Times New Roman" pitchFamily="18" charset="0"/>
              </a:rPr>
              <a:t>L</a:t>
            </a:r>
            <a:r>
              <a:rPr kumimoji="1" lang="zh-CN" altLang="en-US" sz="2600" dirty="0">
                <a:solidFill>
                  <a:srgbClr val="000000"/>
                </a:solidFill>
                <a:latin typeface="Times New Roman" pitchFamily="18" charset="0"/>
              </a:rPr>
              <a:t>（在哪找）； </a:t>
            </a:r>
            <a:r>
              <a:rPr kumimoji="1" lang="zh-CN" altLang="en-US" sz="2600" dirty="0" smtClean="0">
                <a:solidFill>
                  <a:srgbClr val="000000"/>
                </a:solidFill>
                <a:latin typeface="Times New Roman" pitchFamily="18" charset="0"/>
              </a:rPr>
              <a:t>③ </a:t>
            </a:r>
            <a:r>
              <a:rPr kumimoji="1" lang="en-US" altLang="zh-CN" sz="2600" dirty="0">
                <a:solidFill>
                  <a:srgbClr val="000000"/>
                </a:solidFill>
                <a:latin typeface="Times New Roman" pitchFamily="18" charset="0"/>
              </a:rPr>
              <a:t>K</a:t>
            </a:r>
            <a:r>
              <a:rPr kumimoji="1" lang="zh-CN" altLang="en-US" sz="2600" dirty="0">
                <a:solidFill>
                  <a:srgbClr val="000000"/>
                </a:solidFill>
                <a:latin typeface="Times New Roman" pitchFamily="18" charset="0"/>
              </a:rPr>
              <a:t>在</a:t>
            </a:r>
            <a:r>
              <a:rPr kumimoji="1" lang="en-US" altLang="zh-CN" sz="2600" dirty="0">
                <a:solidFill>
                  <a:srgbClr val="000000"/>
                </a:solidFill>
                <a:latin typeface="Times New Roman" pitchFamily="18" charset="0"/>
              </a:rPr>
              <a:t>L</a:t>
            </a:r>
            <a:r>
              <a:rPr kumimoji="1" lang="zh-CN" altLang="en-US" sz="2600" dirty="0">
                <a:solidFill>
                  <a:srgbClr val="000000"/>
                </a:solidFill>
                <a:latin typeface="Times New Roman" pitchFamily="18" charset="0"/>
              </a:rPr>
              <a:t>中的</a:t>
            </a:r>
            <a:r>
              <a:rPr kumimoji="1" lang="zh-CN" altLang="en-US" sz="2600" b="1" dirty="0">
                <a:solidFill>
                  <a:srgbClr val="FF3300"/>
                </a:solidFill>
                <a:effectLst>
                  <a:outerShdw blurRad="38100" dist="38100" dir="2700000" algn="tl">
                    <a:srgbClr val="C0C0C0"/>
                  </a:outerShdw>
                </a:effectLst>
                <a:latin typeface="Times New Roman" pitchFamily="18" charset="0"/>
              </a:rPr>
              <a:t>位置</a:t>
            </a:r>
            <a:r>
              <a:rPr kumimoji="1" lang="zh-CN" altLang="en-US" sz="2600" dirty="0">
                <a:solidFill>
                  <a:srgbClr val="000000"/>
                </a:solidFill>
                <a:latin typeface="Times New Roman" pitchFamily="18" charset="0"/>
              </a:rPr>
              <a:t>（</a:t>
            </a:r>
            <a:r>
              <a:rPr kumimoji="1" lang="zh-CN" altLang="en-US" sz="2600" dirty="0" smtClean="0">
                <a:solidFill>
                  <a:srgbClr val="000000"/>
                </a:solidFill>
                <a:latin typeface="Times New Roman" pitchFamily="18" charset="0"/>
              </a:rPr>
              <a:t>查找结果</a:t>
            </a:r>
            <a:r>
              <a:rPr kumimoji="1" lang="zh-CN" altLang="en-US" sz="2600" dirty="0">
                <a:solidFill>
                  <a:srgbClr val="000000"/>
                </a:solidFill>
                <a:latin typeface="Times New Roman" pitchFamily="18" charset="0"/>
              </a:rPr>
              <a:t>）。其中①、②为输入参量， ③为输出参量，在函数中，输入参量必不可少，输出参量也可用函数返回值表示。</a:t>
            </a:r>
          </a:p>
        </p:txBody>
      </p:sp>
    </p:spTree>
    <p:extLst>
      <p:ext uri="{BB962C8B-B14F-4D97-AF65-F5344CB8AC3E}">
        <p14:creationId xmlns:p14="http://schemas.microsoft.com/office/powerpoint/2010/main" val="22633998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body" idx="1"/>
          </p:nvPr>
        </p:nvSpPr>
        <p:spPr bwMode="auto">
          <a:xfrm>
            <a:off x="317989" y="979552"/>
            <a:ext cx="8175380" cy="4249737"/>
          </a:xfrm>
          <a:ln>
            <a:miter lim="800000"/>
            <a:headEnd/>
            <a:tailEnd/>
          </a:ln>
        </p:spPr>
        <p:txBody>
          <a:bodyPr vert="horz" wrap="square" lIns="91440" tIns="45720" rIns="91440" bIns="45720" numCol="1" anchor="t" anchorCtr="0" compatLnSpc="1">
            <a:prstTxWarp prst="textNoShape">
              <a:avLst/>
            </a:prstTxWarp>
          </a:bodyPr>
          <a:lstStyle/>
          <a:p>
            <a:pPr algn="just">
              <a:buClr>
                <a:srgbClr val="FF6600"/>
              </a:buClr>
              <a:buSzPct val="50000"/>
              <a:buFont typeface="Wingdings" pitchFamily="2" charset="2"/>
              <a:buChar char="n"/>
              <a:defRPr/>
            </a:pPr>
            <a:r>
              <a:rPr lang="zh-CN" altLang="en-US" sz="4000" b="1" dirty="0" smtClean="0">
                <a:solidFill>
                  <a:srgbClr val="000099"/>
                </a:solidFill>
                <a:effectLst>
                  <a:outerShdw blurRad="38100" dist="38100" dir="2700000" algn="tl">
                    <a:srgbClr val="C0C0C0"/>
                  </a:outerShdw>
                </a:effectLst>
                <a:ea typeface="仿宋_GB2312" pitchFamily="49" charset="-122"/>
              </a:rPr>
              <a:t>如果一个结点的平衡因子的绝对值大于</a:t>
            </a:r>
            <a:r>
              <a:rPr lang="en-US" altLang="zh-CN" sz="4000" b="1" dirty="0" smtClean="0">
                <a:solidFill>
                  <a:srgbClr val="000099"/>
                </a:solidFill>
                <a:effectLst>
                  <a:outerShdw blurRad="38100" dist="38100" dir="2700000" algn="tl">
                    <a:srgbClr val="C0C0C0"/>
                  </a:outerShdw>
                </a:effectLst>
                <a:ea typeface="仿宋_GB2312" pitchFamily="49" charset="-122"/>
              </a:rPr>
              <a:t>1, </a:t>
            </a:r>
            <a:r>
              <a:rPr lang="zh-CN" altLang="en-US" sz="4000" b="1" dirty="0" smtClean="0">
                <a:solidFill>
                  <a:srgbClr val="000099"/>
                </a:solidFill>
                <a:effectLst>
                  <a:outerShdw blurRad="38100" dist="38100" dir="2700000" algn="tl">
                    <a:srgbClr val="C0C0C0"/>
                  </a:outerShdw>
                </a:effectLst>
                <a:ea typeface="仿宋_GB2312" pitchFamily="49" charset="-122"/>
              </a:rPr>
              <a:t>则这棵二叉排序树就失去了平衡</a:t>
            </a:r>
            <a:r>
              <a:rPr lang="en-US" altLang="zh-CN" sz="4000" b="1" dirty="0" smtClean="0">
                <a:solidFill>
                  <a:srgbClr val="000099"/>
                </a:solidFill>
                <a:effectLst>
                  <a:outerShdw blurRad="38100" dist="38100" dir="2700000" algn="tl">
                    <a:srgbClr val="C0C0C0"/>
                  </a:outerShdw>
                </a:effectLst>
                <a:ea typeface="仿宋_GB2312" pitchFamily="49" charset="-122"/>
              </a:rPr>
              <a:t>,   </a:t>
            </a:r>
            <a:r>
              <a:rPr lang="zh-CN" altLang="en-US" sz="4000" b="1" dirty="0" smtClean="0">
                <a:solidFill>
                  <a:srgbClr val="000099"/>
                </a:solidFill>
                <a:effectLst>
                  <a:outerShdw blurRad="38100" dist="38100" dir="2700000" algn="tl">
                    <a:srgbClr val="C0C0C0"/>
                  </a:outerShdw>
                </a:effectLst>
                <a:ea typeface="仿宋_GB2312" pitchFamily="49" charset="-122"/>
              </a:rPr>
              <a:t>不再是平衡二叉树</a:t>
            </a:r>
          </a:p>
          <a:p>
            <a:pPr algn="just">
              <a:buClr>
                <a:srgbClr val="FF6600"/>
              </a:buClr>
              <a:buSzPct val="50000"/>
              <a:buFont typeface="Wingdings" pitchFamily="2" charset="2"/>
              <a:buChar char="n"/>
              <a:defRPr/>
            </a:pPr>
            <a:r>
              <a:rPr lang="zh-CN" altLang="en-US" sz="4000" b="1" dirty="0" smtClean="0">
                <a:solidFill>
                  <a:srgbClr val="000099"/>
                </a:solidFill>
                <a:effectLst>
                  <a:outerShdw blurRad="38100" dist="38100" dir="2700000" algn="tl">
                    <a:srgbClr val="C0C0C0"/>
                  </a:outerShdw>
                </a:effectLst>
                <a:ea typeface="仿宋_GB2312" pitchFamily="49" charset="-122"/>
              </a:rPr>
              <a:t>如果一棵二叉排序树是平衡的</a:t>
            </a:r>
            <a:r>
              <a:rPr lang="en-US" altLang="zh-CN" sz="4000" b="1" dirty="0" smtClean="0">
                <a:solidFill>
                  <a:srgbClr val="000099"/>
                </a:solidFill>
                <a:effectLst>
                  <a:outerShdw blurRad="38100" dist="38100" dir="2700000" algn="tl">
                    <a:srgbClr val="C0C0C0"/>
                  </a:outerShdw>
                </a:effectLst>
                <a:ea typeface="仿宋_GB2312" pitchFamily="49" charset="-122"/>
              </a:rPr>
              <a:t>, </a:t>
            </a:r>
            <a:r>
              <a:rPr lang="zh-CN" altLang="en-US" sz="4000" b="1" dirty="0" smtClean="0">
                <a:solidFill>
                  <a:srgbClr val="000099"/>
                </a:solidFill>
                <a:effectLst>
                  <a:outerShdw blurRad="38100" dist="38100" dir="2700000" algn="tl">
                    <a:srgbClr val="C0C0C0"/>
                  </a:outerShdw>
                </a:effectLst>
                <a:ea typeface="仿宋_GB2312" pitchFamily="49" charset="-122"/>
              </a:rPr>
              <a:t>且有</a:t>
            </a:r>
            <a:r>
              <a:rPr lang="en-US" altLang="zh-CN" sz="4000" b="1" i="1" dirty="0" smtClean="0">
                <a:solidFill>
                  <a:srgbClr val="000099"/>
                </a:solidFill>
                <a:effectLst>
                  <a:outerShdw blurRad="38100" dist="38100" dir="2700000" algn="tl">
                    <a:srgbClr val="C0C0C0"/>
                  </a:outerShdw>
                </a:effectLst>
                <a:ea typeface="仿宋_GB2312" pitchFamily="49" charset="-122"/>
              </a:rPr>
              <a:t>n</a:t>
            </a:r>
            <a:r>
              <a:rPr lang="zh-CN" altLang="en-US" sz="4000" b="1" dirty="0" smtClean="0">
                <a:solidFill>
                  <a:srgbClr val="000099"/>
                </a:solidFill>
                <a:effectLst>
                  <a:outerShdw blurRad="38100" dist="38100" dir="2700000" algn="tl">
                    <a:srgbClr val="C0C0C0"/>
                  </a:outerShdw>
                </a:effectLst>
                <a:ea typeface="仿宋_GB2312" pitchFamily="49" charset="-122"/>
              </a:rPr>
              <a:t>个结点，其高度可保持在</a:t>
            </a:r>
            <a:r>
              <a:rPr lang="en-US" altLang="zh-CN" sz="4000" b="1" dirty="0" smtClean="0">
                <a:solidFill>
                  <a:srgbClr val="000099"/>
                </a:solidFill>
                <a:effectLst>
                  <a:outerShdw blurRad="38100" dist="38100" dir="2700000" algn="tl">
                    <a:srgbClr val="C0C0C0"/>
                  </a:outerShdw>
                </a:effectLst>
                <a:ea typeface="仿宋_GB2312" pitchFamily="49" charset="-122"/>
              </a:rPr>
              <a:t>O(log</a:t>
            </a:r>
            <a:r>
              <a:rPr lang="en-US" altLang="zh-CN" sz="4000" b="1" baseline="-25000" dirty="0" smtClean="0">
                <a:solidFill>
                  <a:srgbClr val="000099"/>
                </a:solidFill>
                <a:effectLst>
                  <a:outerShdw blurRad="38100" dist="38100" dir="2700000" algn="tl">
                    <a:srgbClr val="C0C0C0"/>
                  </a:outerShdw>
                </a:effectLst>
                <a:ea typeface="仿宋_GB2312" pitchFamily="49" charset="-122"/>
              </a:rPr>
              <a:t>2</a:t>
            </a:r>
            <a:r>
              <a:rPr lang="en-US" altLang="zh-CN" sz="4000" b="1" i="1" dirty="0" smtClean="0">
                <a:solidFill>
                  <a:srgbClr val="000099"/>
                </a:solidFill>
                <a:effectLst>
                  <a:outerShdw blurRad="38100" dist="38100" dir="2700000" algn="tl">
                    <a:srgbClr val="C0C0C0"/>
                  </a:outerShdw>
                </a:effectLst>
                <a:ea typeface="仿宋_GB2312" pitchFamily="49" charset="-122"/>
              </a:rPr>
              <a:t>n</a:t>
            </a:r>
            <a:r>
              <a:rPr lang="en-US" altLang="zh-CN" sz="4000" b="1" dirty="0" smtClean="0">
                <a:solidFill>
                  <a:srgbClr val="000099"/>
                </a:solidFill>
                <a:effectLst>
                  <a:outerShdw blurRad="38100" dist="38100" dir="2700000" algn="tl">
                    <a:srgbClr val="C0C0C0"/>
                  </a:outerShdw>
                </a:effectLst>
                <a:ea typeface="仿宋_GB2312" pitchFamily="49" charset="-122"/>
              </a:rPr>
              <a:t>)</a:t>
            </a:r>
            <a:r>
              <a:rPr lang="zh-CN" altLang="en-US" sz="4000" b="1" dirty="0" smtClean="0">
                <a:solidFill>
                  <a:srgbClr val="000099"/>
                </a:solidFill>
                <a:effectLst>
                  <a:outerShdw blurRad="38100" dist="38100" dir="2700000" algn="tl">
                    <a:srgbClr val="C0C0C0"/>
                  </a:outerShdw>
                </a:effectLst>
                <a:ea typeface="仿宋_GB2312" pitchFamily="49" charset="-122"/>
              </a:rPr>
              <a:t>，平均查找长度也可保持在</a:t>
            </a:r>
            <a:r>
              <a:rPr lang="en-US" altLang="zh-CN" sz="4000" b="1" dirty="0" smtClean="0">
                <a:solidFill>
                  <a:srgbClr val="000099"/>
                </a:solidFill>
                <a:effectLst>
                  <a:outerShdw blurRad="38100" dist="38100" dir="2700000" algn="tl">
                    <a:srgbClr val="C0C0C0"/>
                  </a:outerShdw>
                </a:effectLst>
                <a:ea typeface="仿宋_GB2312" pitchFamily="49" charset="-122"/>
              </a:rPr>
              <a:t>O(log</a:t>
            </a:r>
            <a:r>
              <a:rPr lang="en-US" altLang="zh-CN" sz="4000" b="1" baseline="-25000" dirty="0" smtClean="0">
                <a:solidFill>
                  <a:srgbClr val="000099"/>
                </a:solidFill>
                <a:effectLst>
                  <a:outerShdw blurRad="38100" dist="38100" dir="2700000" algn="tl">
                    <a:srgbClr val="C0C0C0"/>
                  </a:outerShdw>
                </a:effectLst>
                <a:ea typeface="仿宋_GB2312" pitchFamily="49" charset="-122"/>
              </a:rPr>
              <a:t>2</a:t>
            </a:r>
            <a:r>
              <a:rPr lang="en-US" altLang="zh-CN" sz="4000" b="1" i="1" dirty="0" smtClean="0">
                <a:solidFill>
                  <a:srgbClr val="000099"/>
                </a:solidFill>
                <a:effectLst>
                  <a:outerShdw blurRad="38100" dist="38100" dir="2700000" algn="tl">
                    <a:srgbClr val="C0C0C0"/>
                  </a:outerShdw>
                </a:effectLst>
                <a:ea typeface="仿宋_GB2312" pitchFamily="49" charset="-122"/>
              </a:rPr>
              <a:t>n</a:t>
            </a:r>
            <a:r>
              <a:rPr lang="en-US" altLang="zh-CN" sz="4000" b="1" dirty="0" smtClean="0">
                <a:solidFill>
                  <a:srgbClr val="000099"/>
                </a:solidFill>
                <a:effectLst>
                  <a:outerShdw blurRad="38100" dist="38100" dir="2700000" algn="tl">
                    <a:srgbClr val="C0C0C0"/>
                  </a:outerShdw>
                </a:effectLst>
                <a:ea typeface="仿宋_GB2312" pitchFamily="49" charset="-122"/>
              </a:rPr>
              <a:t>)</a:t>
            </a:r>
            <a:r>
              <a:rPr lang="zh-CN" altLang="en-US" sz="4000" b="1" dirty="0" smtClean="0">
                <a:solidFill>
                  <a:srgbClr val="000099"/>
                </a:solidFill>
                <a:effectLst>
                  <a:outerShdw blurRad="38100" dist="38100" dir="2700000" algn="tl">
                    <a:srgbClr val="C0C0C0"/>
                  </a:outerShdw>
                </a:effectLst>
                <a:ea typeface="仿宋_GB2312" pitchFamily="49" charset="-122"/>
              </a:rPr>
              <a:t>。</a:t>
            </a:r>
          </a:p>
        </p:txBody>
      </p:sp>
    </p:spTree>
    <p:extLst>
      <p:ext uri="{BB962C8B-B14F-4D97-AF65-F5344CB8AC3E}">
        <p14:creationId xmlns:p14="http://schemas.microsoft.com/office/powerpoint/2010/main" val="987262597"/>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17285" y="404813"/>
            <a:ext cx="7910146" cy="647700"/>
          </a:xfrm>
        </p:spPr>
        <p:txBody>
          <a:bodyPr/>
          <a:lstStyle/>
          <a:p>
            <a:r>
              <a:rPr lang="en-US" altLang="zh-CN" smtClean="0">
                <a:ea typeface="宋体" charset="-122"/>
              </a:rPr>
              <a:t>8.5.2 </a:t>
            </a:r>
            <a:r>
              <a:rPr lang="zh-CN" altLang="en-US" smtClean="0">
                <a:ea typeface="宋体" charset="-122"/>
              </a:rPr>
              <a:t>平 衡 旋 转</a:t>
            </a:r>
            <a:endParaRPr lang="en-US" altLang="zh-CN" smtClean="0">
              <a:ea typeface="宋体" charset="-122"/>
            </a:endParaRPr>
          </a:p>
        </p:txBody>
      </p:sp>
      <p:sp>
        <p:nvSpPr>
          <p:cNvPr id="72707" name="Text Box 3"/>
          <p:cNvSpPr txBox="1">
            <a:spLocks noChangeArrowheads="1"/>
          </p:cNvSpPr>
          <p:nvPr/>
        </p:nvSpPr>
        <p:spPr bwMode="auto">
          <a:xfrm>
            <a:off x="451338" y="1412879"/>
            <a:ext cx="8305800"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35000"/>
              </a:lnSpc>
              <a:spcBef>
                <a:spcPct val="50000"/>
              </a:spcBef>
            </a:pPr>
            <a:r>
              <a:rPr kumimoji="1" lang="zh-CN" altLang="en-US" i="0" u="none" dirty="0" smtClean="0">
                <a:solidFill>
                  <a:srgbClr val="000000"/>
                </a:solidFill>
                <a:ea typeface="宋体" charset="-122"/>
              </a:rPr>
              <a:t>         假定向平衡树中插入一个新结点后破坏了平衡性，首先需要找到插入新结点后失去平衡的最小子树的根结点，然后对它进行相应的旋转，使之成为新的平衡子树。当失去平衡的最小子树被调整为平衡子树后，整个二叉排序树就又平衡了，在平衡调整过程中除失去平衡的最小子树外，其它结点不需要做任何调整。失去平衡的最小子树的根是</a:t>
            </a:r>
            <a:r>
              <a:rPr kumimoji="1" lang="zh-CN" altLang="en-US" i="0" u="none" dirty="0" smtClean="0">
                <a:solidFill>
                  <a:srgbClr val="FC0128"/>
                </a:solidFill>
                <a:ea typeface="宋体" charset="-122"/>
              </a:rPr>
              <a:t>离插入点最近，且平衡因子的绝对值大于</a:t>
            </a:r>
            <a:r>
              <a:rPr kumimoji="1" lang="en-US" altLang="zh-CN" i="0" u="none" dirty="0" smtClean="0">
                <a:solidFill>
                  <a:srgbClr val="FC0128"/>
                </a:solidFill>
                <a:ea typeface="宋体" charset="-122"/>
              </a:rPr>
              <a:t>1</a:t>
            </a:r>
            <a:r>
              <a:rPr kumimoji="1" lang="zh-CN" altLang="en-US" i="0" u="none" dirty="0" smtClean="0">
                <a:solidFill>
                  <a:srgbClr val="000000"/>
                </a:solidFill>
                <a:ea typeface="宋体" charset="-122"/>
              </a:rPr>
              <a:t>的结点。</a:t>
            </a:r>
            <a:r>
              <a:rPr kumimoji="1" lang="zh-CN" altLang="en-US" dirty="0" smtClean="0">
                <a:solidFill>
                  <a:srgbClr val="000000"/>
                </a:solidFill>
                <a:ea typeface="宋体" charset="-122"/>
              </a:rPr>
              <a:t> </a:t>
            </a:r>
          </a:p>
        </p:txBody>
      </p:sp>
    </p:spTree>
    <p:extLst>
      <p:ext uri="{BB962C8B-B14F-4D97-AF65-F5344CB8AC3E}">
        <p14:creationId xmlns:p14="http://schemas.microsoft.com/office/powerpoint/2010/main" val="38491060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17285" y="404813"/>
            <a:ext cx="7910146" cy="647700"/>
          </a:xfrm>
        </p:spPr>
        <p:txBody>
          <a:bodyPr/>
          <a:lstStyle/>
          <a:p>
            <a:r>
              <a:rPr lang="en-US" altLang="zh-CN" smtClean="0">
                <a:ea typeface="宋体" charset="-122"/>
              </a:rPr>
              <a:t>8.5.1 </a:t>
            </a:r>
            <a:r>
              <a:rPr lang="zh-CN" altLang="en-US" smtClean="0">
                <a:ea typeface="宋体" charset="-122"/>
              </a:rPr>
              <a:t>平 衡 旋 转</a:t>
            </a:r>
            <a:endParaRPr lang="en-US" altLang="zh-CN" smtClean="0">
              <a:ea typeface="宋体" charset="-122"/>
            </a:endParaRPr>
          </a:p>
        </p:txBody>
      </p:sp>
      <p:sp>
        <p:nvSpPr>
          <p:cNvPr id="73731" name="Rectangle 4"/>
          <p:cNvSpPr>
            <a:spLocks noChangeArrowheads="1"/>
          </p:cNvSpPr>
          <p:nvPr/>
        </p:nvSpPr>
        <p:spPr bwMode="auto">
          <a:xfrm>
            <a:off x="1381862" y="2115386"/>
            <a:ext cx="5317880" cy="353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eaLnBrk="0" hangingPunct="0">
              <a:buFont typeface="Wingdings" pitchFamily="2" charset="2"/>
              <a:buChar char="Ø"/>
            </a:pPr>
            <a:r>
              <a:rPr lang="en-US" altLang="zh-CN" sz="3200" smtClean="0">
                <a:solidFill>
                  <a:srgbClr val="000000"/>
                </a:solidFill>
                <a:latin typeface="Times New Roman" pitchFamily="18" charset="0"/>
                <a:ea typeface="宋体" charset="-122"/>
              </a:rPr>
              <a:t>LL</a:t>
            </a:r>
            <a:r>
              <a:rPr lang="zh-CN" altLang="en-US" sz="3200" smtClean="0">
                <a:solidFill>
                  <a:srgbClr val="000000"/>
                </a:solidFill>
                <a:latin typeface="Times New Roman" pitchFamily="18" charset="0"/>
                <a:ea typeface="宋体" charset="-122"/>
              </a:rPr>
              <a:t>平衡旋转</a:t>
            </a:r>
          </a:p>
          <a:p>
            <a:pPr eaLnBrk="0" hangingPunct="0">
              <a:buFont typeface="Wingdings" pitchFamily="2" charset="2"/>
              <a:buChar char="Ø"/>
            </a:pPr>
            <a:endParaRPr lang="zh-CN" altLang="en-US" sz="3200" smtClean="0">
              <a:solidFill>
                <a:srgbClr val="000000"/>
              </a:solidFill>
              <a:latin typeface="Times New Roman" pitchFamily="18" charset="0"/>
              <a:ea typeface="宋体" charset="-122"/>
            </a:endParaRPr>
          </a:p>
          <a:p>
            <a:pPr eaLnBrk="0" hangingPunct="0">
              <a:buFont typeface="Wingdings" pitchFamily="2" charset="2"/>
              <a:buChar char="Ø"/>
            </a:pPr>
            <a:r>
              <a:rPr lang="en-US" altLang="zh-CN" sz="3200" smtClean="0">
                <a:solidFill>
                  <a:srgbClr val="000000"/>
                </a:solidFill>
                <a:latin typeface="Times New Roman" pitchFamily="18" charset="0"/>
                <a:ea typeface="宋体" charset="-122"/>
              </a:rPr>
              <a:t>RR</a:t>
            </a:r>
            <a:r>
              <a:rPr lang="zh-CN" altLang="en-US" sz="3200" smtClean="0">
                <a:solidFill>
                  <a:srgbClr val="000000"/>
                </a:solidFill>
                <a:latin typeface="Times New Roman" pitchFamily="18" charset="0"/>
                <a:ea typeface="宋体" charset="-122"/>
              </a:rPr>
              <a:t>平衡旋转</a:t>
            </a:r>
          </a:p>
          <a:p>
            <a:pPr eaLnBrk="0" hangingPunct="0">
              <a:buFont typeface="Wingdings" pitchFamily="2" charset="2"/>
              <a:buChar char="Ø"/>
            </a:pPr>
            <a:endParaRPr lang="zh-CN" altLang="en-US" sz="3200" smtClean="0">
              <a:solidFill>
                <a:srgbClr val="000000"/>
              </a:solidFill>
              <a:latin typeface="Times New Roman" pitchFamily="18" charset="0"/>
              <a:ea typeface="宋体" charset="-122"/>
            </a:endParaRPr>
          </a:p>
          <a:p>
            <a:pPr eaLnBrk="0" hangingPunct="0">
              <a:buFont typeface="Wingdings" pitchFamily="2" charset="2"/>
              <a:buChar char="Ø"/>
            </a:pPr>
            <a:r>
              <a:rPr lang="en-US" altLang="zh-CN" sz="3200" smtClean="0">
                <a:solidFill>
                  <a:srgbClr val="000000"/>
                </a:solidFill>
                <a:latin typeface="Times New Roman" pitchFamily="18" charset="0"/>
                <a:ea typeface="宋体" charset="-122"/>
              </a:rPr>
              <a:t>LR</a:t>
            </a:r>
            <a:r>
              <a:rPr lang="zh-CN" altLang="en-US" sz="3200" smtClean="0">
                <a:solidFill>
                  <a:srgbClr val="000000"/>
                </a:solidFill>
                <a:latin typeface="Times New Roman" pitchFamily="18" charset="0"/>
                <a:ea typeface="宋体" charset="-122"/>
              </a:rPr>
              <a:t>平衡旋转</a:t>
            </a:r>
          </a:p>
          <a:p>
            <a:pPr eaLnBrk="0" hangingPunct="0">
              <a:buFont typeface="Wingdings" pitchFamily="2" charset="2"/>
              <a:buChar char="Ø"/>
            </a:pPr>
            <a:endParaRPr lang="zh-CN" altLang="en-US" sz="3200" smtClean="0">
              <a:solidFill>
                <a:srgbClr val="000000"/>
              </a:solidFill>
              <a:latin typeface="Times New Roman" pitchFamily="18" charset="0"/>
              <a:ea typeface="宋体" charset="-122"/>
            </a:endParaRPr>
          </a:p>
          <a:p>
            <a:pPr eaLnBrk="0" hangingPunct="0">
              <a:buFont typeface="Wingdings" pitchFamily="2" charset="2"/>
              <a:buChar char="Ø"/>
            </a:pPr>
            <a:r>
              <a:rPr lang="en-US" altLang="zh-CN" sz="3200" smtClean="0">
                <a:solidFill>
                  <a:srgbClr val="000000"/>
                </a:solidFill>
                <a:latin typeface="Times New Roman" pitchFamily="18" charset="0"/>
                <a:ea typeface="宋体" charset="-122"/>
              </a:rPr>
              <a:t>RL</a:t>
            </a:r>
            <a:r>
              <a:rPr lang="zh-CN" altLang="en-US" sz="3200" smtClean="0">
                <a:solidFill>
                  <a:srgbClr val="000000"/>
                </a:solidFill>
                <a:latin typeface="Times New Roman" pitchFamily="18" charset="0"/>
                <a:ea typeface="宋体" charset="-122"/>
              </a:rPr>
              <a:t>平衡旋转</a:t>
            </a:r>
          </a:p>
        </p:txBody>
      </p:sp>
      <p:sp>
        <p:nvSpPr>
          <p:cNvPr id="1639427" name="Rectangle 3"/>
          <p:cNvSpPr>
            <a:spLocks noChangeArrowheads="1"/>
          </p:cNvSpPr>
          <p:nvPr/>
        </p:nvSpPr>
        <p:spPr bwMode="auto">
          <a:xfrm>
            <a:off x="4637943" y="2492440"/>
            <a:ext cx="1795096" cy="809625"/>
          </a:xfrm>
          <a:prstGeom prst="rect">
            <a:avLst/>
          </a:prstGeom>
          <a:noFill/>
          <a:ln w="22225">
            <a:noFill/>
            <a:miter lim="800000"/>
            <a:headEnd/>
            <a:tailEnd/>
          </a:ln>
          <a:effectLst/>
        </p:spPr>
        <p:txBody>
          <a:bodyPr lIns="87312" tIns="44450" rIns="87312" bIns="44450">
            <a:spAutoFit/>
          </a:bodyPr>
          <a:lstStyle/>
          <a:p>
            <a:pPr lvl="1" algn="ctr" eaLnBrk="0" hangingPunct="0">
              <a:spcBef>
                <a:spcPct val="20000"/>
              </a:spcBef>
              <a:defRPr/>
            </a:pPr>
            <a:r>
              <a:rPr lang="zh-CN" altLang="en-US" sz="2800" b="1" dirty="0">
                <a:solidFill>
                  <a:srgbClr val="CC3300"/>
                </a:solidFill>
                <a:effectLst>
                  <a:outerShdw blurRad="38100" dist="38100" dir="2700000" algn="tl">
                    <a:srgbClr val="C0C0C0"/>
                  </a:outerShdw>
                </a:effectLst>
                <a:latin typeface="Times New Roman" pitchFamily="18" charset="0"/>
              </a:rPr>
              <a:t>单旋转</a:t>
            </a:r>
          </a:p>
          <a:p>
            <a:pPr lvl="1" algn="ctr" eaLnBrk="0" hangingPunct="0">
              <a:spcBef>
                <a:spcPct val="20000"/>
              </a:spcBef>
              <a:defRPr/>
            </a:pPr>
            <a:r>
              <a:rPr kumimoji="1" lang="en-US" altLang="zh-CN" sz="1600" b="1" dirty="0">
                <a:solidFill>
                  <a:srgbClr val="CC3300"/>
                </a:solidFill>
                <a:effectLst>
                  <a:outerShdw blurRad="38100" dist="38100" dir="2700000" algn="tl">
                    <a:srgbClr val="C0C0C0"/>
                  </a:outerShdw>
                </a:effectLst>
                <a:latin typeface="Times New Roman" pitchFamily="18" charset="0"/>
              </a:rPr>
              <a:t>(</a:t>
            </a:r>
            <a:r>
              <a:rPr kumimoji="1" lang="zh-CN" altLang="en-US" sz="1600" b="1" dirty="0">
                <a:solidFill>
                  <a:srgbClr val="CC3300"/>
                </a:solidFill>
                <a:effectLst>
                  <a:outerShdw blurRad="38100" dist="38100" dir="2700000" algn="tl">
                    <a:srgbClr val="C0C0C0"/>
                  </a:outerShdw>
                </a:effectLst>
                <a:latin typeface="Times New Roman" pitchFamily="18" charset="0"/>
              </a:rPr>
              <a:t>左旋和右旋</a:t>
            </a:r>
            <a:r>
              <a:rPr kumimoji="1" lang="en-US" altLang="zh-CN" sz="1600" b="1" dirty="0">
                <a:solidFill>
                  <a:srgbClr val="CC3300"/>
                </a:solidFill>
                <a:effectLst>
                  <a:outerShdw blurRad="38100" dist="38100" dir="2700000" algn="tl">
                    <a:srgbClr val="C0C0C0"/>
                  </a:outerShdw>
                </a:effectLst>
                <a:latin typeface="Times New Roman" pitchFamily="18" charset="0"/>
              </a:rPr>
              <a:t>)</a:t>
            </a:r>
          </a:p>
        </p:txBody>
      </p:sp>
      <p:sp>
        <p:nvSpPr>
          <p:cNvPr id="1639428" name="AutoShape 4"/>
          <p:cNvSpPr>
            <a:spLocks/>
          </p:cNvSpPr>
          <p:nvPr/>
        </p:nvSpPr>
        <p:spPr bwMode="auto">
          <a:xfrm>
            <a:off x="4306766" y="2276475"/>
            <a:ext cx="199292" cy="1225550"/>
          </a:xfrm>
          <a:prstGeom prst="rightBrace">
            <a:avLst>
              <a:gd name="adj1" fmla="val 47304"/>
              <a:gd name="adj2" fmla="val 52435"/>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639430" name="AutoShape 6"/>
          <p:cNvSpPr>
            <a:spLocks/>
          </p:cNvSpPr>
          <p:nvPr/>
        </p:nvSpPr>
        <p:spPr bwMode="auto">
          <a:xfrm>
            <a:off x="4239358" y="4292600"/>
            <a:ext cx="199292" cy="1225550"/>
          </a:xfrm>
          <a:prstGeom prst="rightBrace">
            <a:avLst>
              <a:gd name="adj1" fmla="val 47304"/>
              <a:gd name="adj2" fmla="val 52435"/>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639431" name="Rectangle 7"/>
          <p:cNvSpPr>
            <a:spLocks noChangeArrowheads="1"/>
          </p:cNvSpPr>
          <p:nvPr/>
        </p:nvSpPr>
        <p:spPr bwMode="auto">
          <a:xfrm>
            <a:off x="5037996" y="4292664"/>
            <a:ext cx="1661748" cy="1242391"/>
          </a:xfrm>
          <a:prstGeom prst="rect">
            <a:avLst/>
          </a:prstGeom>
          <a:noFill/>
          <a:ln w="22225">
            <a:noFill/>
            <a:miter lim="800000"/>
            <a:headEnd/>
            <a:tailEnd/>
          </a:ln>
          <a:effectLst/>
        </p:spPr>
        <p:txBody>
          <a:bodyPr wrap="square" lIns="87312" tIns="44450" rIns="87312" bIns="44450">
            <a:spAutoFit/>
          </a:bodyPr>
          <a:lstStyle/>
          <a:p>
            <a:pPr marL="179388" lvl="1" algn="ctr" eaLnBrk="0" hangingPunct="0">
              <a:spcBef>
                <a:spcPct val="20000"/>
              </a:spcBef>
              <a:defRPr/>
            </a:pPr>
            <a:r>
              <a:rPr lang="zh-CN" altLang="en-US" sz="2800" b="1" dirty="0">
                <a:solidFill>
                  <a:srgbClr val="CC3300"/>
                </a:solidFill>
                <a:effectLst>
                  <a:outerShdw blurRad="38100" dist="38100" dir="2700000" algn="tl">
                    <a:srgbClr val="C0C0C0"/>
                  </a:outerShdw>
                </a:effectLst>
                <a:latin typeface="Times New Roman" pitchFamily="18" charset="0"/>
              </a:rPr>
              <a:t>双旋转</a:t>
            </a:r>
          </a:p>
          <a:p>
            <a:pPr marL="179388" lvl="1">
              <a:spcBef>
                <a:spcPct val="15000"/>
              </a:spcBef>
              <a:buClr>
                <a:srgbClr val="009900"/>
              </a:buClr>
              <a:buSzPct val="50000"/>
              <a:buFont typeface="Wingdings" pitchFamily="2" charset="2"/>
              <a:buNone/>
              <a:defRPr/>
            </a:pPr>
            <a:r>
              <a:rPr kumimoji="1" lang="en-US" altLang="zh-CN" sz="1400" b="1" dirty="0">
                <a:solidFill>
                  <a:srgbClr val="CC3300"/>
                </a:solidFill>
                <a:effectLst>
                  <a:outerShdw blurRad="38100" dist="38100" dir="2700000" algn="tl">
                    <a:srgbClr val="C0C0C0"/>
                  </a:outerShdw>
                </a:effectLst>
                <a:latin typeface="Times New Roman" pitchFamily="18" charset="0"/>
              </a:rPr>
              <a:t>(</a:t>
            </a:r>
            <a:r>
              <a:rPr kumimoji="1" lang="zh-CN" altLang="en-US" sz="1400" b="1" dirty="0">
                <a:solidFill>
                  <a:srgbClr val="CC3300"/>
                </a:solidFill>
                <a:effectLst>
                  <a:outerShdw blurRad="38100" dist="38100" dir="2700000" algn="tl">
                    <a:srgbClr val="C0C0C0"/>
                  </a:outerShdw>
                </a:effectLst>
                <a:latin typeface="Times New Roman" pitchFamily="18" charset="0"/>
              </a:rPr>
              <a:t>左旋加</a:t>
            </a:r>
            <a:r>
              <a:rPr kumimoji="1" lang="zh-CN" altLang="en-US" sz="1400" b="1" dirty="0" smtClean="0">
                <a:solidFill>
                  <a:srgbClr val="CC3300"/>
                </a:solidFill>
                <a:effectLst>
                  <a:outerShdw blurRad="38100" dist="38100" dir="2700000" algn="tl">
                    <a:srgbClr val="C0C0C0"/>
                  </a:outerShdw>
                </a:effectLst>
                <a:latin typeface="Times New Roman" pitchFamily="18" charset="0"/>
              </a:rPr>
              <a:t>右旋或右旋</a:t>
            </a:r>
            <a:r>
              <a:rPr kumimoji="1" lang="zh-CN" altLang="en-US" sz="1400" b="1" dirty="0">
                <a:solidFill>
                  <a:srgbClr val="CC3300"/>
                </a:solidFill>
                <a:effectLst>
                  <a:outerShdw blurRad="38100" dist="38100" dir="2700000" algn="tl">
                    <a:srgbClr val="C0C0C0"/>
                  </a:outerShdw>
                </a:effectLst>
                <a:latin typeface="Times New Roman" pitchFamily="18" charset="0"/>
              </a:rPr>
              <a:t>加左旋</a:t>
            </a:r>
            <a:r>
              <a:rPr kumimoji="1" lang="en-US" altLang="zh-CN" sz="1400" b="1" dirty="0">
                <a:solidFill>
                  <a:srgbClr val="CC3300"/>
                </a:solidFill>
                <a:effectLst>
                  <a:outerShdw blurRad="38100" dist="38100" dir="2700000" algn="tl">
                    <a:srgbClr val="C0C0C0"/>
                  </a:outerShdw>
                </a:effectLst>
                <a:latin typeface="Times New Roman" pitchFamily="18" charset="0"/>
              </a:rPr>
              <a:t>)</a:t>
            </a:r>
          </a:p>
          <a:p>
            <a:pPr marL="179388" lvl="1" algn="ctr" eaLnBrk="0" hangingPunct="0">
              <a:spcBef>
                <a:spcPct val="20000"/>
              </a:spcBef>
              <a:defRPr/>
            </a:pPr>
            <a:endParaRPr lang="zh-CN" altLang="en-US" sz="1400" b="1" dirty="0">
              <a:solidFill>
                <a:srgbClr val="CC3300"/>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4194284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39428"/>
                                        </p:tgtEl>
                                        <p:attrNameLst>
                                          <p:attrName>style.visibility</p:attrName>
                                        </p:attrNameLst>
                                      </p:cBhvr>
                                      <p:to>
                                        <p:strVal val="visible"/>
                                      </p:to>
                                    </p:set>
                                    <p:animEffect transition="in" filter="strips(downLeft)">
                                      <p:cBhvr>
                                        <p:cTn id="7" dur="500"/>
                                        <p:tgtEl>
                                          <p:spTgt spid="1639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9427"/>
                                        </p:tgtEl>
                                        <p:attrNameLst>
                                          <p:attrName>style.visibility</p:attrName>
                                        </p:attrNameLst>
                                      </p:cBhvr>
                                      <p:to>
                                        <p:strVal val="visible"/>
                                      </p:to>
                                    </p:set>
                                    <p:animEffect transition="in" filter="dissolve">
                                      <p:cBhvr>
                                        <p:cTn id="12" dur="500"/>
                                        <p:tgtEl>
                                          <p:spTgt spid="16394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39430"/>
                                        </p:tgtEl>
                                        <p:attrNameLst>
                                          <p:attrName>style.visibility</p:attrName>
                                        </p:attrNameLst>
                                      </p:cBhvr>
                                      <p:to>
                                        <p:strVal val="visible"/>
                                      </p:to>
                                    </p:set>
                                    <p:animEffect transition="in" filter="randombar(horizontal)">
                                      <p:cBhvr>
                                        <p:cTn id="17" dur="500"/>
                                        <p:tgtEl>
                                          <p:spTgt spid="1639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639431"/>
                                        </p:tgtEl>
                                        <p:attrNameLst>
                                          <p:attrName>style.visibility</p:attrName>
                                        </p:attrNameLst>
                                      </p:cBhvr>
                                      <p:to>
                                        <p:strVal val="visible"/>
                                      </p:to>
                                    </p:set>
                                    <p:animEffect transition="in" filter="randombar(horizontal)">
                                      <p:cBhvr>
                                        <p:cTn id="22" dur="500"/>
                                        <p:tgtEl>
                                          <p:spTgt spid="1639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27" grpId="0"/>
      <p:bldP spid="1639428" grpId="0" animBg="1"/>
      <p:bldP spid="1639430" grpId="0" animBg="1"/>
      <p:bldP spid="16394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026"/>
          <p:cNvSpPr txBox="1">
            <a:spLocks noChangeArrowheads="1"/>
          </p:cNvSpPr>
          <p:nvPr/>
        </p:nvSpPr>
        <p:spPr bwMode="auto">
          <a:xfrm>
            <a:off x="318021" y="836678"/>
            <a:ext cx="8308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r>
              <a:rPr kumimoji="1" lang="zh-CN" altLang="en-US" sz="2400" i="0" u="none" dirty="0" smtClean="0">
                <a:solidFill>
                  <a:srgbClr val="000000"/>
                </a:solidFill>
                <a:ea typeface="宋体" charset="-122"/>
              </a:rPr>
              <a:t>原因：在</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的左</a:t>
            </a:r>
            <a:r>
              <a:rPr kumimoji="1" lang="en-US" altLang="zh-CN" sz="2400" i="0" u="none" dirty="0" smtClean="0">
                <a:solidFill>
                  <a:srgbClr val="000000"/>
                </a:solidFill>
                <a:ea typeface="宋体" charset="-122"/>
              </a:rPr>
              <a:t>(L)</a:t>
            </a:r>
            <a:r>
              <a:rPr kumimoji="1" lang="zh-CN" altLang="en-US" sz="2400" i="0" u="none" dirty="0" smtClean="0">
                <a:solidFill>
                  <a:srgbClr val="000000"/>
                </a:solidFill>
                <a:ea typeface="宋体" charset="-122"/>
              </a:rPr>
              <a:t>孩子</a:t>
            </a:r>
            <a:r>
              <a:rPr kumimoji="1" lang="en-US" altLang="zh-CN" sz="2400" i="0" u="none" dirty="0" smtClean="0">
                <a:solidFill>
                  <a:srgbClr val="000000"/>
                </a:solidFill>
                <a:ea typeface="宋体" charset="-122"/>
              </a:rPr>
              <a:t>B</a:t>
            </a:r>
            <a:r>
              <a:rPr kumimoji="1" lang="zh-CN" altLang="en-US" sz="2400" i="0" u="none" dirty="0" smtClean="0">
                <a:solidFill>
                  <a:srgbClr val="000000"/>
                </a:solidFill>
                <a:ea typeface="宋体" charset="-122"/>
              </a:rPr>
              <a:t>的左</a:t>
            </a:r>
            <a:r>
              <a:rPr kumimoji="1" lang="en-US" altLang="zh-CN" sz="2400" i="0" u="none" dirty="0" smtClean="0">
                <a:solidFill>
                  <a:srgbClr val="000000"/>
                </a:solidFill>
                <a:ea typeface="宋体" charset="-122"/>
              </a:rPr>
              <a:t>(L)</a:t>
            </a:r>
            <a:r>
              <a:rPr kumimoji="1" lang="zh-CN" altLang="en-US" sz="2400" i="0" u="none" dirty="0" smtClean="0">
                <a:solidFill>
                  <a:srgbClr val="000000"/>
                </a:solidFill>
                <a:ea typeface="宋体" charset="-122"/>
              </a:rPr>
              <a:t>子树上插入新结点，使</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的平衡因子由</a:t>
            </a:r>
            <a:r>
              <a:rPr kumimoji="1" lang="en-US" altLang="zh-CN" sz="2400" i="0" u="none" dirty="0" smtClean="0">
                <a:solidFill>
                  <a:srgbClr val="000000"/>
                </a:solidFill>
                <a:ea typeface="宋体" charset="-122"/>
              </a:rPr>
              <a:t>-1</a:t>
            </a:r>
            <a:r>
              <a:rPr kumimoji="1" lang="zh-CN" altLang="en-US" sz="2400" i="0" u="none" dirty="0" smtClean="0">
                <a:solidFill>
                  <a:srgbClr val="000000"/>
                </a:solidFill>
                <a:ea typeface="宋体" charset="-122"/>
              </a:rPr>
              <a:t>变成</a:t>
            </a:r>
            <a:r>
              <a:rPr kumimoji="1" lang="en-US" altLang="zh-CN" sz="2400" i="0" u="none" dirty="0" smtClean="0">
                <a:solidFill>
                  <a:srgbClr val="000000"/>
                </a:solidFill>
                <a:ea typeface="宋体" charset="-122"/>
              </a:rPr>
              <a:t>-2</a:t>
            </a:r>
            <a:r>
              <a:rPr kumimoji="1" lang="zh-CN" altLang="en-US" sz="2400" i="0" u="none" dirty="0" smtClean="0">
                <a:solidFill>
                  <a:srgbClr val="000000"/>
                </a:solidFill>
                <a:ea typeface="宋体" charset="-122"/>
              </a:rPr>
              <a:t>，则进行</a:t>
            </a:r>
            <a:r>
              <a:rPr kumimoji="1" lang="en-US" altLang="zh-CN" sz="2400" i="0" u="none" dirty="0" smtClean="0">
                <a:solidFill>
                  <a:srgbClr val="000000"/>
                </a:solidFill>
                <a:ea typeface="宋体" charset="-122"/>
              </a:rPr>
              <a:t>LL</a:t>
            </a:r>
            <a:r>
              <a:rPr kumimoji="1" lang="zh-CN" altLang="en-US" sz="2400" i="0" u="none" dirty="0" smtClean="0">
                <a:solidFill>
                  <a:srgbClr val="000000"/>
                </a:solidFill>
                <a:ea typeface="宋体" charset="-122"/>
              </a:rPr>
              <a:t>平衡旋转：</a:t>
            </a:r>
          </a:p>
        </p:txBody>
      </p:sp>
      <p:sp>
        <p:nvSpPr>
          <p:cNvPr id="74755" name="Rectangle 1027"/>
          <p:cNvSpPr>
            <a:spLocks noChangeArrowheads="1"/>
          </p:cNvSpPr>
          <p:nvPr/>
        </p:nvSpPr>
        <p:spPr bwMode="auto">
          <a:xfrm>
            <a:off x="244138" y="260354"/>
            <a:ext cx="209672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2800" b="1" smtClean="0">
                <a:solidFill>
                  <a:srgbClr val="000000"/>
                </a:solidFill>
                <a:latin typeface="Times New Roman" pitchFamily="18" charset="0"/>
                <a:ea typeface="宋体" charset="-122"/>
              </a:rPr>
              <a:t>LL</a:t>
            </a:r>
            <a:r>
              <a:rPr lang="zh-CN" altLang="en-US" sz="2800" b="1" smtClean="0">
                <a:solidFill>
                  <a:srgbClr val="000000"/>
                </a:solidFill>
                <a:latin typeface="Times New Roman" pitchFamily="18" charset="0"/>
                <a:ea typeface="宋体" charset="-122"/>
              </a:rPr>
              <a:t>平衡旋转</a:t>
            </a:r>
          </a:p>
        </p:txBody>
      </p:sp>
      <p:pic>
        <p:nvPicPr>
          <p:cNvPr id="1530884" name="Picture 1028" descr="8-15"/>
          <p:cNvPicPr>
            <a:picLocks noChangeAspect="1" noChangeArrowheads="1"/>
          </p:cNvPicPr>
          <p:nvPr/>
        </p:nvPicPr>
        <p:blipFill>
          <a:blip r:embed="rId2">
            <a:extLst>
              <a:ext uri="{28A0092B-C50C-407E-A947-70E740481C1C}">
                <a14:useLocalDpi xmlns:a14="http://schemas.microsoft.com/office/drawing/2010/main" val="0"/>
              </a:ext>
            </a:extLst>
          </a:blip>
          <a:srcRect r="66994"/>
          <a:stretch>
            <a:fillRect/>
          </a:stretch>
        </p:blipFill>
        <p:spPr bwMode="auto">
          <a:xfrm>
            <a:off x="252047" y="3211513"/>
            <a:ext cx="2681654"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0885" name="Picture 1029" descr="8-15"/>
          <p:cNvPicPr>
            <a:picLocks noChangeAspect="1" noChangeArrowheads="1"/>
          </p:cNvPicPr>
          <p:nvPr/>
        </p:nvPicPr>
        <p:blipFill>
          <a:blip r:embed="rId2">
            <a:extLst>
              <a:ext uri="{28A0092B-C50C-407E-A947-70E740481C1C}">
                <a14:useLocalDpi xmlns:a14="http://schemas.microsoft.com/office/drawing/2010/main" val="0"/>
              </a:ext>
            </a:extLst>
          </a:blip>
          <a:srcRect l="31367" r="33952"/>
          <a:stretch>
            <a:fillRect/>
          </a:stretch>
        </p:blipFill>
        <p:spPr bwMode="auto">
          <a:xfrm>
            <a:off x="3175489" y="3140140"/>
            <a:ext cx="2819400"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0886" name="Picture 1030" descr="8-15"/>
          <p:cNvPicPr>
            <a:picLocks noChangeAspect="1" noChangeArrowheads="1"/>
          </p:cNvPicPr>
          <p:nvPr/>
        </p:nvPicPr>
        <p:blipFill>
          <a:blip r:embed="rId2">
            <a:extLst>
              <a:ext uri="{28A0092B-C50C-407E-A947-70E740481C1C}">
                <a14:useLocalDpi xmlns:a14="http://schemas.microsoft.com/office/drawing/2010/main" val="0"/>
              </a:ext>
            </a:extLst>
          </a:blip>
          <a:srcRect l="67685"/>
          <a:stretch>
            <a:fillRect/>
          </a:stretch>
        </p:blipFill>
        <p:spPr bwMode="auto">
          <a:xfrm>
            <a:off x="6233779" y="3211577"/>
            <a:ext cx="256442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0887" name="Text Box 1031"/>
          <p:cNvSpPr txBox="1">
            <a:spLocks noChangeArrowheads="1"/>
          </p:cNvSpPr>
          <p:nvPr/>
        </p:nvSpPr>
        <p:spPr bwMode="auto">
          <a:xfrm>
            <a:off x="2045684" y="6397690"/>
            <a:ext cx="491196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sz="2400" b="1" i="0" u="none" smtClean="0">
                <a:solidFill>
                  <a:srgbClr val="000000"/>
                </a:solidFill>
                <a:latin typeface="宋体" charset="-122"/>
                <a:ea typeface="宋体" charset="-122"/>
              </a:rPr>
              <a:t>图</a:t>
            </a:r>
            <a:r>
              <a:rPr lang="en-US" altLang="zh-CN" sz="2400" b="1" i="0" u="none" smtClean="0">
                <a:solidFill>
                  <a:srgbClr val="000000"/>
                </a:solidFill>
                <a:latin typeface="宋体" charset="-122"/>
                <a:ea typeface="宋体" charset="-122"/>
              </a:rPr>
              <a:t>8-15 LL</a:t>
            </a:r>
            <a:r>
              <a:rPr lang="zh-CN" altLang="en-US" sz="2400" b="1" i="0" u="none" smtClean="0">
                <a:solidFill>
                  <a:srgbClr val="000000"/>
                </a:solidFill>
                <a:latin typeface="宋体" charset="-122"/>
                <a:ea typeface="宋体" charset="-122"/>
              </a:rPr>
              <a:t>平衡旋转的示例</a:t>
            </a:r>
            <a:endParaRPr lang="zh-CN" altLang="en-US" sz="6000" b="1" smtClean="0">
              <a:solidFill>
                <a:srgbClr val="000000"/>
              </a:solidFill>
              <a:ea typeface="宋体" charset="-122"/>
            </a:endParaRPr>
          </a:p>
        </p:txBody>
      </p:sp>
      <p:sp>
        <p:nvSpPr>
          <p:cNvPr id="1530888" name="Rectangle 1032"/>
          <p:cNvSpPr>
            <a:spLocks noChangeArrowheads="1"/>
          </p:cNvSpPr>
          <p:nvPr/>
        </p:nvSpPr>
        <p:spPr bwMode="auto">
          <a:xfrm>
            <a:off x="383931" y="1804595"/>
            <a:ext cx="798781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zh-CN" altLang="en-US" sz="2400" dirty="0" smtClean="0">
                <a:solidFill>
                  <a:srgbClr val="000000"/>
                </a:solidFill>
                <a:latin typeface="Times New Roman" pitchFamily="18" charset="0"/>
                <a:ea typeface="宋体" charset="-122"/>
              </a:rPr>
              <a:t>从</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沿插入路径连续取</a:t>
            </a:r>
            <a:r>
              <a:rPr lang="en-US" altLang="zh-CN" sz="2400" dirty="0" smtClean="0">
                <a:solidFill>
                  <a:srgbClr val="000000"/>
                </a:solidFill>
                <a:latin typeface="Times New Roman" pitchFamily="18" charset="0"/>
                <a:ea typeface="宋体" charset="-122"/>
              </a:rPr>
              <a:t>2</a:t>
            </a:r>
            <a:r>
              <a:rPr lang="zh-CN" altLang="en-US" sz="2400" dirty="0" smtClean="0">
                <a:solidFill>
                  <a:srgbClr val="000000"/>
                </a:solidFill>
                <a:latin typeface="Times New Roman" pitchFamily="18" charset="0"/>
                <a:ea typeface="宋体" charset="-122"/>
              </a:rPr>
              <a:t>个结点</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和</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，以</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为旋转轴，将结点</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顺时针向下旋转成为</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的右孩子，结点</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代替原来结点</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的位置，结点</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原来的右孩子作为结点</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的左孩子。</a:t>
            </a:r>
            <a:r>
              <a:rPr lang="zh-CN" altLang="en-US" sz="2400" i="1" u="sng"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10167759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0888"/>
                                        </p:tgtEl>
                                        <p:attrNameLst>
                                          <p:attrName>style.visibility</p:attrName>
                                        </p:attrNameLst>
                                      </p:cBhvr>
                                      <p:to>
                                        <p:strVal val="visible"/>
                                      </p:to>
                                    </p:set>
                                    <p:animEffect transition="in" filter="checkerboard(across)">
                                      <p:cBhvr>
                                        <p:cTn id="7" dur="500"/>
                                        <p:tgtEl>
                                          <p:spTgt spid="15308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530887"/>
                                        </p:tgtEl>
                                        <p:attrNameLst>
                                          <p:attrName>style.visibility</p:attrName>
                                        </p:attrNameLst>
                                      </p:cBhvr>
                                      <p:to>
                                        <p:strVal val="visible"/>
                                      </p:to>
                                    </p:set>
                                    <p:animEffect transition="in" filter="strips(downLeft)">
                                      <p:cBhvr>
                                        <p:cTn id="12" dur="500"/>
                                        <p:tgtEl>
                                          <p:spTgt spid="1530887"/>
                                        </p:tgtEl>
                                      </p:cBhvr>
                                    </p:animEffect>
                                  </p:childTnLst>
                                </p:cTn>
                              </p:par>
                              <p:par>
                                <p:cTn id="13" presetID="18" presetClass="entr" presetSubtype="12" fill="hold" nodeType="withEffect">
                                  <p:stCondLst>
                                    <p:cond delay="0"/>
                                  </p:stCondLst>
                                  <p:childTnLst>
                                    <p:set>
                                      <p:cBhvr>
                                        <p:cTn id="14" dur="1" fill="hold">
                                          <p:stCondLst>
                                            <p:cond delay="0"/>
                                          </p:stCondLst>
                                        </p:cTn>
                                        <p:tgtEl>
                                          <p:spTgt spid="1530884"/>
                                        </p:tgtEl>
                                        <p:attrNameLst>
                                          <p:attrName>style.visibility</p:attrName>
                                        </p:attrNameLst>
                                      </p:cBhvr>
                                      <p:to>
                                        <p:strVal val="visible"/>
                                      </p:to>
                                    </p:set>
                                    <p:animEffect transition="in" filter="strips(downLeft)">
                                      <p:cBhvr>
                                        <p:cTn id="15" dur="500"/>
                                        <p:tgtEl>
                                          <p:spTgt spid="153088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nodeType="clickEffect">
                                  <p:stCondLst>
                                    <p:cond delay="0"/>
                                  </p:stCondLst>
                                  <p:childTnLst>
                                    <p:set>
                                      <p:cBhvr>
                                        <p:cTn id="19" dur="1" fill="hold">
                                          <p:stCondLst>
                                            <p:cond delay="0"/>
                                          </p:stCondLst>
                                        </p:cTn>
                                        <p:tgtEl>
                                          <p:spTgt spid="1530885"/>
                                        </p:tgtEl>
                                        <p:attrNameLst>
                                          <p:attrName>style.visibility</p:attrName>
                                        </p:attrNameLst>
                                      </p:cBhvr>
                                      <p:to>
                                        <p:strVal val="visible"/>
                                      </p:to>
                                    </p:set>
                                    <p:animEffect transition="in" filter="barn(inHorizontal)">
                                      <p:cBhvr>
                                        <p:cTn id="20" dur="500"/>
                                        <p:tgtEl>
                                          <p:spTgt spid="15308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530886"/>
                                        </p:tgtEl>
                                        <p:attrNameLst>
                                          <p:attrName>style.visibility</p:attrName>
                                        </p:attrNameLst>
                                      </p:cBhvr>
                                      <p:to>
                                        <p:strVal val="visible"/>
                                      </p:to>
                                    </p:set>
                                    <p:animEffect transition="in" filter="slide(fromBottom)">
                                      <p:cBhvr>
                                        <p:cTn id="25" dur="500"/>
                                        <p:tgtEl>
                                          <p:spTgt spid="1530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0887" grpId="0"/>
      <p:bldP spid="153088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ChangeArrowheads="1"/>
          </p:cNvSpPr>
          <p:nvPr/>
        </p:nvSpPr>
        <p:spPr bwMode="auto">
          <a:xfrm>
            <a:off x="244138" y="260354"/>
            <a:ext cx="209672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2800" b="1" smtClean="0">
                <a:solidFill>
                  <a:srgbClr val="000000"/>
                </a:solidFill>
                <a:latin typeface="Times New Roman" pitchFamily="18" charset="0"/>
                <a:ea typeface="宋体" charset="-122"/>
              </a:rPr>
              <a:t>LL</a:t>
            </a:r>
            <a:r>
              <a:rPr lang="zh-CN" altLang="en-US" sz="2800" b="1" smtClean="0">
                <a:solidFill>
                  <a:srgbClr val="000000"/>
                </a:solidFill>
                <a:latin typeface="Times New Roman" pitchFamily="18" charset="0"/>
                <a:ea typeface="宋体" charset="-122"/>
              </a:rPr>
              <a:t>平衡旋转</a:t>
            </a:r>
          </a:p>
        </p:txBody>
      </p:sp>
      <p:pic>
        <p:nvPicPr>
          <p:cNvPr id="75779" name="Picture 4" descr="8-15"/>
          <p:cNvPicPr>
            <a:picLocks noChangeAspect="1" noChangeArrowheads="1"/>
          </p:cNvPicPr>
          <p:nvPr/>
        </p:nvPicPr>
        <p:blipFill>
          <a:blip r:embed="rId2">
            <a:extLst>
              <a:ext uri="{28A0092B-C50C-407E-A947-70E740481C1C}">
                <a14:useLocalDpi xmlns:a14="http://schemas.microsoft.com/office/drawing/2010/main" val="0"/>
              </a:ext>
            </a:extLst>
          </a:blip>
          <a:srcRect r="66994"/>
          <a:stretch>
            <a:fillRect/>
          </a:stretch>
        </p:blipFill>
        <p:spPr bwMode="auto">
          <a:xfrm>
            <a:off x="252047" y="836613"/>
            <a:ext cx="2681654"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5" descr="8-15"/>
          <p:cNvPicPr>
            <a:picLocks noChangeAspect="1" noChangeArrowheads="1"/>
          </p:cNvPicPr>
          <p:nvPr/>
        </p:nvPicPr>
        <p:blipFill>
          <a:blip r:embed="rId2">
            <a:extLst>
              <a:ext uri="{28A0092B-C50C-407E-A947-70E740481C1C}">
                <a14:useLocalDpi xmlns:a14="http://schemas.microsoft.com/office/drawing/2010/main" val="0"/>
              </a:ext>
            </a:extLst>
          </a:blip>
          <a:srcRect l="31367" r="33952"/>
          <a:stretch>
            <a:fillRect/>
          </a:stretch>
        </p:blipFill>
        <p:spPr bwMode="auto">
          <a:xfrm>
            <a:off x="3175489" y="765237"/>
            <a:ext cx="2819400"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6" descr="8-15"/>
          <p:cNvPicPr>
            <a:picLocks noChangeAspect="1" noChangeArrowheads="1"/>
          </p:cNvPicPr>
          <p:nvPr/>
        </p:nvPicPr>
        <p:blipFill>
          <a:blip r:embed="rId2">
            <a:extLst>
              <a:ext uri="{28A0092B-C50C-407E-A947-70E740481C1C}">
                <a14:useLocalDpi xmlns:a14="http://schemas.microsoft.com/office/drawing/2010/main" val="0"/>
              </a:ext>
            </a:extLst>
          </a:blip>
          <a:srcRect l="67685"/>
          <a:stretch>
            <a:fillRect/>
          </a:stretch>
        </p:blipFill>
        <p:spPr bwMode="auto">
          <a:xfrm>
            <a:off x="6233779" y="836677"/>
            <a:ext cx="256442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6298" name="Text Box 10"/>
          <p:cNvSpPr txBox="1">
            <a:spLocks noChangeArrowheads="1"/>
          </p:cNvSpPr>
          <p:nvPr/>
        </p:nvSpPr>
        <p:spPr bwMode="auto">
          <a:xfrm>
            <a:off x="2577623" y="4365625"/>
            <a:ext cx="350512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nSpc>
                <a:spcPct val="150000"/>
              </a:lnSpc>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A-&gt;lchild=B-&gt;rchild</a:t>
            </a:r>
            <a:r>
              <a:rPr kumimoji="1" lang="zh-CN" altLang="en-US" sz="2400" i="0" u="none" smtClean="0">
                <a:solidFill>
                  <a:srgbClr val="000000"/>
                </a:solidFill>
                <a:ea typeface="宋体" charset="-122"/>
              </a:rPr>
              <a:t>；     </a:t>
            </a:r>
          </a:p>
          <a:p>
            <a:pPr>
              <a:lnSpc>
                <a:spcPct val="150000"/>
              </a:lnSpc>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B-&gt;rchild=A</a:t>
            </a:r>
            <a:r>
              <a:rPr kumimoji="1" lang="zh-CN" altLang="en-US" sz="2400" i="0" u="none" smtClean="0">
                <a:solidFill>
                  <a:srgbClr val="000000"/>
                </a:solidFill>
                <a:ea typeface="宋体" charset="-122"/>
              </a:rPr>
              <a:t>； </a:t>
            </a:r>
          </a:p>
          <a:p>
            <a:pPr>
              <a:lnSpc>
                <a:spcPct val="150000"/>
              </a:lnSpc>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A-&gt;bf=0</a:t>
            </a: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B-&gt;bf=0</a:t>
            </a:r>
            <a:r>
              <a:rPr kumimoji="1" lang="zh-CN" altLang="en-US" sz="2400" i="0" u="none" smtClean="0">
                <a:solidFill>
                  <a:srgbClr val="000000"/>
                </a:solidFill>
                <a:ea typeface="宋体" charset="-122"/>
              </a:rPr>
              <a:t>； </a:t>
            </a:r>
          </a:p>
        </p:txBody>
      </p:sp>
    </p:spTree>
    <p:extLst>
      <p:ext uri="{BB962C8B-B14F-4D97-AF65-F5344CB8AC3E}">
        <p14:creationId xmlns:p14="http://schemas.microsoft.com/office/powerpoint/2010/main" val="1737382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76298"/>
                                        </p:tgtEl>
                                        <p:attrNameLst>
                                          <p:attrName>style.visibility</p:attrName>
                                        </p:attrNameLst>
                                      </p:cBhvr>
                                      <p:to>
                                        <p:strVal val="visible"/>
                                      </p:to>
                                    </p:set>
                                    <p:animEffect transition="in" filter="checkerboard(across)">
                                      <p:cBhvr>
                                        <p:cTn id="7" dur="500"/>
                                        <p:tgtEl>
                                          <p:spTgt spid="1676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1913" name="Picture 9" descr="8-16"/>
          <p:cNvPicPr>
            <a:picLocks noChangeAspect="1" noChangeArrowheads="1"/>
          </p:cNvPicPr>
          <p:nvPr/>
        </p:nvPicPr>
        <p:blipFill>
          <a:blip r:embed="rId2">
            <a:extLst>
              <a:ext uri="{28A0092B-C50C-407E-A947-70E740481C1C}">
                <a14:useLocalDpi xmlns:a14="http://schemas.microsoft.com/office/drawing/2010/main" val="0"/>
              </a:ext>
            </a:extLst>
          </a:blip>
          <a:srcRect r="67838"/>
          <a:stretch>
            <a:fillRect/>
          </a:stretch>
        </p:blipFill>
        <p:spPr bwMode="auto">
          <a:xfrm>
            <a:off x="232302" y="2996952"/>
            <a:ext cx="2791557" cy="3240088"/>
          </a:xfrm>
          <a:prstGeom prst="snip2SameRect">
            <a:avLst>
              <a:gd name="adj1" fmla="val 16667"/>
              <a:gd name="adj2" fmla="val 118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2" name="Text Box 2"/>
          <p:cNvSpPr txBox="1">
            <a:spLocks noChangeArrowheads="1"/>
          </p:cNvSpPr>
          <p:nvPr/>
        </p:nvSpPr>
        <p:spPr bwMode="auto">
          <a:xfrm>
            <a:off x="318021" y="836678"/>
            <a:ext cx="8308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r>
              <a:rPr kumimoji="1" lang="zh-CN" altLang="en-US" sz="2400" i="0" u="none" dirty="0" smtClean="0">
                <a:solidFill>
                  <a:srgbClr val="000000"/>
                </a:solidFill>
                <a:ea typeface="宋体" charset="-122"/>
              </a:rPr>
              <a:t>原因：在</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的右</a:t>
            </a:r>
            <a:r>
              <a:rPr kumimoji="1" lang="en-US" altLang="zh-CN" sz="2400" i="0" u="none" dirty="0" smtClean="0">
                <a:solidFill>
                  <a:srgbClr val="000000"/>
                </a:solidFill>
                <a:ea typeface="宋体" charset="-122"/>
              </a:rPr>
              <a:t>(R)</a:t>
            </a:r>
            <a:r>
              <a:rPr kumimoji="1" lang="zh-CN" altLang="en-US" sz="2400" i="0" u="none" dirty="0" smtClean="0">
                <a:solidFill>
                  <a:srgbClr val="000000"/>
                </a:solidFill>
                <a:ea typeface="宋体" charset="-122"/>
              </a:rPr>
              <a:t>孩子</a:t>
            </a:r>
            <a:r>
              <a:rPr kumimoji="1" lang="en-US" altLang="zh-CN" sz="2400" i="0" u="none" dirty="0" smtClean="0">
                <a:solidFill>
                  <a:srgbClr val="000000"/>
                </a:solidFill>
                <a:ea typeface="宋体" charset="-122"/>
              </a:rPr>
              <a:t>B</a:t>
            </a:r>
            <a:r>
              <a:rPr kumimoji="1" lang="zh-CN" altLang="en-US" sz="2400" i="0" u="none" dirty="0" smtClean="0">
                <a:solidFill>
                  <a:srgbClr val="000000"/>
                </a:solidFill>
                <a:ea typeface="宋体" charset="-122"/>
              </a:rPr>
              <a:t>的右</a:t>
            </a:r>
            <a:r>
              <a:rPr kumimoji="1" lang="en-US" altLang="zh-CN" sz="2400" i="0" u="none" dirty="0" smtClean="0">
                <a:solidFill>
                  <a:srgbClr val="000000"/>
                </a:solidFill>
                <a:ea typeface="宋体" charset="-122"/>
              </a:rPr>
              <a:t>(R)</a:t>
            </a:r>
            <a:r>
              <a:rPr kumimoji="1" lang="zh-CN" altLang="en-US" sz="2400" i="0" u="none" dirty="0" smtClean="0">
                <a:solidFill>
                  <a:srgbClr val="000000"/>
                </a:solidFill>
                <a:ea typeface="宋体" charset="-122"/>
              </a:rPr>
              <a:t>子树上插入新结点，使</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的平衡因子由</a:t>
            </a:r>
            <a:r>
              <a:rPr kumimoji="1" lang="en-US" altLang="zh-CN" sz="2400" i="0" u="none" dirty="0" smtClean="0">
                <a:solidFill>
                  <a:srgbClr val="000000"/>
                </a:solidFill>
                <a:ea typeface="宋体" charset="-122"/>
              </a:rPr>
              <a:t>1</a:t>
            </a:r>
            <a:r>
              <a:rPr kumimoji="1" lang="zh-CN" altLang="en-US" sz="2400" i="0" u="none" dirty="0" smtClean="0">
                <a:solidFill>
                  <a:srgbClr val="000000"/>
                </a:solidFill>
                <a:ea typeface="宋体" charset="-122"/>
              </a:rPr>
              <a:t>变成</a:t>
            </a:r>
            <a:r>
              <a:rPr kumimoji="1" lang="en-US" altLang="zh-CN" sz="2400" i="0" u="none" dirty="0" smtClean="0">
                <a:solidFill>
                  <a:srgbClr val="000000"/>
                </a:solidFill>
                <a:ea typeface="宋体" charset="-122"/>
              </a:rPr>
              <a:t>2</a:t>
            </a:r>
            <a:r>
              <a:rPr kumimoji="1" lang="zh-CN" altLang="en-US" sz="2400" i="0" u="none" dirty="0" smtClean="0">
                <a:solidFill>
                  <a:srgbClr val="000000"/>
                </a:solidFill>
                <a:ea typeface="宋体" charset="-122"/>
              </a:rPr>
              <a:t>，则需要进行</a:t>
            </a:r>
            <a:r>
              <a:rPr kumimoji="1" lang="en-US" altLang="zh-CN" sz="2400" i="0" u="none" dirty="0" smtClean="0">
                <a:solidFill>
                  <a:srgbClr val="000000"/>
                </a:solidFill>
                <a:ea typeface="宋体" charset="-122"/>
              </a:rPr>
              <a:t>RR</a:t>
            </a:r>
            <a:r>
              <a:rPr kumimoji="1" lang="zh-CN" altLang="en-US" sz="2400" i="0" u="none" dirty="0" smtClean="0">
                <a:solidFill>
                  <a:srgbClr val="000000"/>
                </a:solidFill>
                <a:ea typeface="宋体" charset="-122"/>
              </a:rPr>
              <a:t>平衡旋转：</a:t>
            </a:r>
          </a:p>
        </p:txBody>
      </p:sp>
      <p:sp>
        <p:nvSpPr>
          <p:cNvPr id="76803" name="Rectangle 3"/>
          <p:cNvSpPr>
            <a:spLocks noChangeArrowheads="1"/>
          </p:cNvSpPr>
          <p:nvPr/>
        </p:nvSpPr>
        <p:spPr bwMode="auto">
          <a:xfrm>
            <a:off x="223267" y="260354"/>
            <a:ext cx="2138406"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2800" b="1" smtClean="0">
                <a:solidFill>
                  <a:srgbClr val="000000"/>
                </a:solidFill>
                <a:latin typeface="Times New Roman" pitchFamily="18" charset="0"/>
                <a:ea typeface="宋体" charset="-122"/>
              </a:rPr>
              <a:t>RR</a:t>
            </a:r>
            <a:r>
              <a:rPr lang="zh-CN" altLang="en-US" sz="2800" b="1" smtClean="0">
                <a:solidFill>
                  <a:srgbClr val="000000"/>
                </a:solidFill>
                <a:latin typeface="Times New Roman" pitchFamily="18" charset="0"/>
                <a:ea typeface="宋体" charset="-122"/>
              </a:rPr>
              <a:t>平衡旋转</a:t>
            </a:r>
          </a:p>
        </p:txBody>
      </p:sp>
      <p:sp>
        <p:nvSpPr>
          <p:cNvPr id="1531911" name="Text Box 7"/>
          <p:cNvSpPr txBox="1">
            <a:spLocks noChangeArrowheads="1"/>
          </p:cNvSpPr>
          <p:nvPr/>
        </p:nvSpPr>
        <p:spPr bwMode="auto">
          <a:xfrm>
            <a:off x="2045684" y="6397690"/>
            <a:ext cx="491196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sz="2400" b="1" i="0" u="none" dirty="0" smtClean="0">
                <a:solidFill>
                  <a:srgbClr val="000000"/>
                </a:solidFill>
                <a:latin typeface="宋体" charset="-122"/>
                <a:ea typeface="宋体" charset="-122"/>
              </a:rPr>
              <a:t>图</a:t>
            </a:r>
            <a:r>
              <a:rPr lang="en-US" altLang="zh-CN" sz="2400" b="1" i="0" u="none" dirty="0" smtClean="0">
                <a:solidFill>
                  <a:srgbClr val="000000"/>
                </a:solidFill>
                <a:latin typeface="宋体" charset="-122"/>
                <a:ea typeface="宋体" charset="-122"/>
              </a:rPr>
              <a:t>8-16 RR</a:t>
            </a:r>
            <a:r>
              <a:rPr lang="zh-CN" altLang="en-US" sz="2400" b="1" i="0" u="none" dirty="0" smtClean="0">
                <a:solidFill>
                  <a:srgbClr val="000000"/>
                </a:solidFill>
                <a:latin typeface="宋体" charset="-122"/>
                <a:ea typeface="宋体" charset="-122"/>
              </a:rPr>
              <a:t>平衡旋转的示例</a:t>
            </a:r>
            <a:endParaRPr lang="zh-CN" altLang="en-US" sz="6000" b="1" dirty="0" smtClean="0">
              <a:solidFill>
                <a:srgbClr val="000000"/>
              </a:solidFill>
              <a:ea typeface="宋体" charset="-122"/>
            </a:endParaRPr>
          </a:p>
        </p:txBody>
      </p:sp>
      <p:sp>
        <p:nvSpPr>
          <p:cNvPr id="1531912" name="Rectangle 8"/>
          <p:cNvSpPr>
            <a:spLocks noChangeArrowheads="1"/>
          </p:cNvSpPr>
          <p:nvPr/>
        </p:nvSpPr>
        <p:spPr bwMode="auto">
          <a:xfrm>
            <a:off x="323528" y="1785279"/>
            <a:ext cx="798781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zh-CN" altLang="en-US" sz="2400" dirty="0" smtClean="0">
                <a:solidFill>
                  <a:srgbClr val="000000"/>
                </a:solidFill>
                <a:latin typeface="Times New Roman" pitchFamily="18" charset="0"/>
                <a:ea typeface="宋体" charset="-122"/>
              </a:rPr>
              <a:t>     沿插入路径连续取</a:t>
            </a:r>
            <a:r>
              <a:rPr lang="en-US" altLang="zh-CN" sz="2400" dirty="0" smtClean="0">
                <a:solidFill>
                  <a:srgbClr val="000000"/>
                </a:solidFill>
                <a:latin typeface="Times New Roman" pitchFamily="18" charset="0"/>
                <a:ea typeface="宋体" charset="-122"/>
              </a:rPr>
              <a:t>2</a:t>
            </a:r>
            <a:r>
              <a:rPr lang="zh-CN" altLang="en-US" sz="2400" dirty="0" smtClean="0">
                <a:solidFill>
                  <a:srgbClr val="000000"/>
                </a:solidFill>
                <a:latin typeface="Times New Roman" pitchFamily="18" charset="0"/>
                <a:ea typeface="宋体" charset="-122"/>
              </a:rPr>
              <a:t>个结点</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和</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，以</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为旋转轴，将</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逆时针向下旋转成为</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的左孩子，</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代替原来</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的位置，</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原来的左孩子成为</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的右孩子。</a:t>
            </a:r>
            <a:r>
              <a:rPr lang="zh-CN" altLang="en-US" sz="2000" i="1" u="sng" dirty="0" smtClean="0">
                <a:solidFill>
                  <a:srgbClr val="000000"/>
                </a:solidFill>
                <a:latin typeface="Times New Roman" pitchFamily="18" charset="0"/>
                <a:ea typeface="宋体" charset="-122"/>
              </a:rPr>
              <a:t> </a:t>
            </a:r>
          </a:p>
        </p:txBody>
      </p:sp>
      <p:pic>
        <p:nvPicPr>
          <p:cNvPr id="1531914" name="Picture 10" descr="8-16"/>
          <p:cNvPicPr>
            <a:picLocks noChangeAspect="1" noChangeArrowheads="1"/>
          </p:cNvPicPr>
          <p:nvPr/>
        </p:nvPicPr>
        <p:blipFill>
          <a:blip r:embed="rId2">
            <a:extLst>
              <a:ext uri="{28A0092B-C50C-407E-A947-70E740481C1C}">
                <a14:useLocalDpi xmlns:a14="http://schemas.microsoft.com/office/drawing/2010/main" val="0"/>
              </a:ext>
            </a:extLst>
          </a:blip>
          <a:srcRect l="35390" r="32446"/>
          <a:stretch>
            <a:fillRect/>
          </a:stretch>
        </p:blipFill>
        <p:spPr bwMode="auto">
          <a:xfrm>
            <a:off x="3175495" y="2997262"/>
            <a:ext cx="2730011"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1915" name="Picture 11" descr="8-16"/>
          <p:cNvPicPr>
            <a:picLocks noChangeAspect="1" noChangeArrowheads="1"/>
          </p:cNvPicPr>
          <p:nvPr/>
        </p:nvPicPr>
        <p:blipFill>
          <a:blip r:embed="rId2">
            <a:extLst>
              <a:ext uri="{28A0092B-C50C-407E-A947-70E740481C1C}">
                <a14:useLocalDpi xmlns:a14="http://schemas.microsoft.com/office/drawing/2010/main" val="0"/>
              </a:ext>
            </a:extLst>
          </a:blip>
          <a:srcRect l="69185"/>
          <a:stretch>
            <a:fillRect/>
          </a:stretch>
        </p:blipFill>
        <p:spPr bwMode="auto">
          <a:xfrm>
            <a:off x="6084174" y="2961010"/>
            <a:ext cx="2731477"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1106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1912"/>
                                        </p:tgtEl>
                                        <p:attrNameLst>
                                          <p:attrName>style.visibility</p:attrName>
                                        </p:attrNameLst>
                                      </p:cBhvr>
                                      <p:to>
                                        <p:strVal val="visible"/>
                                      </p:to>
                                    </p:set>
                                    <p:animEffect transition="in" filter="checkerboard(across)">
                                      <p:cBhvr>
                                        <p:cTn id="7" dur="500"/>
                                        <p:tgtEl>
                                          <p:spTgt spid="15319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31913"/>
                                        </p:tgtEl>
                                        <p:attrNameLst>
                                          <p:attrName>style.visibility</p:attrName>
                                        </p:attrNameLst>
                                      </p:cBhvr>
                                      <p:to>
                                        <p:strVal val="visible"/>
                                      </p:to>
                                    </p:set>
                                    <p:animEffect transition="in" filter="box(in)">
                                      <p:cBhvr>
                                        <p:cTn id="12" dur="500"/>
                                        <p:tgtEl>
                                          <p:spTgt spid="153191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531911"/>
                                        </p:tgtEl>
                                        <p:attrNameLst>
                                          <p:attrName>style.visibility</p:attrName>
                                        </p:attrNameLst>
                                      </p:cBhvr>
                                      <p:to>
                                        <p:strVal val="visible"/>
                                      </p:to>
                                    </p:set>
                                    <p:animEffect transition="in" filter="box(in)">
                                      <p:cBhvr>
                                        <p:cTn id="15" dur="500"/>
                                        <p:tgtEl>
                                          <p:spTgt spid="15319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1531914"/>
                                        </p:tgtEl>
                                        <p:attrNameLst>
                                          <p:attrName>style.visibility</p:attrName>
                                        </p:attrNameLst>
                                      </p:cBhvr>
                                      <p:to>
                                        <p:strVal val="visible"/>
                                      </p:to>
                                    </p:set>
                                    <p:animEffect transition="in" filter="randombar(horizontal)">
                                      <p:cBhvr>
                                        <p:cTn id="20" dur="500"/>
                                        <p:tgtEl>
                                          <p:spTgt spid="15319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531915"/>
                                        </p:tgtEl>
                                        <p:attrNameLst>
                                          <p:attrName>style.visibility</p:attrName>
                                        </p:attrNameLst>
                                      </p:cBhvr>
                                      <p:to>
                                        <p:strVal val="visible"/>
                                      </p:to>
                                    </p:set>
                                    <p:animEffect transition="in" filter="dissolve">
                                      <p:cBhvr>
                                        <p:cTn id="25" dur="500"/>
                                        <p:tgtEl>
                                          <p:spTgt spid="1531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911" grpId="0"/>
      <p:bldP spid="15319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7"/>
          <p:cNvSpPr>
            <a:spLocks noChangeArrowheads="1"/>
          </p:cNvSpPr>
          <p:nvPr/>
        </p:nvSpPr>
        <p:spPr bwMode="auto">
          <a:xfrm>
            <a:off x="223267" y="260354"/>
            <a:ext cx="2138406"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2800" b="1" smtClean="0">
                <a:solidFill>
                  <a:srgbClr val="000000"/>
                </a:solidFill>
                <a:latin typeface="Times New Roman" pitchFamily="18" charset="0"/>
                <a:ea typeface="宋体" charset="-122"/>
              </a:rPr>
              <a:t>RR</a:t>
            </a:r>
            <a:r>
              <a:rPr lang="zh-CN" altLang="en-US" sz="2800" b="1" smtClean="0">
                <a:solidFill>
                  <a:srgbClr val="000000"/>
                </a:solidFill>
                <a:latin typeface="Times New Roman" pitchFamily="18" charset="0"/>
                <a:ea typeface="宋体" charset="-122"/>
              </a:rPr>
              <a:t>平衡旋转</a:t>
            </a:r>
          </a:p>
        </p:txBody>
      </p:sp>
      <p:pic>
        <p:nvPicPr>
          <p:cNvPr id="77827" name="Picture 1030" descr="8-16"/>
          <p:cNvPicPr>
            <a:picLocks noChangeAspect="1" noChangeArrowheads="1"/>
          </p:cNvPicPr>
          <p:nvPr/>
        </p:nvPicPr>
        <p:blipFill>
          <a:blip r:embed="rId2">
            <a:extLst>
              <a:ext uri="{28A0092B-C50C-407E-A947-70E740481C1C}">
                <a14:useLocalDpi xmlns:a14="http://schemas.microsoft.com/office/drawing/2010/main" val="0"/>
              </a:ext>
            </a:extLst>
          </a:blip>
          <a:srcRect r="67838"/>
          <a:stretch>
            <a:fillRect/>
          </a:stretch>
        </p:blipFill>
        <p:spPr bwMode="auto">
          <a:xfrm>
            <a:off x="196298" y="836678"/>
            <a:ext cx="2791557"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1031" descr="8-16"/>
          <p:cNvPicPr>
            <a:picLocks noChangeAspect="1" noChangeArrowheads="1"/>
          </p:cNvPicPr>
          <p:nvPr/>
        </p:nvPicPr>
        <p:blipFill>
          <a:blip r:embed="rId2">
            <a:extLst>
              <a:ext uri="{28A0092B-C50C-407E-A947-70E740481C1C}">
                <a14:useLocalDpi xmlns:a14="http://schemas.microsoft.com/office/drawing/2010/main" val="0"/>
              </a:ext>
            </a:extLst>
          </a:blip>
          <a:srcRect l="35390" r="32446"/>
          <a:stretch>
            <a:fillRect/>
          </a:stretch>
        </p:blipFill>
        <p:spPr bwMode="auto">
          <a:xfrm>
            <a:off x="3175495" y="836613"/>
            <a:ext cx="2730011"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1032" descr="8-16"/>
          <p:cNvPicPr>
            <a:picLocks noChangeAspect="1" noChangeArrowheads="1"/>
          </p:cNvPicPr>
          <p:nvPr/>
        </p:nvPicPr>
        <p:blipFill>
          <a:blip r:embed="rId2">
            <a:extLst>
              <a:ext uri="{28A0092B-C50C-407E-A947-70E740481C1C}">
                <a14:useLocalDpi xmlns:a14="http://schemas.microsoft.com/office/drawing/2010/main" val="0"/>
              </a:ext>
            </a:extLst>
          </a:blip>
          <a:srcRect l="69185"/>
          <a:stretch>
            <a:fillRect/>
          </a:stretch>
        </p:blipFill>
        <p:spPr bwMode="auto">
          <a:xfrm>
            <a:off x="6084174" y="836676"/>
            <a:ext cx="2731477"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7321" name="Rectangle 1033"/>
          <p:cNvSpPr>
            <a:spLocks noChangeArrowheads="1"/>
          </p:cNvSpPr>
          <p:nvPr/>
        </p:nvSpPr>
        <p:spPr bwMode="auto">
          <a:xfrm>
            <a:off x="2312377" y="4581590"/>
            <a:ext cx="45720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lvl="2" algn="just" eaLnBrk="0" hangingPunct="0">
              <a:spcBef>
                <a:spcPct val="20000"/>
              </a:spcBef>
            </a:pPr>
            <a:r>
              <a:rPr kumimoji="1" lang="en-US" altLang="zh-CN" sz="2800" smtClean="0">
                <a:solidFill>
                  <a:srgbClr val="000000"/>
                </a:solidFill>
                <a:latin typeface="Times New Roman" pitchFamily="18" charset="0"/>
                <a:ea typeface="宋体" charset="-122"/>
              </a:rPr>
              <a:t> A-&gt;rchild=B-&gt;lchild</a:t>
            </a:r>
            <a:r>
              <a:rPr kumimoji="1" lang="zh-CN" altLang="en-US" sz="2800" smtClean="0">
                <a:solidFill>
                  <a:srgbClr val="000000"/>
                </a:solidFill>
                <a:latin typeface="Times New Roman" pitchFamily="18" charset="0"/>
                <a:ea typeface="宋体" charset="-122"/>
              </a:rPr>
              <a:t>；     </a:t>
            </a:r>
          </a:p>
          <a:p>
            <a:pPr lvl="2" algn="just" eaLnBrk="0" hangingPunct="0">
              <a:spcBef>
                <a:spcPct val="20000"/>
              </a:spcBef>
            </a:pPr>
            <a:r>
              <a:rPr kumimoji="1" lang="zh-CN" altLang="en-US" sz="2800" smtClean="0">
                <a:solidFill>
                  <a:srgbClr val="000000"/>
                </a:solidFill>
                <a:latin typeface="Times New Roman" pitchFamily="18" charset="0"/>
                <a:ea typeface="宋体" charset="-122"/>
              </a:rPr>
              <a:t> </a:t>
            </a:r>
            <a:r>
              <a:rPr kumimoji="1" lang="en-US" altLang="zh-CN" sz="2800" smtClean="0">
                <a:solidFill>
                  <a:srgbClr val="000000"/>
                </a:solidFill>
                <a:latin typeface="Times New Roman" pitchFamily="18" charset="0"/>
                <a:ea typeface="宋体" charset="-122"/>
              </a:rPr>
              <a:t>B-&gt;lchild=A</a:t>
            </a:r>
            <a:r>
              <a:rPr kumimoji="1" lang="zh-CN" altLang="en-US" sz="2800" smtClean="0">
                <a:solidFill>
                  <a:srgbClr val="000000"/>
                </a:solidFill>
                <a:latin typeface="Times New Roman" pitchFamily="18" charset="0"/>
                <a:ea typeface="宋体" charset="-122"/>
              </a:rPr>
              <a:t>； </a:t>
            </a:r>
          </a:p>
          <a:p>
            <a:pPr lvl="2" algn="just" eaLnBrk="0" hangingPunct="0">
              <a:spcBef>
                <a:spcPct val="20000"/>
              </a:spcBef>
            </a:pPr>
            <a:r>
              <a:rPr kumimoji="1" lang="zh-CN" altLang="en-US" sz="2800" smtClean="0">
                <a:solidFill>
                  <a:srgbClr val="000000"/>
                </a:solidFill>
                <a:latin typeface="Times New Roman" pitchFamily="18" charset="0"/>
                <a:ea typeface="宋体" charset="-122"/>
              </a:rPr>
              <a:t> </a:t>
            </a:r>
            <a:r>
              <a:rPr kumimoji="1" lang="en-US" altLang="zh-CN" sz="2800" smtClean="0">
                <a:solidFill>
                  <a:srgbClr val="000000"/>
                </a:solidFill>
                <a:latin typeface="Times New Roman" pitchFamily="18" charset="0"/>
                <a:ea typeface="宋体" charset="-122"/>
              </a:rPr>
              <a:t>A-&gt;bf=0</a:t>
            </a:r>
            <a:r>
              <a:rPr kumimoji="1" lang="zh-CN" altLang="en-US" sz="2800" smtClean="0">
                <a:solidFill>
                  <a:srgbClr val="000000"/>
                </a:solidFill>
                <a:latin typeface="Times New Roman" pitchFamily="18" charset="0"/>
                <a:ea typeface="宋体" charset="-122"/>
              </a:rPr>
              <a:t>；   </a:t>
            </a:r>
            <a:r>
              <a:rPr kumimoji="1" lang="en-US" altLang="zh-CN" sz="2800" smtClean="0">
                <a:solidFill>
                  <a:srgbClr val="000000"/>
                </a:solidFill>
                <a:latin typeface="Times New Roman" pitchFamily="18" charset="0"/>
                <a:ea typeface="宋体" charset="-122"/>
              </a:rPr>
              <a:t>B-&gt;bf=0</a:t>
            </a:r>
            <a:endParaRPr kumimoji="1" lang="zh-CN" altLang="en-US" sz="28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4128027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77321"/>
                                        </p:tgtEl>
                                        <p:attrNameLst>
                                          <p:attrName>style.visibility</p:attrName>
                                        </p:attrNameLst>
                                      </p:cBhvr>
                                      <p:to>
                                        <p:strVal val="visible"/>
                                      </p:to>
                                    </p:set>
                                    <p:animEffect transition="in" filter="dissolve">
                                      <p:cBhvr>
                                        <p:cTn id="7" dur="500"/>
                                        <p:tgtEl>
                                          <p:spTgt spid="167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732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18021" y="692758"/>
            <a:ext cx="8308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r>
              <a:rPr kumimoji="1" lang="zh-CN" altLang="en-US" sz="2400" i="0" u="none" dirty="0" smtClean="0">
                <a:solidFill>
                  <a:srgbClr val="000000"/>
                </a:solidFill>
                <a:ea typeface="宋体" charset="-122"/>
              </a:rPr>
              <a:t>原因：在</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的左</a:t>
            </a:r>
            <a:r>
              <a:rPr kumimoji="1" lang="en-US" altLang="zh-CN" sz="2400" i="0" u="none" dirty="0" smtClean="0">
                <a:solidFill>
                  <a:srgbClr val="000000"/>
                </a:solidFill>
                <a:ea typeface="宋体" charset="-122"/>
              </a:rPr>
              <a:t>(L)</a:t>
            </a:r>
            <a:r>
              <a:rPr kumimoji="1" lang="zh-CN" altLang="en-US" sz="2400" i="0" u="none" dirty="0" smtClean="0">
                <a:solidFill>
                  <a:srgbClr val="000000"/>
                </a:solidFill>
                <a:ea typeface="宋体" charset="-122"/>
              </a:rPr>
              <a:t>孩子</a:t>
            </a:r>
            <a:r>
              <a:rPr kumimoji="1" lang="en-US" altLang="zh-CN" sz="2400" i="0" u="none" dirty="0" smtClean="0">
                <a:solidFill>
                  <a:srgbClr val="000000"/>
                </a:solidFill>
                <a:ea typeface="宋体" charset="-122"/>
              </a:rPr>
              <a:t>B</a:t>
            </a:r>
            <a:r>
              <a:rPr kumimoji="1" lang="zh-CN" altLang="en-US" sz="2400" i="0" u="none" dirty="0" smtClean="0">
                <a:solidFill>
                  <a:srgbClr val="000000"/>
                </a:solidFill>
                <a:ea typeface="宋体" charset="-122"/>
              </a:rPr>
              <a:t>的右</a:t>
            </a:r>
            <a:r>
              <a:rPr kumimoji="1" lang="en-US" altLang="zh-CN" sz="2400" i="0" u="none" dirty="0" smtClean="0">
                <a:solidFill>
                  <a:srgbClr val="000000"/>
                </a:solidFill>
                <a:ea typeface="宋体" charset="-122"/>
              </a:rPr>
              <a:t>(R)</a:t>
            </a:r>
            <a:r>
              <a:rPr kumimoji="1" lang="zh-CN" altLang="en-US" sz="2400" i="0" u="none" dirty="0" smtClean="0">
                <a:solidFill>
                  <a:srgbClr val="000000"/>
                </a:solidFill>
                <a:ea typeface="宋体" charset="-122"/>
              </a:rPr>
              <a:t>子树上插入新结点，使</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的平衡因子由</a:t>
            </a:r>
            <a:r>
              <a:rPr kumimoji="1" lang="en-US" altLang="zh-CN" sz="2400" i="0" u="none" dirty="0" smtClean="0">
                <a:solidFill>
                  <a:srgbClr val="000000"/>
                </a:solidFill>
                <a:ea typeface="宋体" charset="-122"/>
              </a:rPr>
              <a:t>-1</a:t>
            </a:r>
            <a:r>
              <a:rPr kumimoji="1" lang="zh-CN" altLang="en-US" sz="2400" i="0" u="none" dirty="0" smtClean="0">
                <a:solidFill>
                  <a:srgbClr val="000000"/>
                </a:solidFill>
                <a:ea typeface="宋体" charset="-122"/>
              </a:rPr>
              <a:t>变成</a:t>
            </a:r>
            <a:r>
              <a:rPr kumimoji="1" lang="en-US" altLang="zh-CN" sz="2400" i="0" u="none" dirty="0" smtClean="0">
                <a:solidFill>
                  <a:srgbClr val="000000"/>
                </a:solidFill>
                <a:ea typeface="宋体" charset="-122"/>
              </a:rPr>
              <a:t>-2</a:t>
            </a:r>
            <a:r>
              <a:rPr kumimoji="1" lang="zh-CN" altLang="en-US" sz="2400" i="0" u="none" dirty="0" smtClean="0">
                <a:solidFill>
                  <a:srgbClr val="000000"/>
                </a:solidFill>
                <a:ea typeface="宋体" charset="-122"/>
              </a:rPr>
              <a:t>，则需要进行</a:t>
            </a:r>
            <a:r>
              <a:rPr kumimoji="1" lang="en-US" altLang="zh-CN" sz="2400" i="0" u="none" dirty="0" smtClean="0">
                <a:solidFill>
                  <a:srgbClr val="000000"/>
                </a:solidFill>
                <a:ea typeface="宋体" charset="-122"/>
              </a:rPr>
              <a:t>LR</a:t>
            </a:r>
            <a:r>
              <a:rPr kumimoji="1" lang="zh-CN" altLang="en-US" sz="2400" i="0" u="none" dirty="0" smtClean="0">
                <a:solidFill>
                  <a:srgbClr val="000000"/>
                </a:solidFill>
                <a:ea typeface="宋体" charset="-122"/>
              </a:rPr>
              <a:t>平衡旋转：</a:t>
            </a:r>
          </a:p>
        </p:txBody>
      </p:sp>
      <p:sp>
        <p:nvSpPr>
          <p:cNvPr id="78851" name="Rectangle 3"/>
          <p:cNvSpPr>
            <a:spLocks noChangeArrowheads="1"/>
          </p:cNvSpPr>
          <p:nvPr/>
        </p:nvSpPr>
        <p:spPr bwMode="auto">
          <a:xfrm>
            <a:off x="232955" y="224649"/>
            <a:ext cx="2117566"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2800" b="1" dirty="0" smtClean="0">
                <a:solidFill>
                  <a:srgbClr val="000000"/>
                </a:solidFill>
                <a:latin typeface="Times New Roman" pitchFamily="18" charset="0"/>
                <a:ea typeface="宋体" charset="-122"/>
              </a:rPr>
              <a:t>LR</a:t>
            </a:r>
            <a:r>
              <a:rPr lang="zh-CN" altLang="en-US" sz="2800" b="1" dirty="0" smtClean="0">
                <a:solidFill>
                  <a:srgbClr val="000000"/>
                </a:solidFill>
                <a:latin typeface="Times New Roman" pitchFamily="18" charset="0"/>
                <a:ea typeface="宋体" charset="-122"/>
              </a:rPr>
              <a:t>平衡旋转</a:t>
            </a:r>
          </a:p>
        </p:txBody>
      </p:sp>
      <p:sp>
        <p:nvSpPr>
          <p:cNvPr id="1532932" name="Text Box 4"/>
          <p:cNvSpPr txBox="1">
            <a:spLocks noChangeArrowheads="1"/>
          </p:cNvSpPr>
          <p:nvPr/>
        </p:nvSpPr>
        <p:spPr bwMode="auto">
          <a:xfrm>
            <a:off x="2045684" y="6397690"/>
            <a:ext cx="491196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sz="2400" b="1" i="0" u="none" smtClean="0">
                <a:solidFill>
                  <a:srgbClr val="000000"/>
                </a:solidFill>
                <a:latin typeface="宋体" charset="-122"/>
                <a:ea typeface="宋体" charset="-122"/>
              </a:rPr>
              <a:t>图</a:t>
            </a:r>
            <a:r>
              <a:rPr lang="en-US" altLang="zh-CN" sz="2400" b="1" i="0" u="none" smtClean="0">
                <a:solidFill>
                  <a:srgbClr val="000000"/>
                </a:solidFill>
                <a:latin typeface="宋体" charset="-122"/>
                <a:ea typeface="宋体" charset="-122"/>
              </a:rPr>
              <a:t>8-17 LR</a:t>
            </a:r>
            <a:r>
              <a:rPr lang="zh-CN" altLang="en-US" sz="2400" b="1" i="0" u="none" smtClean="0">
                <a:solidFill>
                  <a:srgbClr val="000000"/>
                </a:solidFill>
                <a:latin typeface="宋体" charset="-122"/>
                <a:ea typeface="宋体" charset="-122"/>
              </a:rPr>
              <a:t>平衡旋转的示例</a:t>
            </a:r>
            <a:endParaRPr lang="zh-CN" altLang="en-US" sz="6000" b="1" smtClean="0">
              <a:solidFill>
                <a:srgbClr val="000000"/>
              </a:solidFill>
              <a:ea typeface="宋体" charset="-122"/>
            </a:endParaRPr>
          </a:p>
        </p:txBody>
      </p:sp>
      <p:sp>
        <p:nvSpPr>
          <p:cNvPr id="1532933" name="Rectangle 5"/>
          <p:cNvSpPr>
            <a:spLocks noChangeArrowheads="1"/>
          </p:cNvSpPr>
          <p:nvPr/>
        </p:nvSpPr>
        <p:spPr bwMode="auto">
          <a:xfrm>
            <a:off x="383931" y="1484704"/>
            <a:ext cx="8176846" cy="19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zh-CN" altLang="en-US" sz="2400" dirty="0" smtClean="0">
                <a:solidFill>
                  <a:srgbClr val="000000"/>
                </a:solidFill>
                <a:latin typeface="Times New Roman" pitchFamily="18" charset="0"/>
                <a:ea typeface="宋体" charset="-122"/>
              </a:rPr>
              <a:t>先将</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的左孩子</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的右孩子</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向逆时针方向旋转代替</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的位置，再以结点</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为旋转轴，将结点</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向顺时针方向旋转成为</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的右孩子，结点</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代替原来结点</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的位置，结点</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原来的左孩子转为结点</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的右孩子，结点</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原来的右孩子转为结点</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的左孩子。</a:t>
            </a:r>
            <a:r>
              <a:rPr lang="zh-CN" altLang="en-US" sz="2400" i="1" u="sng" dirty="0" smtClean="0">
                <a:solidFill>
                  <a:srgbClr val="000000"/>
                </a:solidFill>
                <a:latin typeface="Times New Roman" pitchFamily="18" charset="0"/>
                <a:ea typeface="宋体" charset="-122"/>
              </a:rPr>
              <a:t> </a:t>
            </a:r>
          </a:p>
        </p:txBody>
      </p:sp>
      <p:pic>
        <p:nvPicPr>
          <p:cNvPr id="1532937" name="Picture 9" descr="8-17"/>
          <p:cNvPicPr>
            <a:picLocks noChangeAspect="1" noChangeArrowheads="1"/>
          </p:cNvPicPr>
          <p:nvPr/>
        </p:nvPicPr>
        <p:blipFill>
          <a:blip r:embed="rId2">
            <a:extLst>
              <a:ext uri="{28A0092B-C50C-407E-A947-70E740481C1C}">
                <a14:useLocalDpi xmlns:a14="http://schemas.microsoft.com/office/drawing/2010/main" val="0"/>
              </a:ext>
            </a:extLst>
          </a:blip>
          <a:srcRect r="67816"/>
          <a:stretch>
            <a:fillRect/>
          </a:stretch>
        </p:blipFill>
        <p:spPr bwMode="auto">
          <a:xfrm>
            <a:off x="142148" y="3312674"/>
            <a:ext cx="2702169"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2938" name="Picture 10" descr="8-17"/>
          <p:cNvPicPr>
            <a:picLocks noChangeAspect="1" noChangeArrowheads="1"/>
          </p:cNvPicPr>
          <p:nvPr/>
        </p:nvPicPr>
        <p:blipFill>
          <a:blip r:embed="rId2">
            <a:extLst>
              <a:ext uri="{28A0092B-C50C-407E-A947-70E740481C1C}">
                <a14:useLocalDpi xmlns:a14="http://schemas.microsoft.com/office/drawing/2010/main" val="0"/>
              </a:ext>
            </a:extLst>
          </a:blip>
          <a:srcRect l="32217" r="32523"/>
          <a:stretch>
            <a:fillRect/>
          </a:stretch>
        </p:blipFill>
        <p:spPr bwMode="auto">
          <a:xfrm>
            <a:off x="3043604" y="3357626"/>
            <a:ext cx="2924908"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2939" name="Picture 11" descr="8-17"/>
          <p:cNvPicPr>
            <a:picLocks noChangeAspect="1" noChangeArrowheads="1"/>
          </p:cNvPicPr>
          <p:nvPr/>
        </p:nvPicPr>
        <p:blipFill>
          <a:blip r:embed="rId2">
            <a:extLst>
              <a:ext uri="{28A0092B-C50C-407E-A947-70E740481C1C}">
                <a14:useLocalDpi xmlns:a14="http://schemas.microsoft.com/office/drawing/2010/main" val="0"/>
              </a:ext>
            </a:extLst>
          </a:blip>
          <a:srcRect l="65956"/>
          <a:stretch>
            <a:fillRect/>
          </a:stretch>
        </p:blipFill>
        <p:spPr bwMode="auto">
          <a:xfrm>
            <a:off x="6248400" y="3357563"/>
            <a:ext cx="257761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560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2933"/>
                                        </p:tgtEl>
                                        <p:attrNameLst>
                                          <p:attrName>style.visibility</p:attrName>
                                        </p:attrNameLst>
                                      </p:cBhvr>
                                      <p:to>
                                        <p:strVal val="visible"/>
                                      </p:to>
                                    </p:set>
                                    <p:animEffect transition="in" filter="checkerboard(across)">
                                      <p:cBhvr>
                                        <p:cTn id="7" dur="500"/>
                                        <p:tgtEl>
                                          <p:spTgt spid="1532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32937"/>
                                        </p:tgtEl>
                                        <p:attrNameLst>
                                          <p:attrName>style.visibility</p:attrName>
                                        </p:attrNameLst>
                                      </p:cBhvr>
                                      <p:to>
                                        <p:strVal val="visible"/>
                                      </p:to>
                                    </p:set>
                                    <p:animEffect transition="in" filter="checkerboard(across)">
                                      <p:cBhvr>
                                        <p:cTn id="12" dur="500"/>
                                        <p:tgtEl>
                                          <p:spTgt spid="153293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532932"/>
                                        </p:tgtEl>
                                        <p:attrNameLst>
                                          <p:attrName>style.visibility</p:attrName>
                                        </p:attrNameLst>
                                      </p:cBhvr>
                                      <p:to>
                                        <p:strVal val="visible"/>
                                      </p:to>
                                    </p:set>
                                    <p:animEffect transition="in" filter="checkerboard(across)">
                                      <p:cBhvr>
                                        <p:cTn id="15" dur="500"/>
                                        <p:tgtEl>
                                          <p:spTgt spid="15329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32938"/>
                                        </p:tgtEl>
                                        <p:attrNameLst>
                                          <p:attrName>style.visibility</p:attrName>
                                        </p:attrNameLst>
                                      </p:cBhvr>
                                      <p:to>
                                        <p:strVal val="visible"/>
                                      </p:to>
                                    </p:set>
                                    <p:animEffect transition="in" filter="dissolve">
                                      <p:cBhvr>
                                        <p:cTn id="20" dur="500"/>
                                        <p:tgtEl>
                                          <p:spTgt spid="15329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1532939"/>
                                        </p:tgtEl>
                                        <p:attrNameLst>
                                          <p:attrName>style.visibility</p:attrName>
                                        </p:attrNameLst>
                                      </p:cBhvr>
                                      <p:to>
                                        <p:strVal val="visible"/>
                                      </p:to>
                                    </p:set>
                                    <p:animEffect transition="in" filter="randombar(horizontal)">
                                      <p:cBhvr>
                                        <p:cTn id="25" dur="500"/>
                                        <p:tgtEl>
                                          <p:spTgt spid="153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932" grpId="0"/>
      <p:bldP spid="153293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Text Box 2"/>
          <p:cNvSpPr txBox="1">
            <a:spLocks noChangeArrowheads="1"/>
          </p:cNvSpPr>
          <p:nvPr/>
        </p:nvSpPr>
        <p:spPr bwMode="auto">
          <a:xfrm>
            <a:off x="3727939" y="762065"/>
            <a:ext cx="4642338"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6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LR</a:t>
            </a:r>
            <a:r>
              <a:rPr kumimoji="1" lang="zh-CN" altLang="en-US" sz="2400" i="0" u="none" dirty="0" smtClean="0">
                <a:solidFill>
                  <a:srgbClr val="000000"/>
                </a:solidFill>
                <a:ea typeface="宋体" charset="-122"/>
              </a:rPr>
              <a:t>型失衡的特点是：</a:t>
            </a:r>
            <a:r>
              <a:rPr kumimoji="1" lang="en-US" altLang="zh-CN" sz="2400" i="0" u="none" dirty="0" smtClean="0">
                <a:solidFill>
                  <a:srgbClr val="000000"/>
                </a:solidFill>
                <a:ea typeface="宋体" charset="-122"/>
              </a:rPr>
              <a:t/>
            </a:r>
            <a:br>
              <a:rPr kumimoji="1" lang="en-US" altLang="zh-CN" sz="2400" i="0" u="none" dirty="0" smtClean="0">
                <a:solidFill>
                  <a:srgbClr val="000000"/>
                </a:solidFill>
                <a:ea typeface="宋体" charset="-122"/>
              </a:rPr>
            </a:br>
            <a:r>
              <a:rPr kumimoji="1" lang="en-US" altLang="zh-CN" sz="2400" i="0" u="none" dirty="0" smtClean="0">
                <a:solidFill>
                  <a:srgbClr val="000000"/>
                </a:solidFill>
                <a:ea typeface="宋体" charset="-122"/>
              </a:rPr>
              <a:t>A-&gt;bf=-2</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B-&gt;bf=1</a:t>
            </a:r>
            <a:r>
              <a:rPr kumimoji="1" lang="zh-CN" altLang="en-US" sz="2400" i="0" u="none" dirty="0" smtClean="0">
                <a:solidFill>
                  <a:srgbClr val="000000"/>
                </a:solidFill>
                <a:ea typeface="宋体" charset="-122"/>
              </a:rPr>
              <a:t>。 相应调整操作可用如下语句完成： </a:t>
            </a:r>
          </a:p>
          <a:p>
            <a:pPr lvl="1" algn="just">
              <a:lnSpc>
                <a:spcPct val="16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B-&gt;</a:t>
            </a:r>
            <a:r>
              <a:rPr kumimoji="1" lang="en-US" altLang="zh-CN" sz="2400" i="0" u="none" dirty="0" err="1" smtClean="0">
                <a:solidFill>
                  <a:srgbClr val="000000"/>
                </a:solidFill>
                <a:ea typeface="宋体" charset="-122"/>
              </a:rPr>
              <a:t>rchild</a:t>
            </a:r>
            <a:r>
              <a:rPr kumimoji="1" lang="en-US" altLang="zh-CN" sz="2400" i="0" u="none" dirty="0" smtClean="0">
                <a:solidFill>
                  <a:srgbClr val="000000"/>
                </a:solidFill>
                <a:ea typeface="宋体" charset="-122"/>
              </a:rPr>
              <a:t>=C-&gt;</a:t>
            </a:r>
            <a:r>
              <a:rPr kumimoji="1" lang="en-US" altLang="zh-CN" sz="2400" i="0" u="none" dirty="0" err="1" smtClean="0">
                <a:solidFill>
                  <a:srgbClr val="000000"/>
                </a:solidFill>
                <a:ea typeface="宋体" charset="-122"/>
              </a:rPr>
              <a:t>lchild</a:t>
            </a:r>
            <a:r>
              <a:rPr kumimoji="1" lang="zh-CN" altLang="en-US" sz="2400" i="0" u="none" dirty="0" smtClean="0">
                <a:solidFill>
                  <a:srgbClr val="000000"/>
                </a:solidFill>
                <a:ea typeface="宋体" charset="-122"/>
              </a:rPr>
              <a:t>； </a:t>
            </a:r>
          </a:p>
          <a:p>
            <a:pPr lvl="1" algn="just">
              <a:lnSpc>
                <a:spcPct val="16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A-&gt;</a:t>
            </a:r>
            <a:r>
              <a:rPr kumimoji="1" lang="en-US" altLang="zh-CN" sz="2400" i="0" u="none" dirty="0" err="1" smtClean="0">
                <a:solidFill>
                  <a:srgbClr val="000000"/>
                </a:solidFill>
                <a:ea typeface="宋体" charset="-122"/>
              </a:rPr>
              <a:t>lchild</a:t>
            </a:r>
            <a:r>
              <a:rPr kumimoji="1" lang="en-US" altLang="zh-CN" sz="2400" i="0" u="none" dirty="0" smtClean="0">
                <a:solidFill>
                  <a:srgbClr val="000000"/>
                </a:solidFill>
                <a:ea typeface="宋体" charset="-122"/>
              </a:rPr>
              <a:t>=C-&gt;</a:t>
            </a:r>
            <a:r>
              <a:rPr kumimoji="1" lang="en-US" altLang="zh-CN" sz="2400" i="0" u="none" dirty="0" err="1" smtClean="0">
                <a:solidFill>
                  <a:srgbClr val="000000"/>
                </a:solidFill>
                <a:ea typeface="宋体" charset="-122"/>
              </a:rPr>
              <a:t>rchild</a:t>
            </a:r>
            <a:r>
              <a:rPr kumimoji="1" lang="zh-CN" altLang="en-US" sz="2400" i="0" u="none" dirty="0" smtClean="0">
                <a:solidFill>
                  <a:srgbClr val="000000"/>
                </a:solidFill>
                <a:ea typeface="宋体" charset="-122"/>
              </a:rPr>
              <a:t>； </a:t>
            </a:r>
          </a:p>
          <a:p>
            <a:pPr lvl="1">
              <a:lnSpc>
                <a:spcPct val="16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C-&gt;</a:t>
            </a:r>
            <a:r>
              <a:rPr kumimoji="1" lang="en-US" altLang="zh-CN" sz="2400" i="0" u="none" dirty="0" err="1" smtClean="0">
                <a:solidFill>
                  <a:srgbClr val="000000"/>
                </a:solidFill>
                <a:ea typeface="宋体" charset="-122"/>
              </a:rPr>
              <a:t>lchild</a:t>
            </a:r>
            <a:r>
              <a:rPr kumimoji="1" lang="en-US" altLang="zh-CN" sz="2400" i="0" u="none" dirty="0" smtClean="0">
                <a:solidFill>
                  <a:srgbClr val="000000"/>
                </a:solidFill>
                <a:ea typeface="宋体" charset="-122"/>
              </a:rPr>
              <a:t>=B</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C-&gt;</a:t>
            </a:r>
            <a:r>
              <a:rPr kumimoji="1" lang="en-US" altLang="zh-CN" sz="2400" i="0" u="none" dirty="0" err="1" smtClean="0">
                <a:solidFill>
                  <a:srgbClr val="000000"/>
                </a:solidFill>
                <a:ea typeface="宋体" charset="-122"/>
              </a:rPr>
              <a:t>rchild</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 </a:t>
            </a:r>
          </a:p>
        </p:txBody>
      </p:sp>
      <p:pic>
        <p:nvPicPr>
          <p:cNvPr id="79875" name="Picture 3" descr="8-17"/>
          <p:cNvPicPr>
            <a:picLocks noChangeAspect="1" noChangeArrowheads="1"/>
          </p:cNvPicPr>
          <p:nvPr/>
        </p:nvPicPr>
        <p:blipFill>
          <a:blip r:embed="rId2">
            <a:extLst>
              <a:ext uri="{28A0092B-C50C-407E-A947-70E740481C1C}">
                <a14:useLocalDpi xmlns:a14="http://schemas.microsoft.com/office/drawing/2010/main" val="0"/>
              </a:ext>
            </a:extLst>
          </a:blip>
          <a:srcRect l="32217" r="32523" b="13638"/>
          <a:stretch>
            <a:fillRect/>
          </a:stretch>
        </p:blipFill>
        <p:spPr bwMode="auto">
          <a:xfrm>
            <a:off x="422031" y="381000"/>
            <a:ext cx="2743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descr="8-17"/>
          <p:cNvPicPr>
            <a:picLocks noChangeAspect="1" noChangeArrowheads="1"/>
          </p:cNvPicPr>
          <p:nvPr/>
        </p:nvPicPr>
        <p:blipFill>
          <a:blip r:embed="rId2">
            <a:extLst>
              <a:ext uri="{28A0092B-C50C-407E-A947-70E740481C1C}">
                <a14:useLocalDpi xmlns:a14="http://schemas.microsoft.com/office/drawing/2010/main" val="0"/>
              </a:ext>
            </a:extLst>
          </a:blip>
          <a:srcRect l="65956" b="25162"/>
          <a:stretch>
            <a:fillRect/>
          </a:stretch>
        </p:blipFill>
        <p:spPr bwMode="auto">
          <a:xfrm>
            <a:off x="422031" y="3505200"/>
            <a:ext cx="257761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223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80386"/>
                                        </p:tgtEl>
                                        <p:attrNameLst>
                                          <p:attrName>style.visibility</p:attrName>
                                        </p:attrNameLst>
                                      </p:cBhvr>
                                      <p:to>
                                        <p:strVal val="visible"/>
                                      </p:to>
                                    </p:set>
                                    <p:animEffect transition="in" filter="randombar(horizontal)">
                                      <p:cBhvr>
                                        <p:cTn id="7" dur="500"/>
                                        <p:tgtEl>
                                          <p:spTgt spid="1680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38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57200" y="914463"/>
            <a:ext cx="81534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45000"/>
              </a:lnSpc>
              <a:spcBef>
                <a:spcPct val="50000"/>
              </a:spcBef>
            </a:pPr>
            <a:r>
              <a:rPr kumimoji="1" lang="zh-CN" altLang="en-US" sz="2400" i="0" u="none" dirty="0" smtClean="0">
                <a:solidFill>
                  <a:srgbClr val="000000"/>
                </a:solidFill>
                <a:ea typeface="宋体" charset="-122"/>
              </a:rPr>
              <a:t>然后针对下述三种不同情况，修改</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a:t>
            </a:r>
            <a:r>
              <a:rPr kumimoji="1" lang="en-US" altLang="zh-CN" sz="2400" i="0" u="none" dirty="0" smtClean="0">
                <a:solidFill>
                  <a:srgbClr val="000000"/>
                </a:solidFill>
                <a:ea typeface="宋体" charset="-122"/>
              </a:rPr>
              <a:t>B</a:t>
            </a:r>
            <a:r>
              <a:rPr kumimoji="1" lang="zh-CN" altLang="en-US" sz="2400" i="0" u="none" dirty="0" smtClean="0">
                <a:solidFill>
                  <a:srgbClr val="000000"/>
                </a:solidFill>
                <a:ea typeface="宋体" charset="-122"/>
              </a:rPr>
              <a:t>、</a:t>
            </a:r>
            <a:r>
              <a:rPr kumimoji="1" lang="en-US" altLang="zh-CN" sz="2400" i="0" u="none" dirty="0" smtClean="0">
                <a:solidFill>
                  <a:srgbClr val="000000"/>
                </a:solidFill>
                <a:ea typeface="宋体" charset="-122"/>
              </a:rPr>
              <a:t>C</a:t>
            </a:r>
            <a:r>
              <a:rPr kumimoji="1" lang="zh-CN" altLang="en-US" sz="2400" i="0" u="none" dirty="0" smtClean="0">
                <a:solidFill>
                  <a:srgbClr val="000000"/>
                </a:solidFill>
                <a:ea typeface="宋体" charset="-122"/>
              </a:rPr>
              <a:t>的平衡因子：</a:t>
            </a:r>
          </a:p>
          <a:p>
            <a:pPr algn="just">
              <a:lnSpc>
                <a:spcPct val="145000"/>
              </a:lnSpc>
              <a:spcBef>
                <a:spcPct val="50000"/>
              </a:spcBef>
            </a:pPr>
            <a:r>
              <a:rPr kumimoji="1" lang="en-US" altLang="zh-CN" sz="2400" i="0" u="none" dirty="0" smtClean="0">
                <a:solidFill>
                  <a:srgbClr val="000000"/>
                </a:solidFill>
                <a:ea typeface="宋体" charset="-122"/>
              </a:rPr>
              <a:t>if (X  &lt;C )     /* </a:t>
            </a:r>
            <a:r>
              <a:rPr kumimoji="1" lang="zh-CN" altLang="en-US" sz="2400" i="0" u="none" dirty="0" smtClean="0">
                <a:solidFill>
                  <a:srgbClr val="000000"/>
                </a:solidFill>
                <a:ea typeface="宋体" charset="-122"/>
              </a:rPr>
              <a:t>在</a:t>
            </a:r>
            <a:r>
              <a:rPr kumimoji="1" lang="en-US" altLang="zh-CN" sz="2400" i="0" u="none" dirty="0" smtClean="0">
                <a:solidFill>
                  <a:srgbClr val="000000"/>
                </a:solidFill>
                <a:ea typeface="宋体" charset="-122"/>
              </a:rPr>
              <a:t>C-&gt;L</a:t>
            </a:r>
            <a:r>
              <a:rPr kumimoji="1" lang="zh-CN" altLang="en-US" sz="2400" i="0" u="none" dirty="0" smtClean="0">
                <a:solidFill>
                  <a:srgbClr val="000000"/>
                </a:solidFill>
                <a:ea typeface="宋体" charset="-122"/>
              </a:rPr>
              <a:t>下插入</a:t>
            </a:r>
            <a:r>
              <a:rPr kumimoji="1" lang="en-US" altLang="zh-CN" sz="2400" i="0" u="none" dirty="0" smtClean="0">
                <a:solidFill>
                  <a:srgbClr val="000000"/>
                </a:solidFill>
                <a:ea typeface="宋体" charset="-122"/>
              </a:rPr>
              <a:t>X  */</a:t>
            </a:r>
          </a:p>
          <a:p>
            <a:pPr algn="just">
              <a:lnSpc>
                <a:spcPct val="145000"/>
              </a:lnSpc>
              <a:spcBef>
                <a:spcPct val="50000"/>
              </a:spcBef>
            </a:pPr>
            <a:r>
              <a:rPr kumimoji="1" lang="en-US" altLang="zh-CN" sz="2400" i="0" u="none" dirty="0" smtClean="0">
                <a:solidFill>
                  <a:srgbClr val="000000"/>
                </a:solidFill>
                <a:ea typeface="宋体" charset="-122"/>
              </a:rPr>
              <a:t>   { A-&gt;bf=1</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B-&gt;bf=0 </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C-&gt;bf=0</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a:t>
            </a:r>
          </a:p>
          <a:p>
            <a:pPr algn="just">
              <a:lnSpc>
                <a:spcPct val="145000"/>
              </a:lnSpc>
              <a:spcBef>
                <a:spcPct val="50000"/>
              </a:spcBef>
            </a:pPr>
            <a:r>
              <a:rPr kumimoji="1" lang="en-US" altLang="zh-CN" sz="2400" i="0" u="none" dirty="0" smtClean="0">
                <a:solidFill>
                  <a:srgbClr val="000000"/>
                </a:solidFill>
                <a:ea typeface="宋体" charset="-122"/>
              </a:rPr>
              <a:t>if (X  &gt;C )     /* </a:t>
            </a:r>
            <a:r>
              <a:rPr kumimoji="1" lang="zh-CN" altLang="en-US" sz="2400" i="0" u="none" dirty="0" smtClean="0">
                <a:solidFill>
                  <a:srgbClr val="000000"/>
                </a:solidFill>
                <a:ea typeface="宋体" charset="-122"/>
              </a:rPr>
              <a:t>在</a:t>
            </a:r>
            <a:r>
              <a:rPr kumimoji="1" lang="en-US" altLang="zh-CN" sz="2400" i="0" u="none" dirty="0" smtClean="0">
                <a:solidFill>
                  <a:srgbClr val="000000"/>
                </a:solidFill>
                <a:ea typeface="宋体" charset="-122"/>
              </a:rPr>
              <a:t>C-&gt;R</a:t>
            </a:r>
            <a:r>
              <a:rPr kumimoji="1" lang="zh-CN" altLang="en-US" sz="2400" i="0" u="none" dirty="0" smtClean="0">
                <a:solidFill>
                  <a:srgbClr val="000000"/>
                </a:solidFill>
                <a:ea typeface="宋体" charset="-122"/>
              </a:rPr>
              <a:t>下插入</a:t>
            </a:r>
            <a:r>
              <a:rPr kumimoji="1" lang="en-US" altLang="zh-CN" sz="2400" i="0" u="none" dirty="0" smtClean="0">
                <a:solidFill>
                  <a:srgbClr val="000000"/>
                </a:solidFill>
                <a:ea typeface="宋体" charset="-122"/>
              </a:rPr>
              <a:t>X  */</a:t>
            </a:r>
          </a:p>
          <a:p>
            <a:pPr algn="just">
              <a:lnSpc>
                <a:spcPct val="145000"/>
              </a:lnSpc>
              <a:spcBef>
                <a:spcPct val="50000"/>
              </a:spcBef>
            </a:pPr>
            <a:r>
              <a:rPr kumimoji="1" lang="en-US" altLang="zh-CN" sz="2400" i="0" u="none" dirty="0" smtClean="0">
                <a:solidFill>
                  <a:srgbClr val="000000"/>
                </a:solidFill>
                <a:ea typeface="宋体" charset="-122"/>
              </a:rPr>
              <a:t>    { A-&gt;bf=0</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B-&gt;bf=-1 </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C-&gt;bf=0</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a:t>
            </a:r>
          </a:p>
          <a:p>
            <a:pPr algn="just">
              <a:lnSpc>
                <a:spcPct val="145000"/>
              </a:lnSpc>
              <a:spcBef>
                <a:spcPct val="50000"/>
              </a:spcBef>
            </a:pPr>
            <a:r>
              <a:rPr kumimoji="1" lang="en-US" altLang="zh-CN" sz="2400" i="0" u="none" dirty="0" smtClean="0">
                <a:solidFill>
                  <a:srgbClr val="000000"/>
                </a:solidFill>
                <a:ea typeface="宋体" charset="-122"/>
              </a:rPr>
              <a:t>if (X  ==C )    /* C</a:t>
            </a:r>
            <a:r>
              <a:rPr kumimoji="1" lang="zh-CN" altLang="en-US" sz="2400" i="0" u="none" dirty="0" smtClean="0">
                <a:solidFill>
                  <a:srgbClr val="000000"/>
                </a:solidFill>
                <a:ea typeface="宋体" charset="-122"/>
              </a:rPr>
              <a:t>本身就是插入的新结点</a:t>
            </a:r>
            <a:r>
              <a:rPr kumimoji="1" lang="en-US" altLang="zh-CN" sz="2400" i="0" u="none" dirty="0" smtClean="0">
                <a:solidFill>
                  <a:srgbClr val="000000"/>
                </a:solidFill>
                <a:ea typeface="宋体" charset="-122"/>
              </a:rPr>
              <a:t>X */</a:t>
            </a:r>
          </a:p>
          <a:p>
            <a:pPr>
              <a:lnSpc>
                <a:spcPct val="145000"/>
              </a:lnSpc>
              <a:spcBef>
                <a:spcPct val="50000"/>
              </a:spcBef>
            </a:pPr>
            <a:r>
              <a:rPr kumimoji="1" lang="en-US" altLang="zh-CN" sz="2400" i="0" u="none" dirty="0" smtClean="0">
                <a:solidFill>
                  <a:srgbClr val="000000"/>
                </a:solidFill>
                <a:ea typeface="宋体" charset="-122"/>
              </a:rPr>
              <a:t>   { A-&gt;bf=0</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B-&gt;bf=0 </a:t>
            </a:r>
            <a:r>
              <a:rPr kumimoji="1" lang="zh-CN" altLang="en-US" sz="2400" i="0" u="none" dirty="0" smtClean="0">
                <a:solidFill>
                  <a:srgbClr val="000000"/>
                </a:solidFill>
                <a:ea typeface="宋体" charset="-122"/>
              </a:rPr>
              <a:t>；</a:t>
            </a:r>
            <a:r>
              <a:rPr kumimoji="1" lang="en-US" altLang="zh-CN" sz="2400" i="0" u="none" dirty="0" smtClean="0">
                <a:solidFill>
                  <a:srgbClr val="000000"/>
                </a:solidFill>
                <a:ea typeface="宋体" charset="-122"/>
              </a:rPr>
              <a:t>} </a:t>
            </a:r>
          </a:p>
        </p:txBody>
      </p:sp>
    </p:spTree>
    <p:extLst>
      <p:ext uri="{BB962C8B-B14F-4D97-AF65-F5344CB8AC3E}">
        <p14:creationId xmlns:p14="http://schemas.microsoft.com/office/powerpoint/2010/main" val="183175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Text Box 2"/>
          <p:cNvSpPr txBox="1">
            <a:spLocks noChangeArrowheads="1"/>
          </p:cNvSpPr>
          <p:nvPr/>
        </p:nvSpPr>
        <p:spPr bwMode="auto">
          <a:xfrm>
            <a:off x="310554" y="296652"/>
            <a:ext cx="8458200" cy="3893374"/>
          </a:xfrm>
          <a:prstGeom prst="rect">
            <a:avLst/>
          </a:prstGeom>
          <a:noFill/>
          <a:ln w="9525">
            <a:noFill/>
            <a:miter lim="800000"/>
            <a:headEnd/>
            <a:tailEnd/>
          </a:ln>
          <a:effectLst/>
        </p:spPr>
        <p:txBody>
          <a:bodyPr>
            <a:spAutoFit/>
          </a:bodyPr>
          <a:lstStyle/>
          <a:p>
            <a:pPr algn="just">
              <a:lnSpc>
                <a:spcPct val="150000"/>
              </a:lnSpc>
              <a:spcBef>
                <a:spcPct val="50000"/>
              </a:spcBef>
              <a:defRPr/>
            </a:pPr>
            <a:r>
              <a:rPr kumimoji="1" lang="zh-CN" altLang="en-US" sz="2600" b="1" dirty="0">
                <a:solidFill>
                  <a:srgbClr val="000000"/>
                </a:solidFill>
                <a:latin typeface="Times New Roman" pitchFamily="18" charset="0"/>
              </a:rPr>
              <a:t>        </a:t>
            </a:r>
            <a:r>
              <a:rPr kumimoji="1" lang="zh-CN" altLang="en-US" sz="2600" b="1" dirty="0">
                <a:solidFill>
                  <a:srgbClr val="FF3300"/>
                </a:solidFill>
                <a:effectLst>
                  <a:outerShdw blurRad="38100" dist="38100" dir="2700000" algn="tl">
                    <a:srgbClr val="C0C0C0"/>
                  </a:outerShdw>
                </a:effectLst>
                <a:latin typeface="Times New Roman" pitchFamily="18" charset="0"/>
              </a:rPr>
              <a:t>静态查找表</a:t>
            </a:r>
            <a:r>
              <a:rPr kumimoji="1" lang="zh-CN" altLang="en-US" sz="2600" dirty="0">
                <a:solidFill>
                  <a:srgbClr val="000000"/>
                </a:solidFill>
                <a:latin typeface="Times New Roman" pitchFamily="18" charset="0"/>
              </a:rPr>
              <a:t>：数据表的结构固定不变，当查找失败时，作为查找结果只报告一些信息，如失败标志、失败位置等，这类数据表称为</a:t>
            </a:r>
            <a:r>
              <a:rPr kumimoji="1" lang="zh-CN" altLang="en-US" sz="2600" b="1" dirty="0">
                <a:solidFill>
                  <a:srgbClr val="000000"/>
                </a:solidFill>
                <a:latin typeface="Times New Roman" pitchFamily="18" charset="0"/>
              </a:rPr>
              <a:t>静态查找表</a:t>
            </a:r>
            <a:r>
              <a:rPr kumimoji="1" lang="zh-CN" altLang="en-US" sz="2600" dirty="0">
                <a:solidFill>
                  <a:srgbClr val="000000"/>
                </a:solidFill>
                <a:latin typeface="Times New Roman" pitchFamily="18" charset="0"/>
              </a:rPr>
              <a:t>；</a:t>
            </a:r>
          </a:p>
          <a:p>
            <a:pPr algn="just">
              <a:lnSpc>
                <a:spcPct val="150000"/>
              </a:lnSpc>
              <a:spcBef>
                <a:spcPct val="50000"/>
              </a:spcBef>
              <a:defRPr/>
            </a:pPr>
            <a:r>
              <a:rPr kumimoji="1" lang="zh-CN" altLang="en-US" sz="2600" dirty="0">
                <a:solidFill>
                  <a:srgbClr val="000000"/>
                </a:solidFill>
                <a:latin typeface="Times New Roman" pitchFamily="18" charset="0"/>
              </a:rPr>
              <a:t>　　</a:t>
            </a:r>
            <a:r>
              <a:rPr kumimoji="1" lang="zh-CN" altLang="en-US" sz="2600" b="1" dirty="0">
                <a:solidFill>
                  <a:srgbClr val="FF3300"/>
                </a:solidFill>
                <a:effectLst>
                  <a:outerShdw blurRad="38100" dist="38100" dir="2700000" algn="tl">
                    <a:srgbClr val="C0C0C0"/>
                  </a:outerShdw>
                </a:effectLst>
                <a:latin typeface="Times New Roman" pitchFamily="18" charset="0"/>
              </a:rPr>
              <a:t>动态查找表</a:t>
            </a:r>
            <a:r>
              <a:rPr kumimoji="1" lang="zh-CN" altLang="en-US" sz="2600" b="1" dirty="0">
                <a:solidFill>
                  <a:srgbClr val="000000"/>
                </a:solidFill>
                <a:latin typeface="Times New Roman" pitchFamily="18" charset="0"/>
              </a:rPr>
              <a:t>：</a:t>
            </a:r>
            <a:r>
              <a:rPr kumimoji="1" lang="zh-CN" altLang="en-US" sz="2600" dirty="0">
                <a:solidFill>
                  <a:srgbClr val="000000"/>
                </a:solidFill>
                <a:latin typeface="Times New Roman" pitchFamily="18" charset="0"/>
              </a:rPr>
              <a:t>数据表的结构在插入或删除数据元素过程中会得到调整，当查找失败时，则把给定值的数据元素插入到数据表中</a:t>
            </a:r>
            <a:r>
              <a:rPr kumimoji="1" lang="en-US" altLang="zh-CN" sz="2600" dirty="0">
                <a:solidFill>
                  <a:srgbClr val="000000"/>
                </a:solidFill>
                <a:latin typeface="Times New Roman" pitchFamily="18" charset="0"/>
              </a:rPr>
              <a:t>,</a:t>
            </a:r>
            <a:r>
              <a:rPr kumimoji="1" lang="zh-CN" altLang="en-US" sz="2600" dirty="0">
                <a:solidFill>
                  <a:srgbClr val="000000"/>
                </a:solidFill>
                <a:latin typeface="Times New Roman" pitchFamily="18" charset="0"/>
              </a:rPr>
              <a:t>这类数据表称为</a:t>
            </a:r>
            <a:r>
              <a:rPr kumimoji="1" lang="zh-CN" altLang="en-US" sz="2600" b="1" dirty="0">
                <a:solidFill>
                  <a:srgbClr val="000000"/>
                </a:solidFill>
                <a:latin typeface="Times New Roman" pitchFamily="18" charset="0"/>
              </a:rPr>
              <a:t>动态查找表</a:t>
            </a:r>
            <a:r>
              <a:rPr kumimoji="1" lang="zh-CN" altLang="en-US" sz="2600" dirty="0" smtClean="0">
                <a:solidFill>
                  <a:srgbClr val="000000"/>
                </a:solidFill>
                <a:latin typeface="Times New Roman" pitchFamily="18" charset="0"/>
              </a:rPr>
              <a:t>。</a:t>
            </a:r>
            <a:endParaRPr kumimoji="1" lang="zh-CN" altLang="en-US" sz="2600" dirty="0">
              <a:solidFill>
                <a:srgbClr val="000000"/>
              </a:solidFill>
              <a:latin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06634986"/>
              </p:ext>
            </p:extLst>
          </p:nvPr>
        </p:nvGraphicFramePr>
        <p:xfrm>
          <a:off x="1029264" y="4272286"/>
          <a:ext cx="7020780" cy="1624308"/>
        </p:xfrm>
        <a:graphic>
          <a:graphicData uri="http://schemas.openxmlformats.org/drawingml/2006/table">
            <a:tbl>
              <a:tblPr firstRow="1" bandRow="1">
                <a:tableStyleId>{69CF1AB2-1976-4502-BF36-3FF5EA218861}</a:tableStyleId>
              </a:tblPr>
              <a:tblGrid>
                <a:gridCol w="3510390"/>
                <a:gridCol w="3510390"/>
              </a:tblGrid>
              <a:tr h="442024">
                <a:tc>
                  <a:txBody>
                    <a:bodyPr/>
                    <a:lstStyle/>
                    <a:p>
                      <a:pPr algn="ctr"/>
                      <a:r>
                        <a:rPr kumimoji="1" lang="zh-CN" altLang="en-US" sz="2800" dirty="0" smtClean="0"/>
                        <a:t>静态查找表</a:t>
                      </a:r>
                      <a:endParaRPr lang="zh-CN" altLang="en-US" sz="2800" dirty="0"/>
                    </a:p>
                  </a:txBody>
                  <a:tcPr>
                    <a:noFill/>
                  </a:tcPr>
                </a:tc>
                <a:tc>
                  <a:txBody>
                    <a:bodyPr/>
                    <a:lstStyle/>
                    <a:p>
                      <a:pPr algn="ctr"/>
                      <a:r>
                        <a:rPr kumimoji="1" lang="zh-CN" altLang="en-US" sz="2800" dirty="0" smtClean="0"/>
                        <a:t>动态查找表</a:t>
                      </a:r>
                      <a:endParaRPr lang="zh-CN" altLang="en-US" sz="2800" dirty="0"/>
                    </a:p>
                  </a:txBody>
                  <a:tcPr>
                    <a:noFill/>
                  </a:tcPr>
                </a:tc>
              </a:tr>
              <a:tr h="11061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800" u="none" dirty="0" smtClean="0">
                          <a:solidFill>
                            <a:schemeClr val="accent6"/>
                          </a:solidFill>
                        </a:rPr>
                        <a:t>结构简单，操作方便</a:t>
                      </a:r>
                      <a:endParaRPr kumimoji="1" lang="en-US" altLang="zh-CN" sz="2800" u="none" dirty="0" smtClean="0">
                        <a:solidFill>
                          <a:schemeClr val="accent6"/>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800" u="none" dirty="0" smtClean="0">
                          <a:solidFill>
                            <a:srgbClr val="C00000"/>
                          </a:solidFill>
                        </a:rPr>
                        <a:t>效率低，可能溢出</a:t>
                      </a:r>
                      <a:endParaRPr lang="zh-CN" altLang="en-US" sz="2800" dirty="0" smtClean="0">
                        <a:solidFill>
                          <a:srgbClr val="C00000"/>
                        </a:solidFill>
                      </a:endParaRPr>
                    </a:p>
                  </a:txBody>
                  <a:tcPr>
                    <a:noFill/>
                  </a:tcPr>
                </a:tc>
                <a:tc>
                  <a:txBody>
                    <a:bodyPr/>
                    <a:lstStyle/>
                    <a:p>
                      <a:pPr algn="ctr"/>
                      <a:r>
                        <a:rPr lang="en-US" altLang="zh-CN" sz="2800" dirty="0" smtClean="0"/>
                        <a:t> </a:t>
                      </a:r>
                      <a:r>
                        <a:rPr lang="zh-CN" altLang="en-US" sz="2800" dirty="0" smtClean="0"/>
                        <a:t>？</a:t>
                      </a:r>
                      <a:endParaRPr lang="zh-CN" altLang="en-US" sz="2800" dirty="0"/>
                    </a:p>
                  </a:txBody>
                  <a:tcPr>
                    <a:noFill/>
                  </a:tcPr>
                </a:tc>
              </a:tr>
            </a:tbl>
          </a:graphicData>
        </a:graphic>
      </p:graphicFrame>
    </p:spTree>
    <p:extLst>
      <p:ext uri="{BB962C8B-B14F-4D97-AF65-F5344CB8AC3E}">
        <p14:creationId xmlns:p14="http://schemas.microsoft.com/office/powerpoint/2010/main" val="4016686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457200" y="914400"/>
            <a:ext cx="8153400" cy="50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70000"/>
              </a:lnSpc>
              <a:spcBef>
                <a:spcPct val="50000"/>
              </a:spcBef>
            </a:pPr>
            <a:r>
              <a:rPr kumimoji="1" lang="zh-CN" altLang="en-US" sz="2400" i="0" u="none" dirty="0" smtClean="0">
                <a:solidFill>
                  <a:srgbClr val="000000"/>
                </a:solidFill>
                <a:ea typeface="宋体" charset="-122"/>
              </a:rPr>
              <a:t>        最后，将调整后的二叉树的根结点</a:t>
            </a:r>
            <a:r>
              <a:rPr kumimoji="1" lang="en-US" altLang="zh-CN" sz="2400" i="0" u="none" dirty="0" smtClean="0">
                <a:solidFill>
                  <a:srgbClr val="000000"/>
                </a:solidFill>
                <a:ea typeface="宋体" charset="-122"/>
              </a:rPr>
              <a:t>C</a:t>
            </a:r>
            <a:r>
              <a:rPr kumimoji="1" lang="en-US" altLang="zh-CN" sz="2400" i="0" u="none" dirty="0" smtClean="0">
                <a:solidFill>
                  <a:srgbClr val="000000"/>
                </a:solidFill>
                <a:latin typeface="Courier New" pitchFamily="49" charset="0"/>
                <a:ea typeface="宋体" charset="-122"/>
              </a:rPr>
              <a:t>“</a:t>
            </a:r>
            <a:r>
              <a:rPr kumimoji="1" lang="zh-CN" altLang="en-US" sz="2400" i="0" u="none" dirty="0" smtClean="0">
                <a:solidFill>
                  <a:srgbClr val="000000"/>
                </a:solidFill>
                <a:ea typeface="宋体" charset="-122"/>
              </a:rPr>
              <a:t>接到</a:t>
            </a:r>
            <a:r>
              <a:rPr kumimoji="1" lang="zh-CN" altLang="en-US" sz="2400" i="0" u="none" dirty="0" smtClean="0">
                <a:solidFill>
                  <a:srgbClr val="000000"/>
                </a:solidFill>
                <a:latin typeface="Courier New" pitchFamily="49" charset="0"/>
                <a:ea typeface="宋体" charset="-122"/>
              </a:rPr>
              <a:t>”</a:t>
            </a:r>
            <a:r>
              <a:rPr kumimoji="1" lang="zh-CN" altLang="en-US" sz="2400" i="0" u="none" dirty="0" smtClean="0">
                <a:solidFill>
                  <a:srgbClr val="000000"/>
                </a:solidFill>
                <a:ea typeface="宋体" charset="-122"/>
              </a:rPr>
              <a:t>原</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处。令</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原来的父指针为</a:t>
            </a:r>
            <a:r>
              <a:rPr kumimoji="1" lang="en-US" altLang="zh-CN" sz="2400" i="0" u="none" dirty="0" smtClean="0">
                <a:solidFill>
                  <a:srgbClr val="000000"/>
                </a:solidFill>
                <a:ea typeface="宋体" charset="-122"/>
              </a:rPr>
              <a:t>FA</a:t>
            </a:r>
            <a:r>
              <a:rPr kumimoji="1" lang="zh-CN" altLang="en-US" sz="2400" i="0" u="none" dirty="0" smtClean="0">
                <a:solidFill>
                  <a:srgbClr val="000000"/>
                </a:solidFill>
                <a:ea typeface="宋体" charset="-122"/>
              </a:rPr>
              <a:t>，如果</a:t>
            </a:r>
            <a:r>
              <a:rPr kumimoji="1" lang="en-US" altLang="zh-CN" sz="2400" i="0" u="none" dirty="0" smtClean="0">
                <a:solidFill>
                  <a:srgbClr val="000000"/>
                </a:solidFill>
                <a:ea typeface="宋体" charset="-122"/>
              </a:rPr>
              <a:t>FA</a:t>
            </a:r>
            <a:r>
              <a:rPr kumimoji="1" lang="zh-CN" altLang="en-US" sz="2400" i="0" u="none" dirty="0" smtClean="0">
                <a:solidFill>
                  <a:srgbClr val="000000"/>
                </a:solidFill>
                <a:ea typeface="宋体" charset="-122"/>
              </a:rPr>
              <a:t>非空，则用</a:t>
            </a:r>
            <a:r>
              <a:rPr kumimoji="1" lang="en-US" altLang="zh-CN" sz="2400" i="0" u="none" dirty="0" smtClean="0">
                <a:solidFill>
                  <a:srgbClr val="000000"/>
                </a:solidFill>
                <a:ea typeface="宋体" charset="-122"/>
              </a:rPr>
              <a:t>C</a:t>
            </a:r>
            <a:r>
              <a:rPr kumimoji="1" lang="zh-CN" altLang="en-US" sz="2400" i="0" u="none" dirty="0" smtClean="0">
                <a:solidFill>
                  <a:srgbClr val="000000"/>
                </a:solidFill>
                <a:ea typeface="宋体" charset="-122"/>
              </a:rPr>
              <a:t>代替</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做</a:t>
            </a:r>
            <a:r>
              <a:rPr kumimoji="1" lang="en-US" altLang="zh-CN" sz="2400" i="0" u="none" dirty="0" smtClean="0">
                <a:solidFill>
                  <a:srgbClr val="000000"/>
                </a:solidFill>
                <a:ea typeface="宋体" charset="-122"/>
              </a:rPr>
              <a:t>FA</a:t>
            </a:r>
            <a:r>
              <a:rPr kumimoji="1" lang="zh-CN" altLang="en-US" sz="2400" i="0" u="none" dirty="0" smtClean="0">
                <a:solidFill>
                  <a:srgbClr val="000000"/>
                </a:solidFill>
                <a:ea typeface="宋体" charset="-122"/>
              </a:rPr>
              <a:t>的左子或右子；否则，原来</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就是根结点， 此时应令根指针</a:t>
            </a:r>
            <a:r>
              <a:rPr kumimoji="1" lang="en-US" altLang="zh-CN" sz="2400" i="0" u="none" dirty="0" smtClean="0">
                <a:solidFill>
                  <a:srgbClr val="000000"/>
                </a:solidFill>
                <a:ea typeface="宋体" charset="-122"/>
              </a:rPr>
              <a:t>t</a:t>
            </a:r>
            <a:r>
              <a:rPr kumimoji="1" lang="zh-CN" altLang="en-US" sz="2400" i="0" u="none" dirty="0" smtClean="0">
                <a:solidFill>
                  <a:srgbClr val="000000"/>
                </a:solidFill>
                <a:ea typeface="宋体" charset="-122"/>
              </a:rPr>
              <a:t>指向</a:t>
            </a:r>
            <a:r>
              <a:rPr kumimoji="1" lang="en-US" altLang="zh-CN" sz="2400" i="0" u="none" dirty="0" smtClean="0">
                <a:solidFill>
                  <a:srgbClr val="000000"/>
                </a:solidFill>
                <a:ea typeface="宋体" charset="-122"/>
              </a:rPr>
              <a:t>C</a:t>
            </a:r>
            <a:r>
              <a:rPr kumimoji="1" lang="zh-CN" altLang="en-US" sz="2400" i="0" u="none" dirty="0" smtClean="0">
                <a:solidFill>
                  <a:srgbClr val="000000"/>
                </a:solidFill>
                <a:ea typeface="宋体" charset="-122"/>
              </a:rPr>
              <a:t>： </a:t>
            </a:r>
          </a:p>
          <a:p>
            <a:pPr lvl="1" algn="just">
              <a:lnSpc>
                <a:spcPct val="170000"/>
              </a:lnSpc>
              <a:spcBef>
                <a:spcPct val="50000"/>
              </a:spcBef>
            </a:pPr>
            <a:r>
              <a:rPr kumimoji="1" lang="zh-CN" altLang="en-US" sz="2400" i="0" u="none" dirty="0" smtClean="0">
                <a:solidFill>
                  <a:srgbClr val="000000"/>
                </a:solidFill>
                <a:ea typeface="宋体" charset="-122"/>
              </a:rPr>
              <a:t>   </a:t>
            </a:r>
            <a:r>
              <a:rPr kumimoji="1" lang="en-US" altLang="zh-CN" sz="2400" b="1" i="0" u="none" dirty="0" smtClean="0">
                <a:solidFill>
                  <a:srgbClr val="000000"/>
                </a:solidFill>
                <a:ea typeface="宋体" charset="-122"/>
              </a:rPr>
              <a:t>if</a:t>
            </a:r>
            <a:r>
              <a:rPr kumimoji="1" lang="en-US" altLang="zh-CN" sz="2400" i="0" u="none" dirty="0" smtClean="0">
                <a:solidFill>
                  <a:srgbClr val="000000"/>
                </a:solidFill>
                <a:ea typeface="宋体" charset="-122"/>
              </a:rPr>
              <a:t>  (FA==NULL)  t=C; </a:t>
            </a:r>
          </a:p>
          <a:p>
            <a:pPr lvl="1" algn="just">
              <a:lnSpc>
                <a:spcPct val="170000"/>
              </a:lnSpc>
              <a:spcBef>
                <a:spcPct val="50000"/>
              </a:spcBef>
            </a:pPr>
            <a:r>
              <a:rPr kumimoji="1" lang="en-US" altLang="zh-CN" sz="2400" i="0" u="none" dirty="0" smtClean="0">
                <a:solidFill>
                  <a:srgbClr val="000000"/>
                </a:solidFill>
                <a:ea typeface="宋体" charset="-122"/>
              </a:rPr>
              <a:t>   </a:t>
            </a:r>
            <a:r>
              <a:rPr kumimoji="1" lang="en-US" altLang="zh-CN" sz="2400" b="1" i="0" u="none" dirty="0" smtClean="0">
                <a:solidFill>
                  <a:srgbClr val="000000"/>
                </a:solidFill>
                <a:ea typeface="宋体" charset="-122"/>
              </a:rPr>
              <a:t>else</a:t>
            </a:r>
            <a:r>
              <a:rPr kumimoji="1" lang="en-US" altLang="zh-CN" sz="2400" i="0" u="none" dirty="0" smtClean="0">
                <a:solidFill>
                  <a:srgbClr val="000000"/>
                </a:solidFill>
                <a:ea typeface="宋体" charset="-122"/>
              </a:rPr>
              <a:t> </a:t>
            </a:r>
            <a:r>
              <a:rPr kumimoji="1" lang="en-US" altLang="zh-CN" sz="2400" b="1" i="0" u="none" dirty="0" smtClean="0">
                <a:solidFill>
                  <a:srgbClr val="000000"/>
                </a:solidFill>
                <a:ea typeface="宋体" charset="-122"/>
              </a:rPr>
              <a:t> if </a:t>
            </a:r>
            <a:r>
              <a:rPr kumimoji="1" lang="en-US" altLang="zh-CN" sz="2400" i="0" u="none" dirty="0" smtClean="0">
                <a:solidFill>
                  <a:srgbClr val="000000"/>
                </a:solidFill>
                <a:ea typeface="宋体" charset="-122"/>
              </a:rPr>
              <a:t>(A==FA-&gt;</a:t>
            </a:r>
            <a:r>
              <a:rPr kumimoji="1" lang="en-US" altLang="zh-CN" sz="2400" i="0" u="none" dirty="0" err="1" smtClean="0">
                <a:solidFill>
                  <a:srgbClr val="000000"/>
                </a:solidFill>
                <a:ea typeface="宋体" charset="-122"/>
              </a:rPr>
              <a:t>lchild</a:t>
            </a:r>
            <a:r>
              <a:rPr kumimoji="1" lang="en-US" altLang="zh-CN" sz="2400" i="0" u="none" dirty="0" smtClean="0">
                <a:solidFill>
                  <a:srgbClr val="000000"/>
                </a:solidFill>
                <a:ea typeface="宋体" charset="-122"/>
              </a:rPr>
              <a:t>)   FA-&gt;</a:t>
            </a:r>
            <a:r>
              <a:rPr kumimoji="1" lang="en-US" altLang="zh-CN" sz="2400" i="0" u="none" dirty="0" err="1" smtClean="0">
                <a:solidFill>
                  <a:srgbClr val="000000"/>
                </a:solidFill>
                <a:ea typeface="宋体" charset="-122"/>
              </a:rPr>
              <a:t>lchild</a:t>
            </a:r>
            <a:r>
              <a:rPr kumimoji="1" lang="en-US" altLang="zh-CN" sz="2400" i="0" u="none" dirty="0" smtClean="0">
                <a:solidFill>
                  <a:srgbClr val="000000"/>
                </a:solidFill>
                <a:ea typeface="宋体" charset="-122"/>
              </a:rPr>
              <a:t>=C; </a:t>
            </a:r>
          </a:p>
          <a:p>
            <a:pPr lvl="1">
              <a:lnSpc>
                <a:spcPct val="170000"/>
              </a:lnSpc>
              <a:spcBef>
                <a:spcPct val="50000"/>
              </a:spcBef>
            </a:pPr>
            <a:r>
              <a:rPr kumimoji="1" lang="en-US" altLang="zh-CN" sz="2400" i="0" u="none" dirty="0" smtClean="0">
                <a:solidFill>
                  <a:srgbClr val="000000"/>
                </a:solidFill>
                <a:ea typeface="宋体" charset="-122"/>
              </a:rPr>
              <a:t>   </a:t>
            </a:r>
            <a:r>
              <a:rPr kumimoji="1" lang="en-US" altLang="zh-CN" sz="2400" b="1" i="0" u="none" dirty="0" smtClean="0">
                <a:solidFill>
                  <a:srgbClr val="000000"/>
                </a:solidFill>
                <a:ea typeface="宋体" charset="-122"/>
              </a:rPr>
              <a:t>else</a:t>
            </a:r>
            <a:r>
              <a:rPr kumimoji="1" lang="en-US" altLang="zh-CN" sz="2400" i="0" u="none" dirty="0" smtClean="0">
                <a:solidFill>
                  <a:srgbClr val="000000"/>
                </a:solidFill>
                <a:ea typeface="宋体" charset="-122"/>
              </a:rPr>
              <a:t>  FA-&gt;</a:t>
            </a:r>
            <a:r>
              <a:rPr kumimoji="1" lang="en-US" altLang="zh-CN" sz="2400" i="0" u="none" dirty="0" err="1" smtClean="0">
                <a:solidFill>
                  <a:srgbClr val="000000"/>
                </a:solidFill>
                <a:ea typeface="宋体" charset="-122"/>
              </a:rPr>
              <a:t>rchild</a:t>
            </a:r>
            <a:r>
              <a:rPr kumimoji="1" lang="en-US" altLang="zh-CN" sz="2400" i="0" u="none" dirty="0" smtClean="0">
                <a:solidFill>
                  <a:srgbClr val="000000"/>
                </a:solidFill>
                <a:ea typeface="宋体" charset="-122"/>
              </a:rPr>
              <a:t>=C</a:t>
            </a:r>
            <a:r>
              <a:rPr kumimoji="1" lang="zh-CN" altLang="en-US" sz="2400" i="0" u="none" dirty="0" smtClean="0">
                <a:solidFill>
                  <a:srgbClr val="000000"/>
                </a:solidFill>
                <a:ea typeface="宋体" charset="-122"/>
              </a:rPr>
              <a:t>；   </a:t>
            </a:r>
          </a:p>
        </p:txBody>
      </p:sp>
    </p:spTree>
    <p:extLst>
      <p:ext uri="{BB962C8B-B14F-4D97-AF65-F5344CB8AC3E}">
        <p14:creationId xmlns:p14="http://schemas.microsoft.com/office/powerpoint/2010/main" val="4704423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232955" y="260354"/>
            <a:ext cx="2117566"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2800" b="1" smtClean="0">
                <a:solidFill>
                  <a:srgbClr val="000000"/>
                </a:solidFill>
                <a:latin typeface="Times New Roman" pitchFamily="18" charset="0"/>
                <a:ea typeface="宋体" charset="-122"/>
              </a:rPr>
              <a:t>LR</a:t>
            </a:r>
            <a:r>
              <a:rPr lang="zh-CN" altLang="en-US" sz="2800" b="1" smtClean="0">
                <a:solidFill>
                  <a:srgbClr val="000000"/>
                </a:solidFill>
                <a:latin typeface="Times New Roman" pitchFamily="18" charset="0"/>
                <a:ea typeface="宋体" charset="-122"/>
              </a:rPr>
              <a:t>平衡旋转</a:t>
            </a:r>
          </a:p>
        </p:txBody>
      </p:sp>
      <p:pic>
        <p:nvPicPr>
          <p:cNvPr id="82947" name="Picture 6" descr="8-17"/>
          <p:cNvPicPr>
            <a:picLocks noChangeAspect="1" noChangeArrowheads="1"/>
          </p:cNvPicPr>
          <p:nvPr/>
        </p:nvPicPr>
        <p:blipFill>
          <a:blip r:embed="rId2">
            <a:extLst>
              <a:ext uri="{28A0092B-C50C-407E-A947-70E740481C1C}">
                <a14:useLocalDpi xmlns:a14="http://schemas.microsoft.com/office/drawing/2010/main" val="0"/>
              </a:ext>
            </a:extLst>
          </a:blip>
          <a:srcRect r="67816"/>
          <a:stretch>
            <a:fillRect/>
          </a:stretch>
        </p:blipFill>
        <p:spPr bwMode="auto">
          <a:xfrm>
            <a:off x="341435" y="835027"/>
            <a:ext cx="210868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8" name="Picture 7" descr="8-17"/>
          <p:cNvPicPr>
            <a:picLocks noChangeAspect="1" noChangeArrowheads="1"/>
          </p:cNvPicPr>
          <p:nvPr/>
        </p:nvPicPr>
        <p:blipFill>
          <a:blip r:embed="rId2">
            <a:extLst>
              <a:ext uri="{28A0092B-C50C-407E-A947-70E740481C1C}">
                <a14:useLocalDpi xmlns:a14="http://schemas.microsoft.com/office/drawing/2010/main" val="0"/>
              </a:ext>
            </a:extLst>
          </a:blip>
          <a:srcRect l="32217" r="32523"/>
          <a:stretch>
            <a:fillRect/>
          </a:stretch>
        </p:blipFill>
        <p:spPr bwMode="auto">
          <a:xfrm>
            <a:off x="3242929" y="765176"/>
            <a:ext cx="2283069"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8" descr="8-17"/>
          <p:cNvPicPr>
            <a:picLocks noChangeAspect="1" noChangeArrowheads="1"/>
          </p:cNvPicPr>
          <p:nvPr/>
        </p:nvPicPr>
        <p:blipFill>
          <a:blip r:embed="rId2">
            <a:extLst>
              <a:ext uri="{28A0092B-C50C-407E-A947-70E740481C1C}">
                <a14:useLocalDpi xmlns:a14="http://schemas.microsoft.com/office/drawing/2010/main" val="0"/>
              </a:ext>
            </a:extLst>
          </a:blip>
          <a:srcRect l="65956"/>
          <a:stretch>
            <a:fillRect/>
          </a:stretch>
        </p:blipFill>
        <p:spPr bwMode="auto">
          <a:xfrm>
            <a:off x="6367129" y="620713"/>
            <a:ext cx="201197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0" name="Rectangle 9"/>
          <p:cNvSpPr>
            <a:spLocks noChangeArrowheads="1"/>
          </p:cNvSpPr>
          <p:nvPr/>
        </p:nvSpPr>
        <p:spPr bwMode="auto">
          <a:xfrm>
            <a:off x="232954" y="3672461"/>
            <a:ext cx="3150914" cy="178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lvl="1" indent="-457200" algn="just" eaLnBrk="0" hangingPunct="0">
              <a:spcBef>
                <a:spcPct val="20000"/>
              </a:spcBef>
            </a:pPr>
            <a:r>
              <a:rPr kumimoji="1" lang="en-US" altLang="zh-CN" sz="2400" dirty="0" smtClean="0">
                <a:solidFill>
                  <a:srgbClr val="000000"/>
                </a:solidFill>
                <a:latin typeface="Times New Roman" pitchFamily="18" charset="0"/>
                <a:ea typeface="宋体" charset="-122"/>
              </a:rPr>
              <a:t>B-&gt;</a:t>
            </a:r>
            <a:r>
              <a:rPr kumimoji="1" lang="en-US" altLang="zh-CN" sz="2400" dirty="0" err="1" smtClean="0">
                <a:solidFill>
                  <a:srgbClr val="000000"/>
                </a:solidFill>
                <a:latin typeface="Times New Roman" pitchFamily="18" charset="0"/>
                <a:ea typeface="宋体" charset="-122"/>
              </a:rPr>
              <a:t>rchild</a:t>
            </a:r>
            <a:r>
              <a:rPr kumimoji="1" lang="en-US" altLang="zh-CN" sz="2400" dirty="0" smtClean="0">
                <a:solidFill>
                  <a:srgbClr val="000000"/>
                </a:solidFill>
                <a:latin typeface="Times New Roman" pitchFamily="18" charset="0"/>
                <a:ea typeface="宋体" charset="-122"/>
              </a:rPr>
              <a:t>=C-&gt;</a:t>
            </a:r>
            <a:r>
              <a:rPr kumimoji="1" lang="en-US" altLang="zh-CN" sz="2400" dirty="0" err="1" smtClean="0">
                <a:solidFill>
                  <a:srgbClr val="000000"/>
                </a:solidFill>
                <a:latin typeface="Times New Roman" pitchFamily="18" charset="0"/>
                <a:ea typeface="宋体" charset="-122"/>
              </a:rPr>
              <a:t>lchild</a:t>
            </a:r>
            <a:r>
              <a:rPr kumimoji="1" lang="zh-CN" altLang="en-US" sz="2400" dirty="0" smtClean="0">
                <a:solidFill>
                  <a:srgbClr val="000000"/>
                </a:solidFill>
                <a:latin typeface="Times New Roman" pitchFamily="18" charset="0"/>
                <a:ea typeface="宋体" charset="-122"/>
              </a:rPr>
              <a:t>； </a:t>
            </a:r>
          </a:p>
          <a:p>
            <a:pPr lvl="1" indent="-457200" algn="just" eaLnBrk="0" hangingPunct="0">
              <a:spcBef>
                <a:spcPct val="20000"/>
              </a:spcBef>
            </a:pPr>
            <a:r>
              <a:rPr kumimoji="1" lang="en-US" altLang="zh-CN" sz="2400" dirty="0" smtClean="0">
                <a:solidFill>
                  <a:srgbClr val="000000"/>
                </a:solidFill>
                <a:latin typeface="Times New Roman" pitchFamily="18" charset="0"/>
                <a:ea typeface="宋体" charset="-122"/>
              </a:rPr>
              <a:t>A-&gt;</a:t>
            </a:r>
            <a:r>
              <a:rPr kumimoji="1" lang="en-US" altLang="zh-CN" sz="2400" dirty="0" err="1" smtClean="0">
                <a:solidFill>
                  <a:srgbClr val="000000"/>
                </a:solidFill>
                <a:latin typeface="Times New Roman" pitchFamily="18" charset="0"/>
                <a:ea typeface="宋体" charset="-122"/>
              </a:rPr>
              <a:t>lchild</a:t>
            </a:r>
            <a:r>
              <a:rPr kumimoji="1" lang="en-US" altLang="zh-CN" sz="2400" dirty="0" smtClean="0">
                <a:solidFill>
                  <a:srgbClr val="000000"/>
                </a:solidFill>
                <a:latin typeface="Times New Roman" pitchFamily="18" charset="0"/>
                <a:ea typeface="宋体" charset="-122"/>
              </a:rPr>
              <a:t>=C-&gt;</a:t>
            </a:r>
            <a:r>
              <a:rPr kumimoji="1" lang="en-US" altLang="zh-CN" sz="2400" dirty="0" err="1" smtClean="0">
                <a:solidFill>
                  <a:srgbClr val="000000"/>
                </a:solidFill>
                <a:latin typeface="Times New Roman" pitchFamily="18" charset="0"/>
                <a:ea typeface="宋体" charset="-122"/>
              </a:rPr>
              <a:t>rchild</a:t>
            </a:r>
            <a:r>
              <a:rPr kumimoji="1" lang="zh-CN" altLang="en-US" sz="2400" dirty="0" smtClean="0">
                <a:solidFill>
                  <a:srgbClr val="000000"/>
                </a:solidFill>
                <a:latin typeface="Times New Roman" pitchFamily="18" charset="0"/>
                <a:ea typeface="宋体" charset="-122"/>
              </a:rPr>
              <a:t>； </a:t>
            </a:r>
          </a:p>
          <a:p>
            <a:pPr lvl="1" indent="-457200" algn="just" eaLnBrk="0" hangingPunct="0">
              <a:spcBef>
                <a:spcPct val="20000"/>
              </a:spcBef>
            </a:pPr>
            <a:r>
              <a:rPr kumimoji="1" lang="en-US" altLang="zh-CN" sz="2400" dirty="0" smtClean="0">
                <a:solidFill>
                  <a:srgbClr val="000000"/>
                </a:solidFill>
                <a:latin typeface="Times New Roman" pitchFamily="18" charset="0"/>
                <a:ea typeface="宋体" charset="-122"/>
              </a:rPr>
              <a:t>C-&gt;</a:t>
            </a:r>
            <a:r>
              <a:rPr kumimoji="1" lang="en-US" altLang="zh-CN" sz="2400" dirty="0" err="1" smtClean="0">
                <a:solidFill>
                  <a:srgbClr val="000000"/>
                </a:solidFill>
                <a:latin typeface="Times New Roman" pitchFamily="18" charset="0"/>
                <a:ea typeface="宋体" charset="-122"/>
              </a:rPr>
              <a:t>lchild</a:t>
            </a:r>
            <a:r>
              <a:rPr kumimoji="1" lang="en-US" altLang="zh-CN" sz="2400" dirty="0" smtClean="0">
                <a:solidFill>
                  <a:srgbClr val="000000"/>
                </a:solidFill>
                <a:latin typeface="Times New Roman" pitchFamily="18" charset="0"/>
                <a:ea typeface="宋体" charset="-122"/>
              </a:rPr>
              <a:t>=B</a:t>
            </a:r>
            <a:r>
              <a:rPr kumimoji="1" lang="zh-CN" altLang="en-US" sz="2400" dirty="0" smtClean="0">
                <a:solidFill>
                  <a:srgbClr val="000000"/>
                </a:solidFill>
                <a:latin typeface="Times New Roman" pitchFamily="18" charset="0"/>
                <a:ea typeface="宋体" charset="-122"/>
              </a:rPr>
              <a:t>；    </a:t>
            </a:r>
          </a:p>
          <a:p>
            <a:pPr lvl="1" indent="-457200" algn="just" eaLnBrk="0" hangingPunct="0">
              <a:spcBef>
                <a:spcPct val="20000"/>
              </a:spcBef>
            </a:pPr>
            <a:r>
              <a:rPr kumimoji="1" lang="en-US" altLang="zh-CN" sz="2400" dirty="0" smtClean="0">
                <a:solidFill>
                  <a:srgbClr val="000000"/>
                </a:solidFill>
                <a:latin typeface="Times New Roman" pitchFamily="18" charset="0"/>
                <a:ea typeface="宋体" charset="-122"/>
              </a:rPr>
              <a:t>C-&gt;</a:t>
            </a:r>
            <a:r>
              <a:rPr kumimoji="1" lang="en-US" altLang="zh-CN" sz="2400" dirty="0" err="1" smtClean="0">
                <a:solidFill>
                  <a:srgbClr val="000000"/>
                </a:solidFill>
                <a:latin typeface="Times New Roman" pitchFamily="18" charset="0"/>
                <a:ea typeface="宋体" charset="-122"/>
              </a:rPr>
              <a:t>rchild</a:t>
            </a:r>
            <a:r>
              <a:rPr kumimoji="1" lang="en-US" altLang="zh-CN" sz="2400" dirty="0" smtClean="0">
                <a:solidFill>
                  <a:srgbClr val="000000"/>
                </a:solidFill>
                <a:latin typeface="Times New Roman" pitchFamily="18" charset="0"/>
                <a:ea typeface="宋体" charset="-122"/>
              </a:rPr>
              <a:t>=A</a:t>
            </a:r>
            <a:r>
              <a:rPr kumimoji="1" lang="zh-CN" altLang="en-US" sz="2400" dirty="0" smtClean="0">
                <a:solidFill>
                  <a:srgbClr val="000000"/>
                </a:solidFill>
                <a:latin typeface="Times New Roman" pitchFamily="18" charset="0"/>
                <a:ea typeface="宋体" charset="-122"/>
              </a:rPr>
              <a:t>；</a:t>
            </a:r>
            <a:r>
              <a:rPr kumimoji="1" lang="zh-CN" altLang="en-US" sz="2400" i="1" u="sng" dirty="0" smtClean="0">
                <a:solidFill>
                  <a:srgbClr val="000000"/>
                </a:solidFill>
                <a:latin typeface="Times New Roman" pitchFamily="18" charset="0"/>
                <a:ea typeface="宋体" charset="-122"/>
              </a:rPr>
              <a:t> </a:t>
            </a:r>
          </a:p>
        </p:txBody>
      </p:sp>
      <p:sp>
        <p:nvSpPr>
          <p:cNvPr id="82951" name="Text Box 10"/>
          <p:cNvSpPr txBox="1">
            <a:spLocks noChangeArrowheads="1"/>
          </p:cNvSpPr>
          <p:nvPr/>
        </p:nvSpPr>
        <p:spPr bwMode="auto">
          <a:xfrm>
            <a:off x="3559420" y="3164853"/>
            <a:ext cx="52610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50000"/>
              </a:lnSpc>
              <a:spcBef>
                <a:spcPts val="0"/>
              </a:spcBef>
            </a:pPr>
            <a:r>
              <a:rPr kumimoji="1" lang="en-US" altLang="zh-CN" sz="2000" b="1" i="0" u="none" dirty="0" smtClean="0">
                <a:solidFill>
                  <a:srgbClr val="000000"/>
                </a:solidFill>
                <a:ea typeface="宋体" charset="-122"/>
              </a:rPr>
              <a:t>if</a:t>
            </a:r>
            <a:r>
              <a:rPr kumimoji="1" lang="en-US" altLang="zh-CN" sz="2000" i="0" u="none" dirty="0" smtClean="0">
                <a:solidFill>
                  <a:srgbClr val="000000"/>
                </a:solidFill>
                <a:ea typeface="宋体" charset="-122"/>
              </a:rPr>
              <a:t> (X &lt;C)     /* </a:t>
            </a:r>
            <a:r>
              <a:rPr kumimoji="1" lang="zh-CN" altLang="en-US" sz="2000" i="0" u="none" dirty="0" smtClean="0">
                <a:solidFill>
                  <a:srgbClr val="000000"/>
                </a:solidFill>
                <a:ea typeface="宋体" charset="-122"/>
              </a:rPr>
              <a:t>在</a:t>
            </a:r>
            <a:r>
              <a:rPr kumimoji="1" lang="en-US" altLang="zh-CN" sz="2000" i="0" u="none" dirty="0" smtClean="0">
                <a:solidFill>
                  <a:srgbClr val="000000"/>
                </a:solidFill>
                <a:ea typeface="宋体" charset="-122"/>
              </a:rPr>
              <a:t>C-&gt;L</a:t>
            </a:r>
            <a:r>
              <a:rPr kumimoji="1" lang="zh-CN" altLang="en-US" sz="2000" i="0" u="none" dirty="0" smtClean="0">
                <a:solidFill>
                  <a:srgbClr val="000000"/>
                </a:solidFill>
                <a:ea typeface="宋体" charset="-122"/>
              </a:rPr>
              <a:t>下插入</a:t>
            </a:r>
            <a:r>
              <a:rPr kumimoji="1" lang="en-US" altLang="zh-CN" sz="2000" i="0" u="none" dirty="0" smtClean="0">
                <a:solidFill>
                  <a:srgbClr val="000000"/>
                </a:solidFill>
                <a:ea typeface="宋体" charset="-122"/>
              </a:rPr>
              <a:t>X  */</a:t>
            </a:r>
          </a:p>
          <a:p>
            <a:pPr algn="just">
              <a:lnSpc>
                <a:spcPct val="150000"/>
              </a:lnSpc>
              <a:spcBef>
                <a:spcPts val="0"/>
              </a:spcBef>
            </a:pPr>
            <a:r>
              <a:rPr kumimoji="1" lang="en-US" altLang="zh-CN" sz="2000" i="0" u="none" dirty="0" smtClean="0">
                <a:solidFill>
                  <a:srgbClr val="000000"/>
                </a:solidFill>
                <a:ea typeface="宋体" charset="-122"/>
              </a:rPr>
              <a:t>{ A-&gt;bf=1</a:t>
            </a:r>
            <a:r>
              <a:rPr kumimoji="1" lang="zh-CN" altLang="en-US" sz="2000" i="0" u="none" dirty="0" smtClean="0">
                <a:solidFill>
                  <a:srgbClr val="000000"/>
                </a:solidFill>
                <a:ea typeface="宋体" charset="-122"/>
              </a:rPr>
              <a:t>；  </a:t>
            </a:r>
            <a:r>
              <a:rPr kumimoji="1" lang="en-US" altLang="zh-CN" sz="2000" i="0" u="none" dirty="0" smtClean="0">
                <a:solidFill>
                  <a:srgbClr val="000000"/>
                </a:solidFill>
                <a:ea typeface="宋体" charset="-122"/>
              </a:rPr>
              <a:t>B-&gt;bf=0 </a:t>
            </a:r>
            <a:r>
              <a:rPr kumimoji="1" lang="zh-CN" altLang="en-US" sz="2000" i="0" u="none" dirty="0" smtClean="0">
                <a:solidFill>
                  <a:srgbClr val="000000"/>
                </a:solidFill>
                <a:ea typeface="宋体" charset="-122"/>
              </a:rPr>
              <a:t>；  </a:t>
            </a:r>
            <a:r>
              <a:rPr kumimoji="1" lang="en-US" altLang="zh-CN" sz="2000" i="0" u="none" dirty="0" smtClean="0">
                <a:solidFill>
                  <a:srgbClr val="000000"/>
                </a:solidFill>
                <a:ea typeface="宋体" charset="-122"/>
              </a:rPr>
              <a:t>C-&gt;bf=0</a:t>
            </a:r>
            <a:r>
              <a:rPr kumimoji="1" lang="zh-CN" altLang="en-US" sz="2000" i="0" u="none" dirty="0" smtClean="0">
                <a:solidFill>
                  <a:srgbClr val="000000"/>
                </a:solidFill>
                <a:ea typeface="宋体" charset="-122"/>
              </a:rPr>
              <a:t>； </a:t>
            </a:r>
            <a:r>
              <a:rPr kumimoji="1" lang="en-US" altLang="zh-CN" sz="2000" i="0" u="none" dirty="0" smtClean="0">
                <a:solidFill>
                  <a:srgbClr val="000000"/>
                </a:solidFill>
                <a:ea typeface="宋体" charset="-122"/>
              </a:rPr>
              <a:t>}</a:t>
            </a:r>
          </a:p>
          <a:p>
            <a:pPr algn="just">
              <a:lnSpc>
                <a:spcPct val="150000"/>
              </a:lnSpc>
              <a:spcBef>
                <a:spcPts val="0"/>
              </a:spcBef>
            </a:pPr>
            <a:r>
              <a:rPr kumimoji="1" lang="en-US" altLang="zh-CN" sz="2000" b="1" i="0" u="none" dirty="0" smtClean="0">
                <a:solidFill>
                  <a:srgbClr val="000000"/>
                </a:solidFill>
                <a:ea typeface="宋体" charset="-122"/>
              </a:rPr>
              <a:t>if</a:t>
            </a:r>
            <a:r>
              <a:rPr kumimoji="1" lang="en-US" altLang="zh-CN" sz="2000" i="0" u="none" dirty="0" smtClean="0">
                <a:solidFill>
                  <a:srgbClr val="000000"/>
                </a:solidFill>
                <a:ea typeface="宋体" charset="-122"/>
              </a:rPr>
              <a:t> (X  &gt;C )     /* </a:t>
            </a:r>
            <a:r>
              <a:rPr kumimoji="1" lang="zh-CN" altLang="en-US" sz="2000" i="0" u="none" dirty="0" smtClean="0">
                <a:solidFill>
                  <a:srgbClr val="000000"/>
                </a:solidFill>
                <a:ea typeface="宋体" charset="-122"/>
              </a:rPr>
              <a:t>在</a:t>
            </a:r>
            <a:r>
              <a:rPr kumimoji="1" lang="en-US" altLang="zh-CN" sz="2000" i="0" u="none" dirty="0" smtClean="0">
                <a:solidFill>
                  <a:srgbClr val="000000"/>
                </a:solidFill>
                <a:ea typeface="宋体" charset="-122"/>
              </a:rPr>
              <a:t>C-&gt;R</a:t>
            </a:r>
            <a:r>
              <a:rPr kumimoji="1" lang="zh-CN" altLang="en-US" sz="2000" i="0" u="none" dirty="0" smtClean="0">
                <a:solidFill>
                  <a:srgbClr val="000000"/>
                </a:solidFill>
                <a:ea typeface="宋体" charset="-122"/>
              </a:rPr>
              <a:t>下插入</a:t>
            </a:r>
            <a:r>
              <a:rPr kumimoji="1" lang="en-US" altLang="zh-CN" sz="2000" i="0" u="none" dirty="0" smtClean="0">
                <a:solidFill>
                  <a:srgbClr val="000000"/>
                </a:solidFill>
                <a:ea typeface="宋体" charset="-122"/>
              </a:rPr>
              <a:t>S  */</a:t>
            </a:r>
          </a:p>
          <a:p>
            <a:pPr algn="just">
              <a:lnSpc>
                <a:spcPct val="150000"/>
              </a:lnSpc>
              <a:spcBef>
                <a:spcPts val="0"/>
              </a:spcBef>
            </a:pPr>
            <a:r>
              <a:rPr kumimoji="1" lang="en-US" altLang="zh-CN" sz="2000" i="0" u="none" dirty="0" smtClean="0">
                <a:solidFill>
                  <a:srgbClr val="000000"/>
                </a:solidFill>
                <a:ea typeface="宋体" charset="-122"/>
              </a:rPr>
              <a:t>{ A-&gt;bf=0</a:t>
            </a:r>
            <a:r>
              <a:rPr kumimoji="1" lang="zh-CN" altLang="en-US" sz="2000" i="0" u="none" dirty="0" smtClean="0">
                <a:solidFill>
                  <a:srgbClr val="000000"/>
                </a:solidFill>
                <a:ea typeface="宋体" charset="-122"/>
              </a:rPr>
              <a:t>；  </a:t>
            </a:r>
            <a:r>
              <a:rPr kumimoji="1" lang="en-US" altLang="zh-CN" sz="2000" i="0" u="none" dirty="0" smtClean="0">
                <a:solidFill>
                  <a:srgbClr val="000000"/>
                </a:solidFill>
                <a:ea typeface="宋体" charset="-122"/>
              </a:rPr>
              <a:t>B-&gt;bf=-1 </a:t>
            </a:r>
            <a:r>
              <a:rPr kumimoji="1" lang="zh-CN" altLang="en-US" sz="2000" i="0" u="none" dirty="0" smtClean="0">
                <a:solidFill>
                  <a:srgbClr val="000000"/>
                </a:solidFill>
                <a:ea typeface="宋体" charset="-122"/>
              </a:rPr>
              <a:t>；  </a:t>
            </a:r>
            <a:r>
              <a:rPr kumimoji="1" lang="en-US" altLang="zh-CN" sz="2000" i="0" u="none" dirty="0" smtClean="0">
                <a:solidFill>
                  <a:srgbClr val="000000"/>
                </a:solidFill>
                <a:ea typeface="宋体" charset="-122"/>
              </a:rPr>
              <a:t>C-&gt;bf=0</a:t>
            </a:r>
            <a:r>
              <a:rPr kumimoji="1" lang="zh-CN" altLang="en-US" sz="2000" i="0" u="none" dirty="0" smtClean="0">
                <a:solidFill>
                  <a:srgbClr val="000000"/>
                </a:solidFill>
                <a:ea typeface="宋体" charset="-122"/>
              </a:rPr>
              <a:t>； </a:t>
            </a:r>
            <a:r>
              <a:rPr kumimoji="1" lang="en-US" altLang="zh-CN" sz="2000" i="0" u="none" dirty="0" smtClean="0">
                <a:solidFill>
                  <a:srgbClr val="000000"/>
                </a:solidFill>
                <a:ea typeface="宋体" charset="-122"/>
              </a:rPr>
              <a:t>}</a:t>
            </a:r>
          </a:p>
          <a:p>
            <a:pPr algn="just">
              <a:lnSpc>
                <a:spcPct val="150000"/>
              </a:lnSpc>
              <a:spcBef>
                <a:spcPts val="0"/>
              </a:spcBef>
            </a:pPr>
            <a:r>
              <a:rPr kumimoji="1" lang="en-US" altLang="zh-CN" sz="2000" b="1" i="0" u="none" dirty="0" smtClean="0">
                <a:solidFill>
                  <a:srgbClr val="000000"/>
                </a:solidFill>
                <a:ea typeface="宋体" charset="-122"/>
              </a:rPr>
              <a:t>if</a:t>
            </a:r>
            <a:r>
              <a:rPr kumimoji="1" lang="en-US" altLang="zh-CN" sz="2000" i="0" u="none" dirty="0" smtClean="0">
                <a:solidFill>
                  <a:srgbClr val="000000"/>
                </a:solidFill>
                <a:ea typeface="宋体" charset="-122"/>
              </a:rPr>
              <a:t> (X  ==C )    /* C</a:t>
            </a:r>
            <a:r>
              <a:rPr kumimoji="1" lang="zh-CN" altLang="en-US" sz="2000" i="0" u="none" dirty="0" smtClean="0">
                <a:solidFill>
                  <a:srgbClr val="000000"/>
                </a:solidFill>
                <a:ea typeface="宋体" charset="-122"/>
              </a:rPr>
              <a:t>本身就是插入的新结点</a:t>
            </a:r>
            <a:r>
              <a:rPr kumimoji="1" lang="en-US" altLang="zh-CN" sz="2000" i="0" u="none" dirty="0" smtClean="0">
                <a:solidFill>
                  <a:srgbClr val="000000"/>
                </a:solidFill>
                <a:ea typeface="宋体" charset="-122"/>
              </a:rPr>
              <a:t>X */</a:t>
            </a:r>
          </a:p>
          <a:p>
            <a:pPr>
              <a:lnSpc>
                <a:spcPct val="150000"/>
              </a:lnSpc>
              <a:spcBef>
                <a:spcPts val="0"/>
              </a:spcBef>
            </a:pPr>
            <a:r>
              <a:rPr kumimoji="1" lang="en-US" altLang="zh-CN" sz="2000" i="0" u="none" dirty="0" smtClean="0">
                <a:solidFill>
                  <a:srgbClr val="000000"/>
                </a:solidFill>
                <a:ea typeface="宋体" charset="-122"/>
              </a:rPr>
              <a:t>{ A-&gt;bf=0</a:t>
            </a:r>
            <a:r>
              <a:rPr kumimoji="1" lang="zh-CN" altLang="en-US" sz="2000" i="0" u="none" dirty="0" smtClean="0">
                <a:solidFill>
                  <a:srgbClr val="000000"/>
                </a:solidFill>
                <a:ea typeface="宋体" charset="-122"/>
              </a:rPr>
              <a:t>；  </a:t>
            </a:r>
            <a:r>
              <a:rPr kumimoji="1" lang="en-US" altLang="zh-CN" sz="2000" i="0" u="none" dirty="0" smtClean="0">
                <a:solidFill>
                  <a:srgbClr val="000000"/>
                </a:solidFill>
                <a:ea typeface="宋体" charset="-122"/>
              </a:rPr>
              <a:t>B-&gt;bf=0 </a:t>
            </a:r>
            <a:r>
              <a:rPr kumimoji="1" lang="zh-CN" altLang="en-US" sz="2000" i="0" u="none" dirty="0" smtClean="0">
                <a:solidFill>
                  <a:srgbClr val="000000"/>
                </a:solidFill>
                <a:ea typeface="宋体" charset="-122"/>
              </a:rPr>
              <a:t>； </a:t>
            </a:r>
            <a:r>
              <a:rPr kumimoji="1" lang="en-US" altLang="zh-CN" sz="2000" i="0" u="none" dirty="0" smtClean="0">
                <a:solidFill>
                  <a:srgbClr val="000000"/>
                </a:solidFill>
                <a:ea typeface="宋体" charset="-122"/>
              </a:rPr>
              <a:t>} </a:t>
            </a:r>
          </a:p>
        </p:txBody>
      </p:sp>
    </p:spTree>
    <p:extLst>
      <p:ext uri="{BB962C8B-B14F-4D97-AF65-F5344CB8AC3E}">
        <p14:creationId xmlns:p14="http://schemas.microsoft.com/office/powerpoint/2010/main" val="234739050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18021" y="836678"/>
            <a:ext cx="8308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r>
              <a:rPr kumimoji="1" lang="zh-CN" altLang="en-US" sz="2400" i="0" u="none" dirty="0" smtClean="0">
                <a:solidFill>
                  <a:srgbClr val="000000"/>
                </a:solidFill>
                <a:ea typeface="宋体" charset="-122"/>
              </a:rPr>
              <a:t>原因：在</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的右</a:t>
            </a:r>
            <a:r>
              <a:rPr kumimoji="1" lang="en-US" altLang="zh-CN" sz="2400" i="0" u="none" dirty="0" smtClean="0">
                <a:solidFill>
                  <a:srgbClr val="000000"/>
                </a:solidFill>
                <a:ea typeface="宋体" charset="-122"/>
              </a:rPr>
              <a:t>(R)</a:t>
            </a:r>
            <a:r>
              <a:rPr kumimoji="1" lang="zh-CN" altLang="en-US" sz="2400" i="0" u="none" dirty="0" smtClean="0">
                <a:solidFill>
                  <a:srgbClr val="000000"/>
                </a:solidFill>
                <a:ea typeface="宋体" charset="-122"/>
              </a:rPr>
              <a:t>孩子</a:t>
            </a:r>
            <a:r>
              <a:rPr kumimoji="1" lang="en-US" altLang="zh-CN" sz="2400" i="0" u="none" dirty="0" smtClean="0">
                <a:solidFill>
                  <a:srgbClr val="000000"/>
                </a:solidFill>
                <a:ea typeface="宋体" charset="-122"/>
              </a:rPr>
              <a:t>B</a:t>
            </a:r>
            <a:r>
              <a:rPr kumimoji="1" lang="zh-CN" altLang="en-US" sz="2400" i="0" u="none" dirty="0" smtClean="0">
                <a:solidFill>
                  <a:srgbClr val="000000"/>
                </a:solidFill>
                <a:ea typeface="宋体" charset="-122"/>
              </a:rPr>
              <a:t>的左</a:t>
            </a:r>
            <a:r>
              <a:rPr kumimoji="1" lang="en-US" altLang="zh-CN" sz="2400" i="0" u="none" dirty="0" smtClean="0">
                <a:solidFill>
                  <a:srgbClr val="000000"/>
                </a:solidFill>
                <a:ea typeface="宋体" charset="-122"/>
              </a:rPr>
              <a:t>(L)</a:t>
            </a:r>
            <a:r>
              <a:rPr kumimoji="1" lang="zh-CN" altLang="en-US" sz="2400" i="0" u="none" dirty="0" smtClean="0">
                <a:solidFill>
                  <a:srgbClr val="000000"/>
                </a:solidFill>
                <a:ea typeface="宋体" charset="-122"/>
              </a:rPr>
              <a:t>子树上插入新结点，使</a:t>
            </a:r>
            <a:r>
              <a:rPr kumimoji="1" lang="en-US" altLang="zh-CN" sz="2400" i="0" u="none" dirty="0" smtClean="0">
                <a:solidFill>
                  <a:srgbClr val="000000"/>
                </a:solidFill>
                <a:ea typeface="宋体" charset="-122"/>
              </a:rPr>
              <a:t>A</a:t>
            </a:r>
            <a:r>
              <a:rPr kumimoji="1" lang="zh-CN" altLang="en-US" sz="2400" i="0" u="none" dirty="0" smtClean="0">
                <a:solidFill>
                  <a:srgbClr val="000000"/>
                </a:solidFill>
                <a:ea typeface="宋体" charset="-122"/>
              </a:rPr>
              <a:t>的平衡因子由</a:t>
            </a:r>
            <a:r>
              <a:rPr kumimoji="1" lang="en-US" altLang="zh-CN" sz="2400" i="0" u="none" dirty="0" smtClean="0">
                <a:solidFill>
                  <a:srgbClr val="000000"/>
                </a:solidFill>
                <a:ea typeface="宋体" charset="-122"/>
              </a:rPr>
              <a:t>1</a:t>
            </a:r>
            <a:r>
              <a:rPr kumimoji="1" lang="zh-CN" altLang="en-US" sz="2400" i="0" u="none" dirty="0" smtClean="0">
                <a:solidFill>
                  <a:srgbClr val="000000"/>
                </a:solidFill>
                <a:ea typeface="宋体" charset="-122"/>
              </a:rPr>
              <a:t>变成</a:t>
            </a:r>
            <a:r>
              <a:rPr kumimoji="1" lang="en-US" altLang="zh-CN" sz="2400" i="0" u="none" dirty="0" smtClean="0">
                <a:solidFill>
                  <a:srgbClr val="000000"/>
                </a:solidFill>
                <a:ea typeface="宋体" charset="-122"/>
              </a:rPr>
              <a:t>2</a:t>
            </a:r>
            <a:r>
              <a:rPr kumimoji="1" lang="zh-CN" altLang="en-US" sz="2400" i="0" u="none" dirty="0" smtClean="0">
                <a:solidFill>
                  <a:srgbClr val="000000"/>
                </a:solidFill>
                <a:ea typeface="宋体" charset="-122"/>
              </a:rPr>
              <a:t>，则需要进行</a:t>
            </a:r>
            <a:r>
              <a:rPr kumimoji="1" lang="en-US" altLang="zh-CN" sz="2400" i="0" u="none" dirty="0" smtClean="0">
                <a:solidFill>
                  <a:srgbClr val="000000"/>
                </a:solidFill>
                <a:ea typeface="宋体" charset="-122"/>
              </a:rPr>
              <a:t>RL</a:t>
            </a:r>
            <a:r>
              <a:rPr kumimoji="1" lang="zh-CN" altLang="en-US" sz="2400" i="0" u="none" dirty="0" smtClean="0">
                <a:solidFill>
                  <a:srgbClr val="000000"/>
                </a:solidFill>
                <a:ea typeface="宋体" charset="-122"/>
              </a:rPr>
              <a:t>平衡旋转：</a:t>
            </a:r>
          </a:p>
        </p:txBody>
      </p:sp>
      <p:sp>
        <p:nvSpPr>
          <p:cNvPr id="83971" name="Rectangle 3"/>
          <p:cNvSpPr>
            <a:spLocks noChangeArrowheads="1"/>
          </p:cNvSpPr>
          <p:nvPr/>
        </p:nvSpPr>
        <p:spPr bwMode="auto">
          <a:xfrm>
            <a:off x="232955" y="260354"/>
            <a:ext cx="2117566"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2800" b="1" smtClean="0">
                <a:solidFill>
                  <a:srgbClr val="000000"/>
                </a:solidFill>
                <a:latin typeface="Times New Roman" pitchFamily="18" charset="0"/>
                <a:ea typeface="宋体" charset="-122"/>
              </a:rPr>
              <a:t>RL</a:t>
            </a:r>
            <a:r>
              <a:rPr lang="zh-CN" altLang="en-US" sz="2800" b="1" smtClean="0">
                <a:solidFill>
                  <a:srgbClr val="000000"/>
                </a:solidFill>
                <a:latin typeface="Times New Roman" pitchFamily="18" charset="0"/>
                <a:ea typeface="宋体" charset="-122"/>
              </a:rPr>
              <a:t>平衡旋转</a:t>
            </a:r>
          </a:p>
        </p:txBody>
      </p:sp>
      <p:sp>
        <p:nvSpPr>
          <p:cNvPr id="1533956" name="Text Box 4"/>
          <p:cNvSpPr txBox="1">
            <a:spLocks noChangeArrowheads="1"/>
          </p:cNvSpPr>
          <p:nvPr/>
        </p:nvSpPr>
        <p:spPr bwMode="auto">
          <a:xfrm>
            <a:off x="2045684" y="6397690"/>
            <a:ext cx="491196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sz="2400" b="1" i="0" u="none" smtClean="0">
                <a:solidFill>
                  <a:srgbClr val="000000"/>
                </a:solidFill>
                <a:latin typeface="宋体" charset="-122"/>
                <a:ea typeface="宋体" charset="-122"/>
              </a:rPr>
              <a:t>图</a:t>
            </a:r>
            <a:r>
              <a:rPr lang="en-US" altLang="zh-CN" sz="2400" b="1" i="0" u="none" smtClean="0">
                <a:solidFill>
                  <a:srgbClr val="000000"/>
                </a:solidFill>
                <a:latin typeface="宋体" charset="-122"/>
                <a:ea typeface="宋体" charset="-122"/>
              </a:rPr>
              <a:t>8-18 RL</a:t>
            </a:r>
            <a:r>
              <a:rPr lang="zh-CN" altLang="en-US" sz="2400" b="1" i="0" u="none" smtClean="0">
                <a:solidFill>
                  <a:srgbClr val="000000"/>
                </a:solidFill>
                <a:latin typeface="宋体" charset="-122"/>
                <a:ea typeface="宋体" charset="-122"/>
              </a:rPr>
              <a:t>平衡旋转的示例</a:t>
            </a:r>
          </a:p>
        </p:txBody>
      </p:sp>
      <p:sp>
        <p:nvSpPr>
          <p:cNvPr id="1533957" name="Rectangle 5"/>
          <p:cNvSpPr>
            <a:spLocks noChangeArrowheads="1"/>
          </p:cNvSpPr>
          <p:nvPr/>
        </p:nvSpPr>
        <p:spPr bwMode="auto">
          <a:xfrm>
            <a:off x="379959" y="1678829"/>
            <a:ext cx="8176846" cy="156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zh-CN" altLang="en-US" sz="2400" dirty="0" smtClean="0">
                <a:solidFill>
                  <a:srgbClr val="000000"/>
                </a:solidFill>
                <a:latin typeface="Times New Roman" pitchFamily="18" charset="0"/>
                <a:ea typeface="宋体" charset="-122"/>
              </a:rPr>
              <a:t>先将</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的右孩子</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的左孩子</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向顺时针方向旋转代替</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的位置，再以</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为旋转轴，将</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向逆时针方向旋转成为</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的左孩子，结点</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代替原来结点</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的位置，结点</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原来的左孩子转为结点</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的右孩子，结点</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原来的右孩子转为结点</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的左孩子。</a:t>
            </a:r>
            <a:r>
              <a:rPr lang="zh-CN" altLang="en-US" sz="2400" i="1" u="sng" dirty="0" smtClean="0">
                <a:solidFill>
                  <a:srgbClr val="000000"/>
                </a:solidFill>
                <a:latin typeface="Times New Roman" pitchFamily="18" charset="0"/>
                <a:ea typeface="宋体" charset="-122"/>
              </a:rPr>
              <a:t> </a:t>
            </a:r>
          </a:p>
        </p:txBody>
      </p:sp>
      <p:pic>
        <p:nvPicPr>
          <p:cNvPr id="1533961" name="Picture 9" descr="8-18"/>
          <p:cNvPicPr>
            <a:picLocks noChangeAspect="1" noChangeArrowheads="1"/>
          </p:cNvPicPr>
          <p:nvPr/>
        </p:nvPicPr>
        <p:blipFill>
          <a:blip r:embed="rId2">
            <a:extLst>
              <a:ext uri="{28A0092B-C50C-407E-A947-70E740481C1C}">
                <a14:useLocalDpi xmlns:a14="http://schemas.microsoft.com/office/drawing/2010/main" val="0"/>
              </a:ext>
            </a:extLst>
          </a:blip>
          <a:srcRect r="66147"/>
          <a:stretch>
            <a:fillRect/>
          </a:stretch>
        </p:blipFill>
        <p:spPr bwMode="auto">
          <a:xfrm>
            <a:off x="268306" y="3357563"/>
            <a:ext cx="2791557"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3962" name="Picture 10" descr="8-18"/>
          <p:cNvPicPr>
            <a:picLocks noChangeAspect="1" noChangeArrowheads="1"/>
          </p:cNvPicPr>
          <p:nvPr/>
        </p:nvPicPr>
        <p:blipFill>
          <a:blip r:embed="rId2">
            <a:extLst>
              <a:ext uri="{28A0092B-C50C-407E-A947-70E740481C1C}">
                <a14:useLocalDpi xmlns:a14="http://schemas.microsoft.com/office/drawing/2010/main" val="0"/>
              </a:ext>
            </a:extLst>
          </a:blip>
          <a:srcRect l="32294" r="33853"/>
          <a:stretch>
            <a:fillRect/>
          </a:stretch>
        </p:blipFill>
        <p:spPr bwMode="auto">
          <a:xfrm>
            <a:off x="3175489" y="3429000"/>
            <a:ext cx="2725615"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3963" name="Picture 11" descr="8-18"/>
          <p:cNvPicPr>
            <a:picLocks noChangeAspect="1" noChangeArrowheads="1"/>
          </p:cNvPicPr>
          <p:nvPr/>
        </p:nvPicPr>
        <p:blipFill>
          <a:blip r:embed="rId2">
            <a:extLst>
              <a:ext uri="{28A0092B-C50C-407E-A947-70E740481C1C}">
                <a14:useLocalDpi xmlns:a14="http://schemas.microsoft.com/office/drawing/2010/main" val="0"/>
              </a:ext>
            </a:extLst>
          </a:blip>
          <a:srcRect l="66180"/>
          <a:stretch>
            <a:fillRect/>
          </a:stretch>
        </p:blipFill>
        <p:spPr bwMode="auto">
          <a:xfrm>
            <a:off x="6100401" y="3430653"/>
            <a:ext cx="2725615"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1796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3957"/>
                                        </p:tgtEl>
                                        <p:attrNameLst>
                                          <p:attrName>style.visibility</p:attrName>
                                        </p:attrNameLst>
                                      </p:cBhvr>
                                      <p:to>
                                        <p:strVal val="visible"/>
                                      </p:to>
                                    </p:set>
                                    <p:animEffect transition="in" filter="checkerboard(across)">
                                      <p:cBhvr>
                                        <p:cTn id="7" dur="500"/>
                                        <p:tgtEl>
                                          <p:spTgt spid="1533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33961"/>
                                        </p:tgtEl>
                                        <p:attrNameLst>
                                          <p:attrName>style.visibility</p:attrName>
                                        </p:attrNameLst>
                                      </p:cBhvr>
                                      <p:to>
                                        <p:strVal val="visible"/>
                                      </p:to>
                                    </p:set>
                                    <p:animEffect transition="in" filter="checkerboard(across)">
                                      <p:cBhvr>
                                        <p:cTn id="12" dur="500"/>
                                        <p:tgtEl>
                                          <p:spTgt spid="153396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533956"/>
                                        </p:tgtEl>
                                        <p:attrNameLst>
                                          <p:attrName>style.visibility</p:attrName>
                                        </p:attrNameLst>
                                      </p:cBhvr>
                                      <p:to>
                                        <p:strVal val="visible"/>
                                      </p:to>
                                    </p:set>
                                    <p:animEffect transition="in" filter="checkerboard(across)">
                                      <p:cBhvr>
                                        <p:cTn id="15" dur="500"/>
                                        <p:tgtEl>
                                          <p:spTgt spid="15339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nodeType="clickEffect">
                                  <p:stCondLst>
                                    <p:cond delay="0"/>
                                  </p:stCondLst>
                                  <p:childTnLst>
                                    <p:set>
                                      <p:cBhvr>
                                        <p:cTn id="19" dur="1" fill="hold">
                                          <p:stCondLst>
                                            <p:cond delay="0"/>
                                          </p:stCondLst>
                                        </p:cTn>
                                        <p:tgtEl>
                                          <p:spTgt spid="1533962"/>
                                        </p:tgtEl>
                                        <p:attrNameLst>
                                          <p:attrName>style.visibility</p:attrName>
                                        </p:attrNameLst>
                                      </p:cBhvr>
                                      <p:to>
                                        <p:strVal val="visible"/>
                                      </p:to>
                                    </p:set>
                                    <p:animEffect transition="in" filter="barn(inHorizontal)">
                                      <p:cBhvr>
                                        <p:cTn id="20" dur="500"/>
                                        <p:tgtEl>
                                          <p:spTgt spid="15339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1533963"/>
                                        </p:tgtEl>
                                        <p:attrNameLst>
                                          <p:attrName>style.visibility</p:attrName>
                                        </p:attrNameLst>
                                      </p:cBhvr>
                                      <p:to>
                                        <p:strVal val="visible"/>
                                      </p:to>
                                    </p:set>
                                    <p:animEffect transition="in" filter="strips(downLeft)">
                                      <p:cBhvr>
                                        <p:cTn id="25" dur="500"/>
                                        <p:tgtEl>
                                          <p:spTgt spid="1533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3956" grpId="0"/>
      <p:bldP spid="153395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17285" y="404813"/>
            <a:ext cx="7910146" cy="647700"/>
          </a:xfrm>
        </p:spPr>
        <p:txBody>
          <a:bodyPr/>
          <a:lstStyle/>
          <a:p>
            <a:r>
              <a:rPr lang="en-US" altLang="zh-CN" smtClean="0">
                <a:ea typeface="宋体" charset="-122"/>
              </a:rPr>
              <a:t>8.5.3 </a:t>
            </a:r>
            <a:r>
              <a:rPr lang="zh-CN" altLang="en-US" smtClean="0">
                <a:ea typeface="宋体" charset="-122"/>
              </a:rPr>
              <a:t>平衡二叉树的插入和删除</a:t>
            </a:r>
            <a:endParaRPr lang="en-US" altLang="zh-CN" smtClean="0">
              <a:ea typeface="宋体" charset="-122"/>
            </a:endParaRPr>
          </a:p>
        </p:txBody>
      </p:sp>
      <p:sp>
        <p:nvSpPr>
          <p:cNvPr id="84995" name="Rectangle 3"/>
          <p:cNvSpPr>
            <a:spLocks noChangeArrowheads="1"/>
          </p:cNvSpPr>
          <p:nvPr/>
        </p:nvSpPr>
        <p:spPr bwMode="auto">
          <a:xfrm>
            <a:off x="251520" y="1510049"/>
            <a:ext cx="8760069" cy="452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lnSpc>
                <a:spcPct val="150000"/>
              </a:lnSpc>
              <a:buFont typeface="Wingdings" pitchFamily="2" charset="2"/>
              <a:buNone/>
            </a:pPr>
            <a:r>
              <a:rPr lang="en-US" altLang="zh-CN" sz="3200" dirty="0" err="1" smtClean="0">
                <a:solidFill>
                  <a:srgbClr val="000000"/>
                </a:solidFill>
                <a:latin typeface="宋体" charset="-122"/>
                <a:ea typeface="宋体" charset="-122"/>
              </a:rPr>
              <a:t>插入结点的</a:t>
            </a:r>
            <a:r>
              <a:rPr lang="zh-CN" altLang="en-US" sz="3200" dirty="0" smtClean="0">
                <a:solidFill>
                  <a:srgbClr val="000000"/>
                </a:solidFill>
                <a:latin typeface="宋体" charset="-122"/>
                <a:ea typeface="宋体" charset="-122"/>
              </a:rPr>
              <a:t>过程：</a:t>
            </a:r>
            <a:endParaRPr lang="zh-CN" altLang="en-US" sz="3200" dirty="0" smtClean="0">
              <a:solidFill>
                <a:srgbClr val="000000"/>
              </a:solidFill>
              <a:latin typeface="Times New Roman" pitchFamily="18" charset="0"/>
              <a:ea typeface="宋体" charset="-122"/>
            </a:endParaRPr>
          </a:p>
          <a:p>
            <a:pPr algn="just" hangingPunct="0">
              <a:lnSpc>
                <a:spcPct val="150000"/>
              </a:lnSpc>
              <a:buFont typeface="Wingdings" pitchFamily="2" charset="2"/>
              <a:buNone/>
            </a:pPr>
            <a:r>
              <a:rPr lang="en-US" altLang="zh-CN" sz="3200" dirty="0" smtClean="0">
                <a:solidFill>
                  <a:srgbClr val="000000"/>
                </a:solidFill>
                <a:latin typeface="宋体" charset="-122"/>
                <a:ea typeface="宋体" charset="-122"/>
              </a:rPr>
              <a:t>（1）按二叉排序树的性质插入结点。</a:t>
            </a:r>
            <a:endParaRPr lang="en-US" altLang="zh-CN" sz="3200" dirty="0" smtClean="0">
              <a:solidFill>
                <a:srgbClr val="000000"/>
              </a:solidFill>
              <a:latin typeface="Times New Roman" pitchFamily="18" charset="0"/>
              <a:ea typeface="宋体" charset="-122"/>
            </a:endParaRPr>
          </a:p>
          <a:p>
            <a:pPr algn="just" hangingPunct="0">
              <a:lnSpc>
                <a:spcPct val="150000"/>
              </a:lnSpc>
              <a:buFont typeface="Wingdings" pitchFamily="2" charset="2"/>
              <a:buNone/>
            </a:pPr>
            <a:r>
              <a:rPr lang="en-US" altLang="zh-CN" sz="3200" dirty="0" smtClean="0">
                <a:solidFill>
                  <a:srgbClr val="000000"/>
                </a:solidFill>
                <a:latin typeface="宋体" charset="-122"/>
                <a:ea typeface="宋体" charset="-122"/>
              </a:rPr>
              <a:t>（2）如果插入结点之后出现不平衡的结点，则 继续步骤（3）；</a:t>
            </a:r>
            <a:r>
              <a:rPr lang="en-US" altLang="zh-CN" sz="3200" dirty="0" err="1" smtClean="0">
                <a:solidFill>
                  <a:srgbClr val="000000"/>
                </a:solidFill>
                <a:latin typeface="宋体" charset="-122"/>
                <a:ea typeface="宋体" charset="-122"/>
              </a:rPr>
              <a:t>否则插入完成</a:t>
            </a:r>
            <a:r>
              <a:rPr lang="en-US" altLang="zh-CN" sz="3200" dirty="0" smtClean="0">
                <a:solidFill>
                  <a:srgbClr val="000000"/>
                </a:solidFill>
                <a:latin typeface="宋体" charset="-122"/>
                <a:ea typeface="宋体" charset="-122"/>
              </a:rPr>
              <a:t>。</a:t>
            </a:r>
            <a:endParaRPr lang="en-US" altLang="zh-CN" sz="3200" dirty="0" smtClean="0">
              <a:solidFill>
                <a:srgbClr val="000000"/>
              </a:solidFill>
              <a:latin typeface="Times New Roman" pitchFamily="18" charset="0"/>
              <a:ea typeface="宋体" charset="-122"/>
            </a:endParaRPr>
          </a:p>
          <a:p>
            <a:pPr algn="just" hangingPunct="0">
              <a:lnSpc>
                <a:spcPct val="150000"/>
              </a:lnSpc>
              <a:buFont typeface="Wingdings" pitchFamily="2" charset="2"/>
              <a:buNone/>
            </a:pPr>
            <a:r>
              <a:rPr lang="en-US" altLang="zh-CN" sz="3200" dirty="0" smtClean="0">
                <a:solidFill>
                  <a:srgbClr val="000000"/>
                </a:solidFill>
                <a:latin typeface="宋体" charset="-122"/>
                <a:ea typeface="宋体" charset="-122"/>
              </a:rPr>
              <a:t>（3）</a:t>
            </a:r>
            <a:r>
              <a:rPr lang="en-US" altLang="zh-CN" sz="3200" dirty="0" smtClean="0">
                <a:solidFill>
                  <a:srgbClr val="FC0128"/>
                </a:solidFill>
                <a:latin typeface="宋体" charset="-122"/>
                <a:ea typeface="宋体" charset="-122"/>
              </a:rPr>
              <a:t>找到失去平衡的最小子树</a:t>
            </a:r>
            <a:r>
              <a:rPr lang="en-US" altLang="zh-CN" sz="3200" dirty="0" smtClean="0">
                <a:solidFill>
                  <a:srgbClr val="000000"/>
                </a:solidFill>
                <a:latin typeface="宋体" charset="-122"/>
                <a:ea typeface="宋体" charset="-122"/>
              </a:rPr>
              <a:t>。</a:t>
            </a:r>
            <a:endParaRPr lang="en-US" altLang="zh-CN" sz="3200" dirty="0" smtClean="0">
              <a:solidFill>
                <a:srgbClr val="000000"/>
              </a:solidFill>
              <a:latin typeface="Times New Roman" pitchFamily="18" charset="0"/>
              <a:ea typeface="宋体" charset="-122"/>
            </a:endParaRPr>
          </a:p>
          <a:p>
            <a:pPr algn="just" hangingPunct="0">
              <a:lnSpc>
                <a:spcPct val="150000"/>
              </a:lnSpc>
              <a:buFont typeface="Wingdings" pitchFamily="2" charset="2"/>
              <a:buNone/>
            </a:pPr>
            <a:r>
              <a:rPr lang="en-US" altLang="zh-CN" sz="3200" dirty="0" smtClean="0">
                <a:solidFill>
                  <a:srgbClr val="000000"/>
                </a:solidFill>
                <a:latin typeface="Times New Roman" pitchFamily="18" charset="0"/>
                <a:ea typeface="宋体" charset="-122"/>
              </a:rPr>
              <a:t>（4）</a:t>
            </a:r>
            <a:r>
              <a:rPr lang="en-US" altLang="zh-CN" sz="3200" dirty="0" smtClean="0">
                <a:solidFill>
                  <a:srgbClr val="FC0128"/>
                </a:solidFill>
                <a:latin typeface="Times New Roman" pitchFamily="18" charset="0"/>
                <a:ea typeface="宋体" charset="-122"/>
              </a:rPr>
              <a:t>判断平衡旋转的类型</a:t>
            </a:r>
            <a:r>
              <a:rPr lang="en-US" altLang="zh-CN" sz="3200" dirty="0" smtClean="0">
                <a:solidFill>
                  <a:srgbClr val="000000"/>
                </a:solidFill>
                <a:latin typeface="Times New Roman" pitchFamily="18" charset="0"/>
                <a:ea typeface="宋体" charset="-122"/>
              </a:rPr>
              <a:t>作相应平衡化处理。</a:t>
            </a:r>
            <a:endParaRPr lang="zh-CN" altLang="en-US" sz="3200"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4262610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15516" y="209014"/>
            <a:ext cx="8712968"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30000"/>
              </a:lnSpc>
              <a:spcBef>
                <a:spcPct val="50000"/>
              </a:spcBef>
            </a:pPr>
            <a:r>
              <a:rPr kumimoji="1" lang="zh-CN" altLang="en-US" sz="2600" i="0" u="none" dirty="0" smtClean="0">
                <a:solidFill>
                  <a:srgbClr val="000000"/>
                </a:solidFill>
                <a:latin typeface="宋体" charset="-122"/>
                <a:ea typeface="宋体" charset="-122"/>
                <a:cs typeface="Times New Roman" pitchFamily="18" charset="0"/>
              </a:rPr>
              <a:t>（</a:t>
            </a:r>
            <a:r>
              <a:rPr kumimoji="1" lang="en-US" altLang="zh-CN" sz="2600" i="0" u="none" dirty="0" smtClean="0">
                <a:solidFill>
                  <a:srgbClr val="000000"/>
                </a:solidFill>
                <a:latin typeface="宋体" charset="-122"/>
                <a:ea typeface="宋体" charset="-122"/>
                <a:cs typeface="Times New Roman" pitchFamily="18" charset="0"/>
              </a:rPr>
              <a:t>1</a:t>
            </a:r>
            <a:r>
              <a:rPr kumimoji="1" lang="zh-CN" altLang="en-US" sz="2600" i="0" u="none" dirty="0" smtClean="0">
                <a:solidFill>
                  <a:srgbClr val="000000"/>
                </a:solidFill>
                <a:latin typeface="宋体" charset="-122"/>
                <a:ea typeface="宋体" charset="-122"/>
                <a:cs typeface="Times New Roman" pitchFamily="18" charset="0"/>
              </a:rPr>
              <a:t>）在查找结点</a:t>
            </a:r>
            <a:r>
              <a:rPr kumimoji="1" lang="en-US" altLang="zh-CN" sz="2600" i="0" u="none" dirty="0" smtClean="0">
                <a:solidFill>
                  <a:srgbClr val="000000"/>
                </a:solidFill>
                <a:latin typeface="宋体" charset="-122"/>
                <a:ea typeface="宋体" charset="-122"/>
                <a:cs typeface="Times New Roman" pitchFamily="18" charset="0"/>
              </a:rPr>
              <a:t>x</a:t>
            </a:r>
            <a:r>
              <a:rPr kumimoji="1" lang="zh-CN" altLang="en-US" sz="2600" i="0" u="none" dirty="0" smtClean="0">
                <a:solidFill>
                  <a:srgbClr val="000000"/>
                </a:solidFill>
                <a:latin typeface="宋体" charset="-122"/>
                <a:ea typeface="宋体" charset="-122"/>
                <a:cs typeface="Times New Roman" pitchFamily="18" charset="0"/>
              </a:rPr>
              <a:t>的插入位置的过程中，记下从根结点到插入位置的路径上</a:t>
            </a:r>
            <a:r>
              <a:rPr kumimoji="1" lang="zh-CN" altLang="en-US" sz="2600" i="0" u="none" dirty="0" smtClean="0">
                <a:solidFill>
                  <a:srgbClr val="FF0000"/>
                </a:solidFill>
                <a:latin typeface="宋体" charset="-122"/>
                <a:ea typeface="宋体" charset="-122"/>
                <a:cs typeface="Times New Roman" pitchFamily="18" charset="0"/>
              </a:rPr>
              <a:t>离插入位置最近的且平衡因子绝对值为</a:t>
            </a:r>
            <a:r>
              <a:rPr kumimoji="1" lang="en-US" altLang="zh-CN" sz="2600" i="0" u="none" dirty="0" smtClean="0">
                <a:solidFill>
                  <a:srgbClr val="FF0000"/>
                </a:solidFill>
                <a:latin typeface="宋体" charset="-122"/>
                <a:ea typeface="宋体" charset="-122"/>
                <a:cs typeface="Times New Roman" pitchFamily="18" charset="0"/>
              </a:rPr>
              <a:t>1</a:t>
            </a:r>
            <a:r>
              <a:rPr kumimoji="1" lang="zh-CN" altLang="en-US" sz="2600" i="0" u="none" dirty="0" smtClean="0">
                <a:solidFill>
                  <a:srgbClr val="000000"/>
                </a:solidFill>
                <a:latin typeface="宋体" charset="-122"/>
                <a:ea typeface="宋体" charset="-122"/>
                <a:cs typeface="Times New Roman" pitchFamily="18" charset="0"/>
              </a:rPr>
              <a:t>的结点，并令指针</a:t>
            </a:r>
            <a:r>
              <a:rPr kumimoji="1" lang="en-US" altLang="zh-CN" sz="2600" i="0" u="none" dirty="0" smtClean="0">
                <a:solidFill>
                  <a:srgbClr val="000000"/>
                </a:solidFill>
                <a:latin typeface="宋体" charset="-122"/>
                <a:ea typeface="宋体" charset="-122"/>
                <a:cs typeface="Times New Roman" pitchFamily="18" charset="0"/>
              </a:rPr>
              <a:t>a</a:t>
            </a:r>
            <a:r>
              <a:rPr kumimoji="1" lang="zh-CN" altLang="en-US" sz="2600" i="0" u="none" dirty="0" smtClean="0">
                <a:solidFill>
                  <a:srgbClr val="000000"/>
                </a:solidFill>
                <a:latin typeface="宋体" charset="-122"/>
                <a:ea typeface="宋体" charset="-122"/>
                <a:cs typeface="Times New Roman" pitchFamily="18" charset="0"/>
              </a:rPr>
              <a:t>指向该结点；如果此路径上不存在平衡因子绝对值为</a:t>
            </a:r>
            <a:r>
              <a:rPr kumimoji="1" lang="en-US" altLang="zh-CN" sz="2600" i="0" u="none" dirty="0" smtClean="0">
                <a:solidFill>
                  <a:srgbClr val="000000"/>
                </a:solidFill>
                <a:latin typeface="宋体" charset="-122"/>
                <a:ea typeface="宋体" charset="-122"/>
                <a:cs typeface="Times New Roman" pitchFamily="18" charset="0"/>
              </a:rPr>
              <a:t>1</a:t>
            </a:r>
            <a:r>
              <a:rPr kumimoji="1" lang="zh-CN" altLang="en-US" sz="2600" i="0" u="none" dirty="0" smtClean="0">
                <a:solidFill>
                  <a:srgbClr val="000000"/>
                </a:solidFill>
                <a:latin typeface="宋体" charset="-122"/>
                <a:ea typeface="宋体" charset="-122"/>
                <a:cs typeface="Times New Roman" pitchFamily="18" charset="0"/>
              </a:rPr>
              <a:t>的结点，则指针</a:t>
            </a:r>
            <a:r>
              <a:rPr kumimoji="1" lang="en-US" altLang="zh-CN" sz="2600" i="0" u="none" dirty="0" smtClean="0">
                <a:solidFill>
                  <a:srgbClr val="000000"/>
                </a:solidFill>
                <a:latin typeface="宋体" charset="-122"/>
                <a:ea typeface="宋体" charset="-122"/>
                <a:cs typeface="Times New Roman" pitchFamily="18" charset="0"/>
              </a:rPr>
              <a:t>a</a:t>
            </a:r>
            <a:r>
              <a:rPr kumimoji="1" lang="zh-CN" altLang="en-US" sz="2600" i="0" u="none" dirty="0" smtClean="0">
                <a:solidFill>
                  <a:srgbClr val="000000"/>
                </a:solidFill>
                <a:latin typeface="宋体" charset="-122"/>
                <a:ea typeface="宋体" charset="-122"/>
                <a:cs typeface="Times New Roman" pitchFamily="18" charset="0"/>
              </a:rPr>
              <a:t>指向根结点。</a:t>
            </a:r>
            <a:endParaRPr kumimoji="1" lang="zh-CN" altLang="en-US" sz="2600" i="0" u="none" dirty="0" smtClean="0">
              <a:solidFill>
                <a:srgbClr val="000000"/>
              </a:solidFill>
              <a:ea typeface="宋体" charset="-122"/>
              <a:cs typeface="Times New Roman" pitchFamily="18" charset="0"/>
            </a:endParaRPr>
          </a:p>
          <a:p>
            <a:pPr algn="just">
              <a:lnSpc>
                <a:spcPct val="130000"/>
              </a:lnSpc>
              <a:spcBef>
                <a:spcPct val="50000"/>
              </a:spcBef>
            </a:pPr>
            <a:r>
              <a:rPr kumimoji="1" lang="zh-CN" altLang="en-US" sz="2600" i="0" u="none" dirty="0" smtClean="0">
                <a:solidFill>
                  <a:srgbClr val="000000"/>
                </a:solidFill>
                <a:latin typeface="宋体" charset="-122"/>
                <a:ea typeface="宋体" charset="-122"/>
                <a:cs typeface="Times New Roman" pitchFamily="18" charset="0"/>
              </a:rPr>
              <a:t>（</a:t>
            </a:r>
            <a:r>
              <a:rPr kumimoji="1" lang="en-US" altLang="zh-CN" sz="2600" i="0" u="none" dirty="0" smtClean="0">
                <a:solidFill>
                  <a:srgbClr val="000000"/>
                </a:solidFill>
                <a:latin typeface="宋体" charset="-122"/>
                <a:ea typeface="宋体" charset="-122"/>
                <a:cs typeface="Times New Roman" pitchFamily="18" charset="0"/>
              </a:rPr>
              <a:t>2</a:t>
            </a:r>
            <a:r>
              <a:rPr kumimoji="1" lang="zh-CN" altLang="en-US" sz="2600" i="0" u="none" dirty="0" smtClean="0">
                <a:solidFill>
                  <a:srgbClr val="000000"/>
                </a:solidFill>
                <a:latin typeface="宋体" charset="-122"/>
                <a:ea typeface="宋体" charset="-122"/>
                <a:cs typeface="Times New Roman" pitchFamily="18" charset="0"/>
              </a:rPr>
              <a:t>）对于</a:t>
            </a:r>
            <a:r>
              <a:rPr kumimoji="1" lang="zh-CN" altLang="en-US" sz="2600" i="0" u="none" dirty="0" smtClean="0">
                <a:solidFill>
                  <a:srgbClr val="FF0000"/>
                </a:solidFill>
                <a:latin typeface="宋体" charset="-122"/>
                <a:ea typeface="宋体" charset="-122"/>
                <a:cs typeface="Times New Roman" pitchFamily="18" charset="0"/>
              </a:rPr>
              <a:t>从</a:t>
            </a:r>
            <a:r>
              <a:rPr kumimoji="1" lang="en-US" altLang="zh-CN" sz="2600" i="0" u="none" dirty="0" smtClean="0">
                <a:solidFill>
                  <a:srgbClr val="FF0000"/>
                </a:solidFill>
                <a:latin typeface="宋体" charset="-122"/>
                <a:ea typeface="宋体" charset="-122"/>
                <a:cs typeface="Times New Roman" pitchFamily="18" charset="0"/>
              </a:rPr>
              <a:t>a</a:t>
            </a:r>
            <a:r>
              <a:rPr kumimoji="1" lang="zh-CN" altLang="en-US" sz="2600" i="0" u="none" dirty="0" smtClean="0">
                <a:solidFill>
                  <a:srgbClr val="FF0000"/>
                </a:solidFill>
                <a:latin typeface="宋体" charset="-122"/>
                <a:ea typeface="宋体" charset="-122"/>
                <a:cs typeface="Times New Roman" pitchFamily="18" charset="0"/>
              </a:rPr>
              <a:t>结点到</a:t>
            </a:r>
            <a:r>
              <a:rPr kumimoji="1" lang="en-US" altLang="zh-CN" sz="2600" i="0" u="none" dirty="0" smtClean="0">
                <a:solidFill>
                  <a:srgbClr val="FF0000"/>
                </a:solidFill>
                <a:latin typeface="宋体" charset="-122"/>
                <a:ea typeface="宋体" charset="-122"/>
                <a:cs typeface="Times New Roman" pitchFamily="18" charset="0"/>
              </a:rPr>
              <a:t>x</a:t>
            </a:r>
            <a:r>
              <a:rPr kumimoji="1" lang="zh-CN" altLang="en-US" sz="2600" i="0" u="none" dirty="0" smtClean="0">
                <a:solidFill>
                  <a:srgbClr val="FF0000"/>
                </a:solidFill>
                <a:latin typeface="宋体" charset="-122"/>
                <a:ea typeface="宋体" charset="-122"/>
                <a:cs typeface="Times New Roman" pitchFamily="18" charset="0"/>
              </a:rPr>
              <a:t>结点的路径上的每一个结点</a:t>
            </a:r>
            <a:r>
              <a:rPr kumimoji="1" lang="zh-CN" altLang="en-US" sz="2600" i="0" u="none" dirty="0" smtClean="0">
                <a:solidFill>
                  <a:srgbClr val="000000"/>
                </a:solidFill>
                <a:latin typeface="宋体" charset="-122"/>
                <a:ea typeface="宋体" charset="-122"/>
                <a:cs typeface="Times New Roman" pitchFamily="18" charset="0"/>
              </a:rPr>
              <a:t>（不包括结点</a:t>
            </a:r>
            <a:r>
              <a:rPr kumimoji="1" lang="en-US" altLang="zh-CN" sz="2600" i="0" u="none" dirty="0" smtClean="0">
                <a:solidFill>
                  <a:srgbClr val="000000"/>
                </a:solidFill>
                <a:latin typeface="宋体" charset="-122"/>
                <a:ea typeface="宋体" charset="-122"/>
                <a:cs typeface="Times New Roman" pitchFamily="18" charset="0"/>
              </a:rPr>
              <a:t>x</a:t>
            </a:r>
            <a:r>
              <a:rPr kumimoji="1" lang="zh-CN" altLang="en-US" sz="2600" i="0" u="none" dirty="0" smtClean="0">
                <a:solidFill>
                  <a:srgbClr val="000000"/>
                </a:solidFill>
                <a:latin typeface="宋体" charset="-122"/>
                <a:ea typeface="宋体" charset="-122"/>
                <a:cs typeface="Times New Roman" pitchFamily="18" charset="0"/>
              </a:rPr>
              <a:t>），根据结点中关键字和</a:t>
            </a:r>
            <a:r>
              <a:rPr kumimoji="1" lang="en-US" altLang="zh-CN" sz="2600" i="0" u="none" dirty="0" smtClean="0">
                <a:solidFill>
                  <a:srgbClr val="000000"/>
                </a:solidFill>
                <a:latin typeface="宋体" charset="-122"/>
                <a:ea typeface="宋体" charset="-122"/>
                <a:cs typeface="Times New Roman" pitchFamily="18" charset="0"/>
              </a:rPr>
              <a:t>x</a:t>
            </a:r>
            <a:r>
              <a:rPr kumimoji="1" lang="zh-CN" altLang="en-US" sz="2600" i="0" u="none" dirty="0" smtClean="0">
                <a:solidFill>
                  <a:srgbClr val="000000"/>
                </a:solidFill>
                <a:latin typeface="宋体" charset="-122"/>
                <a:ea typeface="宋体" charset="-122"/>
                <a:cs typeface="Times New Roman" pitchFamily="18" charset="0"/>
              </a:rPr>
              <a:t>的大小比较修改结点的平衡因子。如果结点关键字大于</a:t>
            </a:r>
            <a:r>
              <a:rPr kumimoji="1" lang="en-US" altLang="zh-CN" sz="2600" i="0" u="none" dirty="0" smtClean="0">
                <a:solidFill>
                  <a:srgbClr val="000000"/>
                </a:solidFill>
                <a:latin typeface="宋体" charset="-122"/>
                <a:ea typeface="宋体" charset="-122"/>
                <a:cs typeface="Times New Roman" pitchFamily="18" charset="0"/>
              </a:rPr>
              <a:t>x</a:t>
            </a:r>
            <a:r>
              <a:rPr kumimoji="1" lang="zh-CN" altLang="en-US" sz="2600" i="0" u="none" dirty="0" smtClean="0">
                <a:solidFill>
                  <a:srgbClr val="000000"/>
                </a:solidFill>
                <a:latin typeface="宋体" charset="-122"/>
                <a:ea typeface="宋体" charset="-122"/>
                <a:cs typeface="Times New Roman" pitchFamily="18" charset="0"/>
              </a:rPr>
              <a:t>，则结点平衡因子减</a:t>
            </a:r>
            <a:r>
              <a:rPr kumimoji="1" lang="en-US" altLang="zh-CN" sz="2600" i="0" u="none" dirty="0" smtClean="0">
                <a:solidFill>
                  <a:srgbClr val="000000"/>
                </a:solidFill>
                <a:latin typeface="宋体" charset="-122"/>
                <a:ea typeface="宋体" charset="-122"/>
                <a:cs typeface="Times New Roman" pitchFamily="18" charset="0"/>
              </a:rPr>
              <a:t>1</a:t>
            </a:r>
            <a:r>
              <a:rPr kumimoji="1" lang="zh-CN" altLang="en-US" sz="2600" i="0" u="none" dirty="0" smtClean="0">
                <a:solidFill>
                  <a:srgbClr val="000000"/>
                </a:solidFill>
                <a:latin typeface="宋体" charset="-122"/>
                <a:ea typeface="宋体" charset="-122"/>
                <a:cs typeface="Times New Roman" pitchFamily="18" charset="0"/>
              </a:rPr>
              <a:t>；否则结点平衡因子加</a:t>
            </a:r>
            <a:r>
              <a:rPr kumimoji="1" lang="en-US" altLang="zh-CN" sz="2600" i="0" u="none" dirty="0" smtClean="0">
                <a:solidFill>
                  <a:srgbClr val="000000"/>
                </a:solidFill>
                <a:latin typeface="宋体" charset="-122"/>
                <a:ea typeface="宋体" charset="-122"/>
                <a:cs typeface="Times New Roman" pitchFamily="18" charset="0"/>
              </a:rPr>
              <a:t>1</a:t>
            </a:r>
            <a:r>
              <a:rPr kumimoji="1" lang="zh-CN" altLang="en-US" sz="2600" i="0" u="none" dirty="0" smtClean="0">
                <a:solidFill>
                  <a:srgbClr val="000000"/>
                </a:solidFill>
                <a:latin typeface="宋体" charset="-122"/>
                <a:ea typeface="宋体" charset="-122"/>
                <a:cs typeface="Times New Roman" pitchFamily="18" charset="0"/>
              </a:rPr>
              <a:t>。</a:t>
            </a:r>
            <a:endParaRPr kumimoji="1" lang="zh-CN" altLang="en-US" sz="2600" i="0" u="none" dirty="0" smtClean="0">
              <a:solidFill>
                <a:srgbClr val="000000"/>
              </a:solidFill>
              <a:ea typeface="宋体" charset="-122"/>
              <a:cs typeface="Times New Roman" pitchFamily="18" charset="0"/>
            </a:endParaRPr>
          </a:p>
          <a:p>
            <a:pPr algn="just">
              <a:lnSpc>
                <a:spcPct val="130000"/>
              </a:lnSpc>
              <a:spcBef>
                <a:spcPct val="50000"/>
              </a:spcBef>
            </a:pPr>
            <a:r>
              <a:rPr kumimoji="1" lang="zh-CN" altLang="en-US" sz="2600" i="0" u="none" dirty="0" smtClean="0">
                <a:solidFill>
                  <a:srgbClr val="000000"/>
                </a:solidFill>
                <a:latin typeface="宋体" charset="-122"/>
                <a:ea typeface="宋体" charset="-122"/>
                <a:cs typeface="Times New Roman" pitchFamily="18" charset="0"/>
              </a:rPr>
              <a:t>（</a:t>
            </a:r>
            <a:r>
              <a:rPr kumimoji="1" lang="en-US" altLang="zh-CN" sz="2600" i="0" u="none" dirty="0" smtClean="0">
                <a:solidFill>
                  <a:srgbClr val="000000"/>
                </a:solidFill>
                <a:latin typeface="宋体" charset="-122"/>
                <a:ea typeface="宋体" charset="-122"/>
                <a:cs typeface="Times New Roman" pitchFamily="18" charset="0"/>
              </a:rPr>
              <a:t>3</a:t>
            </a:r>
            <a:r>
              <a:rPr kumimoji="1" lang="zh-CN" altLang="en-US" sz="2600" i="0" u="none" dirty="0" smtClean="0">
                <a:solidFill>
                  <a:srgbClr val="000000"/>
                </a:solidFill>
                <a:latin typeface="宋体" charset="-122"/>
                <a:ea typeface="宋体" charset="-122"/>
                <a:cs typeface="Times New Roman" pitchFamily="18" charset="0"/>
              </a:rPr>
              <a:t>）如果结点</a:t>
            </a:r>
            <a:r>
              <a:rPr kumimoji="1" lang="en-US" altLang="zh-CN" sz="2600" i="0" u="none" dirty="0" smtClean="0">
                <a:solidFill>
                  <a:srgbClr val="000000"/>
                </a:solidFill>
                <a:latin typeface="宋体" charset="-122"/>
                <a:ea typeface="宋体" charset="-122"/>
                <a:cs typeface="Times New Roman" pitchFamily="18" charset="0"/>
              </a:rPr>
              <a:t>a</a:t>
            </a:r>
            <a:r>
              <a:rPr kumimoji="1" lang="zh-CN" altLang="en-US" sz="2600" i="0" u="none" dirty="0" smtClean="0">
                <a:solidFill>
                  <a:srgbClr val="000000"/>
                </a:solidFill>
                <a:latin typeface="宋体" charset="-122"/>
                <a:ea typeface="宋体" charset="-122"/>
                <a:cs typeface="Times New Roman" pitchFamily="18" charset="0"/>
              </a:rPr>
              <a:t>的平衡因子绝对值为</a:t>
            </a:r>
            <a:r>
              <a:rPr kumimoji="1" lang="en-US" altLang="zh-CN" sz="2600" i="0" u="none" dirty="0" smtClean="0">
                <a:solidFill>
                  <a:srgbClr val="000000"/>
                </a:solidFill>
                <a:latin typeface="宋体" charset="-122"/>
                <a:ea typeface="宋体" charset="-122"/>
                <a:cs typeface="Times New Roman" pitchFamily="18" charset="0"/>
              </a:rPr>
              <a:t>2</a:t>
            </a:r>
            <a:r>
              <a:rPr kumimoji="1" lang="zh-CN" altLang="en-US" sz="2600" i="0" u="none" dirty="0" smtClean="0">
                <a:solidFill>
                  <a:srgbClr val="000000"/>
                </a:solidFill>
                <a:latin typeface="宋体" charset="-122"/>
                <a:ea typeface="宋体" charset="-122"/>
                <a:cs typeface="Times New Roman" pitchFamily="18" charset="0"/>
              </a:rPr>
              <a:t>，则表示二叉排序树失去平衡，再根据结点</a:t>
            </a:r>
            <a:r>
              <a:rPr kumimoji="1" lang="en-US" altLang="zh-CN" sz="2600" i="0" u="none" dirty="0" smtClean="0">
                <a:solidFill>
                  <a:srgbClr val="000000"/>
                </a:solidFill>
                <a:latin typeface="宋体" charset="-122"/>
                <a:ea typeface="宋体" charset="-122"/>
                <a:cs typeface="Times New Roman" pitchFamily="18" charset="0"/>
              </a:rPr>
              <a:t>a</a:t>
            </a:r>
            <a:r>
              <a:rPr kumimoji="1" lang="zh-CN" altLang="en-US" sz="2600" i="0" u="none" dirty="0" smtClean="0">
                <a:solidFill>
                  <a:srgbClr val="000000"/>
                </a:solidFill>
                <a:latin typeface="宋体" charset="-122"/>
                <a:ea typeface="宋体" charset="-122"/>
                <a:cs typeface="Times New Roman" pitchFamily="18" charset="0"/>
              </a:rPr>
              <a:t>及其左右孩子的平衡因子值来确定平衡旋转的类型。</a:t>
            </a:r>
            <a:endParaRPr kumimoji="1" lang="zh-CN" altLang="en-US" sz="2600" i="0" u="none" dirty="0" smtClean="0">
              <a:solidFill>
                <a:srgbClr val="000000"/>
              </a:solidFill>
              <a:ea typeface="宋体" charset="-122"/>
              <a:cs typeface="Times New Roman" pitchFamily="18" charset="0"/>
            </a:endParaRPr>
          </a:p>
        </p:txBody>
      </p:sp>
    </p:spTree>
    <p:extLst>
      <p:ext uri="{BB962C8B-B14F-4D97-AF65-F5344CB8AC3E}">
        <p14:creationId xmlns:p14="http://schemas.microsoft.com/office/powerpoint/2010/main" val="2554101582"/>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050"/>
          <p:cNvSpPr txBox="1">
            <a:spLocks noChangeArrowheads="1"/>
          </p:cNvSpPr>
          <p:nvPr/>
        </p:nvSpPr>
        <p:spPr bwMode="auto">
          <a:xfrm>
            <a:off x="1780443" y="6338888"/>
            <a:ext cx="49728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zh-CN" altLang="en-US" i="0" u="none" dirty="0" smtClean="0">
                <a:solidFill>
                  <a:srgbClr val="000000"/>
                </a:solidFill>
                <a:ea typeface="宋体" charset="-122"/>
              </a:rPr>
              <a:t>图</a:t>
            </a:r>
            <a:r>
              <a:rPr kumimoji="1" lang="en-US" altLang="zh-CN" i="0" u="none" dirty="0" smtClean="0">
                <a:solidFill>
                  <a:srgbClr val="000000"/>
                </a:solidFill>
                <a:ea typeface="宋体" charset="-122"/>
              </a:rPr>
              <a:t>8-19  </a:t>
            </a:r>
            <a:r>
              <a:rPr kumimoji="1" lang="zh-CN" altLang="en-US" i="0" u="none" dirty="0" smtClean="0">
                <a:solidFill>
                  <a:srgbClr val="000000"/>
                </a:solidFill>
                <a:ea typeface="宋体" charset="-122"/>
              </a:rPr>
              <a:t>平衡二叉树的建立过程</a:t>
            </a:r>
            <a:endParaRPr kumimoji="1" lang="zh-CN" altLang="en-US" sz="2000" i="0" u="none" dirty="0" smtClean="0">
              <a:solidFill>
                <a:srgbClr val="000000"/>
              </a:solidFill>
              <a:ea typeface="宋体" charset="-122"/>
            </a:endParaRPr>
          </a:p>
        </p:txBody>
      </p:sp>
      <p:pic>
        <p:nvPicPr>
          <p:cNvPr id="87043" name="Picture 2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95" y="333375"/>
            <a:ext cx="2526323"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37029" name="Picture 20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40" y="3213162"/>
            <a:ext cx="2193681"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37031" name="Picture 2055"/>
          <p:cNvPicPr>
            <a:picLocks noChangeAspect="1" noChangeArrowheads="1"/>
          </p:cNvPicPr>
          <p:nvPr/>
        </p:nvPicPr>
        <p:blipFill>
          <a:blip r:embed="rId4">
            <a:extLst>
              <a:ext uri="{28A0092B-C50C-407E-A947-70E740481C1C}">
                <a14:useLocalDpi xmlns:a14="http://schemas.microsoft.com/office/drawing/2010/main" val="0"/>
              </a:ext>
            </a:extLst>
          </a:blip>
          <a:srcRect l="22195"/>
          <a:stretch>
            <a:fillRect/>
          </a:stretch>
        </p:blipFill>
        <p:spPr bwMode="auto">
          <a:xfrm>
            <a:off x="6566393" y="620778"/>
            <a:ext cx="2327031"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37032" name="Picture 20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696" y="3357627"/>
            <a:ext cx="2524857"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37033" name="Picture 2057"/>
          <p:cNvPicPr>
            <a:picLocks noChangeAspect="1" noChangeArrowheads="1"/>
          </p:cNvPicPr>
          <p:nvPr/>
        </p:nvPicPr>
        <p:blipFill>
          <a:blip r:embed="rId4">
            <a:extLst>
              <a:ext uri="{28A0092B-C50C-407E-A947-70E740481C1C}">
                <a14:useLocalDpi xmlns:a14="http://schemas.microsoft.com/office/drawing/2010/main" val="0"/>
              </a:ext>
            </a:extLst>
          </a:blip>
          <a:srcRect r="77756"/>
          <a:stretch>
            <a:fillRect/>
          </a:stretch>
        </p:blipFill>
        <p:spPr bwMode="auto">
          <a:xfrm>
            <a:off x="5635902" y="549340"/>
            <a:ext cx="66528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37034" name="Picture 2058"/>
          <p:cNvPicPr>
            <a:picLocks noChangeAspect="1" noChangeArrowheads="1"/>
          </p:cNvPicPr>
          <p:nvPr/>
        </p:nvPicPr>
        <p:blipFill>
          <a:blip r:embed="rId6">
            <a:extLst>
              <a:ext uri="{28A0092B-C50C-407E-A947-70E740481C1C}">
                <a14:useLocalDpi xmlns:a14="http://schemas.microsoft.com/office/drawing/2010/main" val="0"/>
              </a:ext>
            </a:extLst>
          </a:blip>
          <a:srcRect l="71730" t="12491" r="2203" b="28415"/>
          <a:stretch>
            <a:fillRect/>
          </a:stretch>
        </p:blipFill>
        <p:spPr bwMode="auto">
          <a:xfrm>
            <a:off x="5237288" y="3789428"/>
            <a:ext cx="797169"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37035" name="Picture 20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0994" y="3357626"/>
            <a:ext cx="245891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87051" name="Rectangle 2060"/>
          <p:cNvSpPr>
            <a:spLocks noChangeArrowheads="1"/>
          </p:cNvSpPr>
          <p:nvPr/>
        </p:nvSpPr>
        <p:spPr bwMode="auto">
          <a:xfrm>
            <a:off x="1381890" y="5839706"/>
            <a:ext cx="700656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eaLnBrk="0" hangingPunct="0"/>
            <a:r>
              <a:rPr lang="en-US" altLang="zh-CN" sz="2800" dirty="0" smtClean="0">
                <a:solidFill>
                  <a:srgbClr val="000000"/>
                </a:solidFill>
                <a:latin typeface="Times New Roman" pitchFamily="18" charset="0"/>
                <a:ea typeface="宋体" charset="-122"/>
              </a:rPr>
              <a:t>{11</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39</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23</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68</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85</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8</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3</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46</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27</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50}</a:t>
            </a:r>
            <a:r>
              <a:rPr lang="en-US" altLang="zh-CN" sz="2800" i="1" u="sng" dirty="0" smtClean="0">
                <a:solidFill>
                  <a:srgbClr val="000000"/>
                </a:solidFill>
                <a:latin typeface="Times New Roman" pitchFamily="18" charset="0"/>
                <a:ea typeface="宋体" charset="-122"/>
              </a:rPr>
              <a:t> </a:t>
            </a:r>
          </a:p>
        </p:txBody>
      </p:sp>
      <p:grpSp>
        <p:nvGrpSpPr>
          <p:cNvPr id="3" name="组合 2"/>
          <p:cNvGrpSpPr/>
          <p:nvPr/>
        </p:nvGrpSpPr>
        <p:grpSpPr>
          <a:xfrm>
            <a:off x="3442191" y="260350"/>
            <a:ext cx="1937238" cy="2736850"/>
            <a:chOff x="3442191" y="260350"/>
            <a:chExt cx="1937238" cy="2736850"/>
          </a:xfrm>
        </p:grpSpPr>
        <p:pic>
          <p:nvPicPr>
            <p:cNvPr id="1537028" name="Picture 20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2191" y="260350"/>
              <a:ext cx="193723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2" name="TextBox 1"/>
            <p:cNvSpPr txBox="1"/>
            <p:nvPr/>
          </p:nvSpPr>
          <p:spPr>
            <a:xfrm>
              <a:off x="5036757" y="1376772"/>
              <a:ext cx="133152" cy="276999"/>
            </a:xfrm>
            <a:prstGeom prst="rect">
              <a:avLst/>
            </a:prstGeom>
            <a:noFill/>
          </p:spPr>
          <p:txBody>
            <a:bodyPr wrap="square" lIns="0" tIns="0" rIns="0" bIns="0" rtlCol="0">
              <a:spAutoFit/>
            </a:bodyPr>
            <a:lstStyle/>
            <a:p>
              <a:r>
                <a:rPr lang="en-US" altLang="zh-CN" dirty="0" smtClean="0"/>
                <a:t>-</a:t>
              </a:r>
              <a:endParaRPr lang="zh-CN" altLang="en-US" dirty="0"/>
            </a:p>
          </p:txBody>
        </p:sp>
      </p:grpSp>
    </p:spTree>
    <p:extLst>
      <p:ext uri="{BB962C8B-B14F-4D97-AF65-F5344CB8AC3E}">
        <p14:creationId xmlns:p14="http://schemas.microsoft.com/office/powerpoint/2010/main" val="1248945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7033"/>
                                        </p:tgtEl>
                                        <p:attrNameLst>
                                          <p:attrName>style.visibility</p:attrName>
                                        </p:attrNameLst>
                                      </p:cBhvr>
                                      <p:to>
                                        <p:strVal val="visible"/>
                                      </p:to>
                                    </p:set>
                                    <p:animEffect transition="in" filter="dissolve">
                                      <p:cBhvr>
                                        <p:cTn id="7" dur="500"/>
                                        <p:tgtEl>
                                          <p:spTgt spid="15370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37031"/>
                                        </p:tgtEl>
                                        <p:attrNameLst>
                                          <p:attrName>style.visibility</p:attrName>
                                        </p:attrNameLst>
                                      </p:cBhvr>
                                      <p:to>
                                        <p:strVal val="visible"/>
                                      </p:to>
                                    </p:set>
                                    <p:animEffect transition="in" filter="dissolve">
                                      <p:cBhvr>
                                        <p:cTn id="12" dur="500"/>
                                        <p:tgtEl>
                                          <p:spTgt spid="15370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537029"/>
                                        </p:tgtEl>
                                        <p:attrNameLst>
                                          <p:attrName>style.visibility</p:attrName>
                                        </p:attrNameLst>
                                      </p:cBhvr>
                                      <p:to>
                                        <p:strVal val="visible"/>
                                      </p:to>
                                    </p:set>
                                    <p:animEffect transition="in" filter="strips(downLeft)">
                                      <p:cBhvr>
                                        <p:cTn id="17" dur="500"/>
                                        <p:tgtEl>
                                          <p:spTgt spid="15370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537035"/>
                                        </p:tgtEl>
                                        <p:attrNameLst>
                                          <p:attrName>style.visibility</p:attrName>
                                        </p:attrNameLst>
                                      </p:cBhvr>
                                      <p:to>
                                        <p:strVal val="visible"/>
                                      </p:to>
                                    </p:set>
                                    <p:animEffect transition="in" filter="checkerboard(across)">
                                      <p:cBhvr>
                                        <p:cTn id="22" dur="500"/>
                                        <p:tgtEl>
                                          <p:spTgt spid="15370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537034"/>
                                        </p:tgtEl>
                                        <p:attrNameLst>
                                          <p:attrName>style.visibility</p:attrName>
                                        </p:attrNameLst>
                                      </p:cBhvr>
                                      <p:to>
                                        <p:strVal val="visible"/>
                                      </p:to>
                                    </p:set>
                                    <p:animEffect transition="in" filter="checkerboard(across)">
                                      <p:cBhvr>
                                        <p:cTn id="27" dur="500"/>
                                        <p:tgtEl>
                                          <p:spTgt spid="15370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537032"/>
                                        </p:tgtEl>
                                        <p:attrNameLst>
                                          <p:attrName>style.visibility</p:attrName>
                                        </p:attrNameLst>
                                      </p:cBhvr>
                                      <p:to>
                                        <p:strVal val="visible"/>
                                      </p:to>
                                    </p:set>
                                    <p:animEffect transition="in" filter="slide(fromBottom)">
                                      <p:cBhvr>
                                        <p:cTn id="32" dur="500"/>
                                        <p:tgtEl>
                                          <p:spTgt spid="1537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1026"/>
          <p:cNvSpPr txBox="1">
            <a:spLocks noChangeArrowheads="1"/>
          </p:cNvSpPr>
          <p:nvPr/>
        </p:nvSpPr>
        <p:spPr bwMode="auto">
          <a:xfrm>
            <a:off x="1780443" y="6338888"/>
            <a:ext cx="48830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zh-CN" altLang="en-US" i="0" u="none" dirty="0" smtClean="0">
                <a:solidFill>
                  <a:srgbClr val="000000"/>
                </a:solidFill>
                <a:ea typeface="宋体" charset="-122"/>
              </a:rPr>
              <a:t>图</a:t>
            </a:r>
            <a:r>
              <a:rPr kumimoji="1" lang="en-US" altLang="zh-CN" i="0" u="none" dirty="0" smtClean="0">
                <a:solidFill>
                  <a:srgbClr val="000000"/>
                </a:solidFill>
                <a:ea typeface="宋体" charset="-122"/>
              </a:rPr>
              <a:t>8-19 </a:t>
            </a:r>
            <a:r>
              <a:rPr kumimoji="1" lang="zh-CN" altLang="en-US" i="0" u="none" dirty="0" smtClean="0">
                <a:solidFill>
                  <a:srgbClr val="000000"/>
                </a:solidFill>
                <a:ea typeface="宋体" charset="-122"/>
              </a:rPr>
              <a:t>平衡二叉树的建立过程</a:t>
            </a:r>
            <a:endParaRPr kumimoji="1" lang="zh-CN" altLang="en-US" sz="2000" i="0" u="none" dirty="0" smtClean="0">
              <a:solidFill>
                <a:srgbClr val="000000"/>
              </a:solidFill>
              <a:ea typeface="宋体" charset="-122"/>
            </a:endParaRPr>
          </a:p>
        </p:txBody>
      </p:sp>
      <p:pic>
        <p:nvPicPr>
          <p:cNvPr id="88067"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99" y="333375"/>
            <a:ext cx="2526323"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38052"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637" y="333375"/>
            <a:ext cx="2791557"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38053" name="Picture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454" y="692150"/>
            <a:ext cx="262010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38054" name="Picture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599" y="2924175"/>
            <a:ext cx="245891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538055" name="Picture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3936" y="2924240"/>
            <a:ext cx="28575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88072" name="Rectangle 1032"/>
          <p:cNvSpPr>
            <a:spLocks noChangeArrowheads="1"/>
          </p:cNvSpPr>
          <p:nvPr/>
        </p:nvSpPr>
        <p:spPr bwMode="auto">
          <a:xfrm>
            <a:off x="1381890" y="5839706"/>
            <a:ext cx="700656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eaLnBrk="0" hangingPunct="0"/>
            <a:r>
              <a:rPr lang="en-US" altLang="zh-CN" sz="2800" dirty="0" smtClean="0">
                <a:solidFill>
                  <a:srgbClr val="000000"/>
                </a:solidFill>
                <a:latin typeface="Times New Roman" pitchFamily="18" charset="0"/>
                <a:ea typeface="宋体" charset="-122"/>
              </a:rPr>
              <a:t>{11</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39</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23</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68</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85</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8</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3</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46</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27</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50}</a:t>
            </a:r>
            <a:r>
              <a:rPr lang="en-US" altLang="zh-CN" sz="2800" i="1" u="sng"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12685772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8052"/>
                                        </p:tgtEl>
                                        <p:attrNameLst>
                                          <p:attrName>style.visibility</p:attrName>
                                        </p:attrNameLst>
                                      </p:cBhvr>
                                      <p:to>
                                        <p:strVal val="visible"/>
                                      </p:to>
                                    </p:set>
                                    <p:animEffect transition="in" filter="blinds(horizontal)">
                                      <p:cBhvr>
                                        <p:cTn id="7" dur="500"/>
                                        <p:tgtEl>
                                          <p:spTgt spid="1538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538053"/>
                                        </p:tgtEl>
                                        <p:attrNameLst>
                                          <p:attrName>style.visibility</p:attrName>
                                        </p:attrNameLst>
                                      </p:cBhvr>
                                      <p:to>
                                        <p:strVal val="visible"/>
                                      </p:to>
                                    </p:set>
                                    <p:animEffect transition="in" filter="strips(downLeft)">
                                      <p:cBhvr>
                                        <p:cTn id="12" dur="500"/>
                                        <p:tgtEl>
                                          <p:spTgt spid="1538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538054"/>
                                        </p:tgtEl>
                                        <p:attrNameLst>
                                          <p:attrName>style.visibility</p:attrName>
                                        </p:attrNameLst>
                                      </p:cBhvr>
                                      <p:to>
                                        <p:strVal val="visible"/>
                                      </p:to>
                                    </p:set>
                                    <p:animEffect transition="in" filter="strips(downLeft)">
                                      <p:cBhvr>
                                        <p:cTn id="17" dur="500"/>
                                        <p:tgtEl>
                                          <p:spTgt spid="15380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38055"/>
                                        </p:tgtEl>
                                        <p:attrNameLst>
                                          <p:attrName>style.visibility</p:attrName>
                                        </p:attrNameLst>
                                      </p:cBhvr>
                                      <p:to>
                                        <p:strVal val="visible"/>
                                      </p:to>
                                    </p:set>
                                    <p:animEffect transition="in" filter="dissolve">
                                      <p:cBhvr>
                                        <p:cTn id="22" dur="500"/>
                                        <p:tgtEl>
                                          <p:spTgt spid="153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3"/>
          <p:cNvSpPr txBox="1">
            <a:spLocks noChangeArrowheads="1"/>
          </p:cNvSpPr>
          <p:nvPr/>
        </p:nvSpPr>
        <p:spPr bwMode="auto">
          <a:xfrm>
            <a:off x="1780443" y="6338888"/>
            <a:ext cx="48830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zh-CN" altLang="en-US" i="0" u="none" dirty="0" smtClean="0">
                <a:solidFill>
                  <a:srgbClr val="000000"/>
                </a:solidFill>
                <a:ea typeface="宋体" charset="-122"/>
              </a:rPr>
              <a:t>图</a:t>
            </a:r>
            <a:r>
              <a:rPr kumimoji="1" lang="en-US" altLang="zh-CN" i="0" u="none" dirty="0" smtClean="0">
                <a:solidFill>
                  <a:srgbClr val="000000"/>
                </a:solidFill>
                <a:ea typeface="宋体" charset="-122"/>
              </a:rPr>
              <a:t>8-19 </a:t>
            </a:r>
            <a:r>
              <a:rPr kumimoji="1" lang="zh-CN" altLang="en-US" i="0" u="none" smtClean="0">
                <a:solidFill>
                  <a:srgbClr val="000000"/>
                </a:solidFill>
                <a:ea typeface="宋体" charset="-122"/>
              </a:rPr>
              <a:t>平衡二叉树的建立过程</a:t>
            </a:r>
            <a:endParaRPr kumimoji="1" lang="zh-CN" altLang="en-US" sz="2000" i="0" u="none" smtClean="0">
              <a:solidFill>
                <a:srgbClr val="000000"/>
              </a:solidFill>
              <a:ea typeface="宋体" charset="-122"/>
            </a:endParaRPr>
          </a:p>
        </p:txBody>
      </p:sp>
      <p:pic>
        <p:nvPicPr>
          <p:cNvPr id="89091"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78" y="1268475"/>
            <a:ext cx="3050931"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03933"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588" y="1484375"/>
            <a:ext cx="3921369"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403934" name="AutoShape 30"/>
          <p:cNvSpPr>
            <a:spLocks noChangeArrowheads="1"/>
          </p:cNvSpPr>
          <p:nvPr/>
        </p:nvSpPr>
        <p:spPr bwMode="auto">
          <a:xfrm>
            <a:off x="3774831" y="2565400"/>
            <a:ext cx="863112" cy="1079500"/>
          </a:xfrm>
          <a:prstGeom prst="rightArrow">
            <a:avLst>
              <a:gd name="adj1" fmla="val 50000"/>
              <a:gd name="adj2" fmla="val 25000"/>
            </a:avLst>
          </a:prstGeom>
          <a:solidFill>
            <a:srgbClr val="FFFFFF"/>
          </a:solidFill>
          <a:ln w="22225">
            <a:solidFill>
              <a:schemeClr val="tx1"/>
            </a:solidFill>
            <a:miter lim="800000"/>
            <a:headEnd/>
            <a:tailEnd/>
          </a:ln>
        </p:spPr>
        <p:txBody>
          <a:bodyPr wrap="none" lIns="87312" tIns="44450" rIns="87312" bIns="44450" anchor="ctr"/>
          <a:lstStyle/>
          <a:p>
            <a:pPr algn="ctr" eaLnBrk="0" hangingPunct="0">
              <a:spcBef>
                <a:spcPct val="20000"/>
              </a:spcBef>
            </a:pPr>
            <a:r>
              <a:rPr lang="en-US" altLang="zh-CN" sz="2800" smtClean="0">
                <a:solidFill>
                  <a:srgbClr val="000000"/>
                </a:solidFill>
                <a:latin typeface="Times New Roman" pitchFamily="18" charset="0"/>
                <a:ea typeface="宋体" charset="-122"/>
              </a:rPr>
              <a:t>LR</a:t>
            </a:r>
          </a:p>
        </p:txBody>
      </p:sp>
      <p:sp>
        <p:nvSpPr>
          <p:cNvPr id="89094" name="Rectangle 31"/>
          <p:cNvSpPr>
            <a:spLocks noChangeArrowheads="1"/>
          </p:cNvSpPr>
          <p:nvPr/>
        </p:nvSpPr>
        <p:spPr bwMode="auto">
          <a:xfrm>
            <a:off x="1381859" y="5731756"/>
            <a:ext cx="725859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eaLnBrk="0" hangingPunct="0"/>
            <a:r>
              <a:rPr lang="en-US" altLang="zh-CN" sz="2800" dirty="0" smtClean="0">
                <a:solidFill>
                  <a:srgbClr val="000000"/>
                </a:solidFill>
                <a:latin typeface="Times New Roman" pitchFamily="18" charset="0"/>
                <a:ea typeface="宋体" charset="-122"/>
              </a:rPr>
              <a:t>{11</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39</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23</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68</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85</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8</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3</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46</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27</a:t>
            </a:r>
            <a:r>
              <a:rPr lang="zh-CN" altLang="en-US" sz="2800" dirty="0" smtClean="0">
                <a:solidFill>
                  <a:srgbClr val="000000"/>
                </a:solidFill>
                <a:latin typeface="Times New Roman" pitchFamily="18" charset="0"/>
                <a:ea typeface="宋体" charset="-122"/>
              </a:rPr>
              <a:t>、</a:t>
            </a:r>
            <a:r>
              <a:rPr lang="en-US" altLang="zh-CN" sz="2800" dirty="0" smtClean="0">
                <a:solidFill>
                  <a:srgbClr val="000000"/>
                </a:solidFill>
                <a:latin typeface="Times New Roman" pitchFamily="18" charset="0"/>
                <a:ea typeface="宋体" charset="-122"/>
              </a:rPr>
              <a:t>50}</a:t>
            </a:r>
            <a:r>
              <a:rPr lang="en-US" altLang="zh-CN" sz="2800" i="1" u="sng"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2652852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3934"/>
                                        </p:tgtEl>
                                        <p:attrNameLst>
                                          <p:attrName>style.visibility</p:attrName>
                                        </p:attrNameLst>
                                      </p:cBhvr>
                                      <p:to>
                                        <p:strVal val="visible"/>
                                      </p:to>
                                    </p:set>
                                    <p:animEffect transition="in" filter="checkerboard(across)">
                                      <p:cBhvr>
                                        <p:cTn id="7" dur="500"/>
                                        <p:tgtEl>
                                          <p:spTgt spid="14039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1403933"/>
                                        </p:tgtEl>
                                        <p:attrNameLst>
                                          <p:attrName>style.visibility</p:attrName>
                                        </p:attrNameLst>
                                      </p:cBhvr>
                                      <p:to>
                                        <p:strVal val="visible"/>
                                      </p:to>
                                    </p:set>
                                    <p:animEffect transition="in" filter="barn(inHorizontal)">
                                      <p:cBhvr>
                                        <p:cTn id="12" dur="500"/>
                                        <p:tgtEl>
                                          <p:spTgt spid="1403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3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7"/>
          <p:cNvSpPr>
            <a:spLocks noChangeArrowheads="1"/>
          </p:cNvSpPr>
          <p:nvPr/>
        </p:nvSpPr>
        <p:spPr bwMode="auto">
          <a:xfrm>
            <a:off x="184640" y="1683955"/>
            <a:ext cx="8743844" cy="310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algn="just" hangingPunct="0">
              <a:buFont typeface="Wingdings" pitchFamily="2" charset="2"/>
              <a:buNone/>
              <a:defRPr/>
            </a:pPr>
            <a:r>
              <a:rPr lang="zh-CN" altLang="en-US" sz="2800" dirty="0">
                <a:solidFill>
                  <a:srgbClr val="000000"/>
                </a:solidFill>
                <a:latin typeface="Times New Roman" pitchFamily="18" charset="0"/>
              </a:rPr>
              <a:t>      当删除结点</a:t>
            </a:r>
            <a:r>
              <a:rPr lang="en-US" altLang="zh-CN" sz="2800" dirty="0">
                <a:solidFill>
                  <a:srgbClr val="000000"/>
                </a:solidFill>
                <a:latin typeface="Times New Roman" pitchFamily="18" charset="0"/>
              </a:rPr>
              <a:t>x</a:t>
            </a:r>
            <a:r>
              <a:rPr lang="zh-CN" altLang="en-US" sz="2800" dirty="0">
                <a:solidFill>
                  <a:srgbClr val="000000"/>
                </a:solidFill>
                <a:latin typeface="Times New Roman" pitchFamily="18" charset="0"/>
              </a:rPr>
              <a:t>后，需要对从结点</a:t>
            </a:r>
            <a:r>
              <a:rPr lang="en-US" altLang="zh-CN" sz="2800" dirty="0">
                <a:solidFill>
                  <a:srgbClr val="000000"/>
                </a:solidFill>
                <a:latin typeface="Times New Roman" pitchFamily="18" charset="0"/>
              </a:rPr>
              <a:t>x</a:t>
            </a:r>
            <a:r>
              <a:rPr lang="zh-CN" altLang="en-US" sz="2800" dirty="0">
                <a:solidFill>
                  <a:srgbClr val="000000"/>
                </a:solidFill>
                <a:latin typeface="Times New Roman" pitchFamily="18" charset="0"/>
              </a:rPr>
              <a:t>的双亲到根结点的路径上这些结点考虑平衡因子是否变化，一旦结点的</a:t>
            </a:r>
            <a:r>
              <a:rPr lang="en-US" altLang="zh-CN" sz="2800" dirty="0">
                <a:solidFill>
                  <a:srgbClr val="000000"/>
                </a:solidFill>
                <a:latin typeface="Times New Roman" pitchFamily="18" charset="0"/>
              </a:rPr>
              <a:t/>
            </a:r>
            <a:br>
              <a:rPr lang="en-US" altLang="zh-CN" sz="2800" dirty="0">
                <a:solidFill>
                  <a:srgbClr val="000000"/>
                </a:solidFill>
                <a:latin typeface="Times New Roman" pitchFamily="18" charset="0"/>
              </a:rPr>
            </a:br>
            <a:r>
              <a:rPr lang="en-US" altLang="zh-CN" sz="2800" dirty="0">
                <a:solidFill>
                  <a:srgbClr val="000000"/>
                </a:solidFill>
                <a:latin typeface="Times New Roman"/>
              </a:rPr>
              <a:t>|</a:t>
            </a:r>
            <a:r>
              <a:rPr lang="zh-CN" altLang="en-US" sz="2800" dirty="0">
                <a:solidFill>
                  <a:srgbClr val="000000"/>
                </a:solidFill>
                <a:latin typeface="Times New Roman"/>
              </a:rPr>
              <a:t>平衡因子</a:t>
            </a:r>
            <a:r>
              <a:rPr lang="en-US" altLang="zh-CN" sz="2800" dirty="0">
                <a:solidFill>
                  <a:srgbClr val="000000"/>
                </a:solidFill>
                <a:latin typeface="Times New Roman"/>
              </a:rPr>
              <a:t>|&gt;</a:t>
            </a:r>
            <a:r>
              <a:rPr lang="en-US" altLang="zh-CN" sz="2800" dirty="0">
                <a:solidFill>
                  <a:srgbClr val="000000"/>
                </a:solidFill>
                <a:latin typeface="Times New Roman" pitchFamily="18" charset="0"/>
              </a:rPr>
              <a:t>1</a:t>
            </a:r>
            <a:r>
              <a:rPr lang="zh-CN" altLang="en-US" sz="2800" dirty="0">
                <a:solidFill>
                  <a:srgbClr val="000000"/>
                </a:solidFill>
                <a:latin typeface="Times New Roman" pitchFamily="18" charset="0"/>
              </a:rPr>
              <a:t>时，就需要平衡化处理。</a:t>
            </a:r>
            <a:endParaRPr lang="en-US" altLang="zh-CN" sz="2800" dirty="0">
              <a:solidFill>
                <a:srgbClr val="000000"/>
              </a:solidFill>
              <a:latin typeface="Times New Roman" pitchFamily="18" charset="0"/>
            </a:endParaRPr>
          </a:p>
          <a:p>
            <a:pPr algn="just" hangingPunct="0">
              <a:buFont typeface="Wingdings" pitchFamily="2" charset="2"/>
              <a:buNone/>
              <a:defRPr/>
            </a:pPr>
            <a:r>
              <a:rPr lang="en-US" altLang="zh-CN" sz="2800" dirty="0">
                <a:solidFill>
                  <a:srgbClr val="000000"/>
                </a:solidFill>
                <a:latin typeface="Times New Roman" pitchFamily="18" charset="0"/>
              </a:rPr>
              <a:t>      </a:t>
            </a:r>
            <a:r>
              <a:rPr lang="zh-CN" altLang="en-US" sz="2800" dirty="0">
                <a:solidFill>
                  <a:srgbClr val="000000"/>
                </a:solidFill>
                <a:latin typeface="Times New Roman" pitchFamily="18" charset="0"/>
              </a:rPr>
              <a:t>定义变量</a:t>
            </a:r>
            <a:r>
              <a:rPr lang="en-US" altLang="zh-CN" sz="2800" dirty="0">
                <a:solidFill>
                  <a:srgbClr val="FF0000"/>
                </a:solidFill>
                <a:effectLst>
                  <a:outerShdw blurRad="38100" dist="38100" dir="2700000" algn="tl">
                    <a:srgbClr val="000000">
                      <a:alpha val="43137"/>
                    </a:srgbClr>
                  </a:outerShdw>
                </a:effectLst>
                <a:latin typeface="Times New Roman" pitchFamily="18" charset="0"/>
              </a:rPr>
              <a:t>shorter</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初值为</a:t>
            </a:r>
            <a:r>
              <a:rPr lang="en-US" altLang="zh-CN" sz="2800" dirty="0">
                <a:solidFill>
                  <a:srgbClr val="000000"/>
                </a:solidFill>
                <a:latin typeface="Times New Roman" pitchFamily="18" charset="0"/>
              </a:rPr>
              <a:t>true)</a:t>
            </a:r>
            <a:r>
              <a:rPr lang="zh-CN" altLang="en-US" sz="2800" dirty="0">
                <a:solidFill>
                  <a:srgbClr val="000000"/>
                </a:solidFill>
                <a:latin typeface="Times New Roman" pitchFamily="18" charset="0"/>
              </a:rPr>
              <a:t>来指明子树的高度是否被缩短。在每个结点上要做的平衡化操作取决于</a:t>
            </a:r>
            <a:r>
              <a:rPr lang="en-US" altLang="zh-CN" sz="2800" dirty="0">
                <a:solidFill>
                  <a:srgbClr val="000000"/>
                </a:solidFill>
                <a:latin typeface="Times New Roman" pitchFamily="18" charset="0"/>
              </a:rPr>
              <a:t>shorter</a:t>
            </a:r>
            <a:r>
              <a:rPr lang="zh-CN" altLang="en-US" sz="2800" dirty="0">
                <a:solidFill>
                  <a:srgbClr val="000000"/>
                </a:solidFill>
                <a:latin typeface="Times New Roman" pitchFamily="18" charset="0"/>
              </a:rPr>
              <a:t>的值和结点的平衡因子的值，有时还要依赖其孩子的平衡因子。</a:t>
            </a:r>
          </a:p>
        </p:txBody>
      </p:sp>
      <p:sp>
        <p:nvSpPr>
          <p:cNvPr id="90115" name="Rectangle 1029"/>
          <p:cNvSpPr>
            <a:spLocks noChangeArrowheads="1"/>
          </p:cNvSpPr>
          <p:nvPr/>
        </p:nvSpPr>
        <p:spPr bwMode="auto">
          <a:xfrm>
            <a:off x="191056" y="404876"/>
            <a:ext cx="558646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hangingPunct="0">
              <a:buFont typeface="Wingdings" pitchFamily="2" charset="2"/>
              <a:buNone/>
            </a:pPr>
            <a:r>
              <a:rPr lang="en-US" altLang="zh-CN" sz="2800" b="1" smtClean="0">
                <a:solidFill>
                  <a:srgbClr val="000000"/>
                </a:solidFill>
                <a:latin typeface="宋体" charset="-122"/>
                <a:ea typeface="宋体" charset="-122"/>
              </a:rPr>
              <a:t>平衡二叉树</a:t>
            </a:r>
            <a:r>
              <a:rPr lang="zh-CN" altLang="en-US" sz="2800" b="1" smtClean="0">
                <a:solidFill>
                  <a:srgbClr val="000000"/>
                </a:solidFill>
                <a:latin typeface="宋体" charset="-122"/>
                <a:ea typeface="宋体" charset="-122"/>
              </a:rPr>
              <a:t>删除结点的算法思想：</a:t>
            </a:r>
          </a:p>
        </p:txBody>
      </p:sp>
    </p:spTree>
    <p:extLst>
      <p:ext uri="{BB962C8B-B14F-4D97-AF65-F5344CB8AC3E}">
        <p14:creationId xmlns:p14="http://schemas.microsoft.com/office/powerpoint/2010/main" val="6370917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213946" y="1196700"/>
            <a:ext cx="8626720" cy="20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buFont typeface="Wingdings" pitchFamily="2" charset="2"/>
              <a:buNone/>
            </a:pPr>
            <a:r>
              <a:rPr lang="zh-CN" altLang="en-US" sz="3200" smtClean="0">
                <a:solidFill>
                  <a:srgbClr val="000000"/>
                </a:solidFill>
                <a:latin typeface="Times New Roman" pitchFamily="18" charset="0"/>
                <a:ea typeface="宋体" charset="-122"/>
              </a:rPr>
              <a:t>（</a:t>
            </a:r>
            <a:r>
              <a:rPr lang="en-US" altLang="zh-CN" sz="3200" smtClean="0">
                <a:solidFill>
                  <a:srgbClr val="000000"/>
                </a:solidFill>
                <a:latin typeface="Times New Roman" pitchFamily="18" charset="0"/>
                <a:ea typeface="宋体" charset="-122"/>
              </a:rPr>
              <a:t>1</a:t>
            </a:r>
            <a:r>
              <a:rPr lang="zh-CN" altLang="en-US" sz="3200" smtClean="0">
                <a:solidFill>
                  <a:srgbClr val="000000"/>
                </a:solidFill>
                <a:latin typeface="Times New Roman" pitchFamily="18" charset="0"/>
                <a:ea typeface="宋体" charset="-122"/>
              </a:rPr>
              <a:t>）如果被删结点</a:t>
            </a:r>
            <a:r>
              <a:rPr lang="en-US" altLang="zh-CN" sz="3200" smtClean="0">
                <a:solidFill>
                  <a:srgbClr val="000000"/>
                </a:solidFill>
                <a:latin typeface="Times New Roman" pitchFamily="18" charset="0"/>
                <a:ea typeface="宋体" charset="-122"/>
              </a:rPr>
              <a:t>x</a:t>
            </a:r>
            <a:r>
              <a:rPr lang="zh-CN" altLang="en-US" sz="3200" smtClean="0">
                <a:solidFill>
                  <a:srgbClr val="000000"/>
                </a:solidFill>
                <a:latin typeface="Times New Roman" pitchFamily="18" charset="0"/>
                <a:ea typeface="宋体" charset="-122"/>
              </a:rPr>
              <a:t>有左、右孩子，首先查找</a:t>
            </a:r>
            <a:r>
              <a:rPr lang="en-US" altLang="zh-CN" sz="3200" smtClean="0">
                <a:solidFill>
                  <a:srgbClr val="000000"/>
                </a:solidFill>
                <a:latin typeface="Times New Roman" pitchFamily="18" charset="0"/>
                <a:ea typeface="宋体" charset="-122"/>
              </a:rPr>
              <a:t>x</a:t>
            </a:r>
            <a:r>
              <a:rPr lang="zh-CN" altLang="en-US" sz="3200" smtClean="0">
                <a:solidFill>
                  <a:srgbClr val="000000"/>
                </a:solidFill>
                <a:latin typeface="Times New Roman" pitchFamily="18" charset="0"/>
                <a:ea typeface="宋体" charset="-122"/>
              </a:rPr>
              <a:t>在中序下的直接前驱</a:t>
            </a:r>
            <a:r>
              <a:rPr lang="en-US" altLang="zh-CN" sz="3200" smtClean="0">
                <a:solidFill>
                  <a:srgbClr val="000000"/>
                </a:solidFill>
                <a:latin typeface="Times New Roman" pitchFamily="18" charset="0"/>
                <a:ea typeface="宋体" charset="-122"/>
              </a:rPr>
              <a:t>y(</a:t>
            </a:r>
            <a:r>
              <a:rPr lang="zh-CN" altLang="en-US" sz="3200" smtClean="0">
                <a:solidFill>
                  <a:srgbClr val="000000"/>
                </a:solidFill>
                <a:latin typeface="Times New Roman" pitchFamily="18" charset="0"/>
                <a:ea typeface="宋体" charset="-122"/>
              </a:rPr>
              <a:t>或直接后继</a:t>
            </a:r>
            <a:r>
              <a:rPr lang="en-US" altLang="zh-CN" sz="3200" smtClean="0">
                <a:solidFill>
                  <a:srgbClr val="000000"/>
                </a:solidFill>
                <a:latin typeface="Times New Roman" pitchFamily="18" charset="0"/>
                <a:ea typeface="宋体" charset="-122"/>
              </a:rPr>
              <a:t>)</a:t>
            </a:r>
            <a:r>
              <a:rPr lang="zh-CN" altLang="en-US" sz="3200" smtClean="0">
                <a:solidFill>
                  <a:srgbClr val="000000"/>
                </a:solidFill>
                <a:latin typeface="Times New Roman" pitchFamily="18" charset="0"/>
                <a:ea typeface="宋体" charset="-122"/>
              </a:rPr>
              <a:t>，再把</a:t>
            </a:r>
            <a:r>
              <a:rPr lang="en-US" altLang="zh-CN" sz="3200" smtClean="0">
                <a:solidFill>
                  <a:srgbClr val="000000"/>
                </a:solidFill>
                <a:latin typeface="Times New Roman" pitchFamily="18" charset="0"/>
                <a:ea typeface="宋体" charset="-122"/>
              </a:rPr>
              <a:t>y</a:t>
            </a:r>
            <a:r>
              <a:rPr lang="zh-CN" altLang="en-US" sz="3200" smtClean="0">
                <a:solidFill>
                  <a:srgbClr val="000000"/>
                </a:solidFill>
                <a:latin typeface="Times New Roman" pitchFamily="18" charset="0"/>
                <a:ea typeface="宋体" charset="-122"/>
              </a:rPr>
              <a:t>的内容传送给结点</a:t>
            </a:r>
            <a:r>
              <a:rPr lang="en-US" altLang="zh-CN" sz="3200" smtClean="0">
                <a:solidFill>
                  <a:srgbClr val="000000"/>
                </a:solidFill>
                <a:latin typeface="Times New Roman" pitchFamily="18" charset="0"/>
                <a:ea typeface="宋体" charset="-122"/>
              </a:rPr>
              <a:t>x</a:t>
            </a:r>
            <a:r>
              <a:rPr lang="zh-CN" altLang="en-US" sz="3200" smtClean="0">
                <a:solidFill>
                  <a:srgbClr val="000000"/>
                </a:solidFill>
                <a:latin typeface="Times New Roman" pitchFamily="18" charset="0"/>
                <a:ea typeface="宋体" charset="-122"/>
              </a:rPr>
              <a:t>，再删除结点</a:t>
            </a:r>
            <a:r>
              <a:rPr lang="en-US" altLang="zh-CN" sz="3200" smtClean="0">
                <a:solidFill>
                  <a:srgbClr val="000000"/>
                </a:solidFill>
                <a:latin typeface="Times New Roman" pitchFamily="18" charset="0"/>
                <a:ea typeface="宋体" charset="-122"/>
              </a:rPr>
              <a:t>y</a:t>
            </a:r>
            <a:r>
              <a:rPr lang="zh-CN" altLang="en-US" sz="3200" smtClean="0">
                <a:solidFill>
                  <a:srgbClr val="000000"/>
                </a:solidFill>
                <a:latin typeface="Times New Roman" pitchFamily="18" charset="0"/>
                <a:ea typeface="宋体" charset="-122"/>
              </a:rPr>
              <a:t>（</a:t>
            </a:r>
            <a:r>
              <a:rPr lang="en-US" altLang="zh-CN" sz="3200" smtClean="0">
                <a:solidFill>
                  <a:srgbClr val="000000"/>
                </a:solidFill>
                <a:latin typeface="Times New Roman" pitchFamily="18" charset="0"/>
                <a:ea typeface="宋体" charset="-122"/>
              </a:rPr>
              <a:t>y</a:t>
            </a:r>
            <a:r>
              <a:rPr lang="zh-CN" altLang="en-US" sz="3200" smtClean="0">
                <a:solidFill>
                  <a:srgbClr val="000000"/>
                </a:solidFill>
                <a:latin typeface="Times New Roman" pitchFamily="18" charset="0"/>
                <a:ea typeface="宋体" charset="-122"/>
              </a:rPr>
              <a:t>最多有一个孩子）。</a:t>
            </a:r>
          </a:p>
        </p:txBody>
      </p:sp>
      <p:sp>
        <p:nvSpPr>
          <p:cNvPr id="91139" name="Rectangle 3"/>
          <p:cNvSpPr>
            <a:spLocks noChangeArrowheads="1"/>
          </p:cNvSpPr>
          <p:nvPr/>
        </p:nvSpPr>
        <p:spPr bwMode="auto">
          <a:xfrm>
            <a:off x="189591" y="404876"/>
            <a:ext cx="558646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hangingPunct="0">
              <a:buFont typeface="Wingdings" pitchFamily="2" charset="2"/>
              <a:buNone/>
            </a:pPr>
            <a:r>
              <a:rPr lang="en-US" altLang="zh-CN" sz="2800" b="1" smtClean="0">
                <a:solidFill>
                  <a:srgbClr val="000000"/>
                </a:solidFill>
                <a:latin typeface="宋体" charset="-122"/>
                <a:ea typeface="宋体" charset="-122"/>
              </a:rPr>
              <a:t>平衡二叉树</a:t>
            </a:r>
            <a:r>
              <a:rPr lang="zh-CN" altLang="en-US" sz="2800" b="1" smtClean="0">
                <a:solidFill>
                  <a:srgbClr val="000000"/>
                </a:solidFill>
                <a:latin typeface="宋体" charset="-122"/>
                <a:ea typeface="宋体" charset="-122"/>
              </a:rPr>
              <a:t>删除结点的算法过程：</a:t>
            </a:r>
          </a:p>
        </p:txBody>
      </p:sp>
      <p:sp>
        <p:nvSpPr>
          <p:cNvPr id="91140" name="Rectangle 2"/>
          <p:cNvSpPr>
            <a:spLocks noChangeArrowheads="1"/>
          </p:cNvSpPr>
          <p:nvPr/>
        </p:nvSpPr>
        <p:spPr bwMode="auto">
          <a:xfrm>
            <a:off x="213946" y="3573528"/>
            <a:ext cx="8626720"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buFont typeface="Wingdings" pitchFamily="2" charset="2"/>
              <a:buNone/>
            </a:pPr>
            <a:r>
              <a:rPr lang="zh-CN" altLang="en-US" sz="3200" smtClean="0">
                <a:solidFill>
                  <a:srgbClr val="000000"/>
                </a:solidFill>
                <a:latin typeface="Times New Roman" pitchFamily="18" charset="0"/>
                <a:ea typeface="宋体" charset="-122"/>
              </a:rPr>
              <a:t>（</a:t>
            </a:r>
            <a:r>
              <a:rPr lang="en-US" altLang="zh-CN" sz="3200" smtClean="0">
                <a:solidFill>
                  <a:srgbClr val="000000"/>
                </a:solidFill>
                <a:latin typeface="Times New Roman" pitchFamily="18" charset="0"/>
                <a:ea typeface="宋体" charset="-122"/>
              </a:rPr>
              <a:t>2</a:t>
            </a:r>
            <a:r>
              <a:rPr lang="zh-CN" altLang="en-US" sz="3200" smtClean="0">
                <a:solidFill>
                  <a:srgbClr val="000000"/>
                </a:solidFill>
                <a:latin typeface="Times New Roman" pitchFamily="18" charset="0"/>
                <a:ea typeface="宋体" charset="-122"/>
              </a:rPr>
              <a:t>）对于删除最多有一个孩子的结点</a:t>
            </a:r>
            <a:r>
              <a:rPr lang="en-US" altLang="zh-CN" sz="3200" smtClean="0">
                <a:solidFill>
                  <a:srgbClr val="000000"/>
                </a:solidFill>
                <a:latin typeface="Times New Roman" pitchFamily="18" charset="0"/>
                <a:ea typeface="宋体" charset="-122"/>
              </a:rPr>
              <a:t>x</a:t>
            </a:r>
            <a:r>
              <a:rPr lang="zh-CN" altLang="en-US" sz="3200" smtClean="0">
                <a:solidFill>
                  <a:srgbClr val="000000"/>
                </a:solidFill>
                <a:latin typeface="Times New Roman" pitchFamily="18" charset="0"/>
                <a:ea typeface="宋体" charset="-122"/>
              </a:rPr>
              <a:t>，可以简单地把</a:t>
            </a:r>
            <a:r>
              <a:rPr lang="en-US" altLang="zh-CN" sz="3200" smtClean="0">
                <a:solidFill>
                  <a:srgbClr val="000000"/>
                </a:solidFill>
                <a:latin typeface="Times New Roman" pitchFamily="18" charset="0"/>
                <a:ea typeface="宋体" charset="-122"/>
              </a:rPr>
              <a:t>x</a:t>
            </a:r>
            <a:r>
              <a:rPr lang="zh-CN" altLang="en-US" sz="3200" smtClean="0">
                <a:solidFill>
                  <a:srgbClr val="000000"/>
                </a:solidFill>
                <a:latin typeface="Times New Roman" pitchFamily="18" charset="0"/>
                <a:ea typeface="宋体" charset="-122"/>
              </a:rPr>
              <a:t>的双亲结点中原来指向</a:t>
            </a:r>
            <a:r>
              <a:rPr lang="en-US" altLang="zh-CN" sz="3200" smtClean="0">
                <a:solidFill>
                  <a:srgbClr val="000000"/>
                </a:solidFill>
                <a:latin typeface="Times New Roman" pitchFamily="18" charset="0"/>
                <a:ea typeface="宋体" charset="-122"/>
              </a:rPr>
              <a:t>x</a:t>
            </a:r>
            <a:r>
              <a:rPr lang="zh-CN" altLang="en-US" sz="3200" smtClean="0">
                <a:solidFill>
                  <a:srgbClr val="000000"/>
                </a:solidFill>
                <a:latin typeface="Times New Roman" pitchFamily="18" charset="0"/>
                <a:ea typeface="宋体" charset="-122"/>
              </a:rPr>
              <a:t>的指针改为指到</a:t>
            </a:r>
            <a:r>
              <a:rPr lang="en-US" altLang="zh-CN" sz="3200" smtClean="0">
                <a:solidFill>
                  <a:srgbClr val="000000"/>
                </a:solidFill>
                <a:latin typeface="Times New Roman" pitchFamily="18" charset="0"/>
                <a:ea typeface="宋体" charset="-122"/>
              </a:rPr>
              <a:t>x</a:t>
            </a:r>
            <a:r>
              <a:rPr lang="zh-CN" altLang="en-US" sz="3200" smtClean="0">
                <a:solidFill>
                  <a:srgbClr val="000000"/>
                </a:solidFill>
                <a:latin typeface="Times New Roman" pitchFamily="18" charset="0"/>
                <a:ea typeface="宋体" charset="-122"/>
              </a:rPr>
              <a:t>的孩子结点。如果结点</a:t>
            </a:r>
            <a:r>
              <a:rPr lang="en-US" altLang="zh-CN" sz="3200" smtClean="0">
                <a:solidFill>
                  <a:srgbClr val="000000"/>
                </a:solidFill>
                <a:latin typeface="Times New Roman" pitchFamily="18" charset="0"/>
                <a:ea typeface="宋体" charset="-122"/>
              </a:rPr>
              <a:t>x</a:t>
            </a:r>
            <a:r>
              <a:rPr lang="zh-CN" altLang="en-US" sz="3200" smtClean="0">
                <a:solidFill>
                  <a:srgbClr val="000000"/>
                </a:solidFill>
                <a:latin typeface="Times New Roman" pitchFamily="18" charset="0"/>
                <a:ea typeface="宋体" charset="-122"/>
              </a:rPr>
              <a:t>没有孩子，则其双亲结点的相应指针置为空。</a:t>
            </a:r>
          </a:p>
        </p:txBody>
      </p:sp>
    </p:spTree>
    <p:extLst>
      <p:ext uri="{BB962C8B-B14F-4D97-AF65-F5344CB8AC3E}">
        <p14:creationId xmlns:p14="http://schemas.microsoft.com/office/powerpoint/2010/main" val="3354161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Text Box 2"/>
          <p:cNvSpPr txBox="1">
            <a:spLocks noChangeArrowheads="1"/>
          </p:cNvSpPr>
          <p:nvPr/>
        </p:nvSpPr>
        <p:spPr bwMode="auto">
          <a:xfrm>
            <a:off x="381000" y="609604"/>
            <a:ext cx="8534400" cy="2456057"/>
          </a:xfrm>
          <a:prstGeom prst="rect">
            <a:avLst/>
          </a:prstGeom>
          <a:noFill/>
          <a:ln w="9525">
            <a:noFill/>
            <a:miter lim="800000"/>
            <a:headEnd/>
            <a:tailEnd/>
          </a:ln>
          <a:effectLst/>
        </p:spPr>
        <p:txBody>
          <a:bodyPr>
            <a:spAutoFit/>
          </a:bodyPr>
          <a:lstStyle/>
          <a:p>
            <a:pPr algn="just">
              <a:lnSpc>
                <a:spcPct val="160000"/>
              </a:lnSpc>
              <a:spcBef>
                <a:spcPct val="50000"/>
              </a:spcBef>
              <a:defRPr/>
            </a:pPr>
            <a:r>
              <a:rPr kumimoji="1" lang="zh-CN" altLang="en-US" sz="2400" dirty="0">
                <a:solidFill>
                  <a:srgbClr val="000000"/>
                </a:solidFill>
                <a:latin typeface="Times New Roman" pitchFamily="18" charset="0"/>
              </a:rPr>
              <a:t>        </a:t>
            </a:r>
            <a:r>
              <a:rPr kumimoji="1" lang="zh-CN" altLang="en-US" sz="2400" b="1" dirty="0">
                <a:solidFill>
                  <a:srgbClr val="FF3300"/>
                </a:solidFill>
                <a:effectLst>
                  <a:outerShdw blurRad="38100" dist="38100" dir="2700000" algn="tl">
                    <a:srgbClr val="C0C0C0"/>
                  </a:outerShdw>
                </a:effectLst>
                <a:latin typeface="Times New Roman" pitchFamily="18" charset="0"/>
              </a:rPr>
              <a:t>平均查找长度</a:t>
            </a:r>
            <a:r>
              <a:rPr kumimoji="1" lang="en-US" altLang="zh-CN" sz="2400" b="1" dirty="0">
                <a:solidFill>
                  <a:srgbClr val="000000"/>
                </a:solidFill>
                <a:latin typeface="Times New Roman" pitchFamily="18" charset="0"/>
              </a:rPr>
              <a:t>(Average Search Length)</a:t>
            </a:r>
            <a:r>
              <a:rPr kumimoji="1" lang="zh-CN" altLang="en-US" sz="2400" b="1" dirty="0">
                <a:solidFill>
                  <a:srgbClr val="000000"/>
                </a:solidFill>
                <a:latin typeface="Times New Roman" pitchFamily="18" charset="0"/>
              </a:rPr>
              <a:t>：</a:t>
            </a:r>
            <a:r>
              <a:rPr kumimoji="1" lang="zh-CN" altLang="en-US" sz="2400" dirty="0">
                <a:solidFill>
                  <a:srgbClr val="000000"/>
                </a:solidFill>
                <a:latin typeface="Times New Roman" pitchFamily="18" charset="0"/>
              </a:rPr>
              <a:t>为</a:t>
            </a:r>
            <a:r>
              <a:rPr kumimoji="1" lang="zh-CN" altLang="en-US" sz="2400" dirty="0" smtClean="0">
                <a:solidFill>
                  <a:srgbClr val="000000"/>
                </a:solidFill>
                <a:latin typeface="Times New Roman" pitchFamily="18" charset="0"/>
              </a:rPr>
              <a:t>确定元素</a:t>
            </a:r>
            <a:r>
              <a:rPr kumimoji="1" lang="zh-CN" altLang="en-US" sz="2400" dirty="0">
                <a:solidFill>
                  <a:srgbClr val="000000"/>
                </a:solidFill>
                <a:latin typeface="Times New Roman" pitchFamily="18" charset="0"/>
              </a:rPr>
              <a:t>在列表中的位置， 需和给定值进行比较的关键字个数的期望值，称为查找算法在查找成功时的平均查找长度。对于长度为</a:t>
            </a:r>
            <a:r>
              <a:rPr kumimoji="1" lang="en-US" altLang="zh-CN" sz="2400" dirty="0">
                <a:solidFill>
                  <a:srgbClr val="000000"/>
                </a:solidFill>
                <a:latin typeface="Times New Roman" pitchFamily="18" charset="0"/>
              </a:rPr>
              <a:t>n</a:t>
            </a:r>
            <a:r>
              <a:rPr kumimoji="1" lang="zh-CN" altLang="en-US" sz="2400" dirty="0">
                <a:solidFill>
                  <a:srgbClr val="000000"/>
                </a:solidFill>
                <a:latin typeface="Times New Roman" pitchFamily="18" charset="0"/>
              </a:rPr>
              <a:t>的列表， 查找成功时的平均查找长度为： </a:t>
            </a:r>
          </a:p>
        </p:txBody>
      </p:sp>
      <p:graphicFrame>
        <p:nvGraphicFramePr>
          <p:cNvPr id="7171" name="Object 3"/>
          <p:cNvGraphicFramePr>
            <a:graphicFrameLocks noChangeAspect="1"/>
          </p:cNvGraphicFramePr>
          <p:nvPr>
            <p:extLst>
              <p:ext uri="{D42A27DB-BD31-4B8C-83A1-F6EECF244321}">
                <p14:modId xmlns:p14="http://schemas.microsoft.com/office/powerpoint/2010/main" val="2492633175"/>
              </p:ext>
            </p:extLst>
          </p:nvPr>
        </p:nvGraphicFramePr>
        <p:xfrm>
          <a:off x="1314451" y="2944816"/>
          <a:ext cx="6115050" cy="1089025"/>
        </p:xfrm>
        <a:graphic>
          <a:graphicData uri="http://schemas.openxmlformats.org/presentationml/2006/ole">
            <mc:AlternateContent xmlns:mc="http://schemas.openxmlformats.org/markup-compatibility/2006">
              <mc:Choice xmlns:v="urn:schemas-microsoft-com:vml" Requires="v">
                <p:oleObj spid="_x0000_s114810" name="Equation" r:id="rId3" imgW="2425680" imgH="431640" progId="Equation.DSMT4">
                  <p:embed/>
                </p:oleObj>
              </mc:Choice>
              <mc:Fallback>
                <p:oleObj name="Equation" r:id="rId3" imgW="2425680" imgH="431640" progId="Equation.DSMT4">
                  <p:embed/>
                  <p:pic>
                    <p:nvPicPr>
                      <p:cNvPr id="0" name=""/>
                      <p:cNvPicPr>
                        <a:picLocks noChangeAspect="1" noChangeArrowheads="1"/>
                      </p:cNvPicPr>
                      <p:nvPr/>
                    </p:nvPicPr>
                    <p:blipFill>
                      <a:blip r:embed="rId4"/>
                      <a:srcRect/>
                      <a:stretch>
                        <a:fillRect/>
                      </a:stretch>
                    </p:blipFill>
                    <p:spPr bwMode="auto">
                      <a:xfrm>
                        <a:off x="1314451" y="2944816"/>
                        <a:ext cx="611505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Text Box 4"/>
          <p:cNvSpPr txBox="1">
            <a:spLocks noChangeArrowheads="1"/>
          </p:cNvSpPr>
          <p:nvPr/>
        </p:nvSpPr>
        <p:spPr bwMode="auto">
          <a:xfrm>
            <a:off x="342900" y="4114868"/>
            <a:ext cx="84582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45000"/>
              </a:lnSpc>
              <a:spcBef>
                <a:spcPct val="50000"/>
              </a:spcBef>
            </a:pPr>
            <a:r>
              <a:rPr kumimoji="1" lang="zh-CN" altLang="en-US" sz="2400" i="0" u="none" dirty="0" smtClean="0">
                <a:solidFill>
                  <a:srgbClr val="000000"/>
                </a:solidFill>
                <a:ea typeface="宋体" charset="-122"/>
              </a:rPr>
              <a:t>其中</a:t>
            </a:r>
            <a:r>
              <a:rPr kumimoji="1" lang="en-US" altLang="zh-CN" sz="2400" i="0" u="none" dirty="0" smtClean="0">
                <a:solidFill>
                  <a:srgbClr val="000000"/>
                </a:solidFill>
                <a:ea typeface="宋体" charset="-122"/>
              </a:rPr>
              <a:t>P</a:t>
            </a:r>
            <a:r>
              <a:rPr kumimoji="1" lang="en-US" altLang="zh-CN" sz="2400" i="0" u="none" baseline="-25000" dirty="0" smtClean="0">
                <a:solidFill>
                  <a:srgbClr val="000000"/>
                </a:solidFill>
                <a:ea typeface="宋体" charset="-122"/>
              </a:rPr>
              <a:t>i</a:t>
            </a:r>
            <a:r>
              <a:rPr kumimoji="1" lang="zh-CN" altLang="en-US" sz="2400" i="0" u="none" dirty="0" smtClean="0">
                <a:solidFill>
                  <a:srgbClr val="000000"/>
                </a:solidFill>
                <a:ea typeface="宋体" charset="-122"/>
              </a:rPr>
              <a:t>为查找列表中第</a:t>
            </a:r>
            <a:r>
              <a:rPr kumimoji="1" lang="en-US" altLang="zh-CN" sz="2400" i="0" u="none" dirty="0" smtClean="0">
                <a:solidFill>
                  <a:srgbClr val="000000"/>
                </a:solidFill>
                <a:ea typeface="宋体" charset="-122"/>
              </a:rPr>
              <a:t>i</a:t>
            </a:r>
            <a:r>
              <a:rPr kumimoji="1" lang="zh-CN" altLang="en-US" sz="2400" i="0" u="none" dirty="0" smtClean="0">
                <a:solidFill>
                  <a:srgbClr val="000000"/>
                </a:solidFill>
                <a:ea typeface="宋体" charset="-122"/>
              </a:rPr>
              <a:t>个数据元素的概率，</a:t>
            </a:r>
            <a:r>
              <a:rPr kumimoji="1" lang="en-US" altLang="zh-CN" sz="2400" i="0" u="none" dirty="0" err="1" smtClean="0">
                <a:solidFill>
                  <a:srgbClr val="000000"/>
                </a:solidFill>
                <a:ea typeface="宋体" charset="-122"/>
              </a:rPr>
              <a:t>C</a:t>
            </a:r>
            <a:r>
              <a:rPr kumimoji="1" lang="en-US" altLang="zh-CN" sz="2400" i="0" u="none" baseline="-25000" dirty="0" err="1" smtClean="0">
                <a:solidFill>
                  <a:srgbClr val="000000"/>
                </a:solidFill>
                <a:ea typeface="宋体" charset="-122"/>
              </a:rPr>
              <a:t>i</a:t>
            </a:r>
            <a:r>
              <a:rPr kumimoji="1" lang="zh-CN" altLang="en-US" sz="2400" i="0" u="none" dirty="0" smtClean="0">
                <a:solidFill>
                  <a:srgbClr val="000000"/>
                </a:solidFill>
                <a:ea typeface="宋体" charset="-122"/>
              </a:rPr>
              <a:t>为找到列表中第</a:t>
            </a:r>
            <a:r>
              <a:rPr kumimoji="1" lang="en-US" altLang="zh-CN" sz="2400" i="0" u="none" dirty="0" smtClean="0">
                <a:solidFill>
                  <a:srgbClr val="000000"/>
                </a:solidFill>
                <a:ea typeface="宋体" charset="-122"/>
              </a:rPr>
              <a:t>i</a:t>
            </a:r>
            <a:r>
              <a:rPr kumimoji="1" lang="zh-CN" altLang="en-US" sz="2400" i="0" u="none" dirty="0" smtClean="0">
                <a:solidFill>
                  <a:srgbClr val="000000"/>
                </a:solidFill>
                <a:ea typeface="宋体" charset="-122"/>
              </a:rPr>
              <a:t>个元素时，已经进行过的关键字比较次数。由于查找算法的基本运算是关键字之间的比较操作，所以可用平均查找长度来衡量查找算法的性能。 </a:t>
            </a:r>
          </a:p>
        </p:txBody>
      </p:sp>
      <p:graphicFrame>
        <p:nvGraphicFramePr>
          <p:cNvPr id="7173" name="Object 5"/>
          <p:cNvGraphicFramePr>
            <a:graphicFrameLocks noChangeAspect="1"/>
          </p:cNvGraphicFramePr>
          <p:nvPr/>
        </p:nvGraphicFramePr>
        <p:xfrm>
          <a:off x="4519246" y="3319463"/>
          <a:ext cx="105508" cy="215900"/>
        </p:xfrm>
        <a:graphic>
          <a:graphicData uri="http://schemas.openxmlformats.org/presentationml/2006/ole">
            <mc:AlternateContent xmlns:mc="http://schemas.openxmlformats.org/markup-compatibility/2006">
              <mc:Choice xmlns:v="urn:schemas-microsoft-com:vml" Requires="v">
                <p:oleObj spid="_x0000_s114811" name="公式" r:id="rId5" imgW="114151" imgH="215619" progId="Equation.3">
                  <p:embed/>
                </p:oleObj>
              </mc:Choice>
              <mc:Fallback>
                <p:oleObj name="公式" r:id="rId5" imgW="114151"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9246" y="3319463"/>
                        <a:ext cx="105508"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46702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184642" y="1769237"/>
            <a:ext cx="8626720" cy="37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buFont typeface="Wingdings" pitchFamily="2" charset="2"/>
              <a:buNone/>
            </a:pPr>
            <a:r>
              <a:rPr lang="zh-CN" altLang="en-US" sz="4000" dirty="0" smtClean="0">
                <a:solidFill>
                  <a:srgbClr val="000000"/>
                </a:solidFill>
                <a:latin typeface="Times New Roman" pitchFamily="18" charset="0"/>
                <a:ea typeface="宋体" charset="-122"/>
              </a:rPr>
              <a:t>（</a:t>
            </a:r>
            <a:r>
              <a:rPr lang="en-US" altLang="zh-CN" sz="4000" dirty="0" smtClean="0">
                <a:solidFill>
                  <a:srgbClr val="000000"/>
                </a:solidFill>
                <a:latin typeface="Times New Roman" pitchFamily="18" charset="0"/>
                <a:ea typeface="宋体" charset="-122"/>
              </a:rPr>
              <a:t>3</a:t>
            </a:r>
            <a:r>
              <a:rPr lang="zh-CN" altLang="en-US" sz="4000" dirty="0" smtClean="0">
                <a:solidFill>
                  <a:srgbClr val="000000"/>
                </a:solidFill>
                <a:latin typeface="Times New Roman" pitchFamily="18" charset="0"/>
                <a:ea typeface="宋体" charset="-122"/>
              </a:rPr>
              <a:t>）对于从结点</a:t>
            </a:r>
            <a:r>
              <a:rPr lang="en-US" altLang="zh-CN" sz="4000" dirty="0" smtClean="0">
                <a:solidFill>
                  <a:srgbClr val="000000"/>
                </a:solidFill>
                <a:latin typeface="Times New Roman" pitchFamily="18" charset="0"/>
                <a:ea typeface="宋体" charset="-122"/>
              </a:rPr>
              <a:t>x</a:t>
            </a:r>
            <a:r>
              <a:rPr lang="zh-CN" altLang="en-US" sz="4000" dirty="0" smtClean="0">
                <a:solidFill>
                  <a:srgbClr val="000000"/>
                </a:solidFill>
                <a:latin typeface="Times New Roman" pitchFamily="18" charset="0"/>
                <a:ea typeface="宋体" charset="-122"/>
              </a:rPr>
              <a:t>的双亲到根结点的路径上的每一个结点</a:t>
            </a:r>
            <a:r>
              <a:rPr lang="en-US" altLang="zh-CN" sz="4000" dirty="0" smtClean="0">
                <a:solidFill>
                  <a:srgbClr val="000000"/>
                </a:solidFill>
                <a:latin typeface="Times New Roman" pitchFamily="18" charset="0"/>
                <a:ea typeface="宋体" charset="-122"/>
              </a:rPr>
              <a:t>p</a:t>
            </a:r>
            <a:r>
              <a:rPr lang="zh-CN" altLang="en-US" sz="4000" dirty="0" smtClean="0">
                <a:solidFill>
                  <a:srgbClr val="000000"/>
                </a:solidFill>
                <a:latin typeface="Times New Roman" pitchFamily="18" charset="0"/>
                <a:ea typeface="宋体" charset="-122"/>
              </a:rPr>
              <a:t>，当布尔变量</a:t>
            </a:r>
            <a:r>
              <a:rPr lang="en-US" altLang="zh-CN" sz="4000" dirty="0" smtClean="0">
                <a:solidFill>
                  <a:srgbClr val="000000"/>
                </a:solidFill>
                <a:latin typeface="Times New Roman" pitchFamily="18" charset="0"/>
                <a:ea typeface="宋体" charset="-122"/>
              </a:rPr>
              <a:t>shorter</a:t>
            </a:r>
            <a:r>
              <a:rPr lang="zh-CN" altLang="en-US" sz="4000" dirty="0" smtClean="0">
                <a:solidFill>
                  <a:srgbClr val="000000"/>
                </a:solidFill>
                <a:latin typeface="Times New Roman" pitchFamily="18" charset="0"/>
                <a:ea typeface="宋体" charset="-122"/>
              </a:rPr>
              <a:t>的值为</a:t>
            </a:r>
            <a:r>
              <a:rPr lang="en-US" altLang="zh-CN" sz="4000" dirty="0" smtClean="0">
                <a:solidFill>
                  <a:srgbClr val="000000"/>
                </a:solidFill>
                <a:latin typeface="Times New Roman" pitchFamily="18" charset="0"/>
                <a:ea typeface="宋体" charset="-122"/>
              </a:rPr>
              <a:t>true</a:t>
            </a:r>
            <a:r>
              <a:rPr lang="zh-CN" altLang="en-US" sz="4000" dirty="0" smtClean="0">
                <a:solidFill>
                  <a:srgbClr val="000000"/>
                </a:solidFill>
                <a:latin typeface="Times New Roman" pitchFamily="18" charset="0"/>
                <a:ea typeface="宋体" charset="-122"/>
              </a:rPr>
              <a:t>时，根据以下三种不同的情况继续处理，直到布尔变量</a:t>
            </a:r>
            <a:r>
              <a:rPr lang="en-US" altLang="zh-CN" sz="4000" dirty="0" smtClean="0">
                <a:solidFill>
                  <a:srgbClr val="000000"/>
                </a:solidFill>
                <a:latin typeface="Times New Roman" pitchFamily="18" charset="0"/>
                <a:ea typeface="宋体" charset="-122"/>
              </a:rPr>
              <a:t>shorter</a:t>
            </a:r>
            <a:r>
              <a:rPr lang="zh-CN" altLang="en-US" sz="4000" dirty="0" smtClean="0">
                <a:solidFill>
                  <a:srgbClr val="000000"/>
                </a:solidFill>
                <a:latin typeface="Times New Roman" pitchFamily="18" charset="0"/>
                <a:ea typeface="宋体" charset="-122"/>
              </a:rPr>
              <a:t>的值为</a:t>
            </a:r>
            <a:r>
              <a:rPr lang="en-US" altLang="zh-CN" sz="4000" dirty="0" smtClean="0">
                <a:solidFill>
                  <a:srgbClr val="000000"/>
                </a:solidFill>
                <a:latin typeface="Times New Roman" pitchFamily="18" charset="0"/>
                <a:ea typeface="宋体" charset="-122"/>
              </a:rPr>
              <a:t>false</a:t>
            </a:r>
            <a:r>
              <a:rPr lang="zh-CN" altLang="en-US" sz="4000" dirty="0" smtClean="0">
                <a:solidFill>
                  <a:srgbClr val="000000"/>
                </a:solidFill>
                <a:latin typeface="Times New Roman" pitchFamily="18" charset="0"/>
                <a:ea typeface="宋体" charset="-122"/>
              </a:rPr>
              <a:t>时，整个删除算法结束。</a:t>
            </a:r>
          </a:p>
        </p:txBody>
      </p:sp>
      <p:sp>
        <p:nvSpPr>
          <p:cNvPr id="92163" name="Rectangle 3"/>
          <p:cNvSpPr>
            <a:spLocks noChangeArrowheads="1"/>
          </p:cNvSpPr>
          <p:nvPr/>
        </p:nvSpPr>
        <p:spPr bwMode="auto">
          <a:xfrm>
            <a:off x="189591" y="404876"/>
            <a:ext cx="558646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hangingPunct="0">
              <a:buFont typeface="Wingdings" pitchFamily="2" charset="2"/>
              <a:buNone/>
            </a:pPr>
            <a:r>
              <a:rPr lang="en-US" altLang="zh-CN" sz="2800" b="1" smtClean="0">
                <a:solidFill>
                  <a:srgbClr val="000000"/>
                </a:solidFill>
                <a:latin typeface="宋体" charset="-122"/>
                <a:ea typeface="宋体" charset="-122"/>
              </a:rPr>
              <a:t>平衡二叉树</a:t>
            </a:r>
            <a:r>
              <a:rPr lang="zh-CN" altLang="en-US" sz="2800" b="1" smtClean="0">
                <a:solidFill>
                  <a:srgbClr val="000000"/>
                </a:solidFill>
                <a:latin typeface="宋体" charset="-122"/>
                <a:ea typeface="宋体" charset="-122"/>
              </a:rPr>
              <a:t>删除结点的算法过程：</a:t>
            </a:r>
          </a:p>
        </p:txBody>
      </p:sp>
    </p:spTree>
    <p:extLst>
      <p:ext uri="{BB962C8B-B14F-4D97-AF65-F5344CB8AC3E}">
        <p14:creationId xmlns:p14="http://schemas.microsoft.com/office/powerpoint/2010/main" val="750179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184642" y="1239208"/>
            <a:ext cx="8626720" cy="439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buFont typeface="Wingdings" pitchFamily="2" charset="2"/>
              <a:buChar char="Ø"/>
              <a:defRPr/>
            </a:pPr>
            <a:r>
              <a:rPr lang="zh-CN" altLang="en-US" sz="2800" dirty="0">
                <a:solidFill>
                  <a:srgbClr val="000000"/>
                </a:solidFill>
                <a:latin typeface="Times New Roman" pitchFamily="18" charset="0"/>
              </a:rPr>
              <a:t>情况一，当</a:t>
            </a:r>
            <a:r>
              <a:rPr lang="en-US" altLang="zh-CN" sz="2800" dirty="0">
                <a:solidFill>
                  <a:srgbClr val="000000"/>
                </a:solidFill>
                <a:latin typeface="Times New Roman" pitchFamily="18" charset="0"/>
              </a:rPr>
              <a:t>p</a:t>
            </a:r>
            <a:r>
              <a:rPr lang="zh-CN" altLang="en-US" sz="2800" dirty="0">
                <a:solidFill>
                  <a:srgbClr val="000000"/>
                </a:solidFill>
                <a:latin typeface="Times New Roman" pitchFamily="18" charset="0"/>
              </a:rPr>
              <a:t>的平衡因子</a:t>
            </a:r>
            <a:r>
              <a:rPr lang="en-US" altLang="zh-CN" sz="2800" dirty="0">
                <a:solidFill>
                  <a:srgbClr val="000000"/>
                </a:solidFill>
                <a:latin typeface="Times New Roman" pitchFamily="18" charset="0"/>
              </a:rPr>
              <a:t>=0</a:t>
            </a:r>
            <a:r>
              <a:rPr lang="zh-CN" altLang="en-US" sz="2800" dirty="0">
                <a:solidFill>
                  <a:srgbClr val="000000"/>
                </a:solidFill>
                <a:latin typeface="Times New Roman" pitchFamily="18" charset="0"/>
              </a:rPr>
              <a:t>，若其左子树或右子树被缩短（</a:t>
            </a:r>
            <a:r>
              <a:rPr lang="en-US" altLang="zh-CN" sz="2800" dirty="0">
                <a:solidFill>
                  <a:srgbClr val="000000"/>
                </a:solidFill>
                <a:latin typeface="Times New Roman" pitchFamily="18" charset="0"/>
              </a:rPr>
              <a:t>shorter</a:t>
            </a:r>
            <a:r>
              <a:rPr lang="zh-CN" altLang="en-US" sz="2800" dirty="0">
                <a:solidFill>
                  <a:srgbClr val="000000"/>
                </a:solidFill>
                <a:latin typeface="Times New Roman" pitchFamily="18" charset="0"/>
              </a:rPr>
              <a:t>的值为</a:t>
            </a:r>
            <a:r>
              <a:rPr lang="en-US" altLang="zh-CN" sz="2800" dirty="0">
                <a:solidFill>
                  <a:srgbClr val="000000"/>
                </a:solidFill>
                <a:latin typeface="Times New Roman" pitchFamily="18" charset="0"/>
              </a:rPr>
              <a:t>true</a:t>
            </a:r>
            <a:r>
              <a:rPr lang="zh-CN" altLang="en-US" sz="2800" dirty="0">
                <a:solidFill>
                  <a:srgbClr val="000000"/>
                </a:solidFill>
                <a:latin typeface="Times New Roman" pitchFamily="18" charset="0"/>
              </a:rPr>
              <a:t>），则它的平衡因子改为</a:t>
            </a:r>
            <a:r>
              <a:rPr lang="en-US" altLang="zh-CN" sz="2800" dirty="0">
                <a:solidFill>
                  <a:srgbClr val="000000"/>
                </a:solidFill>
                <a:latin typeface="Times New Roman" pitchFamily="18" charset="0"/>
              </a:rPr>
              <a:t>1</a:t>
            </a:r>
            <a:r>
              <a:rPr lang="zh-CN" altLang="en-US" sz="2800" dirty="0">
                <a:solidFill>
                  <a:srgbClr val="000000"/>
                </a:solidFill>
                <a:latin typeface="Times New Roman" pitchFamily="18" charset="0"/>
              </a:rPr>
              <a:t>或</a:t>
            </a:r>
            <a:r>
              <a:rPr lang="en-US" altLang="zh-CN" sz="2800" dirty="0">
                <a:solidFill>
                  <a:srgbClr val="000000"/>
                </a:solidFill>
                <a:latin typeface="Times New Roman" pitchFamily="18" charset="0"/>
              </a:rPr>
              <a:t>-1</a:t>
            </a:r>
            <a:r>
              <a:rPr lang="zh-CN" altLang="en-US" sz="2800" dirty="0">
                <a:solidFill>
                  <a:srgbClr val="000000"/>
                </a:solidFill>
                <a:latin typeface="Times New Roman" pitchFamily="18" charset="0"/>
              </a:rPr>
              <a:t>，由于此时以结点</a:t>
            </a:r>
            <a:r>
              <a:rPr lang="en-US" altLang="zh-CN" sz="2800" dirty="0">
                <a:solidFill>
                  <a:srgbClr val="000000"/>
                </a:solidFill>
                <a:latin typeface="Times New Roman" pitchFamily="18" charset="0"/>
              </a:rPr>
              <a:t>p</a:t>
            </a:r>
            <a:r>
              <a:rPr lang="zh-CN" altLang="en-US" sz="2800" dirty="0">
                <a:solidFill>
                  <a:srgbClr val="000000"/>
                </a:solidFill>
                <a:latin typeface="Times New Roman" pitchFamily="18" charset="0"/>
              </a:rPr>
              <a:t>为根的子树高度未缩短，故</a:t>
            </a:r>
            <a:r>
              <a:rPr lang="en-US" altLang="zh-CN" sz="2800" dirty="0">
                <a:solidFill>
                  <a:srgbClr val="000000"/>
                </a:solidFill>
                <a:latin typeface="Times New Roman" pitchFamily="18" charset="0"/>
              </a:rPr>
              <a:t>shorter</a:t>
            </a:r>
            <a:r>
              <a:rPr lang="zh-CN" altLang="en-US" sz="2800" dirty="0">
                <a:solidFill>
                  <a:srgbClr val="000000"/>
                </a:solidFill>
                <a:latin typeface="Times New Roman" pitchFamily="18" charset="0"/>
              </a:rPr>
              <a:t>变为</a:t>
            </a:r>
            <a:r>
              <a:rPr lang="en-US" altLang="zh-CN" sz="2800" dirty="0">
                <a:solidFill>
                  <a:srgbClr val="000000"/>
                </a:solidFill>
                <a:latin typeface="Times New Roman" pitchFamily="18" charset="0"/>
              </a:rPr>
              <a:t>false</a:t>
            </a:r>
            <a:r>
              <a:rPr lang="zh-CN" altLang="en-US" sz="2800" dirty="0" smtClean="0">
                <a:solidFill>
                  <a:srgbClr val="000000"/>
                </a:solidFill>
                <a:latin typeface="Times New Roman" pitchFamily="18" charset="0"/>
              </a:rPr>
              <a:t>。</a:t>
            </a:r>
            <a:endParaRPr lang="en-US" altLang="zh-CN" sz="2800" dirty="0">
              <a:solidFill>
                <a:srgbClr val="000000"/>
              </a:solidFill>
              <a:latin typeface="Times New Roman" pitchFamily="18" charset="0"/>
            </a:endParaRPr>
          </a:p>
          <a:p>
            <a:pPr algn="just" hangingPunct="0">
              <a:defRPr/>
            </a:pPr>
            <a:r>
              <a:rPr lang="en-US" altLang="zh-CN" sz="2800" dirty="0" smtClean="0">
                <a:solidFill>
                  <a:srgbClr val="000000"/>
                </a:solidFill>
                <a:latin typeface="Times New Roman" pitchFamily="18" charset="0"/>
              </a:rPr>
              <a:t>   </a:t>
            </a:r>
            <a:r>
              <a:rPr lang="zh-CN" altLang="en-US" sz="2800" dirty="0">
                <a:solidFill>
                  <a:srgbClr val="000000"/>
                </a:solidFill>
                <a:latin typeface="Times New Roman" pitchFamily="18" charset="0"/>
              </a:rPr>
              <a:t>图</a:t>
            </a:r>
            <a:r>
              <a:rPr lang="en-US" altLang="zh-CN" sz="2800" dirty="0">
                <a:solidFill>
                  <a:srgbClr val="000000"/>
                </a:solidFill>
                <a:latin typeface="Times New Roman" pitchFamily="18" charset="0"/>
              </a:rPr>
              <a:t>8-20(a)</a:t>
            </a:r>
            <a:r>
              <a:rPr lang="zh-CN" altLang="en-US" sz="2800" dirty="0">
                <a:solidFill>
                  <a:srgbClr val="000000"/>
                </a:solidFill>
                <a:latin typeface="Times New Roman" pitchFamily="18" charset="0"/>
              </a:rPr>
              <a:t>：</a:t>
            </a:r>
            <a:r>
              <a:rPr lang="en-US" altLang="zh-CN" sz="2800" dirty="0">
                <a:solidFill>
                  <a:srgbClr val="CEDDFE">
                    <a:lumMod val="50000"/>
                  </a:srgbClr>
                </a:solidFill>
                <a:latin typeface="Times New Roman" pitchFamily="18" charset="0"/>
              </a:rPr>
              <a:t>p</a:t>
            </a:r>
            <a:r>
              <a:rPr lang="zh-CN" altLang="en-US" sz="2800" dirty="0">
                <a:solidFill>
                  <a:srgbClr val="CEDDFE">
                    <a:lumMod val="50000"/>
                  </a:srgbClr>
                </a:solidFill>
                <a:latin typeface="Times New Roman" pitchFamily="18" charset="0"/>
              </a:rPr>
              <a:t>的左子树缩短  </a:t>
            </a:r>
            <a:r>
              <a:rPr lang="en-US" altLang="zh-CN" sz="2800" dirty="0">
                <a:solidFill>
                  <a:srgbClr val="000000"/>
                </a:solidFill>
                <a:latin typeface="Times New Roman" pitchFamily="18" charset="0"/>
                <a:sym typeface="Wingdings" pitchFamily="2" charset="2"/>
              </a:rPr>
              <a:t>   </a:t>
            </a:r>
            <a:r>
              <a:rPr lang="zh-CN" altLang="en-US" sz="2800" dirty="0">
                <a:solidFill>
                  <a:srgbClr val="FF0000"/>
                </a:solidFill>
                <a:latin typeface="Times New Roman" pitchFamily="18" charset="0"/>
              </a:rPr>
              <a:t>平衡因子</a:t>
            </a:r>
            <a:r>
              <a:rPr lang="en-US" altLang="zh-CN" sz="2800" dirty="0">
                <a:solidFill>
                  <a:srgbClr val="FF0000"/>
                </a:solidFill>
                <a:latin typeface="Times New Roman" pitchFamily="18" charset="0"/>
              </a:rPr>
              <a:t>0 </a:t>
            </a:r>
            <a:r>
              <a:rPr lang="en-US" altLang="zh-CN" sz="2800" dirty="0">
                <a:solidFill>
                  <a:srgbClr val="FF0000"/>
                </a:solidFill>
                <a:latin typeface="Times New Roman" pitchFamily="18" charset="0"/>
                <a:sym typeface="Wingdings" pitchFamily="2" charset="2"/>
              </a:rPr>
              <a:t> </a:t>
            </a:r>
            <a:r>
              <a:rPr lang="en-US" altLang="zh-CN" sz="2800" dirty="0">
                <a:solidFill>
                  <a:srgbClr val="FF0000"/>
                </a:solidFill>
                <a:latin typeface="Times New Roman" pitchFamily="18" charset="0"/>
              </a:rPr>
              <a:t>1</a:t>
            </a:r>
            <a:r>
              <a:rPr lang="zh-CN" altLang="en-US" sz="2800" dirty="0">
                <a:solidFill>
                  <a:srgbClr val="000000"/>
                </a:solidFill>
                <a:latin typeface="Times New Roman" pitchFamily="18" charset="0"/>
              </a:rPr>
              <a:t>。</a:t>
            </a:r>
            <a:endParaRPr lang="en-US" altLang="zh-CN" sz="2800" dirty="0">
              <a:solidFill>
                <a:srgbClr val="000000"/>
              </a:solidFill>
              <a:latin typeface="Times New Roman" pitchFamily="18" charset="0"/>
            </a:endParaRPr>
          </a:p>
          <a:p>
            <a:pPr algn="just" hangingPunct="0">
              <a:defRPr/>
            </a:pPr>
            <a:endParaRPr lang="zh-CN" altLang="en-US" sz="2800" dirty="0">
              <a:solidFill>
                <a:srgbClr val="000000"/>
              </a:solidFill>
              <a:latin typeface="Times New Roman" pitchFamily="18" charset="0"/>
            </a:endParaRPr>
          </a:p>
          <a:p>
            <a:pPr algn="just" hangingPunct="0">
              <a:buFont typeface="Wingdings" pitchFamily="2" charset="2"/>
              <a:buChar char="Ø"/>
              <a:defRPr/>
            </a:pPr>
            <a:r>
              <a:rPr lang="zh-CN" altLang="en-US" sz="2800" dirty="0">
                <a:solidFill>
                  <a:srgbClr val="000000"/>
                </a:solidFill>
                <a:latin typeface="Times New Roman" pitchFamily="18" charset="0"/>
              </a:rPr>
              <a:t>情况二，</a:t>
            </a:r>
            <a:r>
              <a:rPr lang="en-US" altLang="zh-CN" sz="2800" dirty="0">
                <a:solidFill>
                  <a:srgbClr val="000000"/>
                </a:solidFill>
                <a:latin typeface="Times New Roman" pitchFamily="18" charset="0"/>
              </a:rPr>
              <a:t>p</a:t>
            </a:r>
            <a:r>
              <a:rPr lang="zh-CN" altLang="en-US" sz="2800" dirty="0">
                <a:solidFill>
                  <a:srgbClr val="000000"/>
                </a:solidFill>
                <a:latin typeface="Times New Roman" pitchFamily="18" charset="0"/>
              </a:rPr>
              <a:t>的平衡</a:t>
            </a:r>
            <a:r>
              <a:rPr lang="zh-CN" altLang="en-US" sz="2800" dirty="0" smtClean="0">
                <a:solidFill>
                  <a:srgbClr val="000000"/>
                </a:solidFill>
                <a:latin typeface="Times New Roman" pitchFamily="18" charset="0"/>
              </a:rPr>
              <a:t>因子</a:t>
            </a:r>
            <a:r>
              <a:rPr lang="zh-CN" altLang="en-US" sz="2800" dirty="0" smtClean="0">
                <a:solidFill>
                  <a:srgbClr val="000000"/>
                </a:solidFill>
                <a:latin typeface="Times New Roman" pitchFamily="18" charset="0"/>
                <a:sym typeface="Symbol"/>
              </a:rPr>
              <a:t></a:t>
            </a:r>
            <a:r>
              <a:rPr lang="en-US" altLang="zh-CN" sz="2800" dirty="0" smtClean="0">
                <a:solidFill>
                  <a:srgbClr val="000000"/>
                </a:solidFill>
                <a:latin typeface="Times New Roman" pitchFamily="18" charset="0"/>
              </a:rPr>
              <a:t>0</a:t>
            </a:r>
            <a:r>
              <a:rPr lang="zh-CN" altLang="en-US" sz="2800" dirty="0">
                <a:solidFill>
                  <a:srgbClr val="000000"/>
                </a:solidFill>
                <a:latin typeface="Times New Roman" pitchFamily="18" charset="0"/>
              </a:rPr>
              <a:t>，且其较高的子树被缩短，则</a:t>
            </a:r>
            <a:r>
              <a:rPr lang="en-US" altLang="zh-CN" sz="2800" dirty="0">
                <a:solidFill>
                  <a:srgbClr val="000000"/>
                </a:solidFill>
                <a:latin typeface="Times New Roman" pitchFamily="18" charset="0"/>
              </a:rPr>
              <a:t>p</a:t>
            </a:r>
            <a:r>
              <a:rPr lang="zh-CN" altLang="en-US" sz="2800" dirty="0">
                <a:solidFill>
                  <a:srgbClr val="000000"/>
                </a:solidFill>
                <a:latin typeface="Times New Roman" pitchFamily="18" charset="0"/>
              </a:rPr>
              <a:t>的平衡因子改为</a:t>
            </a:r>
            <a:r>
              <a:rPr lang="en-US" altLang="zh-CN" sz="2800" dirty="0">
                <a:solidFill>
                  <a:srgbClr val="000000"/>
                </a:solidFill>
                <a:latin typeface="Times New Roman" pitchFamily="18" charset="0"/>
              </a:rPr>
              <a:t>0</a:t>
            </a:r>
            <a:r>
              <a:rPr lang="zh-CN" altLang="en-US" sz="2800" dirty="0">
                <a:solidFill>
                  <a:srgbClr val="000000"/>
                </a:solidFill>
                <a:latin typeface="Times New Roman" pitchFamily="18" charset="0"/>
              </a:rPr>
              <a:t>。由于此时以结点</a:t>
            </a:r>
            <a:r>
              <a:rPr lang="en-US" altLang="zh-CN" sz="2800" dirty="0">
                <a:solidFill>
                  <a:srgbClr val="000000"/>
                </a:solidFill>
                <a:latin typeface="Times New Roman" pitchFamily="18" charset="0"/>
              </a:rPr>
              <a:t>p</a:t>
            </a:r>
            <a:r>
              <a:rPr lang="zh-CN" altLang="en-US" sz="2800" dirty="0">
                <a:solidFill>
                  <a:srgbClr val="000000"/>
                </a:solidFill>
                <a:latin typeface="Times New Roman" pitchFamily="18" charset="0"/>
              </a:rPr>
              <a:t>为根的子树高度被缩短，所以</a:t>
            </a:r>
            <a:r>
              <a:rPr lang="en-US" altLang="zh-CN" sz="2800" dirty="0">
                <a:solidFill>
                  <a:srgbClr val="000000"/>
                </a:solidFill>
                <a:latin typeface="Times New Roman" pitchFamily="18" charset="0"/>
              </a:rPr>
              <a:t>shorter</a:t>
            </a:r>
            <a:r>
              <a:rPr lang="zh-CN" altLang="en-US" sz="2800" dirty="0">
                <a:solidFill>
                  <a:srgbClr val="000000"/>
                </a:solidFill>
                <a:latin typeface="Times New Roman" pitchFamily="18" charset="0"/>
              </a:rPr>
              <a:t>仍为</a:t>
            </a:r>
            <a:r>
              <a:rPr lang="en-US" altLang="zh-CN" sz="2800" dirty="0">
                <a:solidFill>
                  <a:srgbClr val="000000"/>
                </a:solidFill>
                <a:latin typeface="Times New Roman" pitchFamily="18" charset="0"/>
              </a:rPr>
              <a:t>true</a:t>
            </a:r>
            <a:r>
              <a:rPr lang="zh-CN" altLang="en-US" sz="2800" dirty="0">
                <a:solidFill>
                  <a:srgbClr val="000000"/>
                </a:solidFill>
                <a:latin typeface="Times New Roman" pitchFamily="18" charset="0"/>
              </a:rPr>
              <a:t>。</a:t>
            </a:r>
            <a:endParaRPr lang="en-US" altLang="zh-CN" sz="2800" dirty="0">
              <a:solidFill>
                <a:srgbClr val="000000"/>
              </a:solidFill>
              <a:latin typeface="Times New Roman" pitchFamily="18" charset="0"/>
            </a:endParaRPr>
          </a:p>
          <a:p>
            <a:pPr algn="just" hangingPunct="0">
              <a:defRPr/>
            </a:pPr>
            <a:r>
              <a:rPr lang="en-US" altLang="zh-CN" sz="2800" dirty="0">
                <a:solidFill>
                  <a:srgbClr val="000000"/>
                </a:solidFill>
                <a:latin typeface="Times New Roman" pitchFamily="18" charset="0"/>
              </a:rPr>
              <a:t>   </a:t>
            </a:r>
            <a:r>
              <a:rPr lang="zh-CN" altLang="en-US" sz="2800" dirty="0">
                <a:solidFill>
                  <a:srgbClr val="000000"/>
                </a:solidFill>
                <a:latin typeface="Times New Roman" pitchFamily="18" charset="0"/>
              </a:rPr>
              <a:t>图</a:t>
            </a:r>
            <a:r>
              <a:rPr lang="en-US" altLang="zh-CN" sz="2800" dirty="0">
                <a:solidFill>
                  <a:srgbClr val="000000"/>
                </a:solidFill>
                <a:latin typeface="Times New Roman" pitchFamily="18" charset="0"/>
              </a:rPr>
              <a:t>8-20(b)</a:t>
            </a:r>
            <a:r>
              <a:rPr lang="zh-CN" altLang="en-US" sz="2800" dirty="0">
                <a:solidFill>
                  <a:srgbClr val="000000"/>
                </a:solidFill>
                <a:latin typeface="Times New Roman" pitchFamily="18" charset="0"/>
              </a:rPr>
              <a:t>：</a:t>
            </a:r>
            <a:r>
              <a:rPr lang="en-US" altLang="zh-CN" sz="2800" dirty="0">
                <a:solidFill>
                  <a:srgbClr val="CEDDFE">
                    <a:lumMod val="50000"/>
                  </a:srgbClr>
                </a:solidFill>
                <a:latin typeface="Times New Roman" pitchFamily="18" charset="0"/>
              </a:rPr>
              <a:t>p</a:t>
            </a:r>
            <a:r>
              <a:rPr lang="zh-CN" altLang="en-US" sz="2800" dirty="0">
                <a:solidFill>
                  <a:srgbClr val="CEDDFE">
                    <a:lumMod val="50000"/>
                  </a:srgbClr>
                </a:solidFill>
                <a:latin typeface="Times New Roman" pitchFamily="18" charset="0"/>
              </a:rPr>
              <a:t>的左子树缩短 </a:t>
            </a:r>
            <a:r>
              <a:rPr lang="en-US" altLang="zh-CN" sz="2800" dirty="0">
                <a:solidFill>
                  <a:srgbClr val="000000"/>
                </a:solidFill>
                <a:latin typeface="Times New Roman" pitchFamily="18" charset="0"/>
                <a:sym typeface="Wingdings" pitchFamily="2" charset="2"/>
              </a:rPr>
              <a:t>    </a:t>
            </a:r>
            <a:r>
              <a:rPr lang="zh-CN" altLang="en-US" sz="2800" dirty="0">
                <a:solidFill>
                  <a:srgbClr val="FF0000"/>
                </a:solidFill>
                <a:latin typeface="Times New Roman" pitchFamily="18" charset="0"/>
              </a:rPr>
              <a:t>平衡因子</a:t>
            </a:r>
            <a:r>
              <a:rPr lang="en-US" altLang="zh-CN" sz="2800" dirty="0">
                <a:solidFill>
                  <a:srgbClr val="FF0000"/>
                </a:solidFill>
                <a:latin typeface="Times New Roman" pitchFamily="18" charset="0"/>
              </a:rPr>
              <a:t>-1 </a:t>
            </a:r>
            <a:r>
              <a:rPr lang="en-US" altLang="zh-CN" sz="2800" dirty="0">
                <a:solidFill>
                  <a:srgbClr val="FF0000"/>
                </a:solidFill>
                <a:latin typeface="Times New Roman" pitchFamily="18" charset="0"/>
                <a:sym typeface="Wingdings" pitchFamily="2" charset="2"/>
              </a:rPr>
              <a:t></a:t>
            </a:r>
            <a:r>
              <a:rPr lang="en-US" altLang="zh-CN" sz="2800" dirty="0">
                <a:solidFill>
                  <a:srgbClr val="FF0000"/>
                </a:solidFill>
                <a:latin typeface="Times New Roman" pitchFamily="18" charset="0"/>
              </a:rPr>
              <a:t> </a:t>
            </a:r>
            <a:r>
              <a:rPr lang="en-US" altLang="zh-CN" sz="2800" dirty="0">
                <a:solidFill>
                  <a:srgbClr val="FF0000"/>
                </a:solidFill>
                <a:latin typeface="Times New Roman" pitchFamily="18" charset="0"/>
                <a:sym typeface="Wingdings" pitchFamily="2" charset="2"/>
              </a:rPr>
              <a:t>0</a:t>
            </a:r>
            <a:endParaRPr lang="zh-CN" altLang="en-US" sz="2800" dirty="0">
              <a:solidFill>
                <a:srgbClr val="FF0000"/>
              </a:solidFill>
              <a:latin typeface="Times New Roman" pitchFamily="18" charset="0"/>
            </a:endParaRPr>
          </a:p>
        </p:txBody>
      </p:sp>
    </p:spTree>
    <p:extLst>
      <p:ext uri="{BB962C8B-B14F-4D97-AF65-F5344CB8AC3E}">
        <p14:creationId xmlns:p14="http://schemas.microsoft.com/office/powerpoint/2010/main" val="26027381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184642" y="2162175"/>
            <a:ext cx="862672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buFont typeface="Wingdings" pitchFamily="2" charset="2"/>
              <a:buChar char="Ø"/>
              <a:defRPr/>
            </a:pPr>
            <a:r>
              <a:rPr lang="zh-CN" altLang="en-US" sz="3200" dirty="0">
                <a:solidFill>
                  <a:srgbClr val="000000"/>
                </a:solidFill>
                <a:latin typeface="Times New Roman" pitchFamily="18" charset="0"/>
              </a:rPr>
              <a:t>情况三：结点</a:t>
            </a:r>
            <a:r>
              <a:rPr lang="en-US" altLang="zh-CN" sz="3200" dirty="0">
                <a:solidFill>
                  <a:srgbClr val="000000"/>
                </a:solidFill>
                <a:latin typeface="Times New Roman" pitchFamily="18" charset="0"/>
              </a:rPr>
              <a:t>p</a:t>
            </a:r>
            <a:r>
              <a:rPr lang="zh-CN" altLang="en-US" sz="3200" dirty="0">
                <a:solidFill>
                  <a:srgbClr val="000000"/>
                </a:solidFill>
                <a:latin typeface="Times New Roman" pitchFamily="18" charset="0"/>
              </a:rPr>
              <a:t>的平衡因子不为</a:t>
            </a:r>
            <a:r>
              <a:rPr lang="en-US" altLang="zh-CN" sz="3200" dirty="0">
                <a:solidFill>
                  <a:srgbClr val="000000"/>
                </a:solidFill>
                <a:latin typeface="Times New Roman" pitchFamily="18" charset="0"/>
              </a:rPr>
              <a:t>0</a:t>
            </a:r>
            <a:r>
              <a:rPr lang="zh-CN" altLang="en-US" sz="3200" dirty="0">
                <a:solidFill>
                  <a:srgbClr val="000000"/>
                </a:solidFill>
                <a:latin typeface="Times New Roman" pitchFamily="18" charset="0"/>
              </a:rPr>
              <a:t>，且较矮的子树又被缩短，则在结点</a:t>
            </a:r>
            <a:r>
              <a:rPr lang="en-US" altLang="zh-CN" sz="3200" dirty="0">
                <a:solidFill>
                  <a:srgbClr val="000000"/>
                </a:solidFill>
                <a:latin typeface="Times New Roman" pitchFamily="18" charset="0"/>
              </a:rPr>
              <a:t>p</a:t>
            </a:r>
            <a:r>
              <a:rPr lang="zh-CN" altLang="en-US" sz="3200" dirty="0">
                <a:solidFill>
                  <a:srgbClr val="000000"/>
                </a:solidFill>
                <a:latin typeface="Times New Roman" pitchFamily="18" charset="0"/>
              </a:rPr>
              <a:t>发生不平衡。此时，将进行平衡化旋转来恢复平衡。令</a:t>
            </a:r>
            <a:r>
              <a:rPr lang="zh-CN" altLang="en-US" sz="3200" dirty="0">
                <a:solidFill>
                  <a:srgbClr val="FF0000"/>
                </a:solidFill>
                <a:effectLst>
                  <a:outerShdw blurRad="38100" dist="38100" dir="2700000" algn="tl">
                    <a:srgbClr val="000000">
                      <a:alpha val="43137"/>
                    </a:srgbClr>
                  </a:outerShdw>
                </a:effectLst>
                <a:latin typeface="Times New Roman" pitchFamily="18" charset="0"/>
              </a:rPr>
              <a:t>结点</a:t>
            </a:r>
            <a:r>
              <a:rPr lang="en-US" altLang="zh-CN" sz="3200" dirty="0">
                <a:solidFill>
                  <a:srgbClr val="FF0000"/>
                </a:solidFill>
                <a:effectLst>
                  <a:outerShdw blurRad="38100" dist="38100" dir="2700000" algn="tl">
                    <a:srgbClr val="000000">
                      <a:alpha val="43137"/>
                    </a:srgbClr>
                  </a:outerShdw>
                </a:effectLst>
                <a:latin typeface="Times New Roman" pitchFamily="18" charset="0"/>
              </a:rPr>
              <a:t>p</a:t>
            </a:r>
            <a:r>
              <a:rPr lang="zh-CN" altLang="en-US" sz="3200" dirty="0">
                <a:solidFill>
                  <a:srgbClr val="FF0000"/>
                </a:solidFill>
                <a:effectLst>
                  <a:outerShdw blurRad="38100" dist="38100" dir="2700000" algn="tl">
                    <a:srgbClr val="000000">
                      <a:alpha val="43137"/>
                    </a:srgbClr>
                  </a:outerShdw>
                </a:effectLst>
                <a:latin typeface="Times New Roman" pitchFamily="18" charset="0"/>
              </a:rPr>
              <a:t>的较高子树的根结点为</a:t>
            </a:r>
            <a:r>
              <a:rPr lang="en-US" altLang="zh-CN" sz="3200" dirty="0">
                <a:solidFill>
                  <a:srgbClr val="FF0000"/>
                </a:solidFill>
                <a:effectLst>
                  <a:outerShdw blurRad="38100" dist="38100" dir="2700000" algn="tl">
                    <a:srgbClr val="000000">
                      <a:alpha val="43137"/>
                    </a:srgbClr>
                  </a:outerShdw>
                </a:effectLst>
                <a:latin typeface="Times New Roman" pitchFamily="18" charset="0"/>
              </a:rPr>
              <a:t>q</a:t>
            </a:r>
            <a:r>
              <a:rPr lang="zh-CN" altLang="en-US" sz="3200" dirty="0">
                <a:solidFill>
                  <a:srgbClr val="000000"/>
                </a:solidFill>
                <a:latin typeface="Times New Roman" pitchFamily="18" charset="0"/>
              </a:rPr>
              <a:t>，则根据结点</a:t>
            </a:r>
            <a:r>
              <a:rPr lang="en-US" altLang="zh-CN" sz="3200" dirty="0">
                <a:solidFill>
                  <a:srgbClr val="000000"/>
                </a:solidFill>
                <a:latin typeface="Times New Roman" pitchFamily="18" charset="0"/>
              </a:rPr>
              <a:t>p</a:t>
            </a:r>
            <a:r>
              <a:rPr lang="zh-CN" altLang="en-US" sz="3200" dirty="0">
                <a:solidFill>
                  <a:srgbClr val="000000"/>
                </a:solidFill>
                <a:latin typeface="Times New Roman" pitchFamily="18" charset="0"/>
              </a:rPr>
              <a:t>和</a:t>
            </a:r>
            <a:r>
              <a:rPr lang="en-US" altLang="zh-CN" sz="3200" dirty="0">
                <a:solidFill>
                  <a:srgbClr val="000000"/>
                </a:solidFill>
                <a:latin typeface="Times New Roman" pitchFamily="18" charset="0"/>
              </a:rPr>
              <a:t>q</a:t>
            </a:r>
            <a:r>
              <a:rPr lang="zh-CN" altLang="en-US" sz="3200" dirty="0">
                <a:solidFill>
                  <a:srgbClr val="000000"/>
                </a:solidFill>
                <a:latin typeface="Times New Roman" pitchFamily="18" charset="0"/>
              </a:rPr>
              <a:t>的平衡因子值，有如下三种平衡化操作。</a:t>
            </a:r>
          </a:p>
        </p:txBody>
      </p:sp>
    </p:spTree>
    <p:extLst>
      <p:ext uri="{BB962C8B-B14F-4D97-AF65-F5344CB8AC3E}">
        <p14:creationId xmlns:p14="http://schemas.microsoft.com/office/powerpoint/2010/main" val="23486206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77317" y="810164"/>
            <a:ext cx="8626719" cy="5075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buFont typeface="Wingdings" pitchFamily="2" charset="2"/>
              <a:buNone/>
            </a:pPr>
            <a:r>
              <a:rPr lang="en-US" altLang="zh-CN" sz="2700" dirty="0" smtClean="0">
                <a:solidFill>
                  <a:srgbClr val="000000"/>
                </a:solidFill>
                <a:latin typeface="Times New Roman" pitchFamily="18" charset="0"/>
                <a:ea typeface="宋体" charset="-122"/>
              </a:rPr>
              <a:t>1</a:t>
            </a:r>
            <a:r>
              <a:rPr lang="zh-CN" altLang="en-US" sz="2700" dirty="0" smtClean="0">
                <a:solidFill>
                  <a:srgbClr val="000000"/>
                </a:solidFill>
                <a:latin typeface="Times New Roman" pitchFamily="18" charset="0"/>
                <a:ea typeface="宋体" charset="-122"/>
              </a:rPr>
              <a:t>）如果</a:t>
            </a:r>
            <a:r>
              <a:rPr lang="en-US" altLang="zh-CN" sz="2700" b="1" dirty="0" smtClean="0">
                <a:solidFill>
                  <a:srgbClr val="FF0000"/>
                </a:solidFill>
                <a:latin typeface="Times New Roman" pitchFamily="18" charset="0"/>
                <a:ea typeface="宋体" charset="-122"/>
              </a:rPr>
              <a:t>q</a:t>
            </a:r>
            <a:r>
              <a:rPr lang="zh-CN" altLang="en-US" sz="2700" b="1" dirty="0" smtClean="0">
                <a:solidFill>
                  <a:srgbClr val="FF0000"/>
                </a:solidFill>
                <a:latin typeface="Times New Roman" pitchFamily="18" charset="0"/>
                <a:ea typeface="宋体" charset="-122"/>
              </a:rPr>
              <a:t>的平衡因子为</a:t>
            </a:r>
            <a:r>
              <a:rPr lang="en-US" altLang="zh-CN" sz="2700" b="1" dirty="0" smtClean="0">
                <a:solidFill>
                  <a:srgbClr val="FF0000"/>
                </a:solidFill>
                <a:latin typeface="Times New Roman" pitchFamily="18" charset="0"/>
                <a:ea typeface="宋体" charset="-122"/>
              </a:rPr>
              <a:t>0</a:t>
            </a:r>
            <a:r>
              <a:rPr lang="zh-CN" altLang="en-US" sz="2700" dirty="0" smtClean="0">
                <a:solidFill>
                  <a:srgbClr val="000000"/>
                </a:solidFill>
                <a:latin typeface="Times New Roman" pitchFamily="18" charset="0"/>
                <a:ea typeface="宋体" charset="-122"/>
              </a:rPr>
              <a:t>，一个单旋转就可恢复</a:t>
            </a:r>
            <a:r>
              <a:rPr lang="en-US" altLang="zh-CN" sz="2700" dirty="0" smtClean="0">
                <a:solidFill>
                  <a:srgbClr val="000000"/>
                </a:solidFill>
                <a:latin typeface="Times New Roman" pitchFamily="18" charset="0"/>
                <a:ea typeface="宋体" charset="-122"/>
              </a:rPr>
              <a:t>p</a:t>
            </a:r>
            <a:r>
              <a:rPr lang="zh-CN" altLang="en-US" sz="2700" dirty="0" smtClean="0">
                <a:solidFill>
                  <a:srgbClr val="000000"/>
                </a:solidFill>
                <a:latin typeface="Times New Roman" pitchFamily="18" charset="0"/>
                <a:ea typeface="宋体" charset="-122"/>
              </a:rPr>
              <a:t>的平衡，由于旋转后被处理子树的高度没有缩短，所以置</a:t>
            </a:r>
            <a:r>
              <a:rPr lang="en-US" altLang="zh-CN" sz="2700" dirty="0" smtClean="0">
                <a:solidFill>
                  <a:srgbClr val="000000"/>
                </a:solidFill>
                <a:latin typeface="Times New Roman" pitchFamily="18" charset="0"/>
                <a:ea typeface="宋体" charset="-122"/>
              </a:rPr>
              <a:t>shorter</a:t>
            </a:r>
            <a:r>
              <a:rPr lang="zh-CN" altLang="en-US" sz="2700" dirty="0" smtClean="0">
                <a:solidFill>
                  <a:srgbClr val="000000"/>
                </a:solidFill>
                <a:latin typeface="Times New Roman" pitchFamily="18" charset="0"/>
                <a:ea typeface="宋体" charset="-122"/>
              </a:rPr>
              <a:t>的值为</a:t>
            </a:r>
            <a:r>
              <a:rPr lang="en-US" altLang="zh-CN" sz="2700" dirty="0" smtClean="0">
                <a:solidFill>
                  <a:srgbClr val="000000"/>
                </a:solidFill>
                <a:latin typeface="Times New Roman" pitchFamily="18" charset="0"/>
                <a:ea typeface="宋体" charset="-122"/>
              </a:rPr>
              <a:t>false</a:t>
            </a:r>
            <a:r>
              <a:rPr lang="zh-CN" altLang="en-US" sz="2700" dirty="0" smtClean="0">
                <a:solidFill>
                  <a:srgbClr val="000000"/>
                </a:solidFill>
                <a:latin typeface="Times New Roman" pitchFamily="18" charset="0"/>
                <a:ea typeface="宋体" charset="-122"/>
              </a:rPr>
              <a:t>。见图</a:t>
            </a:r>
            <a:r>
              <a:rPr lang="en-US" altLang="zh-CN" sz="2700" dirty="0" smtClean="0">
                <a:solidFill>
                  <a:srgbClr val="000000"/>
                </a:solidFill>
                <a:latin typeface="Times New Roman" pitchFamily="18" charset="0"/>
                <a:ea typeface="宋体" charset="-122"/>
              </a:rPr>
              <a:t>8-20(c)</a:t>
            </a:r>
            <a:r>
              <a:rPr lang="zh-CN" altLang="en-US" sz="2700" dirty="0" smtClean="0">
                <a:solidFill>
                  <a:srgbClr val="000000"/>
                </a:solidFill>
                <a:latin typeface="Times New Roman" pitchFamily="18" charset="0"/>
                <a:ea typeface="宋体" charset="-122"/>
              </a:rPr>
              <a:t> 。</a:t>
            </a:r>
          </a:p>
          <a:p>
            <a:pPr algn="just" hangingPunct="0">
              <a:buFont typeface="Wingdings" pitchFamily="2" charset="2"/>
              <a:buNone/>
            </a:pPr>
            <a:r>
              <a:rPr lang="en-US" altLang="zh-CN" sz="2700" dirty="0" smtClean="0">
                <a:solidFill>
                  <a:srgbClr val="000000"/>
                </a:solidFill>
                <a:latin typeface="Times New Roman" pitchFamily="18" charset="0"/>
                <a:ea typeface="宋体" charset="-122"/>
              </a:rPr>
              <a:t>2</a:t>
            </a:r>
            <a:r>
              <a:rPr lang="zh-CN" altLang="en-US" sz="2700" dirty="0" smtClean="0">
                <a:solidFill>
                  <a:srgbClr val="000000"/>
                </a:solidFill>
                <a:latin typeface="Times New Roman" pitchFamily="18" charset="0"/>
                <a:ea typeface="宋体" charset="-122"/>
              </a:rPr>
              <a:t>）如果</a:t>
            </a:r>
            <a:r>
              <a:rPr lang="en-US" altLang="zh-CN" sz="2700" b="1" dirty="0" smtClean="0">
                <a:solidFill>
                  <a:srgbClr val="FF0000"/>
                </a:solidFill>
                <a:latin typeface="Times New Roman" pitchFamily="18" charset="0"/>
                <a:ea typeface="宋体" charset="-122"/>
              </a:rPr>
              <a:t>q</a:t>
            </a:r>
            <a:r>
              <a:rPr lang="zh-CN" altLang="en-US" sz="2700" b="1" dirty="0" smtClean="0">
                <a:solidFill>
                  <a:srgbClr val="FF0000"/>
                </a:solidFill>
                <a:latin typeface="Times New Roman" pitchFamily="18" charset="0"/>
                <a:ea typeface="宋体" charset="-122"/>
              </a:rPr>
              <a:t>与</a:t>
            </a:r>
            <a:r>
              <a:rPr lang="en-US" altLang="zh-CN" sz="2700" b="1" dirty="0" smtClean="0">
                <a:solidFill>
                  <a:srgbClr val="FF0000"/>
                </a:solidFill>
                <a:latin typeface="Times New Roman" pitchFamily="18" charset="0"/>
                <a:ea typeface="宋体" charset="-122"/>
              </a:rPr>
              <a:t>p</a:t>
            </a:r>
            <a:r>
              <a:rPr lang="zh-CN" altLang="en-US" sz="2700" b="1" dirty="0" smtClean="0">
                <a:solidFill>
                  <a:srgbClr val="FF0000"/>
                </a:solidFill>
                <a:latin typeface="Times New Roman" pitchFamily="18" charset="0"/>
                <a:ea typeface="宋体" charset="-122"/>
              </a:rPr>
              <a:t>的平衡因子相同</a:t>
            </a:r>
            <a:r>
              <a:rPr lang="zh-CN" altLang="en-US" sz="2700" dirty="0" smtClean="0">
                <a:solidFill>
                  <a:srgbClr val="000000"/>
                </a:solidFill>
                <a:latin typeface="Times New Roman" pitchFamily="18" charset="0"/>
                <a:ea typeface="宋体" charset="-122"/>
              </a:rPr>
              <a:t>，一个单旋转就可恢复</a:t>
            </a:r>
            <a:r>
              <a:rPr lang="en-US" altLang="zh-CN" sz="2700" dirty="0" smtClean="0">
                <a:solidFill>
                  <a:srgbClr val="000000"/>
                </a:solidFill>
                <a:latin typeface="Times New Roman" pitchFamily="18" charset="0"/>
                <a:ea typeface="宋体" charset="-122"/>
              </a:rPr>
              <a:t>p</a:t>
            </a:r>
            <a:r>
              <a:rPr lang="zh-CN" altLang="en-US" sz="2700" dirty="0" smtClean="0">
                <a:solidFill>
                  <a:srgbClr val="000000"/>
                </a:solidFill>
                <a:latin typeface="Times New Roman" pitchFamily="18" charset="0"/>
                <a:ea typeface="宋体" charset="-122"/>
              </a:rPr>
              <a:t>的平衡。由于此时被处理子树的高度被缩短，故</a:t>
            </a:r>
            <a:r>
              <a:rPr lang="en-US" altLang="zh-CN" sz="2700" dirty="0" smtClean="0">
                <a:solidFill>
                  <a:srgbClr val="000000"/>
                </a:solidFill>
                <a:latin typeface="Times New Roman" pitchFamily="18" charset="0"/>
                <a:ea typeface="宋体" charset="-122"/>
              </a:rPr>
              <a:t>shorter</a:t>
            </a:r>
            <a:r>
              <a:rPr lang="zh-CN" altLang="en-US" sz="2700" dirty="0" smtClean="0">
                <a:solidFill>
                  <a:srgbClr val="000000"/>
                </a:solidFill>
                <a:latin typeface="Times New Roman" pitchFamily="18" charset="0"/>
                <a:ea typeface="宋体" charset="-122"/>
              </a:rPr>
              <a:t>的值仍为</a:t>
            </a:r>
            <a:r>
              <a:rPr lang="en-US" altLang="zh-CN" sz="2700" dirty="0" smtClean="0">
                <a:solidFill>
                  <a:srgbClr val="000000"/>
                </a:solidFill>
                <a:latin typeface="Times New Roman" pitchFamily="18" charset="0"/>
                <a:ea typeface="宋体" charset="-122"/>
              </a:rPr>
              <a:t>true</a:t>
            </a:r>
            <a:r>
              <a:rPr lang="zh-CN" altLang="en-US" sz="2700" dirty="0" smtClean="0">
                <a:solidFill>
                  <a:srgbClr val="000000"/>
                </a:solidFill>
                <a:latin typeface="Times New Roman" pitchFamily="18" charset="0"/>
                <a:ea typeface="宋体" charset="-122"/>
              </a:rPr>
              <a:t>。最后，结点</a:t>
            </a:r>
            <a:r>
              <a:rPr lang="en-US" altLang="zh-CN" sz="2700" dirty="0" smtClean="0">
                <a:solidFill>
                  <a:srgbClr val="000000"/>
                </a:solidFill>
                <a:latin typeface="Times New Roman" pitchFamily="18" charset="0"/>
                <a:ea typeface="宋体" charset="-122"/>
              </a:rPr>
              <a:t>p</a:t>
            </a:r>
            <a:r>
              <a:rPr lang="zh-CN" altLang="en-US" sz="2700" dirty="0" smtClean="0">
                <a:solidFill>
                  <a:srgbClr val="000000"/>
                </a:solidFill>
                <a:latin typeface="Times New Roman" pitchFamily="18" charset="0"/>
                <a:ea typeface="宋体" charset="-122"/>
              </a:rPr>
              <a:t>和</a:t>
            </a:r>
            <a:r>
              <a:rPr lang="en-US" altLang="zh-CN" sz="2700" dirty="0" smtClean="0">
                <a:solidFill>
                  <a:srgbClr val="000000"/>
                </a:solidFill>
                <a:latin typeface="Times New Roman" pitchFamily="18" charset="0"/>
                <a:ea typeface="宋体" charset="-122"/>
              </a:rPr>
              <a:t>q</a:t>
            </a:r>
            <a:r>
              <a:rPr lang="zh-CN" altLang="en-US" sz="2700" dirty="0" smtClean="0">
                <a:solidFill>
                  <a:srgbClr val="000000"/>
                </a:solidFill>
                <a:latin typeface="Times New Roman" pitchFamily="18" charset="0"/>
                <a:ea typeface="宋体" charset="-122"/>
              </a:rPr>
              <a:t>的平衡因子均改为</a:t>
            </a:r>
            <a:r>
              <a:rPr lang="en-US" altLang="zh-CN" sz="2700" dirty="0" smtClean="0">
                <a:solidFill>
                  <a:srgbClr val="000000"/>
                </a:solidFill>
                <a:latin typeface="Times New Roman" pitchFamily="18" charset="0"/>
                <a:ea typeface="宋体" charset="-122"/>
              </a:rPr>
              <a:t>0</a:t>
            </a:r>
            <a:r>
              <a:rPr lang="zh-CN" altLang="en-US" sz="2700" dirty="0" smtClean="0">
                <a:solidFill>
                  <a:srgbClr val="000000"/>
                </a:solidFill>
                <a:latin typeface="Times New Roman" pitchFamily="18" charset="0"/>
                <a:ea typeface="宋体" charset="-122"/>
              </a:rPr>
              <a:t>。见图</a:t>
            </a:r>
            <a:r>
              <a:rPr lang="en-US" altLang="zh-CN" sz="2700" dirty="0" smtClean="0">
                <a:solidFill>
                  <a:srgbClr val="000000"/>
                </a:solidFill>
                <a:latin typeface="Times New Roman" pitchFamily="18" charset="0"/>
                <a:ea typeface="宋体" charset="-122"/>
              </a:rPr>
              <a:t>8-20(d)</a:t>
            </a:r>
            <a:r>
              <a:rPr lang="zh-CN" altLang="en-US" sz="2700" dirty="0" smtClean="0">
                <a:solidFill>
                  <a:srgbClr val="000000"/>
                </a:solidFill>
                <a:latin typeface="Times New Roman" pitchFamily="18" charset="0"/>
                <a:ea typeface="宋体" charset="-122"/>
              </a:rPr>
              <a:t> 。</a:t>
            </a:r>
          </a:p>
          <a:p>
            <a:pPr algn="just" hangingPunct="0">
              <a:buFont typeface="Wingdings" pitchFamily="2" charset="2"/>
              <a:buNone/>
            </a:pPr>
            <a:r>
              <a:rPr lang="en-US" altLang="zh-CN" sz="2700" dirty="0" smtClean="0">
                <a:solidFill>
                  <a:srgbClr val="000000"/>
                </a:solidFill>
                <a:latin typeface="Times New Roman" pitchFamily="18" charset="0"/>
                <a:ea typeface="宋体" charset="-122"/>
              </a:rPr>
              <a:t>3</a:t>
            </a:r>
            <a:r>
              <a:rPr lang="zh-CN" altLang="en-US" sz="2700" dirty="0" smtClean="0">
                <a:solidFill>
                  <a:srgbClr val="000000"/>
                </a:solidFill>
                <a:latin typeface="Times New Roman" pitchFamily="18" charset="0"/>
                <a:ea typeface="宋体" charset="-122"/>
              </a:rPr>
              <a:t>）如果</a:t>
            </a:r>
            <a:r>
              <a:rPr lang="en-US" altLang="zh-CN" sz="2700" b="1" dirty="0" smtClean="0">
                <a:solidFill>
                  <a:srgbClr val="FF0000"/>
                </a:solidFill>
                <a:latin typeface="Times New Roman" pitchFamily="18" charset="0"/>
                <a:ea typeface="宋体" charset="-122"/>
              </a:rPr>
              <a:t>p</a:t>
            </a:r>
            <a:r>
              <a:rPr lang="zh-CN" altLang="en-US" sz="2700" b="1" dirty="0" smtClean="0">
                <a:solidFill>
                  <a:srgbClr val="FF0000"/>
                </a:solidFill>
                <a:latin typeface="Times New Roman" pitchFamily="18" charset="0"/>
                <a:ea typeface="宋体" charset="-122"/>
              </a:rPr>
              <a:t>与</a:t>
            </a:r>
            <a:r>
              <a:rPr lang="en-US" altLang="zh-CN" sz="2700" b="1" dirty="0" smtClean="0">
                <a:solidFill>
                  <a:srgbClr val="FF0000"/>
                </a:solidFill>
                <a:latin typeface="Times New Roman" pitchFamily="18" charset="0"/>
                <a:ea typeface="宋体" charset="-122"/>
              </a:rPr>
              <a:t>q</a:t>
            </a:r>
            <a:r>
              <a:rPr lang="zh-CN" altLang="en-US" sz="2700" b="1" dirty="0" smtClean="0">
                <a:solidFill>
                  <a:srgbClr val="FF0000"/>
                </a:solidFill>
                <a:latin typeface="Times New Roman" pitchFamily="18" charset="0"/>
                <a:ea typeface="宋体" charset="-122"/>
              </a:rPr>
              <a:t>的平衡因子的符号相反</a:t>
            </a:r>
            <a:r>
              <a:rPr lang="zh-CN" altLang="en-US" sz="2700" dirty="0" smtClean="0">
                <a:solidFill>
                  <a:srgbClr val="000000"/>
                </a:solidFill>
                <a:latin typeface="Times New Roman" pitchFamily="18" charset="0"/>
                <a:ea typeface="宋体" charset="-122"/>
              </a:rPr>
              <a:t>，则需要执行一个双旋转来恢复平衡，先围绕</a:t>
            </a:r>
            <a:r>
              <a:rPr lang="en-US" altLang="zh-CN" sz="2700" dirty="0" smtClean="0">
                <a:solidFill>
                  <a:srgbClr val="000000"/>
                </a:solidFill>
                <a:latin typeface="Times New Roman" pitchFamily="18" charset="0"/>
                <a:ea typeface="宋体" charset="-122"/>
              </a:rPr>
              <a:t>q</a:t>
            </a:r>
            <a:r>
              <a:rPr lang="zh-CN" altLang="en-US" sz="2700" dirty="0" smtClean="0">
                <a:solidFill>
                  <a:srgbClr val="000000"/>
                </a:solidFill>
                <a:latin typeface="Times New Roman" pitchFamily="18" charset="0"/>
                <a:ea typeface="宋体" charset="-122"/>
              </a:rPr>
              <a:t>转、再围绕</a:t>
            </a:r>
            <a:r>
              <a:rPr lang="en-US" altLang="zh-CN" sz="2700" dirty="0" smtClean="0">
                <a:solidFill>
                  <a:srgbClr val="000000"/>
                </a:solidFill>
                <a:latin typeface="Times New Roman" pitchFamily="18" charset="0"/>
                <a:ea typeface="宋体" charset="-122"/>
              </a:rPr>
              <a:t>p</a:t>
            </a:r>
            <a:r>
              <a:rPr lang="zh-CN" altLang="en-US" sz="2700" dirty="0" smtClean="0">
                <a:solidFill>
                  <a:srgbClr val="000000"/>
                </a:solidFill>
                <a:latin typeface="Times New Roman" pitchFamily="18" charset="0"/>
                <a:ea typeface="宋体" charset="-122"/>
              </a:rPr>
              <a:t>转。由于此时处理子树的高度被缩短，所以</a:t>
            </a:r>
            <a:r>
              <a:rPr lang="en-US" altLang="zh-CN" sz="2700" dirty="0" smtClean="0">
                <a:solidFill>
                  <a:srgbClr val="000000"/>
                </a:solidFill>
                <a:latin typeface="Times New Roman" pitchFamily="18" charset="0"/>
                <a:ea typeface="宋体" charset="-122"/>
              </a:rPr>
              <a:t>shorter</a:t>
            </a:r>
            <a:r>
              <a:rPr lang="zh-CN" altLang="en-US" sz="2700" dirty="0" smtClean="0">
                <a:solidFill>
                  <a:srgbClr val="000000"/>
                </a:solidFill>
                <a:latin typeface="Times New Roman" pitchFamily="18" charset="0"/>
                <a:ea typeface="宋体" charset="-122"/>
              </a:rPr>
              <a:t>的值仍为</a:t>
            </a:r>
            <a:r>
              <a:rPr lang="en-US" altLang="zh-CN" sz="2700" dirty="0" smtClean="0">
                <a:solidFill>
                  <a:srgbClr val="000000"/>
                </a:solidFill>
                <a:latin typeface="Times New Roman" pitchFamily="18" charset="0"/>
                <a:ea typeface="宋体" charset="-122"/>
              </a:rPr>
              <a:t>true</a:t>
            </a:r>
            <a:r>
              <a:rPr lang="zh-CN" altLang="en-US" sz="2700" dirty="0" smtClean="0">
                <a:solidFill>
                  <a:srgbClr val="000000"/>
                </a:solidFill>
                <a:latin typeface="Times New Roman" pitchFamily="18" charset="0"/>
                <a:ea typeface="宋体" charset="-122"/>
              </a:rPr>
              <a:t>，新的根结点的平衡因子置为</a:t>
            </a:r>
            <a:r>
              <a:rPr lang="en-US" altLang="zh-CN" sz="2700" dirty="0" smtClean="0">
                <a:solidFill>
                  <a:srgbClr val="000000"/>
                </a:solidFill>
                <a:latin typeface="Times New Roman" pitchFamily="18" charset="0"/>
                <a:ea typeface="宋体" charset="-122"/>
              </a:rPr>
              <a:t>0</a:t>
            </a:r>
            <a:r>
              <a:rPr lang="zh-CN" altLang="en-US" sz="2700" dirty="0" smtClean="0">
                <a:solidFill>
                  <a:srgbClr val="000000"/>
                </a:solidFill>
                <a:latin typeface="Times New Roman" pitchFamily="18" charset="0"/>
                <a:ea typeface="宋体" charset="-122"/>
              </a:rPr>
              <a:t>，其它结点的平衡因子作相应处理。见图</a:t>
            </a:r>
            <a:r>
              <a:rPr lang="en-US" altLang="zh-CN" sz="2700" dirty="0" smtClean="0">
                <a:solidFill>
                  <a:srgbClr val="000000"/>
                </a:solidFill>
                <a:latin typeface="Times New Roman" pitchFamily="18" charset="0"/>
                <a:ea typeface="宋体" charset="-122"/>
              </a:rPr>
              <a:t>8-20(e)</a:t>
            </a:r>
            <a:r>
              <a:rPr lang="zh-CN" altLang="en-US" sz="2700"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32154732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8-20"/>
          <p:cNvPicPr>
            <a:picLocks noChangeAspect="1" noChangeArrowheads="1"/>
          </p:cNvPicPr>
          <p:nvPr/>
        </p:nvPicPr>
        <p:blipFill>
          <a:blip r:embed="rId2">
            <a:extLst>
              <a:ext uri="{28A0092B-C50C-407E-A947-70E740481C1C}">
                <a14:useLocalDpi xmlns:a14="http://schemas.microsoft.com/office/drawing/2010/main" val="0"/>
              </a:ext>
            </a:extLst>
          </a:blip>
          <a:srcRect b="52014"/>
          <a:stretch>
            <a:fillRect/>
          </a:stretch>
        </p:blipFill>
        <p:spPr bwMode="auto">
          <a:xfrm>
            <a:off x="716573" y="404813"/>
            <a:ext cx="7776796"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Text Box 4"/>
          <p:cNvSpPr txBox="1">
            <a:spLocks noChangeArrowheads="1"/>
          </p:cNvSpPr>
          <p:nvPr/>
        </p:nvSpPr>
        <p:spPr bwMode="auto">
          <a:xfrm>
            <a:off x="1846417" y="6381815"/>
            <a:ext cx="6041781"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sz="1800" b="1" i="0" u="none" smtClean="0">
                <a:solidFill>
                  <a:srgbClr val="000000"/>
                </a:solidFill>
                <a:latin typeface="宋体" charset="-122"/>
                <a:ea typeface="宋体" charset="-122"/>
              </a:rPr>
              <a:t>图</a:t>
            </a:r>
            <a:r>
              <a:rPr lang="en-US" altLang="zh-CN" sz="1800" b="1" i="0" u="none" smtClean="0">
                <a:solidFill>
                  <a:srgbClr val="000000"/>
                </a:solidFill>
                <a:latin typeface="宋体" charset="-122"/>
                <a:ea typeface="宋体" charset="-122"/>
              </a:rPr>
              <a:t>8-20 </a:t>
            </a:r>
            <a:r>
              <a:rPr lang="zh-CN" altLang="en-US" sz="1800" b="1" i="0" u="none" smtClean="0">
                <a:solidFill>
                  <a:srgbClr val="000000"/>
                </a:solidFill>
                <a:latin typeface="宋体" charset="-122"/>
                <a:ea typeface="宋体" charset="-122"/>
              </a:rPr>
              <a:t>平衡二叉树中删除结点后平衡旋转的示例</a:t>
            </a:r>
            <a:endParaRPr lang="zh-CN" altLang="en-US" sz="4800" b="1" smtClean="0">
              <a:solidFill>
                <a:srgbClr val="000000"/>
              </a:solidFill>
              <a:ea typeface="宋体" charset="-122"/>
            </a:endParaRPr>
          </a:p>
        </p:txBody>
      </p:sp>
    </p:spTree>
    <p:extLst>
      <p:ext uri="{BB962C8B-B14F-4D97-AF65-F5344CB8AC3E}">
        <p14:creationId xmlns:p14="http://schemas.microsoft.com/office/powerpoint/2010/main" val="928859566"/>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8-20"/>
          <p:cNvPicPr>
            <a:picLocks noChangeAspect="1" noChangeArrowheads="1"/>
          </p:cNvPicPr>
          <p:nvPr/>
        </p:nvPicPr>
        <p:blipFill>
          <a:blip r:embed="rId2">
            <a:extLst>
              <a:ext uri="{28A0092B-C50C-407E-A947-70E740481C1C}">
                <a14:useLocalDpi xmlns:a14="http://schemas.microsoft.com/office/drawing/2010/main" val="0"/>
              </a:ext>
            </a:extLst>
          </a:blip>
          <a:srcRect l="5125" t="47331" r="2563" b="1718"/>
          <a:stretch>
            <a:fillRect/>
          </a:stretch>
        </p:blipFill>
        <p:spPr bwMode="auto">
          <a:xfrm>
            <a:off x="915869" y="260412"/>
            <a:ext cx="7178919"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Text Box 3"/>
          <p:cNvSpPr txBox="1">
            <a:spLocks noChangeArrowheads="1"/>
          </p:cNvSpPr>
          <p:nvPr/>
        </p:nvSpPr>
        <p:spPr bwMode="auto">
          <a:xfrm>
            <a:off x="1846417" y="6381815"/>
            <a:ext cx="6041781"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sz="1800" b="1" i="0" u="none" smtClean="0">
                <a:solidFill>
                  <a:srgbClr val="000000"/>
                </a:solidFill>
                <a:latin typeface="宋体" charset="-122"/>
                <a:ea typeface="宋体" charset="-122"/>
              </a:rPr>
              <a:t>图</a:t>
            </a:r>
            <a:r>
              <a:rPr lang="en-US" altLang="zh-CN" sz="1800" b="1" i="0" u="none" smtClean="0">
                <a:solidFill>
                  <a:srgbClr val="000000"/>
                </a:solidFill>
                <a:latin typeface="宋体" charset="-122"/>
                <a:ea typeface="宋体" charset="-122"/>
              </a:rPr>
              <a:t>8-20 </a:t>
            </a:r>
            <a:r>
              <a:rPr lang="zh-CN" altLang="en-US" sz="1800" b="1" i="0" u="none" smtClean="0">
                <a:solidFill>
                  <a:srgbClr val="000000"/>
                </a:solidFill>
                <a:latin typeface="宋体" charset="-122"/>
                <a:ea typeface="宋体" charset="-122"/>
              </a:rPr>
              <a:t>平衡二叉树中删除结点后平衡旋转的示例</a:t>
            </a:r>
            <a:endParaRPr lang="zh-CN" altLang="en-US" sz="4800" b="1" smtClean="0">
              <a:solidFill>
                <a:srgbClr val="000000"/>
              </a:solidFill>
              <a:ea typeface="宋体" charset="-122"/>
            </a:endParaRPr>
          </a:p>
        </p:txBody>
      </p:sp>
    </p:spTree>
    <p:extLst>
      <p:ext uri="{BB962C8B-B14F-4D97-AF65-F5344CB8AC3E}">
        <p14:creationId xmlns:p14="http://schemas.microsoft.com/office/powerpoint/2010/main" val="3392172157"/>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3"/>
          <p:cNvSpPr txBox="1">
            <a:spLocks noChangeArrowheads="1"/>
          </p:cNvSpPr>
          <p:nvPr/>
        </p:nvSpPr>
        <p:spPr bwMode="auto">
          <a:xfrm>
            <a:off x="1846417" y="6381815"/>
            <a:ext cx="6041781"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sz="2000" b="1" i="0" u="none" smtClean="0">
                <a:solidFill>
                  <a:srgbClr val="000000"/>
                </a:solidFill>
                <a:ea typeface="宋体" charset="-122"/>
              </a:rPr>
              <a:t>图</a:t>
            </a:r>
            <a:r>
              <a:rPr lang="en-US" altLang="zh-CN" sz="2000" b="1" i="0" u="none" smtClean="0">
                <a:solidFill>
                  <a:srgbClr val="000000"/>
                </a:solidFill>
                <a:ea typeface="宋体" charset="-122"/>
              </a:rPr>
              <a:t>8-21 </a:t>
            </a:r>
            <a:r>
              <a:rPr lang="zh-CN" altLang="en-US" sz="2000" b="1" i="0" u="none" smtClean="0">
                <a:solidFill>
                  <a:srgbClr val="000000"/>
                </a:solidFill>
                <a:ea typeface="宋体" charset="-122"/>
              </a:rPr>
              <a:t>平衡二叉树中删除结点</a:t>
            </a:r>
            <a:r>
              <a:rPr lang="en-US" altLang="zh-CN" sz="2000" b="1" i="0" u="none" smtClean="0">
                <a:solidFill>
                  <a:srgbClr val="000000"/>
                </a:solidFill>
                <a:ea typeface="宋体" charset="-122"/>
              </a:rPr>
              <a:t>50</a:t>
            </a:r>
            <a:r>
              <a:rPr lang="zh-CN" altLang="en-US" sz="2000" b="1" i="0" u="none" smtClean="0">
                <a:solidFill>
                  <a:srgbClr val="000000"/>
                </a:solidFill>
                <a:ea typeface="宋体" charset="-122"/>
              </a:rPr>
              <a:t>后平衡旋转的过程</a:t>
            </a:r>
            <a:endParaRPr lang="zh-CN" altLang="en-US" sz="1400" b="1" i="0" u="none" smtClean="0">
              <a:solidFill>
                <a:srgbClr val="000000"/>
              </a:solidFill>
              <a:latin typeface="宋体" charset="-122"/>
              <a:ea typeface="宋体" charset="-122"/>
            </a:endParaRPr>
          </a:p>
        </p:txBody>
      </p:sp>
      <p:pic>
        <p:nvPicPr>
          <p:cNvPr id="983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46" y="1197039"/>
            <a:ext cx="3710354"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grpSp>
        <p:nvGrpSpPr>
          <p:cNvPr id="3" name="组合 2"/>
          <p:cNvGrpSpPr/>
          <p:nvPr/>
        </p:nvGrpSpPr>
        <p:grpSpPr>
          <a:xfrm>
            <a:off x="4837245" y="1341438"/>
            <a:ext cx="3560885" cy="3162300"/>
            <a:chOff x="4837245" y="1341438"/>
            <a:chExt cx="3560885" cy="3162300"/>
          </a:xfrm>
        </p:grpSpPr>
        <p:pic>
          <p:nvPicPr>
            <p:cNvPr id="1550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245" y="1341438"/>
              <a:ext cx="356088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2" name="文本框 1"/>
            <p:cNvSpPr txBox="1"/>
            <p:nvPr/>
          </p:nvSpPr>
          <p:spPr>
            <a:xfrm>
              <a:off x="7560332" y="1844824"/>
              <a:ext cx="200775" cy="276999"/>
            </a:xfrm>
            <a:prstGeom prst="rect">
              <a:avLst/>
            </a:prstGeom>
            <a:solidFill>
              <a:srgbClr val="FFFFFF"/>
            </a:solidFill>
          </p:spPr>
          <p:txBody>
            <a:bodyPr wrap="square" rtlCol="0">
              <a:spAutoFit/>
            </a:bodyPr>
            <a:lstStyle/>
            <a:p>
              <a:r>
                <a:rPr lang="en-US" altLang="zh-CN" sz="1200" dirty="0" smtClean="0"/>
                <a:t>2</a:t>
              </a:r>
              <a:endParaRPr lang="zh-CN" altLang="en-US" sz="1200" dirty="0"/>
            </a:p>
          </p:txBody>
        </p:sp>
      </p:grpSp>
    </p:spTree>
    <p:extLst>
      <p:ext uri="{BB962C8B-B14F-4D97-AF65-F5344CB8AC3E}">
        <p14:creationId xmlns:p14="http://schemas.microsoft.com/office/powerpoint/2010/main" val="22794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846417" y="6381815"/>
            <a:ext cx="6041781"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eaLnBrk="0" hangingPunct="0">
              <a:spcBef>
                <a:spcPct val="20000"/>
              </a:spcBef>
            </a:pPr>
            <a:r>
              <a:rPr lang="zh-CN" altLang="en-US" sz="2000" b="1" i="0" u="none" smtClean="0">
                <a:solidFill>
                  <a:srgbClr val="000000"/>
                </a:solidFill>
                <a:ea typeface="宋体" charset="-122"/>
              </a:rPr>
              <a:t>图</a:t>
            </a:r>
            <a:r>
              <a:rPr lang="en-US" altLang="zh-CN" sz="2000" b="1" i="0" u="none" smtClean="0">
                <a:solidFill>
                  <a:srgbClr val="000000"/>
                </a:solidFill>
                <a:ea typeface="宋体" charset="-122"/>
              </a:rPr>
              <a:t>8-21 </a:t>
            </a:r>
            <a:r>
              <a:rPr lang="zh-CN" altLang="en-US" sz="2000" b="1" i="0" u="none" smtClean="0">
                <a:solidFill>
                  <a:srgbClr val="000000"/>
                </a:solidFill>
                <a:ea typeface="宋体" charset="-122"/>
              </a:rPr>
              <a:t>平衡二叉树中删除结点</a:t>
            </a:r>
            <a:r>
              <a:rPr lang="en-US" altLang="zh-CN" sz="2000" b="1" i="0" u="none" smtClean="0">
                <a:solidFill>
                  <a:srgbClr val="000000"/>
                </a:solidFill>
                <a:ea typeface="宋体" charset="-122"/>
              </a:rPr>
              <a:t>50</a:t>
            </a:r>
            <a:r>
              <a:rPr lang="zh-CN" altLang="en-US" sz="2000" b="1" i="0" u="none" smtClean="0">
                <a:solidFill>
                  <a:srgbClr val="000000"/>
                </a:solidFill>
                <a:ea typeface="宋体" charset="-122"/>
              </a:rPr>
              <a:t>后平衡旋转的过程</a:t>
            </a:r>
            <a:endParaRPr lang="zh-CN" altLang="en-US" sz="1400" b="1" i="0" u="none" smtClean="0">
              <a:solidFill>
                <a:srgbClr val="000000"/>
              </a:solidFill>
              <a:latin typeface="宋体" charset="-122"/>
              <a:ea typeface="宋体" charset="-122"/>
            </a:endParaRPr>
          </a:p>
        </p:txBody>
      </p:sp>
      <p:pic>
        <p:nvPicPr>
          <p:cNvPr id="15513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81" y="1412875"/>
            <a:ext cx="4188069"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grpSp>
        <p:nvGrpSpPr>
          <p:cNvPr id="2" name="组合 1"/>
          <p:cNvGrpSpPr/>
          <p:nvPr/>
        </p:nvGrpSpPr>
        <p:grpSpPr>
          <a:xfrm>
            <a:off x="252078" y="1484313"/>
            <a:ext cx="3560885" cy="3333750"/>
            <a:chOff x="252078" y="1484313"/>
            <a:chExt cx="3560885" cy="3333750"/>
          </a:xfrm>
        </p:grpSpPr>
        <p:pic>
          <p:nvPicPr>
            <p:cNvPr id="993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78" y="1484313"/>
              <a:ext cx="3560885"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5" name="文本框 4"/>
            <p:cNvSpPr txBox="1"/>
            <p:nvPr/>
          </p:nvSpPr>
          <p:spPr>
            <a:xfrm>
              <a:off x="2391005" y="1700809"/>
              <a:ext cx="344791" cy="276999"/>
            </a:xfrm>
            <a:prstGeom prst="rect">
              <a:avLst/>
            </a:prstGeom>
            <a:solidFill>
              <a:srgbClr val="FFFFFF"/>
            </a:solidFill>
          </p:spPr>
          <p:txBody>
            <a:bodyPr wrap="square" rtlCol="0">
              <a:spAutoFit/>
            </a:bodyPr>
            <a:lstStyle/>
            <a:p>
              <a:r>
                <a:rPr lang="en-US" altLang="zh-CN" sz="1200" dirty="0" smtClean="0"/>
                <a:t>-2</a:t>
              </a:r>
              <a:endParaRPr lang="zh-CN" altLang="en-US" sz="1200" dirty="0"/>
            </a:p>
          </p:txBody>
        </p:sp>
      </p:grpSp>
    </p:spTree>
    <p:extLst>
      <p:ext uri="{BB962C8B-B14F-4D97-AF65-F5344CB8AC3E}">
        <p14:creationId xmlns:p14="http://schemas.microsoft.com/office/powerpoint/2010/main" val="3859731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551366"/>
                                        </p:tgtEl>
                                        <p:attrNameLst>
                                          <p:attrName>style.visibility</p:attrName>
                                        </p:attrNameLst>
                                      </p:cBhvr>
                                      <p:to>
                                        <p:strVal val="visible"/>
                                      </p:to>
                                    </p:set>
                                    <p:animEffect transition="in" filter="strips(downLeft)">
                                      <p:cBhvr>
                                        <p:cTn id="7" dur="500"/>
                                        <p:tgtEl>
                                          <p:spTgt spid="1551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50631" y="404813"/>
            <a:ext cx="7778262" cy="957262"/>
          </a:xfrm>
        </p:spPr>
        <p:txBody>
          <a:bodyPr/>
          <a:lstStyle/>
          <a:p>
            <a:r>
              <a:rPr lang="en-US" altLang="zh-CN" sz="4600" smtClean="0">
                <a:ea typeface="宋体" charset="-122"/>
              </a:rPr>
              <a:t>8.6  B-</a:t>
            </a:r>
            <a:r>
              <a:rPr lang="zh-CN" altLang="en-US" sz="4600" smtClean="0">
                <a:ea typeface="宋体" charset="-122"/>
              </a:rPr>
              <a:t>树</a:t>
            </a:r>
          </a:p>
        </p:txBody>
      </p:sp>
      <p:sp>
        <p:nvSpPr>
          <p:cNvPr id="100355" name="Rectangle 3"/>
          <p:cNvSpPr>
            <a:spLocks noChangeArrowheads="1"/>
          </p:cNvSpPr>
          <p:nvPr/>
        </p:nvSpPr>
        <p:spPr bwMode="auto">
          <a:xfrm>
            <a:off x="383936" y="1916114"/>
            <a:ext cx="7908681" cy="353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spcBef>
                <a:spcPct val="20000"/>
              </a:spcBef>
            </a:pPr>
            <a:r>
              <a:rPr kumimoji="1" lang="zh-CN" altLang="en-US" sz="3200" dirty="0" smtClean="0">
                <a:solidFill>
                  <a:srgbClr val="000000"/>
                </a:solidFill>
                <a:latin typeface="Times New Roman" pitchFamily="18" charset="0"/>
                <a:ea typeface="宋体" charset="-122"/>
              </a:rPr>
              <a:t>   二叉排序树比较适合于在内存中组织较小的索引。对于存放在外存中的较大的文件系统，用二叉排序树来组织索引就不太合适了。若以结点作为内外存交换的单位，则在查找过程中需对外存进行</a:t>
            </a:r>
            <a:r>
              <a:rPr kumimoji="1" lang="en-US" altLang="zh-CN" sz="3200" dirty="0" smtClean="0">
                <a:solidFill>
                  <a:srgbClr val="000000"/>
                </a:solidFill>
                <a:latin typeface="Times New Roman" pitchFamily="18" charset="0"/>
                <a:ea typeface="宋体" charset="-122"/>
              </a:rPr>
              <a:t>log</a:t>
            </a:r>
            <a:r>
              <a:rPr kumimoji="1" lang="en-US" altLang="zh-CN" sz="3200" baseline="-25000" dirty="0" smtClean="0">
                <a:solidFill>
                  <a:srgbClr val="000000"/>
                </a:solidFill>
                <a:latin typeface="Times New Roman" pitchFamily="18" charset="0"/>
                <a:ea typeface="宋体" charset="-122"/>
              </a:rPr>
              <a:t>2</a:t>
            </a:r>
            <a:r>
              <a:rPr kumimoji="1" lang="en-US" altLang="zh-CN" sz="3200" dirty="0" smtClean="0">
                <a:solidFill>
                  <a:srgbClr val="000000"/>
                </a:solidFill>
                <a:latin typeface="Times New Roman" pitchFamily="18" charset="0"/>
                <a:ea typeface="宋体" charset="-122"/>
              </a:rPr>
              <a:t>n</a:t>
            </a:r>
            <a:r>
              <a:rPr kumimoji="1" lang="zh-CN" altLang="en-US" sz="3200" dirty="0" smtClean="0">
                <a:solidFill>
                  <a:srgbClr val="000000"/>
                </a:solidFill>
                <a:latin typeface="Times New Roman" pitchFamily="18" charset="0"/>
                <a:ea typeface="宋体" charset="-122"/>
              </a:rPr>
              <a:t>次访问，显然很费时。因此在文件检索系统中大量使用的是用</a:t>
            </a:r>
            <a:r>
              <a:rPr kumimoji="1" lang="en-US" altLang="zh-CN" sz="3200" dirty="0" smtClean="0">
                <a:solidFill>
                  <a:srgbClr val="000000"/>
                </a:solidFill>
                <a:latin typeface="Times New Roman" pitchFamily="18" charset="0"/>
                <a:ea typeface="宋体" charset="-122"/>
              </a:rPr>
              <a:t>B-</a:t>
            </a:r>
            <a:r>
              <a:rPr kumimoji="1" lang="zh-CN" altLang="en-US" sz="3200" dirty="0" smtClean="0">
                <a:solidFill>
                  <a:srgbClr val="000000"/>
                </a:solidFill>
                <a:latin typeface="Times New Roman" pitchFamily="18" charset="0"/>
                <a:ea typeface="宋体" charset="-122"/>
              </a:rPr>
              <a:t>树或</a:t>
            </a:r>
            <a:r>
              <a:rPr kumimoji="1" lang="en-US" altLang="zh-CN" sz="3200" dirty="0" smtClean="0">
                <a:solidFill>
                  <a:srgbClr val="000000"/>
                </a:solidFill>
                <a:latin typeface="Times New Roman" pitchFamily="18" charset="0"/>
                <a:ea typeface="宋体" charset="-122"/>
              </a:rPr>
              <a:t>B+</a:t>
            </a:r>
            <a:r>
              <a:rPr kumimoji="1" lang="zh-CN" altLang="en-US" sz="3200" dirty="0" smtClean="0">
                <a:solidFill>
                  <a:srgbClr val="000000"/>
                </a:solidFill>
                <a:latin typeface="Times New Roman" pitchFamily="18" charset="0"/>
                <a:ea typeface="宋体" charset="-122"/>
              </a:rPr>
              <a:t>树做文件索引。</a:t>
            </a:r>
          </a:p>
        </p:txBody>
      </p:sp>
    </p:spTree>
    <p:extLst>
      <p:ext uri="{BB962C8B-B14F-4D97-AF65-F5344CB8AC3E}">
        <p14:creationId xmlns:p14="http://schemas.microsoft.com/office/powerpoint/2010/main" val="11657143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50631" y="404813"/>
            <a:ext cx="7778262" cy="957262"/>
          </a:xfrm>
        </p:spPr>
        <p:txBody>
          <a:bodyPr/>
          <a:lstStyle/>
          <a:p>
            <a:r>
              <a:rPr lang="en-US" altLang="zh-CN" sz="4600" smtClean="0">
                <a:ea typeface="宋体" charset="-122"/>
              </a:rPr>
              <a:t>8.6  B-</a:t>
            </a:r>
            <a:r>
              <a:rPr lang="zh-CN" altLang="en-US" sz="4600" smtClean="0">
                <a:ea typeface="宋体" charset="-122"/>
              </a:rPr>
              <a:t>树</a:t>
            </a:r>
          </a:p>
        </p:txBody>
      </p:sp>
      <p:sp>
        <p:nvSpPr>
          <p:cNvPr id="101379" name="Rectangle 3"/>
          <p:cNvSpPr>
            <a:spLocks noChangeArrowheads="1"/>
          </p:cNvSpPr>
          <p:nvPr/>
        </p:nvSpPr>
        <p:spPr bwMode="auto">
          <a:xfrm>
            <a:off x="583223" y="1628781"/>
            <a:ext cx="7908681"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spcBef>
                <a:spcPct val="20000"/>
              </a:spcBef>
            </a:pPr>
            <a:r>
              <a:rPr kumimoji="1" lang="en-US" altLang="zh-CN" sz="3600" smtClean="0">
                <a:solidFill>
                  <a:srgbClr val="000000"/>
                </a:solidFill>
                <a:latin typeface="Times New Roman" pitchFamily="18" charset="0"/>
                <a:ea typeface="宋体" charset="-122"/>
              </a:rPr>
              <a:t>8.6.1 </a:t>
            </a:r>
            <a:r>
              <a:rPr kumimoji="1" lang="zh-CN" altLang="en-US" sz="3600" smtClean="0">
                <a:solidFill>
                  <a:srgbClr val="000000"/>
                </a:solidFill>
                <a:latin typeface="Times New Roman" pitchFamily="18" charset="0"/>
                <a:ea typeface="宋体" charset="-122"/>
              </a:rPr>
              <a:t>动态的</a:t>
            </a:r>
            <a:r>
              <a:rPr kumimoji="1" lang="en-US" altLang="zh-CN" sz="3600" smtClean="0">
                <a:solidFill>
                  <a:srgbClr val="000000"/>
                </a:solidFill>
                <a:latin typeface="Times New Roman" pitchFamily="18" charset="0"/>
                <a:ea typeface="宋体" charset="-122"/>
              </a:rPr>
              <a:t>m</a:t>
            </a:r>
            <a:r>
              <a:rPr kumimoji="1" lang="zh-CN" altLang="en-US" sz="3600" smtClean="0">
                <a:solidFill>
                  <a:srgbClr val="000000"/>
                </a:solidFill>
                <a:latin typeface="Times New Roman" pitchFamily="18" charset="0"/>
                <a:ea typeface="宋体" charset="-122"/>
              </a:rPr>
              <a:t>路查找树</a:t>
            </a:r>
          </a:p>
          <a:p>
            <a:pPr eaLnBrk="0" hangingPunct="0">
              <a:spcBef>
                <a:spcPct val="20000"/>
              </a:spcBef>
            </a:pPr>
            <a:r>
              <a:rPr kumimoji="1" lang="zh-CN" altLang="en-US" smtClean="0">
                <a:solidFill>
                  <a:srgbClr val="000000"/>
                </a:solidFill>
                <a:latin typeface="Times New Roman" pitchFamily="18" charset="0"/>
                <a:ea typeface="宋体" charset="-122"/>
              </a:rPr>
              <a:t> </a:t>
            </a:r>
          </a:p>
          <a:p>
            <a:pPr eaLnBrk="0" hangingPunct="0">
              <a:spcBef>
                <a:spcPct val="20000"/>
              </a:spcBef>
            </a:pPr>
            <a:r>
              <a:rPr kumimoji="1" lang="en-US" altLang="zh-CN" sz="3600" smtClean="0">
                <a:solidFill>
                  <a:srgbClr val="000000"/>
                </a:solidFill>
                <a:latin typeface="Times New Roman" pitchFamily="18" charset="0"/>
                <a:ea typeface="宋体" charset="-122"/>
              </a:rPr>
              <a:t>8.6.2 B-</a:t>
            </a:r>
            <a:r>
              <a:rPr kumimoji="1" lang="zh-CN" altLang="en-US" sz="3600" smtClean="0">
                <a:solidFill>
                  <a:srgbClr val="000000"/>
                </a:solidFill>
                <a:latin typeface="Times New Roman" pitchFamily="18" charset="0"/>
                <a:ea typeface="宋体" charset="-122"/>
              </a:rPr>
              <a:t>树</a:t>
            </a:r>
          </a:p>
          <a:p>
            <a:pPr eaLnBrk="0" hangingPunct="0">
              <a:spcBef>
                <a:spcPct val="20000"/>
              </a:spcBef>
            </a:pPr>
            <a:endParaRPr kumimoji="1" lang="zh-CN" altLang="en-US" smtClean="0">
              <a:solidFill>
                <a:srgbClr val="000000"/>
              </a:solidFill>
              <a:latin typeface="Times New Roman" pitchFamily="18" charset="0"/>
              <a:ea typeface="宋体" charset="-122"/>
            </a:endParaRPr>
          </a:p>
          <a:p>
            <a:pPr eaLnBrk="0" hangingPunct="0">
              <a:spcBef>
                <a:spcPct val="20000"/>
              </a:spcBef>
            </a:pPr>
            <a:r>
              <a:rPr kumimoji="1" lang="en-US" altLang="zh-CN" sz="3600" smtClean="0">
                <a:solidFill>
                  <a:srgbClr val="000000"/>
                </a:solidFill>
                <a:latin typeface="Times New Roman" pitchFamily="18" charset="0"/>
                <a:ea typeface="宋体" charset="-122"/>
              </a:rPr>
              <a:t>8.6.3 B-</a:t>
            </a:r>
            <a:r>
              <a:rPr kumimoji="1" lang="zh-CN" altLang="en-US" sz="3600" smtClean="0">
                <a:solidFill>
                  <a:srgbClr val="000000"/>
                </a:solidFill>
                <a:latin typeface="Times New Roman" pitchFamily="18" charset="0"/>
                <a:ea typeface="宋体" charset="-122"/>
              </a:rPr>
              <a:t>树的插入</a:t>
            </a:r>
          </a:p>
          <a:p>
            <a:pPr eaLnBrk="0" hangingPunct="0">
              <a:spcBef>
                <a:spcPct val="20000"/>
              </a:spcBef>
            </a:pPr>
            <a:endParaRPr kumimoji="1" lang="zh-CN" altLang="en-US" smtClean="0">
              <a:solidFill>
                <a:srgbClr val="000000"/>
              </a:solidFill>
              <a:latin typeface="Times New Roman" pitchFamily="18" charset="0"/>
              <a:ea typeface="宋体" charset="-122"/>
            </a:endParaRPr>
          </a:p>
          <a:p>
            <a:pPr eaLnBrk="0" hangingPunct="0">
              <a:spcBef>
                <a:spcPct val="20000"/>
              </a:spcBef>
            </a:pPr>
            <a:r>
              <a:rPr kumimoji="1" lang="en-US" altLang="zh-CN" sz="3600" smtClean="0">
                <a:solidFill>
                  <a:srgbClr val="000000"/>
                </a:solidFill>
                <a:latin typeface="Times New Roman" pitchFamily="18" charset="0"/>
                <a:ea typeface="宋体" charset="-122"/>
              </a:rPr>
              <a:t>8.6.4 B-</a:t>
            </a:r>
            <a:r>
              <a:rPr kumimoji="1" lang="zh-CN" altLang="en-US" sz="3600" smtClean="0">
                <a:solidFill>
                  <a:srgbClr val="000000"/>
                </a:solidFill>
                <a:latin typeface="Times New Roman" pitchFamily="18" charset="0"/>
                <a:ea typeface="宋体" charset="-122"/>
              </a:rPr>
              <a:t>树的删除</a:t>
            </a:r>
          </a:p>
          <a:p>
            <a:pPr eaLnBrk="0" hangingPunct="0">
              <a:spcBef>
                <a:spcPct val="20000"/>
              </a:spcBef>
            </a:pPr>
            <a:endParaRPr kumimoji="1" lang="zh-CN" altLang="en-US" smtClean="0">
              <a:solidFill>
                <a:srgbClr val="000000"/>
              </a:solidFill>
              <a:latin typeface="Times New Roman" pitchFamily="18" charset="0"/>
              <a:ea typeface="宋体" charset="-122"/>
            </a:endParaRPr>
          </a:p>
          <a:p>
            <a:pPr eaLnBrk="0" hangingPunct="0">
              <a:spcBef>
                <a:spcPct val="20000"/>
              </a:spcBef>
            </a:pPr>
            <a:r>
              <a:rPr kumimoji="1" lang="en-US" altLang="zh-CN" sz="3600" smtClean="0">
                <a:solidFill>
                  <a:srgbClr val="000000"/>
                </a:solidFill>
                <a:latin typeface="Times New Roman" pitchFamily="18" charset="0"/>
                <a:ea typeface="宋体" charset="-122"/>
              </a:rPr>
              <a:t>8.6.5 B+</a:t>
            </a:r>
            <a:r>
              <a:rPr kumimoji="1" lang="zh-CN" altLang="en-US" sz="3600" smtClean="0">
                <a:solidFill>
                  <a:srgbClr val="000000"/>
                </a:solidFill>
                <a:latin typeface="Times New Roman" pitchFamily="18" charset="0"/>
                <a:ea typeface="宋体" charset="-122"/>
              </a:rPr>
              <a:t>树</a:t>
            </a:r>
          </a:p>
        </p:txBody>
      </p:sp>
    </p:spTree>
    <p:extLst>
      <p:ext uri="{BB962C8B-B14F-4D97-AF65-F5344CB8AC3E}">
        <p14:creationId xmlns:p14="http://schemas.microsoft.com/office/powerpoint/2010/main" val="4203666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83987" y="404813"/>
            <a:ext cx="7778262" cy="957262"/>
          </a:xfrm>
        </p:spPr>
        <p:txBody>
          <a:bodyPr/>
          <a:lstStyle/>
          <a:p>
            <a:r>
              <a:rPr lang="en-US" altLang="zh-CN" sz="4600" smtClean="0">
                <a:ea typeface="宋体" charset="-122"/>
              </a:rPr>
              <a:t>8.2  </a:t>
            </a:r>
            <a:r>
              <a:rPr lang="zh-CN" altLang="en-US" sz="4600" smtClean="0">
                <a:ea typeface="宋体" charset="-122"/>
              </a:rPr>
              <a:t>顺 序 表</a:t>
            </a:r>
          </a:p>
        </p:txBody>
      </p:sp>
      <p:sp>
        <p:nvSpPr>
          <p:cNvPr id="919556" name="Rectangle 4"/>
          <p:cNvSpPr>
            <a:spLocks noChangeArrowheads="1"/>
          </p:cNvSpPr>
          <p:nvPr/>
        </p:nvSpPr>
        <p:spPr bwMode="auto">
          <a:xfrm>
            <a:off x="583223" y="2492375"/>
            <a:ext cx="8307266"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spcBef>
                <a:spcPct val="20000"/>
              </a:spcBef>
            </a:pPr>
            <a:r>
              <a:rPr kumimoji="1" lang="en-US" altLang="zh-CN" sz="4000" smtClean="0">
                <a:solidFill>
                  <a:srgbClr val="000000"/>
                </a:solidFill>
                <a:latin typeface="Times New Roman" pitchFamily="18" charset="0"/>
                <a:ea typeface="宋体" charset="-122"/>
              </a:rPr>
              <a:t>8.2.1 </a:t>
            </a:r>
            <a:r>
              <a:rPr kumimoji="1" lang="zh-CN" altLang="en-US" sz="4000" smtClean="0">
                <a:solidFill>
                  <a:srgbClr val="000000"/>
                </a:solidFill>
                <a:latin typeface="Times New Roman" pitchFamily="18" charset="0"/>
                <a:ea typeface="宋体" charset="-122"/>
              </a:rPr>
              <a:t>顺序表的查找</a:t>
            </a:r>
          </a:p>
          <a:p>
            <a:pPr eaLnBrk="0" hangingPunct="0">
              <a:spcBef>
                <a:spcPct val="20000"/>
              </a:spcBef>
            </a:pPr>
            <a:endParaRPr kumimoji="1" lang="zh-CN" altLang="en-US" sz="2800" smtClean="0">
              <a:solidFill>
                <a:srgbClr val="000000"/>
              </a:solidFill>
              <a:latin typeface="Times New Roman" pitchFamily="18" charset="0"/>
              <a:ea typeface="宋体" charset="-122"/>
            </a:endParaRPr>
          </a:p>
          <a:p>
            <a:pPr eaLnBrk="0" hangingPunct="0">
              <a:spcBef>
                <a:spcPct val="20000"/>
              </a:spcBef>
            </a:pPr>
            <a:r>
              <a:rPr kumimoji="1" lang="en-US" altLang="zh-CN" sz="4000" smtClean="0">
                <a:solidFill>
                  <a:srgbClr val="000000"/>
                </a:solidFill>
                <a:latin typeface="Times New Roman" pitchFamily="18" charset="0"/>
                <a:ea typeface="宋体" charset="-122"/>
              </a:rPr>
              <a:t>8.2.2 </a:t>
            </a:r>
            <a:r>
              <a:rPr kumimoji="1" lang="zh-CN" altLang="en-US" sz="4000" smtClean="0">
                <a:solidFill>
                  <a:srgbClr val="000000"/>
                </a:solidFill>
                <a:latin typeface="Times New Roman" pitchFamily="18" charset="0"/>
                <a:ea typeface="宋体" charset="-122"/>
              </a:rPr>
              <a:t>有序表的折半查找</a:t>
            </a:r>
            <a:endParaRPr kumimoji="1" lang="zh-CN" altLang="en-US" sz="240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92687973"/>
      </p:ext>
    </p:extLst>
  </p:cSld>
  <p:clrMapOvr>
    <a:masterClrMapping/>
  </p:clrMapOvr>
  <p:timing>
    <p:tnLst>
      <p:par>
        <p:cTn id="1" dur="indefinite" restart="never" nodeType="tmRoot"/>
      </p:par>
    </p:tnLst>
    <p:bldLst>
      <p:bldP spid="91955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83987" y="333420"/>
            <a:ext cx="7778262" cy="957263"/>
          </a:xfrm>
        </p:spPr>
        <p:txBody>
          <a:bodyPr/>
          <a:lstStyle/>
          <a:p>
            <a:r>
              <a:rPr lang="en-US" altLang="zh-CN" sz="3800" smtClean="0">
                <a:ea typeface="宋体" charset="-122"/>
              </a:rPr>
              <a:t>8.6.1 </a:t>
            </a:r>
            <a:r>
              <a:rPr lang="zh-CN" altLang="en-US" sz="3800" smtClean="0">
                <a:ea typeface="宋体" charset="-122"/>
              </a:rPr>
              <a:t>动态的</a:t>
            </a:r>
            <a:r>
              <a:rPr lang="en-US" altLang="zh-CN" sz="3800" smtClean="0">
                <a:ea typeface="宋体" charset="-122"/>
              </a:rPr>
              <a:t>m</a:t>
            </a:r>
            <a:r>
              <a:rPr lang="zh-CN" altLang="en-US" sz="3800" smtClean="0">
                <a:ea typeface="宋体" charset="-122"/>
              </a:rPr>
              <a:t>路查找树</a:t>
            </a:r>
            <a:endParaRPr lang="en-US" altLang="zh-CN" sz="3800" smtClean="0">
              <a:ea typeface="宋体" charset="-122"/>
            </a:endParaRPr>
          </a:p>
        </p:txBody>
      </p:sp>
      <p:sp>
        <p:nvSpPr>
          <p:cNvPr id="102403" name="Rectangle 7"/>
          <p:cNvSpPr>
            <a:spLocks noChangeArrowheads="1"/>
          </p:cNvSpPr>
          <p:nvPr/>
        </p:nvSpPr>
        <p:spPr bwMode="auto">
          <a:xfrm>
            <a:off x="2642089" y="220031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427459" name="Text Box 3"/>
          <p:cNvSpPr txBox="1">
            <a:spLocks noChangeArrowheads="1"/>
          </p:cNvSpPr>
          <p:nvPr/>
        </p:nvSpPr>
        <p:spPr bwMode="auto">
          <a:xfrm>
            <a:off x="451338" y="1268435"/>
            <a:ext cx="8077200" cy="3342453"/>
          </a:xfrm>
          <a:prstGeom prst="rect">
            <a:avLst/>
          </a:prstGeom>
          <a:noFill/>
          <a:ln w="9525">
            <a:noFill/>
            <a:miter lim="800000"/>
            <a:headEnd/>
            <a:tailEnd/>
          </a:ln>
          <a:effectLst/>
        </p:spPr>
        <p:txBody>
          <a:bodyPr>
            <a:spAutoFit/>
          </a:bodyPr>
          <a:lstStyle/>
          <a:p>
            <a:pPr algn="just">
              <a:lnSpc>
                <a:spcPct val="130000"/>
              </a:lnSpc>
              <a:spcBef>
                <a:spcPct val="50000"/>
              </a:spcBef>
              <a:defRPr/>
            </a:pPr>
            <a:r>
              <a:rPr kumimoji="1" lang="zh-CN" altLang="en-US" sz="2400" dirty="0">
                <a:solidFill>
                  <a:srgbClr val="000000"/>
                </a:solidFill>
                <a:latin typeface="Times New Roman" pitchFamily="18" charset="0"/>
              </a:rPr>
              <a:t>        与二叉排序树类似， 可以定义一种</a:t>
            </a:r>
            <a:r>
              <a:rPr kumimoji="1" lang="zh-CN" altLang="en-US" sz="2400" dirty="0">
                <a:solidFill>
                  <a:srgbClr val="000000"/>
                </a:solidFill>
                <a:latin typeface="Courier New"/>
              </a:rPr>
              <a:t>“</a:t>
            </a:r>
            <a:r>
              <a:rPr kumimoji="1" lang="en-US" altLang="zh-CN" sz="2400" dirty="0">
                <a:solidFill>
                  <a:srgbClr val="000000"/>
                </a:solidFill>
                <a:latin typeface="Times New Roman" pitchFamily="18" charset="0"/>
              </a:rPr>
              <a:t>m</a:t>
            </a:r>
            <a:r>
              <a:rPr kumimoji="1" lang="zh-CN" altLang="en-US" sz="2400" dirty="0">
                <a:solidFill>
                  <a:srgbClr val="000000"/>
                </a:solidFill>
                <a:latin typeface="Times New Roman" pitchFamily="18" charset="0"/>
              </a:rPr>
              <a:t>叉排序树</a:t>
            </a:r>
            <a:r>
              <a:rPr kumimoji="1" lang="zh-CN" altLang="en-US" sz="2400" dirty="0">
                <a:solidFill>
                  <a:srgbClr val="000000"/>
                </a:solidFill>
                <a:latin typeface="Courier New"/>
              </a:rPr>
              <a:t>”</a:t>
            </a:r>
            <a:r>
              <a:rPr kumimoji="1" lang="zh-CN" altLang="en-US" sz="2400" dirty="0">
                <a:solidFill>
                  <a:srgbClr val="000000"/>
                </a:solidFill>
                <a:latin typeface="Times New Roman" pitchFamily="18" charset="0"/>
              </a:rPr>
              <a:t>， 通常称为</a:t>
            </a:r>
            <a:r>
              <a:rPr kumimoji="1" lang="en-US" altLang="zh-CN" sz="2400" b="1" dirty="0">
                <a:solidFill>
                  <a:srgbClr val="FF3300"/>
                </a:solidFill>
                <a:effectLst>
                  <a:outerShdw blurRad="38100" dist="38100" dir="2700000" algn="tl">
                    <a:srgbClr val="C0C0C0"/>
                  </a:outerShdw>
                </a:effectLst>
                <a:latin typeface="Times New Roman" pitchFamily="18" charset="0"/>
              </a:rPr>
              <a:t>m</a:t>
            </a:r>
            <a:r>
              <a:rPr kumimoji="1" lang="zh-CN" altLang="en-US" sz="2400" b="1" dirty="0">
                <a:solidFill>
                  <a:srgbClr val="FF3300"/>
                </a:solidFill>
                <a:effectLst>
                  <a:outerShdw blurRad="38100" dist="38100" dir="2700000" algn="tl">
                    <a:srgbClr val="C0C0C0"/>
                  </a:outerShdw>
                </a:effectLst>
                <a:latin typeface="Times New Roman" pitchFamily="18" charset="0"/>
              </a:rPr>
              <a:t>路查找树</a:t>
            </a:r>
            <a:r>
              <a:rPr kumimoji="1" lang="zh-CN" altLang="en-US" sz="2400" dirty="0">
                <a:solidFill>
                  <a:srgbClr val="000000"/>
                </a:solidFill>
                <a:latin typeface="Times New Roman" pitchFamily="18" charset="0"/>
              </a:rPr>
              <a:t>。</a:t>
            </a:r>
          </a:p>
          <a:p>
            <a:pPr algn="just">
              <a:lnSpc>
                <a:spcPct val="130000"/>
              </a:lnSpc>
              <a:spcBef>
                <a:spcPct val="50000"/>
              </a:spcBef>
              <a:defRPr/>
            </a:pPr>
            <a:r>
              <a:rPr kumimoji="1" lang="zh-CN" altLang="en-US" sz="2400" dirty="0">
                <a:solidFill>
                  <a:srgbClr val="000000"/>
                </a:solidFill>
                <a:latin typeface="Times New Roman" pitchFamily="18" charset="0"/>
              </a:rPr>
              <a:t>       一棵</a:t>
            </a:r>
            <a:r>
              <a:rPr kumimoji="1" lang="en-US" altLang="zh-CN" sz="2400" dirty="0">
                <a:solidFill>
                  <a:srgbClr val="000000"/>
                </a:solidFill>
                <a:latin typeface="Times New Roman" pitchFamily="18" charset="0"/>
              </a:rPr>
              <a:t>m</a:t>
            </a:r>
            <a:r>
              <a:rPr kumimoji="1" lang="zh-CN" altLang="en-US" sz="2400" dirty="0">
                <a:solidFill>
                  <a:srgbClr val="000000"/>
                </a:solidFill>
                <a:latin typeface="Times New Roman" pitchFamily="18" charset="0"/>
              </a:rPr>
              <a:t>路查找树， 或者是一棵空树， 或者是满足如下性质的树：</a:t>
            </a:r>
          </a:p>
          <a:p>
            <a:pPr>
              <a:lnSpc>
                <a:spcPct val="130000"/>
              </a:lnSpc>
              <a:spcBef>
                <a:spcPct val="50000"/>
              </a:spcBef>
              <a:defRPr/>
            </a:pPr>
            <a:r>
              <a:rPr kumimoji="1" lang="zh-CN" altLang="en-US" sz="2400" dirty="0">
                <a:solidFill>
                  <a:srgbClr val="000000"/>
                </a:solidFill>
                <a:latin typeface="Times New Roman" pitchFamily="18" charset="0"/>
              </a:rPr>
              <a:t>       </a:t>
            </a:r>
            <a:r>
              <a:rPr kumimoji="1" lang="en-US" altLang="zh-CN" sz="2400" dirty="0">
                <a:solidFill>
                  <a:srgbClr val="000000"/>
                </a:solidFill>
                <a:latin typeface="Times New Roman" pitchFamily="18" charset="0"/>
              </a:rPr>
              <a:t>(1</a:t>
            </a:r>
            <a:r>
              <a:rPr kumimoji="1" lang="zh-CN" altLang="en-US" sz="2400" dirty="0">
                <a:solidFill>
                  <a:srgbClr val="000000"/>
                </a:solidFill>
                <a:latin typeface="Times New Roman" pitchFamily="18" charset="0"/>
              </a:rPr>
              <a:t>） 每个结点最多有</a:t>
            </a:r>
            <a:r>
              <a:rPr kumimoji="1" lang="en-US" altLang="zh-CN" sz="2400" dirty="0">
                <a:solidFill>
                  <a:srgbClr val="000000"/>
                </a:solidFill>
                <a:latin typeface="Times New Roman" pitchFamily="18" charset="0"/>
              </a:rPr>
              <a:t>m</a:t>
            </a:r>
            <a:r>
              <a:rPr kumimoji="1" lang="zh-CN" altLang="en-US" sz="2400" dirty="0">
                <a:solidFill>
                  <a:srgbClr val="000000"/>
                </a:solidFill>
                <a:latin typeface="Times New Roman" pitchFamily="18" charset="0"/>
              </a:rPr>
              <a:t>棵子树、 </a:t>
            </a:r>
            <a:r>
              <a:rPr kumimoji="1" lang="en-US" altLang="zh-CN" sz="2400" dirty="0">
                <a:solidFill>
                  <a:srgbClr val="000000"/>
                </a:solidFill>
                <a:latin typeface="Times New Roman" pitchFamily="18" charset="0"/>
              </a:rPr>
              <a:t>m-1</a:t>
            </a:r>
            <a:r>
              <a:rPr kumimoji="1" lang="zh-CN" altLang="en-US" sz="2400" dirty="0">
                <a:solidFill>
                  <a:srgbClr val="000000"/>
                </a:solidFill>
                <a:latin typeface="Times New Roman" pitchFamily="18" charset="0"/>
              </a:rPr>
              <a:t>个关键字， 其结构如下： </a:t>
            </a:r>
          </a:p>
        </p:txBody>
      </p:sp>
      <p:graphicFrame>
        <p:nvGraphicFramePr>
          <p:cNvPr id="1427460" name="Group 4"/>
          <p:cNvGraphicFramePr>
            <a:graphicFrameLocks noGrp="1"/>
          </p:cNvGraphicFramePr>
          <p:nvPr/>
        </p:nvGraphicFramePr>
        <p:xfrm>
          <a:off x="383952" y="4640263"/>
          <a:ext cx="8376139" cy="660400"/>
        </p:xfrm>
        <a:graphic>
          <a:graphicData uri="http://schemas.openxmlformats.org/drawingml/2006/table">
            <a:tbl>
              <a:tblPr/>
              <a:tblGrid>
                <a:gridCol w="951998"/>
                <a:gridCol w="949133"/>
                <a:gridCol w="951998"/>
                <a:gridCol w="951997"/>
                <a:gridCol w="950564"/>
                <a:gridCol w="763297"/>
                <a:gridCol w="1140696"/>
                <a:gridCol w="949134"/>
                <a:gridCol w="767322"/>
              </a:tblGrid>
              <a:tr h="660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n</a:t>
                      </a:r>
                    </a:p>
                  </a:txBody>
                  <a:tcPr marL="84416" marR="844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P</a:t>
                      </a:r>
                      <a:r>
                        <a:rPr kumimoji="0" lang="en-US" altLang="zh-CN" sz="2800" b="0" i="0" u="none" strike="noStrike" cap="none" normalizeH="0" baseline="-25000" smtClean="0">
                          <a:ln>
                            <a:noFill/>
                          </a:ln>
                          <a:solidFill>
                            <a:schemeClr val="tx1"/>
                          </a:solidFill>
                          <a:effectLst/>
                          <a:latin typeface="Times New Roman" pitchFamily="18" charset="0"/>
                          <a:ea typeface="宋体" pitchFamily="2" charset="-122"/>
                        </a:rPr>
                        <a:t>0</a:t>
                      </a:r>
                    </a:p>
                  </a:txBody>
                  <a:tcPr marL="84416" marR="844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K</a:t>
                      </a:r>
                      <a:r>
                        <a:rPr kumimoji="0" lang="en-US" altLang="zh-CN" sz="2800" b="0" i="0" u="none" strike="noStrike" cap="none" normalizeH="0" baseline="-25000" smtClean="0">
                          <a:ln>
                            <a:noFill/>
                          </a:ln>
                          <a:solidFill>
                            <a:schemeClr val="tx1"/>
                          </a:solidFill>
                          <a:effectLst/>
                          <a:latin typeface="Times New Roman" pitchFamily="18" charset="0"/>
                          <a:ea typeface="宋体" pitchFamily="2" charset="-122"/>
                        </a:rPr>
                        <a:t>1</a:t>
                      </a:r>
                    </a:p>
                  </a:txBody>
                  <a:tcPr marL="84416" marR="844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P</a:t>
                      </a:r>
                      <a:r>
                        <a:rPr kumimoji="0" lang="en-US" altLang="zh-CN" sz="2800" b="0" i="0" u="none" strike="noStrike" cap="none" normalizeH="0" baseline="-25000" smtClean="0">
                          <a:ln>
                            <a:noFill/>
                          </a:ln>
                          <a:solidFill>
                            <a:schemeClr val="tx1"/>
                          </a:solidFill>
                          <a:effectLst/>
                          <a:latin typeface="Times New Roman" pitchFamily="18" charset="0"/>
                          <a:ea typeface="宋体" pitchFamily="2" charset="-122"/>
                        </a:rPr>
                        <a:t>1</a:t>
                      </a:r>
                    </a:p>
                  </a:txBody>
                  <a:tcPr marL="84416" marR="844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K</a:t>
                      </a:r>
                      <a:r>
                        <a:rPr kumimoji="0" lang="en-US" altLang="zh-CN" sz="2800" b="0" i="0" u="none" strike="noStrike" cap="none" normalizeH="0" baseline="-25000" smtClean="0">
                          <a:ln>
                            <a:noFill/>
                          </a:ln>
                          <a:solidFill>
                            <a:schemeClr val="tx1"/>
                          </a:solidFill>
                          <a:effectLst/>
                          <a:latin typeface="Times New Roman" pitchFamily="18" charset="0"/>
                          <a:ea typeface="宋体" pitchFamily="2" charset="-122"/>
                        </a:rPr>
                        <a:t>2</a:t>
                      </a:r>
                    </a:p>
                  </a:txBody>
                  <a:tcPr marL="84416" marR="844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P</a:t>
                      </a:r>
                      <a:r>
                        <a:rPr kumimoji="0" lang="en-US" altLang="zh-CN" sz="2800" b="0" i="0" u="none" strike="noStrike" cap="none" normalizeH="0" baseline="-25000" smtClean="0">
                          <a:ln>
                            <a:noFill/>
                          </a:ln>
                          <a:solidFill>
                            <a:schemeClr val="tx1"/>
                          </a:solidFill>
                          <a:effectLst/>
                          <a:latin typeface="Times New Roman" pitchFamily="18" charset="0"/>
                          <a:ea typeface="宋体" pitchFamily="2" charset="-122"/>
                        </a:rPr>
                        <a:t>2</a:t>
                      </a:r>
                    </a:p>
                  </a:txBody>
                  <a:tcPr marL="84416" marR="844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a:t>
                      </a:r>
                    </a:p>
                  </a:txBody>
                  <a:tcPr marL="84416" marR="844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K</a:t>
                      </a:r>
                      <a:r>
                        <a:rPr kumimoji="0" lang="en-US" altLang="zh-CN" sz="2800" b="0" i="0" u="none" strike="noStrike" cap="none" normalizeH="0" baseline="-25000" smtClean="0">
                          <a:ln>
                            <a:noFill/>
                          </a:ln>
                          <a:solidFill>
                            <a:schemeClr val="tx1"/>
                          </a:solidFill>
                          <a:effectLst/>
                          <a:latin typeface="Times New Roman" pitchFamily="18" charset="0"/>
                          <a:ea typeface="宋体" pitchFamily="2" charset="-122"/>
                        </a:rPr>
                        <a:t>n</a:t>
                      </a:r>
                    </a:p>
                  </a:txBody>
                  <a:tcPr marL="84416" marR="844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latin typeface="Times New Roman" pitchFamily="18" charset="0"/>
                          <a:ea typeface="宋体" pitchFamily="2" charset="-122"/>
                        </a:rPr>
                        <a:t>P</a:t>
                      </a:r>
                      <a:r>
                        <a:rPr kumimoji="0" lang="en-US" altLang="zh-CN" sz="2800" b="0" i="0" u="none" strike="noStrike" cap="none" normalizeH="0" baseline="-25000" dirty="0" err="1" smtClean="0">
                          <a:ln>
                            <a:noFill/>
                          </a:ln>
                          <a:solidFill>
                            <a:schemeClr val="tx1"/>
                          </a:solidFill>
                          <a:effectLst/>
                          <a:latin typeface="Times New Roman" pitchFamily="18" charset="0"/>
                          <a:ea typeface="宋体" pitchFamily="2" charset="-122"/>
                        </a:rPr>
                        <a:t>n</a:t>
                      </a:r>
                      <a:endParaRPr kumimoji="0" lang="en-US" altLang="zh-CN" sz="2800" b="0" i="0" u="none" strike="noStrike" cap="none" normalizeH="0" baseline="-25000" dirty="0" smtClean="0">
                        <a:ln>
                          <a:noFill/>
                        </a:ln>
                        <a:solidFill>
                          <a:schemeClr val="tx1"/>
                        </a:solidFill>
                        <a:effectLst/>
                        <a:latin typeface="Times New Roman" pitchFamily="18" charset="0"/>
                        <a:ea typeface="宋体" pitchFamily="2" charset="-122"/>
                      </a:endParaRPr>
                    </a:p>
                  </a:txBody>
                  <a:tcPr marL="84416" marR="844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3"/>
          <p:cNvSpPr txBox="1">
            <a:spLocks noChangeArrowheads="1"/>
          </p:cNvSpPr>
          <p:nvPr/>
        </p:nvSpPr>
        <p:spPr bwMode="auto">
          <a:xfrm>
            <a:off x="6444229" y="5589589"/>
            <a:ext cx="2182513"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nSpc>
                <a:spcPct val="130000"/>
              </a:lnSpc>
              <a:spcBef>
                <a:spcPct val="50000"/>
              </a:spcBef>
            </a:pPr>
            <a:r>
              <a:rPr kumimoji="1" lang="en-US" altLang="zh-CN" sz="2400" i="0" u="none" dirty="0" smtClean="0">
                <a:solidFill>
                  <a:srgbClr val="FF0000"/>
                </a:solidFill>
                <a:ea typeface="宋体" charset="-122"/>
              </a:rPr>
              <a:t>【</a:t>
            </a:r>
            <a:r>
              <a:rPr kumimoji="1" lang="zh-CN" altLang="en-US" sz="2400" i="0" u="none" dirty="0" smtClean="0">
                <a:solidFill>
                  <a:srgbClr val="FF0000"/>
                </a:solidFill>
                <a:ea typeface="宋体" charset="-122"/>
              </a:rPr>
              <a:t>注</a:t>
            </a:r>
            <a:r>
              <a:rPr kumimoji="1" lang="en-US" altLang="zh-CN" sz="2400" i="0" u="none" dirty="0" smtClean="0">
                <a:solidFill>
                  <a:srgbClr val="FF0000"/>
                </a:solidFill>
                <a:ea typeface="宋体" charset="-122"/>
              </a:rPr>
              <a:t>】</a:t>
            </a:r>
            <a:r>
              <a:rPr kumimoji="1" lang="zh-CN" altLang="en-US" sz="2400" i="0" u="none" dirty="0" smtClean="0">
                <a:solidFill>
                  <a:srgbClr val="FF0000"/>
                </a:solidFill>
                <a:ea typeface="宋体" charset="-122"/>
              </a:rPr>
              <a:t>：</a:t>
            </a:r>
            <a:r>
              <a:rPr kumimoji="1" lang="en-US" altLang="zh-CN" sz="2400" i="0" u="none" dirty="0" smtClean="0">
                <a:solidFill>
                  <a:srgbClr val="FF0000"/>
                </a:solidFill>
                <a:ea typeface="宋体" charset="-122"/>
              </a:rPr>
              <a:t>n&lt;m</a:t>
            </a:r>
            <a:endParaRPr kumimoji="1" lang="zh-CN" altLang="en-US" sz="2400" i="0" u="none" dirty="0" smtClean="0">
              <a:solidFill>
                <a:srgbClr val="FF0000"/>
              </a:solidFill>
              <a:ea typeface="宋体" charset="-122"/>
            </a:endParaRPr>
          </a:p>
        </p:txBody>
      </p:sp>
    </p:spTree>
    <p:extLst>
      <p:ext uri="{BB962C8B-B14F-4D97-AF65-F5344CB8AC3E}">
        <p14:creationId xmlns:p14="http://schemas.microsoft.com/office/powerpoint/2010/main" val="4012193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304800" y="549275"/>
            <a:ext cx="8610600" cy="58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45000"/>
              </a:lnSpc>
              <a:spcBef>
                <a:spcPct val="50000"/>
              </a:spcBef>
            </a:pPr>
            <a:r>
              <a:rPr kumimoji="1" lang="zh-CN" altLang="en-US" sz="2400" i="0" u="none" dirty="0" smtClean="0">
                <a:solidFill>
                  <a:srgbClr val="000000"/>
                </a:solidFill>
                <a:ea typeface="宋体" charset="-122"/>
              </a:rPr>
              <a:t>       其中</a:t>
            </a:r>
            <a:r>
              <a:rPr kumimoji="1" lang="en-US" altLang="zh-CN" sz="2400" i="0" u="none" dirty="0" smtClean="0">
                <a:solidFill>
                  <a:srgbClr val="000000"/>
                </a:solidFill>
                <a:ea typeface="宋体" charset="-122"/>
              </a:rPr>
              <a:t>n</a:t>
            </a:r>
            <a:r>
              <a:rPr kumimoji="1" lang="zh-CN" altLang="en-US" sz="2400" i="0" u="none" dirty="0" smtClean="0">
                <a:solidFill>
                  <a:srgbClr val="000000"/>
                </a:solidFill>
                <a:ea typeface="宋体" charset="-122"/>
              </a:rPr>
              <a:t>为关键字个数，</a:t>
            </a:r>
            <a:r>
              <a:rPr kumimoji="1" lang="en-US" altLang="zh-CN" sz="2400" i="0" u="none" dirty="0" smtClean="0">
                <a:solidFill>
                  <a:srgbClr val="000000"/>
                </a:solidFill>
                <a:ea typeface="宋体" charset="-122"/>
              </a:rPr>
              <a:t>P</a:t>
            </a:r>
            <a:r>
              <a:rPr kumimoji="1" lang="en-US" altLang="zh-CN" sz="2400" i="0" u="none" baseline="-25000" dirty="0" smtClean="0">
                <a:solidFill>
                  <a:srgbClr val="000000"/>
                </a:solidFill>
                <a:ea typeface="宋体" charset="-122"/>
              </a:rPr>
              <a:t>i</a:t>
            </a:r>
            <a:r>
              <a:rPr kumimoji="1" lang="en-US" altLang="zh-CN" sz="2400" i="0" u="none" dirty="0" smtClean="0">
                <a:solidFill>
                  <a:srgbClr val="000000"/>
                </a:solidFill>
                <a:ea typeface="宋体" charset="-122"/>
              </a:rPr>
              <a:t>(0≤i≤n)</a:t>
            </a:r>
            <a:r>
              <a:rPr kumimoji="1" lang="zh-CN" altLang="en-US" sz="2400" i="0" u="none" dirty="0" smtClean="0">
                <a:solidFill>
                  <a:srgbClr val="000000"/>
                </a:solidFill>
                <a:ea typeface="宋体" charset="-122"/>
              </a:rPr>
              <a:t>为指向子树根结点的指针， </a:t>
            </a:r>
            <a:r>
              <a:rPr kumimoji="1" lang="en-US" altLang="zh-CN" sz="2400" i="0" u="none" dirty="0" smtClean="0">
                <a:solidFill>
                  <a:srgbClr val="000000"/>
                </a:solidFill>
                <a:ea typeface="宋体" charset="-122"/>
              </a:rPr>
              <a:t>K</a:t>
            </a:r>
            <a:r>
              <a:rPr kumimoji="1" lang="en-US" altLang="zh-CN" sz="2400" i="0" u="none" baseline="-25000" dirty="0" smtClean="0">
                <a:solidFill>
                  <a:srgbClr val="000000"/>
                </a:solidFill>
                <a:ea typeface="宋体" charset="-122"/>
              </a:rPr>
              <a:t>i</a:t>
            </a:r>
            <a:r>
              <a:rPr kumimoji="1" lang="en-US" altLang="zh-CN" sz="2400" i="0" u="none" dirty="0" smtClean="0">
                <a:solidFill>
                  <a:srgbClr val="000000"/>
                </a:solidFill>
                <a:ea typeface="宋体" charset="-122"/>
              </a:rPr>
              <a:t>(1≤i≤n)</a:t>
            </a:r>
            <a:r>
              <a:rPr kumimoji="1" lang="zh-CN" altLang="en-US" sz="2400" i="0" u="none" dirty="0" smtClean="0">
                <a:solidFill>
                  <a:srgbClr val="000000"/>
                </a:solidFill>
                <a:ea typeface="宋体" charset="-122"/>
              </a:rPr>
              <a:t>为关键字。</a:t>
            </a:r>
          </a:p>
          <a:p>
            <a:pPr algn="just">
              <a:lnSpc>
                <a:spcPct val="14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(2</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K</a:t>
            </a:r>
            <a:r>
              <a:rPr kumimoji="1" lang="en-US" altLang="zh-CN" sz="2400" i="0" u="none" baseline="-25000" dirty="0" smtClean="0">
                <a:solidFill>
                  <a:srgbClr val="000000"/>
                </a:solidFill>
                <a:ea typeface="宋体" charset="-122"/>
              </a:rPr>
              <a:t>i</a:t>
            </a:r>
            <a:r>
              <a:rPr kumimoji="1" lang="en-US" altLang="zh-CN" sz="2400" i="0" u="none" dirty="0" smtClean="0">
                <a:solidFill>
                  <a:srgbClr val="000000"/>
                </a:solidFill>
                <a:ea typeface="宋体" charset="-122"/>
              </a:rPr>
              <a:t>&lt;K</a:t>
            </a:r>
            <a:r>
              <a:rPr kumimoji="1" lang="en-US" altLang="zh-CN" sz="2400" i="0" u="none" baseline="-25000" dirty="0" smtClean="0">
                <a:solidFill>
                  <a:srgbClr val="000000"/>
                </a:solidFill>
                <a:ea typeface="宋体" charset="-122"/>
              </a:rPr>
              <a:t>i+1</a:t>
            </a:r>
            <a:r>
              <a:rPr kumimoji="1" lang="zh-CN" altLang="en-US" sz="2400" i="0" u="none" dirty="0" smtClean="0">
                <a:solidFill>
                  <a:srgbClr val="000000"/>
                </a:solidFill>
                <a:ea typeface="宋体" charset="-122"/>
              </a:rPr>
              <a:t>，</a:t>
            </a:r>
            <a:r>
              <a:rPr kumimoji="1" lang="en-US" altLang="zh-CN" sz="2400" i="0" u="none" dirty="0" smtClean="0">
                <a:solidFill>
                  <a:srgbClr val="000000"/>
                </a:solidFill>
                <a:ea typeface="宋体" charset="-122"/>
              </a:rPr>
              <a:t>1≤i≤n-1</a:t>
            </a:r>
            <a:r>
              <a:rPr kumimoji="1" lang="zh-CN" altLang="en-US" sz="2400" i="0" u="none" dirty="0" smtClean="0">
                <a:solidFill>
                  <a:srgbClr val="000000"/>
                </a:solidFill>
                <a:ea typeface="宋体" charset="-122"/>
              </a:rPr>
              <a:t>。</a:t>
            </a:r>
          </a:p>
          <a:p>
            <a:pPr algn="just">
              <a:lnSpc>
                <a:spcPct val="14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(3</a:t>
            </a:r>
            <a:r>
              <a:rPr kumimoji="1" lang="zh-CN" altLang="en-US" sz="2400" i="0" u="none" dirty="0" smtClean="0">
                <a:solidFill>
                  <a:srgbClr val="000000"/>
                </a:solidFill>
                <a:ea typeface="宋体" charset="-122"/>
              </a:rPr>
              <a:t>） 子树</a:t>
            </a:r>
            <a:r>
              <a:rPr kumimoji="1" lang="en-US" altLang="zh-CN" sz="2400" i="0" u="none" dirty="0" smtClean="0">
                <a:solidFill>
                  <a:srgbClr val="000000"/>
                </a:solidFill>
                <a:ea typeface="宋体" charset="-122"/>
              </a:rPr>
              <a:t>P</a:t>
            </a:r>
            <a:r>
              <a:rPr kumimoji="1" lang="en-US" altLang="zh-CN" sz="2400" i="0" u="none" baseline="-25000" dirty="0" smtClean="0">
                <a:solidFill>
                  <a:srgbClr val="000000"/>
                </a:solidFill>
                <a:ea typeface="宋体" charset="-122"/>
              </a:rPr>
              <a:t>i</a:t>
            </a:r>
            <a:r>
              <a:rPr kumimoji="1" lang="zh-CN" altLang="en-US" sz="2400" i="0" u="none" dirty="0" smtClean="0">
                <a:solidFill>
                  <a:srgbClr val="000000"/>
                </a:solidFill>
                <a:ea typeface="宋体" charset="-122"/>
              </a:rPr>
              <a:t>中的所有关键字均大于</a:t>
            </a:r>
            <a:r>
              <a:rPr kumimoji="1" lang="en-US" altLang="zh-CN" sz="2400" i="0" u="none" dirty="0" smtClean="0">
                <a:solidFill>
                  <a:srgbClr val="000000"/>
                </a:solidFill>
                <a:ea typeface="宋体" charset="-122"/>
              </a:rPr>
              <a:t>K</a:t>
            </a:r>
            <a:r>
              <a:rPr kumimoji="1" lang="en-US" altLang="zh-CN" sz="2400" i="0" u="none" baseline="-25000" dirty="0" smtClean="0">
                <a:solidFill>
                  <a:srgbClr val="000000"/>
                </a:solidFill>
                <a:ea typeface="宋体" charset="-122"/>
              </a:rPr>
              <a:t>i</a:t>
            </a:r>
            <a:r>
              <a:rPr kumimoji="1" lang="zh-CN" altLang="en-US" sz="2400" i="0" u="none" dirty="0" smtClean="0">
                <a:solidFill>
                  <a:srgbClr val="000000"/>
                </a:solidFill>
                <a:ea typeface="宋体" charset="-122"/>
              </a:rPr>
              <a:t>、小于</a:t>
            </a:r>
            <a:r>
              <a:rPr kumimoji="1" lang="en-US" altLang="zh-CN" sz="2400" i="0" u="none" dirty="0" smtClean="0">
                <a:solidFill>
                  <a:srgbClr val="000000"/>
                </a:solidFill>
                <a:ea typeface="宋体" charset="-122"/>
              </a:rPr>
              <a:t>K</a:t>
            </a:r>
            <a:r>
              <a:rPr kumimoji="1" lang="en-US" altLang="zh-CN" sz="2400" i="0" u="none" baseline="-25000" dirty="0" smtClean="0">
                <a:solidFill>
                  <a:srgbClr val="000000"/>
                </a:solidFill>
                <a:ea typeface="宋体" charset="-122"/>
              </a:rPr>
              <a:t>i+1</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1≤i≤n-1</a:t>
            </a:r>
            <a:r>
              <a:rPr kumimoji="1" lang="zh-CN" altLang="en-US" sz="2400" i="0" u="none" dirty="0" smtClean="0">
                <a:solidFill>
                  <a:srgbClr val="000000"/>
                </a:solidFill>
                <a:ea typeface="宋体" charset="-122"/>
              </a:rPr>
              <a:t>。</a:t>
            </a:r>
          </a:p>
          <a:p>
            <a:pPr algn="just">
              <a:lnSpc>
                <a:spcPct val="14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(4</a:t>
            </a:r>
            <a:r>
              <a:rPr kumimoji="1" lang="zh-CN" altLang="en-US" sz="2400" i="0" u="none" dirty="0" smtClean="0">
                <a:solidFill>
                  <a:srgbClr val="000000"/>
                </a:solidFill>
                <a:ea typeface="宋体" charset="-122"/>
              </a:rPr>
              <a:t>） 子树</a:t>
            </a:r>
            <a:r>
              <a:rPr kumimoji="1" lang="en-US" altLang="zh-CN" sz="2400" i="0" u="none" dirty="0" smtClean="0">
                <a:solidFill>
                  <a:srgbClr val="000000"/>
                </a:solidFill>
                <a:ea typeface="宋体" charset="-122"/>
              </a:rPr>
              <a:t>P</a:t>
            </a:r>
            <a:r>
              <a:rPr kumimoji="1" lang="en-US" altLang="zh-CN" sz="2400" i="0" u="none" baseline="-25000" dirty="0" smtClean="0">
                <a:solidFill>
                  <a:srgbClr val="000000"/>
                </a:solidFill>
                <a:ea typeface="宋体" charset="-122"/>
              </a:rPr>
              <a:t>0</a:t>
            </a:r>
            <a:r>
              <a:rPr kumimoji="1" lang="zh-CN" altLang="en-US" sz="2400" i="0" u="none" dirty="0" smtClean="0">
                <a:solidFill>
                  <a:srgbClr val="000000"/>
                </a:solidFill>
                <a:ea typeface="宋体" charset="-122"/>
              </a:rPr>
              <a:t>中的关键字均小于</a:t>
            </a:r>
            <a:r>
              <a:rPr kumimoji="1" lang="en-US" altLang="zh-CN" sz="2400" i="0" u="none" dirty="0" smtClean="0">
                <a:solidFill>
                  <a:srgbClr val="000000"/>
                </a:solidFill>
                <a:ea typeface="宋体" charset="-122"/>
              </a:rPr>
              <a:t>K</a:t>
            </a:r>
            <a:r>
              <a:rPr kumimoji="1" lang="en-US" altLang="zh-CN" sz="2400" i="0" u="none" baseline="-25000" dirty="0" smtClean="0">
                <a:solidFill>
                  <a:srgbClr val="000000"/>
                </a:solidFill>
                <a:ea typeface="宋体" charset="-122"/>
              </a:rPr>
              <a:t>1</a:t>
            </a:r>
            <a:r>
              <a:rPr kumimoji="1" lang="zh-CN" altLang="en-US" sz="2400" i="0" u="none" dirty="0" smtClean="0">
                <a:solidFill>
                  <a:srgbClr val="000000"/>
                </a:solidFill>
                <a:ea typeface="宋体" charset="-122"/>
              </a:rPr>
              <a:t>，而子树</a:t>
            </a:r>
            <a:r>
              <a:rPr kumimoji="1" lang="en-US" altLang="zh-CN" sz="2400" i="0" u="none" dirty="0" err="1" smtClean="0">
                <a:solidFill>
                  <a:srgbClr val="000000"/>
                </a:solidFill>
                <a:ea typeface="宋体" charset="-122"/>
              </a:rPr>
              <a:t>P</a:t>
            </a:r>
            <a:r>
              <a:rPr kumimoji="1" lang="en-US" altLang="zh-CN" sz="2400" i="0" u="none" baseline="-25000" dirty="0" err="1" smtClean="0">
                <a:solidFill>
                  <a:srgbClr val="000000"/>
                </a:solidFill>
                <a:ea typeface="宋体" charset="-122"/>
              </a:rPr>
              <a:t>n</a:t>
            </a:r>
            <a:r>
              <a:rPr kumimoji="1" lang="zh-CN" altLang="en-US" sz="2400" i="0" u="none" dirty="0" smtClean="0">
                <a:solidFill>
                  <a:srgbClr val="000000"/>
                </a:solidFill>
                <a:ea typeface="宋体" charset="-122"/>
              </a:rPr>
              <a:t>中的所有关键字均大于</a:t>
            </a:r>
            <a:r>
              <a:rPr kumimoji="1" lang="en-US" altLang="zh-CN" sz="2400" i="0" u="none" dirty="0" err="1" smtClean="0">
                <a:solidFill>
                  <a:srgbClr val="000000"/>
                </a:solidFill>
                <a:ea typeface="宋体" charset="-122"/>
              </a:rPr>
              <a:t>K</a:t>
            </a:r>
            <a:r>
              <a:rPr kumimoji="1" lang="en-US" altLang="zh-CN" sz="2400" i="0" u="none" baseline="-25000" dirty="0" err="1" smtClean="0">
                <a:solidFill>
                  <a:srgbClr val="000000"/>
                </a:solidFill>
                <a:ea typeface="宋体" charset="-122"/>
              </a:rPr>
              <a:t>n</a:t>
            </a:r>
            <a:r>
              <a:rPr kumimoji="1" lang="zh-CN" altLang="en-US" sz="2400" i="0" u="none" dirty="0" smtClean="0">
                <a:solidFill>
                  <a:srgbClr val="000000"/>
                </a:solidFill>
                <a:ea typeface="宋体" charset="-122"/>
              </a:rPr>
              <a:t>。</a:t>
            </a:r>
          </a:p>
          <a:p>
            <a:pPr>
              <a:lnSpc>
                <a:spcPct val="14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(5</a:t>
            </a:r>
            <a:r>
              <a:rPr kumimoji="1" lang="zh-CN" altLang="en-US" sz="2400" i="0" u="none" dirty="0" smtClean="0">
                <a:solidFill>
                  <a:srgbClr val="000000"/>
                </a:solidFill>
                <a:ea typeface="宋体" charset="-122"/>
              </a:rPr>
              <a:t>） 子树</a:t>
            </a:r>
            <a:r>
              <a:rPr kumimoji="1" lang="en-US" altLang="zh-CN" sz="2400" i="0" u="none" dirty="0" smtClean="0">
                <a:solidFill>
                  <a:srgbClr val="000000"/>
                </a:solidFill>
                <a:ea typeface="宋体" charset="-122"/>
              </a:rPr>
              <a:t>P</a:t>
            </a:r>
            <a:r>
              <a:rPr kumimoji="1" lang="en-US" altLang="zh-CN" sz="2400" i="0" u="none" baseline="-25000" dirty="0" smtClean="0">
                <a:solidFill>
                  <a:srgbClr val="000000"/>
                </a:solidFill>
                <a:ea typeface="宋体" charset="-122"/>
              </a:rPr>
              <a:t>i</a:t>
            </a:r>
            <a:r>
              <a:rPr kumimoji="1" lang="zh-CN" altLang="en-US" sz="2400" i="0" u="none" dirty="0" smtClean="0">
                <a:solidFill>
                  <a:srgbClr val="000000"/>
                </a:solidFill>
                <a:ea typeface="宋体" charset="-122"/>
              </a:rPr>
              <a:t>也是</a:t>
            </a:r>
            <a:r>
              <a:rPr kumimoji="1" lang="en-US" altLang="zh-CN" sz="2400" i="0" u="none" dirty="0" smtClean="0">
                <a:solidFill>
                  <a:srgbClr val="000000"/>
                </a:solidFill>
                <a:ea typeface="宋体" charset="-122"/>
              </a:rPr>
              <a:t>m</a:t>
            </a:r>
            <a:r>
              <a:rPr kumimoji="1" lang="zh-CN" altLang="en-US" sz="2400" i="0" u="none" dirty="0" smtClean="0">
                <a:solidFill>
                  <a:srgbClr val="000000"/>
                </a:solidFill>
                <a:ea typeface="宋体" charset="-122"/>
              </a:rPr>
              <a:t>路查找树，</a:t>
            </a:r>
            <a:r>
              <a:rPr kumimoji="1" lang="en-US" altLang="zh-CN" sz="2400" i="0" u="none" dirty="0" smtClean="0">
                <a:solidFill>
                  <a:srgbClr val="000000"/>
                </a:solidFill>
                <a:ea typeface="宋体" charset="-122"/>
              </a:rPr>
              <a:t>0≤i≤n</a:t>
            </a:r>
            <a:r>
              <a:rPr kumimoji="1" lang="zh-CN" altLang="en-US" sz="2400" i="0" u="none" dirty="0" smtClean="0">
                <a:solidFill>
                  <a:srgbClr val="000000"/>
                </a:solidFill>
                <a:ea typeface="宋体" charset="-122"/>
              </a:rPr>
              <a:t>。</a:t>
            </a:r>
          </a:p>
          <a:p>
            <a:pPr algn="just">
              <a:lnSpc>
                <a:spcPct val="145000"/>
              </a:lnSpc>
              <a:spcBef>
                <a:spcPct val="50000"/>
              </a:spcBef>
            </a:pPr>
            <a:r>
              <a:rPr kumimoji="1" lang="zh-CN" altLang="en-US" sz="2400" i="0" u="none" dirty="0" smtClean="0">
                <a:solidFill>
                  <a:srgbClr val="000000"/>
                </a:solidFill>
                <a:ea typeface="宋体" charset="-122"/>
              </a:rPr>
              <a:t>       从上述定义可以看出，对任一关键字</a:t>
            </a:r>
            <a:r>
              <a:rPr kumimoji="1" lang="en-US" altLang="zh-CN" sz="2400" i="0" u="none" dirty="0" smtClean="0">
                <a:solidFill>
                  <a:srgbClr val="000000"/>
                </a:solidFill>
                <a:ea typeface="宋体" charset="-122"/>
              </a:rPr>
              <a:t>K</a:t>
            </a:r>
            <a:r>
              <a:rPr kumimoji="1" lang="en-US" altLang="zh-CN" sz="2400" i="0" u="none" baseline="-25000" dirty="0" smtClean="0">
                <a:solidFill>
                  <a:srgbClr val="000000"/>
                </a:solidFill>
                <a:ea typeface="宋体" charset="-122"/>
              </a:rPr>
              <a:t>i</a:t>
            </a:r>
            <a:r>
              <a:rPr kumimoji="1" lang="zh-CN" altLang="en-US" sz="2400" i="0" u="none" dirty="0" smtClean="0">
                <a:solidFill>
                  <a:srgbClr val="000000"/>
                </a:solidFill>
                <a:ea typeface="宋体" charset="-122"/>
              </a:rPr>
              <a:t>而言，</a:t>
            </a:r>
            <a:r>
              <a:rPr kumimoji="1" lang="en-US" altLang="zh-CN" sz="2400" i="0" u="none" dirty="0" smtClean="0">
                <a:solidFill>
                  <a:srgbClr val="000000"/>
                </a:solidFill>
                <a:ea typeface="宋体" charset="-122"/>
              </a:rPr>
              <a:t>P</a:t>
            </a:r>
            <a:r>
              <a:rPr kumimoji="1" lang="en-US" altLang="zh-CN" sz="2400" i="0" u="none" baseline="-25000" dirty="0" smtClean="0">
                <a:solidFill>
                  <a:srgbClr val="000000"/>
                </a:solidFill>
                <a:ea typeface="宋体" charset="-122"/>
              </a:rPr>
              <a:t>i-1</a:t>
            </a:r>
            <a:r>
              <a:rPr kumimoji="1" lang="zh-CN" altLang="en-US" sz="2400" i="0" u="none" dirty="0" smtClean="0">
                <a:solidFill>
                  <a:srgbClr val="000000"/>
                </a:solidFill>
                <a:ea typeface="宋体" charset="-122"/>
              </a:rPr>
              <a:t>相当于其</a:t>
            </a:r>
            <a:r>
              <a:rPr kumimoji="1" lang="zh-CN" altLang="en-US" sz="2400" i="0" u="none" dirty="0" smtClean="0">
                <a:solidFill>
                  <a:srgbClr val="000000"/>
                </a:solidFill>
                <a:latin typeface="Courier New" pitchFamily="49" charset="0"/>
                <a:ea typeface="宋体" charset="-122"/>
              </a:rPr>
              <a:t>“</a:t>
            </a:r>
            <a:r>
              <a:rPr kumimoji="1" lang="zh-CN" altLang="en-US" sz="2400" i="0" u="none" dirty="0" smtClean="0">
                <a:solidFill>
                  <a:srgbClr val="000000"/>
                </a:solidFill>
                <a:ea typeface="宋体" charset="-122"/>
              </a:rPr>
              <a:t>左子树</a:t>
            </a:r>
            <a:r>
              <a:rPr kumimoji="1" lang="zh-CN" altLang="en-US" sz="2400" i="0" u="none" dirty="0" smtClean="0">
                <a:solidFill>
                  <a:srgbClr val="000000"/>
                </a:solidFill>
                <a:latin typeface="Courier New" pitchFamily="49" charset="0"/>
                <a:ea typeface="宋体" charset="-122"/>
              </a:rPr>
              <a:t>”</a:t>
            </a: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P</a:t>
            </a:r>
            <a:r>
              <a:rPr kumimoji="1" lang="en-US" altLang="zh-CN" sz="2400" i="0" u="none" baseline="-25000" dirty="0" smtClean="0">
                <a:solidFill>
                  <a:srgbClr val="000000"/>
                </a:solidFill>
                <a:ea typeface="宋体" charset="-122"/>
              </a:rPr>
              <a:t>i</a:t>
            </a:r>
            <a:r>
              <a:rPr kumimoji="1" lang="zh-CN" altLang="en-US" sz="2400" i="0" u="none" dirty="0" smtClean="0">
                <a:solidFill>
                  <a:srgbClr val="000000"/>
                </a:solidFill>
                <a:ea typeface="宋体" charset="-122"/>
              </a:rPr>
              <a:t>相当于其“右子树”， </a:t>
            </a:r>
            <a:r>
              <a:rPr kumimoji="1" lang="en-US" altLang="zh-CN" sz="2400" i="0" u="none" dirty="0" smtClean="0">
                <a:solidFill>
                  <a:srgbClr val="000000"/>
                </a:solidFill>
                <a:ea typeface="宋体" charset="-122"/>
              </a:rPr>
              <a:t>1≤i≤n </a:t>
            </a:r>
            <a:r>
              <a:rPr kumimoji="1" lang="zh-CN" altLang="en-US" sz="2400" i="0" u="none" dirty="0" smtClean="0">
                <a:solidFill>
                  <a:srgbClr val="000000"/>
                </a:solidFill>
                <a:ea typeface="宋体" charset="-122"/>
              </a:rPr>
              <a:t>。  </a:t>
            </a:r>
          </a:p>
        </p:txBody>
      </p:sp>
    </p:spTree>
    <p:extLst>
      <p:ext uri="{BB962C8B-B14F-4D97-AF65-F5344CB8AC3E}">
        <p14:creationId xmlns:p14="http://schemas.microsoft.com/office/powerpoint/2010/main" val="11157845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242921" y="3716344"/>
            <a:ext cx="16466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en-US" altLang="zh-CN" sz="2400" i="0" u="none" smtClean="0">
                <a:solidFill>
                  <a:srgbClr val="000000"/>
                </a:solidFill>
                <a:ea typeface="宋体" charset="-122"/>
              </a:rPr>
              <a:t>3</a:t>
            </a:r>
            <a:r>
              <a:rPr kumimoji="1" lang="zh-CN" altLang="en-US" sz="2400" i="0" u="none" smtClean="0">
                <a:solidFill>
                  <a:srgbClr val="000000"/>
                </a:solidFill>
                <a:ea typeface="宋体" charset="-122"/>
              </a:rPr>
              <a:t>路查找树 </a:t>
            </a:r>
          </a:p>
        </p:txBody>
      </p:sp>
      <p:graphicFrame>
        <p:nvGraphicFramePr>
          <p:cNvPr id="104451" name="Object 2"/>
          <p:cNvGraphicFramePr>
            <a:graphicFrameLocks noChangeAspect="1"/>
          </p:cNvGraphicFramePr>
          <p:nvPr/>
        </p:nvGraphicFramePr>
        <p:xfrm>
          <a:off x="0" y="765175"/>
          <a:ext cx="9144000" cy="2624138"/>
        </p:xfrm>
        <a:graphic>
          <a:graphicData uri="http://schemas.openxmlformats.org/presentationml/2006/ole">
            <mc:AlternateContent xmlns:mc="http://schemas.openxmlformats.org/markup-compatibility/2006">
              <mc:Choice xmlns:v="urn:schemas-microsoft-com:vml" Requires="v">
                <p:oleObj spid="_x0000_s120875" name="VISIO" r:id="rId3" imgW="3992880" imgH="1143000" progId="Visio.Drawing.4">
                  <p:embed/>
                </p:oleObj>
              </mc:Choice>
              <mc:Fallback>
                <p:oleObj name="VISIO" r:id="rId3" imgW="3992880" imgH="114300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5175"/>
                        <a:ext cx="9144000" cy="262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4436" name="Rectangle 4"/>
          <p:cNvSpPr>
            <a:spLocks noChangeArrowheads="1"/>
          </p:cNvSpPr>
          <p:nvPr/>
        </p:nvSpPr>
        <p:spPr bwMode="auto">
          <a:xfrm>
            <a:off x="784004" y="4581570"/>
            <a:ext cx="7310803"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hangingPunct="0"/>
            <a:r>
              <a:rPr lang="en-US" altLang="zh-CN" sz="2800" smtClean="0">
                <a:solidFill>
                  <a:srgbClr val="000000"/>
                </a:solidFill>
                <a:latin typeface="Times New Roman" pitchFamily="18" charset="0"/>
                <a:ea typeface="宋体" charset="-122"/>
              </a:rPr>
              <a:t>      B-</a:t>
            </a:r>
            <a:r>
              <a:rPr lang="zh-CN" altLang="en-US" sz="2800" smtClean="0">
                <a:solidFill>
                  <a:srgbClr val="000000"/>
                </a:solidFill>
                <a:latin typeface="Times New Roman" pitchFamily="18" charset="0"/>
                <a:ea typeface="宋体" charset="-122"/>
              </a:rPr>
              <a:t>树：平衡的</a:t>
            </a:r>
            <a:r>
              <a:rPr lang="en-US" altLang="zh-CN" sz="2800" smtClean="0">
                <a:solidFill>
                  <a:srgbClr val="000000"/>
                </a:solidFill>
                <a:latin typeface="Times New Roman" pitchFamily="18" charset="0"/>
                <a:ea typeface="宋体" charset="-122"/>
              </a:rPr>
              <a:t>m</a:t>
            </a:r>
            <a:r>
              <a:rPr lang="zh-CN" altLang="en-US" sz="2800" smtClean="0">
                <a:solidFill>
                  <a:srgbClr val="000000"/>
                </a:solidFill>
                <a:latin typeface="Times New Roman" pitchFamily="18" charset="0"/>
                <a:ea typeface="宋体" charset="-122"/>
              </a:rPr>
              <a:t>路查找树。在</a:t>
            </a:r>
            <a:r>
              <a:rPr lang="en-US" altLang="zh-CN" sz="2800" smtClean="0">
                <a:solidFill>
                  <a:srgbClr val="000000"/>
                </a:solidFill>
                <a:latin typeface="Times New Roman" pitchFamily="18" charset="0"/>
                <a:ea typeface="宋体" charset="-122"/>
              </a:rPr>
              <a:t>B-</a:t>
            </a:r>
            <a:r>
              <a:rPr lang="zh-CN" altLang="en-US" sz="2800" smtClean="0">
                <a:solidFill>
                  <a:srgbClr val="000000"/>
                </a:solidFill>
                <a:latin typeface="Times New Roman" pitchFamily="18" charset="0"/>
                <a:ea typeface="宋体" charset="-122"/>
              </a:rPr>
              <a:t>树中我们引入“失败”结点，一个失败结点是当所查找的关键字不在树中时才能到达的结点。</a:t>
            </a:r>
            <a:r>
              <a:rPr lang="zh-CN" altLang="en-US" sz="2800" i="1" u="sng"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3480468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54436"/>
                                        </p:tgtEl>
                                        <p:attrNameLst>
                                          <p:attrName>style.visibility</p:attrName>
                                        </p:attrNameLst>
                                      </p:cBhvr>
                                      <p:to>
                                        <p:strVal val="visible"/>
                                      </p:to>
                                    </p:set>
                                    <p:animEffect transition="in" filter="barn(inHorizontal)">
                                      <p:cBhvr>
                                        <p:cTn id="7" dur="500"/>
                                        <p:tgtEl>
                                          <p:spTgt spid="155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443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783987" y="333420"/>
            <a:ext cx="7778262" cy="957263"/>
          </a:xfrm>
        </p:spPr>
        <p:txBody>
          <a:bodyPr/>
          <a:lstStyle/>
          <a:p>
            <a:r>
              <a:rPr lang="en-US" altLang="zh-CN" sz="3800" smtClean="0">
                <a:ea typeface="宋体" charset="-122"/>
              </a:rPr>
              <a:t>8.6.2  B</a:t>
            </a:r>
            <a:r>
              <a:rPr lang="zh-CN" altLang="en-US" sz="3800" smtClean="0">
                <a:ea typeface="宋体" charset="-122"/>
              </a:rPr>
              <a:t>-树</a:t>
            </a:r>
            <a:endParaRPr lang="en-US" altLang="zh-CN" sz="3800" smtClean="0">
              <a:ea typeface="宋体" charset="-122"/>
            </a:endParaRPr>
          </a:p>
        </p:txBody>
      </p:sp>
      <p:sp>
        <p:nvSpPr>
          <p:cNvPr id="105475" name="Rectangle 3"/>
          <p:cNvSpPr>
            <a:spLocks noChangeArrowheads="1"/>
          </p:cNvSpPr>
          <p:nvPr/>
        </p:nvSpPr>
        <p:spPr bwMode="auto">
          <a:xfrm>
            <a:off x="2642089" y="220031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555484" name="Text Box 28"/>
          <p:cNvSpPr txBox="1">
            <a:spLocks noChangeArrowheads="1"/>
          </p:cNvSpPr>
          <p:nvPr/>
        </p:nvSpPr>
        <p:spPr bwMode="auto">
          <a:xfrm>
            <a:off x="184644" y="1341438"/>
            <a:ext cx="8420100" cy="4672012"/>
          </a:xfrm>
          <a:prstGeom prst="rect">
            <a:avLst/>
          </a:prstGeom>
          <a:noFill/>
          <a:ln w="9525">
            <a:noFill/>
            <a:miter lim="800000"/>
            <a:headEnd/>
            <a:tailEnd/>
          </a:ln>
          <a:effectLst/>
        </p:spPr>
        <p:txBody>
          <a:bodyPr>
            <a:spAutoFit/>
          </a:bodyPr>
          <a:lstStyle/>
          <a:p>
            <a:pPr algn="just">
              <a:lnSpc>
                <a:spcPct val="130000"/>
              </a:lnSpc>
              <a:spcBef>
                <a:spcPct val="50000"/>
              </a:spcBef>
              <a:defRPr/>
            </a:pPr>
            <a:r>
              <a:rPr kumimoji="1" lang="zh-CN" altLang="en-US" sz="2400" dirty="0">
                <a:solidFill>
                  <a:srgbClr val="000000"/>
                </a:solidFill>
                <a:latin typeface="Times New Roman" pitchFamily="18" charset="0"/>
              </a:rPr>
              <a:t>     一棵</a:t>
            </a:r>
            <a:r>
              <a:rPr kumimoji="1" lang="en-US" altLang="zh-CN" sz="2400" dirty="0">
                <a:solidFill>
                  <a:srgbClr val="000000"/>
                </a:solidFill>
                <a:latin typeface="Times New Roman" pitchFamily="18" charset="0"/>
              </a:rPr>
              <a:t>B-</a:t>
            </a:r>
            <a:r>
              <a:rPr kumimoji="1" lang="zh-CN" altLang="en-US" sz="2400" dirty="0">
                <a:solidFill>
                  <a:srgbClr val="000000"/>
                </a:solidFill>
                <a:latin typeface="Times New Roman" pitchFamily="18" charset="0"/>
              </a:rPr>
              <a:t>树是一棵</a:t>
            </a:r>
            <a:r>
              <a:rPr kumimoji="1" lang="zh-CN" altLang="en-US" sz="2400" b="1" dirty="0">
                <a:solidFill>
                  <a:srgbClr val="FF3300"/>
                </a:solidFill>
                <a:effectLst>
                  <a:outerShdw blurRad="38100" dist="38100" dir="2700000" algn="tl">
                    <a:srgbClr val="C0C0C0"/>
                  </a:outerShdw>
                </a:effectLst>
                <a:latin typeface="Times New Roman" pitchFamily="18" charset="0"/>
              </a:rPr>
              <a:t>平衡的</a:t>
            </a:r>
            <a:r>
              <a:rPr kumimoji="1" lang="en-US" altLang="zh-CN" sz="2400" b="1" dirty="0">
                <a:solidFill>
                  <a:srgbClr val="FF3300"/>
                </a:solidFill>
                <a:effectLst>
                  <a:outerShdw blurRad="38100" dist="38100" dir="2700000" algn="tl">
                    <a:srgbClr val="C0C0C0"/>
                  </a:outerShdw>
                </a:effectLst>
                <a:latin typeface="Times New Roman" pitchFamily="18" charset="0"/>
              </a:rPr>
              <a:t>m</a:t>
            </a:r>
            <a:r>
              <a:rPr kumimoji="1" lang="zh-CN" altLang="en-US" sz="2400" b="1" dirty="0">
                <a:solidFill>
                  <a:srgbClr val="FF3300"/>
                </a:solidFill>
                <a:effectLst>
                  <a:outerShdw blurRad="38100" dist="38100" dir="2700000" algn="tl">
                    <a:srgbClr val="C0C0C0"/>
                  </a:outerShdw>
                </a:effectLst>
                <a:latin typeface="Times New Roman" pitchFamily="18" charset="0"/>
              </a:rPr>
              <a:t>路查找树</a:t>
            </a:r>
            <a:r>
              <a:rPr kumimoji="1" lang="zh-CN" altLang="en-US" sz="2400" dirty="0">
                <a:solidFill>
                  <a:srgbClr val="000000"/>
                </a:solidFill>
                <a:latin typeface="Times New Roman" pitchFamily="18" charset="0"/>
              </a:rPr>
              <a:t>， 它或者是空树， 或者是满足如下性质的树： </a:t>
            </a:r>
          </a:p>
          <a:p>
            <a:pPr algn="just">
              <a:lnSpc>
                <a:spcPct val="130000"/>
              </a:lnSpc>
              <a:spcBef>
                <a:spcPct val="50000"/>
              </a:spcBef>
              <a:defRPr/>
            </a:pPr>
            <a:r>
              <a:rPr kumimoji="1" lang="zh-CN" altLang="en-US" sz="2400" dirty="0">
                <a:solidFill>
                  <a:srgbClr val="000000"/>
                </a:solidFill>
                <a:latin typeface="Times New Roman" pitchFamily="18" charset="0"/>
              </a:rPr>
              <a:t>      （</a:t>
            </a:r>
            <a:r>
              <a:rPr kumimoji="1" lang="en-US" altLang="zh-CN" sz="2400" dirty="0">
                <a:solidFill>
                  <a:srgbClr val="000000"/>
                </a:solidFill>
                <a:latin typeface="Times New Roman" pitchFamily="18" charset="0"/>
              </a:rPr>
              <a:t>1</a:t>
            </a:r>
            <a:r>
              <a:rPr kumimoji="1" lang="zh-CN" altLang="en-US" sz="2400" dirty="0">
                <a:solidFill>
                  <a:srgbClr val="000000"/>
                </a:solidFill>
                <a:latin typeface="Times New Roman" pitchFamily="18" charset="0"/>
              </a:rPr>
              <a:t>） 树中每个结点</a:t>
            </a:r>
            <a:r>
              <a:rPr kumimoji="1" lang="zh-CN" altLang="en-US" sz="2400" b="1" dirty="0">
                <a:solidFill>
                  <a:srgbClr val="FF3300"/>
                </a:solidFill>
                <a:effectLst>
                  <a:outerShdw blurRad="38100" dist="38100" dir="2700000" algn="tl">
                    <a:srgbClr val="C0C0C0"/>
                  </a:outerShdw>
                </a:effectLst>
                <a:latin typeface="Times New Roman" pitchFamily="18" charset="0"/>
              </a:rPr>
              <a:t>最多有</a:t>
            </a:r>
            <a:r>
              <a:rPr kumimoji="1" lang="en-US" altLang="zh-CN" sz="2400" b="1" dirty="0">
                <a:solidFill>
                  <a:srgbClr val="FF3300"/>
                </a:solidFill>
                <a:effectLst>
                  <a:outerShdw blurRad="38100" dist="38100" dir="2700000" algn="tl">
                    <a:srgbClr val="C0C0C0"/>
                  </a:outerShdw>
                </a:effectLst>
                <a:latin typeface="Times New Roman" pitchFamily="18" charset="0"/>
              </a:rPr>
              <a:t>m</a:t>
            </a:r>
            <a:r>
              <a:rPr kumimoji="1" lang="zh-CN" altLang="en-US" sz="2400" b="1" dirty="0">
                <a:solidFill>
                  <a:srgbClr val="FF3300"/>
                </a:solidFill>
                <a:effectLst>
                  <a:outerShdw blurRad="38100" dist="38100" dir="2700000" algn="tl">
                    <a:srgbClr val="C0C0C0"/>
                  </a:outerShdw>
                </a:effectLst>
                <a:latin typeface="Times New Roman" pitchFamily="18" charset="0"/>
              </a:rPr>
              <a:t>棵</a:t>
            </a:r>
            <a:r>
              <a:rPr kumimoji="1" lang="zh-CN" altLang="en-US" sz="2400" dirty="0">
                <a:solidFill>
                  <a:srgbClr val="000000"/>
                </a:solidFill>
                <a:latin typeface="Times New Roman" pitchFamily="18" charset="0"/>
              </a:rPr>
              <a:t>子树； </a:t>
            </a:r>
          </a:p>
          <a:p>
            <a:pPr algn="just">
              <a:lnSpc>
                <a:spcPct val="130000"/>
              </a:lnSpc>
              <a:spcBef>
                <a:spcPct val="50000"/>
              </a:spcBef>
              <a:defRPr/>
            </a:pPr>
            <a:r>
              <a:rPr kumimoji="1" lang="zh-CN" altLang="en-US" sz="2400" dirty="0">
                <a:solidFill>
                  <a:srgbClr val="000000"/>
                </a:solidFill>
                <a:latin typeface="Times New Roman" pitchFamily="18" charset="0"/>
              </a:rPr>
              <a:t>      （</a:t>
            </a:r>
            <a:r>
              <a:rPr kumimoji="1" lang="en-US" altLang="zh-CN" sz="2400" dirty="0">
                <a:solidFill>
                  <a:srgbClr val="000000"/>
                </a:solidFill>
                <a:latin typeface="Times New Roman" pitchFamily="18" charset="0"/>
              </a:rPr>
              <a:t>2</a:t>
            </a:r>
            <a:r>
              <a:rPr kumimoji="1" lang="zh-CN" altLang="en-US" sz="2400" dirty="0">
                <a:solidFill>
                  <a:srgbClr val="000000"/>
                </a:solidFill>
                <a:latin typeface="Times New Roman" pitchFamily="18" charset="0"/>
              </a:rPr>
              <a:t>） </a:t>
            </a:r>
            <a:r>
              <a:rPr kumimoji="1" lang="zh-CN" altLang="en-US" sz="2400" b="1" dirty="0">
                <a:solidFill>
                  <a:srgbClr val="FF3300"/>
                </a:solidFill>
                <a:effectLst>
                  <a:outerShdw blurRad="38100" dist="38100" dir="2700000" algn="tl">
                    <a:srgbClr val="C0C0C0"/>
                  </a:outerShdw>
                </a:effectLst>
                <a:latin typeface="Times New Roman" pitchFamily="18" charset="0"/>
              </a:rPr>
              <a:t>根结点至少有两棵</a:t>
            </a:r>
            <a:r>
              <a:rPr kumimoji="1" lang="zh-CN" altLang="en-US" sz="2400" dirty="0">
                <a:solidFill>
                  <a:srgbClr val="000000"/>
                </a:solidFill>
                <a:latin typeface="Times New Roman" pitchFamily="18" charset="0"/>
              </a:rPr>
              <a:t>子树； </a:t>
            </a:r>
          </a:p>
          <a:p>
            <a:pPr algn="just">
              <a:lnSpc>
                <a:spcPct val="130000"/>
              </a:lnSpc>
              <a:spcBef>
                <a:spcPct val="50000"/>
              </a:spcBef>
              <a:defRPr/>
            </a:pPr>
            <a:r>
              <a:rPr kumimoji="1" lang="zh-CN" altLang="en-US" sz="2400" dirty="0">
                <a:solidFill>
                  <a:srgbClr val="000000"/>
                </a:solidFill>
                <a:latin typeface="Times New Roman" pitchFamily="18" charset="0"/>
              </a:rPr>
              <a:t>      （</a:t>
            </a:r>
            <a:r>
              <a:rPr kumimoji="1" lang="en-US" altLang="zh-CN" sz="2400" dirty="0">
                <a:solidFill>
                  <a:srgbClr val="000000"/>
                </a:solidFill>
                <a:latin typeface="Times New Roman" pitchFamily="18" charset="0"/>
              </a:rPr>
              <a:t>3</a:t>
            </a:r>
            <a:r>
              <a:rPr kumimoji="1" lang="zh-CN" altLang="en-US" sz="2400" dirty="0">
                <a:solidFill>
                  <a:srgbClr val="000000"/>
                </a:solidFill>
                <a:latin typeface="Times New Roman" pitchFamily="18" charset="0"/>
              </a:rPr>
              <a:t>） 除根结点之外的所有</a:t>
            </a:r>
            <a:r>
              <a:rPr kumimoji="1" lang="zh-CN" altLang="en-US" sz="2400" b="1" dirty="0">
                <a:solidFill>
                  <a:srgbClr val="FF3300"/>
                </a:solidFill>
                <a:effectLst>
                  <a:outerShdw blurRad="38100" dist="38100" dir="2700000" algn="tl">
                    <a:srgbClr val="C0C0C0"/>
                  </a:outerShdw>
                </a:effectLst>
                <a:latin typeface="Times New Roman" pitchFamily="18" charset="0"/>
              </a:rPr>
              <a:t>非叶子结点至少有</a:t>
            </a:r>
            <a:r>
              <a:rPr kumimoji="1" lang="zh-CN" altLang="en-US" sz="2400" b="1" dirty="0">
                <a:solidFill>
                  <a:srgbClr val="FF3300"/>
                </a:solidFill>
                <a:effectLst>
                  <a:outerShdw blurRad="38100" dist="38100" dir="2700000" algn="tl">
                    <a:srgbClr val="C0C0C0"/>
                  </a:outerShdw>
                </a:effectLst>
                <a:latin typeface="Times New Roman" pitchFamily="18" charset="0"/>
                <a:sym typeface="Symbol" pitchFamily="18" charset="2"/>
              </a:rPr>
              <a:t></a:t>
            </a:r>
            <a:r>
              <a:rPr kumimoji="1" lang="en-US" altLang="zh-CN" sz="2400" b="1" dirty="0">
                <a:solidFill>
                  <a:srgbClr val="FF3300"/>
                </a:solidFill>
                <a:effectLst>
                  <a:outerShdw blurRad="38100" dist="38100" dir="2700000" algn="tl">
                    <a:srgbClr val="C0C0C0"/>
                  </a:outerShdw>
                </a:effectLst>
                <a:latin typeface="Times New Roman" pitchFamily="18" charset="0"/>
              </a:rPr>
              <a:t>m/2</a:t>
            </a:r>
            <a:r>
              <a:rPr kumimoji="1" lang="zh-CN" altLang="en-US" sz="2400" b="1" dirty="0">
                <a:solidFill>
                  <a:srgbClr val="FF3300"/>
                </a:solidFill>
                <a:effectLst>
                  <a:outerShdw blurRad="38100" dist="38100" dir="2700000" algn="tl">
                    <a:srgbClr val="C0C0C0"/>
                  </a:outerShdw>
                </a:effectLst>
                <a:latin typeface="Times New Roman" pitchFamily="18" charset="0"/>
                <a:sym typeface="Symbol" pitchFamily="18" charset="2"/>
              </a:rPr>
              <a:t></a:t>
            </a:r>
            <a:r>
              <a:rPr kumimoji="1" lang="zh-CN" altLang="en-US" sz="2400" dirty="0">
                <a:solidFill>
                  <a:srgbClr val="000000"/>
                </a:solidFill>
                <a:latin typeface="Times New Roman" pitchFamily="18" charset="0"/>
              </a:rPr>
              <a:t>棵子树； </a:t>
            </a:r>
          </a:p>
          <a:p>
            <a:pPr algn="just">
              <a:lnSpc>
                <a:spcPct val="130000"/>
              </a:lnSpc>
              <a:spcBef>
                <a:spcPct val="50000"/>
              </a:spcBef>
              <a:defRPr/>
            </a:pPr>
            <a:r>
              <a:rPr kumimoji="1" lang="zh-CN" altLang="en-US" sz="2400" dirty="0">
                <a:solidFill>
                  <a:srgbClr val="000000"/>
                </a:solidFill>
                <a:latin typeface="Times New Roman" pitchFamily="18" charset="0"/>
              </a:rPr>
              <a:t>       （</a:t>
            </a:r>
            <a:r>
              <a:rPr kumimoji="1" lang="en-US" altLang="zh-CN" sz="2400" dirty="0">
                <a:solidFill>
                  <a:srgbClr val="000000"/>
                </a:solidFill>
                <a:latin typeface="Times New Roman" pitchFamily="18" charset="0"/>
              </a:rPr>
              <a:t>4</a:t>
            </a:r>
            <a:r>
              <a:rPr kumimoji="1" lang="zh-CN" altLang="en-US" sz="2400" dirty="0">
                <a:solidFill>
                  <a:srgbClr val="000000"/>
                </a:solidFill>
                <a:latin typeface="Times New Roman" pitchFamily="18" charset="0"/>
              </a:rPr>
              <a:t>） 所有</a:t>
            </a:r>
            <a:r>
              <a:rPr kumimoji="1" lang="zh-CN" altLang="en-US" sz="2400" b="1" dirty="0">
                <a:solidFill>
                  <a:srgbClr val="FF3300"/>
                </a:solidFill>
                <a:effectLst>
                  <a:outerShdw blurRad="38100" dist="38100" dir="2700000" algn="tl">
                    <a:srgbClr val="C0C0C0"/>
                  </a:outerShdw>
                </a:effectLst>
                <a:latin typeface="Times New Roman" pitchFamily="18" charset="0"/>
              </a:rPr>
              <a:t>失败结点</a:t>
            </a:r>
            <a:r>
              <a:rPr kumimoji="1" lang="zh-CN" altLang="en-US" sz="2400" dirty="0">
                <a:solidFill>
                  <a:srgbClr val="000000"/>
                </a:solidFill>
                <a:latin typeface="Times New Roman" pitchFamily="18" charset="0"/>
              </a:rPr>
              <a:t>出现在同一层上，失败结点为虚结点，在</a:t>
            </a:r>
            <a:r>
              <a:rPr kumimoji="1" lang="en-US" altLang="zh-CN" sz="2400" dirty="0">
                <a:solidFill>
                  <a:srgbClr val="000000"/>
                </a:solidFill>
                <a:latin typeface="Times New Roman" pitchFamily="18" charset="0"/>
              </a:rPr>
              <a:t>B-</a:t>
            </a:r>
            <a:r>
              <a:rPr kumimoji="1" lang="zh-CN" altLang="en-US" sz="2400" dirty="0">
                <a:solidFill>
                  <a:srgbClr val="000000"/>
                </a:solidFill>
                <a:latin typeface="Times New Roman" pitchFamily="18" charset="0"/>
              </a:rPr>
              <a:t>树中并不存在， 可视为查找失败时到达的结点，指向它们的指针为空指针。</a:t>
            </a:r>
          </a:p>
        </p:txBody>
      </p:sp>
    </p:spTree>
    <p:extLst>
      <p:ext uri="{BB962C8B-B14F-4D97-AF65-F5344CB8AC3E}">
        <p14:creationId xmlns:p14="http://schemas.microsoft.com/office/powerpoint/2010/main" val="14434233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89" y="1268458"/>
            <a:ext cx="8176846"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06499" name="Text Box 8"/>
          <p:cNvSpPr txBox="1">
            <a:spLocks noChangeArrowheads="1"/>
          </p:cNvSpPr>
          <p:nvPr/>
        </p:nvSpPr>
        <p:spPr bwMode="auto">
          <a:xfrm>
            <a:off x="2244969" y="5084808"/>
            <a:ext cx="432142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ctr"/>
            <a:r>
              <a:rPr kumimoji="1" lang="zh-CN" altLang="en-US" sz="2400" b="1" i="0" u="none" smtClean="0">
                <a:solidFill>
                  <a:srgbClr val="000000"/>
                </a:solidFill>
                <a:ea typeface="宋体" charset="-122"/>
              </a:rPr>
              <a:t>图</a:t>
            </a:r>
            <a:r>
              <a:rPr kumimoji="1" lang="en-US" altLang="zh-CN" sz="2400" b="1" i="0" u="none" smtClean="0">
                <a:solidFill>
                  <a:srgbClr val="000000"/>
                </a:solidFill>
                <a:ea typeface="宋体" charset="-122"/>
              </a:rPr>
              <a:t>8-23 B-</a:t>
            </a:r>
            <a:r>
              <a:rPr kumimoji="1" lang="zh-CN" altLang="en-US" sz="2400" b="1" i="0" u="none" smtClean="0">
                <a:solidFill>
                  <a:srgbClr val="000000"/>
                </a:solidFill>
                <a:ea typeface="宋体" charset="-122"/>
              </a:rPr>
              <a:t>树和非</a:t>
            </a:r>
            <a:r>
              <a:rPr kumimoji="1" lang="en-US" altLang="zh-CN" sz="2400" b="1" i="0" u="none" smtClean="0">
                <a:solidFill>
                  <a:srgbClr val="000000"/>
                </a:solidFill>
                <a:ea typeface="宋体" charset="-122"/>
              </a:rPr>
              <a:t>B-</a:t>
            </a:r>
            <a:r>
              <a:rPr kumimoji="1" lang="zh-CN" altLang="en-US" sz="2400" b="1" i="0" u="none" smtClean="0">
                <a:solidFill>
                  <a:srgbClr val="000000"/>
                </a:solidFill>
                <a:ea typeface="宋体" charset="-122"/>
              </a:rPr>
              <a:t>树</a:t>
            </a:r>
            <a:endParaRPr kumimoji="1" lang="zh-CN" altLang="en-US" sz="5400" b="1" i="0" u="none" smtClean="0">
              <a:solidFill>
                <a:srgbClr val="000000"/>
              </a:solidFill>
              <a:ea typeface="宋体" charset="-122"/>
            </a:endParaRPr>
          </a:p>
        </p:txBody>
      </p:sp>
    </p:spTree>
    <p:extLst>
      <p:ext uri="{BB962C8B-B14F-4D97-AF65-F5344CB8AC3E}">
        <p14:creationId xmlns:p14="http://schemas.microsoft.com/office/powerpoint/2010/main" val="3386853548"/>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707423" y="5300707"/>
            <a:ext cx="18517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zh-CN" altLang="en-US" sz="2400" i="0" u="none" smtClean="0">
                <a:solidFill>
                  <a:srgbClr val="000000"/>
                </a:solidFill>
                <a:ea typeface="宋体" charset="-122"/>
              </a:rPr>
              <a:t>一棵</a:t>
            </a:r>
            <a:r>
              <a:rPr kumimoji="1" lang="en-US" altLang="zh-CN" sz="2400" i="0" u="none" smtClean="0">
                <a:solidFill>
                  <a:srgbClr val="000000"/>
                </a:solidFill>
                <a:ea typeface="宋体" charset="-122"/>
              </a:rPr>
              <a:t>4</a:t>
            </a:r>
            <a:r>
              <a:rPr kumimoji="1" lang="zh-CN" altLang="en-US" sz="2400" i="0" u="none" smtClean="0">
                <a:solidFill>
                  <a:srgbClr val="000000"/>
                </a:solidFill>
                <a:ea typeface="宋体" charset="-122"/>
              </a:rPr>
              <a:t>阶</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树 </a:t>
            </a:r>
          </a:p>
        </p:txBody>
      </p:sp>
      <p:graphicFrame>
        <p:nvGraphicFramePr>
          <p:cNvPr id="107523" name="Object 3"/>
          <p:cNvGraphicFramePr>
            <a:graphicFrameLocks noChangeAspect="1"/>
          </p:cNvGraphicFramePr>
          <p:nvPr/>
        </p:nvGraphicFramePr>
        <p:xfrm>
          <a:off x="0" y="1100183"/>
          <a:ext cx="9144000" cy="3540125"/>
        </p:xfrm>
        <a:graphic>
          <a:graphicData uri="http://schemas.openxmlformats.org/presentationml/2006/ole">
            <mc:AlternateContent xmlns:mc="http://schemas.openxmlformats.org/markup-compatibility/2006">
              <mc:Choice xmlns:v="urn:schemas-microsoft-com:vml" Requires="v">
                <p:oleObj spid="_x0000_s121899" name="VISIO" r:id="rId3" imgW="4442460" imgH="1722120" progId="Visio.Drawing.4">
                  <p:embed/>
                </p:oleObj>
              </mc:Choice>
              <mc:Fallback>
                <p:oleObj name="VISIO" r:id="rId3" imgW="4442460" imgH="172212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00183"/>
                        <a:ext cx="91440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894684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2"/>
          <p:cNvSpPr>
            <a:spLocks noChangeArrowheads="1"/>
          </p:cNvSpPr>
          <p:nvPr/>
        </p:nvSpPr>
        <p:spPr bwMode="auto">
          <a:xfrm>
            <a:off x="288704" y="1064960"/>
            <a:ext cx="7775331" cy="452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en-US" altLang="zh-CN" sz="3200" smtClean="0">
                <a:solidFill>
                  <a:srgbClr val="000000"/>
                </a:solidFill>
                <a:latin typeface="Times New Roman" pitchFamily="18" charset="0"/>
                <a:ea typeface="宋体" charset="-122"/>
              </a:rPr>
              <a:t>     B-</a:t>
            </a:r>
            <a:r>
              <a:rPr lang="zh-CN" altLang="en-US" sz="3200" smtClean="0">
                <a:solidFill>
                  <a:srgbClr val="000000"/>
                </a:solidFill>
                <a:latin typeface="Times New Roman" pitchFamily="18" charset="0"/>
                <a:ea typeface="宋体" charset="-122"/>
              </a:rPr>
              <a:t>树的查找过程是一个在结点内查找和按某一条路径向下一层查找交替进行的过程。如果提高</a:t>
            </a:r>
            <a:r>
              <a:rPr lang="en-US" altLang="zh-CN" sz="3200" smtClean="0">
                <a:solidFill>
                  <a:srgbClr val="000000"/>
                </a:solidFill>
                <a:latin typeface="Times New Roman" pitchFamily="18" charset="0"/>
                <a:ea typeface="宋体" charset="-122"/>
              </a:rPr>
              <a:t>B-</a:t>
            </a:r>
            <a:r>
              <a:rPr lang="zh-CN" altLang="en-US" sz="3200" smtClean="0">
                <a:solidFill>
                  <a:srgbClr val="000000"/>
                </a:solidFill>
                <a:latin typeface="Times New Roman" pitchFamily="18" charset="0"/>
                <a:ea typeface="宋体" charset="-122"/>
              </a:rPr>
              <a:t>树的阶数</a:t>
            </a:r>
            <a:r>
              <a:rPr lang="en-US" altLang="zh-CN" sz="3200" smtClean="0">
                <a:solidFill>
                  <a:srgbClr val="000000"/>
                </a:solidFill>
                <a:latin typeface="Times New Roman" pitchFamily="18" charset="0"/>
                <a:ea typeface="宋体" charset="-122"/>
              </a:rPr>
              <a:t>m</a:t>
            </a:r>
            <a:r>
              <a:rPr lang="zh-CN" altLang="en-US" sz="3200" smtClean="0">
                <a:solidFill>
                  <a:srgbClr val="000000"/>
                </a:solidFill>
                <a:latin typeface="Times New Roman" pitchFamily="18" charset="0"/>
                <a:ea typeface="宋体" charset="-122"/>
              </a:rPr>
              <a:t>，可以减少树的高度，从而减少读入结点的次数，因而可减少读磁盘的次数。事实上，</a:t>
            </a:r>
            <a:r>
              <a:rPr lang="en-US" altLang="zh-CN" sz="3200" smtClean="0">
                <a:solidFill>
                  <a:srgbClr val="000000"/>
                </a:solidFill>
                <a:latin typeface="Times New Roman" pitchFamily="18" charset="0"/>
                <a:ea typeface="宋体" charset="-122"/>
              </a:rPr>
              <a:t>m</a:t>
            </a:r>
            <a:r>
              <a:rPr lang="zh-CN" altLang="en-US" sz="3200" smtClean="0">
                <a:solidFill>
                  <a:srgbClr val="000000"/>
                </a:solidFill>
                <a:latin typeface="Times New Roman" pitchFamily="18" charset="0"/>
                <a:ea typeface="宋体" charset="-122"/>
              </a:rPr>
              <a:t>受到内存可使用空间的限制。当</a:t>
            </a:r>
            <a:r>
              <a:rPr lang="en-US" altLang="zh-CN" sz="3200" smtClean="0">
                <a:solidFill>
                  <a:srgbClr val="000000"/>
                </a:solidFill>
                <a:latin typeface="Times New Roman" pitchFamily="18" charset="0"/>
                <a:ea typeface="宋体" charset="-122"/>
              </a:rPr>
              <a:t>m</a:t>
            </a:r>
            <a:r>
              <a:rPr lang="zh-CN" altLang="en-US" sz="3200" smtClean="0">
                <a:solidFill>
                  <a:srgbClr val="000000"/>
                </a:solidFill>
                <a:latin typeface="Times New Roman" pitchFamily="18" charset="0"/>
                <a:ea typeface="宋体" charset="-122"/>
              </a:rPr>
              <a:t>很大超出内存工作区容量时，结点不能一次读入到内存，增加了读盘次数，也增加了结点内查找的难度。</a:t>
            </a:r>
          </a:p>
        </p:txBody>
      </p:sp>
      <p:sp>
        <p:nvSpPr>
          <p:cNvPr id="108547" name="Rectangle 13"/>
          <p:cNvSpPr>
            <a:spLocks noChangeArrowheads="1"/>
          </p:cNvSpPr>
          <p:nvPr/>
        </p:nvSpPr>
        <p:spPr bwMode="auto">
          <a:xfrm>
            <a:off x="301534" y="333420"/>
            <a:ext cx="388247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3200" b="1" smtClean="0">
                <a:solidFill>
                  <a:srgbClr val="000000"/>
                </a:solidFill>
                <a:latin typeface="Times New Roman" pitchFamily="18" charset="0"/>
                <a:ea typeface="宋体" charset="-122"/>
              </a:rPr>
              <a:t>B-</a:t>
            </a:r>
            <a:r>
              <a:rPr lang="zh-CN" altLang="en-US" sz="3200" b="1" smtClean="0">
                <a:solidFill>
                  <a:srgbClr val="000000"/>
                </a:solidFill>
                <a:latin typeface="Times New Roman" pitchFamily="18" charset="0"/>
                <a:ea typeface="宋体" charset="-122"/>
              </a:rPr>
              <a:t>树的查找性能分析</a:t>
            </a:r>
          </a:p>
        </p:txBody>
      </p:sp>
    </p:spTree>
    <p:extLst>
      <p:ext uri="{BB962C8B-B14F-4D97-AF65-F5344CB8AC3E}">
        <p14:creationId xmlns:p14="http://schemas.microsoft.com/office/powerpoint/2010/main" val="16811557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910" name="Rectangle 14"/>
          <p:cNvSpPr>
            <a:spLocks noChangeArrowheads="1"/>
          </p:cNvSpPr>
          <p:nvPr/>
        </p:nvSpPr>
        <p:spPr bwMode="auto">
          <a:xfrm>
            <a:off x="214363" y="2276872"/>
            <a:ext cx="8575431"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zh-CN" altLang="en-US" sz="3600" dirty="0" smtClean="0">
                <a:solidFill>
                  <a:srgbClr val="000000"/>
                </a:solidFill>
                <a:latin typeface="Times New Roman" pitchFamily="18" charset="0"/>
                <a:ea typeface="宋体" charset="-122"/>
              </a:rPr>
              <a:t>    这个时间由两部分组成：从磁盘中读人结点所用时间；在结点中查找关键字为</a:t>
            </a:r>
            <a:r>
              <a:rPr lang="en-US" altLang="zh-CN" sz="3600" dirty="0" smtClean="0">
                <a:solidFill>
                  <a:srgbClr val="000000"/>
                </a:solidFill>
                <a:latin typeface="Times New Roman" pitchFamily="18" charset="0"/>
                <a:ea typeface="宋体" charset="-122"/>
              </a:rPr>
              <a:t>k</a:t>
            </a:r>
            <a:r>
              <a:rPr lang="zh-CN" altLang="en-US" sz="3600" dirty="0" smtClean="0">
                <a:solidFill>
                  <a:srgbClr val="000000"/>
                </a:solidFill>
                <a:latin typeface="Times New Roman" pitchFamily="18" charset="0"/>
                <a:ea typeface="宋体" charset="-122"/>
              </a:rPr>
              <a:t>的数据元素所用时间。因此，</a:t>
            </a:r>
            <a:r>
              <a:rPr lang="en-US" altLang="zh-CN" sz="3600" dirty="0" smtClean="0">
                <a:solidFill>
                  <a:srgbClr val="000000"/>
                </a:solidFill>
                <a:latin typeface="Times New Roman" pitchFamily="18" charset="0"/>
                <a:ea typeface="宋体" charset="-122"/>
              </a:rPr>
              <a:t>B-</a:t>
            </a:r>
            <a:r>
              <a:rPr lang="zh-CN" altLang="en-US" sz="3600" dirty="0" smtClean="0">
                <a:solidFill>
                  <a:srgbClr val="000000"/>
                </a:solidFill>
                <a:latin typeface="Times New Roman" pitchFamily="18" charset="0"/>
                <a:ea typeface="宋体" charset="-122"/>
              </a:rPr>
              <a:t>树的查找时间与</a:t>
            </a:r>
            <a:r>
              <a:rPr lang="en-US" altLang="zh-CN" sz="3600" dirty="0" smtClean="0">
                <a:solidFill>
                  <a:srgbClr val="000000"/>
                </a:solidFill>
                <a:latin typeface="Times New Roman" pitchFamily="18" charset="0"/>
                <a:ea typeface="宋体" charset="-122"/>
              </a:rPr>
              <a:t>B-</a:t>
            </a:r>
            <a:r>
              <a:rPr lang="zh-CN" altLang="en-US" sz="3600" dirty="0" smtClean="0">
                <a:solidFill>
                  <a:srgbClr val="000000"/>
                </a:solidFill>
                <a:latin typeface="Times New Roman" pitchFamily="18" charset="0"/>
                <a:ea typeface="宋体" charset="-122"/>
              </a:rPr>
              <a:t>树的阶数</a:t>
            </a:r>
            <a:r>
              <a:rPr lang="en-US" altLang="zh-CN" sz="3600" dirty="0" smtClean="0">
                <a:solidFill>
                  <a:srgbClr val="000000"/>
                </a:solidFill>
                <a:latin typeface="Times New Roman" pitchFamily="18" charset="0"/>
                <a:ea typeface="宋体" charset="-122"/>
              </a:rPr>
              <a:t>m</a:t>
            </a:r>
            <a:r>
              <a:rPr lang="zh-CN" altLang="en-US" sz="3600" dirty="0" smtClean="0">
                <a:solidFill>
                  <a:srgbClr val="000000"/>
                </a:solidFill>
                <a:latin typeface="Times New Roman" pitchFamily="18" charset="0"/>
                <a:ea typeface="宋体" charset="-122"/>
              </a:rPr>
              <a:t>和</a:t>
            </a:r>
            <a:r>
              <a:rPr lang="en-US" altLang="zh-CN" sz="3600" dirty="0" smtClean="0">
                <a:solidFill>
                  <a:srgbClr val="000000"/>
                </a:solidFill>
                <a:latin typeface="Times New Roman" pitchFamily="18" charset="0"/>
                <a:ea typeface="宋体" charset="-122"/>
              </a:rPr>
              <a:t>B-</a:t>
            </a:r>
            <a:r>
              <a:rPr lang="zh-CN" altLang="en-US" sz="3600" dirty="0" smtClean="0">
                <a:solidFill>
                  <a:srgbClr val="000000"/>
                </a:solidFill>
                <a:latin typeface="Times New Roman" pitchFamily="18" charset="0"/>
                <a:ea typeface="宋体" charset="-122"/>
              </a:rPr>
              <a:t>树的高度</a:t>
            </a:r>
            <a:r>
              <a:rPr lang="en-US" altLang="zh-CN" sz="3600" dirty="0" smtClean="0">
                <a:solidFill>
                  <a:srgbClr val="000000"/>
                </a:solidFill>
                <a:latin typeface="Times New Roman" pitchFamily="18" charset="0"/>
                <a:ea typeface="宋体" charset="-122"/>
              </a:rPr>
              <a:t>h</a:t>
            </a:r>
            <a:r>
              <a:rPr lang="zh-CN" altLang="en-US" sz="3600" dirty="0" smtClean="0">
                <a:solidFill>
                  <a:srgbClr val="000000"/>
                </a:solidFill>
                <a:latin typeface="Times New Roman" pitchFamily="18" charset="0"/>
                <a:ea typeface="宋体" charset="-122"/>
              </a:rPr>
              <a:t>直接有关，必须加以权衡。</a:t>
            </a:r>
          </a:p>
        </p:txBody>
      </p:sp>
      <p:sp>
        <p:nvSpPr>
          <p:cNvPr id="1232911" name="Rectangle 15"/>
          <p:cNvSpPr>
            <a:spLocks noChangeArrowheads="1"/>
          </p:cNvSpPr>
          <p:nvPr/>
        </p:nvSpPr>
        <p:spPr bwMode="auto">
          <a:xfrm>
            <a:off x="211038" y="404814"/>
            <a:ext cx="6593210"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algn="just" eaLnBrk="0" hangingPunct="0">
              <a:spcBef>
                <a:spcPct val="20000"/>
              </a:spcBef>
            </a:pPr>
            <a:r>
              <a:rPr lang="zh-CN" altLang="en-US" sz="3600" b="1" dirty="0" smtClean="0">
                <a:solidFill>
                  <a:srgbClr val="000000"/>
                </a:solidFill>
                <a:latin typeface="Times New Roman" pitchFamily="18" charset="0"/>
                <a:ea typeface="宋体" charset="-122"/>
              </a:rPr>
              <a:t>如何合理的</a:t>
            </a:r>
            <a:r>
              <a:rPr lang="en-US" altLang="zh-CN" sz="3600" b="1" dirty="0" smtClean="0">
                <a:solidFill>
                  <a:srgbClr val="000000"/>
                </a:solidFill>
                <a:latin typeface="Times New Roman" pitchFamily="18" charset="0"/>
                <a:ea typeface="宋体" charset="-122"/>
              </a:rPr>
              <a:t>m</a:t>
            </a:r>
            <a:r>
              <a:rPr lang="zh-CN" altLang="en-US" sz="3600" b="1" dirty="0" smtClean="0">
                <a:solidFill>
                  <a:srgbClr val="000000"/>
                </a:solidFill>
                <a:latin typeface="Times New Roman" pitchFamily="18" charset="0"/>
                <a:ea typeface="宋体" charset="-122"/>
              </a:rPr>
              <a:t>值，使得在</a:t>
            </a:r>
            <a:r>
              <a:rPr lang="en-US" altLang="zh-CN" sz="3600" b="1" dirty="0" smtClean="0">
                <a:solidFill>
                  <a:srgbClr val="000000"/>
                </a:solidFill>
                <a:latin typeface="Times New Roman" pitchFamily="18" charset="0"/>
                <a:ea typeface="宋体" charset="-122"/>
              </a:rPr>
              <a:t>B-</a:t>
            </a:r>
            <a:r>
              <a:rPr lang="zh-CN" altLang="en-US" sz="3600" b="1" dirty="0" smtClean="0">
                <a:solidFill>
                  <a:srgbClr val="000000"/>
                </a:solidFill>
                <a:latin typeface="Times New Roman" pitchFamily="18" charset="0"/>
                <a:ea typeface="宋体" charset="-122"/>
              </a:rPr>
              <a:t>树中查找关键字</a:t>
            </a:r>
            <a:r>
              <a:rPr lang="en-US" altLang="zh-CN" sz="3600" b="1" dirty="0" smtClean="0">
                <a:solidFill>
                  <a:srgbClr val="000000"/>
                </a:solidFill>
                <a:latin typeface="Times New Roman" pitchFamily="18" charset="0"/>
                <a:ea typeface="宋体" charset="-122"/>
              </a:rPr>
              <a:t>k</a:t>
            </a:r>
            <a:r>
              <a:rPr lang="zh-CN" altLang="en-US" sz="3600" b="1" dirty="0" smtClean="0">
                <a:solidFill>
                  <a:srgbClr val="000000"/>
                </a:solidFill>
                <a:latin typeface="Times New Roman" pitchFamily="18" charset="0"/>
                <a:ea typeface="宋体" charset="-122"/>
              </a:rPr>
              <a:t>时间总量最小</a:t>
            </a:r>
            <a:r>
              <a:rPr lang="en-US" altLang="zh-CN" sz="3600" b="1" dirty="0" smtClean="0">
                <a:solidFill>
                  <a:srgbClr val="000000"/>
                </a:solidFill>
                <a:latin typeface="Times New Roman" pitchFamily="18" charset="0"/>
                <a:ea typeface="宋体" charset="-122"/>
              </a:rPr>
              <a:t>?</a:t>
            </a:r>
            <a:endParaRPr lang="zh-CN" altLang="en-US" sz="3600" b="1"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971841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32911"/>
                                        </p:tgtEl>
                                        <p:attrNameLst>
                                          <p:attrName>style.visibility</p:attrName>
                                        </p:attrNameLst>
                                      </p:cBhvr>
                                      <p:to>
                                        <p:strVal val="visible"/>
                                      </p:to>
                                    </p:set>
                                    <p:animEffect transition="in" filter="barn(inHorizontal)">
                                      <p:cBhvr>
                                        <p:cTn id="7" dur="500"/>
                                        <p:tgtEl>
                                          <p:spTgt spid="12329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32910"/>
                                        </p:tgtEl>
                                        <p:attrNameLst>
                                          <p:attrName>style.visibility</p:attrName>
                                        </p:attrNameLst>
                                      </p:cBhvr>
                                      <p:to>
                                        <p:strVal val="visible"/>
                                      </p:to>
                                    </p:set>
                                    <p:animEffect transition="in" filter="randombar(horizontal)">
                                      <p:cBhvr>
                                        <p:cTn id="12" dur="500"/>
                                        <p:tgtEl>
                                          <p:spTgt spid="1232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910" grpId="0"/>
      <p:bldP spid="123291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783987" y="333420"/>
            <a:ext cx="7778262" cy="957263"/>
          </a:xfrm>
        </p:spPr>
        <p:txBody>
          <a:bodyPr/>
          <a:lstStyle/>
          <a:p>
            <a:r>
              <a:rPr lang="en-US" altLang="zh-CN" sz="3800" smtClean="0">
                <a:ea typeface="宋体" charset="-122"/>
              </a:rPr>
              <a:t>8.6.3  B</a:t>
            </a:r>
            <a:r>
              <a:rPr lang="zh-CN" altLang="en-US" sz="3800" smtClean="0">
                <a:ea typeface="宋体" charset="-122"/>
              </a:rPr>
              <a:t>-树的插入</a:t>
            </a:r>
            <a:endParaRPr lang="en-US" altLang="zh-CN" sz="3800" smtClean="0">
              <a:ea typeface="宋体" charset="-122"/>
            </a:endParaRPr>
          </a:p>
        </p:txBody>
      </p:sp>
      <p:sp>
        <p:nvSpPr>
          <p:cNvPr id="110595" name="Rectangle 3"/>
          <p:cNvSpPr>
            <a:spLocks noChangeArrowheads="1"/>
          </p:cNvSpPr>
          <p:nvPr/>
        </p:nvSpPr>
        <p:spPr bwMode="auto">
          <a:xfrm>
            <a:off x="2642089" y="220031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10596" name="Text Box 4"/>
          <p:cNvSpPr txBox="1">
            <a:spLocks noChangeArrowheads="1"/>
          </p:cNvSpPr>
          <p:nvPr/>
        </p:nvSpPr>
        <p:spPr bwMode="auto">
          <a:xfrm>
            <a:off x="281354" y="2133607"/>
            <a:ext cx="84201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30000"/>
              </a:lnSpc>
              <a:spcBef>
                <a:spcPct val="50000"/>
              </a:spcBef>
            </a:pPr>
            <a:r>
              <a:rPr kumimoji="1" lang="zh-CN" altLang="en-US" sz="3200" i="0" u="none" dirty="0" smtClean="0">
                <a:solidFill>
                  <a:srgbClr val="000000"/>
                </a:solidFill>
                <a:ea typeface="宋体" charset="-122"/>
              </a:rPr>
              <a:t>          </a:t>
            </a:r>
            <a:r>
              <a:rPr kumimoji="1" lang="zh-CN" altLang="en-US" sz="3200" i="0" u="none" dirty="0" smtClean="0">
                <a:solidFill>
                  <a:srgbClr val="000000"/>
                </a:solidFill>
                <a:latin typeface="宋体" charset="-122"/>
                <a:ea typeface="宋体" charset="-122"/>
              </a:rPr>
              <a:t>在一棵</a:t>
            </a:r>
            <a:r>
              <a:rPr kumimoji="1" lang="en-US" altLang="zh-CN" sz="3200" i="0" u="none" dirty="0" smtClean="0">
                <a:solidFill>
                  <a:srgbClr val="000000"/>
                </a:solidFill>
                <a:ea typeface="宋体" charset="-122"/>
              </a:rPr>
              <a:t>m</a:t>
            </a:r>
            <a:r>
              <a:rPr kumimoji="1" lang="zh-CN" altLang="en-US" sz="3200" i="0" u="none" dirty="0" smtClean="0">
                <a:solidFill>
                  <a:srgbClr val="000000"/>
                </a:solidFill>
                <a:latin typeface="宋体" charset="-122"/>
                <a:ea typeface="宋体" charset="-122"/>
              </a:rPr>
              <a:t>阶</a:t>
            </a:r>
            <a:r>
              <a:rPr kumimoji="1" lang="en-US" altLang="zh-CN" sz="3200" i="0" u="none" dirty="0" smtClean="0">
                <a:solidFill>
                  <a:srgbClr val="000000"/>
                </a:solidFill>
                <a:ea typeface="宋体" charset="-122"/>
              </a:rPr>
              <a:t>B</a:t>
            </a:r>
            <a:r>
              <a:rPr kumimoji="1" lang="en-US" altLang="zh-CN" sz="3200" i="0" u="none" dirty="0" smtClean="0">
                <a:solidFill>
                  <a:srgbClr val="000000"/>
                </a:solidFill>
                <a:latin typeface="宋体" charset="-122"/>
                <a:ea typeface="宋体" charset="-122"/>
              </a:rPr>
              <a:t>-</a:t>
            </a:r>
            <a:r>
              <a:rPr kumimoji="1" lang="zh-CN" altLang="en-US" sz="3200" i="0" u="none" dirty="0" smtClean="0">
                <a:solidFill>
                  <a:srgbClr val="000000"/>
                </a:solidFill>
                <a:latin typeface="宋体" charset="-122"/>
                <a:ea typeface="宋体" charset="-122"/>
              </a:rPr>
              <a:t>树中，每个非失败结点的关键字个数都在</a:t>
            </a:r>
            <a:r>
              <a:rPr kumimoji="1" lang="zh-CN" altLang="en-US" sz="3200" i="0" u="none" dirty="0" smtClean="0">
                <a:solidFill>
                  <a:srgbClr val="FF0000"/>
                </a:solidFill>
                <a:latin typeface="宋体" charset="-122"/>
                <a:ea typeface="宋体" charset="-122"/>
              </a:rPr>
              <a:t>（</a:t>
            </a:r>
            <a:r>
              <a:rPr kumimoji="1" lang="zh-CN" altLang="en-US" sz="3200" i="0" u="none" dirty="0" smtClean="0">
                <a:solidFill>
                  <a:srgbClr val="FF0000"/>
                </a:solidFill>
                <a:ea typeface="宋体" charset="-122"/>
                <a:sym typeface="Symbol" pitchFamily="18" charset="2"/>
              </a:rPr>
              <a:t></a:t>
            </a:r>
            <a:r>
              <a:rPr kumimoji="1" lang="en-US" altLang="zh-CN" sz="3200" i="0" u="none" dirty="0" smtClean="0">
                <a:solidFill>
                  <a:srgbClr val="FF0000"/>
                </a:solidFill>
                <a:ea typeface="宋体" charset="-122"/>
              </a:rPr>
              <a:t>m/2</a:t>
            </a:r>
            <a:r>
              <a:rPr kumimoji="1" lang="en-US" altLang="zh-CN" sz="3200" i="0" u="none" dirty="0" smtClean="0">
                <a:solidFill>
                  <a:srgbClr val="FF0000"/>
                </a:solidFill>
                <a:ea typeface="宋体" charset="-122"/>
                <a:sym typeface="Symbol" pitchFamily="18" charset="2"/>
              </a:rPr>
              <a:t></a:t>
            </a:r>
            <a:r>
              <a:rPr kumimoji="1" lang="en-US" altLang="zh-CN" sz="3200" i="0" u="none" dirty="0" smtClean="0">
                <a:solidFill>
                  <a:srgbClr val="FF0000"/>
                </a:solidFill>
                <a:ea typeface="宋体" charset="-122"/>
              </a:rPr>
              <a:t>-1</a:t>
            </a:r>
            <a:r>
              <a:rPr kumimoji="1" lang="en-US" altLang="zh-CN" sz="3200" i="0" u="none" dirty="0" smtClean="0">
                <a:solidFill>
                  <a:srgbClr val="FF0000"/>
                </a:solidFill>
                <a:latin typeface="宋体" charset="-122"/>
                <a:ea typeface="宋体" charset="-122"/>
              </a:rPr>
              <a:t>）</a:t>
            </a:r>
            <a:r>
              <a:rPr kumimoji="1" lang="en-US" altLang="zh-CN" sz="3200" i="0" u="none" dirty="0" smtClean="0">
                <a:solidFill>
                  <a:srgbClr val="FF0000"/>
                </a:solidFill>
                <a:ea typeface="宋体" charset="-122"/>
                <a:sym typeface="Symbol" pitchFamily="18" charset="2"/>
              </a:rPr>
              <a:t></a:t>
            </a:r>
            <a:r>
              <a:rPr kumimoji="1" lang="en-US" altLang="zh-CN" sz="3200" i="0" u="none" dirty="0" smtClean="0">
                <a:solidFill>
                  <a:srgbClr val="FF0000"/>
                </a:solidFill>
                <a:latin typeface="宋体" charset="-122"/>
                <a:ea typeface="宋体" charset="-122"/>
              </a:rPr>
              <a:t>（</a:t>
            </a:r>
            <a:r>
              <a:rPr kumimoji="1" lang="en-US" altLang="zh-CN" sz="3200" i="0" u="none" dirty="0" smtClean="0">
                <a:solidFill>
                  <a:srgbClr val="FF0000"/>
                </a:solidFill>
                <a:ea typeface="宋体" charset="-122"/>
              </a:rPr>
              <a:t>m-1</a:t>
            </a:r>
            <a:r>
              <a:rPr kumimoji="1" lang="en-US" altLang="zh-CN" sz="3200" i="0" u="none" dirty="0" smtClean="0">
                <a:solidFill>
                  <a:srgbClr val="FF0000"/>
                </a:solidFill>
                <a:latin typeface="宋体" charset="-122"/>
                <a:ea typeface="宋体" charset="-122"/>
              </a:rPr>
              <a:t>）</a:t>
            </a:r>
            <a:r>
              <a:rPr kumimoji="1" lang="zh-CN" altLang="en-US" sz="3200" i="0" u="none" dirty="0" smtClean="0">
                <a:solidFill>
                  <a:srgbClr val="000000"/>
                </a:solidFill>
                <a:latin typeface="宋体" charset="-122"/>
                <a:ea typeface="宋体" charset="-122"/>
              </a:rPr>
              <a:t>之间。如果在关键字插入后结点中的关键字个数未超出上述范围的上界</a:t>
            </a:r>
            <a:r>
              <a:rPr kumimoji="1" lang="en-US" altLang="zh-CN" sz="3200" i="0" u="none" dirty="0" smtClean="0">
                <a:solidFill>
                  <a:srgbClr val="000000"/>
                </a:solidFill>
                <a:ea typeface="宋体" charset="-122"/>
              </a:rPr>
              <a:t>m-1</a:t>
            </a:r>
            <a:r>
              <a:rPr kumimoji="1" lang="en-US" altLang="zh-CN" sz="3200" i="0" u="none" dirty="0" smtClean="0">
                <a:solidFill>
                  <a:srgbClr val="000000"/>
                </a:solidFill>
                <a:latin typeface="宋体" charset="-122"/>
                <a:ea typeface="宋体" charset="-122"/>
              </a:rPr>
              <a:t>，</a:t>
            </a:r>
            <a:r>
              <a:rPr kumimoji="1" lang="zh-CN" altLang="en-US" sz="3200" i="0" u="none" dirty="0" smtClean="0">
                <a:solidFill>
                  <a:srgbClr val="000000"/>
                </a:solidFill>
                <a:latin typeface="宋体" charset="-122"/>
                <a:ea typeface="宋体" charset="-122"/>
              </a:rPr>
              <a:t>则可以直接插人；否则结点需要</a:t>
            </a:r>
            <a:r>
              <a:rPr kumimoji="1" lang="zh-CN" altLang="en-US" sz="3200" i="0" u="none" dirty="0" smtClean="0">
                <a:solidFill>
                  <a:srgbClr val="000000"/>
                </a:solidFill>
                <a:ea typeface="宋体" charset="-122"/>
              </a:rPr>
              <a:t>“</a:t>
            </a:r>
            <a:r>
              <a:rPr kumimoji="1" lang="zh-CN" altLang="en-US" sz="3200" i="0" u="none" dirty="0" smtClean="0">
                <a:solidFill>
                  <a:srgbClr val="000000"/>
                </a:solidFill>
                <a:latin typeface="宋体" charset="-122"/>
                <a:ea typeface="宋体" charset="-122"/>
              </a:rPr>
              <a:t>分裂</a:t>
            </a:r>
            <a:r>
              <a:rPr kumimoji="1" lang="zh-CN" altLang="en-US" sz="3200" i="0" u="none" dirty="0" smtClean="0">
                <a:solidFill>
                  <a:srgbClr val="000000"/>
                </a:solidFill>
                <a:ea typeface="宋体" charset="-122"/>
              </a:rPr>
              <a:t>”</a:t>
            </a:r>
            <a:r>
              <a:rPr kumimoji="1" lang="zh-CN" altLang="en-US" sz="3200" i="0" u="none" dirty="0" smtClean="0">
                <a:solidFill>
                  <a:srgbClr val="000000"/>
                </a:solidFill>
                <a:latin typeface="宋体" charset="-122"/>
                <a:ea typeface="宋体" charset="-122"/>
              </a:rPr>
              <a:t>。</a:t>
            </a:r>
            <a:r>
              <a:rPr kumimoji="1" lang="zh-CN" altLang="en-US" sz="3200" i="0" u="none" dirty="0" smtClean="0">
                <a:solidFill>
                  <a:srgbClr val="000000"/>
                </a:solidFill>
                <a:ea typeface="宋体" charset="-122"/>
              </a:rPr>
              <a:t> </a:t>
            </a:r>
          </a:p>
        </p:txBody>
      </p:sp>
    </p:spTree>
    <p:extLst>
      <p:ext uri="{BB962C8B-B14F-4D97-AF65-F5344CB8AC3E}">
        <p14:creationId xmlns:p14="http://schemas.microsoft.com/office/powerpoint/2010/main" val="423488719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ChangeArrowheads="1"/>
          </p:cNvSpPr>
          <p:nvPr/>
        </p:nvSpPr>
        <p:spPr bwMode="auto">
          <a:xfrm>
            <a:off x="2642089" y="220031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11619" name="Rectangle 5"/>
          <p:cNvSpPr>
            <a:spLocks noChangeArrowheads="1"/>
          </p:cNvSpPr>
          <p:nvPr/>
        </p:nvSpPr>
        <p:spPr bwMode="auto">
          <a:xfrm>
            <a:off x="351692" y="1295400"/>
            <a:ext cx="8229600"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eaLnBrk="0" hangingPunct="0">
              <a:lnSpc>
                <a:spcPct val="110000"/>
              </a:lnSpc>
            </a:pPr>
            <a:r>
              <a:rPr lang="zh-CN" altLang="en-US" sz="3000" dirty="0" smtClean="0">
                <a:solidFill>
                  <a:srgbClr val="000000"/>
                </a:solidFill>
                <a:latin typeface="Times New Roman" pitchFamily="18" charset="0"/>
                <a:ea typeface="宋体" charset="-122"/>
              </a:rPr>
              <a:t>      设结点</a:t>
            </a:r>
            <a:r>
              <a:rPr lang="en-US" altLang="zh-CN" sz="3000" dirty="0" smtClean="0">
                <a:solidFill>
                  <a:srgbClr val="000000"/>
                </a:solidFill>
                <a:latin typeface="Times New Roman" pitchFamily="18" charset="0"/>
                <a:ea typeface="宋体" charset="-122"/>
              </a:rPr>
              <a:t>p</a:t>
            </a:r>
            <a:r>
              <a:rPr lang="zh-CN" altLang="en-US" sz="3000" dirty="0" smtClean="0">
                <a:solidFill>
                  <a:srgbClr val="000000"/>
                </a:solidFill>
                <a:latin typeface="Times New Roman" pitchFamily="18" charset="0"/>
                <a:ea typeface="宋体" charset="-122"/>
              </a:rPr>
              <a:t>中已经有</a:t>
            </a:r>
            <a:r>
              <a:rPr lang="en-US" altLang="zh-CN" sz="3000" dirty="0" smtClean="0">
                <a:solidFill>
                  <a:srgbClr val="000000"/>
                </a:solidFill>
                <a:latin typeface="Times New Roman" pitchFamily="18" charset="0"/>
                <a:ea typeface="宋体" charset="-122"/>
              </a:rPr>
              <a:t>m-1</a:t>
            </a:r>
            <a:r>
              <a:rPr lang="zh-CN" altLang="en-US" sz="3000" dirty="0" smtClean="0">
                <a:solidFill>
                  <a:srgbClr val="000000"/>
                </a:solidFill>
                <a:latin typeface="Times New Roman" pitchFamily="18" charset="0"/>
                <a:ea typeface="宋体" charset="-122"/>
              </a:rPr>
              <a:t>个关键字，当再插入一个关键字后结点中的状态为：(</a:t>
            </a:r>
            <a:r>
              <a:rPr lang="en-US" altLang="zh-CN" sz="3000" dirty="0" smtClean="0">
                <a:solidFill>
                  <a:srgbClr val="000000"/>
                </a:solidFill>
                <a:latin typeface="Times New Roman" pitchFamily="18" charset="0"/>
                <a:ea typeface="宋体" charset="-122"/>
              </a:rPr>
              <a:t>m,P</a:t>
            </a:r>
            <a:r>
              <a:rPr lang="en-US" altLang="zh-CN" sz="3000" baseline="-30000" dirty="0" smtClean="0">
                <a:solidFill>
                  <a:srgbClr val="000000"/>
                </a:solidFill>
                <a:latin typeface="Times New Roman" pitchFamily="18" charset="0"/>
                <a:ea typeface="宋体" charset="-122"/>
              </a:rPr>
              <a:t>0</a:t>
            </a:r>
            <a:r>
              <a:rPr lang="en-US" altLang="zh-CN" sz="3000" dirty="0" smtClean="0">
                <a:solidFill>
                  <a:srgbClr val="000000"/>
                </a:solidFill>
                <a:latin typeface="Times New Roman" pitchFamily="18" charset="0"/>
                <a:ea typeface="宋体" charset="-122"/>
              </a:rPr>
              <a:t>,K</a:t>
            </a:r>
            <a:r>
              <a:rPr lang="en-US" altLang="zh-CN" sz="3000" baseline="-30000" dirty="0" smtClean="0">
                <a:solidFill>
                  <a:srgbClr val="000000"/>
                </a:solidFill>
                <a:latin typeface="Times New Roman" pitchFamily="18" charset="0"/>
                <a:ea typeface="宋体" charset="-122"/>
              </a:rPr>
              <a:t>1</a:t>
            </a:r>
            <a:r>
              <a:rPr lang="en-US" altLang="zh-CN" sz="3000" dirty="0" smtClean="0">
                <a:solidFill>
                  <a:srgbClr val="000000"/>
                </a:solidFill>
                <a:latin typeface="Times New Roman" pitchFamily="18" charset="0"/>
                <a:ea typeface="宋体" charset="-122"/>
              </a:rPr>
              <a:t>,P</a:t>
            </a:r>
            <a:r>
              <a:rPr lang="en-US" altLang="zh-CN" sz="3000" baseline="-30000" dirty="0" smtClean="0">
                <a:solidFill>
                  <a:srgbClr val="000000"/>
                </a:solidFill>
                <a:latin typeface="Times New Roman" pitchFamily="18" charset="0"/>
                <a:ea typeface="宋体" charset="-122"/>
              </a:rPr>
              <a:t>1</a:t>
            </a:r>
            <a:r>
              <a:rPr lang="en-US" altLang="zh-CN" sz="3000" dirty="0" smtClean="0">
                <a:solidFill>
                  <a:srgbClr val="000000"/>
                </a:solidFill>
                <a:latin typeface="Times New Roman" pitchFamily="18" charset="0"/>
                <a:ea typeface="宋体" charset="-122"/>
              </a:rPr>
              <a:t>,K</a:t>
            </a:r>
            <a:r>
              <a:rPr lang="en-US" altLang="zh-CN" sz="3000" baseline="-30000" dirty="0" smtClean="0">
                <a:solidFill>
                  <a:srgbClr val="000000"/>
                </a:solidFill>
                <a:latin typeface="Times New Roman" pitchFamily="18" charset="0"/>
                <a:ea typeface="宋体" charset="-122"/>
              </a:rPr>
              <a:t>2</a:t>
            </a:r>
            <a:r>
              <a:rPr lang="en-US" altLang="zh-CN" sz="3000" dirty="0" smtClean="0">
                <a:solidFill>
                  <a:srgbClr val="000000"/>
                </a:solidFill>
                <a:latin typeface="Times New Roman" pitchFamily="18" charset="0"/>
                <a:ea typeface="宋体" charset="-122"/>
              </a:rPr>
              <a:t>,P</a:t>
            </a:r>
            <a:r>
              <a:rPr lang="en-US" altLang="zh-CN" sz="3000" baseline="-30000" dirty="0" smtClean="0">
                <a:solidFill>
                  <a:srgbClr val="000000"/>
                </a:solidFill>
                <a:latin typeface="Times New Roman" pitchFamily="18" charset="0"/>
                <a:ea typeface="宋体" charset="-122"/>
              </a:rPr>
              <a:t>2</a:t>
            </a:r>
            <a:r>
              <a:rPr lang="en-US" altLang="zh-CN" sz="3000" dirty="0" smtClean="0">
                <a:solidFill>
                  <a:srgbClr val="000000"/>
                </a:solidFill>
                <a:latin typeface="Times New Roman" pitchFamily="18" charset="0"/>
                <a:ea typeface="宋体" charset="-122"/>
              </a:rPr>
              <a:t>,……,</a:t>
            </a:r>
            <a:r>
              <a:rPr lang="en-US" altLang="zh-CN" sz="3000" dirty="0" err="1" smtClean="0">
                <a:solidFill>
                  <a:srgbClr val="000000"/>
                </a:solidFill>
                <a:latin typeface="Times New Roman" pitchFamily="18" charset="0"/>
                <a:ea typeface="宋体" charset="-122"/>
              </a:rPr>
              <a:t>K</a:t>
            </a:r>
            <a:r>
              <a:rPr lang="en-US" altLang="zh-CN" sz="3000" baseline="-30000" dirty="0" err="1" smtClean="0">
                <a:solidFill>
                  <a:srgbClr val="000000"/>
                </a:solidFill>
                <a:latin typeface="Times New Roman" pitchFamily="18" charset="0"/>
                <a:ea typeface="宋体" charset="-122"/>
              </a:rPr>
              <a:t>m</a:t>
            </a:r>
            <a:r>
              <a:rPr lang="en-US" altLang="zh-CN" sz="3000" dirty="0" err="1" smtClean="0">
                <a:solidFill>
                  <a:srgbClr val="000000"/>
                </a:solidFill>
                <a:latin typeface="Times New Roman" pitchFamily="18" charset="0"/>
                <a:ea typeface="宋体" charset="-122"/>
              </a:rPr>
              <a:t>,P</a:t>
            </a:r>
            <a:r>
              <a:rPr lang="en-US" altLang="zh-CN" sz="3000" baseline="-30000" dirty="0" err="1" smtClean="0">
                <a:solidFill>
                  <a:srgbClr val="000000"/>
                </a:solidFill>
                <a:latin typeface="Times New Roman" pitchFamily="18" charset="0"/>
                <a:ea typeface="宋体" charset="-122"/>
              </a:rPr>
              <a:t>m</a:t>
            </a:r>
            <a:r>
              <a:rPr lang="en-US" altLang="zh-CN" sz="3000" dirty="0" smtClean="0">
                <a:solidFill>
                  <a:srgbClr val="000000"/>
                </a:solidFill>
                <a:latin typeface="Times New Roman" pitchFamily="18" charset="0"/>
                <a:ea typeface="宋体" charset="-122"/>
              </a:rPr>
              <a:t>)</a:t>
            </a:r>
            <a:r>
              <a:rPr lang="zh-CN" altLang="en-US" sz="3000" dirty="0" smtClean="0">
                <a:solidFill>
                  <a:srgbClr val="000000"/>
                </a:solidFill>
                <a:latin typeface="Times New Roman" pitchFamily="18" charset="0"/>
                <a:ea typeface="宋体" charset="-122"/>
              </a:rPr>
              <a:t>其中 </a:t>
            </a:r>
            <a:r>
              <a:rPr lang="en-US" altLang="zh-CN" sz="3000" dirty="0" smtClean="0">
                <a:solidFill>
                  <a:srgbClr val="000000"/>
                </a:solidFill>
                <a:latin typeface="Times New Roman" pitchFamily="18" charset="0"/>
                <a:ea typeface="宋体" charset="-122"/>
              </a:rPr>
              <a:t>K</a:t>
            </a:r>
            <a:r>
              <a:rPr lang="en-US" altLang="zh-CN" sz="3000" baseline="-30000" dirty="0" smtClean="0">
                <a:solidFill>
                  <a:srgbClr val="000000"/>
                </a:solidFill>
                <a:latin typeface="Times New Roman" pitchFamily="18" charset="0"/>
                <a:ea typeface="宋体" charset="-122"/>
              </a:rPr>
              <a:t>i</a:t>
            </a:r>
            <a:r>
              <a:rPr lang="en-US" altLang="zh-CN" sz="3000" dirty="0" smtClean="0">
                <a:solidFill>
                  <a:srgbClr val="000000"/>
                </a:solidFill>
                <a:latin typeface="Times New Roman" pitchFamily="18" charset="0"/>
                <a:ea typeface="宋体" charset="-122"/>
              </a:rPr>
              <a:t>&lt;K</a:t>
            </a:r>
            <a:r>
              <a:rPr lang="en-US" altLang="zh-CN" sz="3000" baseline="-30000" dirty="0" smtClean="0">
                <a:solidFill>
                  <a:srgbClr val="000000"/>
                </a:solidFill>
                <a:latin typeface="Times New Roman" pitchFamily="18" charset="0"/>
                <a:ea typeface="宋体" charset="-122"/>
              </a:rPr>
              <a:t>i+1</a:t>
            </a:r>
            <a:r>
              <a:rPr lang="en-US" altLang="zh-CN" sz="3000" dirty="0" smtClean="0">
                <a:solidFill>
                  <a:srgbClr val="000000"/>
                </a:solidFill>
                <a:latin typeface="Times New Roman" pitchFamily="18" charset="0"/>
                <a:ea typeface="宋体" charset="-122"/>
              </a:rPr>
              <a:t>, 1 </a:t>
            </a:r>
            <a:r>
              <a:rPr lang="en-US" altLang="zh-CN" sz="3000" dirty="0" smtClean="0">
                <a:solidFill>
                  <a:srgbClr val="000000"/>
                </a:solidFill>
                <a:latin typeface="Times New Roman" pitchFamily="18" charset="0"/>
                <a:ea typeface="宋体" charset="-122"/>
                <a:sym typeface="Symbol" pitchFamily="18" charset="2"/>
              </a:rPr>
              <a:t></a:t>
            </a:r>
            <a:r>
              <a:rPr lang="en-US" altLang="zh-CN" sz="3000" dirty="0" smtClean="0">
                <a:solidFill>
                  <a:srgbClr val="000000"/>
                </a:solidFill>
                <a:latin typeface="Times New Roman" pitchFamily="18" charset="0"/>
                <a:ea typeface="宋体" charset="-122"/>
              </a:rPr>
              <a:t> i &lt; m, </a:t>
            </a:r>
            <a:r>
              <a:rPr lang="zh-CN" altLang="en-US" sz="3000" dirty="0" smtClean="0">
                <a:solidFill>
                  <a:srgbClr val="000000"/>
                </a:solidFill>
                <a:latin typeface="Times New Roman" pitchFamily="18" charset="0"/>
                <a:ea typeface="宋体" charset="-122"/>
              </a:rPr>
              <a:t>则</a:t>
            </a:r>
            <a:r>
              <a:rPr lang="zh-CN" altLang="en-US" sz="3000" dirty="0" smtClean="0">
                <a:solidFill>
                  <a:srgbClr val="000000"/>
                </a:solidFill>
                <a:latin typeface="Times New Roman" pitchFamily="18" charset="0"/>
                <a:ea typeface="宋体" charset="-122"/>
                <a:sym typeface="Symbol" pitchFamily="18" charset="2"/>
              </a:rPr>
              <a:t>把结点</a:t>
            </a:r>
            <a:r>
              <a:rPr lang="en-US" altLang="zh-CN" sz="3000" dirty="0" smtClean="0">
                <a:solidFill>
                  <a:srgbClr val="000000"/>
                </a:solidFill>
                <a:latin typeface="Times New Roman" pitchFamily="18" charset="0"/>
                <a:ea typeface="宋体" charset="-122"/>
                <a:sym typeface="Symbol" pitchFamily="18" charset="2"/>
              </a:rPr>
              <a:t>p</a:t>
            </a:r>
            <a:r>
              <a:rPr lang="zh-CN" altLang="en-US" sz="3000" dirty="0" smtClean="0">
                <a:solidFill>
                  <a:srgbClr val="000000"/>
                </a:solidFill>
                <a:latin typeface="Times New Roman" pitchFamily="18" charset="0"/>
                <a:ea typeface="宋体" charset="-122"/>
                <a:sym typeface="Symbol" pitchFamily="18" charset="2"/>
              </a:rPr>
              <a:t>分裂成两个结点</a:t>
            </a:r>
            <a:r>
              <a:rPr lang="en-US" altLang="zh-CN" sz="3000" dirty="0" smtClean="0">
                <a:solidFill>
                  <a:srgbClr val="000000"/>
                </a:solidFill>
                <a:latin typeface="Times New Roman" pitchFamily="18" charset="0"/>
                <a:ea typeface="宋体" charset="-122"/>
                <a:sym typeface="Symbol" pitchFamily="18" charset="2"/>
              </a:rPr>
              <a:t>p</a:t>
            </a:r>
            <a:r>
              <a:rPr lang="zh-CN" altLang="en-US" sz="3000" dirty="0" smtClean="0">
                <a:solidFill>
                  <a:srgbClr val="000000"/>
                </a:solidFill>
                <a:latin typeface="Times New Roman" pitchFamily="18" charset="0"/>
                <a:ea typeface="宋体" charset="-122"/>
                <a:sym typeface="Symbol" pitchFamily="18" charset="2"/>
              </a:rPr>
              <a:t>和</a:t>
            </a:r>
            <a:r>
              <a:rPr lang="en-US" altLang="zh-CN" sz="3000" dirty="0" smtClean="0">
                <a:solidFill>
                  <a:srgbClr val="000000"/>
                </a:solidFill>
                <a:latin typeface="Times New Roman" pitchFamily="18" charset="0"/>
                <a:ea typeface="宋体" charset="-122"/>
                <a:sym typeface="Symbol" pitchFamily="18" charset="2"/>
              </a:rPr>
              <a:t>p'</a:t>
            </a:r>
            <a:r>
              <a:rPr lang="zh-CN" altLang="en-US" sz="3000" dirty="0" smtClean="0">
                <a:solidFill>
                  <a:srgbClr val="000000"/>
                </a:solidFill>
                <a:latin typeface="Times New Roman" pitchFamily="18" charset="0"/>
                <a:ea typeface="宋体" charset="-122"/>
                <a:sym typeface="Symbol" pitchFamily="18" charset="2"/>
              </a:rPr>
              <a:t>：</a:t>
            </a:r>
          </a:p>
          <a:p>
            <a:pPr algn="just" eaLnBrk="0" hangingPunct="0">
              <a:lnSpc>
                <a:spcPct val="110000"/>
              </a:lnSpc>
            </a:pPr>
            <a:r>
              <a:rPr lang="zh-CN" altLang="en-US" sz="3000" dirty="0" smtClean="0">
                <a:solidFill>
                  <a:srgbClr val="000000"/>
                </a:solidFill>
                <a:latin typeface="Times New Roman" pitchFamily="18" charset="0"/>
                <a:ea typeface="宋体" charset="-122"/>
                <a:sym typeface="Symbol" pitchFamily="18" charset="2"/>
              </a:rPr>
              <a:t>结点</a:t>
            </a:r>
            <a:r>
              <a:rPr lang="en-US" altLang="zh-CN" sz="3000" dirty="0" smtClean="0">
                <a:solidFill>
                  <a:srgbClr val="000000"/>
                </a:solidFill>
                <a:latin typeface="Times New Roman" pitchFamily="18" charset="0"/>
                <a:ea typeface="宋体" charset="-122"/>
                <a:sym typeface="Symbol" pitchFamily="18" charset="2"/>
              </a:rPr>
              <a:t>p：</a:t>
            </a:r>
            <a:endParaRPr lang="en-US" altLang="zh-CN" sz="3000" baseline="-30000" dirty="0" smtClean="0">
              <a:solidFill>
                <a:srgbClr val="000000"/>
              </a:solidFill>
              <a:latin typeface="Times New Roman" pitchFamily="18" charset="0"/>
              <a:ea typeface="宋体" charset="-122"/>
              <a:sym typeface="Symbol" pitchFamily="18" charset="2"/>
            </a:endParaRPr>
          </a:p>
          <a:p>
            <a:pPr eaLnBrk="0" hangingPunct="0">
              <a:lnSpc>
                <a:spcPct val="110000"/>
              </a:lnSpc>
            </a:pPr>
            <a:r>
              <a:rPr lang="zh-CN" altLang="en-US" sz="3000" dirty="0" smtClean="0">
                <a:solidFill>
                  <a:srgbClr val="000000"/>
                </a:solidFill>
                <a:latin typeface="Times New Roman" pitchFamily="18" charset="0"/>
                <a:ea typeface="宋体" charset="-122"/>
                <a:sym typeface="Symbol" pitchFamily="18" charset="2"/>
              </a:rPr>
              <a:t>结点</a:t>
            </a:r>
            <a:r>
              <a:rPr lang="en-US" altLang="zh-CN" sz="3000" dirty="0" smtClean="0">
                <a:solidFill>
                  <a:srgbClr val="000000"/>
                </a:solidFill>
                <a:latin typeface="Times New Roman" pitchFamily="18" charset="0"/>
                <a:ea typeface="宋体" charset="-122"/>
                <a:sym typeface="Symbol" pitchFamily="18" charset="2"/>
              </a:rPr>
              <a:t>p'：</a:t>
            </a:r>
            <a:endParaRPr lang="en-US" altLang="zh-CN" sz="3000" baseline="-30000" dirty="0" smtClean="0">
              <a:solidFill>
                <a:srgbClr val="000000"/>
              </a:solidFill>
              <a:latin typeface="Times New Roman" pitchFamily="18" charset="0"/>
              <a:ea typeface="宋体" charset="-122"/>
              <a:sym typeface="Symbol" pitchFamily="18" charset="2"/>
            </a:endParaRPr>
          </a:p>
          <a:p>
            <a:pPr eaLnBrk="0" hangingPunct="0">
              <a:lnSpc>
                <a:spcPct val="110000"/>
              </a:lnSpc>
            </a:pPr>
            <a:endParaRPr lang="en-US" altLang="zh-CN" sz="3000" baseline="-30000" dirty="0" smtClean="0">
              <a:solidFill>
                <a:srgbClr val="000000"/>
              </a:solidFill>
              <a:latin typeface="Times New Roman" pitchFamily="18" charset="0"/>
              <a:ea typeface="宋体" charset="-122"/>
              <a:sym typeface="Symbol" pitchFamily="18" charset="2"/>
            </a:endParaRPr>
          </a:p>
        </p:txBody>
      </p:sp>
      <p:sp>
        <p:nvSpPr>
          <p:cNvPr id="111620" name="Rectangle 7"/>
          <p:cNvSpPr>
            <a:spLocks noChangeArrowheads="1"/>
          </p:cNvSpPr>
          <p:nvPr/>
        </p:nvSpPr>
        <p:spPr bwMode="auto">
          <a:xfrm>
            <a:off x="422031" y="4572000"/>
            <a:ext cx="8299938"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lnSpc>
                <a:spcPct val="125000"/>
              </a:lnSpc>
            </a:pPr>
            <a:r>
              <a:rPr lang="zh-CN" altLang="en-US" sz="2800" dirty="0" smtClean="0">
                <a:solidFill>
                  <a:srgbClr val="000000"/>
                </a:solidFill>
                <a:latin typeface="宋体" charset="-122"/>
                <a:ea typeface="宋体" charset="-122"/>
              </a:rPr>
              <a:t>    位于中间的关键字</a:t>
            </a:r>
            <a:r>
              <a:rPr lang="en-US" altLang="zh-CN" sz="2800" dirty="0" err="1" smtClean="0">
                <a:solidFill>
                  <a:srgbClr val="000000"/>
                </a:solidFill>
                <a:latin typeface="Times New Roman" pitchFamily="18" charset="0"/>
                <a:ea typeface="宋体" charset="-122"/>
              </a:rPr>
              <a:t>K</a:t>
            </a:r>
            <a:r>
              <a:rPr lang="en-US" altLang="zh-CN" sz="2800" baseline="-30000" dirty="0" err="1" smtClean="0">
                <a:solidFill>
                  <a:srgbClr val="000000"/>
                </a:solidFill>
                <a:latin typeface="Times New Roman" pitchFamily="18" charset="0"/>
                <a:ea typeface="宋体" charset="-122"/>
                <a:sym typeface="Symbol" pitchFamily="18" charset="2"/>
              </a:rPr>
              <a:t></a:t>
            </a:r>
            <a:r>
              <a:rPr lang="en-US" altLang="zh-CN" sz="2800" baseline="-30000" dirty="0" err="1" smtClean="0">
                <a:solidFill>
                  <a:srgbClr val="000000"/>
                </a:solidFill>
                <a:latin typeface="Times New Roman" pitchFamily="18" charset="0"/>
                <a:ea typeface="宋体" charset="-122"/>
              </a:rPr>
              <a:t>m</a:t>
            </a:r>
            <a:r>
              <a:rPr lang="en-US" altLang="zh-CN" sz="2800" baseline="-30000" dirty="0" smtClean="0">
                <a:solidFill>
                  <a:srgbClr val="000000"/>
                </a:solidFill>
                <a:latin typeface="Times New Roman" pitchFamily="18" charset="0"/>
                <a:ea typeface="宋体" charset="-122"/>
              </a:rPr>
              <a:t>/2</a:t>
            </a:r>
            <a:r>
              <a:rPr lang="en-US" altLang="zh-CN" sz="2800" baseline="-30000" dirty="0" smtClean="0">
                <a:solidFill>
                  <a:srgbClr val="000000"/>
                </a:solidFill>
                <a:latin typeface="Times New Roman" pitchFamily="18" charset="0"/>
                <a:ea typeface="宋体" charset="-122"/>
                <a:sym typeface="Symbol" pitchFamily="18" charset="2"/>
              </a:rPr>
              <a:t></a:t>
            </a:r>
            <a:r>
              <a:rPr lang="en-US" altLang="zh-CN" sz="2800" baseline="-30000" dirty="0" smtClean="0">
                <a:solidFill>
                  <a:srgbClr val="000000"/>
                </a:solidFill>
                <a:latin typeface="Times New Roman" pitchFamily="18" charset="0"/>
                <a:ea typeface="宋体" charset="-122"/>
              </a:rPr>
              <a:t> </a:t>
            </a:r>
            <a:r>
              <a:rPr lang="zh-CN" altLang="en-US" sz="2800" dirty="0" smtClean="0">
                <a:solidFill>
                  <a:srgbClr val="000000"/>
                </a:solidFill>
                <a:latin typeface="宋体" charset="-122"/>
                <a:ea typeface="宋体" charset="-122"/>
                <a:sym typeface="Symbol" pitchFamily="18" charset="2"/>
              </a:rPr>
              <a:t>与指向新结点</a:t>
            </a:r>
            <a:r>
              <a:rPr lang="en-US" altLang="zh-CN" sz="2800" dirty="0" smtClean="0">
                <a:solidFill>
                  <a:srgbClr val="000000"/>
                </a:solidFill>
                <a:latin typeface="Times New Roman" pitchFamily="18" charset="0"/>
                <a:ea typeface="宋体" charset="-122"/>
                <a:sym typeface="Symbol" pitchFamily="18" charset="2"/>
              </a:rPr>
              <a:t>p'</a:t>
            </a:r>
            <a:r>
              <a:rPr lang="zh-CN" altLang="en-US" sz="2800" dirty="0" smtClean="0">
                <a:solidFill>
                  <a:srgbClr val="000000"/>
                </a:solidFill>
                <a:latin typeface="宋体" charset="-122"/>
                <a:ea typeface="宋体" charset="-122"/>
                <a:sym typeface="Symbol" pitchFamily="18" charset="2"/>
              </a:rPr>
              <a:t>的指针形成一个二元组</a:t>
            </a:r>
            <a:r>
              <a:rPr lang="zh-CN" altLang="en-US" sz="2800" dirty="0" smtClean="0">
                <a:solidFill>
                  <a:srgbClr val="000000"/>
                </a:solidFill>
                <a:latin typeface="Times New Roman" pitchFamily="18" charset="0"/>
                <a:ea typeface="宋体" charset="-122"/>
                <a:sym typeface="Symbol" pitchFamily="18" charset="2"/>
              </a:rPr>
              <a:t>(</a:t>
            </a:r>
            <a:r>
              <a:rPr lang="en-US" altLang="zh-CN" sz="2800" dirty="0" err="1" smtClean="0">
                <a:solidFill>
                  <a:srgbClr val="000000"/>
                </a:solidFill>
                <a:latin typeface="Times New Roman" pitchFamily="18" charset="0"/>
                <a:ea typeface="宋体" charset="-122"/>
                <a:sym typeface="Symbol" pitchFamily="18" charset="2"/>
              </a:rPr>
              <a:t>K</a:t>
            </a:r>
            <a:r>
              <a:rPr lang="en-US" altLang="zh-CN" sz="2800" baseline="-25000" dirty="0" err="1" smtClean="0">
                <a:solidFill>
                  <a:srgbClr val="000000"/>
                </a:solidFill>
                <a:latin typeface="Times New Roman" pitchFamily="18" charset="0"/>
                <a:ea typeface="宋体" charset="-122"/>
                <a:sym typeface="Symbol" pitchFamily="18" charset="2"/>
              </a:rPr>
              <a:t></a:t>
            </a:r>
            <a:r>
              <a:rPr lang="en-US" altLang="zh-CN" sz="2800" baseline="-25000" dirty="0" err="1" smtClean="0">
                <a:solidFill>
                  <a:srgbClr val="000000"/>
                </a:solidFill>
                <a:latin typeface="Times New Roman" pitchFamily="18" charset="0"/>
                <a:ea typeface="宋体" charset="-122"/>
              </a:rPr>
              <a:t>m</a:t>
            </a:r>
            <a:r>
              <a:rPr lang="en-US" altLang="zh-CN" sz="2800" baseline="-25000" dirty="0" smtClean="0">
                <a:solidFill>
                  <a:srgbClr val="000000"/>
                </a:solidFill>
                <a:latin typeface="Times New Roman" pitchFamily="18" charset="0"/>
                <a:ea typeface="宋体" charset="-122"/>
              </a:rPr>
              <a:t>/2</a:t>
            </a:r>
            <a:r>
              <a:rPr lang="en-US" altLang="zh-CN" sz="2800" baseline="-25000" dirty="0" smtClean="0">
                <a:solidFill>
                  <a:srgbClr val="000000"/>
                </a:solidFill>
                <a:latin typeface="Times New Roman" pitchFamily="18" charset="0"/>
                <a:ea typeface="宋体" charset="-122"/>
                <a:sym typeface="Symbol" pitchFamily="18" charset="2"/>
              </a:rPr>
              <a:t></a:t>
            </a:r>
            <a:r>
              <a:rPr lang="en-US" altLang="zh-CN" sz="2800" dirty="0" smtClean="0">
                <a:solidFill>
                  <a:srgbClr val="000000"/>
                </a:solidFill>
                <a:latin typeface="Times New Roman" pitchFamily="18" charset="0"/>
                <a:ea typeface="宋体" charset="-122"/>
              </a:rPr>
              <a:t>,p')</a:t>
            </a:r>
            <a:r>
              <a:rPr lang="en-US" altLang="zh-CN" sz="2800" dirty="0" smtClean="0">
                <a:solidFill>
                  <a:srgbClr val="000000"/>
                </a:solidFill>
                <a:latin typeface="宋体" charset="-122"/>
                <a:ea typeface="宋体" charset="-122"/>
                <a:sym typeface="Symbol" pitchFamily="18" charset="2"/>
              </a:rPr>
              <a:t>，</a:t>
            </a:r>
            <a:r>
              <a:rPr lang="zh-CN" altLang="en-US" sz="2800" dirty="0" smtClean="0">
                <a:solidFill>
                  <a:srgbClr val="000000"/>
                </a:solidFill>
                <a:latin typeface="宋体" charset="-122"/>
                <a:ea typeface="宋体" charset="-122"/>
                <a:sym typeface="Symbol" pitchFamily="18" charset="2"/>
              </a:rPr>
              <a:t>并插入到这两个结点的双亲结点中去。</a:t>
            </a:r>
            <a:r>
              <a:rPr lang="zh-CN" altLang="en-US" sz="2800" dirty="0" smtClean="0">
                <a:solidFill>
                  <a:srgbClr val="000000"/>
                </a:solidFill>
                <a:latin typeface="Times New Roman" pitchFamily="18" charset="0"/>
                <a:ea typeface="宋体" charset="-122"/>
                <a:sym typeface="Symbol" pitchFamily="18" charset="2"/>
              </a:rPr>
              <a:t> </a:t>
            </a:r>
          </a:p>
        </p:txBody>
      </p:sp>
      <p:sp>
        <p:nvSpPr>
          <p:cNvPr id="111621" name="Rectangle 8"/>
          <p:cNvSpPr>
            <a:spLocks noChangeArrowheads="1"/>
          </p:cNvSpPr>
          <p:nvPr/>
        </p:nvSpPr>
        <p:spPr bwMode="auto">
          <a:xfrm>
            <a:off x="99089" y="457244"/>
            <a:ext cx="2880596" cy="5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zh-CN" altLang="en-US" sz="3000" b="1" smtClean="0">
                <a:solidFill>
                  <a:srgbClr val="000000"/>
                </a:solidFill>
                <a:latin typeface="Times New Roman" pitchFamily="18" charset="0"/>
                <a:ea typeface="宋体" charset="-122"/>
              </a:rPr>
              <a:t>“分裂”原则：</a:t>
            </a:r>
          </a:p>
        </p:txBody>
      </p:sp>
      <p:sp>
        <p:nvSpPr>
          <p:cNvPr id="2" name="矩形 1"/>
          <p:cNvSpPr>
            <a:spLocks noChangeArrowheads="1"/>
          </p:cNvSpPr>
          <p:nvPr/>
        </p:nvSpPr>
        <p:spPr bwMode="auto">
          <a:xfrm>
            <a:off x="1705708" y="3338521"/>
            <a:ext cx="63586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spcBef>
                <a:spcPct val="20000"/>
              </a:spcBef>
            </a:pPr>
            <a:r>
              <a:rPr lang="en-US" altLang="zh-CN" sz="2800" dirty="0" smtClean="0">
                <a:solidFill>
                  <a:srgbClr val="000000"/>
                </a:solidFill>
                <a:latin typeface="Times New Roman" pitchFamily="18" charset="0"/>
                <a:ea typeface="宋体" charset="-122"/>
                <a:sym typeface="Symbol" pitchFamily="18" charset="2"/>
              </a:rPr>
              <a:t>(</a:t>
            </a:r>
            <a:r>
              <a:rPr lang="en-US" altLang="zh-CN" sz="2800" dirty="0" smtClean="0">
                <a:solidFill>
                  <a:srgbClr val="000000"/>
                </a:solidFill>
                <a:latin typeface="Times New Roman" pitchFamily="18" charset="0"/>
                <a:ea typeface="宋体" charset="-122"/>
              </a:rPr>
              <a:t>m/2</a:t>
            </a:r>
            <a:r>
              <a:rPr lang="en-US" altLang="zh-CN" sz="2800" dirty="0" smtClean="0">
                <a:solidFill>
                  <a:srgbClr val="000000"/>
                </a:solidFill>
                <a:latin typeface="Times New Roman" pitchFamily="18" charset="0"/>
                <a:ea typeface="宋体" charset="-122"/>
                <a:sym typeface="Symbol" pitchFamily="18" charset="2"/>
              </a:rPr>
              <a:t></a:t>
            </a:r>
            <a:r>
              <a:rPr lang="en-US" altLang="zh-CN" sz="2800" dirty="0" smtClean="0">
                <a:solidFill>
                  <a:srgbClr val="000000"/>
                </a:solidFill>
                <a:latin typeface="Times New Roman" pitchFamily="18" charset="0"/>
                <a:ea typeface="仿宋_GB2312" pitchFamily="49" charset="-122"/>
              </a:rPr>
              <a:t>-</a:t>
            </a:r>
            <a:r>
              <a:rPr lang="en-US" altLang="zh-CN" sz="2800" dirty="0" smtClean="0">
                <a:solidFill>
                  <a:srgbClr val="000000"/>
                </a:solidFill>
                <a:latin typeface="Times New Roman" pitchFamily="18" charset="0"/>
                <a:ea typeface="宋体" charset="-122"/>
                <a:sym typeface="Symbol" pitchFamily="18" charset="2"/>
              </a:rPr>
              <a:t>1,P</a:t>
            </a:r>
            <a:r>
              <a:rPr lang="en-US" altLang="zh-CN" sz="2800" baseline="-30000" dirty="0" smtClean="0">
                <a:solidFill>
                  <a:srgbClr val="000000"/>
                </a:solidFill>
                <a:latin typeface="Times New Roman" pitchFamily="18" charset="0"/>
                <a:ea typeface="宋体" charset="-122"/>
                <a:sym typeface="Symbol" pitchFamily="18" charset="2"/>
              </a:rPr>
              <a:t>0</a:t>
            </a:r>
            <a:r>
              <a:rPr lang="en-US" altLang="zh-CN" sz="2800" dirty="0" smtClean="0">
                <a:solidFill>
                  <a:srgbClr val="000000"/>
                </a:solidFill>
                <a:latin typeface="Times New Roman" pitchFamily="18" charset="0"/>
                <a:ea typeface="宋体" charset="-122"/>
                <a:sym typeface="Symbol" pitchFamily="18" charset="2"/>
              </a:rPr>
              <a:t>,K</a:t>
            </a:r>
            <a:r>
              <a:rPr lang="en-US" altLang="zh-CN" sz="2800" baseline="-30000" dirty="0" smtClean="0">
                <a:solidFill>
                  <a:srgbClr val="000000"/>
                </a:solidFill>
                <a:latin typeface="Times New Roman" pitchFamily="18" charset="0"/>
                <a:ea typeface="宋体" charset="-122"/>
                <a:sym typeface="Symbol" pitchFamily="18" charset="2"/>
              </a:rPr>
              <a:t>1</a:t>
            </a:r>
            <a:r>
              <a:rPr lang="en-US" altLang="zh-CN" sz="2800" dirty="0" smtClean="0">
                <a:solidFill>
                  <a:srgbClr val="000000"/>
                </a:solidFill>
                <a:latin typeface="Times New Roman" pitchFamily="18" charset="0"/>
                <a:ea typeface="宋体" charset="-122"/>
                <a:sym typeface="Symbol" pitchFamily="18" charset="2"/>
              </a:rPr>
              <a:t>,P</a:t>
            </a:r>
            <a:r>
              <a:rPr lang="en-US" altLang="zh-CN" sz="2800" baseline="-30000" dirty="0" smtClean="0">
                <a:solidFill>
                  <a:srgbClr val="000000"/>
                </a:solidFill>
                <a:latin typeface="Times New Roman" pitchFamily="18" charset="0"/>
                <a:ea typeface="宋体" charset="-122"/>
                <a:sym typeface="Symbol" pitchFamily="18" charset="2"/>
              </a:rPr>
              <a:t>1</a:t>
            </a:r>
            <a:r>
              <a:rPr lang="en-US" altLang="zh-CN" sz="2800" dirty="0" smtClean="0">
                <a:solidFill>
                  <a:srgbClr val="000000"/>
                </a:solidFill>
                <a:latin typeface="Times New Roman" pitchFamily="18" charset="0"/>
                <a:ea typeface="宋体" charset="-122"/>
                <a:sym typeface="Symbol" pitchFamily="18" charset="2"/>
              </a:rPr>
              <a:t>,……,</a:t>
            </a:r>
            <a:r>
              <a:rPr lang="en-US" altLang="zh-CN" sz="2800" dirty="0" err="1" smtClean="0">
                <a:solidFill>
                  <a:srgbClr val="000000"/>
                </a:solidFill>
                <a:latin typeface="Times New Roman" pitchFamily="18" charset="0"/>
                <a:ea typeface="宋体" charset="-122"/>
                <a:sym typeface="Symbol" pitchFamily="18" charset="2"/>
              </a:rPr>
              <a:t>K</a:t>
            </a:r>
            <a:r>
              <a:rPr lang="en-US" altLang="zh-CN" sz="2800" baseline="-30000" dirty="0" err="1" smtClean="0">
                <a:solidFill>
                  <a:srgbClr val="000000"/>
                </a:solidFill>
                <a:latin typeface="Times New Roman" pitchFamily="18" charset="0"/>
                <a:ea typeface="宋体" charset="-122"/>
                <a:sym typeface="Symbol" pitchFamily="18" charset="2"/>
              </a:rPr>
              <a:t></a:t>
            </a:r>
            <a:r>
              <a:rPr lang="en-US" altLang="zh-CN" sz="2800" baseline="-30000" dirty="0" err="1" smtClean="0">
                <a:solidFill>
                  <a:srgbClr val="000000"/>
                </a:solidFill>
                <a:latin typeface="Times New Roman" pitchFamily="18" charset="0"/>
                <a:ea typeface="宋体" charset="-122"/>
              </a:rPr>
              <a:t>m</a:t>
            </a:r>
            <a:r>
              <a:rPr lang="en-US" altLang="zh-CN" sz="2800" baseline="-30000" dirty="0" smtClean="0">
                <a:solidFill>
                  <a:srgbClr val="000000"/>
                </a:solidFill>
                <a:latin typeface="Times New Roman" pitchFamily="18" charset="0"/>
                <a:ea typeface="宋体" charset="-122"/>
              </a:rPr>
              <a:t>/2</a:t>
            </a:r>
            <a:r>
              <a:rPr lang="en-US" altLang="zh-CN" sz="2800" baseline="-30000" dirty="0" smtClean="0">
                <a:solidFill>
                  <a:srgbClr val="000000"/>
                </a:solidFill>
                <a:latin typeface="Times New Roman" pitchFamily="18" charset="0"/>
                <a:ea typeface="宋体" charset="-122"/>
                <a:sym typeface="Symbol" pitchFamily="18" charset="2"/>
              </a:rPr>
              <a:t></a:t>
            </a:r>
            <a:r>
              <a:rPr lang="en-US" altLang="zh-CN" sz="2800" baseline="-30000" dirty="0" smtClean="0">
                <a:solidFill>
                  <a:srgbClr val="000000"/>
                </a:solidFill>
                <a:latin typeface="Times New Roman" pitchFamily="18" charset="0"/>
                <a:ea typeface="宋体" charset="-122"/>
              </a:rPr>
              <a:t> </a:t>
            </a:r>
            <a:r>
              <a:rPr lang="en-US" altLang="zh-CN" sz="2800" baseline="-30000" dirty="0" smtClean="0">
                <a:solidFill>
                  <a:srgbClr val="000000"/>
                </a:solidFill>
                <a:latin typeface="Times New Roman" pitchFamily="18" charset="0"/>
                <a:ea typeface="仿宋_GB2312" pitchFamily="49" charset="-122"/>
                <a:sym typeface="Symbol" pitchFamily="18" charset="2"/>
              </a:rPr>
              <a:t>-</a:t>
            </a:r>
            <a:r>
              <a:rPr lang="en-US" altLang="zh-CN" sz="2800" baseline="-30000" dirty="0" smtClean="0">
                <a:solidFill>
                  <a:srgbClr val="000000"/>
                </a:solidFill>
                <a:latin typeface="Times New Roman" pitchFamily="18" charset="0"/>
                <a:ea typeface="宋体" charset="-122"/>
                <a:sym typeface="Symbol" pitchFamily="18" charset="2"/>
              </a:rPr>
              <a:t>1</a:t>
            </a:r>
            <a:r>
              <a:rPr lang="en-US" altLang="zh-CN" sz="2800" dirty="0" smtClean="0">
                <a:solidFill>
                  <a:srgbClr val="000000"/>
                </a:solidFill>
                <a:latin typeface="Times New Roman" pitchFamily="18" charset="0"/>
                <a:ea typeface="宋体" charset="-122"/>
                <a:sym typeface="Symbol" pitchFamily="18" charset="2"/>
              </a:rPr>
              <a:t>,P</a:t>
            </a:r>
            <a:r>
              <a:rPr lang="en-US" altLang="zh-CN" sz="2800" baseline="-30000" dirty="0" smtClean="0">
                <a:solidFill>
                  <a:srgbClr val="000000"/>
                </a:solidFill>
                <a:latin typeface="Times New Roman" pitchFamily="18" charset="0"/>
                <a:ea typeface="宋体" charset="-122"/>
                <a:sym typeface="Symbol" pitchFamily="18" charset="2"/>
              </a:rPr>
              <a:t></a:t>
            </a:r>
            <a:r>
              <a:rPr lang="en-US" altLang="zh-CN" sz="2800" baseline="-30000" dirty="0" smtClean="0">
                <a:solidFill>
                  <a:srgbClr val="000000"/>
                </a:solidFill>
                <a:latin typeface="Times New Roman" pitchFamily="18" charset="0"/>
                <a:ea typeface="宋体" charset="-122"/>
              </a:rPr>
              <a:t>m/2</a:t>
            </a:r>
            <a:r>
              <a:rPr lang="en-US" altLang="zh-CN" sz="2800" baseline="-30000" dirty="0" smtClean="0">
                <a:solidFill>
                  <a:srgbClr val="000000"/>
                </a:solidFill>
                <a:latin typeface="Times New Roman" pitchFamily="18" charset="0"/>
                <a:ea typeface="宋体" charset="-122"/>
                <a:sym typeface="Symbol" pitchFamily="18" charset="2"/>
              </a:rPr>
              <a:t></a:t>
            </a:r>
            <a:r>
              <a:rPr lang="en-US" altLang="zh-CN" sz="2800" baseline="-30000" dirty="0" smtClean="0">
                <a:solidFill>
                  <a:srgbClr val="000000"/>
                </a:solidFill>
                <a:latin typeface="Times New Roman" pitchFamily="18" charset="0"/>
                <a:ea typeface="宋体" charset="-122"/>
              </a:rPr>
              <a:t> </a:t>
            </a:r>
            <a:r>
              <a:rPr lang="en-US" altLang="zh-CN" sz="2800" baseline="-30000" dirty="0" smtClean="0">
                <a:solidFill>
                  <a:srgbClr val="000000"/>
                </a:solidFill>
                <a:latin typeface="Times New Roman" pitchFamily="18" charset="0"/>
                <a:ea typeface="仿宋_GB2312" pitchFamily="49" charset="-122"/>
                <a:sym typeface="Symbol" pitchFamily="18" charset="2"/>
              </a:rPr>
              <a:t>-</a:t>
            </a:r>
            <a:r>
              <a:rPr lang="en-US" altLang="zh-CN" sz="2800" baseline="-30000" dirty="0" smtClean="0">
                <a:solidFill>
                  <a:srgbClr val="000000"/>
                </a:solidFill>
                <a:latin typeface="Times New Roman" pitchFamily="18" charset="0"/>
                <a:ea typeface="宋体" charset="-122"/>
                <a:sym typeface="Symbol" pitchFamily="18" charset="2"/>
              </a:rPr>
              <a:t>1</a:t>
            </a:r>
            <a:r>
              <a:rPr lang="en-US" altLang="zh-CN" sz="2800" dirty="0" smtClean="0">
                <a:solidFill>
                  <a:srgbClr val="000000"/>
                </a:solidFill>
                <a:latin typeface="Times New Roman" pitchFamily="18" charset="0"/>
                <a:ea typeface="宋体" charset="-122"/>
                <a:sym typeface="Symbol" pitchFamily="18" charset="2"/>
              </a:rPr>
              <a:t>)；</a:t>
            </a:r>
            <a:endParaRPr lang="zh-CN" altLang="en-US" sz="2800" i="1" u="sng" dirty="0" smtClean="0">
              <a:solidFill>
                <a:srgbClr val="000000"/>
              </a:solidFill>
              <a:latin typeface="Times New Roman" pitchFamily="18" charset="0"/>
              <a:ea typeface="宋体" charset="-122"/>
            </a:endParaRPr>
          </a:p>
        </p:txBody>
      </p:sp>
      <p:sp>
        <p:nvSpPr>
          <p:cNvPr id="3" name="矩形 2"/>
          <p:cNvSpPr>
            <a:spLocks noChangeArrowheads="1"/>
          </p:cNvSpPr>
          <p:nvPr/>
        </p:nvSpPr>
        <p:spPr bwMode="auto">
          <a:xfrm>
            <a:off x="1714499" y="3860822"/>
            <a:ext cx="721398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spcBef>
                <a:spcPct val="20000"/>
              </a:spcBef>
            </a:pPr>
            <a:r>
              <a:rPr lang="en-US" altLang="zh-CN" sz="3000" dirty="0" smtClean="0">
                <a:solidFill>
                  <a:srgbClr val="000000"/>
                </a:solidFill>
                <a:latin typeface="Times New Roman" pitchFamily="18" charset="0"/>
                <a:ea typeface="宋体" charset="-122"/>
                <a:sym typeface="Symbol" pitchFamily="18" charset="2"/>
              </a:rPr>
              <a:t>(m</a:t>
            </a:r>
            <a:r>
              <a:rPr lang="en-US" altLang="zh-CN" sz="3000" dirty="0" smtClean="0">
                <a:solidFill>
                  <a:srgbClr val="000000"/>
                </a:solidFill>
                <a:latin typeface="Times New Roman" pitchFamily="18" charset="0"/>
                <a:ea typeface="仿宋_GB2312" pitchFamily="49" charset="-122"/>
                <a:sym typeface="Symbol" pitchFamily="18" charset="2"/>
              </a:rPr>
              <a:t>-</a:t>
            </a:r>
            <a:r>
              <a:rPr lang="en-US" altLang="zh-CN" sz="3000" dirty="0" smtClean="0">
                <a:solidFill>
                  <a:srgbClr val="000000"/>
                </a:solidFill>
                <a:latin typeface="Times New Roman" pitchFamily="18" charset="0"/>
                <a:ea typeface="宋体" charset="-122"/>
                <a:sym typeface="Symbol" pitchFamily="18" charset="2"/>
              </a:rPr>
              <a:t></a:t>
            </a:r>
            <a:r>
              <a:rPr lang="en-US" altLang="zh-CN" sz="3000" dirty="0" smtClean="0">
                <a:solidFill>
                  <a:srgbClr val="000000"/>
                </a:solidFill>
                <a:latin typeface="Times New Roman" pitchFamily="18" charset="0"/>
                <a:ea typeface="宋体" charset="-122"/>
              </a:rPr>
              <a:t>m/2</a:t>
            </a:r>
            <a:r>
              <a:rPr lang="en-US" altLang="zh-CN" sz="3000" dirty="0" smtClean="0">
                <a:solidFill>
                  <a:srgbClr val="000000"/>
                </a:solidFill>
                <a:latin typeface="Times New Roman" pitchFamily="18" charset="0"/>
                <a:ea typeface="宋体" charset="-122"/>
                <a:sym typeface="Symbol" pitchFamily="18" charset="2"/>
              </a:rPr>
              <a:t></a:t>
            </a:r>
            <a:r>
              <a:rPr lang="en-US" altLang="zh-CN" sz="3000" dirty="0" smtClean="0">
                <a:solidFill>
                  <a:srgbClr val="000000"/>
                </a:solidFill>
                <a:latin typeface="Times New Roman" pitchFamily="18" charset="0"/>
                <a:ea typeface="宋体" charset="-122"/>
              </a:rPr>
              <a:t>,P</a:t>
            </a:r>
            <a:r>
              <a:rPr lang="en-US" altLang="zh-CN" sz="3000" baseline="-30000" dirty="0" smtClean="0">
                <a:solidFill>
                  <a:srgbClr val="000000"/>
                </a:solidFill>
                <a:latin typeface="Times New Roman" pitchFamily="18" charset="0"/>
                <a:ea typeface="宋体" charset="-122"/>
                <a:sym typeface="Symbol" pitchFamily="18" charset="2"/>
              </a:rPr>
              <a:t></a:t>
            </a:r>
            <a:r>
              <a:rPr lang="en-US" altLang="zh-CN" sz="3000" baseline="-30000" dirty="0" smtClean="0">
                <a:solidFill>
                  <a:srgbClr val="000000"/>
                </a:solidFill>
                <a:latin typeface="Times New Roman" pitchFamily="18" charset="0"/>
                <a:ea typeface="宋体" charset="-122"/>
              </a:rPr>
              <a:t>m/2</a:t>
            </a:r>
            <a:r>
              <a:rPr lang="en-US" altLang="zh-CN" sz="3000" baseline="-30000" dirty="0" smtClean="0">
                <a:solidFill>
                  <a:srgbClr val="000000"/>
                </a:solidFill>
                <a:latin typeface="Times New Roman" pitchFamily="18" charset="0"/>
                <a:ea typeface="宋体" charset="-122"/>
                <a:sym typeface="Symbol" pitchFamily="18" charset="2"/>
              </a:rPr>
              <a:t></a:t>
            </a:r>
            <a:r>
              <a:rPr lang="en-US" altLang="zh-CN" sz="3000" dirty="0" smtClean="0">
                <a:solidFill>
                  <a:srgbClr val="000000"/>
                </a:solidFill>
                <a:latin typeface="Times New Roman" pitchFamily="18" charset="0"/>
                <a:ea typeface="宋体" charset="-122"/>
              </a:rPr>
              <a:t>,K</a:t>
            </a:r>
            <a:r>
              <a:rPr lang="en-US" altLang="zh-CN" sz="3000" baseline="-30000" dirty="0" smtClean="0">
                <a:solidFill>
                  <a:srgbClr val="000000"/>
                </a:solidFill>
                <a:latin typeface="Times New Roman" pitchFamily="18" charset="0"/>
                <a:ea typeface="宋体" charset="-122"/>
                <a:sym typeface="Symbol" pitchFamily="18" charset="2"/>
              </a:rPr>
              <a:t></a:t>
            </a:r>
            <a:r>
              <a:rPr lang="en-US" altLang="zh-CN" sz="3000" baseline="-30000" dirty="0" smtClean="0">
                <a:solidFill>
                  <a:srgbClr val="000000"/>
                </a:solidFill>
                <a:latin typeface="Times New Roman" pitchFamily="18" charset="0"/>
                <a:ea typeface="宋体" charset="-122"/>
              </a:rPr>
              <a:t>m/2</a:t>
            </a:r>
            <a:r>
              <a:rPr lang="en-US" altLang="zh-CN" sz="3000" baseline="-30000" dirty="0" smtClean="0">
                <a:solidFill>
                  <a:srgbClr val="000000"/>
                </a:solidFill>
                <a:latin typeface="Times New Roman" pitchFamily="18" charset="0"/>
                <a:ea typeface="宋体" charset="-122"/>
                <a:sym typeface="Symbol" pitchFamily="18" charset="2"/>
              </a:rPr>
              <a:t></a:t>
            </a:r>
            <a:r>
              <a:rPr lang="en-US" altLang="zh-CN" sz="3000" baseline="-30000" dirty="0" smtClean="0">
                <a:solidFill>
                  <a:srgbClr val="000000"/>
                </a:solidFill>
                <a:latin typeface="Times New Roman" pitchFamily="18" charset="0"/>
                <a:ea typeface="宋体" charset="-122"/>
              </a:rPr>
              <a:t>+1</a:t>
            </a:r>
            <a:r>
              <a:rPr lang="en-US" altLang="zh-CN" sz="3000" dirty="0" smtClean="0">
                <a:solidFill>
                  <a:srgbClr val="000000"/>
                </a:solidFill>
                <a:latin typeface="Times New Roman" pitchFamily="18" charset="0"/>
                <a:ea typeface="宋体" charset="-122"/>
                <a:sym typeface="Symbol" pitchFamily="18" charset="2"/>
              </a:rPr>
              <a:t>,P</a:t>
            </a:r>
            <a:r>
              <a:rPr lang="en-US" altLang="zh-CN" sz="3000" baseline="-30000" dirty="0" smtClean="0">
                <a:solidFill>
                  <a:srgbClr val="000000"/>
                </a:solidFill>
                <a:latin typeface="Times New Roman" pitchFamily="18" charset="0"/>
                <a:ea typeface="宋体" charset="-122"/>
                <a:sym typeface="Symbol" pitchFamily="18" charset="2"/>
              </a:rPr>
              <a:t></a:t>
            </a:r>
            <a:r>
              <a:rPr lang="en-US" altLang="zh-CN" sz="3000" baseline="-30000" dirty="0" smtClean="0">
                <a:solidFill>
                  <a:srgbClr val="000000"/>
                </a:solidFill>
                <a:latin typeface="Times New Roman" pitchFamily="18" charset="0"/>
                <a:ea typeface="宋体" charset="-122"/>
              </a:rPr>
              <a:t>m/2</a:t>
            </a:r>
            <a:r>
              <a:rPr lang="en-US" altLang="zh-CN" sz="3000" baseline="-30000" dirty="0" smtClean="0">
                <a:solidFill>
                  <a:srgbClr val="000000"/>
                </a:solidFill>
                <a:latin typeface="Times New Roman" pitchFamily="18" charset="0"/>
                <a:ea typeface="宋体" charset="-122"/>
                <a:sym typeface="Symbol" pitchFamily="18" charset="2"/>
              </a:rPr>
              <a:t></a:t>
            </a:r>
            <a:r>
              <a:rPr lang="en-US" altLang="zh-CN" sz="3000" baseline="-30000" dirty="0" smtClean="0">
                <a:solidFill>
                  <a:srgbClr val="000000"/>
                </a:solidFill>
                <a:latin typeface="Times New Roman" pitchFamily="18" charset="0"/>
                <a:ea typeface="宋体" charset="-122"/>
              </a:rPr>
              <a:t>+1</a:t>
            </a:r>
            <a:r>
              <a:rPr lang="en-US" altLang="zh-CN" sz="3000" dirty="0" smtClean="0">
                <a:solidFill>
                  <a:srgbClr val="000000"/>
                </a:solidFill>
                <a:latin typeface="Times New Roman" pitchFamily="18" charset="0"/>
                <a:ea typeface="宋体" charset="-122"/>
                <a:sym typeface="Symbol" pitchFamily="18" charset="2"/>
              </a:rPr>
              <a:t>,……,</a:t>
            </a:r>
            <a:r>
              <a:rPr lang="en-US" altLang="zh-CN" sz="3000" dirty="0" err="1" smtClean="0">
                <a:solidFill>
                  <a:srgbClr val="000000"/>
                </a:solidFill>
                <a:latin typeface="Times New Roman" pitchFamily="18" charset="0"/>
                <a:ea typeface="宋体" charset="-122"/>
                <a:sym typeface="Symbol" pitchFamily="18" charset="2"/>
              </a:rPr>
              <a:t>K</a:t>
            </a:r>
            <a:r>
              <a:rPr lang="en-US" altLang="zh-CN" sz="3000" baseline="-30000" dirty="0" err="1" smtClean="0">
                <a:solidFill>
                  <a:srgbClr val="000000"/>
                </a:solidFill>
                <a:latin typeface="Times New Roman" pitchFamily="18" charset="0"/>
                <a:ea typeface="宋体" charset="-122"/>
                <a:sym typeface="Symbol" pitchFamily="18" charset="2"/>
              </a:rPr>
              <a:t>m</a:t>
            </a:r>
            <a:r>
              <a:rPr lang="en-US" altLang="zh-CN" sz="3000" dirty="0" err="1" smtClean="0">
                <a:solidFill>
                  <a:srgbClr val="000000"/>
                </a:solidFill>
                <a:latin typeface="Times New Roman" pitchFamily="18" charset="0"/>
                <a:ea typeface="宋体" charset="-122"/>
                <a:sym typeface="Symbol" pitchFamily="18" charset="2"/>
              </a:rPr>
              <a:t>,P</a:t>
            </a:r>
            <a:r>
              <a:rPr lang="en-US" altLang="zh-CN" sz="3000" baseline="-30000" dirty="0" err="1" smtClean="0">
                <a:solidFill>
                  <a:srgbClr val="000000"/>
                </a:solidFill>
                <a:latin typeface="Times New Roman" pitchFamily="18" charset="0"/>
                <a:ea typeface="宋体" charset="-122"/>
                <a:sym typeface="Symbol" pitchFamily="18" charset="2"/>
              </a:rPr>
              <a:t>m</a:t>
            </a:r>
            <a:r>
              <a:rPr lang="en-US" altLang="zh-CN" sz="3000" dirty="0" smtClean="0">
                <a:solidFill>
                  <a:srgbClr val="000000"/>
                </a:solidFill>
                <a:latin typeface="Times New Roman" pitchFamily="18" charset="0"/>
                <a:ea typeface="宋体" charset="-122"/>
                <a:sym typeface="Symbol" pitchFamily="18" charset="2"/>
              </a:rPr>
              <a:t>)</a:t>
            </a:r>
            <a:r>
              <a:rPr lang="en-US" altLang="zh-CN" sz="3000" baseline="-30000" dirty="0" smtClean="0">
                <a:solidFill>
                  <a:srgbClr val="000000"/>
                </a:solidFill>
                <a:latin typeface="Times New Roman" pitchFamily="18" charset="0"/>
                <a:ea typeface="宋体" charset="-122"/>
                <a:sym typeface="Symbol" pitchFamily="18" charset="2"/>
              </a:rPr>
              <a:t>。</a:t>
            </a:r>
            <a:endParaRPr lang="zh-CN" altLang="en-US" sz="2800" i="1" u="sng" dirty="0"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1341224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1620"/>
                                        </p:tgtEl>
                                        <p:attrNameLst>
                                          <p:attrName>style.visibility</p:attrName>
                                        </p:attrNameLst>
                                      </p:cBhvr>
                                      <p:to>
                                        <p:strVal val="visible"/>
                                      </p:to>
                                    </p:set>
                                    <p:animEffect transition="in" filter="fade">
                                      <p:cBhvr>
                                        <p:cTn id="15" dur="500"/>
                                        <p:tgtEl>
                                          <p:spTgt spid="11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P spid="2" grpId="0"/>
      <p:bldP spid="3" grpId="0"/>
    </p:bldLst>
  </p:timing>
</p:sld>
</file>

<file path=ppt/theme/theme1.xml><?xml version="1.0" encoding="utf-8"?>
<a:theme xmlns:a="http://schemas.openxmlformats.org/drawingml/2006/main" name="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0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1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2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11977</TotalTime>
  <Words>10582</Words>
  <Application>Microsoft Office PowerPoint</Application>
  <PresentationFormat>全屏显示(4:3)</PresentationFormat>
  <Paragraphs>1014</Paragraphs>
  <Slides>156</Slides>
  <Notes>54</Notes>
  <HiddenSlides>0</HiddenSlides>
  <MMClips>0</MMClips>
  <ScaleCrop>false</ScaleCrop>
  <HeadingPairs>
    <vt:vector size="8" baseType="variant">
      <vt:variant>
        <vt:lpstr>已用的字体</vt:lpstr>
      </vt:variant>
      <vt:variant>
        <vt:i4>10</vt:i4>
      </vt:variant>
      <vt:variant>
        <vt:lpstr>主题</vt:lpstr>
      </vt:variant>
      <vt:variant>
        <vt:i4>15</vt:i4>
      </vt:variant>
      <vt:variant>
        <vt:lpstr>嵌入 OLE 服务器</vt:lpstr>
      </vt:variant>
      <vt:variant>
        <vt:i4>8</vt:i4>
      </vt:variant>
      <vt:variant>
        <vt:lpstr>幻灯片标题</vt:lpstr>
      </vt:variant>
      <vt:variant>
        <vt:i4>156</vt:i4>
      </vt:variant>
    </vt:vector>
  </HeadingPairs>
  <TitlesOfParts>
    <vt:vector size="189" baseType="lpstr">
      <vt:lpstr>仿宋_GB2312</vt:lpstr>
      <vt:lpstr>黑体</vt:lpstr>
      <vt:lpstr>华文楷体</vt:lpstr>
      <vt:lpstr>楷体_GB2312</vt:lpstr>
      <vt:lpstr>宋体</vt:lpstr>
      <vt:lpstr>Arial</vt:lpstr>
      <vt:lpstr>Courier New</vt:lpstr>
      <vt:lpstr>Symbol</vt:lpstr>
      <vt:lpstr>Times New Roman</vt:lpstr>
      <vt:lpstr>Wingdings</vt:lpstr>
      <vt:lpstr>Default Design</vt:lpstr>
      <vt:lpstr>Pauls</vt:lpstr>
      <vt:lpstr>1_Pauls</vt:lpstr>
      <vt:lpstr>2_Pauls</vt:lpstr>
      <vt:lpstr>3_Pauls</vt:lpstr>
      <vt:lpstr>1_Default Design</vt:lpstr>
      <vt:lpstr>4_Pauls</vt:lpstr>
      <vt:lpstr>5_Pauls</vt:lpstr>
      <vt:lpstr>6_Pauls</vt:lpstr>
      <vt:lpstr>7_Pauls</vt:lpstr>
      <vt:lpstr>8_Pauls</vt:lpstr>
      <vt:lpstr>9_Pauls</vt:lpstr>
      <vt:lpstr>10_Pauls</vt:lpstr>
      <vt:lpstr>11_Pauls</vt:lpstr>
      <vt:lpstr>2_Default Design</vt:lpstr>
      <vt:lpstr>Equation</vt:lpstr>
      <vt:lpstr>公式</vt:lpstr>
      <vt:lpstr>Document</vt:lpstr>
      <vt:lpstr>文档</vt:lpstr>
      <vt:lpstr>位图图像</vt:lpstr>
      <vt:lpstr>VISIO</vt:lpstr>
      <vt:lpstr>Visio</vt:lpstr>
      <vt:lpstr>Microsoft 公式 3.0</vt:lpstr>
      <vt:lpstr>数据结构—C++实现</vt:lpstr>
      <vt:lpstr>第8章　查　找</vt:lpstr>
      <vt:lpstr>第 8 章 查找</vt:lpstr>
      <vt:lpstr>8.1 基本概念 </vt:lpstr>
      <vt:lpstr>8.1  基 本 概 念</vt:lpstr>
      <vt:lpstr>PowerPoint 演示文稿</vt:lpstr>
      <vt:lpstr>PowerPoint 演示文稿</vt:lpstr>
      <vt:lpstr>PowerPoint 演示文稿</vt:lpstr>
      <vt:lpstr>8.2  顺 序 表</vt:lpstr>
      <vt:lpstr>8.2 顺序表的查找 </vt:lpstr>
      <vt:lpstr>顺序表的查找</vt:lpstr>
      <vt:lpstr>PowerPoint 演示文稿</vt:lpstr>
      <vt:lpstr>8.2.2  有 序 表 的 折 半 查 找</vt:lpstr>
      <vt:lpstr>PowerPoint 演示文稿</vt:lpstr>
      <vt:lpstr>PowerPoint 演示文稿</vt:lpstr>
      <vt:lpstr>PowerPoint 演示文稿</vt:lpstr>
      <vt:lpstr>有序表的折半查找的递归算法 </vt:lpstr>
      <vt:lpstr>有序表的折半查找的迭代算法 </vt:lpstr>
      <vt:lpstr>PowerPoint 演示文稿</vt:lpstr>
      <vt:lpstr>PowerPoint 演示文稿</vt:lpstr>
      <vt:lpstr>PowerPoint 演示文稿</vt:lpstr>
      <vt:lpstr>PowerPoint 演示文稿</vt:lpstr>
      <vt:lpstr>PowerPoint 演示文稿</vt:lpstr>
      <vt:lpstr>PowerPoint 演示文稿</vt:lpstr>
      <vt:lpstr>折半查找变形1:斐波那契查找</vt:lpstr>
      <vt:lpstr>斐波那契查找</vt:lpstr>
      <vt:lpstr>PowerPoint 演示文稿</vt:lpstr>
      <vt:lpstr>8.3 索 引 顺 序 表</vt:lpstr>
      <vt:lpstr>8.3 索 引 顺 序 表</vt:lpstr>
      <vt:lpstr>8.3.1 索 引 顺 序 表</vt:lpstr>
      <vt:lpstr>PowerPoint 演示文稿</vt:lpstr>
      <vt:lpstr>PowerPoint 演示文稿</vt:lpstr>
      <vt:lpstr>PowerPoint 演示文稿</vt:lpstr>
      <vt:lpstr>PowerPoint 演示文稿</vt:lpstr>
      <vt:lpstr>PowerPoint 演示文稿</vt:lpstr>
      <vt:lpstr>8.3.2   倒 排 表</vt:lpstr>
      <vt:lpstr>PowerPoint 演示文稿</vt:lpstr>
      <vt:lpstr>PowerPoint 演示文稿</vt:lpstr>
      <vt:lpstr>PowerPoint 演示文稿</vt:lpstr>
      <vt:lpstr>PowerPoint 演示文稿</vt:lpstr>
      <vt:lpstr>8.4 二叉排序树 </vt:lpstr>
      <vt:lpstr>二叉排序树上的查找</vt:lpstr>
      <vt:lpstr>二叉排序树上的查找</vt:lpstr>
      <vt:lpstr>二叉排序树的插入</vt:lpstr>
      <vt:lpstr>二叉排序树的插入</vt:lpstr>
      <vt:lpstr>PowerPoint 演示文稿</vt:lpstr>
      <vt:lpstr>PowerPoint 演示文稿</vt:lpstr>
      <vt:lpstr>PowerPoint 演示文稿</vt:lpstr>
      <vt:lpstr>8.4.4 二 叉 排 序 树 上 的 删 除</vt:lpstr>
      <vt:lpstr>PowerPoint 演示文稿</vt:lpstr>
      <vt:lpstr>二叉排序树的删除</vt:lpstr>
      <vt:lpstr>二叉排序树的删除</vt:lpstr>
      <vt:lpstr>二叉排序树查找的性能分析</vt:lpstr>
      <vt:lpstr>PowerPoint 演示文稿</vt:lpstr>
      <vt:lpstr>PowerPoint 演示文稿</vt:lpstr>
      <vt:lpstr>8.5 平 衡 二 叉 树</vt:lpstr>
      <vt:lpstr>8.5  平 衡 二 叉 树</vt:lpstr>
      <vt:lpstr>8.5.1 平衡二叉树的定义</vt:lpstr>
      <vt:lpstr>PowerPoint 演示文稿</vt:lpstr>
      <vt:lpstr>PowerPoint 演示文稿</vt:lpstr>
      <vt:lpstr>8.5.2 平 衡 旋 转</vt:lpstr>
      <vt:lpstr>8.5.1 平 衡 旋 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8.5.3 平衡二叉树的插入和删除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8.6  B-树</vt:lpstr>
      <vt:lpstr>8.6  B-树</vt:lpstr>
      <vt:lpstr>8.6.1 动态的m路查找树</vt:lpstr>
      <vt:lpstr>PowerPoint 演示文稿</vt:lpstr>
      <vt:lpstr>PowerPoint 演示文稿</vt:lpstr>
      <vt:lpstr>8.6.2  B-树</vt:lpstr>
      <vt:lpstr>PowerPoint 演示文稿</vt:lpstr>
      <vt:lpstr>PowerPoint 演示文稿</vt:lpstr>
      <vt:lpstr>PowerPoint 演示文稿</vt:lpstr>
      <vt:lpstr>PowerPoint 演示文稿</vt:lpstr>
      <vt:lpstr>8.6.3  B-树的插入</vt:lpstr>
      <vt:lpstr>PowerPoint 演示文稿</vt:lpstr>
      <vt:lpstr>PowerPoint 演示文稿</vt:lpstr>
      <vt:lpstr>PowerPoint 演示文稿</vt:lpstr>
      <vt:lpstr>PowerPoint 演示文稿</vt:lpstr>
      <vt:lpstr>PowerPoint 演示文稿</vt:lpstr>
      <vt:lpstr>8.6.4  B-树的删除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8.6.5  B+树</vt:lpstr>
      <vt:lpstr>PowerPoint 演示文稿</vt:lpstr>
      <vt:lpstr>PowerPoint 演示文稿</vt:lpstr>
      <vt:lpstr>PowerPoint 演示文稿</vt:lpstr>
      <vt:lpstr>PowerPoint 演示文稿</vt:lpstr>
      <vt:lpstr>8.7.1 散列表的基本概念</vt:lpstr>
      <vt:lpstr>PowerPoint 演示文稿</vt:lpstr>
      <vt:lpstr>散列表</vt:lpstr>
      <vt:lpstr>散列函数 </vt:lpstr>
      <vt:lpstr>散列函数 </vt:lpstr>
      <vt:lpstr>散列函数 </vt:lpstr>
      <vt:lpstr>散列函数 </vt:lpstr>
      <vt:lpstr>散列函数 </vt:lpstr>
      <vt:lpstr>散列函数 </vt:lpstr>
      <vt:lpstr>散列函数 </vt:lpstr>
      <vt:lpstr>散列函数 </vt:lpstr>
      <vt:lpstr>散列函数 </vt:lpstr>
      <vt:lpstr>散列函数 </vt:lpstr>
      <vt:lpstr>处理溢出的闭散列方法 </vt:lpstr>
      <vt:lpstr>线性探测法</vt:lpstr>
      <vt:lpstr>线性探测法</vt:lpstr>
      <vt:lpstr>线性探测法</vt:lpstr>
      <vt:lpstr>PowerPoint 演示文稿</vt:lpstr>
      <vt:lpstr>PowerPoint 演示文稿</vt:lpstr>
      <vt:lpstr>PowerPoint 演示文稿</vt:lpstr>
      <vt:lpstr>闭散列方法的注意事项</vt:lpstr>
      <vt:lpstr>二次探测法</vt:lpstr>
      <vt:lpstr>二次探测法</vt:lpstr>
      <vt:lpstr>双散列法</vt:lpstr>
      <vt:lpstr>双散列法</vt:lpstr>
      <vt:lpstr>双散列法</vt:lpstr>
      <vt:lpstr>双散列法</vt:lpstr>
      <vt:lpstr>闭散列方法的实现</vt:lpstr>
      <vt:lpstr>闭散列方法的实现</vt:lpstr>
      <vt:lpstr>查找函数</vt:lpstr>
      <vt:lpstr>插入函数</vt:lpstr>
      <vt:lpstr>插入函数</vt:lpstr>
      <vt:lpstr>删除函数</vt:lpstr>
      <vt:lpstr>处理溢出的开散列方法</vt:lpstr>
      <vt:lpstr>处理溢出的开散列方法</vt:lpstr>
      <vt:lpstr>散列表分析</vt:lpstr>
      <vt:lpstr>散列表分析</vt:lpstr>
      <vt:lpstr>书　面　作  业</vt:lpstr>
      <vt:lpstr>上  机　作  业</vt:lpstr>
      <vt:lpstr>PowerPoint 演示文稿</vt:lpstr>
    </vt:vector>
  </TitlesOfParts>
  <Company>Presentation Helper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menus</dc:title>
  <dc:creator>Jonty</dc:creator>
  <cp:lastModifiedBy>Windows 用户</cp:lastModifiedBy>
  <cp:revision>530</cp:revision>
  <dcterms:created xsi:type="dcterms:W3CDTF">2005-03-15T10:04:38Z</dcterms:created>
  <dcterms:modified xsi:type="dcterms:W3CDTF">2020-06-14T23:45:24Z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www.presentationhelper.co.uk</vt:lpwstr>
  </property>
</Properties>
</file>