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60" r:id="rId3"/>
    <p:sldId id="261" r:id="rId4"/>
    <p:sldId id="257" r:id="rId5"/>
    <p:sldId id="269" r:id="rId6"/>
    <p:sldId id="258" r:id="rId7"/>
    <p:sldId id="265" r:id="rId8"/>
    <p:sldId id="266" r:id="rId9"/>
    <p:sldId id="264" r:id="rId10"/>
    <p:sldId id="268" r:id="rId11"/>
    <p:sldId id="267" r:id="rId12"/>
    <p:sldId id="271" r:id="rId13"/>
    <p:sldId id="278" r:id="rId14"/>
    <p:sldId id="272" r:id="rId15"/>
    <p:sldId id="273" r:id="rId16"/>
    <p:sldId id="274" r:id="rId17"/>
    <p:sldId id="275" r:id="rId18"/>
    <p:sldId id="276" r:id="rId19"/>
    <p:sldId id="277" r:id="rId20"/>
    <p:sldId id="270" r:id="rId21"/>
    <p:sldId id="262" r:id="rId22"/>
    <p:sldId id="279" r:id="rId23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4"/>
    <p:restoredTop sz="86775"/>
  </p:normalViewPr>
  <p:slideViewPr>
    <p:cSldViewPr snapToGrid="0" snapToObjects="1">
      <p:cViewPr>
        <p:scale>
          <a:sx n="60" d="100"/>
          <a:sy n="60" d="100"/>
        </p:scale>
        <p:origin x="212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17C84-08E0-B047-9A2A-C36D09E1633D}" type="datetimeFigureOut">
              <a:rPr lang="en-US" smtClean="0"/>
              <a:t>3/1/17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8236F-7D96-D743-9979-315FF660A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99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either between population groups or between geographical areas.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8236F-7D96-D743-9979-315FF660AE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98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 </a:t>
            </a:r>
            <a:r>
              <a:rPr lang="en-US" sz="2400" dirty="0" smtClean="0"/>
              <a:t>Service gaps</a:t>
            </a:r>
          </a:p>
          <a:p>
            <a:r>
              <a:rPr lang="en-US" dirty="0" smtClean="0"/>
              <a:t>2. Funds</a:t>
            </a:r>
          </a:p>
          <a:p>
            <a:r>
              <a:rPr lang="en-US" dirty="0" smtClean="0"/>
              <a:t>3.</a:t>
            </a:r>
            <a:r>
              <a:rPr lang="en-US" baseline="0" dirty="0" smtClean="0"/>
              <a:t> Areas for improvement</a:t>
            </a:r>
          </a:p>
          <a:p>
            <a:r>
              <a:rPr lang="en-US" dirty="0" smtClean="0"/>
              <a:t>4.</a:t>
            </a:r>
            <a:r>
              <a:rPr lang="en-US" baseline="0" dirty="0" smtClean="0"/>
              <a:t> Marginalization &amp; health </a:t>
            </a:r>
            <a:r>
              <a:rPr lang="en-US" dirty="0" smtClean="0"/>
              <a:t>Outcomes e.g., mortality</a:t>
            </a:r>
            <a:r>
              <a:rPr lang="en-US" baseline="0" dirty="0" smtClean="0"/>
              <a:t> rates, disease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8236F-7D96-D743-9979-315FF660AE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2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Beyond – because most ABDI’s focus</a:t>
            </a:r>
            <a:r>
              <a:rPr lang="en-US" baseline="0" dirty="0" smtClean="0"/>
              <a:t> on material deprivation (income, car or home ownership) whereas over the past few decades, other areas of inequalities are just as important for health.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8236F-7D96-D743-9979-315FF660AE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14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example, if an area has a value of 5 on the material deprivation scale, it means it is in the most deprived 20 percent of areas in Ontario.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8236F-7D96-D743-9979-315FF660AE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7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Canadian Community Health Survey (CCHS),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cross-sectional nationally representative survey that provides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detailed information on health determinants and outcomes for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individuals.23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8236F-7D96-D743-9979-315FF660AEE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8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652A-B4F5-B54E-B39F-5C92E7C0BA7F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A46E-E23B-5043-9FF7-3D29D71DE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9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652A-B4F5-B54E-B39F-5C92E7C0BA7F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A46E-E23B-5043-9FF7-3D29D71DE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12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652A-B4F5-B54E-B39F-5C92E7C0BA7F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A46E-E23B-5043-9FF7-3D29D71DE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94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6" y="6333133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46219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652A-B4F5-B54E-B39F-5C92E7C0BA7F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A46E-E23B-5043-9FF7-3D29D71DE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23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652A-B4F5-B54E-B39F-5C92E7C0BA7F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A46E-E23B-5043-9FF7-3D29D71DE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07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652A-B4F5-B54E-B39F-5C92E7C0BA7F}" type="datetimeFigureOut">
              <a:rPr lang="en-US" smtClean="0"/>
              <a:t>3/1/17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A46E-E23B-5043-9FF7-3D29D71DE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62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652A-B4F5-B54E-B39F-5C92E7C0BA7F}" type="datetimeFigureOut">
              <a:rPr lang="en-US" smtClean="0"/>
              <a:t>3/1/17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A46E-E23B-5043-9FF7-3D29D71DE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78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652A-B4F5-B54E-B39F-5C92E7C0BA7F}" type="datetimeFigureOut">
              <a:rPr lang="en-US" smtClean="0"/>
              <a:t>3/1/17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A46E-E23B-5043-9FF7-3D29D71DE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51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652A-B4F5-B54E-B39F-5C92E7C0BA7F}" type="datetimeFigureOut">
              <a:rPr lang="en-US" smtClean="0"/>
              <a:t>3/1/17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A46E-E23B-5043-9FF7-3D29D71DE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19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652A-B4F5-B54E-B39F-5C92E7C0BA7F}" type="datetimeFigureOut">
              <a:rPr lang="en-US" smtClean="0"/>
              <a:t>3/1/17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A46E-E23B-5043-9FF7-3D29D71DE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36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652A-B4F5-B54E-B39F-5C92E7C0BA7F}" type="datetimeFigureOut">
              <a:rPr lang="en-US" smtClean="0"/>
              <a:t>3/1/17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A46E-E23B-5043-9FF7-3D29D71DE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0652A-B4F5-B54E-B39F-5C92E7C0BA7F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CA46E-E23B-5043-9FF7-3D29D71DEC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866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4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25557"/>
            <a:ext cx="7772400" cy="1470025"/>
          </a:xfrm>
        </p:spPr>
        <p:txBody>
          <a:bodyPr/>
          <a:lstStyle/>
          <a:p>
            <a:r>
              <a:rPr lang="en-US" b="1" dirty="0" smtClean="0"/>
              <a:t>Ontario Marginalization Index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27465"/>
            <a:ext cx="6400800" cy="1752600"/>
          </a:xfrm>
        </p:spPr>
        <p:txBody>
          <a:bodyPr/>
          <a:lstStyle/>
          <a:p>
            <a:r>
              <a:rPr lang="en-US" dirty="0" smtClean="0"/>
              <a:t>March 1 2017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026" y="217004"/>
            <a:ext cx="4030870" cy="217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99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109" y="-24275"/>
            <a:ext cx="69457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5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Interpreting the OMI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8387255" cy="500555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ON-Marg applies to areas</a:t>
            </a:r>
          </a:p>
          <a:p>
            <a:pPr lvl="1"/>
            <a:r>
              <a:rPr lang="en-US" dirty="0" smtClean="0"/>
              <a:t>not individual people</a:t>
            </a:r>
          </a:p>
          <a:p>
            <a:endParaRPr lang="en-US" dirty="0" smtClean="0"/>
          </a:p>
          <a:p>
            <a:r>
              <a:rPr lang="en-US" dirty="0" smtClean="0"/>
              <a:t>Factor Scores from PCFA</a:t>
            </a:r>
          </a:p>
          <a:p>
            <a:endParaRPr lang="en-US" dirty="0" smtClean="0"/>
          </a:p>
          <a:p>
            <a:r>
              <a:rPr lang="en-US" dirty="0" smtClean="0"/>
              <a:t>Quintiles (ordinal scale)</a:t>
            </a:r>
          </a:p>
          <a:p>
            <a:pPr lvl="1"/>
            <a:r>
              <a:rPr lang="en-US" dirty="0" smtClean="0"/>
              <a:t>Marginalization</a:t>
            </a:r>
            <a:r>
              <a:rPr lang="en-US" dirty="0"/>
              <a:t> </a:t>
            </a:r>
            <a:r>
              <a:rPr lang="en-US" dirty="0" smtClean="0"/>
              <a:t>data sorted into 5 groups</a:t>
            </a:r>
          </a:p>
          <a:p>
            <a:pPr lvl="1"/>
            <a:r>
              <a:rPr lang="en-US" dirty="0" smtClean="0"/>
              <a:t>ranked </a:t>
            </a:r>
            <a:r>
              <a:rPr lang="en-US" dirty="0"/>
              <a:t>from 1 (</a:t>
            </a:r>
            <a:r>
              <a:rPr lang="en-US" dirty="0" smtClean="0"/>
              <a:t>least) </a:t>
            </a:r>
            <a:r>
              <a:rPr lang="en-US" dirty="0"/>
              <a:t>to 5 (</a:t>
            </a:r>
            <a:r>
              <a:rPr lang="en-US" dirty="0" smtClean="0"/>
              <a:t>most)</a:t>
            </a:r>
          </a:p>
          <a:p>
            <a:pPr lvl="1"/>
            <a:r>
              <a:rPr lang="en-US" dirty="0" smtClean="0"/>
              <a:t>Each</a:t>
            </a:r>
            <a:r>
              <a:rPr lang="en-US" dirty="0"/>
              <a:t> </a:t>
            </a:r>
            <a:r>
              <a:rPr lang="en-US" dirty="0" smtClean="0"/>
              <a:t>group </a:t>
            </a:r>
            <a:r>
              <a:rPr lang="en-US" dirty="0"/>
              <a:t>contains a fifth of the geographic </a:t>
            </a:r>
            <a:r>
              <a:rPr lang="en-US" dirty="0" smtClean="0"/>
              <a:t>units</a:t>
            </a:r>
          </a:p>
          <a:p>
            <a:pPr lvl="1"/>
            <a:endParaRPr lang="en-US" dirty="0"/>
          </a:p>
          <a:p>
            <a:r>
              <a:rPr lang="en-US" dirty="0" smtClean="0"/>
              <a:t>Summated score *</a:t>
            </a:r>
          </a:p>
        </p:txBody>
      </p:sp>
    </p:spTree>
    <p:extLst>
      <p:ext uri="{BB962C8B-B14F-4D97-AF65-F5344CB8AC3E}">
        <p14:creationId xmlns:p14="http://schemas.microsoft.com/office/powerpoint/2010/main" val="41763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Limitations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Missing data</a:t>
            </a:r>
          </a:p>
          <a:p>
            <a:pPr lvl="1"/>
            <a:r>
              <a:rPr lang="en-US" dirty="0" smtClean="0"/>
              <a:t>Data suppression (e.g., income)</a:t>
            </a:r>
          </a:p>
          <a:p>
            <a:endParaRPr lang="en-US" dirty="0" smtClean="0"/>
          </a:p>
          <a:p>
            <a:r>
              <a:rPr lang="en-US" dirty="0" smtClean="0"/>
              <a:t>Time period of data</a:t>
            </a:r>
          </a:p>
          <a:p>
            <a:pPr lvl="1"/>
            <a:r>
              <a:rPr lang="en-US" dirty="0" smtClean="0"/>
              <a:t>2001/06 vs Outcome data collection dates</a:t>
            </a:r>
          </a:p>
          <a:p>
            <a:endParaRPr lang="en-US" dirty="0" smtClean="0"/>
          </a:p>
          <a:p>
            <a:r>
              <a:rPr lang="en-US" dirty="0" smtClean="0"/>
              <a:t>Coverage of Census</a:t>
            </a:r>
          </a:p>
          <a:p>
            <a:pPr lvl="1"/>
            <a:r>
              <a:rPr lang="en-US" dirty="0" err="1" smtClean="0"/>
              <a:t>ONmarg</a:t>
            </a:r>
            <a:r>
              <a:rPr lang="en-US" dirty="0" smtClean="0"/>
              <a:t> may not be sensitive for some populations, undercounted in the census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986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3804"/>
            <a:ext cx="8229600" cy="1143000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OMI in the current literature?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99129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660" y="2007704"/>
            <a:ext cx="8782019" cy="48502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/>
              <a:t>Associations between marginalization </a:t>
            </a:r>
            <a:r>
              <a:rPr lang="en-US" sz="3600" b="1" dirty="0" smtClean="0"/>
              <a:t>and health/</a:t>
            </a:r>
            <a:r>
              <a:rPr lang="en-US" sz="3600" b="1" dirty="0" err="1" smtClean="0"/>
              <a:t>behavioural</a:t>
            </a:r>
            <a:r>
              <a:rPr lang="en-US" sz="3600" b="1" dirty="0" smtClean="0"/>
              <a:t> outcomes</a:t>
            </a:r>
            <a:endParaRPr lang="en-US" sz="3600" dirty="0" smtClean="0"/>
          </a:p>
          <a:p>
            <a:pPr lvl="1"/>
            <a:r>
              <a:rPr lang="en-US" sz="3200" dirty="0" smtClean="0"/>
              <a:t>OMI vs. Health &amp; </a:t>
            </a:r>
            <a:r>
              <a:rPr lang="en-US" sz="3200" dirty="0" err="1" smtClean="0"/>
              <a:t>Behavioural</a:t>
            </a:r>
            <a:r>
              <a:rPr lang="en-US" sz="3200" dirty="0" smtClean="0"/>
              <a:t> Outcomes</a:t>
            </a:r>
          </a:p>
          <a:p>
            <a:pPr lvl="1"/>
            <a:r>
              <a:rPr lang="en-US" sz="3200" dirty="0" smtClean="0"/>
              <a:t>Source: Canadian </a:t>
            </a:r>
            <a:r>
              <a:rPr lang="en-US" sz="3200" dirty="0"/>
              <a:t>Community Health </a:t>
            </a:r>
            <a:r>
              <a:rPr lang="en-US" sz="3200" dirty="0" smtClean="0"/>
              <a:t>Survey (CCHS)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cross-sectional </a:t>
            </a:r>
            <a:r>
              <a:rPr lang="en-US" dirty="0" smtClean="0"/>
              <a:t>nationally representative </a:t>
            </a:r>
            <a:r>
              <a:rPr lang="en-US" dirty="0"/>
              <a:t>survey that </a:t>
            </a:r>
            <a:r>
              <a:rPr lang="en-US" dirty="0" smtClean="0"/>
              <a:t>provides detailed </a:t>
            </a:r>
            <a:r>
              <a:rPr lang="en-US" dirty="0"/>
              <a:t>information on </a:t>
            </a:r>
            <a:r>
              <a:rPr lang="en-US" dirty="0" smtClean="0"/>
              <a:t>health determinants </a:t>
            </a:r>
            <a:r>
              <a:rPr lang="en-US" dirty="0"/>
              <a:t>and outcomes </a:t>
            </a:r>
            <a:r>
              <a:rPr lang="en-US" dirty="0" smtClean="0"/>
              <a:t>for individuals.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4" y="238539"/>
            <a:ext cx="8936875" cy="143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48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Residential Instability (RI)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60842"/>
          </a:xfrm>
        </p:spPr>
        <p:txBody>
          <a:bodyPr>
            <a:normAutofit/>
          </a:bodyPr>
          <a:lstStyle/>
          <a:p>
            <a:r>
              <a:rPr lang="en-US" dirty="0" smtClean="0"/>
              <a:t>Higher RI was significantly </a:t>
            </a:r>
            <a:r>
              <a:rPr lang="en-US" dirty="0"/>
              <a:t>associated with greater health/</a:t>
            </a:r>
            <a:r>
              <a:rPr lang="en-US" dirty="0" err="1"/>
              <a:t>behavioural</a:t>
            </a:r>
            <a:r>
              <a:rPr lang="en-US" dirty="0"/>
              <a:t> problems</a:t>
            </a:r>
          </a:p>
          <a:p>
            <a:pPr lvl="1"/>
            <a:r>
              <a:rPr lang="en-US" dirty="0" smtClean="0"/>
              <a:t>binge </a:t>
            </a:r>
            <a:r>
              <a:rPr lang="en-US" dirty="0"/>
              <a:t>drinking, smoking, disability, chronic diseases, </a:t>
            </a:r>
            <a:r>
              <a:rPr lang="en-US" dirty="0" smtClean="0"/>
              <a:t>low physical </a:t>
            </a:r>
            <a:r>
              <a:rPr lang="en-US" dirty="0"/>
              <a:t>activity, and poor self-rated physical/mental health.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Higher RI </a:t>
            </a:r>
            <a:r>
              <a:rPr lang="en-US" dirty="0"/>
              <a:t>was </a:t>
            </a:r>
            <a:r>
              <a:rPr lang="en-US" dirty="0" smtClean="0"/>
              <a:t>associated with: </a:t>
            </a:r>
          </a:p>
          <a:p>
            <a:pPr lvl="1"/>
            <a:r>
              <a:rPr lang="en-US" dirty="0" smtClean="0"/>
              <a:t>Lower </a:t>
            </a:r>
            <a:r>
              <a:rPr lang="en-US" dirty="0"/>
              <a:t>likelihood of being overweight </a:t>
            </a:r>
            <a:endParaRPr lang="en-US" dirty="0" smtClean="0"/>
          </a:p>
          <a:p>
            <a:pPr lvl="1"/>
            <a:r>
              <a:rPr lang="en-US" dirty="0" smtClean="0"/>
              <a:t>Greater likelihood of </a:t>
            </a:r>
            <a:r>
              <a:rPr lang="en-US" dirty="0"/>
              <a:t>having had a flu </a:t>
            </a:r>
            <a:r>
              <a:rPr lang="en-US" dirty="0" smtClean="0"/>
              <a:t>shot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8052" y="6543605"/>
            <a:ext cx="8825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Matheson et al., 2012</a:t>
            </a:r>
            <a:r>
              <a:rPr lang="en-US" sz="1200" dirty="0" smtClean="0">
                <a:sym typeface="Wingdings"/>
              </a:rPr>
              <a:t> (</a:t>
            </a:r>
            <a:r>
              <a:rPr lang="en-US" sz="1200" dirty="0" smtClean="0"/>
              <a:t>Development </a:t>
            </a:r>
            <a:r>
              <a:rPr lang="en-US" sz="1200" dirty="0"/>
              <a:t>of the Canadian </a:t>
            </a:r>
            <a:r>
              <a:rPr lang="en-US" sz="1200" dirty="0" smtClean="0"/>
              <a:t>Marginalization Index</a:t>
            </a:r>
            <a:r>
              <a:rPr lang="en-US" sz="1200" dirty="0"/>
              <a:t>: A New </a:t>
            </a:r>
            <a:r>
              <a:rPr lang="en-US" sz="1200" dirty="0" smtClean="0"/>
              <a:t>Tool for </a:t>
            </a:r>
            <a:r>
              <a:rPr lang="en-US" sz="1200" dirty="0"/>
              <a:t>the Study of </a:t>
            </a:r>
            <a:r>
              <a:rPr lang="en-US" sz="1200" dirty="0" smtClean="0"/>
              <a:t>Inequality)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1224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Material Deprivation (MD)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Higher MD was significantly associated with:</a:t>
            </a:r>
          </a:p>
          <a:p>
            <a:pPr lvl="1"/>
            <a:r>
              <a:rPr lang="en-US" dirty="0" smtClean="0"/>
              <a:t>Worse physical and mental health outcomes</a:t>
            </a:r>
          </a:p>
          <a:p>
            <a:pPr lvl="1"/>
            <a:r>
              <a:rPr lang="en-US" dirty="0" smtClean="0"/>
              <a:t>Being overweight, physically inactive, smoking, binge drinking, disability</a:t>
            </a:r>
          </a:p>
          <a:p>
            <a:pPr lvl="1"/>
            <a:r>
              <a:rPr lang="en-US" dirty="0" smtClean="0"/>
              <a:t>Lower likelihood of having flu shot </a:t>
            </a:r>
            <a:endParaRPr lang="en-US" dirty="0"/>
          </a:p>
          <a:p>
            <a:pPr lvl="1"/>
            <a:r>
              <a:rPr lang="en-US" dirty="0"/>
              <a:t>L</a:t>
            </a:r>
            <a:r>
              <a:rPr lang="en-US" dirty="0" smtClean="0"/>
              <a:t>ower self perceived stress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8052" y="6543605"/>
            <a:ext cx="8825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Matheson et al., 2012</a:t>
            </a:r>
            <a:r>
              <a:rPr lang="en-US" sz="1200" dirty="0" smtClean="0">
                <a:sym typeface="Wingdings"/>
              </a:rPr>
              <a:t> (</a:t>
            </a:r>
            <a:r>
              <a:rPr lang="en-US" sz="1200" dirty="0" smtClean="0"/>
              <a:t>Development </a:t>
            </a:r>
            <a:r>
              <a:rPr lang="en-US" sz="1200" dirty="0"/>
              <a:t>of the Canadian </a:t>
            </a:r>
            <a:r>
              <a:rPr lang="en-US" sz="1200" dirty="0" smtClean="0"/>
              <a:t>Marginalization Index</a:t>
            </a:r>
            <a:r>
              <a:rPr lang="en-US" sz="1200" dirty="0"/>
              <a:t>: A New </a:t>
            </a:r>
            <a:r>
              <a:rPr lang="en-US" sz="1200" dirty="0" smtClean="0"/>
              <a:t>Tool for </a:t>
            </a:r>
            <a:r>
              <a:rPr lang="en-US" sz="1200" dirty="0"/>
              <a:t>the Study of </a:t>
            </a:r>
            <a:r>
              <a:rPr lang="en-US" sz="1200" dirty="0" smtClean="0"/>
              <a:t>Inequality)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0649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Higher </a:t>
            </a:r>
            <a:r>
              <a:rPr lang="en-US" dirty="0"/>
              <a:t>dependency was positively </a:t>
            </a:r>
            <a:r>
              <a:rPr lang="en-US" dirty="0" smtClean="0"/>
              <a:t>associated with:</a:t>
            </a:r>
          </a:p>
          <a:p>
            <a:pPr lvl="1"/>
            <a:r>
              <a:rPr lang="en-US" dirty="0" smtClean="0"/>
              <a:t>Being </a:t>
            </a:r>
            <a:r>
              <a:rPr lang="en-US" dirty="0"/>
              <a:t>overweight, </a:t>
            </a:r>
            <a:r>
              <a:rPr lang="en-US" dirty="0" smtClean="0"/>
              <a:t>having disability</a:t>
            </a:r>
            <a:r>
              <a:rPr lang="en-US" dirty="0"/>
              <a:t>, an inactive </a:t>
            </a:r>
            <a:r>
              <a:rPr lang="en-US" dirty="0" smtClean="0"/>
              <a:t>lifestyle</a:t>
            </a:r>
          </a:p>
          <a:p>
            <a:pPr lvl="1"/>
            <a:r>
              <a:rPr lang="en-US" dirty="0" smtClean="0"/>
              <a:t>having </a:t>
            </a:r>
            <a:r>
              <a:rPr lang="en-US" dirty="0"/>
              <a:t>had a flu shot in the previous </a:t>
            </a:r>
            <a:r>
              <a:rPr lang="en-US" dirty="0" smtClean="0"/>
              <a:t>year</a:t>
            </a:r>
          </a:p>
          <a:p>
            <a:pPr lvl="1"/>
            <a:r>
              <a:rPr lang="en-US" dirty="0" smtClean="0"/>
              <a:t>Greater risk of reporting </a:t>
            </a:r>
            <a:r>
              <a:rPr lang="en-US" dirty="0"/>
              <a:t>chronic physical health problems and poor </a:t>
            </a:r>
            <a:r>
              <a:rPr lang="en-US" dirty="0" smtClean="0"/>
              <a:t>self-rated physical </a:t>
            </a:r>
            <a:r>
              <a:rPr lang="en-US" dirty="0"/>
              <a:t>and mental </a:t>
            </a:r>
            <a:r>
              <a:rPr lang="en-US" dirty="0" smtClean="0"/>
              <a:t>health </a:t>
            </a:r>
            <a:endParaRPr lang="en-US" dirty="0"/>
          </a:p>
          <a:p>
            <a:pPr lvl="1"/>
            <a:r>
              <a:rPr lang="en-US" dirty="0" smtClean="0"/>
              <a:t>Lower </a:t>
            </a:r>
            <a:r>
              <a:rPr lang="en-US" dirty="0"/>
              <a:t>risk of </a:t>
            </a:r>
            <a:r>
              <a:rPr lang="en-US" dirty="0" smtClean="0"/>
              <a:t>self-perceived </a:t>
            </a:r>
            <a:r>
              <a:rPr lang="en-US" dirty="0"/>
              <a:t>stress, smoking, and having a </a:t>
            </a:r>
            <a:r>
              <a:rPr lang="en-US" dirty="0" smtClean="0"/>
              <a:t>mood/anxiety disorder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8052" y="6543605"/>
            <a:ext cx="8825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Matheson et al., 2012</a:t>
            </a:r>
            <a:r>
              <a:rPr lang="en-US" sz="1200" dirty="0" smtClean="0">
                <a:sym typeface="Wingdings"/>
              </a:rPr>
              <a:t> (</a:t>
            </a:r>
            <a:r>
              <a:rPr lang="en-US" sz="1200" dirty="0" smtClean="0"/>
              <a:t>Development </a:t>
            </a:r>
            <a:r>
              <a:rPr lang="en-US" sz="1200" dirty="0"/>
              <a:t>of the Canadian </a:t>
            </a:r>
            <a:r>
              <a:rPr lang="en-US" sz="1200" dirty="0" smtClean="0"/>
              <a:t>Marginalization Index</a:t>
            </a:r>
            <a:r>
              <a:rPr lang="en-US" sz="1200" dirty="0"/>
              <a:t>: A New </a:t>
            </a:r>
            <a:r>
              <a:rPr lang="en-US" sz="1200" dirty="0" smtClean="0"/>
              <a:t>Tool for </a:t>
            </a:r>
            <a:r>
              <a:rPr lang="en-US" sz="1200" dirty="0"/>
              <a:t>the Study of </a:t>
            </a:r>
            <a:r>
              <a:rPr lang="en-US" sz="1200" dirty="0" smtClean="0"/>
              <a:t>Inequality)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78464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Ethnic </a:t>
            </a:r>
            <a:r>
              <a:rPr lang="en-US" dirty="0" smtClean="0"/>
              <a:t>Concentration (EC)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Different than other dimensions</a:t>
            </a:r>
          </a:p>
          <a:p>
            <a:r>
              <a:rPr lang="en-US" dirty="0" smtClean="0"/>
              <a:t>Higher EC </a:t>
            </a:r>
            <a:r>
              <a:rPr lang="en-US" dirty="0"/>
              <a:t>was significantly associated </a:t>
            </a:r>
            <a:r>
              <a:rPr lang="en-US" dirty="0" smtClean="0"/>
              <a:t>with better </a:t>
            </a:r>
            <a:r>
              <a:rPr lang="en-US" dirty="0"/>
              <a:t>health outcomes and more healthy </a:t>
            </a:r>
            <a:r>
              <a:rPr lang="en-US" dirty="0" err="1" smtClean="0"/>
              <a:t>behaviours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particularly </a:t>
            </a:r>
            <a:r>
              <a:rPr lang="en-US" dirty="0"/>
              <a:t>for binge drinking, smoking, disability, </a:t>
            </a:r>
            <a:r>
              <a:rPr lang="en-US" dirty="0" smtClean="0"/>
              <a:t>chronic physical </a:t>
            </a:r>
            <a:r>
              <a:rPr lang="en-US" dirty="0"/>
              <a:t>and mental health, and self-rated physical </a:t>
            </a:r>
            <a:r>
              <a:rPr lang="en-US" dirty="0" smtClean="0"/>
              <a:t>health.</a:t>
            </a:r>
          </a:p>
          <a:p>
            <a:r>
              <a:rPr lang="en-US" dirty="0" smtClean="0"/>
              <a:t>In cases </a:t>
            </a:r>
            <a:r>
              <a:rPr lang="en-US" dirty="0"/>
              <a:t>of high self-perceived stress and poor self-rated </a:t>
            </a:r>
            <a:r>
              <a:rPr lang="en-US" dirty="0" smtClean="0"/>
              <a:t>mental health, higher EC was associated</a:t>
            </a:r>
            <a:r>
              <a:rPr lang="en-US" dirty="0"/>
              <a:t> </a:t>
            </a:r>
            <a:r>
              <a:rPr lang="en-US" dirty="0" smtClean="0"/>
              <a:t>with </a:t>
            </a:r>
            <a:r>
              <a:rPr lang="en-US" dirty="0"/>
              <a:t>poorer health.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8052" y="6543605"/>
            <a:ext cx="8825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Matheson et al., 2012</a:t>
            </a:r>
            <a:r>
              <a:rPr lang="en-US" sz="1200" dirty="0" smtClean="0">
                <a:sym typeface="Wingdings"/>
              </a:rPr>
              <a:t> (</a:t>
            </a:r>
            <a:r>
              <a:rPr lang="en-US" sz="1200" dirty="0" smtClean="0"/>
              <a:t>Development </a:t>
            </a:r>
            <a:r>
              <a:rPr lang="en-US" sz="1200" dirty="0"/>
              <a:t>of the Canadian </a:t>
            </a:r>
            <a:r>
              <a:rPr lang="en-US" sz="1200" dirty="0" smtClean="0"/>
              <a:t>Marginalization Index</a:t>
            </a:r>
            <a:r>
              <a:rPr lang="en-US" sz="1200" dirty="0"/>
              <a:t>: A New </a:t>
            </a:r>
            <a:r>
              <a:rPr lang="en-US" sz="1200" dirty="0" smtClean="0"/>
              <a:t>Tool for </a:t>
            </a:r>
            <a:r>
              <a:rPr lang="en-US" sz="1200" dirty="0"/>
              <a:t>the Study of </a:t>
            </a:r>
            <a:r>
              <a:rPr lang="en-US" sz="1200" dirty="0" smtClean="0"/>
              <a:t>Inequality)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54745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Belonging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RI, MD </a:t>
            </a:r>
            <a:r>
              <a:rPr lang="en-US" dirty="0"/>
              <a:t>and </a:t>
            </a:r>
            <a:r>
              <a:rPr lang="en-US" dirty="0" smtClean="0"/>
              <a:t>EC</a:t>
            </a:r>
            <a:r>
              <a:rPr lang="en-US" dirty="0"/>
              <a:t> </a:t>
            </a:r>
            <a:r>
              <a:rPr lang="en-US" dirty="0" smtClean="0"/>
              <a:t>were </a:t>
            </a:r>
            <a:r>
              <a:rPr lang="en-US" dirty="0"/>
              <a:t>negatively related to strong sense of </a:t>
            </a:r>
            <a:r>
              <a:rPr lang="en-US" dirty="0" smtClean="0"/>
              <a:t>community belonging</a:t>
            </a:r>
          </a:p>
          <a:p>
            <a:endParaRPr lang="en-US" dirty="0" smtClean="0"/>
          </a:p>
          <a:p>
            <a:r>
              <a:rPr lang="en-US" dirty="0" smtClean="0"/>
              <a:t>Dependency </a:t>
            </a:r>
            <a:r>
              <a:rPr lang="en-US" dirty="0"/>
              <a:t>showed the </a:t>
            </a:r>
            <a:r>
              <a:rPr lang="en-US" dirty="0" smtClean="0"/>
              <a:t>reverse</a:t>
            </a:r>
          </a:p>
          <a:p>
            <a:pPr lvl="1"/>
            <a:r>
              <a:rPr lang="en-US" dirty="0" smtClean="0"/>
              <a:t>Higher dependency was associated </a:t>
            </a:r>
            <a:r>
              <a:rPr lang="en-US" dirty="0"/>
              <a:t>with a greater sense of </a:t>
            </a:r>
            <a:r>
              <a:rPr lang="en-US" dirty="0" smtClean="0"/>
              <a:t>community belonging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8052" y="6543605"/>
            <a:ext cx="8825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Matheson et al., 2012</a:t>
            </a:r>
            <a:r>
              <a:rPr lang="en-US" sz="1200" dirty="0" smtClean="0">
                <a:sym typeface="Wingdings"/>
              </a:rPr>
              <a:t> (</a:t>
            </a:r>
            <a:r>
              <a:rPr lang="en-US" sz="1200" dirty="0" smtClean="0"/>
              <a:t>Development </a:t>
            </a:r>
            <a:r>
              <a:rPr lang="en-US" sz="1200" dirty="0"/>
              <a:t>of the Canadian </a:t>
            </a:r>
            <a:r>
              <a:rPr lang="en-US" sz="1200" dirty="0" smtClean="0"/>
              <a:t>Marginalization Index</a:t>
            </a:r>
            <a:r>
              <a:rPr lang="en-US" sz="1200" dirty="0"/>
              <a:t>: A New </a:t>
            </a:r>
            <a:r>
              <a:rPr lang="en-US" sz="1200" dirty="0" smtClean="0"/>
              <a:t>Tool for </a:t>
            </a:r>
            <a:r>
              <a:rPr lang="en-US" sz="1200" dirty="0"/>
              <a:t>the Study of </a:t>
            </a:r>
            <a:r>
              <a:rPr lang="en-US" sz="1200" dirty="0" smtClean="0"/>
              <a:t>Inequality)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62678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270" y="2035432"/>
            <a:ext cx="3995530" cy="427329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OMI</a:t>
            </a:r>
          </a:p>
          <a:p>
            <a:r>
              <a:rPr lang="en-US" dirty="0" smtClean="0"/>
              <a:t>Uses </a:t>
            </a:r>
          </a:p>
          <a:p>
            <a:r>
              <a:rPr lang="en-US" dirty="0" smtClean="0"/>
              <a:t>Sources &amp; Development</a:t>
            </a:r>
          </a:p>
          <a:p>
            <a:r>
              <a:rPr lang="en-US" dirty="0" smtClean="0"/>
              <a:t>4 Dimensions</a:t>
            </a:r>
          </a:p>
          <a:p>
            <a:r>
              <a:rPr lang="en-US" dirty="0" smtClean="0"/>
              <a:t>Interpreting</a:t>
            </a:r>
          </a:p>
          <a:p>
            <a:r>
              <a:rPr lang="en-US" dirty="0" smtClean="0"/>
              <a:t>Limitations</a:t>
            </a:r>
          </a:p>
          <a:p>
            <a:r>
              <a:rPr lang="en-US" dirty="0" smtClean="0"/>
              <a:t>Literature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Outline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0238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Linking OMI to our 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Scores </a:t>
            </a:r>
            <a:r>
              <a:rPr lang="en-US" dirty="0"/>
              <a:t>for each dimension are available for </a:t>
            </a:r>
            <a:r>
              <a:rPr lang="en-US" dirty="0" smtClean="0"/>
              <a:t>every </a:t>
            </a:r>
            <a:r>
              <a:rPr lang="en-US" b="1" dirty="0" smtClean="0"/>
              <a:t>census </a:t>
            </a:r>
            <a:r>
              <a:rPr lang="en-US" b="1" dirty="0"/>
              <a:t>tract </a:t>
            </a:r>
            <a:r>
              <a:rPr lang="en-US" dirty="0"/>
              <a:t>and </a:t>
            </a:r>
            <a:r>
              <a:rPr lang="en-US" b="1" dirty="0"/>
              <a:t>dissemination</a:t>
            </a:r>
            <a:r>
              <a:rPr lang="en-US" dirty="0"/>
              <a:t> </a:t>
            </a:r>
            <a:r>
              <a:rPr lang="en-US" b="1" dirty="0" smtClean="0"/>
              <a:t>area (DA) </a:t>
            </a:r>
            <a:r>
              <a:rPr lang="en-US" dirty="0"/>
              <a:t>in </a:t>
            </a:r>
            <a:r>
              <a:rPr lang="en-US" dirty="0" smtClean="0"/>
              <a:t>Ontario</a:t>
            </a:r>
          </a:p>
          <a:p>
            <a:pPr lvl="1"/>
            <a:r>
              <a:rPr lang="en-US" dirty="0" smtClean="0"/>
              <a:t>DA </a:t>
            </a:r>
            <a:r>
              <a:rPr lang="en-US" dirty="0"/>
              <a:t>is </a:t>
            </a:r>
            <a:r>
              <a:rPr lang="en-US" dirty="0" smtClean="0"/>
              <a:t>the smallest, relatively </a:t>
            </a:r>
            <a:r>
              <a:rPr lang="en-US" dirty="0"/>
              <a:t>stable geographic unit </a:t>
            </a:r>
            <a:r>
              <a:rPr lang="en-US" dirty="0" smtClean="0"/>
              <a:t>where the census distributed</a:t>
            </a:r>
          </a:p>
          <a:p>
            <a:endParaRPr lang="en-US" dirty="0" smtClean="0"/>
          </a:p>
          <a:p>
            <a:r>
              <a:rPr lang="en-US" dirty="0" smtClean="0"/>
              <a:t>Postal Code linked to DA via census data</a:t>
            </a:r>
          </a:p>
          <a:p>
            <a:pPr lvl="1"/>
            <a:r>
              <a:rPr lang="en-US" dirty="0" smtClean="0"/>
              <a:t>Use as linker between our data and OMI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402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CANmarg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was then empirically derived using principal components factor analysis. </a:t>
            </a:r>
            <a:endParaRPr lang="en-US" dirty="0" smtClean="0"/>
          </a:p>
          <a:p>
            <a:r>
              <a:rPr lang="en-US" dirty="0" smtClean="0"/>
              <a:t>Stable </a:t>
            </a:r>
            <a:r>
              <a:rPr lang="en-US" dirty="0"/>
              <a:t>across time periods and across different geographic areas (e.g. cities and rural areas). </a:t>
            </a:r>
            <a:endParaRPr lang="en-US" dirty="0" smtClean="0"/>
          </a:p>
          <a:p>
            <a:r>
              <a:rPr lang="en-US" dirty="0" smtClean="0"/>
              <a:t>Associated </a:t>
            </a:r>
            <a:r>
              <a:rPr lang="en-US" dirty="0"/>
              <a:t>with health outcomes including hypertension, depression, youth smoking, alcohol consumption, injuries, </a:t>
            </a:r>
            <a:r>
              <a:rPr lang="en-US" dirty="0" smtClean="0"/>
              <a:t>BMI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540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2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Marginalization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process </a:t>
            </a:r>
            <a:r>
              <a:rPr lang="en-US" dirty="0"/>
              <a:t>that creates inequalities along multiple axes of social differentiation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261" y="2588497"/>
            <a:ext cx="7553739" cy="426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7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the OMI?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census- and </a:t>
            </a:r>
            <a:r>
              <a:rPr lang="en-US" dirty="0" smtClean="0"/>
              <a:t>geographically based </a:t>
            </a:r>
            <a:r>
              <a:rPr lang="en-US" dirty="0"/>
              <a:t>index that </a:t>
            </a:r>
            <a:r>
              <a:rPr lang="en-US" dirty="0" smtClean="0"/>
              <a:t>seeks to:</a:t>
            </a:r>
          </a:p>
          <a:p>
            <a:pPr lvl="1"/>
            <a:r>
              <a:rPr lang="en-US" dirty="0" smtClean="0"/>
              <a:t>show </a:t>
            </a:r>
            <a:r>
              <a:rPr lang="en-US" dirty="0"/>
              <a:t>differences in marginalization between </a:t>
            </a:r>
            <a:r>
              <a:rPr lang="en-US" dirty="0" smtClean="0"/>
              <a:t>areas</a:t>
            </a:r>
            <a:r>
              <a:rPr lang="en-US" dirty="0"/>
              <a:t>; and </a:t>
            </a:r>
          </a:p>
          <a:p>
            <a:pPr lvl="1"/>
            <a:r>
              <a:rPr lang="en-US" dirty="0" smtClean="0"/>
              <a:t>understand </a:t>
            </a:r>
            <a:r>
              <a:rPr lang="en-US" dirty="0"/>
              <a:t>inequalities in various measures of health and social </a:t>
            </a:r>
            <a:r>
              <a:rPr lang="en-US" dirty="0" smtClean="0"/>
              <a:t>well-being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64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Uses for OMI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Planning &amp; Needs Assessment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Resource Allocation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Monitoring of inequities 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Research</a:t>
            </a:r>
          </a:p>
        </p:txBody>
      </p:sp>
    </p:spTree>
    <p:extLst>
      <p:ext uri="{BB962C8B-B14F-4D97-AF65-F5344CB8AC3E}">
        <p14:creationId xmlns:p14="http://schemas.microsoft.com/office/powerpoint/2010/main" val="164942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Where does OMI come from?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566" y="1600201"/>
            <a:ext cx="8229600" cy="5020732"/>
          </a:xfrm>
        </p:spPr>
        <p:txBody>
          <a:bodyPr>
            <a:normAutofit/>
          </a:bodyPr>
          <a:lstStyle/>
          <a:p>
            <a:r>
              <a:rPr lang="en-US" dirty="0" err="1" smtClean="0"/>
              <a:t>CANmarg</a:t>
            </a:r>
            <a:r>
              <a:rPr lang="en-US" dirty="0" smtClean="0"/>
              <a:t> Index</a:t>
            </a:r>
          </a:p>
          <a:p>
            <a:pPr lvl="1"/>
            <a:r>
              <a:rPr lang="en-US" dirty="0" smtClean="0"/>
              <a:t>Goes beyond traditional ’area based deprivation indices” </a:t>
            </a:r>
          </a:p>
          <a:p>
            <a:pPr lvl="1"/>
            <a:r>
              <a:rPr lang="en-US" dirty="0" smtClean="0"/>
              <a:t>Includes 4 dimensions</a:t>
            </a:r>
          </a:p>
          <a:p>
            <a:pPr lvl="1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Literature review </a:t>
            </a:r>
            <a:r>
              <a:rPr lang="en-US" dirty="0" smtClean="0">
                <a:sym typeface="Wingdings"/>
              </a:rPr>
              <a:t> 42 census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ym typeface="Wingdings"/>
              </a:rPr>
              <a:t>Principal component factor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18 included </a:t>
            </a:r>
            <a:r>
              <a:rPr lang="en-US" dirty="0"/>
              <a:t>in the four </a:t>
            </a:r>
            <a:r>
              <a:rPr lang="en-US" dirty="0" smtClean="0"/>
              <a:t>factors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Separate index created for each factor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871" y="1358005"/>
            <a:ext cx="2119251" cy="1282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4627" y="2822714"/>
            <a:ext cx="2057572" cy="111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44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4" y="1556903"/>
            <a:ext cx="4354945" cy="47882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837" y="1556903"/>
            <a:ext cx="4266069" cy="4899314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Census Variables 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5253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Census Variables II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9" y="1496287"/>
            <a:ext cx="4534517" cy="50590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565" y="1510142"/>
            <a:ext cx="4409599" cy="505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50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277" y="1068277"/>
            <a:ext cx="6944862" cy="489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50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232</TotalTime>
  <Words>833</Words>
  <Application>Microsoft Macintosh PowerPoint</Application>
  <PresentationFormat>Letter Paper (8.5x11 in)</PresentationFormat>
  <Paragraphs>121</Paragraphs>
  <Slides>22</Slides>
  <Notes>5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</vt:lpstr>
      <vt:lpstr>Wingdings</vt:lpstr>
      <vt:lpstr>Arial</vt:lpstr>
      <vt:lpstr>Default Theme</vt:lpstr>
      <vt:lpstr>Ontario Marginalization Index</vt:lpstr>
      <vt:lpstr>Outline</vt:lpstr>
      <vt:lpstr>Marginalization</vt:lpstr>
      <vt:lpstr>What is the OMI?</vt:lpstr>
      <vt:lpstr>Uses for OMI</vt:lpstr>
      <vt:lpstr>Where does OMI come from?</vt:lpstr>
      <vt:lpstr>Census Variables I</vt:lpstr>
      <vt:lpstr>Census Variables II</vt:lpstr>
      <vt:lpstr>PowerPoint Presentation</vt:lpstr>
      <vt:lpstr>PowerPoint Presentation</vt:lpstr>
      <vt:lpstr>Interpreting the OMI</vt:lpstr>
      <vt:lpstr>Limitations</vt:lpstr>
      <vt:lpstr>OMI in the current literature?</vt:lpstr>
      <vt:lpstr>PowerPoint Presentation</vt:lpstr>
      <vt:lpstr>Residential Instability (RI)</vt:lpstr>
      <vt:lpstr>Material Deprivation (MD)</vt:lpstr>
      <vt:lpstr>Dependency</vt:lpstr>
      <vt:lpstr>Ethnic Concentration (EC)</vt:lpstr>
      <vt:lpstr>Community Belonging</vt:lpstr>
      <vt:lpstr>Linking OMI to our data</vt:lpstr>
      <vt:lpstr>CANmarg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Ontario Marginalization Index</dc:title>
  <dc:creator>Aarushi bansal</dc:creator>
  <cp:lastModifiedBy>Aarushi bansal</cp:lastModifiedBy>
  <cp:revision>42</cp:revision>
  <dcterms:created xsi:type="dcterms:W3CDTF">2017-03-01T17:05:11Z</dcterms:created>
  <dcterms:modified xsi:type="dcterms:W3CDTF">2017-03-01T20:57:56Z</dcterms:modified>
</cp:coreProperties>
</file>