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18288000" cy="10287000"/>
  <p:notesSz cx="6858000" cy="9144000"/>
  <p:defaultTextStyle>
    <a:defPPr>
      <a:defRPr lang="en-US"/>
    </a:defPPr>
    <a:lvl1pPr marL="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76">
          <p15:clr>
            <a:srgbClr val="A4A3A4"/>
          </p15:clr>
        </p15:guide>
        <p15:guide id="2" pos="57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43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408" y="58"/>
      </p:cViewPr>
      <p:guideLst>
        <p:guide orient="horz" pos="2976"/>
        <p:guide pos="576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562100"/>
            <a:ext cx="15767050" cy="3794904"/>
          </a:xfrm>
        </p:spPr>
        <p:txBody>
          <a:bodyPr anchor="b"/>
          <a:lstStyle>
            <a:lvl1pPr algn="ctr">
              <a:defRPr sz="9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5357004"/>
            <a:ext cx="15767050" cy="2526639"/>
          </a:xfrm>
        </p:spPr>
        <p:txBody>
          <a:bodyPr/>
          <a:lstStyle>
            <a:lvl1pPr marL="0" indent="0" algn="ctr">
              <a:buNone/>
              <a:defRPr sz="3600">
                <a:latin typeface="+mn-ea"/>
                <a:ea typeface="+mn-ea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5231921" y="8470927"/>
            <a:ext cx="7824159" cy="738188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zh-CN" altLang="en-US" sz="2400" dirty="0" smtClean="0">
                <a:solidFill>
                  <a:schemeClr val="tx1">
                    <a:lumMod val="65000"/>
                  </a:schemeClr>
                </a:solidFill>
                <a:latin typeface="+mn-ea"/>
                <a:ea typeface="+mn-ea"/>
              </a:defRPr>
            </a:lvl1pPr>
            <a:lvl2pPr>
              <a:defRPr lang="zh-CN" altLang="en-US" sz="2700" dirty="0" smtClean="0">
                <a:latin typeface="+mn-lt"/>
                <a:ea typeface="+mn-ea"/>
              </a:defRPr>
            </a:lvl2pPr>
            <a:lvl3pPr>
              <a:defRPr lang="zh-CN" altLang="en-US" sz="2700" dirty="0" smtClean="0">
                <a:latin typeface="+mn-lt"/>
                <a:ea typeface="+mn-ea"/>
              </a:defRPr>
            </a:lvl3pPr>
            <a:lvl4pPr>
              <a:defRPr lang="zh-CN" altLang="en-US" dirty="0" smtClean="0">
                <a:latin typeface="+mn-lt"/>
                <a:ea typeface="+mn-ea"/>
              </a:defRPr>
            </a:lvl4pPr>
            <a:lvl5pPr>
              <a:defRPr lang="zh-CN" altLang="en-US" dirty="0">
                <a:latin typeface="+mn-lt"/>
                <a:ea typeface="+mn-ea"/>
              </a:defRPr>
            </a:lvl5pPr>
          </a:lstStyle>
          <a:p>
            <a:pPr marL="0" lvl="0" algn="ctr" defTabSz="685800"/>
            <a:r>
              <a:rPr lang="zh-CN" altLang="en-US"/>
              <a:t>单击此处编辑脚注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3460" y="0"/>
            <a:ext cx="2034540" cy="10515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513" y="9807570"/>
            <a:ext cx="13134975" cy="3524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（下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81" y="8114550"/>
            <a:ext cx="15768638" cy="1620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446200"/>
            <a:ext cx="7772400" cy="7290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446200"/>
            <a:ext cx="7772400" cy="7290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620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446200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2"/>
            <a:ext cx="7736681" cy="59769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446200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2"/>
            <a:ext cx="7774782" cy="59769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552450"/>
            <a:ext cx="5758502" cy="459105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7318" y="552452"/>
            <a:ext cx="9261000" cy="9182099"/>
          </a:xfrm>
        </p:spPr>
        <p:txBody>
          <a:bodyPr anchor="ctr">
            <a:normAutofit/>
          </a:bodyPr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5143500"/>
            <a:ext cx="5758502" cy="4591050"/>
          </a:xfrm>
        </p:spPr>
        <p:txBody>
          <a:bodyPr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9" name="直接箭头连接符 8"/>
          <p:cNvCxnSpPr/>
          <p:nvPr/>
        </p:nvCxnSpPr>
        <p:spPr>
          <a:xfrm>
            <a:off x="7402920" y="3265005"/>
            <a:ext cx="0" cy="3756990"/>
          </a:xfrm>
          <a:prstGeom prst="straightConnector1">
            <a:avLst/>
          </a:prstGeom>
          <a:ln w="28575" cmpd="sng">
            <a:solidFill>
              <a:srgbClr val="CFCFCF">
                <a:alpha val="40000"/>
              </a:srgb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552450"/>
            <a:ext cx="5898356" cy="253365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552452"/>
            <a:ext cx="9258300" cy="918210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6648450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企业微信截图_1589003399813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8843" y="2588384"/>
            <a:ext cx="2847601" cy="2861769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000" y="2564608"/>
            <a:ext cx="15768000" cy="2783769"/>
          </a:xfrm>
        </p:spPr>
        <p:txBody>
          <a:bodyPr anchor="b">
            <a:normAutofit/>
          </a:bodyPr>
          <a:lstStyle>
            <a:lvl1pPr algn="ctr">
              <a:defRPr sz="8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000" y="5348377"/>
            <a:ext cx="15768000" cy="2374015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59683" y="552451"/>
            <a:ext cx="15768638" cy="9182099"/>
          </a:xfrm>
        </p:spPr>
        <p:txBody>
          <a:bodyPr numCol="2"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内容（中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44992" y="1999649"/>
            <a:ext cx="10798020" cy="6287703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内容（小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65630" y="1999649"/>
            <a:ext cx="7556744" cy="6287703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内容（词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44990" y="4333500"/>
            <a:ext cx="10798020" cy="16200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48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3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9681" y="552450"/>
            <a:ext cx="15768638" cy="16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2538" y="2444550"/>
            <a:ext cx="15768638" cy="729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5490815" y="84670"/>
            <a:ext cx="2543175" cy="1314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576513" y="9765235"/>
            <a:ext cx="13134975" cy="352425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lang="en-US" altLang="en-US" sz="6600" kern="1200" dirty="0">
          <a:solidFill>
            <a:schemeClr val="tx1"/>
          </a:solidFill>
          <a:latin typeface="方正悠黑体加粗" panose="02010600010101010101" charset="-122"/>
          <a:ea typeface="方正悠黑体加粗" panose="02010600010101010101" charset="-122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方正悠黑体加粗" panose="02010600010101010101" charset="-122"/>
          <a:ea typeface="方正悠黑体加粗" panose="02010600010101010101" charset="-122"/>
          <a:cs typeface="+mn-cs"/>
        </a:defRPr>
      </a:lvl1pPr>
      <a:lvl2pPr marL="1028700" indent="-342900" algn="l" defTabSz="1371600" rtl="0" eaLnBrk="1" latinLnBrk="0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方正悠黑体加粗" panose="02010600010101010101" charset="-122"/>
          <a:ea typeface="方正悠黑体加粗" panose="02010600010101010101" charset="-122"/>
          <a:cs typeface="+mn-cs"/>
        </a:defRPr>
      </a:lvl2pPr>
      <a:lvl3pPr marL="1714500" indent="-342900" algn="l" defTabSz="1371600" rtl="0" eaLnBrk="1" latinLnBrk="0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方正悠黑体加粗" panose="02010600010101010101" charset="-122"/>
          <a:ea typeface="方正悠黑体加粗" panose="02010600010101010101" charset="-122"/>
          <a:cs typeface="+mn-cs"/>
        </a:defRPr>
      </a:lvl3pPr>
      <a:lvl4pPr marL="2400300" indent="-342900" algn="l" defTabSz="1371600" rtl="0" eaLnBrk="1" latinLnBrk="0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方正悠黑体加粗" panose="02010600010101010101" charset="-122"/>
          <a:ea typeface="方正悠黑体加粗" panose="02010600010101010101" charset="-122"/>
          <a:cs typeface="+mn-cs"/>
        </a:defRPr>
      </a:lvl4pPr>
      <a:lvl5pPr marL="3086100" indent="-342900" algn="l" defTabSz="1371600" rtl="0" eaLnBrk="1" latinLnBrk="0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方正悠黑体加粗" panose="02010600010101010101" charset="-122"/>
          <a:ea typeface="方正悠黑体加粗" panose="02010600010101010101" charset="-122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95580" y="165100"/>
            <a:ext cx="96570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Spring</a:t>
            </a:r>
            <a:r>
              <a:rPr lang="zh-CN" altLang="en-US" sz="4400"/>
              <a:t>的三级缓存的作用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10468610" y="1569720"/>
            <a:ext cx="2349500" cy="57645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>
                <a:sym typeface="+mn-ea"/>
              </a:rPr>
              <a:t>singletonObjects</a:t>
            </a:r>
            <a:r>
              <a:rPr lang="en-US" altLang="zh-CN" sz="1800">
                <a:sym typeface="+mn-ea"/>
              </a:rPr>
              <a:t>:</a:t>
            </a:r>
          </a:p>
          <a:p>
            <a:pPr algn="ctr"/>
            <a:r>
              <a:rPr lang="zh-CN" altLang="en-US" sz="2000">
                <a:sym typeface="+mn-ea"/>
              </a:rPr>
              <a:t>单例对象池</a:t>
            </a:r>
            <a:r>
              <a:rPr lang="en-US" altLang="zh-CN" sz="2000">
                <a:sym typeface="+mn-ea"/>
              </a:rPr>
              <a:t>.</a:t>
            </a:r>
            <a:r>
              <a:rPr lang="zh-CN" altLang="en-US" sz="2000">
                <a:sym typeface="+mn-ea"/>
              </a:rPr>
              <a:t>存放完整的</a:t>
            </a:r>
            <a:r>
              <a:rPr lang="en-US" altLang="zh-CN" sz="2000">
                <a:sym typeface="+mn-ea"/>
              </a:rPr>
              <a:t>SpringBean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2818110" y="1569720"/>
            <a:ext cx="2436495" cy="576453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/>
              <a:t>earlySingletonObjects</a:t>
            </a:r>
            <a:r>
              <a:rPr lang="en-US" altLang="zh-CN" sz="2000"/>
              <a:t>:</a:t>
            </a:r>
          </a:p>
          <a:p>
            <a:pPr algn="ctr"/>
            <a:r>
              <a:rPr lang="en-US" altLang="zh-CN" sz="2000"/>
              <a:t>早期单例对象</a:t>
            </a:r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15254605" y="1569720"/>
            <a:ext cx="2436495" cy="576453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singletonFactories</a:t>
            </a:r>
            <a:r>
              <a:rPr lang="en-US" altLang="zh-CN" sz="2400"/>
              <a:t>:</a:t>
            </a:r>
          </a:p>
          <a:p>
            <a:pPr algn="ctr"/>
            <a:r>
              <a:rPr lang="zh-CN" altLang="en-US" sz="2400"/>
              <a:t>单例工厂对象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0815320" y="7447280"/>
            <a:ext cx="165608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一级缓存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3307695" y="7447280"/>
            <a:ext cx="165608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二级缓存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5645130" y="7447280"/>
            <a:ext cx="165608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三级缓存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492125" y="1220470"/>
            <a:ext cx="2108835" cy="62865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开始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3228975" y="1220470"/>
            <a:ext cx="1942465" cy="6483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实例化</a:t>
            </a:r>
          </a:p>
        </p:txBody>
      </p:sp>
      <p:cxnSp>
        <p:nvCxnSpPr>
          <p:cNvPr id="28" name="直接连接符 27"/>
          <p:cNvCxnSpPr>
            <a:stCxn id="26" idx="2"/>
          </p:cNvCxnSpPr>
          <p:nvPr/>
        </p:nvCxnSpPr>
        <p:spPr>
          <a:xfrm flipH="1">
            <a:off x="4142105" y="1868805"/>
            <a:ext cx="58420" cy="6904990"/>
          </a:xfrm>
          <a:prstGeom prst="line">
            <a:avLst/>
          </a:prstGeom>
          <a:ln w="63500" cmpd="sng">
            <a:solidFill>
              <a:schemeClr val="bg1">
                <a:lumMod val="50000"/>
                <a:lumOff val="50000"/>
              </a:schemeClr>
            </a:solidFill>
            <a:prstDash val="sysDot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15689580" y="2130425"/>
            <a:ext cx="1611630" cy="7080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err="1"/>
              <a:t>BeanAFactory</a:t>
            </a:r>
            <a:endParaRPr lang="en-US" altLang="zh-CN" sz="2000" dirty="0"/>
          </a:p>
        </p:txBody>
      </p:sp>
      <p:sp>
        <p:nvSpPr>
          <p:cNvPr id="43" name="圆角矩形 42"/>
          <p:cNvSpPr/>
          <p:nvPr/>
        </p:nvSpPr>
        <p:spPr>
          <a:xfrm>
            <a:off x="3387090" y="3847465"/>
            <a:ext cx="1611630" cy="7080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err="1"/>
              <a:t>BeanB</a:t>
            </a:r>
            <a:endParaRPr lang="en-US" altLang="zh-CN" sz="2000" dirty="0"/>
          </a:p>
        </p:txBody>
      </p:sp>
      <p:sp>
        <p:nvSpPr>
          <p:cNvPr id="47" name="圆角矩形 46"/>
          <p:cNvSpPr/>
          <p:nvPr/>
        </p:nvSpPr>
        <p:spPr>
          <a:xfrm>
            <a:off x="15737205" y="5344160"/>
            <a:ext cx="1611630" cy="7080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err="1"/>
              <a:t>BeanBFactory</a:t>
            </a:r>
            <a:endParaRPr lang="en-US" altLang="zh-CN" sz="2000" dirty="0"/>
          </a:p>
        </p:txBody>
      </p:sp>
      <p:sp>
        <p:nvSpPr>
          <p:cNvPr id="56" name="圆角矩形 55"/>
          <p:cNvSpPr/>
          <p:nvPr/>
        </p:nvSpPr>
        <p:spPr>
          <a:xfrm>
            <a:off x="13230225" y="2556510"/>
            <a:ext cx="1611630" cy="7080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err="1"/>
              <a:t>BeanA</a:t>
            </a:r>
            <a:endParaRPr lang="en-US" altLang="zh-CN" sz="2000" dirty="0"/>
          </a:p>
        </p:txBody>
      </p:sp>
      <p:sp>
        <p:nvSpPr>
          <p:cNvPr id="65" name="圆角矩形 64"/>
          <p:cNvSpPr/>
          <p:nvPr/>
        </p:nvSpPr>
        <p:spPr>
          <a:xfrm>
            <a:off x="10916920" y="5645785"/>
            <a:ext cx="1611630" cy="7080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err="1"/>
              <a:t>BeanB</a:t>
            </a:r>
            <a:endParaRPr lang="en-US" altLang="zh-CN" sz="2000" dirty="0"/>
          </a:p>
        </p:txBody>
      </p:sp>
      <p:sp>
        <p:nvSpPr>
          <p:cNvPr id="69" name="圆角矩形 68"/>
          <p:cNvSpPr/>
          <p:nvPr/>
        </p:nvSpPr>
        <p:spPr>
          <a:xfrm>
            <a:off x="11023600" y="2580005"/>
            <a:ext cx="1398905" cy="6597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err="1"/>
              <a:t>BeanA</a:t>
            </a:r>
            <a:endParaRPr lang="en-US" altLang="zh-CN" sz="2000" dirty="0"/>
          </a:p>
        </p:txBody>
      </p:sp>
      <p:sp>
        <p:nvSpPr>
          <p:cNvPr id="80" name="圆角矩形 79"/>
          <p:cNvSpPr/>
          <p:nvPr/>
        </p:nvSpPr>
        <p:spPr>
          <a:xfrm>
            <a:off x="3399790" y="2310765"/>
            <a:ext cx="1611630" cy="708025"/>
          </a:xfrm>
          <a:prstGeom prst="roundRect">
            <a:avLst/>
          </a:prstGeom>
          <a:ln w="12700" cmpd="sng">
            <a:solidFill>
              <a:schemeClr val="bg2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实例化</a:t>
            </a:r>
            <a:r>
              <a:rPr lang="en-US" altLang="zh-CN" sz="2000" dirty="0" err="1"/>
              <a:t>BeanA</a:t>
            </a:r>
            <a:endParaRPr lang="en-US" altLang="zh-CN" sz="2000" dirty="0"/>
          </a:p>
        </p:txBody>
      </p:sp>
      <p:cxnSp>
        <p:nvCxnSpPr>
          <p:cNvPr id="81" name="直接箭头连接符 80" descr="问问群" title="而我却二群"/>
          <p:cNvCxnSpPr/>
          <p:nvPr/>
        </p:nvCxnSpPr>
        <p:spPr>
          <a:xfrm>
            <a:off x="3826510" y="3018715"/>
            <a:ext cx="0" cy="828675"/>
          </a:xfrm>
          <a:prstGeom prst="straightConnector1">
            <a:avLst/>
          </a:prstGeom>
          <a:ln w="508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2722880" y="3264535"/>
            <a:ext cx="1404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依赖属性</a:t>
            </a:r>
          </a:p>
        </p:txBody>
      </p:sp>
      <p:sp>
        <p:nvSpPr>
          <p:cNvPr id="83" name="圆角矩形 82"/>
          <p:cNvSpPr/>
          <p:nvPr/>
        </p:nvSpPr>
        <p:spPr>
          <a:xfrm>
            <a:off x="5480685" y="1220470"/>
            <a:ext cx="2229485" cy="62865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ym typeface="+mn-ea"/>
              </a:rPr>
              <a:t>实例化</a:t>
            </a:r>
            <a:endParaRPr lang="zh-CN" altLang="en-US"/>
          </a:p>
        </p:txBody>
      </p:sp>
      <p:cxnSp>
        <p:nvCxnSpPr>
          <p:cNvPr id="97" name="直接连接符 96"/>
          <p:cNvCxnSpPr/>
          <p:nvPr/>
        </p:nvCxnSpPr>
        <p:spPr>
          <a:xfrm flipH="1">
            <a:off x="6558915" y="1849120"/>
            <a:ext cx="43180" cy="6995160"/>
          </a:xfrm>
          <a:prstGeom prst="line">
            <a:avLst/>
          </a:prstGeom>
          <a:ln w="63500" cmpd="sng">
            <a:solidFill>
              <a:schemeClr val="bg1">
                <a:lumMod val="50000"/>
                <a:lumOff val="50000"/>
              </a:schemeClr>
            </a:solidFill>
            <a:prstDash val="sysDot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80" idx="3"/>
            <a:endCxn id="41" idx="1"/>
          </p:cNvCxnSpPr>
          <p:nvPr/>
        </p:nvCxnSpPr>
        <p:spPr>
          <a:xfrm flipV="1">
            <a:off x="5011420" y="2484755"/>
            <a:ext cx="10678160" cy="180340"/>
          </a:xfrm>
          <a:prstGeom prst="straightConnector1">
            <a:avLst/>
          </a:prstGeom>
          <a:ln w="698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89" idx="3"/>
            <a:endCxn id="47" idx="1"/>
          </p:cNvCxnSpPr>
          <p:nvPr/>
        </p:nvCxnSpPr>
        <p:spPr>
          <a:xfrm>
            <a:off x="7401560" y="4201795"/>
            <a:ext cx="8335645" cy="1496695"/>
          </a:xfrm>
          <a:prstGeom prst="straightConnector1">
            <a:avLst/>
          </a:prstGeom>
          <a:ln w="698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94" idx="3"/>
          </p:cNvCxnSpPr>
          <p:nvPr/>
        </p:nvCxnSpPr>
        <p:spPr>
          <a:xfrm flipV="1">
            <a:off x="7386320" y="2838450"/>
            <a:ext cx="8845550" cy="2860040"/>
          </a:xfrm>
          <a:prstGeom prst="straightConnector1">
            <a:avLst/>
          </a:prstGeom>
          <a:ln w="508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flipH="1">
            <a:off x="7386320" y="2938145"/>
            <a:ext cx="9182100" cy="3027680"/>
          </a:xfrm>
          <a:prstGeom prst="straightConnector1">
            <a:avLst/>
          </a:prstGeom>
          <a:ln w="571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H="1" flipV="1">
            <a:off x="6906895" y="4510405"/>
            <a:ext cx="15240" cy="934085"/>
          </a:xfrm>
          <a:prstGeom prst="straightConnector1">
            <a:avLst/>
          </a:prstGeom>
          <a:ln w="698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89" idx="3"/>
            <a:endCxn id="65" idx="1"/>
          </p:cNvCxnSpPr>
          <p:nvPr/>
        </p:nvCxnSpPr>
        <p:spPr>
          <a:xfrm>
            <a:off x="7401560" y="4201795"/>
            <a:ext cx="3515360" cy="1798320"/>
          </a:xfrm>
          <a:prstGeom prst="straightConnector1">
            <a:avLst/>
          </a:prstGeom>
          <a:ln w="698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>
            <a:off x="5008880" y="4389755"/>
            <a:ext cx="782955" cy="15240"/>
          </a:xfrm>
          <a:prstGeom prst="straightConnector1">
            <a:avLst/>
          </a:prstGeom>
          <a:ln w="698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H="1">
            <a:off x="4933315" y="4088765"/>
            <a:ext cx="858520" cy="15240"/>
          </a:xfrm>
          <a:prstGeom prst="straightConnector1">
            <a:avLst/>
          </a:prstGeom>
          <a:ln w="698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V="1">
            <a:off x="4594225" y="2973705"/>
            <a:ext cx="15240" cy="918845"/>
          </a:xfrm>
          <a:prstGeom prst="straightConnector1">
            <a:avLst/>
          </a:prstGeom>
          <a:ln w="698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 flipH="1">
            <a:off x="1434465" y="1868805"/>
            <a:ext cx="73025" cy="7868285"/>
          </a:xfrm>
          <a:prstGeom prst="line">
            <a:avLst/>
          </a:prstGeom>
          <a:ln w="63500" cmpd="sng">
            <a:solidFill>
              <a:schemeClr val="bg1">
                <a:lumMod val="50000"/>
                <a:lumOff val="50000"/>
              </a:schemeClr>
            </a:solidFill>
            <a:prstDash val="sysDot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32" idx="3"/>
            <a:endCxn id="80" idx="1"/>
          </p:cNvCxnSpPr>
          <p:nvPr/>
        </p:nvCxnSpPr>
        <p:spPr>
          <a:xfrm>
            <a:off x="2277110" y="2665095"/>
            <a:ext cx="1122680" cy="0"/>
          </a:xfrm>
          <a:prstGeom prst="straightConnector1">
            <a:avLst/>
          </a:prstGeom>
          <a:ln w="698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圆角矩形 88"/>
          <p:cNvSpPr/>
          <p:nvPr/>
        </p:nvSpPr>
        <p:spPr>
          <a:xfrm>
            <a:off x="5789930" y="3847465"/>
            <a:ext cx="1611630" cy="7080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实例化</a:t>
            </a:r>
            <a:r>
              <a:rPr lang="en-US" altLang="zh-CN" sz="2000" dirty="0" err="1"/>
              <a:t>BeanB</a:t>
            </a:r>
            <a:endParaRPr lang="en-US" altLang="zh-CN" sz="2000" dirty="0"/>
          </a:p>
        </p:txBody>
      </p:sp>
      <p:sp>
        <p:nvSpPr>
          <p:cNvPr id="32" name="圆角矩形 31"/>
          <p:cNvSpPr/>
          <p:nvPr/>
        </p:nvSpPr>
        <p:spPr>
          <a:xfrm>
            <a:off x="665480" y="2310765"/>
            <a:ext cx="1611630" cy="7080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err="1"/>
              <a:t>BeanA</a:t>
            </a:r>
            <a:endParaRPr lang="en-US" altLang="zh-CN" sz="2000" dirty="0"/>
          </a:p>
        </p:txBody>
      </p:sp>
      <p:cxnSp>
        <p:nvCxnSpPr>
          <p:cNvPr id="112" name="直接箭头连接符 111"/>
          <p:cNvCxnSpPr/>
          <p:nvPr/>
        </p:nvCxnSpPr>
        <p:spPr>
          <a:xfrm flipH="1">
            <a:off x="12471400" y="2868295"/>
            <a:ext cx="702310" cy="3175"/>
          </a:xfrm>
          <a:prstGeom prst="straightConnector1">
            <a:avLst/>
          </a:prstGeom>
          <a:ln w="698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 descr="问问群" title="而我却二群"/>
          <p:cNvCxnSpPr/>
          <p:nvPr/>
        </p:nvCxnSpPr>
        <p:spPr>
          <a:xfrm>
            <a:off x="6294755" y="4555415"/>
            <a:ext cx="0" cy="828675"/>
          </a:xfrm>
          <a:prstGeom prst="straightConnector1">
            <a:avLst/>
          </a:prstGeom>
          <a:ln w="508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圆角矩形 116"/>
          <p:cNvSpPr/>
          <p:nvPr/>
        </p:nvSpPr>
        <p:spPr>
          <a:xfrm>
            <a:off x="5774690" y="5384165"/>
            <a:ext cx="1611630" cy="7080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err="1"/>
              <a:t>BeanA</a:t>
            </a:r>
            <a:endParaRPr lang="en-US" altLang="zh-CN" sz="2000" dirty="0"/>
          </a:p>
        </p:txBody>
      </p:sp>
      <p:sp>
        <p:nvSpPr>
          <p:cNvPr id="118" name="文本框 117"/>
          <p:cNvSpPr txBox="1"/>
          <p:nvPr/>
        </p:nvSpPr>
        <p:spPr>
          <a:xfrm>
            <a:off x="5170170" y="4725670"/>
            <a:ext cx="112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依赖属性</a:t>
            </a:r>
          </a:p>
        </p:txBody>
      </p:sp>
      <p:sp>
        <p:nvSpPr>
          <p:cNvPr id="119" name="文本框 118"/>
          <p:cNvSpPr txBox="1"/>
          <p:nvPr/>
        </p:nvSpPr>
        <p:spPr>
          <a:xfrm rot="20520000">
            <a:off x="7768590" y="5749925"/>
            <a:ext cx="15741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通过工厂产生代理对象</a:t>
            </a:r>
          </a:p>
        </p:txBody>
      </p:sp>
      <p:cxnSp>
        <p:nvCxnSpPr>
          <p:cNvPr id="121" name="直接箭头连接符 120"/>
          <p:cNvCxnSpPr/>
          <p:nvPr/>
        </p:nvCxnSpPr>
        <p:spPr>
          <a:xfrm flipH="1">
            <a:off x="14841855" y="2792730"/>
            <a:ext cx="939165" cy="15240"/>
          </a:xfrm>
          <a:prstGeom prst="straightConnector1">
            <a:avLst/>
          </a:prstGeom>
          <a:ln w="698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乘号 123"/>
          <p:cNvSpPr/>
          <p:nvPr/>
        </p:nvSpPr>
        <p:spPr>
          <a:xfrm>
            <a:off x="16015970" y="2023745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乘号 124"/>
          <p:cNvSpPr/>
          <p:nvPr/>
        </p:nvSpPr>
        <p:spPr>
          <a:xfrm>
            <a:off x="16038195" y="5241290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6" name="肘形连接符 125"/>
          <p:cNvCxnSpPr/>
          <p:nvPr/>
        </p:nvCxnSpPr>
        <p:spPr>
          <a:xfrm>
            <a:off x="5011420" y="2943225"/>
            <a:ext cx="9024620" cy="321310"/>
          </a:xfrm>
          <a:prstGeom prst="bentConnector4">
            <a:avLst>
              <a:gd name="adj1" fmla="val 45539"/>
              <a:gd name="adj2" fmla="val 174111"/>
            </a:avLst>
          </a:prstGeom>
          <a:ln w="698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乘号 126"/>
          <p:cNvSpPr/>
          <p:nvPr/>
        </p:nvSpPr>
        <p:spPr>
          <a:xfrm>
            <a:off x="13578840" y="2453005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05B71E4-11AF-4E35-9280-082F45C31E8B}"/>
              </a:ext>
            </a:extLst>
          </p:cNvPr>
          <p:cNvSpPr/>
          <p:nvPr/>
        </p:nvSpPr>
        <p:spPr>
          <a:xfrm>
            <a:off x="15645130" y="0"/>
            <a:ext cx="2642870" cy="1202690"/>
          </a:xfrm>
          <a:prstGeom prst="rect">
            <a:avLst/>
          </a:prstGeom>
          <a:solidFill>
            <a:srgbClr val="3F434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3" grpId="0" animBg="1"/>
      <p:bldP spid="43" grpId="1" animBg="1"/>
      <p:bldP spid="47" grpId="0" uiExpand="1" animBg="1"/>
      <p:bldP spid="47" grpId="1" animBg="1"/>
      <p:bldP spid="56" grpId="0" animBg="1"/>
      <p:bldP spid="65" grpId="0" animBg="1"/>
      <p:bldP spid="69" grpId="0" bldLvl="0" animBg="1"/>
      <p:bldP spid="69" grpId="1" animBg="1"/>
      <p:bldP spid="80" grpId="0" animBg="1"/>
      <p:bldP spid="80" grpId="1" animBg="1"/>
      <p:bldP spid="82" grpId="0"/>
      <p:bldP spid="82" grpId="1"/>
      <p:bldP spid="89" grpId="0" animBg="1"/>
      <p:bldP spid="89" grpId="1" animBg="1"/>
      <p:bldP spid="32" grpId="0" animBg="1"/>
      <p:bldP spid="32" grpId="1" animBg="1"/>
      <p:bldP spid="117" grpId="0" bldLvl="0" animBg="1"/>
      <p:bldP spid="117" grpId="1" animBg="1"/>
      <p:bldP spid="118" grpId="0"/>
      <p:bldP spid="118" grpId="1"/>
      <p:bldP spid="119" grpId="0"/>
      <p:bldP spid="119" grpId="1"/>
      <p:bldP spid="124" grpId="0" animBg="1"/>
      <p:bldP spid="124" grpId="1" animBg="1"/>
      <p:bldP spid="125" grpId="0" animBg="1"/>
      <p:bldP spid="125" grpId="1" animBg="1"/>
      <p:bldP spid="127" grpId="0" animBg="1"/>
      <p:bldP spid="127" grpId="1" animBg="1"/>
    </p:bldLst>
  </p:timing>
</p:sld>
</file>

<file path=ppt/theme/theme1.xml><?xml version="1.0" encoding="utf-8"?>
<a:theme xmlns:a="http://schemas.openxmlformats.org/drawingml/2006/main" name="主题1">
  <a:themeElements>
    <a:clrScheme name="zce">
      <a:dk1>
        <a:srgbClr val="000000"/>
      </a:dk1>
      <a:lt1>
        <a:sysClr val="window" lastClr="FFFFFF"/>
      </a:lt1>
      <a:dk2>
        <a:srgbClr val="343A3C"/>
      </a:dk2>
      <a:lt2>
        <a:srgbClr val="F8F9FB"/>
      </a:lt2>
      <a:accent1>
        <a:srgbClr val="FF6B6B"/>
      </a:accent1>
      <a:accent2>
        <a:srgbClr val="FFD700"/>
      </a:accent2>
      <a:accent3>
        <a:srgbClr val="20C997"/>
      </a:accent3>
      <a:accent4>
        <a:srgbClr val="339AF0"/>
      </a:accent4>
      <a:accent5>
        <a:srgbClr val="5C7CFA"/>
      </a:accent5>
      <a:accent6>
        <a:srgbClr val="845EF7"/>
      </a:accent6>
      <a:hlink>
        <a:srgbClr val="339AF0"/>
      </a:hlink>
      <a:folHlink>
        <a:srgbClr val="1C7ED6"/>
      </a:folHlink>
    </a:clrScheme>
    <a:fontScheme name="思源黑体">
      <a:majorFont>
        <a:latin typeface="方正悠黑体加粗"/>
        <a:ea typeface="方正悠黑体加粗"/>
        <a:cs typeface=""/>
      </a:majorFont>
      <a:minorFont>
        <a:latin typeface="方正悠黑体加粗"/>
        <a:ea typeface="方正悠黑体加粗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Lagou</Template>
  <TotalTime>42</TotalTime>
  <Words>59</Words>
  <Application>Microsoft Office PowerPoint</Application>
  <PresentationFormat>自定义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方正悠黑体加粗</vt:lpstr>
      <vt:lpstr>Arial</vt:lpstr>
      <vt:lpstr>Calibri</vt:lpstr>
      <vt:lpstr>主题1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西岭 老湿</dc:creator>
  <cp:lastModifiedBy>lbw54maitian@163.com</cp:lastModifiedBy>
  <cp:revision>31</cp:revision>
  <dcterms:created xsi:type="dcterms:W3CDTF">2020-09-04T05:41:00Z</dcterms:created>
  <dcterms:modified xsi:type="dcterms:W3CDTF">2021-07-04T18:43:41Z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KSOSaveFontToCloudKey">
    <vt:lpwstr>703391775_cloud</vt:lpwstr>
  </property>
  <property fmtid="{D5CDD505-2E9C-101B-9397-08002B2CF9AE}" pid="4" name="ICV">
    <vt:lpwstr>B4E0842BD8E64ACAAE20658F49BF9B95</vt:lpwstr>
  </property>
</Properties>
</file>