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0" r:id="rId5"/>
    <p:sldId id="261" r:id="rId6"/>
    <p:sldId id="262" r:id="rId7"/>
    <p:sldId id="263" r:id="rId8"/>
    <p:sldId id="275" r:id="rId9"/>
    <p:sldId id="288" r:id="rId10"/>
    <p:sldId id="289" r:id="rId11"/>
    <p:sldId id="286" r:id="rId12"/>
    <p:sldId id="287" r:id="rId13"/>
    <p:sldId id="290" r:id="rId14"/>
    <p:sldId id="291" r:id="rId15"/>
    <p:sldId id="292" r:id="rId16"/>
    <p:sldId id="293" r:id="rId17"/>
    <p:sldId id="294"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6235" autoAdjust="0"/>
  </p:normalViewPr>
  <p:slideViewPr>
    <p:cSldViewPr snapToGrid="0">
      <p:cViewPr varScale="1">
        <p:scale>
          <a:sx n="70" d="100"/>
          <a:sy n="70" d="100"/>
        </p:scale>
        <p:origin x="112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AF102-680D-4F13-A591-46A969B20818}"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FFFA9-8EBA-46D1-AEA9-48B0A8E14C30}" type="slidenum">
              <a:rPr lang="en-IN" smtClean="0"/>
              <a:t>‹#›</a:t>
            </a:fld>
            <a:endParaRPr lang="en-IN"/>
          </a:p>
        </p:txBody>
      </p:sp>
    </p:spTree>
    <p:extLst>
      <p:ext uri="{BB962C8B-B14F-4D97-AF65-F5344CB8AC3E}">
        <p14:creationId xmlns:p14="http://schemas.microsoft.com/office/powerpoint/2010/main" val="376819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IN" sz="1800" dirty="0">
                <a:effectLst/>
                <a:latin typeface="Times New Roman" panose="02020603050405020304" pitchFamily="18" charset="0"/>
                <a:ea typeface="Calibri" panose="020F0502020204030204" pitchFamily="34" charset="0"/>
              </a:rPr>
              <a:t>We began by loading necessary modules such as os (for interacting with files), NumPy (for numerical calculations), pandas (for working with data frames), torch (for pytorch module), and matplotlib (for charting information). Google Colab was used throughout the whole project. </a:t>
            </a:r>
          </a:p>
          <a:p>
            <a:pPr marL="342900" indent="-342900">
              <a:buAutoNum type="arabicPeriod"/>
            </a:pPr>
            <a:endParaRPr lang="en-IN" sz="1800" dirty="0">
              <a:effectLst/>
              <a:latin typeface="Times New Roman" panose="02020603050405020304" pitchFamily="18" charset="0"/>
              <a:ea typeface="Calibri" panose="020F0502020204030204" pitchFamily="34" charset="0"/>
            </a:endParaRPr>
          </a:p>
          <a:p>
            <a:pPr marL="342900" indent="-342900">
              <a:buAutoNum type="arabicPeriod"/>
            </a:pPr>
            <a:r>
              <a:rPr lang="en-US" sz="1800" dirty="0">
                <a:effectLst/>
                <a:latin typeface="Times New Roman" panose="02020603050405020304" pitchFamily="18" charset="0"/>
                <a:ea typeface="Calibri" panose="020F0502020204030204" pitchFamily="34" charset="0"/>
              </a:rPr>
              <a:t>The image data were imported using torch vision. ImageFolder was then used to convert the pixel values (0-255) of each picture to 0-1, since neural networks operate best with normalized input.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forward propagating of a CNN, the batch length is the no of pictures delivered as input all at once. Batch size essentially specifies the number of images which would be transmitted over a network. Here, a batch size of 32 was chosen. The following image shows the photos used for the first round of training.</a:t>
            </a:r>
          </a:p>
          <a:p>
            <a:pPr marL="342900" indent="-342900">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IN" sz="1800" dirty="0">
                <a:solidFill>
                  <a:srgbClr val="000000"/>
                </a:solidFill>
                <a:effectLst/>
                <a:latin typeface="Times New Roman" panose="02020603050405020304" pitchFamily="18" charset="0"/>
                <a:ea typeface="Calibri" panose="020F0502020204030204" pitchFamily="34" charset="0"/>
              </a:rPr>
              <a:t>GPUs are recommended when working with image datasets as CPUs are best for general-purpose processing, whereas GPUs are suited for training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deep learning as they can perform multiple calculations simultaneously.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AutoNum type="arabicPeriod"/>
            </a:pPr>
            <a:endParaRPr lang="en-IN" dirty="0"/>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87FFFA9-8EBA-46D1-AEA9-48B0A8E14C30}" type="slidenum">
              <a:rPr lang="en-IN" smtClean="0"/>
              <a:t>10</a:t>
            </a:fld>
            <a:endParaRPr lang="en-IN"/>
          </a:p>
        </p:txBody>
      </p:sp>
    </p:spTree>
    <p:extLst>
      <p:ext uri="{BB962C8B-B14F-4D97-AF65-F5344CB8AC3E}">
        <p14:creationId xmlns:p14="http://schemas.microsoft.com/office/powerpoint/2010/main" val="46724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We used ResNet (particularly ResNet9), which has been one of the most significant advances in computer vision since its introduction in 2015. </a:t>
            </a:r>
            <a:endParaRPr lang="en-IN" dirty="0"/>
          </a:p>
        </p:txBody>
      </p:sp>
      <p:sp>
        <p:nvSpPr>
          <p:cNvPr id="4" name="Slide Number Placeholder 3"/>
          <p:cNvSpPr>
            <a:spLocks noGrp="1"/>
          </p:cNvSpPr>
          <p:nvPr>
            <p:ph type="sldNum" sz="quarter" idx="5"/>
          </p:nvPr>
        </p:nvSpPr>
        <p:spPr/>
        <p:txBody>
          <a:bodyPr/>
          <a:lstStyle/>
          <a:p>
            <a:fld id="{187FFFA9-8EBA-46D1-AEA9-48B0A8E14C30}" type="slidenum">
              <a:rPr lang="en-IN" smtClean="0"/>
              <a:t>11</a:t>
            </a:fld>
            <a:endParaRPr lang="en-IN"/>
          </a:p>
        </p:txBody>
      </p:sp>
    </p:spTree>
    <p:extLst>
      <p:ext uri="{BB962C8B-B14F-4D97-AF65-F5344CB8AC3E}">
        <p14:creationId xmlns:p14="http://schemas.microsoft.com/office/powerpoint/2010/main" val="788774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used ResNet for one more reason</a:t>
            </a:r>
          </a:p>
          <a:p>
            <a:r>
              <a:rPr lang="en-IN" dirty="0"/>
              <a:t>which is we can overcome vanishing gradient problem.</a:t>
            </a:r>
          </a:p>
          <a:p>
            <a:endParaRPr lang="en-IN" dirty="0"/>
          </a:p>
          <a:p>
            <a:r>
              <a:rPr lang="en-IN" dirty="0"/>
              <a:t>Vanishing gradient:</a:t>
            </a:r>
          </a:p>
          <a:p>
            <a:endParaRPr lang="en-IN" dirty="0"/>
          </a:p>
          <a:p>
            <a:r>
              <a:rPr lang="en-IN" dirty="0"/>
              <a:t>It occurs while training deep neural networks, where the gradients that are used to update network be come very small or vanish.</a:t>
            </a:r>
          </a:p>
        </p:txBody>
      </p:sp>
      <p:sp>
        <p:nvSpPr>
          <p:cNvPr id="4" name="Slide Number Placeholder 3"/>
          <p:cNvSpPr>
            <a:spLocks noGrp="1"/>
          </p:cNvSpPr>
          <p:nvPr>
            <p:ph type="sldNum" sz="quarter" idx="5"/>
          </p:nvPr>
        </p:nvSpPr>
        <p:spPr/>
        <p:txBody>
          <a:bodyPr/>
          <a:lstStyle/>
          <a:p>
            <a:fld id="{187FFFA9-8EBA-46D1-AEA9-48B0A8E14C30}" type="slidenum">
              <a:rPr lang="en-IN" smtClean="0"/>
              <a:t>12</a:t>
            </a:fld>
            <a:endParaRPr lang="en-IN"/>
          </a:p>
        </p:txBody>
      </p:sp>
    </p:spTree>
    <p:extLst>
      <p:ext uri="{BB962C8B-B14F-4D97-AF65-F5344CB8AC3E}">
        <p14:creationId xmlns:p14="http://schemas.microsoft.com/office/powerpoint/2010/main" val="1583042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After training, we examined the precision of the validation data and found that it was 99.1% accurate.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vs No of epochs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Learning rate vs Batch Number</a:t>
            </a:r>
            <a:endParaRPr lang="en-IN" dirty="0"/>
          </a:p>
        </p:txBody>
      </p:sp>
      <p:sp>
        <p:nvSpPr>
          <p:cNvPr id="4" name="Slide Number Placeholder 3"/>
          <p:cNvSpPr>
            <a:spLocks noGrp="1"/>
          </p:cNvSpPr>
          <p:nvPr>
            <p:ph type="sldNum" sz="quarter" idx="5"/>
          </p:nvPr>
        </p:nvSpPr>
        <p:spPr/>
        <p:txBody>
          <a:bodyPr/>
          <a:lstStyle/>
          <a:p>
            <a:fld id="{187FFFA9-8EBA-46D1-AEA9-48B0A8E14C30}" type="slidenum">
              <a:rPr lang="en-IN" smtClean="0"/>
              <a:t>14</a:t>
            </a:fld>
            <a:endParaRPr lang="en-IN"/>
          </a:p>
        </p:txBody>
      </p:sp>
    </p:spTree>
    <p:extLst>
      <p:ext uri="{BB962C8B-B14F-4D97-AF65-F5344CB8AC3E}">
        <p14:creationId xmlns:p14="http://schemas.microsoft.com/office/powerpoint/2010/main" val="363278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First, we took a single leaf image from the test dataset and gave it as an input to the model for predicting. </a:t>
            </a:r>
            <a:endParaRPr lang="en-IN" dirty="0"/>
          </a:p>
        </p:txBody>
      </p:sp>
      <p:sp>
        <p:nvSpPr>
          <p:cNvPr id="4" name="Slide Number Placeholder 3"/>
          <p:cNvSpPr>
            <a:spLocks noGrp="1"/>
          </p:cNvSpPr>
          <p:nvPr>
            <p:ph type="sldNum" sz="quarter" idx="5"/>
          </p:nvPr>
        </p:nvSpPr>
        <p:spPr/>
        <p:txBody>
          <a:bodyPr/>
          <a:lstStyle/>
          <a:p>
            <a:fld id="{187FFFA9-8EBA-46D1-AEA9-48B0A8E14C30}" type="slidenum">
              <a:rPr lang="en-IN" smtClean="0"/>
              <a:t>15</a:t>
            </a:fld>
            <a:endParaRPr lang="en-IN"/>
          </a:p>
        </p:txBody>
      </p:sp>
    </p:spTree>
    <p:extLst>
      <p:ext uri="{BB962C8B-B14F-4D97-AF65-F5344CB8AC3E}">
        <p14:creationId xmlns:p14="http://schemas.microsoft.com/office/powerpoint/2010/main" val="85520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dirty="0">
                <a:effectLst/>
                <a:latin typeface="Times New Roman" panose="02020603050405020304" pitchFamily="18" charset="0"/>
                <a:ea typeface="Calibri" panose="020F0502020204030204" pitchFamily="34" charset="0"/>
              </a:rPr>
              <a:t>Later we evaluated the model on all images it predicted the exact disease for each plant.</a:t>
            </a:r>
            <a:endParaRPr lang="en-IN" dirty="0"/>
          </a:p>
        </p:txBody>
      </p:sp>
      <p:sp>
        <p:nvSpPr>
          <p:cNvPr id="4" name="Slide Number Placeholder 3"/>
          <p:cNvSpPr>
            <a:spLocks noGrp="1"/>
          </p:cNvSpPr>
          <p:nvPr>
            <p:ph type="sldNum" sz="quarter" idx="5"/>
          </p:nvPr>
        </p:nvSpPr>
        <p:spPr/>
        <p:txBody>
          <a:bodyPr/>
          <a:lstStyle/>
          <a:p>
            <a:fld id="{187FFFA9-8EBA-46D1-AEA9-48B0A8E14C30}" type="slidenum">
              <a:rPr lang="en-IN" smtClean="0"/>
              <a:t>16</a:t>
            </a:fld>
            <a:endParaRPr lang="en-IN"/>
          </a:p>
        </p:txBody>
      </p:sp>
    </p:spTree>
    <p:extLst>
      <p:ext uri="{BB962C8B-B14F-4D97-AF65-F5344CB8AC3E}">
        <p14:creationId xmlns:p14="http://schemas.microsoft.com/office/powerpoint/2010/main" val="381206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105388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1202719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8478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3782574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804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322935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1794367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253072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416703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7589A-CD80-46B2-AEF6-D5FAE5C59F4C}"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425549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7589A-CD80-46B2-AEF6-D5FAE5C59F4C}"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405184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7589A-CD80-46B2-AEF6-D5FAE5C59F4C}"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27973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7589A-CD80-46B2-AEF6-D5FAE5C59F4C}"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418065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7589A-CD80-46B2-AEF6-D5FAE5C59F4C}"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27057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7589A-CD80-46B2-AEF6-D5FAE5C59F4C}"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347632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7589A-CD80-46B2-AEF6-D5FAE5C59F4C}"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6A4284-6379-442C-BD16-50FB2DEC2410}" type="slidenum">
              <a:rPr lang="en-IN" smtClean="0"/>
              <a:t>‹#›</a:t>
            </a:fld>
            <a:endParaRPr lang="en-IN"/>
          </a:p>
        </p:txBody>
      </p:sp>
    </p:spTree>
    <p:extLst>
      <p:ext uri="{BB962C8B-B14F-4D97-AF65-F5344CB8AC3E}">
        <p14:creationId xmlns:p14="http://schemas.microsoft.com/office/powerpoint/2010/main" val="309275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17589A-CD80-46B2-AEF6-D5FAE5C59F4C}" type="datetimeFigureOut">
              <a:rPr lang="en-IN" smtClean="0"/>
              <a:t>06-10-2023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6A4284-6379-442C-BD16-50FB2DEC2410}" type="slidenum">
              <a:rPr lang="en-IN" smtClean="0"/>
              <a:t>‹#›</a:t>
            </a:fld>
            <a:endParaRPr lang="en-IN"/>
          </a:p>
        </p:txBody>
      </p:sp>
    </p:spTree>
    <p:extLst>
      <p:ext uri="{BB962C8B-B14F-4D97-AF65-F5344CB8AC3E}">
        <p14:creationId xmlns:p14="http://schemas.microsoft.com/office/powerpoint/2010/main" val="1635040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vipoooool/new-plant-diseases-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7A5-C639-15E5-FE29-1CD2B91CBE0F}"/>
              </a:ext>
            </a:extLst>
          </p:cNvPr>
          <p:cNvSpPr>
            <a:spLocks noGrp="1"/>
          </p:cNvSpPr>
          <p:nvPr>
            <p:ph type="ctrTitle"/>
          </p:nvPr>
        </p:nvSpPr>
        <p:spPr/>
        <p:txBody>
          <a:bodyPr/>
          <a:lstStyle/>
          <a:p>
            <a:r>
              <a:rPr lang="en-IN" dirty="0"/>
              <a:t>Plant Disease Detection</a:t>
            </a:r>
          </a:p>
        </p:txBody>
      </p:sp>
      <p:sp>
        <p:nvSpPr>
          <p:cNvPr id="3" name="Subtitle 2">
            <a:extLst>
              <a:ext uri="{FF2B5EF4-FFF2-40B4-BE49-F238E27FC236}">
                <a16:creationId xmlns:a16="http://schemas.microsoft.com/office/drawing/2014/main" id="{D49AB546-D04D-E8BF-D0B5-B073F1DDA84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3277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EB75-E6B8-98FA-C159-F95E3A552676}"/>
              </a:ext>
            </a:extLst>
          </p:cNvPr>
          <p:cNvSpPr>
            <a:spLocks noGrp="1"/>
          </p:cNvSpPr>
          <p:nvPr>
            <p:ph type="title"/>
          </p:nvPr>
        </p:nvSpPr>
        <p:spPr/>
        <p:txBody>
          <a:bodyPr/>
          <a:lstStyle/>
          <a:p>
            <a:br>
              <a:rPr lang="en-IN" dirty="0"/>
            </a:br>
            <a:r>
              <a:rPr lang="en-IN" dirty="0"/>
              <a:t>Septs Involved</a:t>
            </a:r>
          </a:p>
        </p:txBody>
      </p:sp>
      <p:sp>
        <p:nvSpPr>
          <p:cNvPr id="3" name="Content Placeholder 2">
            <a:extLst>
              <a:ext uri="{FF2B5EF4-FFF2-40B4-BE49-F238E27FC236}">
                <a16:creationId xmlns:a16="http://schemas.microsoft.com/office/drawing/2014/main" id="{28834795-6245-F77C-D9CC-26ED571AA7A1}"/>
              </a:ext>
            </a:extLst>
          </p:cNvPr>
          <p:cNvSpPr>
            <a:spLocks noGrp="1"/>
          </p:cNvSpPr>
          <p:nvPr>
            <p:ph idx="1"/>
          </p:nvPr>
        </p:nvSpPr>
        <p:spPr/>
        <p:txBody>
          <a:bodyPr/>
          <a:lstStyle/>
          <a:p>
            <a:r>
              <a:rPr lang="en-IN" dirty="0"/>
              <a:t>Loading necessary modules – Phase 1</a:t>
            </a:r>
          </a:p>
          <a:p>
            <a:r>
              <a:rPr lang="en-IN" dirty="0"/>
              <a:t>Dataset preparation – Phase 2</a:t>
            </a:r>
          </a:p>
          <a:p>
            <a:r>
              <a:rPr lang="en-IN" dirty="0"/>
              <a:t>Modelling CNN – Phase 3</a:t>
            </a:r>
          </a:p>
          <a:p>
            <a:r>
              <a:rPr lang="en-IN" dirty="0"/>
              <a:t>Architecture – Phase 4</a:t>
            </a:r>
          </a:p>
          <a:p>
            <a:endParaRPr lang="en-IN" dirty="0"/>
          </a:p>
          <a:p>
            <a:endParaRPr lang="en-IN" dirty="0"/>
          </a:p>
          <a:p>
            <a:endParaRPr lang="en-IN" dirty="0"/>
          </a:p>
        </p:txBody>
      </p:sp>
    </p:spTree>
    <p:extLst>
      <p:ext uri="{BB962C8B-B14F-4D97-AF65-F5344CB8AC3E}">
        <p14:creationId xmlns:p14="http://schemas.microsoft.com/office/powerpoint/2010/main" val="132108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49B4-846B-1674-CF6E-E67E885FEFC0}"/>
              </a:ext>
            </a:extLst>
          </p:cNvPr>
          <p:cNvSpPr>
            <a:spLocks noGrp="1"/>
          </p:cNvSpPr>
          <p:nvPr>
            <p:ph type="title"/>
          </p:nvPr>
        </p:nvSpPr>
        <p:spPr/>
        <p:txBody>
          <a:bodyPr/>
          <a:lstStyle/>
          <a:p>
            <a:br>
              <a:rPr lang="en-IN" dirty="0"/>
            </a:br>
            <a:r>
              <a:rPr lang="en-IN" dirty="0"/>
              <a:t>Need for ResNet</a:t>
            </a:r>
          </a:p>
        </p:txBody>
      </p:sp>
      <p:sp>
        <p:nvSpPr>
          <p:cNvPr id="3" name="Content Placeholder 2">
            <a:extLst>
              <a:ext uri="{FF2B5EF4-FFF2-40B4-BE49-F238E27FC236}">
                <a16:creationId xmlns:a16="http://schemas.microsoft.com/office/drawing/2014/main" id="{74F35130-01C8-E975-FAE9-3004D84BE005}"/>
              </a:ext>
            </a:extLst>
          </p:cNvPr>
          <p:cNvSpPr>
            <a:spLocks noGrp="1"/>
          </p:cNvSpPr>
          <p:nvPr>
            <p:ph idx="1"/>
          </p:nvPr>
        </p:nvSpPr>
        <p:spPr/>
        <p:txBody>
          <a:bodyPr/>
          <a:lstStyle/>
          <a:p>
            <a:pPr algn="just"/>
            <a:r>
              <a:rPr lang="en-US" b="0" i="0" dirty="0">
                <a:solidFill>
                  <a:srgbClr val="444444"/>
                </a:solidFill>
                <a:effectLst/>
                <a:latin typeface="Trebuchet MS (Body)"/>
              </a:rPr>
              <a:t>Mostly in order to solve a complex problem, we stack some additional layers in the Deep Neural Networks which results in improved accuracy and performance. The intuition behind adding more layers is that these layers progressively learn more complex features. For example, in case of recognizing images, the first layer may learn to detect edges, the second layer may learn to identify textures and similarly the third layer can learn to detect objects and so on. </a:t>
            </a:r>
            <a:endParaRPr lang="en-IN" dirty="0">
              <a:latin typeface="Trebuchet MS (Body)"/>
            </a:endParaRPr>
          </a:p>
        </p:txBody>
      </p:sp>
    </p:spTree>
    <p:extLst>
      <p:ext uri="{BB962C8B-B14F-4D97-AF65-F5344CB8AC3E}">
        <p14:creationId xmlns:p14="http://schemas.microsoft.com/office/powerpoint/2010/main" val="108627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BA6C-2883-1532-C625-14C9BC1B2F29}"/>
              </a:ext>
            </a:extLst>
          </p:cNvPr>
          <p:cNvSpPr>
            <a:spLocks noGrp="1"/>
          </p:cNvSpPr>
          <p:nvPr>
            <p:ph type="title"/>
          </p:nvPr>
        </p:nvSpPr>
        <p:spPr/>
        <p:txBody>
          <a:bodyPr/>
          <a:lstStyle/>
          <a:p>
            <a:br>
              <a:rPr lang="en-IN" dirty="0"/>
            </a:br>
            <a:r>
              <a:rPr lang="en-IN" dirty="0"/>
              <a:t>Residual Block</a:t>
            </a:r>
          </a:p>
        </p:txBody>
      </p:sp>
      <p:sp>
        <p:nvSpPr>
          <p:cNvPr id="3" name="Content Placeholder 2">
            <a:extLst>
              <a:ext uri="{FF2B5EF4-FFF2-40B4-BE49-F238E27FC236}">
                <a16:creationId xmlns:a16="http://schemas.microsoft.com/office/drawing/2014/main" id="{D58A6982-D483-0011-A5E8-31A3A2BF723E}"/>
              </a:ext>
            </a:extLst>
          </p:cNvPr>
          <p:cNvSpPr>
            <a:spLocks noGrp="1"/>
          </p:cNvSpPr>
          <p:nvPr>
            <p:ph idx="1"/>
          </p:nvPr>
        </p:nvSpPr>
        <p:spPr/>
        <p:txBody>
          <a:bodyPr/>
          <a:lstStyle/>
          <a:p>
            <a:pPr algn="just"/>
            <a:r>
              <a:rPr lang="en-US" b="0" i="0" dirty="0">
                <a:effectLst/>
                <a:latin typeface="Trebuchet MS (Body)"/>
              </a:rPr>
              <a:t>In ResNet, unlike in traditional neural networks, each layer feeds into the next layer, we use a network with residual blocks, each layer feeds into the next layer and directly into the layers about 2–3 hops away, to avoid over-fitting (a situation when validation loss stop decreasing at a point and then keeps increasing while training loss still decreases). This also helps in preventing “Vanishing Gradient”</a:t>
            </a:r>
            <a:r>
              <a:rPr lang="en-US" i="0" dirty="0">
                <a:solidFill>
                  <a:schemeClr val="tx1"/>
                </a:solidFill>
                <a:effectLst/>
                <a:latin typeface="Trebuchet MS (Body)"/>
              </a:rPr>
              <a:t> </a:t>
            </a:r>
            <a:r>
              <a:rPr lang="en-US" b="0" i="0" dirty="0">
                <a:effectLst/>
                <a:latin typeface="Trebuchet MS (Body)"/>
              </a:rPr>
              <a:t>and allow us to train deep neural networks.</a:t>
            </a:r>
            <a:endParaRPr lang="en-IN" dirty="0">
              <a:latin typeface="Trebuchet MS (Body)"/>
            </a:endParaRPr>
          </a:p>
        </p:txBody>
      </p:sp>
      <p:pic>
        <p:nvPicPr>
          <p:cNvPr id="5" name="Picture 4">
            <a:extLst>
              <a:ext uri="{FF2B5EF4-FFF2-40B4-BE49-F238E27FC236}">
                <a16:creationId xmlns:a16="http://schemas.microsoft.com/office/drawing/2014/main" id="{BFF7BC48-6332-77CF-BA74-388E641DE62F}"/>
              </a:ext>
            </a:extLst>
          </p:cNvPr>
          <p:cNvPicPr>
            <a:picLocks noChangeAspect="1"/>
          </p:cNvPicPr>
          <p:nvPr/>
        </p:nvPicPr>
        <p:blipFill>
          <a:blip r:embed="rId3"/>
          <a:stretch>
            <a:fillRect/>
          </a:stretch>
        </p:blipFill>
        <p:spPr>
          <a:xfrm>
            <a:off x="2416030" y="4100975"/>
            <a:ext cx="5257198" cy="2382722"/>
          </a:xfrm>
          <a:prstGeom prst="rect">
            <a:avLst/>
          </a:prstGeom>
        </p:spPr>
      </p:pic>
    </p:spTree>
    <p:extLst>
      <p:ext uri="{BB962C8B-B14F-4D97-AF65-F5344CB8AC3E}">
        <p14:creationId xmlns:p14="http://schemas.microsoft.com/office/powerpoint/2010/main" val="30492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DFB13D-420D-7E82-DE7E-7BE3D5E09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771" y="2280167"/>
            <a:ext cx="2819399" cy="4127747"/>
          </a:xfrm>
          <a:prstGeom prst="rect">
            <a:avLst/>
          </a:prstGeom>
        </p:spPr>
      </p:pic>
      <p:sp>
        <p:nvSpPr>
          <p:cNvPr id="5" name="Title 4">
            <a:extLst>
              <a:ext uri="{FF2B5EF4-FFF2-40B4-BE49-F238E27FC236}">
                <a16:creationId xmlns:a16="http://schemas.microsoft.com/office/drawing/2014/main" id="{1E5DB877-42BC-A8BB-007E-3BFACCB086E6}"/>
              </a:ext>
            </a:extLst>
          </p:cNvPr>
          <p:cNvSpPr>
            <a:spLocks noGrp="1"/>
          </p:cNvSpPr>
          <p:nvPr>
            <p:ph type="title"/>
          </p:nvPr>
        </p:nvSpPr>
        <p:spPr>
          <a:xfrm>
            <a:off x="677334" y="609599"/>
            <a:ext cx="8596668" cy="1469571"/>
          </a:xfrm>
        </p:spPr>
        <p:txBody>
          <a:bodyPr>
            <a:normAutofit fontScale="90000"/>
          </a:bodyPr>
          <a:lstStyle/>
          <a:p>
            <a:br>
              <a:rPr lang="en-IN" dirty="0"/>
            </a:br>
            <a:r>
              <a:rPr lang="en-IN" dirty="0"/>
              <a:t>conv1-&gt;conv2-&gt;RES1-&gt;conv3-&gt;conv4-&gt;RES2-&gt;classifier</a:t>
            </a:r>
          </a:p>
        </p:txBody>
      </p:sp>
    </p:spTree>
    <p:extLst>
      <p:ext uri="{BB962C8B-B14F-4D97-AF65-F5344CB8AC3E}">
        <p14:creationId xmlns:p14="http://schemas.microsoft.com/office/powerpoint/2010/main" val="422592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47D5-4BE5-A198-AB38-A0549C41AC35}"/>
              </a:ext>
            </a:extLst>
          </p:cNvPr>
          <p:cNvSpPr>
            <a:spLocks noGrp="1"/>
          </p:cNvSpPr>
          <p:nvPr>
            <p:ph type="title"/>
          </p:nvPr>
        </p:nvSpPr>
        <p:spPr/>
        <p:txBody>
          <a:bodyPr/>
          <a:lstStyle/>
          <a:p>
            <a:br>
              <a:rPr lang="en-IN" dirty="0"/>
            </a:br>
            <a:r>
              <a:rPr lang="en-IN" dirty="0"/>
              <a:t>Results</a:t>
            </a:r>
          </a:p>
        </p:txBody>
      </p:sp>
      <p:pic>
        <p:nvPicPr>
          <p:cNvPr id="4" name="Content Placeholder 3">
            <a:extLst>
              <a:ext uri="{FF2B5EF4-FFF2-40B4-BE49-F238E27FC236}">
                <a16:creationId xmlns:a16="http://schemas.microsoft.com/office/drawing/2014/main" id="{67CDC931-172A-9E91-D215-C0CD7C62AD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014" y="2456335"/>
            <a:ext cx="3943553" cy="2825895"/>
          </a:xfrm>
          <a:prstGeom prst="rect">
            <a:avLst/>
          </a:prstGeom>
        </p:spPr>
      </p:pic>
      <p:pic>
        <p:nvPicPr>
          <p:cNvPr id="5" name="Picture 4">
            <a:extLst>
              <a:ext uri="{FF2B5EF4-FFF2-40B4-BE49-F238E27FC236}">
                <a16:creationId xmlns:a16="http://schemas.microsoft.com/office/drawing/2014/main" id="{2510758A-F2C7-434A-76A0-CD559EFD8810}"/>
              </a:ext>
            </a:extLst>
          </p:cNvPr>
          <p:cNvPicPr>
            <a:picLocks noChangeAspect="1"/>
          </p:cNvPicPr>
          <p:nvPr/>
        </p:nvPicPr>
        <p:blipFill>
          <a:blip r:embed="rId4"/>
          <a:stretch>
            <a:fillRect/>
          </a:stretch>
        </p:blipFill>
        <p:spPr>
          <a:xfrm>
            <a:off x="5987143" y="2550884"/>
            <a:ext cx="3943553" cy="2636798"/>
          </a:xfrm>
          <a:prstGeom prst="rect">
            <a:avLst/>
          </a:prstGeom>
        </p:spPr>
      </p:pic>
    </p:spTree>
    <p:extLst>
      <p:ext uri="{BB962C8B-B14F-4D97-AF65-F5344CB8AC3E}">
        <p14:creationId xmlns:p14="http://schemas.microsoft.com/office/powerpoint/2010/main" val="230891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8052-D839-9F93-A5E2-8D58B1E0A6A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2AC3699-169B-64A6-4A00-0FD311E8654F}"/>
              </a:ext>
            </a:extLst>
          </p:cNvPr>
          <p:cNvPicPr>
            <a:picLocks noGrp="1" noChangeAspect="1"/>
          </p:cNvPicPr>
          <p:nvPr>
            <p:ph idx="1"/>
          </p:nvPr>
        </p:nvPicPr>
        <p:blipFill>
          <a:blip r:embed="rId3"/>
          <a:stretch>
            <a:fillRect/>
          </a:stretch>
        </p:blipFill>
        <p:spPr>
          <a:xfrm>
            <a:off x="2991542" y="3043977"/>
            <a:ext cx="3968954" cy="2114659"/>
          </a:xfrm>
          <a:prstGeom prst="rect">
            <a:avLst/>
          </a:prstGeom>
        </p:spPr>
      </p:pic>
    </p:spTree>
    <p:extLst>
      <p:ext uri="{BB962C8B-B14F-4D97-AF65-F5344CB8AC3E}">
        <p14:creationId xmlns:p14="http://schemas.microsoft.com/office/powerpoint/2010/main" val="325637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46DF-A64D-86A2-DA10-5CBB32CD80B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31A831F-99B4-F4D7-36AC-76979504C8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0557" y="2234310"/>
            <a:ext cx="4330923" cy="3733992"/>
          </a:xfrm>
          <a:prstGeom prst="rect">
            <a:avLst/>
          </a:prstGeom>
        </p:spPr>
      </p:pic>
    </p:spTree>
    <p:extLst>
      <p:ext uri="{BB962C8B-B14F-4D97-AF65-F5344CB8AC3E}">
        <p14:creationId xmlns:p14="http://schemas.microsoft.com/office/powerpoint/2010/main" val="47767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5C35-60F8-C611-002D-6DED392973A7}"/>
              </a:ext>
            </a:extLst>
          </p:cNvPr>
          <p:cNvSpPr>
            <a:spLocks noGrp="1"/>
          </p:cNvSpPr>
          <p:nvPr>
            <p:ph type="title"/>
          </p:nvPr>
        </p:nvSpPr>
        <p:spPr/>
        <p:txBody>
          <a:bodyPr/>
          <a:lstStyle/>
          <a:p>
            <a:br>
              <a:rPr lang="en-IN" dirty="0"/>
            </a:br>
            <a:r>
              <a:rPr lang="en-IN" dirty="0"/>
              <a:t>Timeline</a:t>
            </a:r>
          </a:p>
        </p:txBody>
      </p:sp>
      <p:sp>
        <p:nvSpPr>
          <p:cNvPr id="3" name="Content Placeholder 2">
            <a:extLst>
              <a:ext uri="{FF2B5EF4-FFF2-40B4-BE49-F238E27FC236}">
                <a16:creationId xmlns:a16="http://schemas.microsoft.com/office/drawing/2014/main" id="{13B7046F-4710-4C9C-B375-88E970C2C14A}"/>
              </a:ext>
            </a:extLst>
          </p:cNvPr>
          <p:cNvSpPr>
            <a:spLocks noGrp="1"/>
          </p:cNvSpPr>
          <p:nvPr>
            <p:ph idx="1"/>
          </p:nvPr>
        </p:nvSpPr>
        <p:spPr>
          <a:xfrm>
            <a:off x="677334" y="2160589"/>
            <a:ext cx="8596668" cy="4316411"/>
          </a:xfrm>
        </p:spPr>
        <p:txBody>
          <a:bodyPr>
            <a:normAutofit lnSpcReduction="10000"/>
          </a:bodyPr>
          <a:lstStyle/>
          <a:p>
            <a:r>
              <a:rPr lang="en-IN" dirty="0"/>
              <a:t>29-8-2023 – 24-9-2023</a:t>
            </a:r>
          </a:p>
          <a:p>
            <a:pPr marL="0" indent="0">
              <a:buNone/>
            </a:pPr>
            <a:r>
              <a:rPr lang="en-IN" dirty="0"/>
              <a:t>	1. Dataset preparation</a:t>
            </a:r>
          </a:p>
          <a:p>
            <a:pPr marL="0" indent="0">
              <a:buNone/>
            </a:pPr>
            <a:r>
              <a:rPr lang="en-IN" dirty="0"/>
              <a:t>	2. Model building </a:t>
            </a:r>
          </a:p>
          <a:p>
            <a:pPr marL="0" indent="0">
              <a:buNone/>
            </a:pPr>
            <a:r>
              <a:rPr lang="en-IN" dirty="0"/>
              <a:t>	3. Results extraction </a:t>
            </a:r>
          </a:p>
          <a:p>
            <a:r>
              <a:rPr lang="en-IN" dirty="0"/>
              <a:t>26-9-2023 – 4-10-2023</a:t>
            </a:r>
          </a:p>
          <a:p>
            <a:pPr marL="0" indent="0">
              <a:buNone/>
            </a:pPr>
            <a:r>
              <a:rPr lang="en-IN" dirty="0"/>
              <a:t>	1. Documentation </a:t>
            </a:r>
          </a:p>
          <a:p>
            <a:pPr marL="0" indent="0">
              <a:buNone/>
            </a:pPr>
            <a:r>
              <a:rPr lang="en-IN" dirty="0"/>
              <a:t>	2. Editing’s</a:t>
            </a:r>
          </a:p>
          <a:p>
            <a:r>
              <a:rPr lang="en-IN" dirty="0"/>
              <a:t>7-10-2023 – 11-11-2023 (Tentatively)</a:t>
            </a:r>
          </a:p>
          <a:p>
            <a:pPr marL="0" indent="0">
              <a:buNone/>
            </a:pPr>
            <a:r>
              <a:rPr lang="en-IN" dirty="0"/>
              <a:t>	1. Project report</a:t>
            </a:r>
          </a:p>
          <a:p>
            <a:r>
              <a:rPr lang="en-IN" dirty="0"/>
              <a:t>After 11-11-2023</a:t>
            </a:r>
          </a:p>
          <a:p>
            <a:pPr marL="0" indent="0">
              <a:buNone/>
            </a:pPr>
            <a:r>
              <a:rPr lang="en-IN" dirty="0"/>
              <a:t>	1. Evaluation and Submission</a:t>
            </a:r>
          </a:p>
        </p:txBody>
      </p:sp>
    </p:spTree>
    <p:extLst>
      <p:ext uri="{BB962C8B-B14F-4D97-AF65-F5344CB8AC3E}">
        <p14:creationId xmlns:p14="http://schemas.microsoft.com/office/powerpoint/2010/main" val="267451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5B0502-5E9D-8D42-0654-5AB82FEC22CE}"/>
              </a:ext>
            </a:extLst>
          </p:cNvPr>
          <p:cNvSpPr>
            <a:spLocks noGrp="1"/>
          </p:cNvSpPr>
          <p:nvPr>
            <p:ph type="title"/>
          </p:nvPr>
        </p:nvSpPr>
        <p:spPr>
          <a:xfrm>
            <a:off x="1080105" y="2768600"/>
            <a:ext cx="8596668" cy="1320800"/>
          </a:xfrm>
        </p:spPr>
        <p:txBody>
          <a:bodyPr/>
          <a:lstStyle/>
          <a:p>
            <a:pPr algn="ctr"/>
            <a:br>
              <a:rPr lang="en-IN" dirty="0"/>
            </a:br>
            <a:r>
              <a:rPr lang="en-IN" dirty="0"/>
              <a:t>THANKYOU</a:t>
            </a:r>
          </a:p>
        </p:txBody>
      </p:sp>
    </p:spTree>
    <p:extLst>
      <p:ext uri="{BB962C8B-B14F-4D97-AF65-F5344CB8AC3E}">
        <p14:creationId xmlns:p14="http://schemas.microsoft.com/office/powerpoint/2010/main" val="123512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CC16-0834-78C8-0763-0DE0C3EDD219}"/>
              </a:ext>
            </a:extLst>
          </p:cNvPr>
          <p:cNvSpPr>
            <a:spLocks noGrp="1"/>
          </p:cNvSpPr>
          <p:nvPr>
            <p:ph type="title"/>
          </p:nvPr>
        </p:nvSpPr>
        <p:spPr/>
        <p:txBody>
          <a:bodyPr/>
          <a:lstStyle/>
          <a:p>
            <a:br>
              <a:rPr lang="en-IN" dirty="0"/>
            </a:br>
            <a:r>
              <a:rPr lang="en-IN" dirty="0"/>
              <a:t>Abstract</a:t>
            </a:r>
          </a:p>
        </p:txBody>
      </p:sp>
      <p:sp>
        <p:nvSpPr>
          <p:cNvPr id="3" name="Content Placeholder 2">
            <a:extLst>
              <a:ext uri="{FF2B5EF4-FFF2-40B4-BE49-F238E27FC236}">
                <a16:creationId xmlns:a16="http://schemas.microsoft.com/office/drawing/2014/main" id="{8B1C17FA-2301-C941-6F31-2045BD74D878}"/>
              </a:ext>
            </a:extLst>
          </p:cNvPr>
          <p:cNvSpPr>
            <a:spLocks noGrp="1"/>
          </p:cNvSpPr>
          <p:nvPr>
            <p:ph idx="1"/>
          </p:nvPr>
        </p:nvSpPr>
        <p:spPr/>
        <p:txBody>
          <a:bodyPr/>
          <a:lstStyle/>
          <a:p>
            <a:pPr algn="just"/>
            <a:r>
              <a:rPr lang="en-US" dirty="0"/>
              <a:t>Agricultural productivity is something on which economy highly depends. If proper care is not taken in this area then it causes serious effects on plants and due to which respective product quality, quantity or productivity is affected. Detection of plant disease through some automatic technique is beneficial as it reduces a large work of monitoring in big farms of crops, and Algorithm for image segmentation technique which is used for automatic detection and classification of plant leaf diseases, is done by using genetic algorithm.</a:t>
            </a:r>
          </a:p>
          <a:p>
            <a:endParaRPr lang="en-IN" dirty="0"/>
          </a:p>
        </p:txBody>
      </p:sp>
    </p:spTree>
    <p:extLst>
      <p:ext uri="{BB962C8B-B14F-4D97-AF65-F5344CB8AC3E}">
        <p14:creationId xmlns:p14="http://schemas.microsoft.com/office/powerpoint/2010/main" val="287078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8489-0C37-EC7B-8335-557D30B791AF}"/>
              </a:ext>
            </a:extLst>
          </p:cNvPr>
          <p:cNvSpPr>
            <a:spLocks noGrp="1"/>
          </p:cNvSpPr>
          <p:nvPr>
            <p:ph type="title"/>
          </p:nvPr>
        </p:nvSpPr>
        <p:spPr/>
        <p:txBody>
          <a:bodyPr/>
          <a:lstStyle/>
          <a:p>
            <a:br>
              <a:rPr lang="en-IN" dirty="0"/>
            </a:br>
            <a:r>
              <a:rPr lang="en-IN" dirty="0"/>
              <a:t>Introduction</a:t>
            </a:r>
          </a:p>
        </p:txBody>
      </p:sp>
      <p:sp>
        <p:nvSpPr>
          <p:cNvPr id="3" name="Content Placeholder 2">
            <a:extLst>
              <a:ext uri="{FF2B5EF4-FFF2-40B4-BE49-F238E27FC236}">
                <a16:creationId xmlns:a16="http://schemas.microsoft.com/office/drawing/2014/main" id="{EF3C2095-6415-21C3-0AE6-E1C9B2FF7C68}"/>
              </a:ext>
            </a:extLst>
          </p:cNvPr>
          <p:cNvSpPr>
            <a:spLocks noGrp="1"/>
          </p:cNvSpPr>
          <p:nvPr>
            <p:ph idx="1"/>
          </p:nvPr>
        </p:nvSpPr>
        <p:spPr>
          <a:xfrm>
            <a:off x="677334" y="2160589"/>
            <a:ext cx="8596668" cy="4697411"/>
          </a:xfrm>
        </p:spPr>
        <p:txBody>
          <a:bodyPr/>
          <a:lstStyle/>
          <a:p>
            <a:pPr algn="just"/>
            <a:r>
              <a:rPr lang="en-US" dirty="0"/>
              <a:t>Automatic detection of the diseases by just seeing the symptoms on the plant leaves makes it easier also machine vision to provide image based automatic process control.</a:t>
            </a:r>
          </a:p>
          <a:p>
            <a:pPr algn="just"/>
            <a:r>
              <a:rPr lang="en-US" dirty="0"/>
              <a:t>Image segmentation is grouping an image into different parts. In this Thresholding process is advanced color method. This process is based on various features found in the image.</a:t>
            </a:r>
          </a:p>
          <a:p>
            <a:pPr algn="just"/>
            <a:r>
              <a:rPr lang="en-US" dirty="0"/>
              <a:t>Genetic algorithm searches from a large sampling of the cost surface. Large number of variables can be processed and Gives a number of optimum solutions, different image segmentation results can be obtained.</a:t>
            </a:r>
          </a:p>
          <a:p>
            <a:pPr algn="just"/>
            <a:endParaRPr lang="en-IN" dirty="0"/>
          </a:p>
        </p:txBody>
      </p:sp>
    </p:spTree>
    <p:extLst>
      <p:ext uri="{BB962C8B-B14F-4D97-AF65-F5344CB8AC3E}">
        <p14:creationId xmlns:p14="http://schemas.microsoft.com/office/powerpoint/2010/main" val="40755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C929-1C7E-6C7D-2445-985C3751D86A}"/>
              </a:ext>
            </a:extLst>
          </p:cNvPr>
          <p:cNvSpPr>
            <a:spLocks noGrp="1"/>
          </p:cNvSpPr>
          <p:nvPr>
            <p:ph type="title"/>
          </p:nvPr>
        </p:nvSpPr>
        <p:spPr/>
        <p:txBody>
          <a:bodyPr/>
          <a:lstStyle/>
          <a:p>
            <a:br>
              <a:rPr lang="en-IN" dirty="0"/>
            </a:br>
            <a:r>
              <a:rPr lang="en-IN" dirty="0"/>
              <a:t>Problem Statement</a:t>
            </a:r>
          </a:p>
        </p:txBody>
      </p:sp>
      <p:sp>
        <p:nvSpPr>
          <p:cNvPr id="3" name="Content Placeholder 2">
            <a:extLst>
              <a:ext uri="{FF2B5EF4-FFF2-40B4-BE49-F238E27FC236}">
                <a16:creationId xmlns:a16="http://schemas.microsoft.com/office/drawing/2014/main" id="{BD3BAD6E-0224-ADA2-1023-8F2129A8975C}"/>
              </a:ext>
            </a:extLst>
          </p:cNvPr>
          <p:cNvSpPr>
            <a:spLocks noGrp="1"/>
          </p:cNvSpPr>
          <p:nvPr>
            <p:ph idx="1"/>
          </p:nvPr>
        </p:nvSpPr>
        <p:spPr/>
        <p:txBody>
          <a:bodyPr/>
          <a:lstStyle/>
          <a:p>
            <a:pPr algn="just"/>
            <a:r>
              <a:rPr lang="en-US" dirty="0"/>
              <a:t>To develop computational methods which will make the process of disease detection and classification using leaf images automatic, with maximum accuracy.</a:t>
            </a:r>
            <a:endParaRPr lang="en-IN" dirty="0"/>
          </a:p>
        </p:txBody>
      </p:sp>
    </p:spTree>
    <p:extLst>
      <p:ext uri="{BB962C8B-B14F-4D97-AF65-F5344CB8AC3E}">
        <p14:creationId xmlns:p14="http://schemas.microsoft.com/office/powerpoint/2010/main" val="168227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A4A-0C27-3C57-1DB7-4E4421DB2CC7}"/>
              </a:ext>
            </a:extLst>
          </p:cNvPr>
          <p:cNvSpPr>
            <a:spLocks noGrp="1"/>
          </p:cNvSpPr>
          <p:nvPr>
            <p:ph type="title"/>
          </p:nvPr>
        </p:nvSpPr>
        <p:spPr/>
        <p:txBody>
          <a:bodyPr/>
          <a:lstStyle/>
          <a:p>
            <a:br>
              <a:rPr lang="en-IN" dirty="0"/>
            </a:br>
            <a:r>
              <a:rPr lang="en-IN" dirty="0"/>
              <a:t>Objectives</a:t>
            </a:r>
          </a:p>
        </p:txBody>
      </p:sp>
      <p:sp>
        <p:nvSpPr>
          <p:cNvPr id="3" name="Content Placeholder 2">
            <a:extLst>
              <a:ext uri="{FF2B5EF4-FFF2-40B4-BE49-F238E27FC236}">
                <a16:creationId xmlns:a16="http://schemas.microsoft.com/office/drawing/2014/main" id="{ECF3AFCB-E687-9084-5652-E540B42BC80B}"/>
              </a:ext>
            </a:extLst>
          </p:cNvPr>
          <p:cNvSpPr>
            <a:spLocks noGrp="1"/>
          </p:cNvSpPr>
          <p:nvPr>
            <p:ph idx="1"/>
          </p:nvPr>
        </p:nvSpPr>
        <p:spPr/>
        <p:txBody>
          <a:bodyPr/>
          <a:lstStyle/>
          <a:p>
            <a:r>
              <a:rPr lang="en-US" dirty="0"/>
              <a:t>To process the data of the leaf picture from plant dataset.</a:t>
            </a:r>
          </a:p>
          <a:p>
            <a:r>
              <a:rPr lang="en-US" dirty="0"/>
              <a:t>Extract the feature from pre-processed data.</a:t>
            </a:r>
          </a:p>
          <a:p>
            <a:r>
              <a:rPr lang="en-US" dirty="0"/>
              <a:t>Accurately classify the leaf disease.</a:t>
            </a:r>
          </a:p>
          <a:p>
            <a:r>
              <a:rPr lang="en-US" dirty="0"/>
              <a:t>Evaluate performance analysis</a:t>
            </a:r>
          </a:p>
          <a:p>
            <a:endParaRPr lang="en-IN" dirty="0"/>
          </a:p>
        </p:txBody>
      </p:sp>
    </p:spTree>
    <p:extLst>
      <p:ext uri="{BB962C8B-B14F-4D97-AF65-F5344CB8AC3E}">
        <p14:creationId xmlns:p14="http://schemas.microsoft.com/office/powerpoint/2010/main" val="388344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5ACD-2424-4BDC-8162-B2563FB09964}"/>
              </a:ext>
            </a:extLst>
          </p:cNvPr>
          <p:cNvSpPr>
            <a:spLocks noGrp="1"/>
          </p:cNvSpPr>
          <p:nvPr>
            <p:ph type="title"/>
          </p:nvPr>
        </p:nvSpPr>
        <p:spPr/>
        <p:txBody>
          <a:bodyPr/>
          <a:lstStyle/>
          <a:p>
            <a:br>
              <a:rPr lang="en-IN" dirty="0"/>
            </a:br>
            <a:r>
              <a:rPr lang="en-IN" dirty="0"/>
              <a:t>Existing System and Its Disadvantages</a:t>
            </a:r>
          </a:p>
        </p:txBody>
      </p:sp>
      <p:sp>
        <p:nvSpPr>
          <p:cNvPr id="3" name="Content Placeholder 2">
            <a:extLst>
              <a:ext uri="{FF2B5EF4-FFF2-40B4-BE49-F238E27FC236}">
                <a16:creationId xmlns:a16="http://schemas.microsoft.com/office/drawing/2014/main" id="{1F855643-DCD9-851F-45CB-246161A6E7CF}"/>
              </a:ext>
            </a:extLst>
          </p:cNvPr>
          <p:cNvSpPr>
            <a:spLocks noGrp="1"/>
          </p:cNvSpPr>
          <p:nvPr>
            <p:ph idx="1"/>
          </p:nvPr>
        </p:nvSpPr>
        <p:spPr/>
        <p:txBody>
          <a:bodyPr/>
          <a:lstStyle/>
          <a:p>
            <a:pPr algn="just"/>
            <a:r>
              <a:rPr lang="en-US" dirty="0"/>
              <a:t>The existing method for plant disease detection is simply naked eye observation by experts through which identification and detection of plant diseases done.</a:t>
            </a:r>
          </a:p>
          <a:p>
            <a:pPr algn="just"/>
            <a:r>
              <a:rPr lang="en-US" dirty="0"/>
              <a:t>Disadvantages</a:t>
            </a:r>
          </a:p>
          <a:p>
            <a:pPr lvl="1" algn="just"/>
            <a:r>
              <a:rPr lang="en-US" dirty="0"/>
              <a:t>We need large team of experts to detect diseases.</a:t>
            </a:r>
          </a:p>
          <a:p>
            <a:pPr lvl="1" algn="just"/>
            <a:r>
              <a:rPr lang="en-US" dirty="0"/>
              <a:t>Continuous monitoring of plants is required.</a:t>
            </a:r>
          </a:p>
          <a:p>
            <a:pPr lvl="1" algn="just"/>
            <a:r>
              <a:rPr lang="en-US" dirty="0"/>
              <a:t>Cost of existing system is high when we implemented for large farms.</a:t>
            </a:r>
          </a:p>
          <a:p>
            <a:pPr lvl="1" algn="just"/>
            <a:r>
              <a:rPr lang="en-US" dirty="0"/>
              <a:t>Farmers do not have proper facilities.</a:t>
            </a:r>
          </a:p>
          <a:p>
            <a:pPr lvl="1" algn="just"/>
            <a:endParaRPr lang="en-US" dirty="0"/>
          </a:p>
          <a:p>
            <a:pPr lvl="1" algn="just"/>
            <a:endParaRPr lang="en-US" dirty="0"/>
          </a:p>
          <a:p>
            <a:pPr algn="just"/>
            <a:endParaRPr lang="en-IN" dirty="0"/>
          </a:p>
        </p:txBody>
      </p:sp>
    </p:spTree>
    <p:extLst>
      <p:ext uri="{BB962C8B-B14F-4D97-AF65-F5344CB8AC3E}">
        <p14:creationId xmlns:p14="http://schemas.microsoft.com/office/powerpoint/2010/main" val="201168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48E3-B22C-B6A4-B158-2674B4EA00F1}"/>
              </a:ext>
            </a:extLst>
          </p:cNvPr>
          <p:cNvSpPr>
            <a:spLocks noGrp="1"/>
          </p:cNvSpPr>
          <p:nvPr>
            <p:ph type="title"/>
          </p:nvPr>
        </p:nvSpPr>
        <p:spPr/>
        <p:txBody>
          <a:bodyPr/>
          <a:lstStyle/>
          <a:p>
            <a:br>
              <a:rPr lang="en-IN" dirty="0"/>
            </a:br>
            <a:r>
              <a:rPr lang="en-IN" dirty="0"/>
              <a:t>Proposed System and Its Advantages</a:t>
            </a:r>
          </a:p>
        </p:txBody>
      </p:sp>
      <p:sp>
        <p:nvSpPr>
          <p:cNvPr id="7" name="Content Placeholder 6">
            <a:extLst>
              <a:ext uri="{FF2B5EF4-FFF2-40B4-BE49-F238E27FC236}">
                <a16:creationId xmlns:a16="http://schemas.microsoft.com/office/drawing/2014/main" id="{9EB0FE73-FE16-75F1-CA91-D53445EBE487}"/>
              </a:ext>
            </a:extLst>
          </p:cNvPr>
          <p:cNvSpPr>
            <a:spLocks noGrp="1"/>
          </p:cNvSpPr>
          <p:nvPr>
            <p:ph idx="1"/>
          </p:nvPr>
        </p:nvSpPr>
        <p:spPr/>
        <p:txBody>
          <a:bodyPr/>
          <a:lstStyle/>
          <a:p>
            <a:pPr algn="just"/>
            <a:r>
              <a:rPr lang="en-IN" dirty="0"/>
              <a:t>The proposed method is using ResNet (CNN model)</a:t>
            </a:r>
          </a:p>
          <a:p>
            <a:pPr algn="just"/>
            <a:r>
              <a:rPr lang="en-IN" dirty="0"/>
              <a:t>Advantages</a:t>
            </a:r>
          </a:p>
          <a:p>
            <a:pPr lvl="1" algn="just"/>
            <a:r>
              <a:rPr lang="en-US" dirty="0"/>
              <a:t>At very early stage itself it detects the symptoms of </a:t>
            </a:r>
          </a:p>
          <a:p>
            <a:pPr marL="457200" lvl="1" indent="0" algn="just">
              <a:buNone/>
            </a:pPr>
            <a:r>
              <a:rPr lang="en-US" dirty="0"/>
              <a:t>disease.</a:t>
            </a:r>
          </a:p>
          <a:p>
            <a:pPr lvl="1" algn="just"/>
            <a:r>
              <a:rPr lang="en-US" dirty="0"/>
              <a:t>Automatic detection of the diseases by just seeing the</a:t>
            </a:r>
          </a:p>
          <a:p>
            <a:pPr marL="457200" lvl="1" indent="0" algn="just">
              <a:buNone/>
            </a:pPr>
            <a:r>
              <a:rPr lang="en-US" dirty="0"/>
              <a:t> symptoms.</a:t>
            </a:r>
          </a:p>
          <a:p>
            <a:pPr lvl="1" algn="just"/>
            <a:r>
              <a:rPr lang="en-US" dirty="0"/>
              <a:t>Also supports machine vision to provide image based </a:t>
            </a:r>
          </a:p>
          <a:p>
            <a:pPr marL="457200" lvl="1" indent="0" algn="just">
              <a:buNone/>
            </a:pPr>
            <a:r>
              <a:rPr lang="en-US" dirty="0"/>
              <a:t>automatic process .</a:t>
            </a:r>
          </a:p>
          <a:p>
            <a:pPr lvl="1" algn="just"/>
            <a:endParaRPr lang="en-IN" dirty="0"/>
          </a:p>
        </p:txBody>
      </p:sp>
    </p:spTree>
    <p:extLst>
      <p:ext uri="{BB962C8B-B14F-4D97-AF65-F5344CB8AC3E}">
        <p14:creationId xmlns:p14="http://schemas.microsoft.com/office/powerpoint/2010/main" val="154623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92F2-5515-9BF6-5E2E-7D99FD24160D}"/>
              </a:ext>
            </a:extLst>
          </p:cNvPr>
          <p:cNvSpPr>
            <a:spLocks noGrp="1"/>
          </p:cNvSpPr>
          <p:nvPr>
            <p:ph type="title"/>
          </p:nvPr>
        </p:nvSpPr>
        <p:spPr/>
        <p:txBody>
          <a:bodyPr/>
          <a:lstStyle/>
          <a:p>
            <a:br>
              <a:rPr lang="en-IN" dirty="0"/>
            </a:br>
            <a:r>
              <a:rPr lang="en-IN" dirty="0"/>
              <a:t>Dataset Used</a:t>
            </a:r>
          </a:p>
        </p:txBody>
      </p:sp>
      <p:sp>
        <p:nvSpPr>
          <p:cNvPr id="3" name="Content Placeholder 2">
            <a:extLst>
              <a:ext uri="{FF2B5EF4-FFF2-40B4-BE49-F238E27FC236}">
                <a16:creationId xmlns:a16="http://schemas.microsoft.com/office/drawing/2014/main" id="{5E3125F3-0825-2289-19E8-8FF7776BF0F1}"/>
              </a:ext>
            </a:extLst>
          </p:cNvPr>
          <p:cNvSpPr>
            <a:spLocks noGrp="1"/>
          </p:cNvSpPr>
          <p:nvPr>
            <p:ph idx="1"/>
          </p:nvPr>
        </p:nvSpPr>
        <p:spPr/>
        <p:txBody>
          <a:bodyPr/>
          <a:lstStyle/>
          <a:p>
            <a:pPr algn="just"/>
            <a:r>
              <a:rPr lang="en-US" dirty="0"/>
              <a:t>Images were taken from the new plant disease dataset from Kaggle. This dataset is recreated using offline augmentation from the original dataset which is plant village dataset. This dataset consists of about 87K RGB images of healthy and diseased crop leaves which is categorized into 38 different classes. The plants that are considered in this dataset are Orange, Grape, Raspberry, Tomato, Peach, Apple, Cherry (including sour), Soybean, Pepper bell, Corn(maize), Potato, Blueberry, Squash and Strawberry.</a:t>
            </a:r>
            <a:endParaRPr lang="en-IN" dirty="0"/>
          </a:p>
          <a:p>
            <a:r>
              <a:rPr lang="en-IN" dirty="0">
                <a:hlinkClick r:id="rId2"/>
              </a:rPr>
              <a:t>https://www.kaggle.com/datasets/vipoooool/new-plant-diseases-dataset</a:t>
            </a:r>
            <a:endParaRPr lang="en-IN" dirty="0"/>
          </a:p>
          <a:p>
            <a:pPr marL="0" indent="0">
              <a:buNone/>
            </a:pPr>
            <a:endParaRPr lang="en-IN" dirty="0"/>
          </a:p>
        </p:txBody>
      </p:sp>
    </p:spTree>
    <p:extLst>
      <p:ext uri="{BB962C8B-B14F-4D97-AF65-F5344CB8AC3E}">
        <p14:creationId xmlns:p14="http://schemas.microsoft.com/office/powerpoint/2010/main" val="95233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17A5-C639-15E5-FE29-1CD2B91CBE0F}"/>
              </a:ext>
            </a:extLst>
          </p:cNvPr>
          <p:cNvSpPr>
            <a:spLocks noGrp="1"/>
          </p:cNvSpPr>
          <p:nvPr>
            <p:ph type="ctrTitle"/>
          </p:nvPr>
        </p:nvSpPr>
        <p:spPr/>
        <p:txBody>
          <a:bodyPr/>
          <a:lstStyle/>
          <a:p>
            <a:pPr algn="ctr"/>
            <a:r>
              <a:rPr lang="en-IN" dirty="0"/>
              <a:t>Methodology</a:t>
            </a:r>
          </a:p>
        </p:txBody>
      </p:sp>
      <p:sp>
        <p:nvSpPr>
          <p:cNvPr id="3" name="Subtitle 2">
            <a:extLst>
              <a:ext uri="{FF2B5EF4-FFF2-40B4-BE49-F238E27FC236}">
                <a16:creationId xmlns:a16="http://schemas.microsoft.com/office/drawing/2014/main" id="{D49AB546-D04D-E8BF-D0B5-B073F1DDA84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14541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1070</Words>
  <Application>Microsoft Office PowerPoint</Application>
  <PresentationFormat>Widescreen</PresentationFormat>
  <Paragraphs>85</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Trebuchet MS</vt:lpstr>
      <vt:lpstr>Trebuchet MS (Body)</vt:lpstr>
      <vt:lpstr>Wingdings 3</vt:lpstr>
      <vt:lpstr>Facet</vt:lpstr>
      <vt:lpstr>Plant Disease Detection</vt:lpstr>
      <vt:lpstr> Abstract</vt:lpstr>
      <vt:lpstr> Introduction</vt:lpstr>
      <vt:lpstr> Problem Statement</vt:lpstr>
      <vt:lpstr> Objectives</vt:lpstr>
      <vt:lpstr> Existing System and Its Disadvantages</vt:lpstr>
      <vt:lpstr> Proposed System and Its Advantages</vt:lpstr>
      <vt:lpstr> Dataset Used</vt:lpstr>
      <vt:lpstr>Methodology</vt:lpstr>
      <vt:lpstr> Septs Involved</vt:lpstr>
      <vt:lpstr> Need for ResNet</vt:lpstr>
      <vt:lpstr> Residual Block</vt:lpstr>
      <vt:lpstr> conv1-&gt;conv2-&gt;RES1-&gt;conv3-&gt;conv4-&gt;RES2-&gt;classifier</vt:lpstr>
      <vt:lpstr> Results</vt:lpstr>
      <vt:lpstr>PowerPoint Presentation</vt:lpstr>
      <vt:lpstr>PowerPoint Presentation</vt:lpstr>
      <vt:lpstr> Timeline</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Jwala Manjunath</dc:creator>
  <cp:lastModifiedBy>Jwala Manjunath</cp:lastModifiedBy>
  <cp:revision>26</cp:revision>
  <dcterms:created xsi:type="dcterms:W3CDTF">2022-11-22T16:36:17Z</dcterms:created>
  <dcterms:modified xsi:type="dcterms:W3CDTF">2023-10-06T04:45:01Z</dcterms:modified>
</cp:coreProperties>
</file>