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9144000" cx="6858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470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2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3DA4827-023F-4F69-9227-7C2ADA6C9A50}" type="datetimeFigureOut">
              <a:rPr altLang="en-US" lang="zh-CN" smtClean="0"/>
              <a:t>2019/1/6 Sunday</a:t>
            </a:fld>
            <a:endParaRPr altLang="en-US" lang="zh-CN"/>
          </a:p>
        </p:txBody>
      </p:sp>
      <p:sp>
        <p:nvSpPr>
          <p:cNvPr id="1048728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2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3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0165F886-D777-42E0-A1F0-89D322129931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165F886-D777-42E0-A1F0-89D322129931}" type="slidenum">
              <a:rPr altLang="en-US" lang="zh-CN" smtClean="0"/>
              <a:t>3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ounded Rectangle 15"/>
          <p:cNvSpPr/>
          <p:nvPr/>
        </p:nvSpPr>
        <p:spPr>
          <a:xfrm>
            <a:off x="171450" y="304800"/>
            <a:ext cx="6521958" cy="804672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29" name="Group 9"/>
          <p:cNvGrpSpPr>
            <a:grpSpLocks noChangeAspect="1"/>
          </p:cNvGrpSpPr>
          <p:nvPr/>
        </p:nvGrpSpPr>
        <p:grpSpPr bwMode="hidden">
          <a:xfrm>
            <a:off x="158749" y="7138617"/>
            <a:ext cx="6542532" cy="1775440"/>
            <a:chOff x="-3905250" y="4294188"/>
            <a:chExt cx="13011150" cy="1892300"/>
          </a:xfrm>
        </p:grpSpPr>
        <p:sp>
          <p:nvSpPr>
            <p:cNvPr id="104861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1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1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1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618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619" name="Title 1"/>
          <p:cNvSpPr>
            <a:spLocks noGrp="1"/>
          </p:cNvSpPr>
          <p:nvPr>
            <p:ph type="ctrTitle"/>
          </p:nvPr>
        </p:nvSpPr>
        <p:spPr>
          <a:xfrm>
            <a:off x="514350" y="2133600"/>
            <a:ext cx="5829300" cy="237347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0" name="Subtitle 2"/>
          <p:cNvSpPr>
            <a:spLocks noGrp="1"/>
          </p:cNvSpPr>
          <p:nvPr>
            <p:ph type="subTitle" idx="1"/>
          </p:nvPr>
        </p:nvSpPr>
        <p:spPr>
          <a:xfrm>
            <a:off x="1028700" y="4741334"/>
            <a:ext cx="4800600" cy="1964267"/>
          </a:xfrm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rgbClr val="FFFFFF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7429A8-0E0C-46E7-A50A-CFBBA13DA8A5}" type="datetimeFigureOut">
              <a:rPr altLang="en-US" lang="zh-CN" smtClean="0"/>
              <a:t>2019/1/6 Sunday</a:t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8E90E-916A-4286-8BF2-5C8D840B2B1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ctr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7429A8-0E0C-46E7-A50A-CFBBA13DA8A5}" type="datetimeFigureOut">
              <a:rPr altLang="en-US" lang="zh-CN" smtClean="0"/>
              <a:t>2019/1/6 Sunday</a:t>
            </a:fld>
            <a:endParaRPr altLang="en-US" lang="zh-CN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8E90E-916A-4286-8BF2-5C8D840B2B1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垂直排列标题与文本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ounded Rectangle 20"/>
          <p:cNvSpPr/>
          <p:nvPr/>
        </p:nvSpPr>
        <p:spPr bwMode="hidden"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7429A8-0E0C-46E7-A50A-CFBBA13DA8A5}" type="datetimeFigureOut">
              <a:rPr altLang="en-US" lang="zh-CN" smtClean="0"/>
              <a:t>2019/1/6 Sunday</a:t>
            </a:fld>
            <a:endParaRPr altLang="en-US" lang="zh-CN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8E90E-916A-4286-8BF2-5C8D840B2B1D}" type="slidenum">
              <a:rPr altLang="en-US" lang="zh-CN" smtClean="0"/>
              <a:t>‹#›</a:t>
            </a:fld>
            <a:endParaRPr altLang="en-US" lang="zh-CN"/>
          </a:p>
        </p:txBody>
      </p:sp>
      <p:grpSp>
        <p:nvGrpSpPr>
          <p:cNvPr id="40" name="Group 14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5440"/>
            <a:chOff x="-3905250" y="4294188"/>
            <a:chExt cx="13011150" cy="1892300"/>
          </a:xfrm>
        </p:grpSpPr>
        <p:sp>
          <p:nvSpPr>
            <p:cNvPr id="1048679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80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81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82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683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684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930401"/>
            <a:ext cx="1543050" cy="5983111"/>
          </a:xfrm>
        </p:spPr>
        <p:txBody>
          <a:bodyPr anchor="ctr"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8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30400"/>
            <a:ext cx="4514850" cy="5983112"/>
          </a:xfrm>
        </p:spPr>
        <p:txBody>
          <a:bodyPr vert="eaVert"/>
          <a:lstStyle>
            <a:lvl1pPr>
              <a:buClr>
                <a:schemeClr val="accent1"/>
              </a:buClr>
            </a:lvl1pPr>
            <a:lvl2pPr>
              <a:buClr>
                <a:schemeClr val="accent1"/>
              </a:buClr>
            </a:lvl2pPr>
            <a:lvl3pPr>
              <a:buClr>
                <a:schemeClr val="accent1"/>
              </a:buClr>
            </a:lvl3pPr>
            <a:lvl4pPr>
              <a:buClr>
                <a:schemeClr val="accent1"/>
              </a:buClr>
            </a:lvl4pPr>
            <a:lvl5pPr>
              <a:buClr>
                <a:schemeClr val="accent1"/>
              </a:buClr>
            </a:lvl5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7429A8-0E0C-46E7-A50A-CFBBA13DA8A5}" type="datetimeFigureOut">
              <a:rPr altLang="en-US" lang="zh-CN" smtClean="0"/>
              <a:t>2019/1/6 Sunday</a:t>
            </a:fld>
            <a:endParaRPr altLang="en-US" lang="zh-CN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8E90E-916A-4286-8BF2-5C8D840B2B1D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1048662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节标题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ounded Rectangle 13"/>
          <p:cNvSpPr/>
          <p:nvPr/>
        </p:nvSpPr>
        <p:spPr>
          <a:xfrm>
            <a:off x="171450" y="304800"/>
            <a:ext cx="6521958" cy="6315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9" name="Freeform 14"/>
          <p:cNvSpPr/>
          <p:nvPr/>
        </p:nvSpPr>
        <p:spPr bwMode="hidden">
          <a:xfrm>
            <a:off x="4535579" y="5604789"/>
            <a:ext cx="2157322" cy="952035"/>
          </a:xfrm>
          <a:custGeom>
            <a:av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00" name="Freeform 18"/>
          <p:cNvSpPr/>
          <p:nvPr/>
        </p:nvSpPr>
        <p:spPr bwMode="hidden">
          <a:xfrm>
            <a:off x="1964490" y="5433720"/>
            <a:ext cx="4158386" cy="1133517"/>
          </a:xfrm>
          <a:custGeom>
            <a:av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01" name="Freeform 22"/>
          <p:cNvSpPr/>
          <p:nvPr/>
        </p:nvSpPr>
        <p:spPr bwMode="hidden">
          <a:xfrm>
            <a:off x="2121546" y="5450083"/>
            <a:ext cx="4100985" cy="1032363"/>
          </a:xfrm>
          <a:custGeom>
            <a:av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02" name="Freeform 26"/>
          <p:cNvSpPr/>
          <p:nvPr/>
        </p:nvSpPr>
        <p:spPr bwMode="hidden">
          <a:xfrm>
            <a:off x="4207117" y="5432233"/>
            <a:ext cx="2481000" cy="868732"/>
          </a:xfrm>
          <a:custGeom>
            <a:av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 useBgFill="1">
        <p:nvSpPr>
          <p:cNvPr id="1048703" name="Freeform 10"/>
          <p:cNvSpPr/>
          <p:nvPr/>
        </p:nvSpPr>
        <p:spPr bwMode="hidden">
          <a:xfrm>
            <a:off x="158749" y="5411407"/>
            <a:ext cx="6542532" cy="1773165"/>
          </a:xfrm>
          <a:custGeom>
            <a:av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517524" y="3284747"/>
            <a:ext cx="5829300" cy="2032000"/>
          </a:xfrm>
        </p:spPr>
        <p:txBody>
          <a:bodyPr anchor="t">
            <a:normAutofit/>
          </a:bodyPr>
          <a:lstStyle>
            <a:lvl1pPr algn="ctr">
              <a:defRPr b="0" cap="none" sz="44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1025524" y="1916598"/>
            <a:ext cx="4813301" cy="1253068"/>
          </a:xfrm>
        </p:spPr>
        <p:txBody>
          <a:bodyPr anchor="b">
            <a:normAutofit/>
          </a:bodyPr>
          <a:lstStyle>
            <a:lvl1pPr algn="ctr" indent="0" marL="0">
              <a:buNone/>
              <a:defRPr sz="2000">
                <a:solidFill>
                  <a:srgbClr val="FFFFFF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7429A8-0E0C-46E7-A50A-CFBBA13DA8A5}" type="datetimeFigureOut">
              <a:rPr altLang="en-US" lang="zh-CN" smtClean="0"/>
              <a:t>2019/1/6 Sunday</a:t>
            </a:fld>
            <a:endParaRPr altLang="en-US" lang="zh-CN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8E90E-916A-4286-8BF2-5C8D840B2B1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7429A8-0E0C-46E7-A50A-CFBBA13DA8A5}" type="datetimeFigureOut">
              <a:rPr altLang="en-US" lang="zh-CN" smtClean="0"/>
              <a:t>2019/1/6 Sunday</a:t>
            </a:fld>
            <a:endParaRPr altLang="en-US" lang="zh-C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8E90E-916A-4286-8BF2-5C8D840B2B1D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1048656" name="Content Placeholder 8"/>
          <p:cNvSpPr>
            <a:spLocks noGrp="1"/>
          </p:cNvSpPr>
          <p:nvPr>
            <p:ph sz="quarter" idx="13"/>
          </p:nvPr>
        </p:nvSpPr>
        <p:spPr>
          <a:xfrm>
            <a:off x="507491" y="3572256"/>
            <a:ext cx="2866644" cy="4596384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lang="en-US"/>
          </a:p>
        </p:txBody>
      </p:sp>
      <p:sp>
        <p:nvSpPr>
          <p:cNvPr id="1048657" name="Content Placeholder 10"/>
          <p:cNvSpPr>
            <a:spLocks noGrp="1"/>
          </p:cNvSpPr>
          <p:nvPr>
            <p:ph sz="quarter" idx="14"/>
          </p:nvPr>
        </p:nvSpPr>
        <p:spPr>
          <a:xfrm>
            <a:off x="3483864" y="3572256"/>
            <a:ext cx="2866644" cy="4596384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507492" y="3570819"/>
            <a:ext cx="2866644" cy="853016"/>
          </a:xfrm>
        </p:spPr>
        <p:txBody>
          <a:bodyPr anchor="ctr"/>
          <a:lstStyle>
            <a:lvl1pPr algn="ctr" indent="0" marL="0">
              <a:buNone/>
              <a:defRPr b="0" sz="2400">
                <a:solidFill>
                  <a:schemeClr val="tx2"/>
                </a:solidFill>
                <a:latin typeface="+mj-lt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508000" y="4572001"/>
            <a:ext cx="2865041" cy="359621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6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6150" y="3570817"/>
            <a:ext cx="2866644" cy="853016"/>
          </a:xfrm>
        </p:spPr>
        <p:txBody>
          <a:bodyPr anchor="ctr"/>
          <a:lstStyle>
            <a:lvl1pPr algn="ctr" indent="0" marL="0">
              <a:buNone/>
              <a:defRPr b="0" sz="2400" i="0">
                <a:solidFill>
                  <a:schemeClr val="tx2"/>
                </a:solidFill>
                <a:latin typeface="+mj-lt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7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4572001"/>
            <a:ext cx="2866644" cy="359621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6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7429A8-0E0C-46E7-A50A-CFBBA13DA8A5}" type="datetimeFigureOut">
              <a:rPr altLang="en-US" lang="zh-CN" smtClean="0"/>
              <a:t>2019/1/6 Sunday</a:t>
            </a:fld>
            <a:endParaRPr altLang="en-US" lang="zh-CN"/>
          </a:p>
        </p:txBody>
      </p:sp>
      <p:sp>
        <p:nvSpPr>
          <p:cNvPr id="10486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8E90E-916A-4286-8BF2-5C8D840B2B1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7429A8-0E0C-46E7-A50A-CFBBA13DA8A5}" type="datetimeFigureOut">
              <a:rPr altLang="en-US" lang="zh-CN" smtClean="0"/>
              <a:t>2019/1/6 Sunday</a:t>
            </a:fld>
            <a:endParaRPr altLang="en-US" lang="zh-CN"/>
          </a:p>
        </p:txBody>
      </p:sp>
      <p:sp>
        <p:nvSpPr>
          <p:cNvPr id="104867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8E90E-916A-4286-8BF2-5C8D840B2B1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空白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ounded Rectangle 11"/>
          <p:cNvSpPr/>
          <p:nvPr/>
        </p:nvSpPr>
        <p:spPr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23" name="Group 5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3165"/>
            <a:chOff x="-3905251" y="4294188"/>
            <a:chExt cx="13027839" cy="1892300"/>
          </a:xfrm>
        </p:grpSpPr>
        <p:sp>
          <p:nvSpPr>
            <p:cNvPr id="1048588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89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90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91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592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59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7429A8-0E0C-46E7-A50A-CFBBA13DA8A5}" type="datetimeFigureOut">
              <a:rPr altLang="en-US" lang="zh-CN" smtClean="0"/>
              <a:t>2019/1/6 Sunday</a:t>
            </a:fld>
            <a:endParaRPr altLang="en-US" lang="zh-CN"/>
          </a:p>
        </p:txBody>
      </p:sp>
      <p:sp>
        <p:nvSpPr>
          <p:cNvPr id="10485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8E90E-916A-4286-8BF2-5C8D840B2B1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内容与标题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ounded Rectangle 14"/>
          <p:cNvSpPr/>
          <p:nvPr/>
        </p:nvSpPr>
        <p:spPr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7429A8-0E0C-46E7-A50A-CFBBA13DA8A5}" type="datetimeFigureOut">
              <a:rPr altLang="en-US" lang="zh-CN" smtClean="0"/>
              <a:t>2019/1/6 Sunday</a:t>
            </a:fld>
            <a:endParaRPr altLang="en-US" lang="zh-CN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8E90E-916A-4286-8BF2-5C8D840B2B1D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775201"/>
            <a:ext cx="2514600" cy="2540001"/>
          </a:xfrm>
        </p:spPr>
        <p:txBody>
          <a:bodyPr anchor="t">
            <a:normAutofit/>
          </a:bodyPr>
          <a:lstStyle>
            <a:lvl1pPr indent="0" marL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grpSp>
        <p:nvGrpSpPr>
          <p:cNvPr id="46" name="Group 23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5440"/>
            <a:chOff x="-3905250" y="4294188"/>
            <a:chExt cx="13011150" cy="1892300"/>
          </a:xfrm>
        </p:grpSpPr>
        <p:sp>
          <p:nvSpPr>
            <p:cNvPr id="1048719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720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721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722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723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724" name="Title 21"/>
          <p:cNvSpPr>
            <a:spLocks noGrp="1"/>
          </p:cNvSpPr>
          <p:nvPr>
            <p:ph type="title"/>
          </p:nvPr>
        </p:nvSpPr>
        <p:spPr>
          <a:xfrm>
            <a:off x="685800" y="3048000"/>
            <a:ext cx="2514600" cy="1670304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725" name="Content Placeholder 2"/>
          <p:cNvSpPr>
            <a:spLocks noGrp="1"/>
          </p:cNvSpPr>
          <p:nvPr>
            <p:ph idx="1"/>
          </p:nvPr>
        </p:nvSpPr>
        <p:spPr>
          <a:xfrm>
            <a:off x="3488972" y="2438400"/>
            <a:ext cx="2928057" cy="508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图片与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ounded Rectangle 14"/>
          <p:cNvSpPr/>
          <p:nvPr/>
        </p:nvSpPr>
        <p:spPr>
          <a:xfrm>
            <a:off x="171450" y="304800"/>
            <a:ext cx="6521958" cy="804672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42" name="Group 8"/>
          <p:cNvGrpSpPr>
            <a:grpSpLocks noChangeAspect="1"/>
          </p:cNvGrpSpPr>
          <p:nvPr/>
        </p:nvGrpSpPr>
        <p:grpSpPr bwMode="hidden">
          <a:xfrm>
            <a:off x="158749" y="7138617"/>
            <a:ext cx="6542532" cy="1775440"/>
            <a:chOff x="-3905250" y="4294188"/>
            <a:chExt cx="13011150" cy="1892300"/>
          </a:xfrm>
        </p:grpSpPr>
        <p:sp>
          <p:nvSpPr>
            <p:cNvPr id="104868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8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8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9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69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3655617" y="451556"/>
            <a:ext cx="2859484" cy="3239912"/>
          </a:xfrm>
        </p:spPr>
        <p:txBody>
          <a:bodyPr anchor="b">
            <a:normAutofit/>
          </a:bodyPr>
          <a:lstStyle>
            <a:lvl1pPr algn="l">
              <a:defRPr b="0" sz="2800">
                <a:solidFill>
                  <a:srgbClr val="FFFFFF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0" y="3714045"/>
            <a:ext cx="2863850" cy="3228623"/>
          </a:xfrm>
        </p:spPr>
        <p:txBody>
          <a:bodyPr>
            <a:normAutofit/>
          </a:bodyPr>
          <a:lstStyle>
            <a:lvl1pPr indent="0" marL="0">
              <a:buNone/>
              <a:defRPr sz="18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7429A8-0E0C-46E7-A50A-CFBBA13DA8A5}" type="datetimeFigureOut">
              <a:rPr altLang="en-US" lang="zh-CN" smtClean="0"/>
              <a:t>2019/1/6 Sunday</a:t>
            </a:fld>
            <a:endParaRPr altLang="en-US" lang="zh-CN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8E90E-916A-4286-8BF2-5C8D840B2B1D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1048697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828800"/>
            <a:ext cx="2674620" cy="390144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algn="bl" blurRad="12700" dir="5400000" dist="5000" endPos="30000" rotWithShape="0" stA="30000" sy="-100000"/>
          </a:effectLst>
          <a:scene3d>
            <a:camera prst="perspectiveContrastingLeftFacing" fov="600000">
              <a:rot lat="240000" lon="19799999" rev="0"/>
            </a:camera>
            <a:lightRig dir="t" rig="threeP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algn="ctr" indent="0" marL="0">
              <a:buNone/>
              <a:defRPr sz="3200">
                <a:solidFill>
                  <a:schemeClr val="bg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ounded Rectangle 13"/>
          <p:cNvSpPr/>
          <p:nvPr/>
        </p:nvSpPr>
        <p:spPr>
          <a:xfrm>
            <a:off x="171450" y="304800"/>
            <a:ext cx="6521958" cy="329184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10" name="Group 15"/>
          <p:cNvGrpSpPr>
            <a:grpSpLocks noChangeAspect="1"/>
          </p:cNvGrpSpPr>
          <p:nvPr/>
        </p:nvGrpSpPr>
        <p:grpSpPr bwMode="hidden">
          <a:xfrm>
            <a:off x="158749" y="2239239"/>
            <a:ext cx="6542532" cy="1773165"/>
            <a:chOff x="-3905251" y="4294188"/>
            <a:chExt cx="13027839" cy="1892300"/>
          </a:xfrm>
        </p:grpSpPr>
        <p:sp>
          <p:nvSpPr>
            <p:cNvPr id="104857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7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7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8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58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342900" y="451104"/>
            <a:ext cx="6172200" cy="167030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2"/>
          </p:nvPr>
        </p:nvSpPr>
        <p:spPr>
          <a:xfrm>
            <a:off x="3872754" y="8333553"/>
            <a:ext cx="2840018" cy="486833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87429A8-0E0C-46E7-A50A-CFBBA13DA8A5}" type="datetimeFigureOut">
              <a:rPr altLang="en-US" lang="zh-CN" smtClean="0"/>
              <a:t>2019/1/6 Sunday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229" y="8333553"/>
            <a:ext cx="2840018" cy="486833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3316" y="8333552"/>
            <a:ext cx="871370" cy="486833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4B8E90E-916A-4286-8BF2-5C8D840B2B1D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654051" y="3567289"/>
            <a:ext cx="5556250" cy="460092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274320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576263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855663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43000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463040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783080" rtl="0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103120" rtl="0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423160" rtl="0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743200" rtl="0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标题 1"/>
          <p:cNvSpPr>
            <a:spLocks noGrp="1"/>
          </p:cNvSpPr>
          <p:nvPr>
            <p:ph type="ctrTitle"/>
          </p:nvPr>
        </p:nvSpPr>
        <p:spPr>
          <a:xfrm>
            <a:off x="548680" y="2339752"/>
            <a:ext cx="5829300" cy="2373477"/>
          </a:xfrm>
        </p:spPr>
        <p:txBody>
          <a:bodyPr>
            <a:normAutofit fontScale="90000"/>
          </a:bodyPr>
          <a:p>
            <a:r>
              <a:rPr altLang="en-US" dirty="0" lang="zh-CN" smtClean="0"/>
              <a:t>掌控板</a:t>
            </a:r>
            <a:r>
              <a:rPr altLang="zh-CN" dirty="0" lang="en-US" smtClean="0"/>
              <a:t>scratch</a:t>
            </a:r>
            <a:r>
              <a:rPr altLang="en-US" dirty="0" lang="zh-CN" smtClean="0"/>
              <a:t>传感器板</a:t>
            </a:r>
            <a:r>
              <a:rPr altLang="zh-CN" dirty="0" lang="en-US" smtClean="0"/>
              <a:t/>
            </a:r>
            <a:br>
              <a:rPr altLang="zh-CN" dirty="0" lang="en-US" smtClean="0"/>
            </a:br>
            <a:r>
              <a:rPr altLang="zh-CN" dirty="0" lang="en-US"/>
              <a:t/>
            </a:r>
            <a:br>
              <a:rPr altLang="zh-CN" dirty="0" lang="en-US"/>
            </a:br>
            <a:r>
              <a:rPr altLang="en-US" dirty="0" lang="zh-CN" smtClean="0"/>
              <a:t>使用案例</a:t>
            </a:r>
            <a:endParaRPr altLang="en-US" dirty="0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矩形 1"/>
          <p:cNvSpPr/>
          <p:nvPr/>
        </p:nvSpPr>
        <p:spPr>
          <a:xfrm>
            <a:off x="2270969" y="274167"/>
            <a:ext cx="4132579" cy="7518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第</a:t>
            </a:r>
            <a:r>
              <a:rPr altLang="zh-CN" b="1" cap="none" dirty="0" sz="4400" lang="en-US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课  </a:t>
            </a:r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火</a:t>
            </a:r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眼</a:t>
            </a:r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金睛</a:t>
            </a:r>
            <a:endParaRPr altLang="en-US" b="1" cap="none" dirty="0" sz="4400" lang="zh-CN" spc="0">
              <a:ln w="17780" cmpd="sng">
                <a:solidFill>
                  <a:srgbClr val="00B05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597" name="圆角矩形 3"/>
          <p:cNvSpPr/>
          <p:nvPr/>
        </p:nvSpPr>
        <p:spPr>
          <a:xfrm>
            <a:off x="6646" y="1835696"/>
            <a:ext cx="6858000" cy="648072"/>
          </a:xfrm>
          <a:prstGeom prst="roundRect"/>
          <a:solidFill>
            <a:schemeClr val="accent1"/>
          </a:solidFill>
          <a:ln>
            <a:solidFill>
              <a:schemeClr val="accent1"/>
            </a:solidFill>
          </a:ln>
          <a:effectLst>
            <a:reflection algn="bl" blurRad="6350" dir="5400000" endA="300" endPos="35000" rotWithShape="0" stA="52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课程描述：</a:t>
            </a:r>
            <a:endParaRPr altLang="en-US" b="1" dirty="0" sz="4000" lang="zh-CN"/>
          </a:p>
        </p:txBody>
      </p:sp>
      <p:sp>
        <p:nvSpPr>
          <p:cNvPr id="1048598" name="圆角矩形 4"/>
          <p:cNvSpPr/>
          <p:nvPr/>
        </p:nvSpPr>
        <p:spPr>
          <a:xfrm>
            <a:off x="0" y="4898544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知识点：</a:t>
            </a:r>
            <a:endParaRPr altLang="en-US" b="1" dirty="0" sz="4000" lang="zh-CN"/>
          </a:p>
        </p:txBody>
      </p:sp>
      <p:sp>
        <p:nvSpPr>
          <p:cNvPr id="1048599" name="圆角矩形 5"/>
          <p:cNvSpPr/>
          <p:nvPr/>
        </p:nvSpPr>
        <p:spPr>
          <a:xfrm>
            <a:off x="6646" y="6907758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拓展练习：</a:t>
            </a:r>
            <a:endParaRPr altLang="en-US" b="1" dirty="0" sz="4000" lang="zh-CN"/>
          </a:p>
        </p:txBody>
      </p:sp>
      <p:sp>
        <p:nvSpPr>
          <p:cNvPr id="1048600" name="TextBox 6"/>
          <p:cNvSpPr txBox="1"/>
          <p:nvPr/>
        </p:nvSpPr>
        <p:spPr>
          <a:xfrm>
            <a:off x="72008" y="2627784"/>
            <a:ext cx="6741368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mtClean="0"/>
              <a:t>以</a:t>
            </a:r>
            <a:r>
              <a:rPr altLang="zh-CN" dirty="0" sz="2400" lang="zh-CN" smtClean="0"/>
              <a:t>悟空</a:t>
            </a:r>
            <a:r>
              <a:rPr altLang="zh-CN" dirty="0" sz="2400" lang="zh-CN" smtClean="0"/>
              <a:t>在</a:t>
            </a:r>
            <a:r>
              <a:rPr altLang="zh-CN" dirty="0" sz="2400" lang="zh-CN" smtClean="0"/>
              <a:t>丹炉</a:t>
            </a:r>
            <a:r>
              <a:rPr altLang="zh-CN" dirty="0" sz="2400" lang="zh-CN" smtClean="0"/>
              <a:t>里</a:t>
            </a:r>
            <a:r>
              <a:rPr altLang="zh-CN" dirty="0" sz="2400" lang="zh-CN" smtClean="0"/>
              <a:t>练就</a:t>
            </a:r>
            <a:r>
              <a:rPr altLang="zh-CN" dirty="0" sz="2400" lang="zh-CN" smtClean="0"/>
              <a:t>了</a:t>
            </a:r>
            <a:r>
              <a:rPr altLang="zh-CN" dirty="0" sz="2400" lang="zh-CN" smtClean="0"/>
              <a:t>一</a:t>
            </a:r>
            <a:r>
              <a:rPr altLang="zh-CN" dirty="0" sz="2400" lang="zh-CN" smtClean="0"/>
              <a:t>双</a:t>
            </a:r>
            <a:r>
              <a:rPr altLang="zh-CN" dirty="0" sz="2400" lang="zh-CN" smtClean="0"/>
              <a:t>“</a:t>
            </a:r>
            <a:r>
              <a:rPr altLang="zh-CN" dirty="0" sz="2400" lang="zh-CN" smtClean="0"/>
              <a:t>火</a:t>
            </a:r>
            <a:r>
              <a:rPr altLang="zh-CN" dirty="0" sz="2400" lang="zh-CN" smtClean="0"/>
              <a:t>眼</a:t>
            </a:r>
            <a:r>
              <a:rPr altLang="zh-CN" dirty="0" sz="2400" lang="zh-CN" smtClean="0"/>
              <a:t>金睛</a:t>
            </a:r>
            <a:r>
              <a:rPr altLang="zh-CN" dirty="0" sz="2400" lang="zh-CN" smtClean="0"/>
              <a:t>”</a:t>
            </a:r>
            <a:r>
              <a:rPr altLang="zh-CN" dirty="0" sz="2400" lang="zh-CN" smtClean="0"/>
              <a:t>为</a:t>
            </a:r>
            <a:r>
              <a:rPr altLang="zh-CN" dirty="0" sz="2400" lang="zh-CN" smtClean="0"/>
              <a:t>背景</a:t>
            </a:r>
            <a:r>
              <a:rPr altLang="zh-CN" dirty="0" sz="2400" lang="zh-CN" smtClean="0"/>
              <a:t>。</a:t>
            </a:r>
            <a:r>
              <a:rPr altLang="zh-CN" dirty="0" sz="2400" lang="zh-CN" smtClean="0"/>
              <a:t>通过</a:t>
            </a:r>
            <a:r>
              <a:rPr altLang="zh-CN" dirty="0" sz="2400" lang="zh-CN" smtClean="0"/>
              <a:t>辨认</a:t>
            </a:r>
            <a:r>
              <a:rPr altLang="zh-CN" dirty="0" sz="2400" lang="zh-CN" smtClean="0"/>
              <a:t>化为</a:t>
            </a:r>
            <a:r>
              <a:rPr altLang="zh-CN" dirty="0" sz="2400" lang="zh-CN" smtClean="0"/>
              <a:t>人</a:t>
            </a:r>
            <a:r>
              <a:rPr altLang="zh-CN" dirty="0" sz="2400" lang="zh-CN" smtClean="0"/>
              <a:t>形</a:t>
            </a:r>
            <a:r>
              <a:rPr altLang="zh-CN" dirty="0" sz="2400" lang="zh-CN" smtClean="0"/>
              <a:t>的</a:t>
            </a:r>
            <a:r>
              <a:rPr altLang="zh-CN" dirty="0" sz="2400" lang="zh-CN" smtClean="0"/>
              <a:t>妖怪</a:t>
            </a:r>
            <a:r>
              <a:rPr altLang="zh-CN" dirty="0" sz="2400" lang="zh-CN" smtClean="0"/>
              <a:t>来</a:t>
            </a:r>
            <a:r>
              <a:rPr altLang="zh-CN" dirty="0" sz="2400" lang="zh-CN" smtClean="0"/>
              <a:t>考验</a:t>
            </a:r>
            <a:r>
              <a:rPr altLang="zh-CN" dirty="0" sz="2400" lang="zh-CN" smtClean="0"/>
              <a:t>你</a:t>
            </a:r>
            <a:r>
              <a:rPr altLang="zh-CN" dirty="0" sz="2400" lang="zh-CN" smtClean="0"/>
              <a:t>的</a:t>
            </a:r>
            <a:r>
              <a:rPr altLang="zh-CN" dirty="0" sz="2400" lang="zh-CN" smtClean="0"/>
              <a:t>“</a:t>
            </a:r>
            <a:r>
              <a:rPr altLang="zh-CN" dirty="0" sz="2400" lang="zh-CN" smtClean="0"/>
              <a:t>火</a:t>
            </a:r>
            <a:r>
              <a:rPr altLang="zh-CN" dirty="0" sz="2400" lang="zh-CN" smtClean="0"/>
              <a:t>眼</a:t>
            </a:r>
            <a:r>
              <a:rPr altLang="zh-CN" dirty="0" sz="2400" lang="zh-CN" smtClean="0"/>
              <a:t>金睛</a:t>
            </a:r>
            <a:r>
              <a:rPr altLang="zh-CN" dirty="0" sz="2400" lang="zh-CN" smtClean="0"/>
              <a:t>”</a:t>
            </a:r>
            <a:r>
              <a:rPr altLang="zh-CN" dirty="0" sz="2400" lang="zh-CN" smtClean="0"/>
              <a:t>。</a:t>
            </a:r>
            <a:r>
              <a:rPr altLang="zh-CN" dirty="0" sz="2400" lang="zh-CN" smtClean="0"/>
              <a:t>先</a:t>
            </a:r>
            <a:r>
              <a:rPr altLang="zh-CN" dirty="0" sz="2400" lang="zh-CN" smtClean="0"/>
              <a:t>是</a:t>
            </a:r>
            <a:r>
              <a:rPr altLang="zh-CN" dirty="0" sz="2400" lang="zh-CN" smtClean="0"/>
              <a:t>通</a:t>
            </a:r>
            <a:r>
              <a:rPr altLang="zh-CN" dirty="0" sz="2400" lang="zh-CN" smtClean="0"/>
              <a:t>过</a:t>
            </a:r>
            <a:r>
              <a:rPr altLang="zh-CN" dirty="0" sz="2400" lang="zh-CN" smtClean="0"/>
              <a:t>随机</a:t>
            </a:r>
            <a:r>
              <a:rPr altLang="zh-CN" dirty="0" sz="2400" lang="zh-CN" smtClean="0"/>
              <a:t>数</a:t>
            </a:r>
            <a:r>
              <a:rPr altLang="zh-CN" dirty="0" sz="2400" lang="zh-CN" smtClean="0"/>
              <a:t>来</a:t>
            </a:r>
            <a:r>
              <a:rPr altLang="zh-CN" dirty="0" sz="2400" lang="zh-CN" smtClean="0"/>
              <a:t>确定</a:t>
            </a:r>
            <a:r>
              <a:rPr altLang="zh-CN" dirty="0" sz="2400" lang="zh-CN" smtClean="0"/>
              <a:t>化</a:t>
            </a:r>
            <a:r>
              <a:rPr altLang="zh-CN" dirty="0" sz="2400" lang="zh-CN" smtClean="0"/>
              <a:t>什么</a:t>
            </a:r>
            <a:r>
              <a:rPr altLang="zh-CN" dirty="0" sz="2400" lang="zh-CN" smtClean="0"/>
              <a:t>妖</a:t>
            </a:r>
            <a:r>
              <a:rPr altLang="zh-CN" dirty="0" sz="2400" lang="en-US" smtClean="0"/>
              <a:t>(</a:t>
            </a:r>
            <a:r>
              <a:rPr altLang="zh-CN" dirty="0" sz="2400" lang="zh-CN" smtClean="0"/>
              <a:t>共</a:t>
            </a:r>
            <a:r>
              <a:rPr altLang="zh-CN" dirty="0" sz="2400" lang="zh-CN" smtClean="0"/>
              <a:t>三</a:t>
            </a:r>
            <a:r>
              <a:rPr altLang="zh-CN" dirty="0" sz="2400" lang="zh-CN" smtClean="0"/>
              <a:t>种</a:t>
            </a:r>
            <a:r>
              <a:rPr altLang="zh-CN" dirty="0" sz="2400" lang="zh-CN" smtClean="0"/>
              <a:t>妖</a:t>
            </a:r>
            <a:r>
              <a:rPr altLang="zh-CN" dirty="0" sz="2400" lang="en-US" smtClean="0"/>
              <a:t>)</a:t>
            </a:r>
            <a:r>
              <a:rPr altLang="zh-CN" dirty="0" sz="2400" lang="zh-CN" smtClean="0"/>
              <a:t>，</a:t>
            </a:r>
            <a:r>
              <a:rPr altLang="zh-CN" dirty="0" sz="2400" lang="zh-CN" smtClean="0"/>
              <a:t>通</a:t>
            </a:r>
            <a:r>
              <a:rPr altLang="zh-CN" dirty="0" sz="2400" lang="zh-CN" smtClean="0"/>
              <a:t>过</a:t>
            </a:r>
            <a:r>
              <a:rPr altLang="zh-CN" dirty="0" sz="2400" lang="zh-CN" smtClean="0"/>
              <a:t>虚</a:t>
            </a:r>
            <a:r>
              <a:rPr altLang="zh-CN" dirty="0" sz="2400" lang="zh-CN" smtClean="0"/>
              <a:t>像</a:t>
            </a:r>
            <a:r>
              <a:rPr altLang="zh-CN" dirty="0" sz="2400" lang="zh-CN" smtClean="0"/>
              <a:t>效果</a:t>
            </a:r>
            <a:r>
              <a:rPr altLang="zh-CN" dirty="0" sz="2400" lang="zh-CN" smtClean="0"/>
              <a:t>让</a:t>
            </a:r>
            <a:r>
              <a:rPr altLang="zh-CN" dirty="0" sz="2400" lang="zh-CN" smtClean="0"/>
              <a:t>他</a:t>
            </a:r>
            <a:r>
              <a:rPr altLang="zh-CN" dirty="0" sz="2400" lang="zh-CN" smtClean="0"/>
              <a:t>忽</a:t>
            </a:r>
            <a:r>
              <a:rPr altLang="zh-CN" dirty="0" sz="2400" lang="zh-CN" smtClean="0"/>
              <a:t>现</a:t>
            </a:r>
            <a:r>
              <a:rPr altLang="zh-CN" dirty="0" sz="2400" lang="zh-CN" smtClean="0"/>
              <a:t>，</a:t>
            </a:r>
            <a:r>
              <a:rPr altLang="zh-CN" dirty="0" sz="2400" lang="zh-CN" smtClean="0"/>
              <a:t>然</a:t>
            </a:r>
            <a:r>
              <a:rPr altLang="zh-CN" dirty="0" sz="2400" lang="zh-CN" smtClean="0"/>
              <a:t>后</a:t>
            </a:r>
            <a:r>
              <a:rPr altLang="zh-CN" dirty="0" sz="2400" lang="zh-CN" smtClean="0"/>
              <a:t>通</a:t>
            </a:r>
            <a:r>
              <a:rPr altLang="zh-CN" dirty="0" sz="2400" lang="zh-CN" smtClean="0"/>
              <a:t>过</a:t>
            </a:r>
            <a:r>
              <a:rPr altLang="zh-CN" dirty="0" sz="2400" lang="zh-CN" smtClean="0"/>
              <a:t>按键</a:t>
            </a:r>
            <a:r>
              <a:rPr altLang="zh-CN" dirty="0" sz="2400" lang="en-US" smtClean="0"/>
              <a:t>A</a:t>
            </a:r>
            <a:r>
              <a:rPr altLang="zh-CN" dirty="0" sz="2400" lang="zh-CN" smtClean="0"/>
              <a:t>，</a:t>
            </a:r>
            <a:r>
              <a:rPr altLang="zh-CN" dirty="0" sz="2400" lang="zh-CN" smtClean="0"/>
              <a:t>按键</a:t>
            </a:r>
            <a:r>
              <a:rPr altLang="zh-CN" dirty="0" sz="2400" lang="en-US" smtClean="0"/>
              <a:t>B</a:t>
            </a:r>
            <a:r>
              <a:rPr altLang="zh-CN" dirty="0" sz="2400" lang="zh-CN" smtClean="0"/>
              <a:t>，</a:t>
            </a:r>
            <a:r>
              <a:rPr altLang="zh-CN" dirty="0" sz="2400" lang="zh-CN" smtClean="0"/>
              <a:t>同时</a:t>
            </a:r>
            <a:r>
              <a:rPr altLang="zh-CN" dirty="0" sz="2400" lang="zh-CN" smtClean="0"/>
              <a:t>按</a:t>
            </a:r>
            <a:r>
              <a:rPr altLang="zh-CN" dirty="0" sz="2400" lang="en-US" smtClean="0"/>
              <a:t>A</a:t>
            </a:r>
            <a:r>
              <a:rPr altLang="zh-CN" dirty="0" sz="2400" lang="en-US" smtClean="0"/>
              <a:t>+</a:t>
            </a:r>
            <a:r>
              <a:rPr altLang="zh-CN" dirty="0" sz="2400" lang="en-US" smtClean="0"/>
              <a:t>B</a:t>
            </a:r>
            <a:r>
              <a:rPr altLang="zh-CN" dirty="0" sz="2400" lang="zh-CN" smtClean="0"/>
              <a:t>来</a:t>
            </a:r>
            <a:r>
              <a:rPr altLang="zh-CN" dirty="0" sz="2400" lang="zh-CN" smtClean="0"/>
              <a:t>判断</a:t>
            </a:r>
            <a:r>
              <a:rPr altLang="zh-CN" dirty="0" sz="2400" lang="zh-CN" smtClean="0"/>
              <a:t>，</a:t>
            </a:r>
            <a:r>
              <a:rPr altLang="zh-CN" dirty="0" sz="2400" lang="zh-CN" smtClean="0"/>
              <a:t>之</a:t>
            </a:r>
            <a:r>
              <a:rPr altLang="zh-CN" dirty="0" sz="2400" lang="zh-CN" smtClean="0"/>
              <a:t>后</a:t>
            </a:r>
            <a:r>
              <a:rPr altLang="zh-CN" dirty="0" sz="2400" lang="zh-CN" smtClean="0"/>
              <a:t>判断</a:t>
            </a:r>
            <a:r>
              <a:rPr altLang="zh-CN" dirty="0" sz="2400" lang="zh-CN" smtClean="0"/>
              <a:t>你</a:t>
            </a:r>
            <a:r>
              <a:rPr altLang="zh-CN" dirty="0" sz="2400" lang="zh-CN" smtClean="0"/>
              <a:t>判断</a:t>
            </a:r>
            <a:r>
              <a:rPr altLang="zh-CN" dirty="0" sz="2400" lang="zh-CN" smtClean="0"/>
              <a:t>的</a:t>
            </a:r>
            <a:r>
              <a:rPr altLang="zh-CN" dirty="0" sz="2400" lang="zh-CN" smtClean="0"/>
              <a:t>对</a:t>
            </a:r>
            <a:r>
              <a:rPr altLang="zh-CN" dirty="0" sz="2400" lang="zh-CN" smtClean="0"/>
              <a:t>与</a:t>
            </a:r>
            <a:r>
              <a:rPr altLang="zh-CN" dirty="0" sz="2400" lang="zh-CN" smtClean="0"/>
              <a:t>错</a:t>
            </a:r>
            <a:r>
              <a:rPr altLang="zh-CN" dirty="0" sz="2400" lang="zh-CN" smtClean="0"/>
              <a:t>。</a:t>
            </a:r>
            <a:endParaRPr altLang="zh-CN" dirty="0" sz="2400" lang="zh-CN"/>
          </a:p>
        </p:txBody>
      </p:sp>
      <p:sp>
        <p:nvSpPr>
          <p:cNvPr id="1048601" name="TextBox 8"/>
          <p:cNvSpPr txBox="1"/>
          <p:nvPr/>
        </p:nvSpPr>
        <p:spPr>
          <a:xfrm>
            <a:off x="123278" y="5699560"/>
            <a:ext cx="6741368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en-US"/>
              <a:t>1</a:t>
            </a:r>
            <a:r>
              <a:rPr altLang="en-US" dirty="0" sz="2400" lang="zh-CN"/>
              <a:t>、</a:t>
            </a:r>
            <a:r>
              <a:rPr altLang="zh-CN" dirty="0" sz="2400" lang="zh-CN"/>
              <a:t>传感器板中的</a:t>
            </a:r>
            <a:r>
              <a:rPr altLang="en-US" dirty="0" sz="2400" lang="zh-CN"/>
              <a:t>阻力</a:t>
            </a:r>
            <a:r>
              <a:rPr altLang="zh-CN" dirty="0" sz="2400" lang="en-US"/>
              <a:t>A</a:t>
            </a:r>
            <a:r>
              <a:rPr altLang="en-US" dirty="0" sz="2400" lang="zh-CN"/>
              <a:t>与按钮</a:t>
            </a:r>
            <a:r>
              <a:rPr altLang="zh-CN" dirty="0" sz="2400" lang="zh-CN"/>
              <a:t>所对应的掌控板的</a:t>
            </a:r>
            <a:r>
              <a:rPr altLang="en-US" dirty="0" sz="2400" lang="zh-CN"/>
              <a:t>按键</a:t>
            </a:r>
            <a:r>
              <a:rPr altLang="zh-CN" dirty="0" sz="2400" lang="en-US"/>
              <a:t>A</a:t>
            </a:r>
            <a:r>
              <a:rPr altLang="en-US" dirty="0" sz="2400" lang="zh-CN"/>
              <a:t>、按键</a:t>
            </a:r>
            <a:r>
              <a:rPr altLang="zh-CN" dirty="0" sz="2400" lang="en-US"/>
              <a:t>B</a:t>
            </a:r>
            <a:r>
              <a:rPr altLang="zh-CN" dirty="0" sz="2400" lang="zh-CN"/>
              <a:t>的认识。</a:t>
            </a:r>
          </a:p>
        </p:txBody>
      </p:sp>
      <p:sp>
        <p:nvSpPr>
          <p:cNvPr id="1048602" name="TextBox 7"/>
          <p:cNvSpPr txBox="1"/>
          <p:nvPr/>
        </p:nvSpPr>
        <p:spPr>
          <a:xfrm>
            <a:off x="58316" y="7961392"/>
            <a:ext cx="6741368" cy="8026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mtClean="0"/>
              <a:t>考虑</a:t>
            </a:r>
            <a:r>
              <a:rPr altLang="zh-CN" dirty="0" sz="2400" lang="zh-CN" smtClean="0"/>
              <a:t>加</a:t>
            </a:r>
            <a:r>
              <a:rPr altLang="zh-CN" dirty="0" sz="2400" lang="zh-CN" smtClean="0"/>
              <a:t>入</a:t>
            </a:r>
            <a:r>
              <a:rPr altLang="zh-CN" dirty="0" sz="2400" lang="zh-CN" smtClean="0"/>
              <a:t>链表</a:t>
            </a:r>
            <a:r>
              <a:rPr altLang="zh-CN" dirty="0" sz="2400" lang="zh-CN" smtClean="0"/>
              <a:t>内</a:t>
            </a:r>
            <a:r>
              <a:rPr altLang="zh-CN" dirty="0" sz="2400" lang="zh-CN" smtClean="0"/>
              <a:t>容</a:t>
            </a:r>
            <a:r>
              <a:rPr altLang="zh-CN" dirty="0" sz="2400" lang="zh-CN" smtClean="0"/>
              <a:t>，</a:t>
            </a:r>
            <a:r>
              <a:rPr altLang="zh-CN" dirty="0" sz="2400" lang="zh-CN" smtClean="0"/>
              <a:t>以</a:t>
            </a:r>
            <a:r>
              <a:rPr altLang="zh-CN" dirty="0" sz="2400" lang="zh-CN" smtClean="0"/>
              <a:t>练就</a:t>
            </a:r>
            <a:r>
              <a:rPr altLang="zh-CN" dirty="0" sz="2400" lang="zh-CN" smtClean="0"/>
              <a:t>“</a:t>
            </a:r>
            <a:r>
              <a:rPr altLang="zh-CN" dirty="0" sz="2400" lang="zh-CN" smtClean="0"/>
              <a:t>火</a:t>
            </a:r>
            <a:r>
              <a:rPr altLang="zh-CN" dirty="0" sz="2400" lang="zh-CN" smtClean="0"/>
              <a:t>眼</a:t>
            </a:r>
            <a:r>
              <a:rPr altLang="zh-CN" dirty="0" sz="2400" lang="zh-CN" smtClean="0"/>
              <a:t>金睛</a:t>
            </a:r>
            <a:r>
              <a:rPr altLang="zh-CN" dirty="0" sz="2400" lang="zh-CN" smtClean="0"/>
              <a:t>”</a:t>
            </a:r>
            <a:r>
              <a:rPr altLang="zh-CN" dirty="0" sz="2400" lang="zh-CN" smtClean="0"/>
              <a:t>的</a:t>
            </a:r>
            <a:r>
              <a:rPr altLang="zh-CN" dirty="0" sz="2400" lang="zh-CN" smtClean="0"/>
              <a:t>等级</a:t>
            </a:r>
            <a:r>
              <a:rPr altLang="zh-CN" dirty="0" sz="2400" lang="zh-CN" smtClean="0"/>
              <a:t>为</a:t>
            </a:r>
            <a:r>
              <a:rPr altLang="zh-CN" dirty="0" sz="2400" lang="zh-CN" smtClean="0"/>
              <a:t>手段</a:t>
            </a:r>
            <a:r>
              <a:rPr altLang="zh-CN" dirty="0" sz="2400" lang="zh-CN" smtClean="0"/>
              <a:t>，</a:t>
            </a:r>
            <a:r>
              <a:rPr altLang="zh-CN" dirty="0" sz="2400" lang="zh-CN" smtClean="0"/>
              <a:t>每</a:t>
            </a:r>
            <a:r>
              <a:rPr altLang="zh-CN" dirty="0" sz="2400" lang="zh-CN" smtClean="0"/>
              <a:t>升高</a:t>
            </a:r>
            <a:r>
              <a:rPr altLang="zh-CN" dirty="0" sz="2400" lang="zh-CN" smtClean="0"/>
              <a:t>一</a:t>
            </a:r>
            <a:r>
              <a:rPr altLang="zh-CN" dirty="0" sz="2400" lang="zh-CN" smtClean="0"/>
              <a:t>级</a:t>
            </a:r>
            <a:r>
              <a:rPr altLang="zh-CN" dirty="0" sz="2400" lang="zh-CN" smtClean="0"/>
              <a:t>，</a:t>
            </a:r>
            <a:r>
              <a:rPr altLang="zh-CN" dirty="0" sz="2400" lang="zh-CN" smtClean="0"/>
              <a:t>忽</a:t>
            </a:r>
            <a:r>
              <a:rPr altLang="zh-CN" dirty="0" sz="2400" lang="zh-CN" smtClean="0"/>
              <a:t>现</a:t>
            </a:r>
            <a:r>
              <a:rPr altLang="zh-CN" dirty="0" sz="2400" lang="zh-CN" smtClean="0"/>
              <a:t>的</a:t>
            </a:r>
            <a:r>
              <a:rPr altLang="zh-CN" dirty="0" sz="2400" lang="zh-CN" smtClean="0"/>
              <a:t>时间</a:t>
            </a:r>
            <a:r>
              <a:rPr altLang="zh-CN" dirty="0" sz="2400" lang="zh-CN" smtClean="0"/>
              <a:t>越</a:t>
            </a:r>
            <a:r>
              <a:rPr altLang="zh-CN" dirty="0" sz="2400" lang="zh-CN" smtClean="0"/>
              <a:t>短</a:t>
            </a:r>
            <a:endParaRPr altLang="zh-CN" dirty="0" sz="2400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矩形 1"/>
          <p:cNvSpPr/>
          <p:nvPr/>
        </p:nvSpPr>
        <p:spPr>
          <a:xfrm>
            <a:off x="1947964" y="274167"/>
            <a:ext cx="4691380" cy="7518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第</a:t>
            </a:r>
            <a:r>
              <a:rPr altLang="zh-CN" b="1" cap="none" dirty="0" sz="4400" lang="en-US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课  多彩的夜晚</a:t>
            </a:r>
            <a:endParaRPr altLang="en-US" b="1" cap="none" dirty="0" sz="4400" lang="zh-CN" spc="0">
              <a:ln w="17780" cmpd="sng">
                <a:solidFill>
                  <a:srgbClr val="00B05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04" name="圆角矩形 3"/>
          <p:cNvSpPr/>
          <p:nvPr/>
        </p:nvSpPr>
        <p:spPr>
          <a:xfrm>
            <a:off x="6646" y="1835696"/>
            <a:ext cx="6858000" cy="648072"/>
          </a:xfrm>
          <a:prstGeom prst="roundRect"/>
          <a:solidFill>
            <a:schemeClr val="accent1"/>
          </a:solidFill>
          <a:ln>
            <a:solidFill>
              <a:schemeClr val="accent1"/>
            </a:solidFill>
          </a:ln>
          <a:effectLst>
            <a:reflection algn="bl" blurRad="6350" dir="5400000" endA="300" endPos="35000" rotWithShape="0" stA="52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课程描述：</a:t>
            </a:r>
            <a:endParaRPr altLang="en-US" b="1" dirty="0" sz="4000" lang="zh-CN"/>
          </a:p>
        </p:txBody>
      </p:sp>
      <p:sp>
        <p:nvSpPr>
          <p:cNvPr id="1048605" name="圆角矩形 4"/>
          <p:cNvSpPr/>
          <p:nvPr/>
        </p:nvSpPr>
        <p:spPr>
          <a:xfrm>
            <a:off x="0" y="4572000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知识点：</a:t>
            </a:r>
            <a:endParaRPr altLang="en-US" b="1" dirty="0" sz="4000" lang="zh-CN"/>
          </a:p>
        </p:txBody>
      </p:sp>
      <p:sp>
        <p:nvSpPr>
          <p:cNvPr id="1048606" name="圆角矩形 5"/>
          <p:cNvSpPr/>
          <p:nvPr/>
        </p:nvSpPr>
        <p:spPr>
          <a:xfrm>
            <a:off x="6646" y="7092280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拓展练习：</a:t>
            </a:r>
            <a:endParaRPr altLang="en-US" b="1" dirty="0" sz="4000" lang="zh-CN"/>
          </a:p>
        </p:txBody>
      </p:sp>
      <p:sp>
        <p:nvSpPr>
          <p:cNvPr id="1048607" name="TextBox 6"/>
          <p:cNvSpPr txBox="1"/>
          <p:nvPr/>
        </p:nvSpPr>
        <p:spPr>
          <a:xfrm>
            <a:off x="72008" y="2627784"/>
            <a:ext cx="6741368" cy="17805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en-US" smtClean="0"/>
              <a:t>    </a:t>
            </a:r>
            <a:r>
              <a:rPr altLang="en-US" dirty="0" sz="2400" lang="zh-CN" smtClean="0"/>
              <a:t>随着</a:t>
            </a:r>
            <a:r>
              <a:rPr altLang="zh-CN" dirty="0" sz="2400" lang="zh-CN" smtClean="0"/>
              <a:t>掌</a:t>
            </a:r>
            <a:r>
              <a:rPr altLang="zh-CN" dirty="0" sz="2400" lang="zh-CN"/>
              <a:t>控板的光线</a:t>
            </a:r>
            <a:r>
              <a:rPr altLang="zh-CN" dirty="0" sz="2400" lang="zh-CN" smtClean="0"/>
              <a:t>传感器</a:t>
            </a:r>
            <a:r>
              <a:rPr altLang="en-US" dirty="0" sz="2400" lang="zh-CN" smtClean="0"/>
              <a:t>所返回的</a:t>
            </a:r>
            <a:r>
              <a:rPr altLang="en-US" dirty="0" sz="2400" lang="zh-CN" smtClean="0"/>
              <a:t>值</a:t>
            </a:r>
            <a:r>
              <a:rPr altLang="en-US" dirty="0" sz="2400" lang="zh-CN" smtClean="0"/>
              <a:t>越来越小时，背景的亮度也随之变小，当达到一定值 时，大厦的霓虹灯就亮了起来，展现在眼前的是多彩的夜晚。</a:t>
            </a:r>
            <a:endParaRPr altLang="zh-CN" dirty="0" sz="2400" lang="zh-CN"/>
          </a:p>
          <a:p>
            <a:endParaRPr altLang="en-US" dirty="0" lang="zh-CN"/>
          </a:p>
        </p:txBody>
      </p:sp>
      <p:sp>
        <p:nvSpPr>
          <p:cNvPr id="1048608" name="TextBox 8"/>
          <p:cNvSpPr txBox="1"/>
          <p:nvPr/>
        </p:nvSpPr>
        <p:spPr>
          <a:xfrm>
            <a:off x="123278" y="5531911"/>
            <a:ext cx="674136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en-US" smtClean="0"/>
              <a:t>1</a:t>
            </a:r>
            <a:r>
              <a:rPr altLang="en-US" dirty="0" sz="2400" lang="zh-CN" smtClean="0"/>
              <a:t>、</a:t>
            </a:r>
            <a:r>
              <a:rPr altLang="zh-CN" dirty="0" sz="2400" lang="zh-CN" smtClean="0"/>
              <a:t>认识</a:t>
            </a:r>
            <a:r>
              <a:rPr altLang="zh-CN" dirty="0" sz="2400" lang="zh-CN"/>
              <a:t>掌控板的“光线传感器”</a:t>
            </a:r>
            <a:r>
              <a:rPr altLang="zh-CN" dirty="0" sz="2400" lang="zh-CN" smtClean="0"/>
              <a:t>。</a:t>
            </a:r>
            <a:endParaRPr altLang="zh-CN" dirty="0" sz="2400" lang="en-US" smtClean="0"/>
          </a:p>
          <a:p>
            <a:r>
              <a:rPr altLang="zh-CN" dirty="0" sz="2400" lang="en-US" smtClean="0"/>
              <a:t>2</a:t>
            </a:r>
            <a:r>
              <a:rPr altLang="en-US" dirty="0" sz="2400" lang="zh-CN" smtClean="0"/>
              <a:t>、</a:t>
            </a:r>
            <a:r>
              <a:rPr altLang="zh-CN" dirty="0" sz="2400" lang="zh-CN" smtClean="0"/>
              <a:t>掌握</a:t>
            </a:r>
            <a:r>
              <a:rPr altLang="zh-CN" dirty="0" sz="2400" lang="zh-CN"/>
              <a:t>“特效”模块指令的应用</a:t>
            </a:r>
            <a:r>
              <a:rPr altLang="zh-CN" dirty="0" sz="2400" lang="zh-CN" smtClean="0"/>
              <a:t>。</a:t>
            </a:r>
            <a:endParaRPr altLang="zh-CN" dirty="0" sz="2400" lang="en-US" smtClean="0"/>
          </a:p>
          <a:p>
            <a:r>
              <a:rPr altLang="zh-CN" dirty="0" sz="2400" lang="en-US" smtClean="0"/>
              <a:t>3</a:t>
            </a:r>
            <a:r>
              <a:rPr altLang="en-US" dirty="0" sz="2400" lang="zh-CN" smtClean="0"/>
              <a:t>、</a:t>
            </a:r>
            <a:r>
              <a:rPr altLang="zh-CN" dirty="0" sz="2400" lang="zh-CN"/>
              <a:t>掌握“重复执行”、“如果那么……否则”</a:t>
            </a:r>
          </a:p>
        </p:txBody>
      </p:sp>
      <p:sp>
        <p:nvSpPr>
          <p:cNvPr id="1048609" name="TextBox 7"/>
          <p:cNvSpPr txBox="1"/>
          <p:nvPr/>
        </p:nvSpPr>
        <p:spPr>
          <a:xfrm>
            <a:off x="58316" y="8070775"/>
            <a:ext cx="6741368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zh-CN" smtClean="0"/>
              <a:t>能否利用光线传感器的属性来设计一些根据光线的特效。</a:t>
            </a:r>
            <a:endParaRPr altLang="zh-CN" dirty="0" sz="2400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矩形 1"/>
          <p:cNvSpPr/>
          <p:nvPr/>
        </p:nvSpPr>
        <p:spPr>
          <a:xfrm>
            <a:off x="1833986" y="428635"/>
            <a:ext cx="4691380" cy="7518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第</a:t>
            </a:r>
            <a:r>
              <a:rPr altLang="zh-CN" b="1" cap="none" dirty="0" sz="4400" lang="en-US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课  大灰狼来了</a:t>
            </a:r>
            <a:endParaRPr altLang="en-US" b="1" cap="none" dirty="0" sz="4400" lang="zh-CN" spc="0">
              <a:ln w="17780" cmpd="sng">
                <a:solidFill>
                  <a:srgbClr val="00B05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26" name="圆角矩形 2"/>
          <p:cNvSpPr/>
          <p:nvPr/>
        </p:nvSpPr>
        <p:spPr>
          <a:xfrm>
            <a:off x="6646" y="1763688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课程描述：</a:t>
            </a:r>
            <a:endParaRPr altLang="en-US" b="1" dirty="0" sz="4000" lang="zh-CN"/>
          </a:p>
        </p:txBody>
      </p:sp>
      <p:sp>
        <p:nvSpPr>
          <p:cNvPr id="1048627" name="圆角矩形 3"/>
          <p:cNvSpPr/>
          <p:nvPr/>
        </p:nvSpPr>
        <p:spPr>
          <a:xfrm>
            <a:off x="27384" y="5364088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知识点：</a:t>
            </a:r>
            <a:endParaRPr altLang="en-US" b="1" dirty="0" sz="4000" lang="zh-CN"/>
          </a:p>
        </p:txBody>
      </p:sp>
      <p:sp>
        <p:nvSpPr>
          <p:cNvPr id="1048628" name="圆角矩形 4"/>
          <p:cNvSpPr/>
          <p:nvPr/>
        </p:nvSpPr>
        <p:spPr>
          <a:xfrm>
            <a:off x="6646" y="6948264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拓展练习：</a:t>
            </a:r>
            <a:endParaRPr altLang="en-US" b="1" dirty="0" sz="4000" lang="zh-CN"/>
          </a:p>
        </p:txBody>
      </p:sp>
      <p:sp>
        <p:nvSpPr>
          <p:cNvPr id="1048629" name="TextBox 5"/>
          <p:cNvSpPr txBox="1"/>
          <p:nvPr/>
        </p:nvSpPr>
        <p:spPr>
          <a:xfrm>
            <a:off x="116632" y="2483768"/>
            <a:ext cx="6741368" cy="28473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zh-CN" smtClean="0"/>
              <a:t>小红帽一个人走在回家的路上，走着走着后面不远处出现了一只大灰狼，这时你发现了，请你大声告诉小红帽快跑。小红帽跑的速度是随着声音传感器所返回的值变化（即你越大声，小红帽跑得越快，反之，跑得慢）一旦跑得太慢，就会被大灰狼追上，从而吃掉。反之，就可以跑到家了。请你帮帮小红帽，让她安全到家。</a:t>
            </a:r>
            <a:endParaRPr altLang="zh-CN" dirty="0" sz="2400" lang="zh-CN"/>
          </a:p>
          <a:p>
            <a:endParaRPr altLang="en-US" dirty="0" lang="zh-CN"/>
          </a:p>
        </p:txBody>
      </p:sp>
      <p:sp>
        <p:nvSpPr>
          <p:cNvPr id="1048630" name="TextBox 6"/>
          <p:cNvSpPr txBox="1"/>
          <p:nvPr/>
        </p:nvSpPr>
        <p:spPr>
          <a:xfrm>
            <a:off x="116632" y="6198567"/>
            <a:ext cx="6552728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en-US" smtClean="0"/>
              <a:t>1</a:t>
            </a:r>
            <a:r>
              <a:rPr altLang="en-US" dirty="0" sz="2400" lang="zh-CN" smtClean="0"/>
              <a:t>、</a:t>
            </a:r>
            <a:r>
              <a:rPr altLang="zh-CN" dirty="0" sz="2400" lang="zh-CN" smtClean="0"/>
              <a:t>认识</a:t>
            </a:r>
            <a:r>
              <a:rPr altLang="zh-CN" dirty="0" sz="2400" lang="zh-CN"/>
              <a:t>掌控板的“声音传感器”</a:t>
            </a:r>
            <a:r>
              <a:rPr altLang="zh-CN" dirty="0" sz="2400" lang="zh-CN" smtClean="0"/>
              <a:t>。</a:t>
            </a:r>
            <a:endParaRPr altLang="zh-CN" dirty="0" sz="2400" lang="zh-CN"/>
          </a:p>
        </p:txBody>
      </p:sp>
      <p:sp>
        <p:nvSpPr>
          <p:cNvPr id="1048631" name="TextBox 8"/>
          <p:cNvSpPr txBox="1"/>
          <p:nvPr/>
        </p:nvSpPr>
        <p:spPr>
          <a:xfrm>
            <a:off x="180020" y="8100392"/>
            <a:ext cx="6552728" cy="8026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zh-CN" smtClean="0"/>
              <a:t>利用</a:t>
            </a:r>
            <a:r>
              <a:rPr altLang="zh-CN" dirty="0" sz="2400" lang="zh-CN" smtClean="0"/>
              <a:t>掌</a:t>
            </a:r>
            <a:r>
              <a:rPr altLang="zh-CN" dirty="0" sz="2400" lang="zh-CN"/>
              <a:t>控板的</a:t>
            </a:r>
            <a:r>
              <a:rPr altLang="zh-CN" dirty="0" sz="2400" lang="zh-CN" smtClean="0"/>
              <a:t>“声音传感器”</a:t>
            </a:r>
            <a:r>
              <a:rPr altLang="en-US" dirty="0" sz="2400" lang="zh-CN" smtClean="0"/>
              <a:t>返回的值来控制一些物体的变化（如吹气球等）</a:t>
            </a:r>
            <a:r>
              <a:rPr altLang="zh-CN" dirty="0" sz="2400" lang="zh-CN" smtClean="0"/>
              <a:t>。</a:t>
            </a:r>
            <a:endParaRPr altLang="zh-CN" dirty="0" sz="2400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1"/>
          <p:cNvSpPr/>
          <p:nvPr/>
        </p:nvSpPr>
        <p:spPr>
          <a:xfrm>
            <a:off x="1694905" y="274167"/>
            <a:ext cx="4681089" cy="7694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第</a:t>
            </a:r>
            <a:r>
              <a:rPr altLang="zh-CN" b="1" cap="none" dirty="0" sz="4400" lang="en-US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4</a:t>
            </a:r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课  悟空吃蟠桃</a:t>
            </a:r>
            <a:endParaRPr altLang="en-US" b="1" cap="none" dirty="0" sz="4400" lang="zh-CN" spc="0">
              <a:ln w="17780" cmpd="sng">
                <a:solidFill>
                  <a:srgbClr val="00B05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33" name="圆角矩形 2"/>
          <p:cNvSpPr/>
          <p:nvPr/>
        </p:nvSpPr>
        <p:spPr>
          <a:xfrm>
            <a:off x="6646" y="1835696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课程描述：</a:t>
            </a:r>
            <a:endParaRPr altLang="en-US" b="1" dirty="0" sz="4000" lang="zh-CN"/>
          </a:p>
        </p:txBody>
      </p:sp>
      <p:sp>
        <p:nvSpPr>
          <p:cNvPr id="1048634" name="圆角矩形 3"/>
          <p:cNvSpPr/>
          <p:nvPr/>
        </p:nvSpPr>
        <p:spPr>
          <a:xfrm>
            <a:off x="0" y="4716016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知识点：</a:t>
            </a:r>
            <a:endParaRPr altLang="en-US" b="1" dirty="0" sz="4000" lang="zh-CN"/>
          </a:p>
        </p:txBody>
      </p:sp>
      <p:sp>
        <p:nvSpPr>
          <p:cNvPr id="1048635" name="圆角矩形 4"/>
          <p:cNvSpPr/>
          <p:nvPr/>
        </p:nvSpPr>
        <p:spPr>
          <a:xfrm>
            <a:off x="6646" y="6948264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拓展练习：</a:t>
            </a:r>
            <a:endParaRPr altLang="en-US" b="1" dirty="0" sz="4000" lang="zh-CN"/>
          </a:p>
        </p:txBody>
      </p:sp>
      <p:sp>
        <p:nvSpPr>
          <p:cNvPr id="1048636" name="TextBox 5"/>
          <p:cNvSpPr txBox="1"/>
          <p:nvPr/>
        </p:nvSpPr>
        <p:spPr>
          <a:xfrm>
            <a:off x="260648" y="2627784"/>
            <a:ext cx="6470908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zh-CN" smtClean="0"/>
              <a:t>悟空</a:t>
            </a:r>
            <a:r>
              <a:rPr altLang="en-US" dirty="0" sz="2400" lang="zh-CN" smtClean="0"/>
              <a:t>来到蟠桃园，</a:t>
            </a:r>
            <a:r>
              <a:rPr altLang="en-US" dirty="0" sz="2400" lang="zh-CN"/>
              <a:t>看着那些熟透的蟠桃，心里直发痒</a:t>
            </a:r>
            <a:r>
              <a:rPr altLang="en-US" dirty="0" sz="2400" lang="zh-CN" smtClean="0"/>
              <a:t>，以为内心询问自己要不要吃，如果回答“吃”，那蟠桃就开始随机掉落，</a:t>
            </a:r>
            <a:r>
              <a:rPr altLang="zh-CN" dirty="0" sz="2400" lang="zh-CN" smtClean="0"/>
              <a:t>利用</a:t>
            </a:r>
            <a:r>
              <a:rPr altLang="zh-CN" dirty="0" sz="2400" lang="zh-CN"/>
              <a:t>掌控板加速度传感器</a:t>
            </a:r>
            <a:r>
              <a:rPr altLang="zh-CN" dirty="0" sz="2400" lang="en-US"/>
              <a:t>X</a:t>
            </a:r>
            <a:r>
              <a:rPr altLang="zh-CN" dirty="0" sz="2400" lang="zh-CN" smtClean="0"/>
              <a:t>轴的</a:t>
            </a:r>
            <a:r>
              <a:rPr altLang="zh-CN" dirty="0" sz="2400" lang="zh-CN"/>
              <a:t>变化来</a:t>
            </a:r>
            <a:r>
              <a:rPr altLang="zh-CN" dirty="0" sz="2400" lang="zh-CN" smtClean="0"/>
              <a:t>控制</a:t>
            </a:r>
            <a:r>
              <a:rPr altLang="en-US" dirty="0" sz="2400" lang="zh-CN" smtClean="0"/>
              <a:t>悟空的左右移动，从而接住蟠桃</a:t>
            </a:r>
            <a:r>
              <a:rPr altLang="en-US" dirty="0" sz="2400" lang="zh-CN" smtClean="0"/>
              <a:t>。</a:t>
            </a:r>
            <a:endParaRPr altLang="zh-CN" dirty="0" sz="2400" lang="zh-CN"/>
          </a:p>
        </p:txBody>
      </p:sp>
      <p:sp>
        <p:nvSpPr>
          <p:cNvPr id="1048637" name="TextBox 6"/>
          <p:cNvSpPr txBox="1"/>
          <p:nvPr/>
        </p:nvSpPr>
        <p:spPr>
          <a:xfrm>
            <a:off x="260648" y="5459903"/>
            <a:ext cx="6336704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en-US" smtClean="0"/>
              <a:t>1</a:t>
            </a:r>
            <a:r>
              <a:rPr altLang="en-US" dirty="0" sz="2400" lang="zh-CN" smtClean="0"/>
              <a:t>、</a:t>
            </a:r>
            <a:r>
              <a:rPr altLang="zh-CN" dirty="0" sz="2400" lang="zh-CN" smtClean="0"/>
              <a:t>掌</a:t>
            </a:r>
            <a:r>
              <a:rPr altLang="zh-CN" dirty="0" sz="2400" lang="zh-CN"/>
              <a:t>控板加速度传感器</a:t>
            </a:r>
            <a:r>
              <a:rPr altLang="zh-CN" dirty="0" sz="2400" lang="en-US"/>
              <a:t>X</a:t>
            </a:r>
            <a:r>
              <a:rPr altLang="zh-CN" dirty="0" sz="2400" lang="zh-CN"/>
              <a:t>轴对应的传感器板阻力</a:t>
            </a:r>
            <a:r>
              <a:rPr altLang="zh-CN" dirty="0" sz="2400" lang="en-US" smtClean="0"/>
              <a:t>B</a:t>
            </a:r>
            <a:r>
              <a:rPr altLang="zh-CN" dirty="0" sz="2400" lang="zh-CN" smtClean="0"/>
              <a:t>的</a:t>
            </a:r>
            <a:r>
              <a:rPr altLang="zh-CN" dirty="0" sz="2400" lang="zh-CN"/>
              <a:t>应用。</a:t>
            </a:r>
          </a:p>
          <a:p>
            <a:r>
              <a:rPr altLang="zh-CN" dirty="0" sz="2400" lang="en-US" smtClean="0"/>
              <a:t>2</a:t>
            </a:r>
            <a:r>
              <a:rPr altLang="en-US" dirty="0" sz="2400" lang="zh-CN" smtClean="0"/>
              <a:t>、</a:t>
            </a:r>
            <a:r>
              <a:rPr altLang="zh-CN" dirty="0" sz="2400" lang="zh-CN" smtClean="0"/>
              <a:t>掌握</a:t>
            </a:r>
            <a:r>
              <a:rPr altLang="zh-CN" dirty="0" sz="2400" lang="zh-CN"/>
              <a:t>询问模块的应用</a:t>
            </a:r>
            <a:r>
              <a:rPr altLang="zh-CN" dirty="0" sz="2400" lang="zh-CN" smtClean="0"/>
              <a:t>。</a:t>
            </a:r>
            <a:endParaRPr altLang="en-US" dirty="0" lang="zh-CN"/>
          </a:p>
        </p:txBody>
      </p:sp>
      <p:sp>
        <p:nvSpPr>
          <p:cNvPr id="1048638" name="TextBox 7"/>
          <p:cNvSpPr txBox="1"/>
          <p:nvPr/>
        </p:nvSpPr>
        <p:spPr>
          <a:xfrm>
            <a:off x="294678" y="7926759"/>
            <a:ext cx="6374682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zh-CN" smtClean="0"/>
              <a:t>利用加速度传感器来设计一款你喜欢的游戏。</a:t>
            </a:r>
            <a:endParaRPr altLang="en-US" dirty="0" sz="2400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矩形 1"/>
          <p:cNvSpPr/>
          <p:nvPr/>
        </p:nvSpPr>
        <p:spPr>
          <a:xfrm>
            <a:off x="2582537" y="274167"/>
            <a:ext cx="4132580" cy="7518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第</a:t>
            </a:r>
            <a:r>
              <a:rPr altLang="zh-CN" b="1" cap="none" dirty="0" sz="4400" lang="en-US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5</a:t>
            </a:r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课  撬动地球</a:t>
            </a:r>
            <a:endParaRPr altLang="en-US" b="1" cap="none" dirty="0" sz="4400" lang="zh-CN" spc="0">
              <a:ln w="17780" cmpd="sng">
                <a:solidFill>
                  <a:srgbClr val="00B05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40" name="圆角矩形 2"/>
          <p:cNvSpPr/>
          <p:nvPr/>
        </p:nvSpPr>
        <p:spPr>
          <a:xfrm>
            <a:off x="6646" y="1475656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课程描述：</a:t>
            </a:r>
            <a:endParaRPr altLang="en-US" b="1" dirty="0" sz="4000" lang="zh-CN"/>
          </a:p>
        </p:txBody>
      </p:sp>
      <p:sp>
        <p:nvSpPr>
          <p:cNvPr id="1048641" name="圆角矩形 3"/>
          <p:cNvSpPr/>
          <p:nvPr/>
        </p:nvSpPr>
        <p:spPr>
          <a:xfrm>
            <a:off x="0" y="5580112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知识点：</a:t>
            </a:r>
            <a:endParaRPr altLang="en-US" b="1" dirty="0" sz="4000" lang="zh-CN"/>
          </a:p>
        </p:txBody>
      </p:sp>
      <p:sp>
        <p:nvSpPr>
          <p:cNvPr id="1048642" name="圆角矩形 4"/>
          <p:cNvSpPr/>
          <p:nvPr/>
        </p:nvSpPr>
        <p:spPr>
          <a:xfrm>
            <a:off x="6646" y="7380312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拓展练习：</a:t>
            </a:r>
            <a:endParaRPr altLang="en-US" b="1" dirty="0" sz="4000" lang="zh-CN"/>
          </a:p>
        </p:txBody>
      </p:sp>
      <p:sp>
        <p:nvSpPr>
          <p:cNvPr id="1048643" name="TextBox 5"/>
          <p:cNvSpPr txBox="1"/>
          <p:nvPr/>
        </p:nvSpPr>
        <p:spPr>
          <a:xfrm>
            <a:off x="188640" y="2195736"/>
            <a:ext cx="634655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zh-CN"/>
              <a:t>古希腊著名的科学家阿基米德发现杠杆的平衡原理后，怀着一颗激动的心情写了一封信</a:t>
            </a:r>
            <a:r>
              <a:rPr altLang="en-US" dirty="0" sz="2400" lang="zh-CN" smtClean="0"/>
              <a:t>，他</a:t>
            </a:r>
            <a:r>
              <a:rPr altLang="en-US" dirty="0" sz="2400" lang="zh-CN"/>
              <a:t>在</a:t>
            </a:r>
            <a:r>
              <a:rPr altLang="en-US" dirty="0" sz="2400" lang="zh-CN" smtClean="0"/>
              <a:t>信中说</a:t>
            </a:r>
            <a:r>
              <a:rPr altLang="en-US" dirty="0" sz="2400" lang="zh-CN"/>
              <a:t>：“如果给我一个支点，一根足够长的硬棒，我就能撬动整个地球”</a:t>
            </a:r>
            <a:r>
              <a:rPr altLang="en-US" dirty="0" sz="2400" lang="zh-CN" smtClean="0"/>
              <a:t>。可以利用</a:t>
            </a:r>
            <a:r>
              <a:rPr altLang="zh-CN" dirty="0" sz="2400" lang="en-US" err="1" smtClean="0"/>
              <a:t>laserblock</a:t>
            </a:r>
            <a:r>
              <a:rPr altLang="en-US" dirty="0" sz="2400" lang="zh-CN" smtClean="0"/>
              <a:t>搭建一个平台，将掌控板平放在一端，当按下</a:t>
            </a:r>
            <a:r>
              <a:rPr altLang="zh-CN" dirty="0" sz="2400" lang="en-US" err="1" smtClean="0"/>
              <a:t>laserblock</a:t>
            </a:r>
            <a:r>
              <a:rPr altLang="en-US" dirty="0" sz="2400" lang="zh-CN" smtClean="0"/>
              <a:t>结构件的另一端时，掌控板翘起来，因而加速度传感器的</a:t>
            </a:r>
            <a:r>
              <a:rPr altLang="zh-CN" dirty="0" sz="2400" lang="en-US" smtClean="0"/>
              <a:t>Y</a:t>
            </a:r>
            <a:r>
              <a:rPr altLang="en-US" dirty="0" sz="2400" lang="zh-CN" smtClean="0"/>
              <a:t>轴值发生变化，而</a:t>
            </a:r>
            <a:r>
              <a:rPr altLang="zh-CN" dirty="0" sz="2400" lang="en-US" smtClean="0"/>
              <a:t>scratch</a:t>
            </a:r>
            <a:r>
              <a:rPr altLang="en-US" dirty="0" sz="2400" lang="zh-CN" smtClean="0"/>
              <a:t>界面上的地球与撬棒随之旋转，从而实现撬动地球。</a:t>
            </a:r>
            <a:endParaRPr altLang="zh-CN" dirty="0" sz="2400" lang="zh-CN"/>
          </a:p>
        </p:txBody>
      </p:sp>
      <p:sp>
        <p:nvSpPr>
          <p:cNvPr id="1048644" name="TextBox 6"/>
          <p:cNvSpPr txBox="1"/>
          <p:nvPr/>
        </p:nvSpPr>
        <p:spPr>
          <a:xfrm>
            <a:off x="188640" y="6372200"/>
            <a:ext cx="634655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mtClean="0"/>
              <a:t>传感器</a:t>
            </a:r>
            <a:r>
              <a:rPr altLang="zh-CN" dirty="0" sz="2400" lang="zh-CN"/>
              <a:t>板中</a:t>
            </a:r>
            <a:r>
              <a:rPr altLang="zh-CN" dirty="0" sz="2400" lang="zh-CN" smtClean="0"/>
              <a:t>的</a:t>
            </a:r>
            <a:r>
              <a:rPr altLang="en-US" dirty="0" sz="2400" lang="zh-CN" smtClean="0"/>
              <a:t>阻力</a:t>
            </a:r>
            <a:r>
              <a:rPr altLang="zh-CN" dirty="0" sz="2400" lang="en-US" smtClean="0"/>
              <a:t>C</a:t>
            </a:r>
            <a:r>
              <a:rPr altLang="zh-CN" dirty="0" sz="2400" lang="zh-CN" smtClean="0"/>
              <a:t>所</a:t>
            </a:r>
            <a:r>
              <a:rPr altLang="zh-CN" dirty="0" sz="2400" lang="zh-CN"/>
              <a:t>对应的掌控板</a:t>
            </a:r>
            <a:r>
              <a:rPr altLang="zh-CN" dirty="0" sz="2400" lang="zh-CN" smtClean="0"/>
              <a:t>的</a:t>
            </a:r>
            <a:r>
              <a:rPr altLang="en-US" dirty="0" sz="2400" lang="zh-CN" smtClean="0"/>
              <a:t>加速度传感器</a:t>
            </a:r>
            <a:r>
              <a:rPr altLang="zh-CN" dirty="0" sz="2400" lang="en-US" smtClean="0"/>
              <a:t>Y</a:t>
            </a:r>
            <a:r>
              <a:rPr altLang="en-US" dirty="0" sz="2400" lang="zh-CN" smtClean="0"/>
              <a:t>轴</a:t>
            </a:r>
            <a:r>
              <a:rPr altLang="zh-CN" dirty="0" sz="2400" lang="zh-CN" smtClean="0"/>
              <a:t>的</a:t>
            </a:r>
            <a:r>
              <a:rPr altLang="zh-CN" dirty="0" sz="2400" lang="zh-CN"/>
              <a:t>认识</a:t>
            </a:r>
            <a:r>
              <a:rPr altLang="zh-CN" dirty="0" sz="2400" lang="zh-CN" smtClean="0"/>
              <a:t>。</a:t>
            </a:r>
            <a:endParaRPr altLang="zh-CN" dirty="0" sz="2400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矩形 1"/>
          <p:cNvSpPr/>
          <p:nvPr/>
        </p:nvSpPr>
        <p:spPr>
          <a:xfrm>
            <a:off x="2259162" y="323528"/>
            <a:ext cx="3547766" cy="7694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第</a:t>
            </a:r>
            <a:r>
              <a:rPr altLang="zh-CN" b="1" dirty="0" sz="4400" lang="en-US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6</a:t>
            </a:r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课  </a:t>
            </a:r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生日</a:t>
            </a:r>
            <a:r>
              <a:rPr altLang="en-US" b="1" cap="none" dirty="0" sz="4400" lang="zh-CN" spc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会</a:t>
            </a:r>
            <a:endParaRPr altLang="en-US" b="1" cap="none" dirty="0" sz="4400" lang="zh-CN" spc="0">
              <a:ln w="17780" cmpd="sng">
                <a:solidFill>
                  <a:srgbClr val="00B05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46" name="圆角矩形 2"/>
          <p:cNvSpPr/>
          <p:nvPr/>
        </p:nvSpPr>
        <p:spPr>
          <a:xfrm>
            <a:off x="6646" y="1835696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课程描述：</a:t>
            </a:r>
            <a:endParaRPr altLang="en-US" b="1" dirty="0" sz="4000" lang="zh-CN"/>
          </a:p>
        </p:txBody>
      </p:sp>
      <p:sp>
        <p:nvSpPr>
          <p:cNvPr id="1048647" name="圆角矩形 3"/>
          <p:cNvSpPr/>
          <p:nvPr/>
        </p:nvSpPr>
        <p:spPr>
          <a:xfrm>
            <a:off x="0" y="4572000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知识点：</a:t>
            </a:r>
            <a:endParaRPr altLang="en-US" b="1" dirty="0" sz="4000" lang="zh-CN"/>
          </a:p>
        </p:txBody>
      </p:sp>
      <p:sp>
        <p:nvSpPr>
          <p:cNvPr id="1048648" name="圆角矩形 4"/>
          <p:cNvSpPr/>
          <p:nvPr/>
        </p:nvSpPr>
        <p:spPr>
          <a:xfrm>
            <a:off x="6646" y="6948264"/>
            <a:ext cx="6858000" cy="648072"/>
          </a:xfrm>
          <a:prstGeom prst="round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altLang="en-US" b="1" dirty="0" sz="4000" lang="zh-CN" smtClean="0"/>
              <a:t>拓展练习：</a:t>
            </a:r>
            <a:endParaRPr altLang="en-US" b="1" dirty="0" sz="4000" lang="zh-CN"/>
          </a:p>
        </p:txBody>
      </p:sp>
      <p:sp>
        <p:nvSpPr>
          <p:cNvPr id="1048649" name="TextBox 5"/>
          <p:cNvSpPr txBox="1"/>
          <p:nvPr/>
        </p:nvSpPr>
        <p:spPr>
          <a:xfrm>
            <a:off x="222670" y="2555776"/>
            <a:ext cx="6374682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zh-CN" smtClean="0"/>
              <a:t>晚上，来到</a:t>
            </a:r>
            <a:r>
              <a:rPr altLang="en-US" dirty="0" sz="2400" lang="zh-CN" smtClean="0"/>
              <a:t>了艾利</a:t>
            </a:r>
            <a:r>
              <a:rPr altLang="en-US" dirty="0" sz="2400" lang="zh-CN" smtClean="0"/>
              <a:t>的家，参加它的生日会，利用滑杆功能来推出蛋糕，</a:t>
            </a:r>
            <a:r>
              <a:rPr altLang="zh-CN" dirty="0" sz="2400" lang="zh-CN" smtClean="0"/>
              <a:t>利</a:t>
            </a:r>
            <a:r>
              <a:rPr altLang="zh-CN" dirty="0" sz="2400" lang="zh-CN"/>
              <a:t>用掌控板的按键</a:t>
            </a:r>
            <a:r>
              <a:rPr altLang="zh-CN" dirty="0" sz="2400" lang="en-US"/>
              <a:t>A</a:t>
            </a:r>
            <a:r>
              <a:rPr altLang="zh-CN" dirty="0" sz="2400" lang="zh-CN"/>
              <a:t>与按键</a:t>
            </a:r>
            <a:r>
              <a:rPr altLang="zh-CN" dirty="0" sz="2400" lang="en-US"/>
              <a:t>B</a:t>
            </a:r>
            <a:r>
              <a:rPr altLang="zh-CN" dirty="0" sz="2400" lang="zh-CN"/>
              <a:t>来控</a:t>
            </a:r>
            <a:r>
              <a:rPr altLang="zh-CN" dirty="0" sz="2400" lang="zh-CN" smtClean="0"/>
              <a:t>制</a:t>
            </a:r>
            <a:r>
              <a:rPr altLang="en-US" dirty="0" sz="2400" lang="zh-CN" smtClean="0"/>
              <a:t>灯的开关</a:t>
            </a:r>
            <a:r>
              <a:rPr altLang="zh-CN" dirty="0" sz="2400" lang="zh-CN" smtClean="0"/>
              <a:t>，按键</a:t>
            </a:r>
            <a:r>
              <a:rPr altLang="zh-CN" dirty="0" sz="2400" lang="en-US" smtClean="0"/>
              <a:t>A</a:t>
            </a:r>
            <a:r>
              <a:rPr altLang="en-US" dirty="0" sz="2400" lang="zh-CN" smtClean="0"/>
              <a:t>为开，</a:t>
            </a:r>
            <a:r>
              <a:rPr altLang="zh-CN" dirty="0" sz="2400" lang="zh-CN" smtClean="0"/>
              <a:t>按键</a:t>
            </a:r>
            <a:r>
              <a:rPr altLang="zh-CN" dirty="0" sz="2400" lang="en-US" smtClean="0"/>
              <a:t>B</a:t>
            </a:r>
            <a:r>
              <a:rPr altLang="en-US" dirty="0" sz="2400" lang="zh-CN" smtClean="0"/>
              <a:t>为关，关时，亮度变小，音乐响起。开时，亮度变大。</a:t>
            </a:r>
            <a:endParaRPr altLang="en-US" dirty="0" lang="zh-CN"/>
          </a:p>
        </p:txBody>
      </p:sp>
      <p:sp>
        <p:nvSpPr>
          <p:cNvPr id="1048650" name="TextBox 6"/>
          <p:cNvSpPr txBox="1"/>
          <p:nvPr/>
        </p:nvSpPr>
        <p:spPr>
          <a:xfrm>
            <a:off x="222670" y="5613211"/>
            <a:ext cx="6446690" cy="830997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400" lang="zh-CN" smtClean="0"/>
              <a:t>掌</a:t>
            </a:r>
            <a:r>
              <a:rPr altLang="zh-CN" dirty="0" sz="2400" lang="zh-CN"/>
              <a:t>控</a:t>
            </a:r>
            <a:r>
              <a:rPr altLang="zh-CN" dirty="0" sz="2400" lang="zh-CN" smtClean="0"/>
              <a:t>板</a:t>
            </a:r>
            <a:r>
              <a:rPr altLang="en-US" dirty="0" sz="2400" lang="zh-CN" smtClean="0"/>
              <a:t>的</a:t>
            </a:r>
            <a:r>
              <a:rPr altLang="zh-CN" dirty="0" sz="2400" lang="en-US" smtClean="0"/>
              <a:t>6</a:t>
            </a:r>
            <a:r>
              <a:rPr altLang="en-US" dirty="0" sz="2400" lang="zh-CN" smtClean="0"/>
              <a:t>个触摸按钮</a:t>
            </a:r>
            <a:r>
              <a:rPr altLang="zh-CN" dirty="0" sz="2400" lang="en-US" smtClean="0"/>
              <a:t>P</a:t>
            </a:r>
            <a:r>
              <a:rPr altLang="en-US" dirty="0" sz="2400" lang="zh-CN" smtClean="0"/>
              <a:t>到</a:t>
            </a:r>
            <a:r>
              <a:rPr altLang="zh-CN" dirty="0" sz="2400" lang="en-US" smtClean="0"/>
              <a:t>N</a:t>
            </a:r>
            <a:r>
              <a:rPr altLang="en-US" dirty="0" sz="2400" lang="zh-CN" smtClean="0"/>
              <a:t>对应传感器板滑杆</a:t>
            </a:r>
            <a:r>
              <a:rPr altLang="zh-CN" dirty="0" sz="2400" lang="zh-CN" smtClean="0"/>
              <a:t>的</a:t>
            </a:r>
            <a:r>
              <a:rPr altLang="zh-CN" dirty="0" sz="2400" lang="zh-CN"/>
              <a:t>应用</a:t>
            </a:r>
            <a:r>
              <a:rPr altLang="zh-CN" dirty="0" sz="2400" lang="zh-CN" smtClean="0"/>
              <a:t>。</a:t>
            </a:r>
            <a:endParaRPr altLang="zh-CN" dirty="0" sz="2400" lang="zh-CN"/>
          </a:p>
        </p:txBody>
      </p:sp>
      <p:sp>
        <p:nvSpPr>
          <p:cNvPr id="1048651" name="TextBox 7"/>
          <p:cNvSpPr txBox="1"/>
          <p:nvPr/>
        </p:nvSpPr>
        <p:spPr>
          <a:xfrm>
            <a:off x="222670" y="8013575"/>
            <a:ext cx="6230666" cy="830997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zh-CN" smtClean="0"/>
              <a:t>利用掌控板的光线传感器（或外接一个光敏电阻）来控制灯的开关及音乐的响起。</a:t>
            </a:r>
            <a:endParaRPr altLang="en-US" dirty="0" sz="2400" lang="zh-CN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lastClr="000000" val="windowText"/>
      </a:dk1>
      <a:lt1>
        <a:sysClr lastClr="FFFFFF" val="window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l" rig="flat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r="5400000" dist="254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l" rig="flat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China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掌控板scratch传感器板  使用案例</dc:title>
  <dc:creator>User</dc:creator>
  <cp:lastModifiedBy>User</cp:lastModifiedBy>
  <dcterms:created xsi:type="dcterms:W3CDTF">2018-12-03T02:16:10Z</dcterms:created>
  <dcterms:modified xsi:type="dcterms:W3CDTF">2019-01-08T08:23:37Z</dcterms:modified>
</cp:coreProperties>
</file>