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58" r:id="rId7"/>
    <p:sldId id="266" r:id="rId8"/>
    <p:sldId id="269" r:id="rId9"/>
    <p:sldId id="275" r:id="rId10"/>
    <p:sldId id="279" r:id="rId11"/>
    <p:sldId id="272" r:id="rId12"/>
    <p:sldId id="268" r:id="rId13"/>
    <p:sldId id="280" r:id="rId14"/>
    <p:sldId id="273" r:id="rId15"/>
    <p:sldId id="276" r:id="rId16"/>
    <p:sldId id="278" r:id="rId17"/>
    <p:sldId id="277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5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0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89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18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1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0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72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0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6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6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5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B3AD4-B714-48CB-BEE1-06A7EEA2800C}" type="datetimeFigureOut">
              <a:rPr lang="zh-CN" altLang="en-US" smtClean="0"/>
              <a:pPr/>
              <a:t>2019/6/17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CBB68-D077-464A-9D3B-C8E9495AA6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2365" y="3232143"/>
            <a:ext cx="675697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60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课 悟空吃</a:t>
            </a:r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蟠桃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78A3D4-B491-43EA-8164-18305001A624}"/>
              </a:ext>
            </a:extLst>
          </p:cNvPr>
          <p:cNvSpPr/>
          <p:nvPr/>
        </p:nvSpPr>
        <p:spPr>
          <a:xfrm>
            <a:off x="2062480" y="2015273"/>
            <a:ext cx="733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78D2D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第三单元 趣味互动</a:t>
            </a:r>
          </a:p>
        </p:txBody>
      </p:sp>
    </p:spTree>
    <p:extLst>
      <p:ext uri="{BB962C8B-B14F-4D97-AF65-F5344CB8AC3E}">
        <p14:creationId xmlns:p14="http://schemas.microsoft.com/office/powerpoint/2010/main" val="245277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BAF676-9115-4F03-B3BD-9034B2213CB4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A80505-289D-4049-A8BC-98D79AB5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9" y="1792751"/>
            <a:ext cx="3689521" cy="38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1850309"/>
            <a:ext cx="6013525" cy="2345173"/>
          </a:xfrm>
          <a:prstGeom prst="wedgeRectCallout">
            <a:avLst>
              <a:gd name="adj1" fmla="val -55360"/>
              <a:gd name="adj2" fmla="val -703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1967399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任务四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3301701" y="2800070"/>
            <a:ext cx="372901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蟠桃自我克隆并自由下落。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789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E32320D-9AC5-4141-85DA-3285816C97D7}"/>
              </a:ext>
            </a:extLst>
          </p:cNvPr>
          <p:cNvSpPr/>
          <p:nvPr/>
        </p:nvSpPr>
        <p:spPr>
          <a:xfrm>
            <a:off x="1210238" y="1317400"/>
            <a:ext cx="6874136" cy="5091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概念：在程序运行期间，需要同一角色的多个实例，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可以使用“克隆”指令。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2.“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克隆”指令与“复制”指令的区别：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“克隆”：在程序运行时执行，可以动态生成。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“复制”：编辑状态进行编辑。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被“克隆”出来的实例需要执行代码时，通常在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角色的“         ”事件来触发。</a:t>
            </a: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当克隆体运行结束时，可以使用指令“       ”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将自身删除。</a:t>
            </a:r>
          </a:p>
          <a:p>
            <a:pPr>
              <a:lnSpc>
                <a:spcPct val="150000"/>
              </a:lnSpc>
            </a:pP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 descr="C:\Users\ZHOUXI~1\AppData\Local\Temp\1555919946(1).png">
            <a:extLst>
              <a:ext uri="{FF2B5EF4-FFF2-40B4-BE49-F238E27FC236}">
                <a16:creationId xmlns:a16="http://schemas.microsoft.com/office/drawing/2014/main" id="{8F5DEE5B-574F-4BE0-A747-8FDC46CA95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02" y="4477176"/>
            <a:ext cx="1176934" cy="399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C:\Users\ZHOUXI~1\AppData\Local\Temp\1555920404(1).png">
            <a:extLst>
              <a:ext uri="{FF2B5EF4-FFF2-40B4-BE49-F238E27FC236}">
                <a16:creationId xmlns:a16="http://schemas.microsoft.com/office/drawing/2014/main" id="{95402A60-5A8F-4B35-80C1-43087E71A32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158" y="5045335"/>
            <a:ext cx="896135" cy="353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07BB1B-AB94-4E4C-8789-0B5D101C0986}"/>
              </a:ext>
            </a:extLst>
          </p:cNvPr>
          <p:cNvSpPr/>
          <p:nvPr/>
        </p:nvSpPr>
        <p:spPr>
          <a:xfrm>
            <a:off x="876825" y="448607"/>
            <a:ext cx="1574470" cy="793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克隆：</a:t>
            </a:r>
          </a:p>
        </p:txBody>
      </p:sp>
    </p:spTree>
    <p:extLst>
      <p:ext uri="{BB962C8B-B14F-4D97-AF65-F5344CB8AC3E}">
        <p14:creationId xmlns:p14="http://schemas.microsoft.com/office/powerpoint/2010/main" val="164952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E17A5-AA09-40EE-9F59-472D8669A56E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312CEB-4FEE-453E-9DDC-24DD7ABE218A}"/>
              </a:ext>
            </a:extLst>
          </p:cNvPr>
          <p:cNvSpPr txBox="1"/>
          <p:nvPr/>
        </p:nvSpPr>
        <p:spPr>
          <a:xfrm>
            <a:off x="1898128" y="2353270"/>
            <a:ext cx="5603240" cy="2251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     在舞台中某一特定高度随机位置出现蟠桃，方向朝下。在降落的过程中，如果碰到悟空或者舞台边缘，</a:t>
            </a:r>
            <a:r>
              <a:rPr lang="zh-CN" altLang="en-US" sz="2400" b="1"/>
              <a:t>蟠桃不见，</a:t>
            </a:r>
            <a:r>
              <a:rPr lang="zh-CN" altLang="en-US" sz="2400" b="1" dirty="0"/>
              <a:t>随之出现下一个蟠桃。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345A1-F659-433A-9563-DCD038B0F253}"/>
              </a:ext>
            </a:extLst>
          </p:cNvPr>
          <p:cNvSpPr txBox="1"/>
          <p:nvPr/>
        </p:nvSpPr>
        <p:spPr>
          <a:xfrm>
            <a:off x="1963273" y="4842849"/>
            <a:ext cx="5697368" cy="95410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温馨提示：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随机位置模块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52254F-5FA7-451C-A198-F0B29C35F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281" y="5402525"/>
            <a:ext cx="2021443" cy="3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0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901A645-5C13-4CEE-87D9-55431BE9E4AE}"/>
              </a:ext>
            </a:extLst>
          </p:cNvPr>
          <p:cNvSpPr/>
          <p:nvPr/>
        </p:nvSpPr>
        <p:spPr>
          <a:xfrm>
            <a:off x="1422700" y="1161419"/>
            <a:ext cx="6554097" cy="177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逻辑运算符“或”：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逻辑或，释义是相当于生活中说的“或者”。两个操作数有一个是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，结果就是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8F21556-2425-4FB6-9528-EAF0418F9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13826"/>
              </p:ext>
            </p:extLst>
          </p:nvPr>
        </p:nvGraphicFramePr>
        <p:xfrm>
          <a:off x="1941756" y="3286461"/>
          <a:ext cx="5685416" cy="159213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36816">
                  <a:extLst>
                    <a:ext uri="{9D8B030D-6E8A-4147-A177-3AD203B41FA5}">
                      <a16:colId xmlns:a16="http://schemas.microsoft.com/office/drawing/2014/main" val="2816311183"/>
                    </a:ext>
                  </a:extLst>
                </a:gridCol>
                <a:gridCol w="1136816">
                  <a:extLst>
                    <a:ext uri="{9D8B030D-6E8A-4147-A177-3AD203B41FA5}">
                      <a16:colId xmlns:a16="http://schemas.microsoft.com/office/drawing/2014/main" val="2557496246"/>
                    </a:ext>
                  </a:extLst>
                </a:gridCol>
                <a:gridCol w="1136816">
                  <a:extLst>
                    <a:ext uri="{9D8B030D-6E8A-4147-A177-3AD203B41FA5}">
                      <a16:colId xmlns:a16="http://schemas.microsoft.com/office/drawing/2014/main" val="2690545050"/>
                    </a:ext>
                  </a:extLst>
                </a:gridCol>
                <a:gridCol w="1137484">
                  <a:extLst>
                    <a:ext uri="{9D8B030D-6E8A-4147-A177-3AD203B41FA5}">
                      <a16:colId xmlns:a16="http://schemas.microsoft.com/office/drawing/2014/main" val="3246987736"/>
                    </a:ext>
                  </a:extLst>
                </a:gridCol>
                <a:gridCol w="1137484">
                  <a:extLst>
                    <a:ext uri="{9D8B030D-6E8A-4147-A177-3AD203B41FA5}">
                      <a16:colId xmlns:a16="http://schemas.microsoft.com/office/drawing/2014/main" val="3192389920"/>
                    </a:ext>
                  </a:extLst>
                </a:gridCol>
              </a:tblGrid>
              <a:tr h="530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表达式</a:t>
                      </a: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True（1）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True（1）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False（0）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False（0）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2939140"/>
                  </a:ext>
                </a:extLst>
              </a:tr>
              <a:tr h="530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表达式</a:t>
                      </a: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False（0）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True（1）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True（1）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False（0）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3607802"/>
                  </a:ext>
                </a:extLst>
              </a:tr>
              <a:tr h="5307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结果</a:t>
                      </a:r>
                      <a:endParaRPr lang="zh-CN" sz="16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</a:t>
                      </a:r>
                      <a:r>
                        <a:rPr lang="en-US" alt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True（1）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</a:t>
                      </a:r>
                      <a:r>
                        <a:rPr lang="en-US" alt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False（0）</a:t>
                      </a:r>
                      <a:endParaRPr lang="zh-CN" sz="16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444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0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2BAF676-9115-4F03-B3BD-9034B2213CB4}"/>
              </a:ext>
            </a:extLst>
          </p:cNvPr>
          <p:cNvSpPr txBox="1"/>
          <p:nvPr/>
        </p:nvSpPr>
        <p:spPr>
          <a:xfrm>
            <a:off x="1593242" y="1038978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10" name="图片 9" descr="C:\Users\ZHOUXI~1\AppData\Local\Temp\1555915542(1).png">
            <a:extLst>
              <a:ext uri="{FF2B5EF4-FFF2-40B4-BE49-F238E27FC236}">
                <a16:creationId xmlns:a16="http://schemas.microsoft.com/office/drawing/2014/main" id="{DAB5E1B4-FE2B-4EBE-8AF5-E920817B653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21" y="2302104"/>
            <a:ext cx="1438217" cy="1436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A64BD0-FCA7-4263-9FD6-C3F712963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82" y="1773493"/>
            <a:ext cx="3675902" cy="27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7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B0199C-4059-4D19-8486-BE35244539B7}"/>
              </a:ext>
            </a:extLst>
          </p:cNvPr>
          <p:cNvSpPr/>
          <p:nvPr/>
        </p:nvSpPr>
        <p:spPr>
          <a:xfrm>
            <a:off x="1422700" y="1161419"/>
            <a:ext cx="6554097" cy="1745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优化设计：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在掌控板上显示字幕。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7792B9-A1F1-4162-9310-8579D2AC3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82" y="3403219"/>
            <a:ext cx="3900516" cy="10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1850309"/>
            <a:ext cx="6013525" cy="2345173"/>
          </a:xfrm>
          <a:prstGeom prst="wedgeRectCallout">
            <a:avLst>
              <a:gd name="adj1" fmla="val -55360"/>
              <a:gd name="adj2" fmla="val -703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1967399"/>
            <a:ext cx="183255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拓展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2789366"/>
            <a:ext cx="4963218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利用加速度传感设计一些互动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游戏（如迷宫、太空大战等）。</a:t>
            </a:r>
          </a:p>
        </p:txBody>
      </p:sp>
    </p:spTree>
    <p:extLst>
      <p:ext uri="{BB962C8B-B14F-4D97-AF65-F5344CB8AC3E}">
        <p14:creationId xmlns:p14="http://schemas.microsoft.com/office/powerpoint/2010/main" val="99365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476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741853" y="1920075"/>
            <a:ext cx="6207368" cy="2328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2667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  一天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，悟空来到了蟠桃园看着桃树上这些诱人的桃子，心里直发痒，于是跳到了蟠桃树上摇晃了一阵之后，自己在树底下左（掌控板往左倾斜）右（掌控板往右倾斜）奔走，吃掉从树上掉落下来的蟠桃，直到肚子吃的圆滚滚的，还是停不下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rPr>
              <a:t>……</a:t>
            </a:r>
            <a:endParaRPr kumimoji="0" lang="zh-CN" altLang="zh-CN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6" name="横卷形 5"/>
          <p:cNvSpPr/>
          <p:nvPr/>
        </p:nvSpPr>
        <p:spPr>
          <a:xfrm>
            <a:off x="685800" y="703383"/>
            <a:ext cx="7781192" cy="4853348"/>
          </a:xfrm>
          <a:prstGeom prst="horizontalScroll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情景描述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1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炸形 2 1"/>
          <p:cNvSpPr/>
          <p:nvPr/>
        </p:nvSpPr>
        <p:spPr>
          <a:xfrm>
            <a:off x="688489" y="931986"/>
            <a:ext cx="4017981" cy="1485900"/>
          </a:xfrm>
          <a:prstGeom prst="irregularSeal2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任务描述</a:t>
            </a:r>
          </a:p>
        </p:txBody>
      </p:sp>
      <p:sp>
        <p:nvSpPr>
          <p:cNvPr id="3" name="矩形 2"/>
          <p:cNvSpPr/>
          <p:nvPr/>
        </p:nvSpPr>
        <p:spPr>
          <a:xfrm>
            <a:off x="1167568" y="2905780"/>
            <a:ext cx="6833432" cy="1284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   用掌控板摆动来控制悟空左右运动，并且吃从树上不断掉落下来的蟠桃。</a:t>
            </a: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21469B-C0AB-49E4-9B21-0EC3FD9F9987}"/>
              </a:ext>
            </a:extLst>
          </p:cNvPr>
          <p:cNvSpPr/>
          <p:nvPr/>
        </p:nvSpPr>
        <p:spPr>
          <a:xfrm>
            <a:off x="1236334" y="683814"/>
            <a:ext cx="3278462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器材准备：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ED5CCE4-4EE6-4D14-B4F9-3864FD83812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1"/>
          <a:stretch>
            <a:fillRect/>
          </a:stretch>
        </p:blipFill>
        <p:spPr bwMode="auto">
          <a:xfrm>
            <a:off x="1475695" y="2204808"/>
            <a:ext cx="2044691" cy="18218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AA4137-C0AA-4429-A5AB-78E5C5D562E2}"/>
              </a:ext>
            </a:extLst>
          </p:cNvPr>
          <p:cNvSpPr txBox="1"/>
          <p:nvPr/>
        </p:nvSpPr>
        <p:spPr>
          <a:xfrm>
            <a:off x="4197538" y="288304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1DF004-FFFD-44CA-A058-5BA7D2D52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5" y="2246379"/>
            <a:ext cx="2167666" cy="176021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58196D8-7FD9-4B9B-AE06-A6C3BAE4EC42}"/>
              </a:ext>
            </a:extLst>
          </p:cNvPr>
          <p:cNvSpPr txBox="1"/>
          <p:nvPr/>
        </p:nvSpPr>
        <p:spPr>
          <a:xfrm>
            <a:off x="1941637" y="416264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掌控板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DA7016-4AC8-42B6-9B38-66D66CC514D3}"/>
              </a:ext>
            </a:extLst>
          </p:cNvPr>
          <p:cNvSpPr/>
          <p:nvPr/>
        </p:nvSpPr>
        <p:spPr>
          <a:xfrm>
            <a:off x="5676135" y="4166803"/>
            <a:ext cx="1579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数据线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76" y="1661745"/>
            <a:ext cx="2684584" cy="201343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579" y="1727716"/>
            <a:ext cx="1049823" cy="1153027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736" y="3874230"/>
            <a:ext cx="914400" cy="972064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9" name="云形标注 8"/>
          <p:cNvSpPr/>
          <p:nvPr/>
        </p:nvSpPr>
        <p:spPr>
          <a:xfrm>
            <a:off x="1362808" y="4237894"/>
            <a:ext cx="1283677" cy="422030"/>
          </a:xfrm>
          <a:prstGeom prst="cloudCallout">
            <a:avLst>
              <a:gd name="adj1" fmla="val 57861"/>
              <a:gd name="adj2" fmla="val -208648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背景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3712422" y="5435853"/>
            <a:ext cx="1121221" cy="378069"/>
          </a:xfrm>
          <a:prstGeom prst="cloudCallout">
            <a:avLst>
              <a:gd name="adj1" fmla="val 67500"/>
              <a:gd name="adj2" fmla="val -21097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蟠桃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6376423" y="3396761"/>
            <a:ext cx="1386253" cy="427893"/>
          </a:xfrm>
          <a:prstGeom prst="cloudCallout">
            <a:avLst>
              <a:gd name="adj1" fmla="val -52703"/>
              <a:gd name="adj2" fmla="val -190044"/>
            </a:avLst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悟空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47F4D46-6AFC-49AA-B4F7-F91BD9BB00EB}"/>
              </a:ext>
            </a:extLst>
          </p:cNvPr>
          <p:cNvSpPr txBox="1"/>
          <p:nvPr/>
        </p:nvSpPr>
        <p:spPr>
          <a:xfrm>
            <a:off x="1229587" y="622270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角色分析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2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210696"/>
            <a:ext cx="6013525" cy="1909483"/>
          </a:xfrm>
          <a:prstGeom prst="wedgeRectCallout">
            <a:avLst>
              <a:gd name="adj1" fmla="val -56075"/>
              <a:gd name="adj2" fmla="val -9374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任务一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3294987"/>
            <a:ext cx="4408579" cy="589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上传“背景”图片和“角色”。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22E4A-5966-459F-907B-850F96C05433}"/>
              </a:ext>
            </a:extLst>
          </p:cNvPr>
          <p:cNvSpPr txBox="1"/>
          <p:nvPr/>
        </p:nvSpPr>
        <p:spPr>
          <a:xfrm>
            <a:off x="1984786" y="4566795"/>
            <a:ext cx="4970033" cy="63767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温馨提示：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利用上传方式添加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3151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264485"/>
          </a:xfrm>
          <a:prstGeom prst="wedgeRectCallout">
            <a:avLst>
              <a:gd name="adj1" fmla="val -55628"/>
              <a:gd name="adj2" fmla="val -86715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6128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任务二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264157" y="3080323"/>
            <a:ext cx="5751896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 设定“悟空”对象的位置大小，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并将“翻转方式”设定为“左右翻转”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974720-AC36-4199-B60A-2A9DE95C126D}"/>
              </a:ext>
            </a:extLst>
          </p:cNvPr>
          <p:cNvSpPr txBox="1"/>
          <p:nvPr/>
        </p:nvSpPr>
        <p:spPr>
          <a:xfrm>
            <a:off x="1987267" y="4653547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参考程序：</a:t>
            </a:r>
          </a:p>
        </p:txBody>
      </p:sp>
      <p:pic>
        <p:nvPicPr>
          <p:cNvPr id="6" name="图片 5" descr="C:\Users\ZHOUXI~1\AppData\Local\Temp\1555913995(1).jpg">
            <a:extLst>
              <a:ext uri="{FF2B5EF4-FFF2-40B4-BE49-F238E27FC236}">
                <a16:creationId xmlns:a16="http://schemas.microsoft.com/office/drawing/2014/main" id="{F8C1C230-31C2-4067-921C-A7DE2CA78D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38" y="5358666"/>
            <a:ext cx="1602890" cy="1145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2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E2AF11A2-F770-4A18-8033-28D1E9AC1768}"/>
              </a:ext>
            </a:extLst>
          </p:cNvPr>
          <p:cNvSpPr/>
          <p:nvPr/>
        </p:nvSpPr>
        <p:spPr>
          <a:xfrm>
            <a:off x="1984786" y="2194560"/>
            <a:ext cx="6013525" cy="2176263"/>
          </a:xfrm>
          <a:prstGeom prst="wedgeRectCallout">
            <a:avLst>
              <a:gd name="adj1" fmla="val -56612"/>
              <a:gd name="adj2" fmla="val -88133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8938ED-2F6A-49EE-ACE5-FA5E1CB8F915}"/>
              </a:ext>
            </a:extLst>
          </p:cNvPr>
          <p:cNvSpPr/>
          <p:nvPr/>
        </p:nvSpPr>
        <p:spPr>
          <a:xfrm>
            <a:off x="2117403" y="2311650"/>
            <a:ext cx="224452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【</a:t>
            </a:r>
            <a:r>
              <a:rPr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任务三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】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7C3709-4833-474C-BB8C-844B8C1D7D63}"/>
              </a:ext>
            </a:extLst>
          </p:cNvPr>
          <p:cNvSpPr txBox="1"/>
          <p:nvPr/>
        </p:nvSpPr>
        <p:spPr>
          <a:xfrm>
            <a:off x="2463501" y="3083664"/>
            <a:ext cx="5293437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  悟空根据掌控板的左右摆动随之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左右移动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052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5E17A5-AA09-40EE-9F59-472D8669A56E}"/>
              </a:ext>
            </a:extLst>
          </p:cNvPr>
          <p:cNvSpPr/>
          <p:nvPr/>
        </p:nvSpPr>
        <p:spPr>
          <a:xfrm>
            <a:off x="1422700" y="1161419"/>
            <a:ext cx="6554097" cy="1001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功能分析：</a:t>
            </a:r>
            <a:endParaRPr lang="en-US" altLang="zh-C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7D3E584-14DB-45E4-9071-2F62D5E8C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336914"/>
              </p:ext>
            </p:extLst>
          </p:nvPr>
        </p:nvGraphicFramePr>
        <p:xfrm>
          <a:off x="1909763" y="2614174"/>
          <a:ext cx="6365558" cy="222706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21520">
                  <a:extLst>
                    <a:ext uri="{9D8B030D-6E8A-4147-A177-3AD203B41FA5}">
                      <a16:colId xmlns:a16="http://schemas.microsoft.com/office/drawing/2014/main" val="443998138"/>
                    </a:ext>
                  </a:extLst>
                </a:gridCol>
                <a:gridCol w="2121520">
                  <a:extLst>
                    <a:ext uri="{9D8B030D-6E8A-4147-A177-3AD203B41FA5}">
                      <a16:colId xmlns:a16="http://schemas.microsoft.com/office/drawing/2014/main" val="1180307541"/>
                    </a:ext>
                  </a:extLst>
                </a:gridCol>
                <a:gridCol w="2122518">
                  <a:extLst>
                    <a:ext uri="{9D8B030D-6E8A-4147-A177-3AD203B41FA5}">
                      <a16:colId xmlns:a16="http://schemas.microsoft.com/office/drawing/2014/main" val="3753288307"/>
                    </a:ext>
                  </a:extLst>
                </a:gridCol>
              </a:tblGrid>
              <a:tr h="820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加速度</a:t>
                      </a:r>
                      <a:r>
                        <a:rPr lang="en-US" sz="1800" b="1" kern="100" dirty="0">
                          <a:effectLst/>
                        </a:rPr>
                        <a:t>Y</a:t>
                      </a:r>
                      <a:r>
                        <a:rPr lang="zh-CN" sz="1800" b="1" kern="100" dirty="0">
                          <a:effectLst/>
                        </a:rPr>
                        <a:t>轴的值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Y</a:t>
                      </a:r>
                      <a:r>
                        <a:rPr lang="zh-CN" sz="1800" b="1" kern="100" dirty="0">
                          <a:effectLst/>
                        </a:rPr>
                        <a:t>值</a:t>
                      </a:r>
                      <a:r>
                        <a:rPr lang="en-US" sz="1800" b="1" kern="100" dirty="0">
                          <a:effectLst/>
                        </a:rPr>
                        <a:t> &gt;0.4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33350"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Y</a:t>
                      </a:r>
                      <a:r>
                        <a:rPr lang="zh-CN" sz="1800" b="1" kern="100" dirty="0">
                          <a:effectLst/>
                        </a:rPr>
                        <a:t>值</a:t>
                      </a:r>
                      <a:r>
                        <a:rPr lang="en-US" sz="1800" b="1" kern="100" dirty="0">
                          <a:effectLst/>
                        </a:rPr>
                        <a:t> &lt;-0.4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027523"/>
                  </a:ext>
                </a:extLst>
              </a:tr>
              <a:tr h="14064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</a:rPr>
                        <a:t>悟空</a:t>
                      </a:r>
                      <a:r>
                        <a:rPr lang="zh-CN" sz="1800" b="1" kern="100" dirty="0">
                          <a:effectLst/>
                        </a:rPr>
                        <a:t>角色的状态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如果 </a:t>
                      </a:r>
                      <a:r>
                        <a:rPr lang="zh-CN" altLang="en-US" sz="1800" b="1" kern="100" dirty="0">
                          <a:effectLst/>
                        </a:rPr>
                        <a:t>坐标</a:t>
                      </a:r>
                      <a:r>
                        <a:rPr lang="en-US" sz="1800" b="1" kern="100" dirty="0">
                          <a:effectLst/>
                        </a:rPr>
                        <a:t> &gt; </a:t>
                      </a:r>
                      <a:r>
                        <a:rPr lang="en-US" altLang="zh-CN" sz="1800" b="1" kern="100" dirty="0">
                          <a:effectLst/>
                        </a:rPr>
                        <a:t>-200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zh-CN" sz="1800" b="1" kern="100" dirty="0">
                          <a:effectLst/>
                        </a:rPr>
                        <a:t>，</a:t>
                      </a:r>
                      <a:r>
                        <a:rPr lang="zh-CN" altLang="en-US" sz="1800" b="1" kern="100" dirty="0">
                          <a:effectLst/>
                        </a:rPr>
                        <a:t>面向</a:t>
                      </a:r>
                      <a:r>
                        <a:rPr lang="en-US" altLang="zh-CN" sz="1800" b="1" kern="100" dirty="0">
                          <a:effectLst/>
                        </a:rPr>
                        <a:t>90</a:t>
                      </a:r>
                      <a:r>
                        <a:rPr lang="zh-CN" altLang="en-US" sz="1800" b="1" kern="100" dirty="0">
                          <a:effectLst/>
                        </a:rPr>
                        <a:t>方向，左移</a:t>
                      </a:r>
                      <a:r>
                        <a:rPr lang="zh-CN" sz="1800" b="1" kern="100" dirty="0">
                          <a:effectLst/>
                        </a:rPr>
                        <a:t>。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如果 </a:t>
                      </a:r>
                      <a:r>
                        <a:rPr lang="zh-CN" altLang="en-US" sz="1800" b="1" kern="100" dirty="0">
                          <a:effectLst/>
                        </a:rPr>
                        <a:t>坐标</a:t>
                      </a:r>
                      <a:r>
                        <a:rPr lang="en-US" sz="1800" b="1" kern="100" dirty="0">
                          <a:effectLst/>
                        </a:rPr>
                        <a:t> &lt; </a:t>
                      </a:r>
                      <a:r>
                        <a:rPr lang="en-US" altLang="zh-CN" sz="1800" b="1" kern="100" dirty="0">
                          <a:effectLst/>
                        </a:rPr>
                        <a:t>200</a:t>
                      </a:r>
                      <a:r>
                        <a:rPr lang="zh-CN" altLang="en-US" sz="1800" b="1" kern="100" dirty="0">
                          <a:effectLst/>
                        </a:rPr>
                        <a:t>，面向</a:t>
                      </a:r>
                      <a:r>
                        <a:rPr lang="en-US" altLang="zh-CN" sz="1800" b="1" kern="100" dirty="0">
                          <a:effectLst/>
                        </a:rPr>
                        <a:t>-90</a:t>
                      </a:r>
                      <a:r>
                        <a:rPr lang="zh-CN" altLang="en-US" sz="1800" b="1" kern="100" dirty="0">
                          <a:effectLst/>
                        </a:rPr>
                        <a:t>方向，右移。</a:t>
                      </a:r>
                      <a:endParaRPr lang="zh-CN" sz="1800" b="1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906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40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510</Words>
  <Application>Microsoft Office PowerPoint</Application>
  <PresentationFormat>全屏显示(4:3)</PresentationFormat>
  <Paragraphs>71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黑体</vt:lpstr>
      <vt:lpstr>楷体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绿叶</dc:creator>
  <cp:lastModifiedBy>周 绿叶</cp:lastModifiedBy>
  <cp:revision>66</cp:revision>
  <dcterms:created xsi:type="dcterms:W3CDTF">2019-05-05T06:45:53Z</dcterms:created>
  <dcterms:modified xsi:type="dcterms:W3CDTF">2019-06-17T05:50:17Z</dcterms:modified>
</cp:coreProperties>
</file>