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2" r:id="rId4"/>
    <p:sldId id="263" r:id="rId5"/>
    <p:sldId id="258" r:id="rId6"/>
    <p:sldId id="266" r:id="rId7"/>
    <p:sldId id="278" r:id="rId8"/>
    <p:sldId id="273" r:id="rId9"/>
    <p:sldId id="261" r:id="rId10"/>
    <p:sldId id="283" r:id="rId11"/>
    <p:sldId id="282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9814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B3AD4-B714-48CB-BEE1-06A7EEA2800C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CBB68-D077-464A-9D3B-C8E9495AA6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B3AD4-B714-48CB-BEE1-06A7EEA2800C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CBB68-D077-464A-9D3B-C8E9495AA6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B3AD4-B714-48CB-BEE1-06A7EEA2800C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CBB68-D077-464A-9D3B-C8E9495AA6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B3AD4-B714-48CB-BEE1-06A7EEA2800C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CBB68-D077-464A-9D3B-C8E9495AA6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B3AD4-B714-48CB-BEE1-06A7EEA2800C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CBB68-D077-464A-9D3B-C8E9495AA6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B3AD4-B714-48CB-BEE1-06A7EEA2800C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CBB68-D077-464A-9D3B-C8E9495AA6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B3AD4-B714-48CB-BEE1-06A7EEA2800C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CBB68-D077-464A-9D3B-C8E9495AA6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B3AD4-B714-48CB-BEE1-06A7EEA2800C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CBB68-D077-464A-9D3B-C8E9495AA6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B3AD4-B714-48CB-BEE1-06A7EEA2800C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CBB68-D077-464A-9D3B-C8E9495AA6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B3AD4-B714-48CB-BEE1-06A7EEA2800C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CBB68-D077-464A-9D3B-C8E9495AA6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B3AD4-B714-48CB-BEE1-06A7EEA2800C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CBB68-D077-464A-9D3B-C8E9495AA6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B3AD4-B714-48CB-BEE1-06A7EEA2800C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CBB68-D077-464A-9D3B-C8E9495AA6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66156" y="2432774"/>
            <a:ext cx="6850743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zh-CN" altLang="en-US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E78D2D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第四单元 综合创意</a:t>
            </a:r>
            <a:endParaRPr lang="zh-CN" altLang="en-US" sz="54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逐浪投影透视黑体" panose="03000509000000000000" pitchFamily="65" charset="-122"/>
              <a:ea typeface="逐浪投影透视黑体" panose="03000509000000000000" pitchFamily="65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13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课 </a:t>
            </a:r>
            <a:r>
              <a:rPr lang="zh-CN" alt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开发小工具</a:t>
            </a:r>
            <a:endParaRPr lang="zh-CN" altLang="en-US" sz="54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endParaRPr lang="zh-CN" altLang="en-US" sz="5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675765" y="1512570"/>
            <a:ext cx="49199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课外拓展：光污染检测器</a:t>
            </a:r>
          </a:p>
        </p:txBody>
      </p:sp>
      <p:pic>
        <p:nvPicPr>
          <p:cNvPr id="5" name="图片 4" descr="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250" y="2471420"/>
            <a:ext cx="2857500" cy="2857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ChangeArrowheads="1"/>
          </p:cNvSpPr>
          <p:nvPr/>
        </p:nvSpPr>
        <p:spPr bwMode="auto">
          <a:xfrm>
            <a:off x="1407160" y="1351915"/>
            <a:ext cx="7059930" cy="415417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 indent="266700" defTabSz="9144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sz="2400" dirty="0">
                <a:latin typeface="楷体" panose="02010609060101010101" pitchFamily="49" charset="-122"/>
                <a:ea typeface="楷体" panose="02010609060101010101" pitchFamily="49" charset="-122"/>
              </a:rPr>
              <a:t>平常在大街上等一些公众场合我们会看到环境声音强度情况，一般以分贝为单位。这个仪器都是由比较精密的仪器设备组成，内置专业的声音采集设备然后经过数学计算得出结果。这节课主要以掌控板中的声音传感器采集声音强度，模拟检测声音强度。</a:t>
            </a:r>
          </a:p>
          <a:p>
            <a:pPr lvl="0" indent="266700" defTabSz="9144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sz="2400" dirty="0">
                <a:latin typeface="楷体" panose="02010609060101010101" pitchFamily="49" charset="-122"/>
                <a:ea typeface="楷体" panose="02010609060101010101" pitchFamily="49" charset="-122"/>
              </a:rPr>
              <a:t>根据声音传感器采集到的数据，我们将其分成四个档次：非常安静、安静、吵闹、非常吵闹。同时掌控板上的指示灯会根据不同档次显示绿、蓝、橙、红四种颜色，舞台上的指针也会随声音强度指向不同区域。</a:t>
            </a:r>
          </a:p>
        </p:txBody>
      </p:sp>
      <p:sp>
        <p:nvSpPr>
          <p:cNvPr id="6" name="横卷形 5"/>
          <p:cNvSpPr/>
          <p:nvPr/>
        </p:nvSpPr>
        <p:spPr>
          <a:xfrm>
            <a:off x="685800" y="703580"/>
            <a:ext cx="7781290" cy="5408930"/>
          </a:xfrm>
          <a:prstGeom prst="horizontalScroll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116630" y="729753"/>
            <a:ext cx="201930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【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实例描述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】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爆炸形 2 1"/>
          <p:cNvSpPr/>
          <p:nvPr/>
        </p:nvSpPr>
        <p:spPr>
          <a:xfrm>
            <a:off x="668216" y="931986"/>
            <a:ext cx="3472962" cy="1485900"/>
          </a:xfrm>
          <a:prstGeom prst="irregularSeal2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任务描述</a:t>
            </a:r>
          </a:p>
        </p:txBody>
      </p:sp>
      <p:sp>
        <p:nvSpPr>
          <p:cNvPr id="3" name="矩形 2"/>
          <p:cNvSpPr/>
          <p:nvPr/>
        </p:nvSpPr>
        <p:spPr>
          <a:xfrm>
            <a:off x="1280112" y="3061835"/>
            <a:ext cx="65836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zh-CN" sz="2400" dirty="0">
                <a:latin typeface="黑体" panose="02010609060101010101" charset="-122"/>
                <a:ea typeface="黑体" panose="02010609060101010101" charset="-122"/>
              </a:rPr>
              <a:t>模拟噪音检测器，创编一款声音强度检测程序。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24294" y="694572"/>
            <a:ext cx="2271776" cy="92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材料：</a:t>
            </a:r>
          </a:p>
        </p:txBody>
      </p:sp>
      <p:pic>
        <p:nvPicPr>
          <p:cNvPr id="6" name="图片 5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71"/>
          <a:stretch>
            <a:fillRect/>
          </a:stretch>
        </p:blipFill>
        <p:spPr bwMode="auto">
          <a:xfrm>
            <a:off x="1475695" y="2332147"/>
            <a:ext cx="2044691" cy="182283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4197538" y="2883049"/>
            <a:ext cx="7489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/>
              <a:t>＋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7539" y="2905424"/>
            <a:ext cx="2190766" cy="67628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42696" y="4292300"/>
            <a:ext cx="28167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掌控板、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USB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数据线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话气泡: 矩形 1"/>
          <p:cNvSpPr/>
          <p:nvPr/>
        </p:nvSpPr>
        <p:spPr>
          <a:xfrm>
            <a:off x="1092200" y="2194560"/>
            <a:ext cx="7353300" cy="4105910"/>
          </a:xfrm>
          <a:prstGeom prst="wedgeRectCallout">
            <a:avLst>
              <a:gd name="adj1" fmla="val -44153"/>
              <a:gd name="adj2" fmla="val -77689"/>
            </a:avLst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CN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92200" y="2311649"/>
            <a:ext cx="5629597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【</a:t>
            </a:r>
            <a:r>
              <a:rPr lang="zh-CN" alt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任务一：声音强度采集</a:t>
            </a:r>
            <a:r>
              <a:rPr lang="en-US" altLang="zh-CN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】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20801" y="3251200"/>
            <a:ext cx="69088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        编写一段程序，采集不同程度声音，由此判断吵闹档次。</a:t>
            </a:r>
          </a:p>
        </p:txBody>
      </p:sp>
      <p:pic>
        <p:nvPicPr>
          <p:cNvPr id="4" name="图片 3" descr="图片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1300" y="3886835"/>
            <a:ext cx="4219575" cy="22955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话气泡: 矩形 1"/>
          <p:cNvSpPr/>
          <p:nvPr/>
        </p:nvSpPr>
        <p:spPr>
          <a:xfrm>
            <a:off x="1985010" y="2195195"/>
            <a:ext cx="6013450" cy="3637280"/>
          </a:xfrm>
          <a:prstGeom prst="wedgeRectCallout">
            <a:avLst>
              <a:gd name="adj1" fmla="val -56075"/>
              <a:gd name="adj2" fmla="val -77689"/>
            </a:avLst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CN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17403" y="2062095"/>
            <a:ext cx="4265930" cy="8299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【</a:t>
            </a:r>
            <a:r>
              <a:rPr lang="zh-CN" alt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任务二：布置舞台</a:t>
            </a:r>
            <a:r>
              <a:rPr lang="en-US" altLang="zh-CN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】</a:t>
            </a:r>
          </a:p>
        </p:txBody>
      </p:sp>
      <p:sp>
        <p:nvSpPr>
          <p:cNvPr id="9" name="TextBox 4"/>
          <p:cNvSpPr txBox="1"/>
          <p:nvPr/>
        </p:nvSpPr>
        <p:spPr>
          <a:xfrm>
            <a:off x="1984786" y="5937983"/>
            <a:ext cx="4970033" cy="73723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温馨提示：</a:t>
            </a:r>
            <a:r>
              <a:rPr lang="zh-CN" altLang="zh-CN" sz="2000" dirty="0">
                <a:effectLst/>
                <a:latin typeface="+mn-ea"/>
              </a:rPr>
              <a:t>利用上传方式添加</a:t>
            </a:r>
            <a:r>
              <a:rPr lang="zh-CN" altLang="en-US" sz="2000" dirty="0">
                <a:effectLst/>
                <a:latin typeface="+mn-ea"/>
              </a:rPr>
              <a:t>。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463501" y="2806037"/>
            <a:ext cx="520255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</a:t>
            </a:r>
            <a:r>
              <a:rPr lang="zh-CN" altLang="en-US" sz="2400" dirty="0">
                <a:effectLst/>
              </a:rPr>
              <a:t>上传“背景”图片和“角色”，并修改</a:t>
            </a:r>
            <a:endParaRPr lang="en-US" altLang="zh-CN" sz="2400" dirty="0">
              <a:effectLst/>
            </a:endParaRPr>
          </a:p>
          <a:p>
            <a:r>
              <a:rPr lang="zh-CN" altLang="en-US" sz="2400" dirty="0">
                <a:effectLst/>
              </a:rPr>
              <a:t>角色位置和方向。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</a:t>
            </a:r>
          </a:p>
        </p:txBody>
      </p:sp>
      <p:pic>
        <p:nvPicPr>
          <p:cNvPr id="5" name="图片 4" descr="图片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0170" y="3636010"/>
            <a:ext cx="2926080" cy="1776095"/>
          </a:xfrm>
          <a:prstGeom prst="rect">
            <a:avLst/>
          </a:prstGeom>
        </p:spPr>
      </p:pic>
      <p:pic>
        <p:nvPicPr>
          <p:cNvPr id="6" name="图片 5" descr="空白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9355" y="3159760"/>
            <a:ext cx="685800" cy="225234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745865" y="5412105"/>
            <a:ext cx="6946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背景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6269355" y="5412105"/>
            <a:ext cx="9156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角色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675567" y="1512755"/>
            <a:ext cx="2376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参考程序：</a:t>
            </a:r>
          </a:p>
        </p:txBody>
      </p:sp>
      <p:pic>
        <p:nvPicPr>
          <p:cNvPr id="2" name="图片 1" descr="1557140195(1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0275" y="2338070"/>
            <a:ext cx="4743450" cy="21812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话气泡: 矩形 1"/>
          <p:cNvSpPr/>
          <p:nvPr/>
        </p:nvSpPr>
        <p:spPr>
          <a:xfrm>
            <a:off x="1984786" y="2194560"/>
            <a:ext cx="6013525" cy="2850776"/>
          </a:xfrm>
          <a:prstGeom prst="wedgeRectCallout">
            <a:avLst>
              <a:gd name="adj1" fmla="val -56075"/>
              <a:gd name="adj2" fmla="val -77689"/>
            </a:avLst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CN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17403" y="2311650"/>
            <a:ext cx="5899150" cy="8299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【</a:t>
            </a:r>
            <a:r>
              <a:rPr lang="zh-CN" alt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任务三：编写噪音检测脚本</a:t>
            </a:r>
            <a:r>
              <a:rPr lang="en-US" altLang="zh-CN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】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00492" y="3340099"/>
            <a:ext cx="5382111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1.</a:t>
            </a:r>
            <a:r>
              <a:rPr lang="zh-CN" altLang="en-US" sz="2400" dirty="0"/>
              <a:t>读取麦克风声音强度。</a:t>
            </a:r>
            <a:endParaRPr lang="en-US" altLang="zh-CN" sz="2400" dirty="0"/>
          </a:p>
          <a:p>
            <a:r>
              <a:rPr lang="en-US" altLang="zh-CN" sz="2400" dirty="0"/>
              <a:t>2.</a:t>
            </a:r>
            <a:r>
              <a:rPr lang="zh-CN" altLang="en-US" sz="2400" dirty="0"/>
              <a:t>对采集的声音进行判断。</a:t>
            </a:r>
            <a:endParaRPr lang="en-US" altLang="zh-CN" sz="2400" dirty="0"/>
          </a:p>
          <a:p>
            <a:r>
              <a:rPr lang="en-US" altLang="zh-CN" sz="2400" dirty="0"/>
              <a:t>3.</a:t>
            </a:r>
            <a:r>
              <a:rPr lang="zh-CN" altLang="en-US" sz="2400" dirty="0"/>
              <a:t>根据判断结果显示吵闹程度并用</a:t>
            </a:r>
            <a:r>
              <a:rPr lang="en-US" altLang="zh-CN" sz="2400" dirty="0"/>
              <a:t>LED</a:t>
            </a:r>
            <a:r>
              <a:rPr lang="zh-CN" altLang="en-US" sz="2400" dirty="0"/>
              <a:t>指示灯做出警示。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675567" y="1512755"/>
            <a:ext cx="2376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参考程序：</a:t>
            </a:r>
          </a:p>
        </p:txBody>
      </p:sp>
      <p:pic>
        <p:nvPicPr>
          <p:cNvPr id="4" name="图片 3" descr="1557140298(1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2570" y="-135890"/>
            <a:ext cx="4876800" cy="71304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159</Words>
  <Application>Microsoft Office PowerPoint</Application>
  <PresentationFormat>全屏显示(4:3)</PresentationFormat>
  <Paragraphs>25</Paragraphs>
  <Slides>11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周 绿叶</dc:creator>
  <cp:lastModifiedBy>pyxf</cp:lastModifiedBy>
  <cp:revision>40</cp:revision>
  <dcterms:created xsi:type="dcterms:W3CDTF">2019-05-05T06:45:00Z</dcterms:created>
  <dcterms:modified xsi:type="dcterms:W3CDTF">2019-06-04T22:03:11Z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2052-11.1.0.8696</vt:lpwstr>
  </property>
</Properties>
</file>