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257" r:id="rId5"/>
    <p:sldId id="262" r:id="rId6"/>
    <p:sldId id="278" r:id="rId7"/>
    <p:sldId id="280" r:id="rId8"/>
    <p:sldId id="274" r:id="rId9"/>
    <p:sldId id="286" r:id="rId10"/>
    <p:sldId id="275" r:id="rId11"/>
    <p:sldId id="263" r:id="rId12"/>
    <p:sldId id="279" r:id="rId13"/>
    <p:sldId id="295" r:id="rId14"/>
    <p:sldId id="283" r:id="rId15"/>
    <p:sldId id="284" r:id="rId16"/>
    <p:sldId id="28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60"/>
      </p:cViewPr>
      <p:guideLst>
        <p:guide orient="horz" pos="1980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C116A-AE71-42EA-9D47-6A297368D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D57C-3B84-4E1A-B25A-3CE18DDD1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796" y="3134359"/>
            <a:ext cx="63084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小小调光师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1400" y="2222588"/>
            <a:ext cx="56222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第一单元 智能控制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78D2D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1985010" y="2194560"/>
            <a:ext cx="6013450" cy="1895475"/>
          </a:xfrm>
          <a:prstGeom prst="wedgeRectCallout">
            <a:avLst>
              <a:gd name="adj1" fmla="val -53949"/>
              <a:gd name="adj2" fmla="val -87051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0926" y="3355947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编写脚本，用鼠标点亮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灯。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685" y="4836160"/>
            <a:ext cx="8129905" cy="13379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温馨提示：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可以将指令                拖曳到      颜色框中，结合成一条语句，调出更多的颜色。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25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95" y="5405120"/>
            <a:ext cx="1698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5" y="5426710"/>
            <a:ext cx="575945" cy="23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01044" y="1214019"/>
            <a:ext cx="3259394" cy="4773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994" y="1339668"/>
            <a:ext cx="3093052" cy="4539488"/>
          </a:xfrm>
          <a:prstGeom prst="rect">
            <a:avLst/>
          </a:prstGeom>
          <a:noFill/>
        </p:spPr>
      </p:pic>
      <p:sp>
        <p:nvSpPr>
          <p:cNvPr id="21" name="内容占位符 4"/>
          <p:cNvSpPr txBox="1"/>
          <p:nvPr/>
        </p:nvSpPr>
        <p:spPr>
          <a:xfrm>
            <a:off x="1159594" y="403458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2011045" y="2194560"/>
            <a:ext cx="5987415" cy="2222500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22416" y="3342612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编写脚本，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用键盘点亮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灯</a:t>
            </a:r>
            <a:r>
              <a:rPr kumimoji="0" lang="zh-CN" altLang="en-US" sz="2400" b="1" i="0" kern="1200" cap="none" spc="0" normalizeH="0" baseline="0" noProof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400" b="1" i="0" kern="1200" cap="none" spc="0" normalizeH="0" baseline="0" noProof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685" y="4836160"/>
            <a:ext cx="8129905" cy="166052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温馨提示：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红0、绿255、蓝0显示为绿色；红255、绿0、蓝0显示为红色，设置不同的参数，可以让颜色更丰富多彩。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44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任务四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76616" y="323796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保存项目。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拓展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8515" y="3293528"/>
            <a:ext cx="534535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你能利用掌控板做交通信号灯、流水灯、呼吸灯吗？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90272" y="1792802"/>
            <a:ext cx="6207368" cy="258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好朋友”的出现，大家心里除了高兴，更多的是好奇“它究竟是什么，能干嘛”，让我们来个“身份大揭秘”吧。什么才是最佳的时间点呢？麦麦左思右想，过段时间学校要开展文艺汇演，灯光是不可缺少的一部分，但舞台与灯光的配合就需要用到一名厉害的调光师，这不正是揭秘身份的最恰当时机嘛。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700548" y="895112"/>
            <a:ext cx="7781192" cy="4384811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0195" y="2162742"/>
            <a:ext cx="7773849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绘制一个角色，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会用键盘和鼠标点亮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灯、调整灯的亮度，呈现不同的颜色。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6405" y="80652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器材准备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8018" y="342900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022615" y="484302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6" t="15849" r="15892" b="12705"/>
          <a:stretch>
            <a:fillRect/>
          </a:stretch>
        </p:blipFill>
        <p:spPr>
          <a:xfrm>
            <a:off x="5489767" y="2463548"/>
            <a:ext cx="2434631" cy="19773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03297" y="484303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8593" r="16444" b="9630"/>
          <a:stretch>
            <a:fillRect/>
          </a:stretch>
        </p:blipFill>
        <p:spPr>
          <a:xfrm>
            <a:off x="1423174" y="2463548"/>
            <a:ext cx="2236510" cy="1994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1239520"/>
            <a:ext cx="5460365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916605" y="295678"/>
            <a:ext cx="2756995" cy="782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绘制角色</a:t>
            </a:r>
            <a:endParaRPr lang="en-US" altLang="zh-CN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endParaRPr lang="zh-CN" altLang="zh-CN" sz="4400" dirty="0"/>
          </a:p>
          <a:p>
            <a:pPr marL="0" indent="0">
              <a:buNone/>
            </a:pPr>
            <a:endParaRPr lang="zh-CN" altLang="en-US" sz="4400" dirty="0"/>
          </a:p>
        </p:txBody>
      </p:sp>
      <p:sp>
        <p:nvSpPr>
          <p:cNvPr id="13" name="文本框 8"/>
          <p:cNvSpPr txBox="1">
            <a:spLocks noChangeArrowheads="1"/>
          </p:cNvSpPr>
          <p:nvPr/>
        </p:nvSpPr>
        <p:spPr bwMode="auto">
          <a:xfrm>
            <a:off x="501650" y="2508885"/>
            <a:ext cx="1567815" cy="372745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可修改造型名称。</a:t>
            </a: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4" name="圆角矩形 34"/>
          <p:cNvSpPr>
            <a:spLocks noChangeArrowheads="1"/>
          </p:cNvSpPr>
          <p:nvPr/>
        </p:nvSpPr>
        <p:spPr bwMode="auto">
          <a:xfrm>
            <a:off x="2270760" y="1720215"/>
            <a:ext cx="598170" cy="2311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/>
          </a:p>
        </p:txBody>
      </p:sp>
      <p:cxnSp>
        <p:nvCxnSpPr>
          <p:cNvPr id="35" name="直接箭头连接符 35"/>
          <p:cNvCxnSpPr>
            <a:cxnSpLocks noChangeShapeType="1"/>
          </p:cNvCxnSpPr>
          <p:nvPr/>
        </p:nvCxnSpPr>
        <p:spPr bwMode="auto">
          <a:xfrm flipH="1">
            <a:off x="1210945" y="1835785"/>
            <a:ext cx="1059815" cy="64516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tailEnd type="arrow" w="med" len="med"/>
          </a:ln>
        </p:spPr>
      </p:cxnSp>
      <p:sp>
        <p:nvSpPr>
          <p:cNvPr id="36" name="圆角矩形 36"/>
          <p:cNvSpPr>
            <a:spLocks noChangeArrowheads="1"/>
          </p:cNvSpPr>
          <p:nvPr/>
        </p:nvSpPr>
        <p:spPr bwMode="auto">
          <a:xfrm>
            <a:off x="2406650" y="2508250"/>
            <a:ext cx="259080" cy="25844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41" name="圆角矩形 41"/>
          <p:cNvSpPr>
            <a:spLocks noChangeArrowheads="1"/>
          </p:cNvSpPr>
          <p:nvPr/>
        </p:nvSpPr>
        <p:spPr bwMode="auto">
          <a:xfrm>
            <a:off x="2895600" y="2059940"/>
            <a:ext cx="598170" cy="2311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43" name="文本框 43"/>
          <p:cNvSpPr txBox="1">
            <a:spLocks noChangeArrowheads="1"/>
          </p:cNvSpPr>
          <p:nvPr/>
        </p:nvSpPr>
        <p:spPr bwMode="auto">
          <a:xfrm>
            <a:off x="5125085" y="1183005"/>
            <a:ext cx="2307590" cy="367665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设置轮廓颜色、粗细大小。</a:t>
            </a: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8" name="圆角矩形 48"/>
          <p:cNvSpPr>
            <a:spLocks noChangeArrowheads="1"/>
          </p:cNvSpPr>
          <p:nvPr/>
        </p:nvSpPr>
        <p:spPr bwMode="auto">
          <a:xfrm>
            <a:off x="5165090" y="4818380"/>
            <a:ext cx="598170" cy="2311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50" name="文本框 50"/>
          <p:cNvSpPr txBox="1">
            <a:spLocks noChangeArrowheads="1"/>
          </p:cNvSpPr>
          <p:nvPr/>
        </p:nvSpPr>
        <p:spPr bwMode="auto">
          <a:xfrm>
            <a:off x="4673600" y="5431155"/>
            <a:ext cx="2414270" cy="354330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对象缩小、居中、放大显示。</a:t>
            </a: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cxnSp>
        <p:nvCxnSpPr>
          <p:cNvPr id="61" name="直接箭头连接符 61"/>
          <p:cNvCxnSpPr>
            <a:cxnSpLocks noChangeShapeType="1"/>
            <a:endCxn id="50" idx="0"/>
          </p:cNvCxnSpPr>
          <p:nvPr/>
        </p:nvCxnSpPr>
        <p:spPr bwMode="auto">
          <a:xfrm>
            <a:off x="5763260" y="4933950"/>
            <a:ext cx="117475" cy="497205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tailEnd type="arrow" w="med" len="med"/>
          </a:ln>
        </p:spPr>
      </p:cxnSp>
      <p:cxnSp>
        <p:nvCxnSpPr>
          <p:cNvPr id="14" name="直接箭头连接符 7"/>
          <p:cNvCxnSpPr>
            <a:cxnSpLocks noChangeShapeType="1"/>
          </p:cNvCxnSpPr>
          <p:nvPr/>
        </p:nvCxnSpPr>
        <p:spPr bwMode="auto">
          <a:xfrm>
            <a:off x="2651760" y="2651125"/>
            <a:ext cx="2926080" cy="215900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tailEnd type="arrow" w="med" len="med"/>
          </a:ln>
        </p:spPr>
      </p:cxnSp>
      <p:grpSp>
        <p:nvGrpSpPr>
          <p:cNvPr id="2" name="组合 1"/>
          <p:cNvGrpSpPr/>
          <p:nvPr/>
        </p:nvGrpSpPr>
        <p:grpSpPr>
          <a:xfrm>
            <a:off x="5577840" y="1951355"/>
            <a:ext cx="3054350" cy="2674620"/>
            <a:chOff x="8784" y="3073"/>
            <a:chExt cx="4810" cy="4212"/>
          </a:xfrm>
        </p:grpSpPr>
        <p:pic>
          <p:nvPicPr>
            <p:cNvPr id="27" name="图片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48" y="4357"/>
              <a:ext cx="1326" cy="630"/>
            </a:xfrm>
            <a:prstGeom prst="rect">
              <a:avLst/>
            </a:prstGeom>
            <a:noFill/>
          </p:spPr>
        </p:pic>
        <p:sp>
          <p:nvSpPr>
            <p:cNvPr id="29" name="文本框 29"/>
            <p:cNvSpPr txBox="1">
              <a:spLocks noChangeArrowheads="1"/>
            </p:cNvSpPr>
            <p:nvPr/>
          </p:nvSpPr>
          <p:spPr bwMode="auto">
            <a:xfrm>
              <a:off x="8784" y="3073"/>
              <a:ext cx="4810" cy="42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lgDash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变形工具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:</a:t>
              </a: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单击图中对象，在它的周围会出现几个控制点            ，也可在两端之内任意处单击增加控制点，使用鼠标拖动这些控制点，可以对图形进行“缩放”、“挤压和拉伸”的操作。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  <p:pic>
        <p:nvPicPr>
          <p:cNvPr id="21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1232535"/>
            <a:ext cx="3735070" cy="298450"/>
          </a:xfrm>
          <a:prstGeom prst="rect">
            <a:avLst/>
          </a:prstGeom>
        </p:spPr>
      </p:pic>
      <p:cxnSp>
        <p:nvCxnSpPr>
          <p:cNvPr id="42" name="直接箭头连接符 42"/>
          <p:cNvCxnSpPr>
            <a:cxnSpLocks noChangeShapeType="1"/>
          </p:cNvCxnSpPr>
          <p:nvPr/>
        </p:nvCxnSpPr>
        <p:spPr bwMode="auto">
          <a:xfrm flipV="1">
            <a:off x="3167380" y="1353185"/>
            <a:ext cx="1945640" cy="692785"/>
          </a:xfrm>
          <a:prstGeom prst="straightConnector1">
            <a:avLst/>
          </a:prstGeom>
          <a:noFill/>
          <a:ln w="19050">
            <a:solidFill>
              <a:srgbClr val="FF0000"/>
            </a:solidFill>
            <a:miter lim="800000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话气泡: 矩形 18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63501" y="3294987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         绘制角色。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621638" y="457910"/>
            <a:ext cx="2756995" cy="7829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点亮</a:t>
            </a:r>
            <a:r>
              <a:rPr lang="en-US" altLang="zh-CN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LED</a:t>
            </a:r>
            <a:r>
              <a:rPr lang="zh-CN" altLang="en-US" sz="4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灯</a:t>
            </a:r>
            <a:endParaRPr lang="en-US" altLang="zh-CN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endParaRPr lang="zh-CN" altLang="zh-CN" sz="4400" dirty="0"/>
          </a:p>
          <a:p>
            <a:pPr marL="0" indent="0">
              <a:buNone/>
            </a:pPr>
            <a:endParaRPr lang="zh-CN" altLang="en-US" sz="4400" dirty="0"/>
          </a:p>
        </p:txBody>
      </p:sp>
      <p:pic>
        <p:nvPicPr>
          <p:cNvPr id="86" name="图片 10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745" y="2046510"/>
            <a:ext cx="4189008" cy="1906058"/>
          </a:xfrm>
          <a:prstGeom prst="rect">
            <a:avLst/>
          </a:prstGeom>
          <a:noFill/>
        </p:spPr>
      </p:pic>
      <p:pic>
        <p:nvPicPr>
          <p:cNvPr id="135" name="图片 135" descr="111"/>
          <p:cNvPicPr>
            <a:picLocks noChangeAspect="1" noChangeArrowheads="1"/>
          </p:cNvPicPr>
          <p:nvPr/>
        </p:nvPicPr>
        <p:blipFill>
          <a:blip r:embed="rId3" cstate="print">
            <a:lum contrast="18000"/>
          </a:blip>
          <a:srcRect/>
          <a:stretch>
            <a:fillRect/>
          </a:stretch>
        </p:blipFill>
        <p:spPr bwMode="auto">
          <a:xfrm rot="5400000">
            <a:off x="4247377" y="1487469"/>
            <a:ext cx="3905570" cy="2931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19359" y="1553771"/>
            <a:ext cx="5305283" cy="401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4"/>
          <p:cNvSpPr txBox="1"/>
          <p:nvPr/>
        </p:nvSpPr>
        <p:spPr>
          <a:xfrm>
            <a:off x="1837832" y="761926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关键指令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4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4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4400" dirty="0"/>
          </a:p>
        </p:txBody>
      </p:sp>
      <p:pic>
        <p:nvPicPr>
          <p:cNvPr id="22" name="图片 26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4709" y="2723114"/>
            <a:ext cx="1818640" cy="5168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0285" y="1784553"/>
            <a:ext cx="1924256" cy="69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3264" y="3562166"/>
            <a:ext cx="2743200" cy="61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114" y="4498259"/>
            <a:ext cx="5013256" cy="57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842135" y="1736090"/>
            <a:ext cx="5302885" cy="3596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700" y="1872615"/>
            <a:ext cx="5149215" cy="3340100"/>
          </a:xfrm>
          <a:prstGeom prst="rect">
            <a:avLst/>
          </a:prstGeom>
          <a:noFill/>
        </p:spPr>
      </p:pic>
      <p:sp>
        <p:nvSpPr>
          <p:cNvPr id="21" name="内容占位符 4"/>
          <p:cNvSpPr txBox="1"/>
          <p:nvPr/>
        </p:nvSpPr>
        <p:spPr>
          <a:xfrm>
            <a:off x="1159594" y="403458"/>
            <a:ext cx="4248150" cy="100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参考程序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585</Words>
  <Application>WPS 演示</Application>
  <PresentationFormat>全屏显示(4:3)</PresentationFormat>
  <Paragraphs>77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楷体</vt:lpstr>
      <vt:lpstr>黑体</vt:lpstr>
      <vt:lpstr>Calibri</vt:lpstr>
      <vt:lpstr>等线</vt:lpstr>
      <vt:lpstr>Times New Roman</vt:lpstr>
      <vt:lpstr>微软雅黑</vt:lpstr>
      <vt:lpstr>Arial Unicode MS</vt:lpstr>
      <vt:lpstr>等线 Light</vt:lpstr>
      <vt:lpstr>Calibri Light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谢贤晓</cp:lastModifiedBy>
  <cp:revision>82</cp:revision>
  <dcterms:created xsi:type="dcterms:W3CDTF">2019-05-05T06:45:00Z</dcterms:created>
  <dcterms:modified xsi:type="dcterms:W3CDTF">2019-06-17T08:59:45Z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