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57" r:id="rId5"/>
    <p:sldId id="262" r:id="rId6"/>
    <p:sldId id="278" r:id="rId7"/>
    <p:sldId id="280" r:id="rId8"/>
    <p:sldId id="274" r:id="rId9"/>
    <p:sldId id="299" r:id="rId10"/>
    <p:sldId id="305" r:id="rId11"/>
    <p:sldId id="283" r:id="rId12"/>
    <p:sldId id="263" r:id="rId13"/>
    <p:sldId id="279" r:id="rId14"/>
    <p:sldId id="28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60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C116A-AE71-42EA-9D47-6A297368D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D57C-3B84-4E1A-B25A-3CE18DDD1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3862" y="3134359"/>
            <a:ext cx="7116277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我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来做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DJ</a:t>
            </a:r>
            <a:endParaRPr lang="en-US" altLang="zh-C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1400" y="2222588"/>
            <a:ext cx="56222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第一单元 智能控制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78D2D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4"/>
          <p:cNvSpPr txBox="1"/>
          <p:nvPr/>
        </p:nvSpPr>
        <p:spPr>
          <a:xfrm>
            <a:off x="1159510" y="403225"/>
            <a:ext cx="5164455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参考程序（键盘弹奏）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575" y="1319530"/>
            <a:ext cx="6911340" cy="4342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0" y="1478280"/>
            <a:ext cx="5974715" cy="4053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1985010" y="2194560"/>
            <a:ext cx="6013450" cy="2353310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14632" y="3389602"/>
            <a:ext cx="55240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编写用键盘按键弹奏出不同的音符，保存项目。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1832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拓展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8515" y="3293528"/>
            <a:ext cx="534535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如何实现在弹奏音符时，让角色呈现出不同的演绎状态？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90272" y="1792802"/>
            <a:ext cx="6207368" cy="2584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伴随着文艺汇演的到来，有了“好朋友”的加入，简直是如虎添翼。那身怀宝藏的它，难道只有这么一个身份吗？当然不是啦，其实它还是一名酷炫的DJ，音乐对于它来讲也不是一件难事哦！借用文艺汇演，可以揭露这双重身份，这既能渲染舞台上的气氛，又是让大家进一步认识它的绝佳时机嘛。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700548" y="895112"/>
            <a:ext cx="7781192" cy="4384811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情景描述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5387" y="2108767"/>
            <a:ext cx="675322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编写简单音乐旋律，利用</a:t>
            </a:r>
            <a:r>
              <a:rPr lang="zh-CN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键盘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，让掌控板蜂鸣器发出不同</a:t>
            </a:r>
            <a:r>
              <a:rPr lang="zh-CN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音符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的声音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6405" y="80652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任务描述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6405" y="80652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器材准备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8018" y="342900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  <a:endParaRPr lang="zh-CN" altLang="en-US" sz="4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022615" y="484302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掌控板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t="15849" r="15892" b="12705"/>
          <a:stretch>
            <a:fillRect/>
          </a:stretch>
        </p:blipFill>
        <p:spPr>
          <a:xfrm>
            <a:off x="5489767" y="2463548"/>
            <a:ext cx="2434631" cy="19773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03297" y="484303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USB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数据线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8593" r="16444" b="9630"/>
          <a:stretch>
            <a:fillRect/>
          </a:stretch>
        </p:blipFill>
        <p:spPr>
          <a:xfrm>
            <a:off x="1423174" y="2463548"/>
            <a:ext cx="2236510" cy="1994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40" y="1584960"/>
            <a:ext cx="4633595" cy="3256280"/>
          </a:xfrm>
          <a:prstGeom prst="rect">
            <a:avLst/>
          </a:prstGeom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" y="1565275"/>
            <a:ext cx="2261870" cy="3529965"/>
          </a:xfrm>
          <a:prstGeom prst="rect">
            <a:avLst/>
          </a:prstGeom>
        </p:spPr>
      </p:pic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1916605" y="409978"/>
            <a:ext cx="2756995" cy="782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打开音乐</a:t>
            </a:r>
            <a:endParaRPr lang="en-US" altLang="zh-C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endParaRPr lang="zh-CN" altLang="zh-CN" sz="4400" dirty="0"/>
          </a:p>
          <a:p>
            <a:pPr marL="0" indent="0">
              <a:buNone/>
            </a:pPr>
            <a:endParaRPr lang="zh-CN" altLang="en-US" sz="4400" dirty="0"/>
          </a:p>
        </p:txBody>
      </p:sp>
      <p:grpSp>
        <p:nvGrpSpPr>
          <p:cNvPr id="7" name="组合 242"/>
          <p:cNvGrpSpPr/>
          <p:nvPr/>
        </p:nvGrpSpPr>
        <p:grpSpPr>
          <a:xfrm rot="0">
            <a:off x="972185" y="1634490"/>
            <a:ext cx="1757045" cy="1835785"/>
            <a:chOff x="19386" y="-87752"/>
            <a:chExt cx="936262" cy="975609"/>
          </a:xfrm>
        </p:grpSpPr>
        <p:sp>
          <p:nvSpPr>
            <p:cNvPr id="8" name="椭圆 243"/>
            <p:cNvSpPr/>
            <p:nvPr/>
          </p:nvSpPr>
          <p:spPr>
            <a:xfrm>
              <a:off x="19386" y="-87752"/>
              <a:ext cx="232687" cy="199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7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7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8" name="文本框 244"/>
            <p:cNvSpPr txBox="1"/>
            <p:nvPr/>
          </p:nvSpPr>
          <p:spPr>
            <a:xfrm>
              <a:off x="39673" y="-81000"/>
              <a:ext cx="243148" cy="27313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b="1" kern="100">
                  <a:latin typeface="Comic Sans MS" panose="030F0702030302020204" charset="0"/>
                  <a:ea typeface="宋体" panose="02010600030101010101" pitchFamily="2" charset="-122"/>
                  <a:cs typeface="Comic Sans MS" panose="030F0702030302020204" charset="0"/>
                  <a:sym typeface="Times New Roman" panose="02020603050405020304"/>
                </a:rPr>
                <a:t>1</a:t>
              </a:r>
              <a:endParaRPr lang="en-US" altLang="zh-CN" sz="1400" b="1" kern="100"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Times New Roman" panose="02020603050405020304"/>
              </a:endParaRPr>
            </a:p>
          </p:txBody>
        </p:sp>
        <p:sp>
          <p:nvSpPr>
            <p:cNvPr id="12" name="椭圆 243"/>
            <p:cNvSpPr/>
            <p:nvPr/>
          </p:nvSpPr>
          <p:spPr>
            <a:xfrm>
              <a:off x="562887" y="619835"/>
              <a:ext cx="196837" cy="168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7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7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文本框 244"/>
            <p:cNvSpPr txBox="1"/>
            <p:nvPr/>
          </p:nvSpPr>
          <p:spPr>
            <a:xfrm>
              <a:off x="576545" y="614559"/>
              <a:ext cx="379103" cy="27329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b="1" kern="100">
                  <a:latin typeface="Comic Sans MS" panose="030F0702030302020204" charset="0"/>
                  <a:ea typeface="宋体" panose="02010600030101010101" pitchFamily="2" charset="-122"/>
                  <a:cs typeface="Comic Sans MS" panose="030F0702030302020204" charset="0"/>
                  <a:sym typeface="Times New Roman" panose="02020603050405020304"/>
                </a:rPr>
                <a:t>2</a:t>
              </a:r>
              <a:endParaRPr lang="en-US" altLang="zh-CN" sz="1400" b="1" kern="100"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Times New Roman" panose="02020603050405020304"/>
              </a:endParaRPr>
            </a:p>
          </p:txBody>
        </p:sp>
      </p:grpSp>
      <p:grpSp>
        <p:nvGrpSpPr>
          <p:cNvPr id="57" name="组合 163"/>
          <p:cNvGrpSpPr/>
          <p:nvPr/>
        </p:nvGrpSpPr>
        <p:grpSpPr>
          <a:xfrm rot="0">
            <a:off x="3935730" y="2655570"/>
            <a:ext cx="464820" cy="521335"/>
            <a:chOff x="26265" y="-193552"/>
            <a:chExt cx="247729" cy="277135"/>
          </a:xfrm>
        </p:grpSpPr>
        <p:sp>
          <p:nvSpPr>
            <p:cNvPr id="60" name="椭圆 243"/>
            <p:cNvSpPr/>
            <p:nvPr/>
          </p:nvSpPr>
          <p:spPr>
            <a:xfrm>
              <a:off x="26265" y="-193552"/>
              <a:ext cx="160285" cy="1605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7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7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6" name="文本框 244"/>
            <p:cNvSpPr txBox="1"/>
            <p:nvPr/>
          </p:nvSpPr>
          <p:spPr>
            <a:xfrm>
              <a:off x="26344" y="-188832"/>
              <a:ext cx="247650" cy="2724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b="1" kern="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charset="0"/>
                  <a:ea typeface="宋体" panose="02010600030101010101" pitchFamily="2" charset="-122"/>
                  <a:cs typeface="Comic Sans MS" panose="030F0702030302020204" charset="0"/>
                  <a:sym typeface="Times New Roman" panose="02020603050405020304"/>
                </a:rPr>
                <a:t>3</a:t>
              </a:r>
              <a:endParaRPr lang="en-US" altLang="zh-CN" sz="1400" b="1" kern="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Times New Roman" panose="02020603050405020304"/>
              </a:endParaRPr>
            </a:p>
          </p:txBody>
        </p:sp>
      </p:grpSp>
      <p:grpSp>
        <p:nvGrpSpPr>
          <p:cNvPr id="67" name="组合 163"/>
          <p:cNvGrpSpPr/>
          <p:nvPr/>
        </p:nvGrpSpPr>
        <p:grpSpPr>
          <a:xfrm rot="0">
            <a:off x="5583555" y="3098165"/>
            <a:ext cx="464820" cy="540385"/>
            <a:chOff x="25926" y="-193890"/>
            <a:chExt cx="247540" cy="286714"/>
          </a:xfrm>
        </p:grpSpPr>
        <p:sp>
          <p:nvSpPr>
            <p:cNvPr id="68" name="椭圆 243"/>
            <p:cNvSpPr/>
            <p:nvPr/>
          </p:nvSpPr>
          <p:spPr>
            <a:xfrm>
              <a:off x="25926" y="-193890"/>
              <a:ext cx="160968" cy="1608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7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7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3" name="文本框 244"/>
            <p:cNvSpPr txBox="1"/>
            <p:nvPr/>
          </p:nvSpPr>
          <p:spPr>
            <a:xfrm>
              <a:off x="25927" y="-193890"/>
              <a:ext cx="247539" cy="28671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b="1" kern="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charset="0"/>
                  <a:ea typeface="宋体" panose="02010600030101010101" pitchFamily="2" charset="-122"/>
                  <a:cs typeface="Comic Sans MS" panose="030F0702030302020204" charset="0"/>
                  <a:sym typeface="Times New Roman" panose="02020603050405020304"/>
                </a:rPr>
                <a:t>4</a:t>
              </a:r>
              <a:endParaRPr lang="en-US" altLang="zh-CN" sz="1400" b="1" kern="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Times New Roman" panose="02020603050405020304"/>
              </a:endParaRPr>
            </a:p>
          </p:txBody>
        </p:sp>
      </p:grpSp>
      <p:grpSp>
        <p:nvGrpSpPr>
          <p:cNvPr id="74" name="组合 163"/>
          <p:cNvGrpSpPr/>
          <p:nvPr/>
        </p:nvGrpSpPr>
        <p:grpSpPr>
          <a:xfrm rot="0">
            <a:off x="6881495" y="4411980"/>
            <a:ext cx="502920" cy="553085"/>
            <a:chOff x="12062" y="-207722"/>
            <a:chExt cx="267908" cy="293798"/>
          </a:xfrm>
        </p:grpSpPr>
        <p:sp>
          <p:nvSpPr>
            <p:cNvPr id="75" name="椭圆 243"/>
            <p:cNvSpPr/>
            <p:nvPr/>
          </p:nvSpPr>
          <p:spPr>
            <a:xfrm>
              <a:off x="12062" y="-207722"/>
              <a:ext cx="188690" cy="1885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7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7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9" name="文本框 244"/>
            <p:cNvSpPr txBox="1"/>
            <p:nvPr/>
          </p:nvSpPr>
          <p:spPr>
            <a:xfrm>
              <a:off x="32431" y="-186471"/>
              <a:ext cx="247539" cy="27254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b="1" kern="1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charset="0"/>
                  <a:ea typeface="宋体" panose="02010600030101010101" pitchFamily="2" charset="-122"/>
                  <a:cs typeface="Comic Sans MS" panose="030F0702030302020204" charset="0"/>
                  <a:sym typeface="Times New Roman" panose="02020603050405020304"/>
                </a:rPr>
                <a:t>5</a:t>
              </a:r>
              <a:endParaRPr lang="en-US" altLang="zh-CN" sz="1400" b="1" kern="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Times New Roman" panose="02020603050405020304"/>
              </a:endParaRPr>
            </a:p>
          </p:txBody>
        </p:sp>
      </p:grpSp>
      <p:sp>
        <p:nvSpPr>
          <p:cNvPr id="81" name="文本框 81"/>
          <p:cNvSpPr txBox="1"/>
          <p:nvPr/>
        </p:nvSpPr>
        <p:spPr>
          <a:xfrm>
            <a:off x="3964305" y="5385435"/>
            <a:ext cx="3238500" cy="422910"/>
          </a:xfrm>
          <a:prstGeom prst="rect">
            <a:avLst/>
          </a:prstGeom>
          <a:noFill/>
          <a:ln w="6350">
            <a:solidFill>
              <a:prstClr val="black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en-US" altLang="zh-CN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  <a:sym typeface="Times New Roman" panose="02020603050405020304"/>
              </a:rPr>
              <a:t>软件默认的格式才能打开。</a:t>
            </a:r>
            <a:endParaRPr lang="en-US" altLang="zh-CN" b="1" kern="1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80" name="直接箭头连接符 80"/>
          <p:cNvCxnSpPr>
            <a:endCxn id="81" idx="0"/>
          </p:cNvCxnSpPr>
          <p:nvPr/>
        </p:nvCxnSpPr>
        <p:spPr>
          <a:xfrm flipH="1">
            <a:off x="5583555" y="3520440"/>
            <a:ext cx="342265" cy="18649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1" animBg="1"/>
      <p:bldP spid="8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1984786" y="2194560"/>
            <a:ext cx="6013525" cy="2167890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94311" y="3389602"/>
            <a:ext cx="5073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         打开音乐（生日快乐）并欣赏。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1685" y="4876165"/>
            <a:ext cx="8129905" cy="124523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温馨提示：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		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“双击”项目文件可直接打开。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4"/>
          <p:cNvSpPr txBox="1"/>
          <p:nvPr/>
        </p:nvSpPr>
        <p:spPr>
          <a:xfrm>
            <a:off x="1408087" y="527515"/>
            <a:ext cx="5081492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简易乐谱（关键指令）</a:t>
            </a:r>
            <a:endParaRPr kumimoji="0" lang="en-US" altLang="zh-CN" sz="4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云形标注 1"/>
          <p:cNvSpPr/>
          <p:nvPr/>
        </p:nvSpPr>
        <p:spPr>
          <a:xfrm flipH="1">
            <a:off x="3347720" y="4598035"/>
            <a:ext cx="3349625" cy="1473835"/>
          </a:xfrm>
          <a:prstGeom prst="cloudCallout">
            <a:avLst>
              <a:gd name="adj1" fmla="val -63800"/>
              <a:gd name="adj2" fmla="val 323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你能让掌控板唱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小星星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吗？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小星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39265"/>
            <a:ext cx="4568190" cy="2144395"/>
          </a:xfrm>
          <a:prstGeom prst="rect">
            <a:avLst/>
          </a:prstGeom>
        </p:spPr>
      </p:pic>
      <p:pic>
        <p:nvPicPr>
          <p:cNvPr id="9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55" y="1739265"/>
            <a:ext cx="3552825" cy="6896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105"/>
          <p:cNvSpPr txBox="1"/>
          <p:nvPr/>
        </p:nvSpPr>
        <p:spPr>
          <a:xfrm>
            <a:off x="7103745" y="2715260"/>
            <a:ext cx="1543050" cy="1278890"/>
          </a:xfrm>
          <a:prstGeom prst="rect">
            <a:avLst/>
          </a:prstGeom>
          <a:noFill/>
          <a:ln w="6350">
            <a:solidFill>
              <a:prstClr val="black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en-US" altLang="zh-CN" b="1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  <a:sym typeface="Times New Roman" panose="02020603050405020304"/>
              </a:rPr>
              <a:t>单击节拍右侧的下拉按钮可以选择节拍。</a:t>
            </a:r>
            <a:endParaRPr lang="en-US" altLang="zh-CN" b="1" kern="10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" name="直接箭头连接符 112"/>
          <p:cNvCxnSpPr>
            <a:endCxn id="6" idx="0"/>
          </p:cNvCxnSpPr>
          <p:nvPr/>
        </p:nvCxnSpPr>
        <p:spPr>
          <a:xfrm flipH="1">
            <a:off x="7875270" y="2049145"/>
            <a:ext cx="321945" cy="6661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05"/>
          <p:cNvSpPr txBox="1"/>
          <p:nvPr/>
        </p:nvSpPr>
        <p:spPr>
          <a:xfrm>
            <a:off x="5425440" y="2713990"/>
            <a:ext cx="1438910" cy="1278890"/>
          </a:xfrm>
          <a:prstGeom prst="rect">
            <a:avLst/>
          </a:prstGeom>
          <a:noFill/>
          <a:ln w="6350">
            <a:solidFill>
              <a:prstClr val="black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zh-CN" altLang="en-US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  <a:sym typeface="Times New Roman" panose="02020603050405020304"/>
              </a:rPr>
              <a:t>单击播放音符，可以选择所需音符。</a:t>
            </a:r>
            <a:endParaRPr lang="zh-CN" altLang="en-US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" name="直接箭头连接符 112"/>
          <p:cNvCxnSpPr/>
          <p:nvPr/>
        </p:nvCxnSpPr>
        <p:spPr>
          <a:xfrm flipH="1">
            <a:off x="6574155" y="2185035"/>
            <a:ext cx="497205" cy="5105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4"/>
          <p:cNvSpPr txBox="1"/>
          <p:nvPr/>
        </p:nvSpPr>
        <p:spPr>
          <a:xfrm>
            <a:off x="1646299" y="519829"/>
            <a:ext cx="2701024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参考程序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 rot="0">
            <a:off x="908050" y="1270635"/>
            <a:ext cx="7350760" cy="4951095"/>
            <a:chOff x="330" y="-833"/>
            <a:chExt cx="13926" cy="9250"/>
          </a:xfrm>
        </p:grpSpPr>
        <p:grpSp>
          <p:nvGrpSpPr>
            <p:cNvPr id="52" name="组合 51"/>
            <p:cNvGrpSpPr/>
            <p:nvPr/>
          </p:nvGrpSpPr>
          <p:grpSpPr>
            <a:xfrm>
              <a:off x="330" y="-833"/>
              <a:ext cx="13926" cy="9250"/>
              <a:chOff x="94" y="1121"/>
              <a:chExt cx="13926" cy="925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94" y="1121"/>
                <a:ext cx="13926" cy="92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152"/>
              <p:cNvCxnSpPr/>
              <p:nvPr/>
            </p:nvCxnSpPr>
            <p:spPr>
              <a:xfrm>
                <a:off x="1968" y="9718"/>
                <a:ext cx="0" cy="512"/>
              </a:xfrm>
              <a:prstGeom prst="straightConnector1">
                <a:avLst/>
              </a:prstGeom>
              <a:ln w="1905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156"/>
              <p:cNvCxnSpPr/>
              <p:nvPr/>
            </p:nvCxnSpPr>
            <p:spPr>
              <a:xfrm flipV="1">
                <a:off x="5967" y="1314"/>
                <a:ext cx="2051" cy="13"/>
              </a:xfrm>
              <a:prstGeom prst="straightConnector1">
                <a:avLst/>
              </a:prstGeom>
              <a:ln w="1905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57"/>
              <p:cNvCxnSpPr/>
              <p:nvPr/>
            </p:nvCxnSpPr>
            <p:spPr>
              <a:xfrm>
                <a:off x="7911" y="1314"/>
                <a:ext cx="0" cy="462"/>
              </a:xfrm>
              <a:prstGeom prst="straightConnector1">
                <a:avLst/>
              </a:prstGeom>
              <a:ln w="1905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52"/>
              <p:cNvCxnSpPr/>
              <p:nvPr/>
            </p:nvCxnSpPr>
            <p:spPr>
              <a:xfrm>
                <a:off x="11655" y="1382"/>
                <a:ext cx="0" cy="395"/>
              </a:xfrm>
              <a:prstGeom prst="straightConnector1">
                <a:avLst/>
              </a:prstGeom>
              <a:ln w="1905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56"/>
              <p:cNvCxnSpPr/>
              <p:nvPr/>
            </p:nvCxnSpPr>
            <p:spPr>
              <a:xfrm>
                <a:off x="9931" y="1285"/>
                <a:ext cx="1724" cy="0"/>
              </a:xfrm>
              <a:prstGeom prst="straightConnector1">
                <a:avLst/>
              </a:prstGeom>
              <a:ln w="1905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52"/>
              <p:cNvCxnSpPr/>
              <p:nvPr/>
            </p:nvCxnSpPr>
            <p:spPr>
              <a:xfrm>
                <a:off x="7213" y="9601"/>
                <a:ext cx="0" cy="512"/>
              </a:xfrm>
              <a:prstGeom prst="straightConnector1">
                <a:avLst/>
              </a:prstGeom>
              <a:ln w="19050"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158"/>
              <p:cNvSpPr txBox="1"/>
              <p:nvPr/>
            </p:nvSpPr>
            <p:spPr>
              <a:xfrm>
                <a:off x="1912" y="9601"/>
                <a:ext cx="2872" cy="63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sz="1600" b="1" kern="1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/>
                    <a:sym typeface="Times New Roman" panose="02020603050405020304"/>
                  </a:rPr>
                  <a:t>下接右边程序</a:t>
                </a:r>
                <a:endParaRPr lang="en-US" altLang="zh-CN" sz="1600" b="1" kern="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文本框 158"/>
              <p:cNvSpPr txBox="1"/>
              <p:nvPr/>
            </p:nvSpPr>
            <p:spPr>
              <a:xfrm>
                <a:off x="7292" y="9595"/>
                <a:ext cx="3018" cy="63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sz="1600" b="1" kern="1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/>
                    <a:sym typeface="Times New Roman" panose="02020603050405020304"/>
                  </a:rPr>
                  <a:t>下接右边程序</a:t>
                </a:r>
                <a:endParaRPr lang="en-US" altLang="zh-CN" sz="1600" b="1" kern="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cxnSp>
          <p:nvCxnSpPr>
            <p:cNvPr id="8" name="直接箭头连接符 153"/>
            <p:cNvCxnSpPr/>
            <p:nvPr/>
          </p:nvCxnSpPr>
          <p:spPr>
            <a:xfrm>
              <a:off x="2246" y="8222"/>
              <a:ext cx="3812" cy="4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53"/>
            <p:cNvCxnSpPr/>
            <p:nvPr/>
          </p:nvCxnSpPr>
          <p:spPr>
            <a:xfrm>
              <a:off x="7454" y="8200"/>
              <a:ext cx="2647" cy="32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10" y="1709420"/>
            <a:ext cx="6672580" cy="410337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999865" y="1464310"/>
            <a:ext cx="8255" cy="461391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116320" y="1366520"/>
            <a:ext cx="12700" cy="473900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2011045" y="1962330"/>
            <a:ext cx="5987415" cy="2222500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2050394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16016" y="3110383"/>
            <a:ext cx="3550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编写简易音乐</a:t>
            </a:r>
            <a:r>
              <a:rPr kumimoji="0" lang="en-US" altLang="zh-CN" sz="2400" b="1" i="0" kern="1200" cap="none" spc="0" normalizeH="0" baseline="0" noProof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400" b="1" i="0" kern="1200" cap="none" spc="0" normalizeH="0" baseline="0" noProof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小星星</a:t>
            </a:r>
            <a:r>
              <a:rPr kumimoji="0" lang="en-US" altLang="zh-CN" sz="2400" b="1" i="0" kern="1200" cap="none" spc="0" normalizeH="0" baseline="0" noProof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400" b="1" i="0" kern="1200" cap="none" spc="0" normalizeH="0" baseline="0" noProof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400" b="1" i="0" kern="1200" cap="none" spc="0" normalizeH="0" baseline="0" noProof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WPS 演示</Application>
  <PresentationFormat>全屏显示(4:3)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楷体</vt:lpstr>
      <vt:lpstr>黑体</vt:lpstr>
      <vt:lpstr>Calibri</vt:lpstr>
      <vt:lpstr>Times New Roman</vt:lpstr>
      <vt:lpstr>Comic Sans MS</vt:lpstr>
      <vt:lpstr>Times New Roman</vt:lpstr>
      <vt:lpstr>等线</vt:lpstr>
      <vt:lpstr>微软雅黑</vt:lpstr>
      <vt:lpstr>Arial Unicode MS</vt:lpstr>
      <vt:lpstr>等线 Light</vt:lpstr>
      <vt:lpstr>Calibri Light</vt:lpstr>
      <vt:lpstr>Calibri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谢贤晓</cp:lastModifiedBy>
  <cp:revision>105</cp:revision>
  <dcterms:created xsi:type="dcterms:W3CDTF">2019-05-05T06:45:00Z</dcterms:created>
  <dcterms:modified xsi:type="dcterms:W3CDTF">2019-06-17T09:00:37Z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