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0" r:id="rId6"/>
    <p:sldId id="258" r:id="rId7"/>
    <p:sldId id="266" r:id="rId8"/>
    <p:sldId id="264" r:id="rId9"/>
    <p:sldId id="265" r:id="rId10"/>
    <p:sldId id="267" r:id="rId11"/>
    <p:sldId id="275" r:id="rId12"/>
    <p:sldId id="269" r:id="rId13"/>
    <p:sldId id="268" r:id="rId14"/>
    <p:sldId id="276" r:id="rId15"/>
    <p:sldId id="274" r:id="rId16"/>
    <p:sldId id="27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52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7772E-6856-4730-8245-F3CA5B209F8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0FB1D-1F76-4E41-8F42-8B9A0DF5B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3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0FB1D-1F76-4E41-8F42-8B9A0DF5B0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9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0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9784" y="3066496"/>
            <a:ext cx="57470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跷跷板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C874F7-F92C-4BD0-8752-7F10C90C1DBE}"/>
              </a:ext>
            </a:extLst>
          </p:cNvPr>
          <p:cNvSpPr/>
          <p:nvPr/>
        </p:nvSpPr>
        <p:spPr>
          <a:xfrm>
            <a:off x="2062480" y="2015273"/>
            <a:ext cx="733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第三单元 趣味互动</a:t>
            </a:r>
          </a:p>
        </p:txBody>
      </p:sp>
    </p:spTree>
    <p:extLst>
      <p:ext uri="{BB962C8B-B14F-4D97-AF65-F5344CB8AC3E}">
        <p14:creationId xmlns:p14="http://schemas.microsoft.com/office/powerpoint/2010/main" val="245277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DF757D-7A97-42D8-9355-B9E85EA4E6F8}"/>
              </a:ext>
            </a:extLst>
          </p:cNvPr>
          <p:cNvSpPr/>
          <p:nvPr/>
        </p:nvSpPr>
        <p:spPr>
          <a:xfrm>
            <a:off x="5244818" y="1291821"/>
            <a:ext cx="1785304" cy="46166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水平放置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E1ED8E-9326-4B11-89BF-C92C80792528}"/>
              </a:ext>
            </a:extLst>
          </p:cNvPr>
          <p:cNvSpPr/>
          <p:nvPr/>
        </p:nvSpPr>
        <p:spPr>
          <a:xfrm>
            <a:off x="5056559" y="2821199"/>
            <a:ext cx="2317808" cy="46166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左垂直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放置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59C6D7-D9CA-4F83-A0D9-80C65A475A9F}"/>
              </a:ext>
            </a:extLst>
          </p:cNvPr>
          <p:cNvSpPr/>
          <p:nvPr/>
        </p:nvSpPr>
        <p:spPr>
          <a:xfrm>
            <a:off x="5056559" y="4576488"/>
            <a:ext cx="2317808" cy="46166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右垂直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放置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34C5D1-C446-41AF-B4B9-6D596F316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35" y="894504"/>
            <a:ext cx="2766148" cy="11507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8D9389-43FE-4258-8F66-C965B2BFA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04" y="2291079"/>
            <a:ext cx="2317808" cy="1347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CC4686-7732-4595-B781-C6F264BD8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3" y="3814020"/>
            <a:ext cx="2366499" cy="15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0ADF87-C641-46DB-B227-DBB10E478F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9943" y="1744083"/>
            <a:ext cx="2638425" cy="102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FC39A-54FC-4A57-82F4-E2E0BEDD00E3}"/>
              </a:ext>
            </a:extLst>
          </p:cNvPr>
          <p:cNvSpPr txBox="1"/>
          <p:nvPr/>
        </p:nvSpPr>
        <p:spPr>
          <a:xfrm>
            <a:off x="1593242" y="10389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80A7A2F-5096-49E6-B1E9-A607DB72FBA9}"/>
              </a:ext>
            </a:extLst>
          </p:cNvPr>
          <p:cNvSpPr txBox="1"/>
          <p:nvPr/>
        </p:nvSpPr>
        <p:spPr>
          <a:xfrm>
            <a:off x="387272" y="3125270"/>
            <a:ext cx="8272631" cy="141237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温馨提示：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添加变量的方法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选择“变量”模块，点击       ，弹出的对话框里输入“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轴”；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通过        指令将掌控板的加速度传感器的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轴值赋值给变量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轴。</a:t>
            </a:r>
          </a:p>
        </p:txBody>
      </p:sp>
      <p:pic>
        <p:nvPicPr>
          <p:cNvPr id="10" name="图片 9" descr="C:\Users\ZHOUXI~1\AppData\Local\Temp\1554999030(1).png">
            <a:extLst>
              <a:ext uri="{FF2B5EF4-FFF2-40B4-BE49-F238E27FC236}">
                <a16:creationId xmlns:a16="http://schemas.microsoft.com/office/drawing/2014/main" id="{4B3F0975-601D-4166-8CE4-EB34CA13F5D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28" y="3818423"/>
            <a:ext cx="752475" cy="22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483F51-E412-4B54-9992-71A6E35EF1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33962" y="4238513"/>
            <a:ext cx="880372" cy="2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060089"/>
          </a:xfrm>
          <a:prstGeom prst="wedgeRectCallout">
            <a:avLst>
              <a:gd name="adj1" fmla="val -56612"/>
              <a:gd name="adj2" fmla="val -881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63501" y="2974843"/>
            <a:ext cx="5270995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利用“方向”来标定跷跷板的转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动范围。</a:t>
            </a:r>
          </a:p>
        </p:txBody>
      </p:sp>
      <p:pic>
        <p:nvPicPr>
          <p:cNvPr id="2060" name="图片 230" descr="1555042388">
            <a:extLst>
              <a:ext uri="{FF2B5EF4-FFF2-40B4-BE49-F238E27FC236}">
                <a16:creationId xmlns:a16="http://schemas.microsoft.com/office/drawing/2014/main" id="{74685B95-E106-4F6B-A9BC-1D5FC7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48" y="4899747"/>
            <a:ext cx="557213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图片 231" descr="1555042410(1)">
            <a:extLst>
              <a:ext uri="{FF2B5EF4-FFF2-40B4-BE49-F238E27FC236}">
                <a16:creationId xmlns:a16="http://schemas.microsoft.com/office/drawing/2014/main" id="{BD54E9C3-B328-4203-B36E-80E213BC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40" y="4908401"/>
            <a:ext cx="571500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AEE1466C-9A17-4947-AB59-FF0B93A372B6}"/>
              </a:ext>
            </a:extLst>
          </p:cNvPr>
          <p:cNvSpPr txBox="1"/>
          <p:nvPr/>
        </p:nvSpPr>
        <p:spPr>
          <a:xfrm>
            <a:off x="397356" y="4617533"/>
            <a:ext cx="8364748" cy="9968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温馨提示：</a:t>
            </a:r>
            <a:r>
              <a:rPr lang="zh-CN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从“运动”模块中将指令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      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，修改数值，单击测试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为了直观看到转动后方向值，可在“运动”模块中勾选      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 descr="C:\Users\ZHOUXI~1\AppData\Local\Temp\1555043159(1).png">
            <a:extLst>
              <a:ext uri="{FF2B5EF4-FFF2-40B4-BE49-F238E27FC236}">
                <a16:creationId xmlns:a16="http://schemas.microsoft.com/office/drawing/2014/main" id="{99FF942D-38CB-49F2-9AFB-FCC1DB34FEB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97" y="5359751"/>
            <a:ext cx="452693" cy="175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5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D2E9B82-FD92-4BF3-8263-E69A3E303AA7}"/>
              </a:ext>
            </a:extLst>
          </p:cNvPr>
          <p:cNvSpPr/>
          <p:nvPr/>
        </p:nvSpPr>
        <p:spPr>
          <a:xfrm>
            <a:off x="1422700" y="1161419"/>
            <a:ext cx="6554097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功能分析：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E852F9-A868-4421-A2DF-54F155E2C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75363"/>
              </p:ext>
            </p:extLst>
          </p:nvPr>
        </p:nvGraphicFramePr>
        <p:xfrm>
          <a:off x="1909763" y="2614174"/>
          <a:ext cx="6762750" cy="2159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90290">
                  <a:extLst>
                    <a:ext uri="{9D8B030D-6E8A-4147-A177-3AD203B41FA5}">
                      <a16:colId xmlns:a16="http://schemas.microsoft.com/office/drawing/2014/main" val="443998138"/>
                    </a:ext>
                  </a:extLst>
                </a:gridCol>
                <a:gridCol w="1690290">
                  <a:extLst>
                    <a:ext uri="{9D8B030D-6E8A-4147-A177-3AD203B41FA5}">
                      <a16:colId xmlns:a16="http://schemas.microsoft.com/office/drawing/2014/main" val="1180307541"/>
                    </a:ext>
                  </a:extLst>
                </a:gridCol>
                <a:gridCol w="1691085">
                  <a:extLst>
                    <a:ext uri="{9D8B030D-6E8A-4147-A177-3AD203B41FA5}">
                      <a16:colId xmlns:a16="http://schemas.microsoft.com/office/drawing/2014/main" val="3753288307"/>
                    </a:ext>
                  </a:extLst>
                </a:gridCol>
                <a:gridCol w="1691085">
                  <a:extLst>
                    <a:ext uri="{9D8B030D-6E8A-4147-A177-3AD203B41FA5}">
                      <a16:colId xmlns:a16="http://schemas.microsoft.com/office/drawing/2014/main" val="447282629"/>
                    </a:ext>
                  </a:extLst>
                </a:gridCol>
              </a:tblGrid>
              <a:tr h="795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加速度</a:t>
                      </a:r>
                      <a:r>
                        <a:rPr lang="en-US" sz="1800" b="1" kern="100" dirty="0">
                          <a:effectLst/>
                        </a:rPr>
                        <a:t>Y</a:t>
                      </a:r>
                      <a:r>
                        <a:rPr lang="zh-CN" sz="1800" b="1" kern="100" dirty="0">
                          <a:effectLst/>
                        </a:rPr>
                        <a:t>轴的值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Y</a:t>
                      </a:r>
                      <a:r>
                        <a:rPr lang="zh-CN" sz="1800" b="1" kern="100">
                          <a:effectLst/>
                        </a:rPr>
                        <a:t>值</a:t>
                      </a:r>
                      <a:r>
                        <a:rPr lang="en-US" sz="1800" b="1" kern="100">
                          <a:effectLst/>
                        </a:rPr>
                        <a:t> &gt;0.4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Y</a:t>
                      </a:r>
                      <a:r>
                        <a:rPr lang="zh-CN" sz="1800" b="1" kern="100">
                          <a:effectLst/>
                        </a:rPr>
                        <a:t>值</a:t>
                      </a:r>
                      <a:r>
                        <a:rPr lang="en-US" sz="1800" b="1" kern="100">
                          <a:effectLst/>
                        </a:rPr>
                        <a:t> &lt;-0.4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其他情况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027523"/>
                  </a:ext>
                </a:extLst>
              </a:tr>
              <a:tr h="1363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翘翘板角色的状态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如果 方向</a:t>
                      </a:r>
                      <a:r>
                        <a:rPr lang="en-US" sz="1800" b="1" kern="100">
                          <a:effectLst/>
                        </a:rPr>
                        <a:t> &gt; 75 </a:t>
                      </a:r>
                      <a:r>
                        <a:rPr lang="zh-CN" sz="1800" b="1" kern="100">
                          <a:effectLst/>
                        </a:rPr>
                        <a:t>向左转</a:t>
                      </a:r>
                      <a:r>
                        <a:rPr lang="en-US" sz="1800" b="1" kern="100">
                          <a:effectLst/>
                        </a:rPr>
                        <a:t>1</a:t>
                      </a:r>
                      <a:r>
                        <a:rPr lang="zh-CN" sz="1800" b="1" kern="100">
                          <a:effectLst/>
                        </a:rPr>
                        <a:t>，否则不动。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如果 方向</a:t>
                      </a:r>
                      <a:r>
                        <a:rPr lang="en-US" sz="1800" b="1" kern="100">
                          <a:effectLst/>
                        </a:rPr>
                        <a:t> &lt; 110</a:t>
                      </a:r>
                      <a:r>
                        <a:rPr lang="zh-CN" sz="1800" b="1" kern="100">
                          <a:effectLst/>
                        </a:rPr>
                        <a:t>向右转</a:t>
                      </a:r>
                      <a:r>
                        <a:rPr lang="en-US" sz="1800" b="1" kern="100">
                          <a:effectLst/>
                        </a:rPr>
                        <a:t>1</a:t>
                      </a:r>
                      <a:r>
                        <a:rPr lang="zh-CN" sz="1800" b="1" kern="100">
                          <a:effectLst/>
                        </a:rPr>
                        <a:t>，否则不动。</a:t>
                      </a:r>
                      <a:endParaRPr lang="zh-CN" sz="18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面向</a:t>
                      </a:r>
                      <a:r>
                        <a:rPr lang="en-US" sz="1800" b="1" kern="100" dirty="0">
                          <a:effectLst/>
                        </a:rPr>
                        <a:t>90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90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2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D2E9B82-FD92-4BF3-8263-E69A3E303AA7}"/>
              </a:ext>
            </a:extLst>
          </p:cNvPr>
          <p:cNvSpPr/>
          <p:nvPr/>
        </p:nvSpPr>
        <p:spPr>
          <a:xfrm>
            <a:off x="1422700" y="1161419"/>
            <a:ext cx="6554097" cy="1745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优化设计：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在掌控板上显示字幕。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C7635E-9B86-4507-98C5-E8909586F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8" y="3540045"/>
            <a:ext cx="4510120" cy="13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BAF676-9115-4F03-B3BD-9034B2213CB4}"/>
              </a:ext>
            </a:extLst>
          </p:cNvPr>
          <p:cNvSpPr txBox="1"/>
          <p:nvPr/>
        </p:nvSpPr>
        <p:spPr>
          <a:xfrm>
            <a:off x="1593242" y="10389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6027B5-36EE-4315-9E00-E491C004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57" y="1788159"/>
            <a:ext cx="2812707" cy="4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1850309"/>
            <a:ext cx="6013525" cy="2398962"/>
          </a:xfrm>
          <a:prstGeom prst="wedgeRectCallout">
            <a:avLst>
              <a:gd name="adj1" fmla="val -57149"/>
              <a:gd name="adj2" fmla="val -6847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1967399"/>
            <a:ext cx="1832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拓展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22575" y="2735524"/>
            <a:ext cx="4973905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合理安排跷跷板的各个部件，看起来更加自然。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8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4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31693" y="1756026"/>
            <a:ext cx="6207368" cy="344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   </a:t>
            </a:r>
            <a:r>
              <a:rPr lang="zh-CN" altLang="zh-CN" b="1" dirty="0"/>
              <a:t>麦麦和萌萌是玩的最好的小伙伴，他们最喜欢在翘翘板上一起玩耍。麦麦喜欢坐在左边，萌萌喜欢坐在右边。当麦麦用力蹬腿（掌控板向右倾斜）时，萌萌就碰到了地面（跷跷板左边翘起），而当萌萌用力蹬腿（掌控板向左倾斜）时，麦麦就碰到了地面（跷跷板右边翘起）。他们一来一往，一上一下，“咯咯咯”地笑个不停。</a:t>
            </a:r>
          </a:p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9587" y="62227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情景描述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1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88489" y="931986"/>
            <a:ext cx="4017981" cy="1485900"/>
          </a:xfrm>
          <a:prstGeom prst="irregularSeal2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1839921" y="2905780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用掌控板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左右摆动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来控制跷跷板转动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AEB70F-7CE7-43C2-80C7-71D7D27300E0}"/>
              </a:ext>
            </a:extLst>
          </p:cNvPr>
          <p:cNvSpPr/>
          <p:nvPr/>
        </p:nvSpPr>
        <p:spPr>
          <a:xfrm>
            <a:off x="1236334" y="683814"/>
            <a:ext cx="327846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器材准备：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204808"/>
            <a:ext cx="2044691" cy="18218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3026F4-9C90-4781-AF03-36217D382168}"/>
              </a:ext>
            </a:extLst>
          </p:cNvPr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C507A1-140A-4204-B021-D041C8B1D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2230242"/>
            <a:ext cx="2167666" cy="17602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F30FC8-6B86-44E4-87FB-26A93143414F}"/>
              </a:ext>
            </a:extLst>
          </p:cNvPr>
          <p:cNvSpPr txBox="1"/>
          <p:nvPr/>
        </p:nvSpPr>
        <p:spPr>
          <a:xfrm>
            <a:off x="1941637" y="41626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掌控板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EA0AC0-F695-4A06-AE35-41FCA604CB52}"/>
              </a:ext>
            </a:extLst>
          </p:cNvPr>
          <p:cNvSpPr/>
          <p:nvPr/>
        </p:nvSpPr>
        <p:spPr>
          <a:xfrm>
            <a:off x="5676135" y="4107634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176" y="1661745"/>
            <a:ext cx="2684584" cy="201343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图片 3" descr="跷跷板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409" y="4013716"/>
            <a:ext cx="2628901" cy="11530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图片 4" descr="桩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3556" y="1132744"/>
            <a:ext cx="914400" cy="1409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云形标注 8"/>
          <p:cNvSpPr/>
          <p:nvPr/>
        </p:nvSpPr>
        <p:spPr>
          <a:xfrm>
            <a:off x="1362808" y="4237894"/>
            <a:ext cx="1283677" cy="422030"/>
          </a:xfrm>
          <a:prstGeom prst="cloudCallout">
            <a:avLst>
              <a:gd name="adj1" fmla="val 57861"/>
              <a:gd name="adj2" fmla="val -20864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背景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5547947" y="2913185"/>
            <a:ext cx="782516" cy="378069"/>
          </a:xfrm>
          <a:prstGeom prst="cloudCallout">
            <a:avLst>
              <a:gd name="adj1" fmla="val 67500"/>
              <a:gd name="adj2" fmla="val -21097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桩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4961792" y="5682761"/>
            <a:ext cx="1386253" cy="427893"/>
          </a:xfrm>
          <a:prstGeom prst="cloudCallout">
            <a:avLst>
              <a:gd name="adj1" fmla="val -52703"/>
              <a:gd name="adj2" fmla="val -19004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跷跷板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47F4D46-6AFC-49AA-B4F7-F91BD9BB00EB}"/>
              </a:ext>
            </a:extLst>
          </p:cNvPr>
          <p:cNvSpPr txBox="1"/>
          <p:nvPr/>
        </p:nvSpPr>
        <p:spPr>
          <a:xfrm>
            <a:off x="1229587" y="62227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角色分析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63501" y="3294987"/>
            <a:ext cx="5331909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上传“背景”图片和“角色”，并修改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角色大小，如：                          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22E4A-5966-459F-907B-850F96C05433}"/>
              </a:ext>
            </a:extLst>
          </p:cNvPr>
          <p:cNvSpPr txBox="1"/>
          <p:nvPr/>
        </p:nvSpPr>
        <p:spPr>
          <a:xfrm>
            <a:off x="1984786" y="5508088"/>
            <a:ext cx="4970033" cy="63767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BA00E-BEE0-463D-874C-768FF10600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4263" y="3866906"/>
            <a:ext cx="1299869" cy="11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52743" y="3407946"/>
            <a:ext cx="5424883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利用变量来读取并显示加速度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轴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5342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901A645-5C13-4CEE-87D9-55431BE9E4AE}"/>
              </a:ext>
            </a:extLst>
          </p:cNvPr>
          <p:cNvSpPr/>
          <p:nvPr/>
        </p:nvSpPr>
        <p:spPr>
          <a:xfrm>
            <a:off x="1422700" y="1161419"/>
            <a:ext cx="6554097" cy="338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三轴加速度传感器：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掌控板中的加速度传感器能够测量由于重力引起的加速度，传感器在加速过程中，通过对质量块所受惯性力的测量，利用牛顿第二定律获得加速度值。掌控板上的加速度计可测量加速度，测量范围为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-g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+g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之间。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A106B-6B3A-4906-B3B9-87FAF3DE4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77" y="4698796"/>
            <a:ext cx="2247916" cy="3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mc.dfrobot.com.cn/data/attachment/forum/201901/09/212059qhhz9zzztmu3hg03.png">
            <a:extLst>
              <a:ext uri="{FF2B5EF4-FFF2-40B4-BE49-F238E27FC236}">
                <a16:creationId xmlns:a16="http://schemas.microsoft.com/office/drawing/2014/main" id="{7949D8EC-E2CB-472A-8ABA-B744A5EA5B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6" y="294794"/>
            <a:ext cx="3313430" cy="145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D748C9C-EA36-4E3A-A1B7-CD3B6E43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1" y="1936994"/>
            <a:ext cx="7708092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掌控板的测量沿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个轴，每个轴的测量值是正数或负数，正轴越趋近重力加速度方向，其数值往正数方向增加，反之往负数方向减小，当读数为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时，表示沿着该特定轴“水平”放置。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5" name="图片 15" descr="1554996009(1)">
            <a:extLst>
              <a:ext uri="{FF2B5EF4-FFF2-40B4-BE49-F238E27FC236}">
                <a16:creationId xmlns:a16="http://schemas.microsoft.com/office/drawing/2014/main" id="{7134744C-7C5D-45AB-802E-2EA47E16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46" y="3405662"/>
            <a:ext cx="1547813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6CB0BFD-341F-4054-8AAA-F724B54B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1" y="4358616"/>
            <a:ext cx="76144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6738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读取加速度传感器的值，点击可弹出下拉窗口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对应掌控板三个方向。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为前后，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为左右，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为上下，强度为三个方向的矢量和（有触摸按钮的一边为后）。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6738" algn="l"/>
              </a:tabLst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91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</Words>
  <Application>Microsoft Office PowerPoint</Application>
  <PresentationFormat>全屏显示(4:3)</PresentationFormat>
  <Paragraphs>52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黑体</vt:lpstr>
      <vt:lpstr>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周 绿叶</cp:lastModifiedBy>
  <cp:revision>51</cp:revision>
  <dcterms:created xsi:type="dcterms:W3CDTF">2019-05-05T06:45:53Z</dcterms:created>
  <dcterms:modified xsi:type="dcterms:W3CDTF">2019-06-17T05:15:40Z</dcterms:modified>
</cp:coreProperties>
</file>