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0" r:id="rId3"/>
    <p:sldId id="262" r:id="rId4"/>
    <p:sldId id="263" r:id="rId5"/>
    <p:sldId id="307" r:id="rId7"/>
    <p:sldId id="309" r:id="rId8"/>
    <p:sldId id="310" r:id="rId9"/>
    <p:sldId id="311" r:id="rId10"/>
    <p:sldId id="312" r:id="rId11"/>
    <p:sldId id="315" r:id="rId12"/>
    <p:sldId id="317" r:id="rId13"/>
    <p:sldId id="319" r:id="rId14"/>
    <p:sldId id="320" r:id="rId15"/>
    <p:sldId id="322" r:id="rId16"/>
    <p:sldId id="321" r:id="rId17"/>
    <p:sldId id="314" r:id="rId18"/>
    <p:sldId id="308" r:id="rId19"/>
    <p:sldId id="316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13" r:id="rId29"/>
  </p:sldIdLst>
  <p:sldSz cx="12192000" cy="6858000"/>
  <p:notesSz cx="6858000" cy="9144000"/>
  <p:defaultTextStyle>
    <a:defPPr>
      <a:defRPr lang="zh-CN"/>
    </a:defPPr>
    <a:lvl1pPr marL="0" lvl="0" indent="0" algn="l" defTabSz="1217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1pPr>
    <a:lvl2pPr marL="608330" lvl="1" indent="-151130" algn="l" defTabSz="1217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2pPr>
    <a:lvl3pPr marL="1217930" lvl="2" indent="-303530" algn="l" defTabSz="1217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3pPr>
    <a:lvl4pPr marL="1827530" lvl="3" indent="-455930" algn="l" defTabSz="1217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4pPr>
    <a:lvl5pPr marL="2437130" lvl="4" indent="-608330" algn="l" defTabSz="1217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5pPr>
    <a:lvl6pPr marL="2286000" lvl="5" indent="-608330" algn="l" defTabSz="1217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6pPr>
    <a:lvl7pPr marL="2743200" lvl="6" indent="-608330" algn="l" defTabSz="1217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7pPr>
    <a:lvl8pPr marL="3200400" lvl="7" indent="-608330" algn="l" defTabSz="1217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8pPr>
    <a:lvl9pPr marL="3657600" lvl="8" indent="-608330" algn="l" defTabSz="1217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D6D"/>
    <a:srgbClr val="5D6063"/>
    <a:srgbClr val="6C6F7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12"/>
    <p:restoredTop sz="91244"/>
  </p:normalViewPr>
  <p:slideViewPr>
    <p:cSldViewPr snapToGrid="0" showGuides="1">
      <p:cViewPr>
        <p:scale>
          <a:sx n="70" d="100"/>
          <a:sy n="70" d="100"/>
        </p:scale>
        <p:origin x="-456" y="-120"/>
      </p:cViewPr>
      <p:guideLst>
        <p:guide orient="horz" pos="2160"/>
        <p:guide pos="3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121729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121729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模板来自于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http://docer.mysoeasy.com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SimSun" charset="-122"/>
              </a:defRPr>
            </a:lvl1pPr>
          </a:lstStyle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11B03F-113B-4A10-AB63-944550DAD6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SimSun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SimSun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1217295" rtl="0" eaLnBrk="0" fontAlgn="base" hangingPunct="0">
      <a:spcBef>
        <a:spcPct val="30000"/>
      </a:spcBef>
      <a:spcAft>
        <a:spcPct val="0"/>
      </a:spcAft>
      <a:buFont typeface="Arial" panose="020B0604020202090204" pitchFamily="34" charset="0"/>
      <a:defRPr kern="1200">
        <a:solidFill>
          <a:srgbClr val="FF0000"/>
        </a:solidFill>
        <a:latin typeface="+mn-lt"/>
        <a:ea typeface="+mn-ea"/>
        <a:cs typeface="+mn-cs"/>
      </a:defRPr>
    </a:lvl1pPr>
    <a:lvl2pPr marL="742950" indent="-285750" algn="l" defTabSz="121729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defTabSz="121729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defTabSz="121729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defTabSz="121729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778000" y="0"/>
            <a:ext cx="10414000" cy="6858000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408113"/>
            <a:ext cx="12192000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1408113"/>
            <a:ext cx="1778000" cy="4603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4" name="KSO_BT1"/>
          <p:cNvSpPr>
            <a:spLocks noGrp="1"/>
          </p:cNvSpPr>
          <p:nvPr>
            <p:ph type="ctrTitle"/>
          </p:nvPr>
        </p:nvSpPr>
        <p:spPr>
          <a:xfrm>
            <a:off x="2159000" y="2155825"/>
            <a:ext cx="8394700" cy="1470025"/>
          </a:xfrm>
        </p:spPr>
        <p:txBody>
          <a:bodyPr/>
          <a:lstStyle>
            <a:lvl1pPr>
              <a:defRPr sz="40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13317" name="KSO_BC1"/>
          <p:cNvSpPr>
            <a:spLocks noGrp="1"/>
          </p:cNvSpPr>
          <p:nvPr>
            <p:ph type="subTitle" idx="1"/>
          </p:nvPr>
        </p:nvSpPr>
        <p:spPr>
          <a:xfrm>
            <a:off x="2159000" y="3797300"/>
            <a:ext cx="8407400" cy="723900"/>
          </a:xfrm>
        </p:spPr>
        <p:txBody>
          <a:bodyPr/>
          <a:lstStyle>
            <a:lvl1pPr marL="0" indent="0" algn="l">
              <a:buFont typeface="Wingdings 2" panose="05020102010507070707" pitchFamily="18" charset="2"/>
              <a:buNone/>
              <a:defRPr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13" name="KSO_FT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mtClean="0"/>
            </a:lvl1pPr>
          </a:lstStyle>
          <a:p>
            <a:pPr marL="0" marR="0" lvl="0" indent="0" algn="ct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itchFamily="34" charset="0"/>
                <a:ea typeface="幼圆" pitchFamily="49" charset="-122"/>
                <a:cs typeface="+mn-cs"/>
              </a:rPr>
              <a:t>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itchFamily="34" charset="0"/>
              <a:ea typeface="幼圆" pitchFamily="49" charset="-122"/>
              <a:cs typeface="+mn-cs"/>
            </a:endParaRPr>
          </a:p>
        </p:txBody>
      </p:sp>
      <p:sp>
        <p:nvSpPr>
          <p:cNvPr id="14" name="KSO_FN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825670-B321-4920-B91F-E84A75CE7E1D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itchFamily="34" charset="0"/>
                <a:ea typeface="幼圆" pitchFamily="49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itchFamily="34" charset="0"/>
              <a:ea typeface="幼圆" pitchFamily="49" charset="-122"/>
              <a:cs typeface="+mn-cs"/>
            </a:endParaRPr>
          </a:p>
        </p:txBody>
      </p:sp>
      <p:sp>
        <p:nvSpPr>
          <p:cNvPr id="18" name="KSO_FD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itchFamily="34" charset="0"/>
                <a:ea typeface="幼圆" pitchFamily="49" charset="-122"/>
                <a:cs typeface="+mn-cs"/>
              </a:rPr>
              <a:t>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itchFamily="34" charset="0"/>
              <a:ea typeface="幼圆" pitchFamily="49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F31E64-B1B8-492B-A24F-860210D5358B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itchFamily="34" charset="0"/>
                <a:ea typeface="幼圆" pitchFamily="49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itchFamily="34" charset="0"/>
              <a:ea typeface="幼圆" pitchFamily="49" charset="-122"/>
              <a:cs typeface="+mn-cs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2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5" y="1244602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itchFamily="34" charset="0"/>
                <a:ea typeface="幼圆" pitchFamily="49" charset="-122"/>
                <a:cs typeface="+mn-cs"/>
              </a:rPr>
              <a:t>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itchFamily="34" charset="0"/>
              <a:ea typeface="幼圆" pitchFamily="49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F31E64-B1B8-492B-A24F-860210D5358B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itchFamily="34" charset="0"/>
                <a:ea typeface="幼圆" pitchFamily="49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itchFamily="34" charset="0"/>
              <a:ea typeface="幼圆" pitchFamily="49" charset="-122"/>
              <a:cs typeface="+mn-cs"/>
            </a:endParaRP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315961" y="1"/>
            <a:ext cx="9312101" cy="69668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5961" y="1419906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315961" y="2243818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48375" y="1419906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648375" y="2243818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itchFamily="34" charset="0"/>
                <a:ea typeface="幼圆" pitchFamily="49" charset="-122"/>
                <a:cs typeface="+mn-cs"/>
              </a:rPr>
              <a:t>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itchFamily="34" charset="0"/>
              <a:ea typeface="幼圆" pitchFamily="49" charset="-122"/>
              <a:cs typeface="+mn-cs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F31E64-B1B8-492B-A24F-860210D5358B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itchFamily="34" charset="0"/>
                <a:ea typeface="幼圆" pitchFamily="49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itchFamily="34" charset="0"/>
              <a:ea typeface="幼圆" pitchFamily="49" charset="-122"/>
              <a:cs typeface="+mn-cs"/>
            </a:endParaRP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itchFamily="34" charset="0"/>
                <a:ea typeface="幼圆" pitchFamily="49" charset="-122"/>
                <a:cs typeface="+mn-cs"/>
              </a:rPr>
              <a:t>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itchFamily="34" charset="0"/>
              <a:ea typeface="幼圆" pitchFamily="49" charset="-122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F31E64-B1B8-492B-A24F-860210D5358B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itchFamily="34" charset="0"/>
                <a:ea typeface="幼圆" pitchFamily="49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itchFamily="34" charset="0"/>
              <a:ea typeface="幼圆" pitchFamily="49" charset="-122"/>
              <a:cs typeface="+mn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306286" y="1055308"/>
            <a:ext cx="10595428" cy="51932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itchFamily="34" charset="0"/>
                <a:ea typeface="幼圆" pitchFamily="49" charset="-122"/>
                <a:cs typeface="+mn-cs"/>
              </a:rPr>
              <a:t>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itchFamily="34" charset="0"/>
              <a:ea typeface="幼圆" pitchFamily="49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F31E64-B1B8-492B-A24F-860210D5358B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itchFamily="34" charset="0"/>
                <a:ea typeface="幼圆" pitchFamily="49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itchFamily="34" charset="0"/>
              <a:ea typeface="幼圆" pitchFamily="49" charset="-122"/>
              <a:cs typeface="+mn-cs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-28575"/>
            <a:ext cx="979488" cy="68865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866775"/>
            <a:ext cx="979488" cy="384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10287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itchFamily="34" charset="0"/>
              <a:ea typeface="幼圆" pitchFamily="49" charset="-122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84B910-3708-4982-82F4-6F6169D7C5C8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itchFamily="34" charset="0"/>
                <a:ea typeface="幼圆" pitchFamily="49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itchFamily="34" charset="0"/>
              <a:ea typeface="幼圆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KSO_BT1"/>
          <p:cNvSpPr>
            <a:spLocks noGrp="1"/>
          </p:cNvSpPr>
          <p:nvPr>
            <p:ph type="title"/>
          </p:nvPr>
        </p:nvSpPr>
        <p:spPr>
          <a:xfrm>
            <a:off x="1230313" y="104775"/>
            <a:ext cx="10525125" cy="7000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900" smtClean="0">
                <a:solidFill>
                  <a:srgbClr val="9D9D9D"/>
                </a:solidFill>
              </a:defRPr>
            </a:lvl1pPr>
          </a:lstStyle>
          <a:p>
            <a:pPr marL="0" marR="0" lvl="0" indent="0" algn="ct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itchFamily="34" charset="0"/>
                <a:ea typeface="幼圆" pitchFamily="49" charset="-122"/>
                <a:cs typeface="+mn-cs"/>
              </a:rPr>
              <a:t>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itchFamily="34" charset="0"/>
              <a:ea typeface="幼圆" pitchFamily="49" charset="-122"/>
              <a:cs typeface="+mn-cs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900">
                <a:solidFill>
                  <a:srgbClr val="9D9D9D"/>
                </a:solidFill>
              </a:defRPr>
            </a:lvl1pPr>
          </a:lstStyle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F31E64-B1B8-492B-A24F-860210D5358B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itchFamily="34" charset="0"/>
                <a:ea typeface="幼圆" pitchFamily="49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itchFamily="34" charset="0"/>
              <a:ea typeface="幼圆" pitchFamily="49" charset="-122"/>
              <a:cs typeface="+mn-cs"/>
            </a:endParaRPr>
          </a:p>
        </p:txBody>
      </p:sp>
      <p:sp>
        <p:nvSpPr>
          <p:cNvPr id="1029" name="KSO_BC1"/>
          <p:cNvSpPr>
            <a:spLocks noGrp="1"/>
          </p:cNvSpPr>
          <p:nvPr>
            <p:ph type="body" idx="1"/>
          </p:nvPr>
        </p:nvSpPr>
        <p:spPr>
          <a:xfrm>
            <a:off x="1230313" y="1339850"/>
            <a:ext cx="10525125" cy="49974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0" y="-28575"/>
            <a:ext cx="979488" cy="68865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866775"/>
            <a:ext cx="12192000" cy="3841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866775"/>
            <a:ext cx="979488" cy="384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10287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1218565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D71F1B"/>
          </a:solidFill>
          <a:latin typeface="+mj-ea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itchFamily="34" charset="-122"/>
          <a:ea typeface="微软雅黑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itchFamily="34" charset="-122"/>
          <a:ea typeface="微软雅黑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itchFamily="34" charset="-122"/>
          <a:ea typeface="微软雅黑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itchFamily="34" charset="-122"/>
          <a:ea typeface="微软雅黑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itchFamily="34" charset="-122"/>
          <a:ea typeface="微软雅黑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itchFamily="34" charset="-122"/>
          <a:ea typeface="微软雅黑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itchFamily="34" charset="-122"/>
          <a:ea typeface="微软雅黑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266700" indent="-266700" algn="just" defTabSz="685800" rtl="0" eaLnBrk="0" fontAlgn="base" hangingPunct="0">
        <a:lnSpc>
          <a:spcPct val="110000"/>
        </a:lnSpc>
        <a:spcBef>
          <a:spcPts val="135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"/>
        <a:defRPr sz="2400" kern="1200">
          <a:solidFill>
            <a:schemeClr val="accent1"/>
          </a:solidFill>
          <a:latin typeface="+mj-ea"/>
          <a:ea typeface="+mj-ea"/>
          <a:cs typeface="+mn-cs"/>
        </a:defRPr>
      </a:lvl1pPr>
      <a:lvl2pPr marL="266700" indent="-266700" algn="just" defTabSz="685800" rtl="0" eaLnBrk="0" fontAlgn="base" hangingPunct="0">
        <a:lnSpc>
          <a:spcPct val="150000"/>
        </a:lnSpc>
        <a:spcBef>
          <a:spcPct val="0"/>
        </a:spcBef>
        <a:spcAft>
          <a:spcPts val="450"/>
        </a:spcAft>
        <a:buClr>
          <a:srgbClr val="E39EBF"/>
        </a:buClr>
        <a:buFont typeface="幼圆" pitchFamily="49" charset="-122"/>
        <a:buChar char=" "/>
        <a:defRPr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9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9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ags" Target="../tags/tag3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39.xml"/><Relationship Id="rId2" Type="http://schemas.openxmlformats.org/officeDocument/2006/relationships/image" Target="../media/image8.png"/><Relationship Id="rId1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41.xml"/><Relationship Id="rId2" Type="http://schemas.openxmlformats.org/officeDocument/2006/relationships/image" Target="../media/image9.png"/><Relationship Id="rId1" Type="http://schemas.openxmlformats.org/officeDocument/2006/relationships/tags" Target="../tags/tag40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43.xml"/><Relationship Id="rId2" Type="http://schemas.openxmlformats.org/officeDocument/2006/relationships/image" Target="../media/image10.png"/><Relationship Id="rId1" Type="http://schemas.openxmlformats.org/officeDocument/2006/relationships/tags" Target="../tags/tag4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45.xml"/><Relationship Id="rId2" Type="http://schemas.openxmlformats.org/officeDocument/2006/relationships/image" Target="../media/image11.png"/><Relationship Id="rId1" Type="http://schemas.openxmlformats.org/officeDocument/2006/relationships/tags" Target="../tags/tag44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57.xml"/><Relationship Id="rId2" Type="http://schemas.openxmlformats.org/officeDocument/2006/relationships/image" Target="../media/image12.png"/><Relationship Id="rId1" Type="http://schemas.openxmlformats.org/officeDocument/2006/relationships/tags" Target="../tags/tag5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61.xml"/><Relationship Id="rId2" Type="http://schemas.openxmlformats.org/officeDocument/2006/relationships/image" Target="../media/image13.png"/><Relationship Id="rId1" Type="http://schemas.openxmlformats.org/officeDocument/2006/relationships/tags" Target="../tags/tag60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63.xml"/><Relationship Id="rId2" Type="http://schemas.openxmlformats.org/officeDocument/2006/relationships/image" Target="../media/image14.png"/><Relationship Id="rId1" Type="http://schemas.openxmlformats.org/officeDocument/2006/relationships/tags" Target="../tags/tag6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65.xml"/><Relationship Id="rId2" Type="http://schemas.openxmlformats.org/officeDocument/2006/relationships/image" Target="../media/image15.png"/><Relationship Id="rId1" Type="http://schemas.openxmlformats.org/officeDocument/2006/relationships/tags" Target="../tags/tag64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67.xml"/><Relationship Id="rId2" Type="http://schemas.openxmlformats.org/officeDocument/2006/relationships/image" Target="../media/image16.png"/><Relationship Id="rId1" Type="http://schemas.openxmlformats.org/officeDocument/2006/relationships/tags" Target="../tags/tag66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69.xml"/><Relationship Id="rId2" Type="http://schemas.openxmlformats.org/officeDocument/2006/relationships/image" Target="../media/image17.png"/><Relationship Id="rId1" Type="http://schemas.openxmlformats.org/officeDocument/2006/relationships/tags" Target="../tags/tag68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ags" Target="../tags/tag24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26.xml"/><Relationship Id="rId2" Type="http://schemas.openxmlformats.org/officeDocument/2006/relationships/image" Target="../media/image2.png"/><Relationship Id="rId1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28.xml"/><Relationship Id="rId2" Type="http://schemas.openxmlformats.org/officeDocument/2006/relationships/image" Target="../media/image3.png"/><Relationship Id="rId1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30.xml"/><Relationship Id="rId2" Type="http://schemas.openxmlformats.org/officeDocument/2006/relationships/image" Target="../media/image4.png"/><Relationship Id="rId1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32.xml"/><Relationship Id="rId2" Type="http://schemas.openxmlformats.org/officeDocument/2006/relationships/image" Target="../media/image5.png"/><Relationship Id="rId1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4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b"/>
          <a:p>
            <a:pPr defTabSz="685800" eaLnBrk="1" hangingPunct="1"/>
            <a:r>
              <a:rPr lang="en-US" altLang="zh-CN" kern="1200" dirty="0">
                <a:latin typeface="+mj-ea"/>
                <a:ea typeface="+mj-ea"/>
                <a:cs typeface="+mj-cs"/>
              </a:rPr>
              <a:t>JAVA 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2159000" y="3797300"/>
            <a:ext cx="8407400" cy="723900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kern="1200" dirty="0">
                <a:latin typeface="+mj-ea"/>
                <a:ea typeface="+mj-ea"/>
                <a:cs typeface="+mn-cs"/>
              </a:rPr>
              <a:t>李志華</a:t>
            </a:r>
            <a:br>
              <a:rPr lang="zh-CN" altLang="en-US" kern="1200" dirty="0">
                <a:latin typeface="+mj-ea"/>
                <a:ea typeface="+mj-ea"/>
                <a:cs typeface="+mn-cs"/>
              </a:rPr>
            </a:br>
            <a:r>
              <a:rPr lang="en-US" altLang="zh-CN" kern="1200" dirty="0">
                <a:latin typeface="+mj-ea"/>
                <a:ea typeface="+mj-ea"/>
                <a:cs typeface="+mn-cs"/>
              </a:rPr>
              <a:t>2021-05-17</a:t>
            </a:r>
            <a:endParaRPr lang="en-US" altLang="zh-CN" kern="1200" dirty="0"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02.1</a:t>
            </a:r>
            <a:r>
              <a:rPr lang="zh-CN" altLang="en-US" dirty="0"/>
              <a:t>　</a:t>
            </a:r>
            <a:r>
              <a:rPr lang="en-US" altLang="zh-CN" dirty="0"/>
              <a:t>JAVA</a:t>
            </a:r>
            <a:r>
              <a:rPr lang="zh-CN" altLang="en-US" dirty="0"/>
              <a:t>變量類型</a:t>
            </a:r>
            <a:endParaRPr lang="zh-CN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1318895" y="1500505"/>
            <a:ext cx="3839210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在 </a:t>
            </a:r>
            <a:r>
              <a:rPr lang="en-US" altLang="zh-TW" sz="1400" dirty="0" smtClean="0">
                <a:latin typeface="Arial" panose="020B0604020202090204" pitchFamily="34" charset="0"/>
                <a:ea typeface="微软雅黑" pitchFamily="34" charset="-122"/>
              </a:rPr>
              <a:t>JAVA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語言中，所有變量使用前必須聲明。</a:t>
            </a: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95" y="1871345"/>
            <a:ext cx="6991350" cy="6286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64615" y="2499995"/>
            <a:ext cx="10257155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zh-TW" sz="1400" dirty="0" smtClean="0">
                <a:latin typeface="Arial" panose="020B0604020202090204" pitchFamily="34" charset="0"/>
                <a:ea typeface="微软雅黑" pitchFamily="34" charset="-122"/>
              </a:rPr>
              <a:t>格式說明：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</a:rPr>
              <a:t>type 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爲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</a:rPr>
              <a:t>java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的數據類型，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</a:rPr>
              <a:t>identifier 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是變量名，可以使用逗號隔開聲明多個同類型的變量。</a:t>
            </a: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615" y="2957195"/>
            <a:ext cx="6972300" cy="15716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02.2</a:t>
            </a:r>
            <a:r>
              <a:rPr lang="zh-CN" altLang="en-US" dirty="0"/>
              <a:t>　</a:t>
            </a:r>
            <a:r>
              <a:rPr lang="en-US" altLang="zh-CN" dirty="0"/>
              <a:t>JAVA</a:t>
            </a:r>
            <a:r>
              <a:rPr lang="zh-CN" altLang="en-US" dirty="0"/>
              <a:t>變量類型有</a:t>
            </a:r>
            <a:endParaRPr lang="zh-CN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230630" y="1454150"/>
            <a:ext cx="10365740" cy="2047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zh-TW" sz="1400" dirty="0" smtClean="0">
                <a:latin typeface="Arial" panose="020B0604020202090204" pitchFamily="34" charset="0"/>
                <a:ea typeface="微软雅黑" pitchFamily="34" charset="-122"/>
              </a:rPr>
              <a:t>一個類可以包含怪下類型的變量：</a:t>
            </a:r>
            <a:endParaRPr lang="zh-CN" altLang="zh-TW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zh-TW" sz="1400" dirty="0" smtClean="0">
                <a:solidFill>
                  <a:srgbClr val="FF0000"/>
                </a:solidFill>
                <a:latin typeface="Arial" panose="020B0604020202090204" pitchFamily="34" charset="0"/>
                <a:ea typeface="微软雅黑" pitchFamily="34" charset="-122"/>
              </a:rPr>
              <a:t>類變量</a:t>
            </a:r>
            <a:r>
              <a:rPr lang="zh-CN" altLang="zh-TW" sz="1400" dirty="0" smtClean="0">
                <a:latin typeface="Arial" panose="020B0604020202090204" pitchFamily="34" charset="0"/>
                <a:ea typeface="微软雅黑" pitchFamily="34" charset="-122"/>
              </a:rPr>
              <a:t>：類以內，方法體以外。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</a:rPr>
              <a:t>static </a:t>
            </a:r>
            <a:r>
              <a:rPr lang="zh-CN" altLang="zh-TW" sz="1400" dirty="0" smtClean="0">
                <a:latin typeface="Arial" panose="020B0604020202090204" pitchFamily="34" charset="0"/>
                <a:ea typeface="微软雅黑" pitchFamily="34" charset="-122"/>
              </a:rPr>
              <a:t>方法體可以訪問。實例</a:t>
            </a:r>
            <a:endParaRPr lang="zh-CN" altLang="zh-TW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zh-TW" sz="1400" dirty="0" smtClean="0">
                <a:latin typeface="Arial" panose="020B0604020202090204" pitchFamily="34" charset="0"/>
                <a:ea typeface="微软雅黑" pitchFamily="34" charset="-122"/>
              </a:rPr>
              <a:t>創建一次後，不會再次創建。</a:t>
            </a:r>
            <a:endParaRPr lang="zh-CN" altLang="zh-TW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zh-TW" sz="1400" dirty="0" smtClean="0">
                <a:solidFill>
                  <a:srgbClr val="FF0000"/>
                </a:solidFill>
                <a:latin typeface="Arial" panose="020B0604020202090204" pitchFamily="34" charset="0"/>
                <a:ea typeface="微软雅黑" pitchFamily="34" charset="-122"/>
              </a:rPr>
              <a:t>成員變量（實例變量）</a:t>
            </a:r>
            <a:r>
              <a:rPr lang="zh-CN" altLang="zh-TW" sz="1400" dirty="0" smtClean="0">
                <a:latin typeface="Arial" panose="020B0604020202090204" pitchFamily="34" charset="0"/>
                <a:ea typeface="微软雅黑" pitchFamily="34" charset="-122"/>
              </a:rPr>
              <a:t>：</a:t>
            </a:r>
            <a:r>
              <a:rPr lang="zh-CN" altLang="zh-TW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類以內，方法體以外。</a:t>
            </a:r>
            <a:endParaRPr lang="zh-CN" altLang="zh-TW" sz="1400" dirty="0" smtClean="0">
              <a:latin typeface="Arial" panose="020B0604020202090204" pitchFamily="34" charset="0"/>
              <a:ea typeface="微软雅黑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Arial" panose="020B0604020202090204" pitchFamily="34" charset="0"/>
                <a:ea typeface="微软雅黑" pitchFamily="34" charset="-122"/>
              </a:rPr>
              <a:t>局部變量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：方法以內，方法結束後會銷燬。</a:t>
            </a: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30" y="3142615"/>
            <a:ext cx="6867525" cy="23431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02.3</a:t>
            </a:r>
            <a:r>
              <a:rPr lang="zh-CN" altLang="en-US" dirty="0"/>
              <a:t>　</a:t>
            </a:r>
            <a:r>
              <a:rPr lang="en-US" altLang="zh-CN" dirty="0"/>
              <a:t>JAVA</a:t>
            </a:r>
            <a:r>
              <a:rPr lang="zh-CN" altLang="en-US" dirty="0"/>
              <a:t>類變量</a:t>
            </a:r>
            <a:endParaRPr lang="zh-CN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343660" y="4759325"/>
            <a:ext cx="9669145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Arial" panose="020B0604020202090204" pitchFamily="34" charset="0"/>
                <a:ea typeface="微软雅黑" pitchFamily="34" charset="-122"/>
              </a:rPr>
              <a:t>不需要實例化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對象就能訪問類變量，當類變量加上關鍵字</a:t>
            </a:r>
            <a:r>
              <a:rPr lang="en-US" altLang="zh-CN" sz="1400" dirty="0" smtClean="0">
                <a:solidFill>
                  <a:srgbClr val="FF0000"/>
                </a:solidFill>
                <a:latin typeface="Arial" panose="020B0604020202090204" pitchFamily="34" charset="0"/>
                <a:ea typeface="微软雅黑" pitchFamily="34" charset="-122"/>
              </a:rPr>
              <a:t>final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，就代表該變量不能被修改，我們稱之爲</a:t>
            </a:r>
            <a:r>
              <a:rPr lang="zh-CN" altLang="en-US" sz="1400" dirty="0" smtClean="0">
                <a:solidFill>
                  <a:srgbClr val="FF0000"/>
                </a:solidFill>
                <a:latin typeface="Arial" panose="020B0604020202090204" pitchFamily="34" charset="0"/>
                <a:ea typeface="微软雅黑" pitchFamily="34" charset="-122"/>
              </a:rPr>
              <a:t>常量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。</a:t>
            </a: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30" y="1491615"/>
            <a:ext cx="7124700" cy="29146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02.4</a:t>
            </a:r>
            <a:r>
              <a:rPr lang="zh-CN" altLang="en-US" dirty="0"/>
              <a:t>　</a:t>
            </a:r>
            <a:r>
              <a:rPr lang="en-US" altLang="zh-CN" dirty="0"/>
              <a:t>JAVA</a:t>
            </a:r>
            <a:r>
              <a:rPr lang="zh-CN" altLang="en-US" dirty="0"/>
              <a:t>成員變量</a:t>
            </a:r>
            <a:endParaRPr lang="zh-CN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7165340" y="1542415"/>
            <a:ext cx="4450080" cy="650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Arial" panose="020B0604020202090204" pitchFamily="34" charset="0"/>
                <a:ea typeface="微软雅黑" pitchFamily="34" charset="-122"/>
              </a:rPr>
              <a:t>實例化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對象就能訪問類變量，成員變量的作用域是整個類（包含方法體）。</a:t>
            </a: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660" y="1397000"/>
            <a:ext cx="5737225" cy="52546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02.5</a:t>
            </a:r>
            <a:r>
              <a:rPr lang="zh-CN" altLang="en-US" dirty="0"/>
              <a:t>　</a:t>
            </a:r>
            <a:r>
              <a:rPr lang="en-US" altLang="zh-CN" dirty="0"/>
              <a:t>JAVA</a:t>
            </a:r>
            <a:r>
              <a:rPr lang="zh-CN" altLang="en-US" dirty="0"/>
              <a:t>局部變量</a:t>
            </a:r>
            <a:endParaRPr lang="zh-CN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30" y="1545590"/>
            <a:ext cx="7134225" cy="310515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343660" y="4759325"/>
            <a:ext cx="9669145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在以下實例中 age 是一個局部變量。定義在 pupAge() 方法中，它的</a:t>
            </a:r>
            <a:r>
              <a:rPr lang="zh-TW" altLang="en-US" sz="1400" dirty="0" smtClean="0">
                <a:solidFill>
                  <a:srgbClr val="FF0000"/>
                </a:solidFill>
                <a:latin typeface="Arial" panose="020B0604020202090204" pitchFamily="34" charset="0"/>
                <a:ea typeface="微软雅黑" pitchFamily="34" charset="-122"/>
              </a:rPr>
              <a:t>作用域</a:t>
            </a: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就限制在這個方法中。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任意多边形 10"/>
          <p:cNvSpPr/>
          <p:nvPr>
            <p:custDataLst>
              <p:tags r:id="rId1"/>
            </p:custDataLst>
          </p:nvPr>
        </p:nvSpPr>
        <p:spPr>
          <a:xfrm>
            <a:off x="4559300" y="2432050"/>
            <a:ext cx="2965450" cy="1389063"/>
          </a:xfrm>
          <a:custGeom>
            <a:avLst/>
            <a:gdLst>
              <a:gd name="connsiteX0" fmla="*/ 0 w 2223821"/>
              <a:gd name="connsiteY0" fmla="*/ 0 h 1389888"/>
              <a:gd name="connsiteX1" fmla="*/ 2223821 w 2223821"/>
              <a:gd name="connsiteY1" fmla="*/ 0 h 1389888"/>
              <a:gd name="connsiteX2" fmla="*/ 2223821 w 2223821"/>
              <a:gd name="connsiteY2" fmla="*/ 1209578 h 1389888"/>
              <a:gd name="connsiteX3" fmla="*/ 1235874 w 2223821"/>
              <a:gd name="connsiteY3" fmla="*/ 1209578 h 1389888"/>
              <a:gd name="connsiteX4" fmla="*/ 1111911 w 2223821"/>
              <a:gd name="connsiteY4" fmla="*/ 1389888 h 1389888"/>
              <a:gd name="connsiteX5" fmla="*/ 987948 w 2223821"/>
              <a:gd name="connsiteY5" fmla="*/ 1209578 h 1389888"/>
              <a:gd name="connsiteX6" fmla="*/ 0 w 2223821"/>
              <a:gd name="connsiteY6" fmla="*/ 1209578 h 138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3821" h="1389888">
                <a:moveTo>
                  <a:pt x="0" y="0"/>
                </a:moveTo>
                <a:lnTo>
                  <a:pt x="2223821" y="0"/>
                </a:lnTo>
                <a:lnTo>
                  <a:pt x="2223821" y="1209578"/>
                </a:lnTo>
                <a:lnTo>
                  <a:pt x="1235874" y="1209578"/>
                </a:lnTo>
                <a:lnTo>
                  <a:pt x="1111911" y="1389888"/>
                </a:lnTo>
                <a:lnTo>
                  <a:pt x="987948" y="1209578"/>
                </a:lnTo>
                <a:lnTo>
                  <a:pt x="0" y="1209578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400" b="0" i="0" u="none" strike="noStrike" kern="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nard MT Condensed" pitchFamily="18" charset="0"/>
                <a:ea typeface="华文隶书" pitchFamily="2" charset="-122"/>
                <a:cs typeface="Microsoft New Tai Lue" pitchFamily="34" charset="0"/>
              </a:rPr>
              <a:t>JAVA</a:t>
            </a:r>
            <a:r>
              <a:rPr kumimoji="0" lang="zh-CN" altLang="en-US" sz="3400" b="0" i="0" u="none" strike="noStrike" kern="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nard MT Condensed" pitchFamily="18" charset="0"/>
                <a:ea typeface="华文隶书" pitchFamily="2" charset="-122"/>
                <a:cs typeface="Microsoft New Tai Lue" pitchFamily="34" charset="0"/>
              </a:rPr>
              <a:t>基本數據類型</a:t>
            </a:r>
            <a:endParaRPr kumimoji="0" lang="zh-CN" altLang="en-US" sz="3400" b="0" i="0" u="none" strike="noStrike" kern="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rnard MT Condensed" pitchFamily="18" charset="0"/>
              <a:ea typeface="华文隶书" pitchFamily="2" charset="-122"/>
              <a:cs typeface="Microsoft New Tai Lue" pitchFamily="34" charset="0"/>
            </a:endParaRPr>
          </a:p>
        </p:txBody>
      </p:sp>
      <p:sp>
        <p:nvSpPr>
          <p:cNvPr id="6147" name="文本框 11"/>
          <p:cNvSpPr txBox="1"/>
          <p:nvPr>
            <p:custDataLst>
              <p:tags r:id="rId2"/>
            </p:custDataLst>
          </p:nvPr>
        </p:nvSpPr>
        <p:spPr>
          <a:xfrm>
            <a:off x="3060065" y="4014153"/>
            <a:ext cx="5964238" cy="82391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latin typeface="幼圆" pitchFamily="49" charset="-122"/>
              </a:rPr>
              <a:t>什麼時</a:t>
            </a:r>
            <a:r>
              <a:rPr lang="en-US" altLang="zh-CN" sz="1800" dirty="0">
                <a:latin typeface="幼圆" pitchFamily="49" charset="-122"/>
              </a:rPr>
              <a:t>8</a:t>
            </a:r>
            <a:r>
              <a:rPr lang="zh-CN" altLang="en-US" sz="1800" dirty="0">
                <a:latin typeface="幼圆" pitchFamily="49" charset="-122"/>
              </a:rPr>
              <a:t>種基本類型，它們的最大值與最少值是？</a:t>
            </a:r>
            <a:endParaRPr lang="zh-CN" altLang="en-US" sz="1800" dirty="0">
              <a:latin typeface="幼圆" pitchFamily="49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latin typeface="幼圆" pitchFamily="49" charset="-122"/>
              </a:rPr>
              <a:t>什麼是包裝類型</a:t>
            </a:r>
            <a:endParaRPr lang="zh-CN" altLang="en-US" sz="1800" dirty="0">
              <a:latin typeface="幼圆" pitchFamily="49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03.1</a:t>
            </a:r>
            <a:r>
              <a:rPr lang="zh-CN" altLang="en-US" dirty="0"/>
              <a:t>　內置數據類型</a:t>
            </a:r>
            <a:endParaRPr lang="zh-CN" altLang="en-US" dirty="0"/>
          </a:p>
        </p:txBody>
      </p:sp>
      <p:graphicFrame>
        <p:nvGraphicFramePr>
          <p:cNvPr id="4" name="圓桌 3"/>
          <p:cNvGraphicFramePr/>
          <p:nvPr/>
        </p:nvGraphicFramePr>
        <p:xfrm>
          <a:off x="1828800" y="1896745"/>
          <a:ext cx="9851390" cy="4251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425"/>
                <a:gridCol w="960755"/>
                <a:gridCol w="1418590"/>
                <a:gridCol w="2082800"/>
                <a:gridCol w="1635760"/>
                <a:gridCol w="1877060"/>
              </a:tblGrid>
              <a:tr h="508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名稱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TW"/>
                        <a:t>默認值</a:t>
                      </a:r>
                      <a:endParaRPr lang="zh-CN" altLang="zh-TW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TW"/>
                        <a:t>位數</a:t>
                      </a:r>
                      <a:endParaRPr lang="zh-CN" altLang="zh-TW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TW"/>
                        <a:t>最小長度</a:t>
                      </a:r>
                      <a:endParaRPr lang="zh-CN" altLang="zh-TW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TW"/>
                        <a:t>最大長度</a:t>
                      </a:r>
                      <a:endParaRPr lang="zh-CN" altLang="zh-TW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TW"/>
                        <a:t>例子</a:t>
                      </a:r>
                      <a:endParaRPr lang="zh-CN" altLang="zh-TW"/>
                    </a:p>
                  </a:txBody>
                  <a:tcPr/>
                </a:tc>
              </a:tr>
              <a:tr h="414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/>
                        <a:t>byte</a:t>
                      </a:r>
                      <a:endParaRPr lang="en-US" altLang="zh-TW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/>
                        <a:t>8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TW"/>
                        <a:t>－</a:t>
                      </a: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/>
                        <a:t>127</a:t>
                      </a:r>
                      <a:endParaRPr lang="en-US" altLang="zh-TW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byte a = 100，byte b = -50</a:t>
                      </a:r>
                      <a:endParaRPr lang="zh-TW" altLang="en-US"/>
                    </a:p>
                  </a:txBody>
                  <a:tcPr/>
                </a:tc>
              </a:tr>
              <a:tr h="4133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/>
                        <a:t>short</a:t>
                      </a:r>
                      <a:endParaRPr lang="en-US" altLang="zh-TW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/>
                        <a:t>0</a:t>
                      </a:r>
                      <a:endParaRPr lang="en-US" altLang="zh-TW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/>
                        <a:t>16</a:t>
                      </a:r>
                      <a:r>
                        <a:rPr lang="zh-CN" altLang="en-US" sz="1350">
                          <a:sym typeface="+mn-ea"/>
                        </a:rPr>
                        <a:t>位</a:t>
                      </a:r>
                      <a:endParaRPr lang="en-US" altLang="zh-TW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TW"/>
                        <a:t>－</a:t>
                      </a:r>
                      <a:r>
                        <a:rPr lang="en-US" altLang="zh-CN"/>
                        <a:t>32768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>
                          <a:sym typeface="+mn-ea"/>
                        </a:rPr>
                        <a:t>32767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short s = 1000，short r = -20000</a:t>
                      </a:r>
                      <a:endParaRPr lang="zh-TW" altLang="en-US"/>
                    </a:p>
                  </a:txBody>
                  <a:tcPr/>
                </a:tc>
              </a:tr>
              <a:tr h="4127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/>
                        <a:t>int</a:t>
                      </a:r>
                      <a:endParaRPr lang="en-US" altLang="zh-TW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/>
                        <a:t>0</a:t>
                      </a:r>
                      <a:endParaRPr lang="en-US" altLang="zh-TW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/>
                        <a:t>32</a:t>
                      </a:r>
                      <a:r>
                        <a:rPr lang="zh-CN" altLang="en-US" sz="1350">
                          <a:sym typeface="+mn-ea"/>
                        </a:rPr>
                        <a:t>位</a:t>
                      </a:r>
                      <a:endParaRPr lang="en-US" altLang="zh-TW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TW"/>
                        <a:t>－</a:t>
                      </a:r>
                      <a:r>
                        <a:rPr lang="en-US" altLang="zh-CN"/>
                        <a:t>2147483648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>
                          <a:sym typeface="+mn-ea"/>
                        </a:rPr>
                        <a:t>2147483647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int a = 100000, int b = -200000</a:t>
                      </a:r>
                      <a:endParaRPr lang="zh-TW" altLang="en-US"/>
                    </a:p>
                  </a:txBody>
                  <a:tcPr/>
                </a:tc>
              </a:tr>
              <a:tr h="7169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/>
                        <a:t>long</a:t>
                      </a:r>
                      <a:endParaRPr lang="en-US" altLang="zh-TW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/>
                        <a:t>0L</a:t>
                      </a:r>
                      <a:endParaRPr lang="en-US" altLang="zh-TW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/>
                        <a:t>64</a:t>
                      </a:r>
                      <a:r>
                        <a:rPr lang="zh-CN" altLang="en-US" sz="1350">
                          <a:sym typeface="+mn-ea"/>
                        </a:rPr>
                        <a:t>位</a:t>
                      </a:r>
                      <a:endParaRPr lang="en-US" altLang="zh-TW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/>
                        <a:t>-</a:t>
                      </a:r>
                      <a:r>
                        <a:rPr lang="zh-TW" altLang="en-US"/>
                        <a:t>9,223,372,036,854,775,808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9,223,372,036,854,775,80</a:t>
                      </a:r>
                      <a:r>
                        <a:rPr lang="en-US" altLang="zh-TW"/>
                        <a:t>7</a:t>
                      </a:r>
                      <a:endParaRPr lang="en-US" altLang="zh-TW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long a = 100000L，long b = -200000L</a:t>
                      </a:r>
                      <a:endParaRPr lang="zh-TW" altLang="en-US"/>
                    </a:p>
                  </a:txBody>
                  <a:tcPr/>
                </a:tc>
              </a:tr>
              <a:tr h="4133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/>
                        <a:t>float</a:t>
                      </a:r>
                      <a:endParaRPr lang="en-US" altLang="zh-TW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/>
                        <a:t>0.0f</a:t>
                      </a:r>
                      <a:endParaRPr lang="en-US" altLang="zh-TW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/>
                        <a:t>32</a:t>
                      </a:r>
                      <a:r>
                        <a:rPr lang="zh-CN" altLang="en-US" sz="1350">
                          <a:sym typeface="+mn-ea"/>
                        </a:rPr>
                        <a:t>位</a:t>
                      </a:r>
                      <a:endParaRPr lang="en-US" altLang="zh-TW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float f1 = 234.5f</a:t>
                      </a:r>
                      <a:endParaRPr lang="zh-TW" altLang="en-US"/>
                    </a:p>
                  </a:txBody>
                  <a:tcPr/>
                </a:tc>
              </a:tr>
              <a:tr h="4127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/>
                        <a:t>double</a:t>
                      </a:r>
                      <a:endParaRPr lang="en-US" altLang="zh-TW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/>
                        <a:t>0.0d</a:t>
                      </a:r>
                      <a:endParaRPr lang="en-US" altLang="zh-TW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/>
                        <a:t>64</a:t>
                      </a:r>
                      <a:r>
                        <a:rPr lang="zh-CN" altLang="en-US" sz="1350">
                          <a:sym typeface="+mn-ea"/>
                        </a:rPr>
                        <a:t>位</a:t>
                      </a:r>
                      <a:endParaRPr lang="en-US" altLang="zh-TW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double d1 = 123.4</a:t>
                      </a:r>
                      <a:endParaRPr lang="zh-TW" altLang="en-US"/>
                    </a:p>
                  </a:txBody>
                  <a:tcPr/>
                </a:tc>
              </a:tr>
              <a:tr h="414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/>
                        <a:t>boolean</a:t>
                      </a:r>
                      <a:endParaRPr lang="en-US" altLang="zh-TW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false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r>
                        <a:rPr lang="zh-CN" altLang="zh-TW"/>
                        <a:t>位</a:t>
                      </a:r>
                      <a:endParaRPr lang="zh-CN" altLang="zh-TW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boolean one = true</a:t>
                      </a:r>
                      <a:endParaRPr lang="zh-TW" altLang="en-US"/>
                    </a:p>
                  </a:txBody>
                  <a:tcPr/>
                </a:tc>
              </a:tr>
              <a:tr h="5454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/>
                        <a:t>char</a:t>
                      </a:r>
                      <a:endParaRPr lang="en-US" altLang="zh-TW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/>
                        <a:t>16</a:t>
                      </a:r>
                      <a:r>
                        <a:rPr lang="zh-CN" altLang="en-US"/>
                        <a:t>位</a:t>
                      </a:r>
                      <a:r>
                        <a:rPr lang="en-US" altLang="zh-CN"/>
                        <a:t>Unicode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\u0000</a:t>
                      </a:r>
                      <a:endParaRPr lang="en-US" altLang="zh-TW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/>
                        <a:t>\</a:t>
                      </a:r>
                      <a:r>
                        <a:rPr lang="zh-TW" altLang="en-US"/>
                        <a:t>uffff</a:t>
                      </a:r>
                      <a:endParaRPr lang="en-US" altLang="zh-TW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char letter = ‘A’</a:t>
                      </a:r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03.2</a:t>
            </a:r>
            <a:r>
              <a:rPr lang="zh-CN" altLang="en-US" dirty="0"/>
              <a:t>　包裝類型</a:t>
            </a:r>
            <a:endParaRPr lang="zh-CN" altLang="en-US" dirty="0"/>
          </a:p>
        </p:txBody>
      </p:sp>
      <p:graphicFrame>
        <p:nvGraphicFramePr>
          <p:cNvPr id="4" name="圓桌 3"/>
          <p:cNvGraphicFramePr/>
          <p:nvPr/>
        </p:nvGraphicFramePr>
        <p:xfrm>
          <a:off x="1828800" y="1896745"/>
          <a:ext cx="9851390" cy="4251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425"/>
                <a:gridCol w="960755"/>
              </a:tblGrid>
              <a:tr h="508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名稱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TW"/>
                        <a:t>包裝類型</a:t>
                      </a:r>
                      <a:endParaRPr lang="zh-CN" altLang="zh-TW"/>
                    </a:p>
                  </a:txBody>
                  <a:tcPr/>
                </a:tc>
              </a:tr>
              <a:tr h="414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/>
                        <a:t>byte</a:t>
                      </a:r>
                      <a:endParaRPr lang="en-US" altLang="zh-TW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Byte</a:t>
                      </a:r>
                      <a:endParaRPr lang="en-US" altLang="zh-CN"/>
                    </a:p>
                  </a:txBody>
                  <a:tcPr/>
                </a:tc>
              </a:tr>
              <a:tr h="4133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/>
                        <a:t>short</a:t>
                      </a:r>
                      <a:endParaRPr lang="en-US" altLang="zh-TW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/>
                        <a:t>Short</a:t>
                      </a:r>
                      <a:endParaRPr lang="en-US" altLang="zh-TW"/>
                    </a:p>
                  </a:txBody>
                  <a:tcPr/>
                </a:tc>
              </a:tr>
              <a:tr h="4127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/>
                        <a:t>int</a:t>
                      </a:r>
                      <a:endParaRPr lang="en-US" altLang="zh-TW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/>
                        <a:t>Integer</a:t>
                      </a:r>
                      <a:endParaRPr lang="en-US" altLang="zh-TW"/>
                    </a:p>
                  </a:txBody>
                  <a:tcPr/>
                </a:tc>
              </a:tr>
              <a:tr h="7169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/>
                        <a:t>long</a:t>
                      </a:r>
                      <a:endParaRPr lang="en-US" altLang="zh-TW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/>
                        <a:t>Long</a:t>
                      </a:r>
                      <a:endParaRPr lang="en-US" altLang="zh-TW"/>
                    </a:p>
                  </a:txBody>
                  <a:tcPr/>
                </a:tc>
              </a:tr>
              <a:tr h="4133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/>
                        <a:t>float</a:t>
                      </a:r>
                      <a:endParaRPr lang="en-US" altLang="zh-TW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/>
                        <a:t>Float</a:t>
                      </a:r>
                      <a:endParaRPr lang="en-US" altLang="zh-TW"/>
                    </a:p>
                  </a:txBody>
                  <a:tcPr/>
                </a:tc>
              </a:tr>
              <a:tr h="4127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/>
                        <a:t>double</a:t>
                      </a:r>
                      <a:endParaRPr lang="en-US" altLang="zh-TW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/>
                        <a:t>Double</a:t>
                      </a:r>
                      <a:endParaRPr lang="en-US" altLang="zh-TW"/>
                    </a:p>
                  </a:txBody>
                  <a:tcPr/>
                </a:tc>
              </a:tr>
              <a:tr h="414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/>
                        <a:t>boolean</a:t>
                      </a:r>
                      <a:endParaRPr lang="en-US" altLang="zh-TW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Boolean</a:t>
                      </a:r>
                      <a:endParaRPr lang="en-US" altLang="zh-CN"/>
                    </a:p>
                  </a:txBody>
                  <a:tcPr/>
                </a:tc>
              </a:tr>
              <a:tr h="5454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/>
                        <a:t>char</a:t>
                      </a:r>
                      <a:endParaRPr lang="en-US" altLang="zh-TW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Character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6169660" y="1896745"/>
            <a:ext cx="3314700" cy="1383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eaLnBrk="1" hangingPunct="1">
              <a:lnSpc>
                <a:spcPct val="150000"/>
              </a:lnSpc>
            </a:pPr>
            <a:r>
              <a:rPr lang="en-US" altLang="zh-CN" sz="1400" dirty="0">
                <a:latin typeface="幼圆" pitchFamily="49" charset="-122"/>
                <a:sym typeface="+mn-ea"/>
              </a:rPr>
              <a:t>1.</a:t>
            </a:r>
            <a:r>
              <a:rPr lang="zh-CN" altLang="en-US" sz="1400" dirty="0">
                <a:latin typeface="幼圆" pitchFamily="49" charset="-122"/>
                <a:sym typeface="+mn-ea"/>
              </a:rPr>
              <a:t>基本類型與包裝類型可以互相轉換。</a:t>
            </a:r>
            <a:endParaRPr lang="zh-CN" altLang="en-US" sz="1400" dirty="0">
              <a:latin typeface="幼圆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</a:pPr>
            <a:r>
              <a:rPr lang="en-US" altLang="zh-CN" sz="1400" dirty="0">
                <a:latin typeface="幼圆" pitchFamily="49" charset="-122"/>
                <a:sym typeface="+mn-ea"/>
              </a:rPr>
              <a:t>2.</a:t>
            </a:r>
            <a:r>
              <a:rPr lang="zh-CN" altLang="en-US" sz="1400" dirty="0">
                <a:latin typeface="幼圆" pitchFamily="49" charset="-122"/>
                <a:sym typeface="+mn-ea"/>
              </a:rPr>
              <a:t>包類型是一個對象。</a:t>
            </a:r>
            <a:endParaRPr lang="zh-CN" altLang="en-US" sz="1400" dirty="0">
              <a:latin typeface="幼圆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</a:pPr>
            <a:r>
              <a:rPr lang="en-US" altLang="zh-CN" sz="1400" dirty="0">
                <a:latin typeface="幼圆" pitchFamily="49" charset="-122"/>
                <a:sym typeface="+mn-ea"/>
              </a:rPr>
              <a:t>3.</a:t>
            </a:r>
            <a:r>
              <a:rPr lang="zh-CN" altLang="en-US" sz="1400" dirty="0">
                <a:latin typeface="幼圆" pitchFamily="49" charset="-122"/>
                <a:sym typeface="+mn-ea"/>
              </a:rPr>
              <a:t>包裝類型必須要設值，值可以爲</a:t>
            </a:r>
            <a:r>
              <a:rPr lang="en-US" altLang="zh-CN" sz="1400" dirty="0">
                <a:latin typeface="幼圆" pitchFamily="49" charset="-122"/>
                <a:sym typeface="+mn-ea"/>
              </a:rPr>
              <a:t>Null</a:t>
            </a:r>
            <a:r>
              <a:rPr lang="zh-CN" altLang="en-US" sz="1400" dirty="0">
                <a:latin typeface="幼圆" pitchFamily="49" charset="-122"/>
                <a:sym typeface="+mn-ea"/>
              </a:rPr>
              <a:t>。</a:t>
            </a:r>
            <a:endParaRPr lang="zh-CN" altLang="en-US" sz="1400" dirty="0">
              <a:latin typeface="幼圆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</a:pPr>
            <a:r>
              <a:rPr lang="en-US" altLang="zh-CN" sz="1400" dirty="0">
                <a:latin typeface="幼圆" pitchFamily="49" charset="-122"/>
                <a:sym typeface="+mn-ea"/>
              </a:rPr>
              <a:t>4.</a:t>
            </a:r>
            <a:r>
              <a:rPr lang="zh-CN" altLang="en-US" sz="1400" dirty="0">
                <a:latin typeface="幼圆" pitchFamily="49" charset="-122"/>
                <a:sym typeface="+mn-ea"/>
              </a:rPr>
              <a:t>包裝類型封裝了一些基本方法。</a:t>
            </a:r>
            <a:endParaRPr lang="zh-CN" altLang="en-US" sz="1400" dirty="0">
              <a:latin typeface="幼圆" pitchFamily="49" charset="-122"/>
              <a:sym typeface="+mn-ea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082665" y="4048760"/>
            <a:ext cx="2540000" cy="2047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solidFill>
                  <a:srgbClr val="FF0000"/>
                </a:solidFill>
                <a:latin typeface="Arial" panose="020B0604020202090204" pitchFamily="34" charset="0"/>
                <a:ea typeface="微软雅黑" pitchFamily="34" charset="-122"/>
              </a:rPr>
              <a:t>棧</a:t>
            </a: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：存放基本类型的变量数据（int,char等基本類型）和对象的引用，对于栈和常量池中的对象可以共享，当没有引用指向数据时，这个数据就会消失，數據一樣時內存地址一樣。上下移動時創建或釋放。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110345" y="4048760"/>
            <a:ext cx="2540000" cy="1209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solidFill>
                  <a:srgbClr val="FF0000"/>
                </a:solidFill>
                <a:latin typeface="Arial" panose="020B0604020202090204" pitchFamily="34" charset="0"/>
                <a:ea typeface="微软雅黑" pitchFamily="34" charset="-122"/>
              </a:rPr>
              <a:t>堆</a:t>
            </a: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：存放所有new出来的对象，對象不能共享，由垃圾回收機制回收。數據一樣時內存地址也不一樣的。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任意多边形 10"/>
          <p:cNvSpPr/>
          <p:nvPr>
            <p:custDataLst>
              <p:tags r:id="rId1"/>
            </p:custDataLst>
          </p:nvPr>
        </p:nvSpPr>
        <p:spPr>
          <a:xfrm>
            <a:off x="4559300" y="2432050"/>
            <a:ext cx="2965450" cy="1389063"/>
          </a:xfrm>
          <a:custGeom>
            <a:avLst/>
            <a:gdLst>
              <a:gd name="connsiteX0" fmla="*/ 0 w 2223821"/>
              <a:gd name="connsiteY0" fmla="*/ 0 h 1389888"/>
              <a:gd name="connsiteX1" fmla="*/ 2223821 w 2223821"/>
              <a:gd name="connsiteY1" fmla="*/ 0 h 1389888"/>
              <a:gd name="connsiteX2" fmla="*/ 2223821 w 2223821"/>
              <a:gd name="connsiteY2" fmla="*/ 1209578 h 1389888"/>
              <a:gd name="connsiteX3" fmla="*/ 1235874 w 2223821"/>
              <a:gd name="connsiteY3" fmla="*/ 1209578 h 1389888"/>
              <a:gd name="connsiteX4" fmla="*/ 1111911 w 2223821"/>
              <a:gd name="connsiteY4" fmla="*/ 1389888 h 1389888"/>
              <a:gd name="connsiteX5" fmla="*/ 987948 w 2223821"/>
              <a:gd name="connsiteY5" fmla="*/ 1209578 h 1389888"/>
              <a:gd name="connsiteX6" fmla="*/ 0 w 2223821"/>
              <a:gd name="connsiteY6" fmla="*/ 1209578 h 138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3821" h="1389888">
                <a:moveTo>
                  <a:pt x="0" y="0"/>
                </a:moveTo>
                <a:lnTo>
                  <a:pt x="2223821" y="0"/>
                </a:lnTo>
                <a:lnTo>
                  <a:pt x="2223821" y="1209578"/>
                </a:lnTo>
                <a:lnTo>
                  <a:pt x="1235874" y="1209578"/>
                </a:lnTo>
                <a:lnTo>
                  <a:pt x="1111911" y="1389888"/>
                </a:lnTo>
                <a:lnTo>
                  <a:pt x="987948" y="1209578"/>
                </a:lnTo>
                <a:lnTo>
                  <a:pt x="0" y="1209578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400" b="0" i="0" u="none" strike="noStrike" kern="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nard MT Condensed" pitchFamily="18" charset="0"/>
                <a:ea typeface="华文隶书" pitchFamily="2" charset="-122"/>
                <a:cs typeface="Microsoft New Tai Lue" pitchFamily="34" charset="0"/>
              </a:rPr>
              <a:t>JAVA</a:t>
            </a:r>
            <a:r>
              <a:rPr kumimoji="0" lang="zh-CN" altLang="en-US" sz="3400" b="0" i="0" u="none" strike="noStrike" kern="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nard MT Condensed" pitchFamily="18" charset="0"/>
                <a:ea typeface="华文隶书" pitchFamily="2" charset="-122"/>
                <a:cs typeface="Microsoft New Tai Lue" pitchFamily="34" charset="0"/>
              </a:rPr>
              <a:t>修飾符</a:t>
            </a:r>
            <a:endParaRPr kumimoji="0" lang="zh-CN" altLang="en-US" sz="3400" b="0" i="0" u="none" strike="noStrike" kern="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rnard MT Condensed" pitchFamily="18" charset="0"/>
              <a:ea typeface="华文隶书" pitchFamily="2" charset="-122"/>
              <a:cs typeface="Microsoft New Tai Lue" pitchFamily="34" charset="0"/>
            </a:endParaRPr>
          </a:p>
        </p:txBody>
      </p:sp>
      <p:sp>
        <p:nvSpPr>
          <p:cNvPr id="6147" name="文本框 11"/>
          <p:cNvSpPr txBox="1"/>
          <p:nvPr>
            <p:custDataLst>
              <p:tags r:id="rId2"/>
            </p:custDataLst>
          </p:nvPr>
        </p:nvSpPr>
        <p:spPr>
          <a:xfrm>
            <a:off x="3060065" y="4014153"/>
            <a:ext cx="5964238" cy="82391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 eaLnBrk="1" hangingPunct="1">
              <a:lnSpc>
                <a:spcPct val="150000"/>
              </a:lnSpc>
            </a:pPr>
            <a:r>
              <a:rPr lang="en-US" altLang="zh-CN" sz="1800" dirty="0">
                <a:latin typeface="幼圆" pitchFamily="49" charset="-122"/>
              </a:rPr>
              <a:t>public,private,protacted</a:t>
            </a:r>
            <a:r>
              <a:rPr lang="zh-CN" altLang="en-US" sz="1800" dirty="0">
                <a:latin typeface="幼圆" pitchFamily="49" charset="-122"/>
              </a:rPr>
              <a:t>的區別</a:t>
            </a:r>
            <a:endParaRPr lang="zh-CN" altLang="en-US" sz="1800" dirty="0">
              <a:latin typeface="幼圆" pitchFamily="49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zh-CN" sz="1800" dirty="0">
                <a:latin typeface="幼圆" pitchFamily="49" charset="-122"/>
              </a:rPr>
              <a:t>static,final,abstract,synchronized,volatile</a:t>
            </a:r>
            <a:r>
              <a:rPr lang="zh-CN" altLang="en-US" sz="1800" dirty="0">
                <a:latin typeface="幼圆" pitchFamily="49" charset="-122"/>
              </a:rPr>
              <a:t>的使用場景</a:t>
            </a:r>
            <a:endParaRPr lang="zh-CN" altLang="en-US" sz="1800" dirty="0">
              <a:latin typeface="幼圆" pitchFamily="49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04.1</a:t>
            </a:r>
            <a:r>
              <a:rPr lang="zh-CN" altLang="en-US" dirty="0"/>
              <a:t>　Java 修饰符</a:t>
            </a:r>
            <a:endParaRPr lang="zh-CN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30630" y="1482725"/>
            <a:ext cx="6402705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Java 語言提供了很多修飾符，主要分為以下兩類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542415" y="1904365"/>
            <a:ext cx="2540000" cy="650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訪問修飾符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非訪問修飾符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30630" y="2840355"/>
            <a:ext cx="7633970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飾符用來定義類、方法或者變量，通常放在語句的最前端。我們通過下面的例子來說明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30" y="3309620"/>
            <a:ext cx="6943725" cy="23717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矩形 2"/>
          <p:cNvSpPr/>
          <p:nvPr>
            <p:custDataLst>
              <p:tags r:id="rId1"/>
            </p:custDataLst>
          </p:nvPr>
        </p:nvSpPr>
        <p:spPr>
          <a:xfrm>
            <a:off x="1081088" y="47625"/>
            <a:ext cx="4459287" cy="7683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1" hangingPunct="1"/>
            <a:r>
              <a:rPr lang="en-US" altLang="zh-CN" sz="4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en-US" altLang="zh-CN" sz="4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1" name="文本框 7"/>
          <p:cNvSpPr txBox="1"/>
          <p:nvPr>
            <p:custDataLst>
              <p:tags r:id="rId2"/>
            </p:custDataLst>
          </p:nvPr>
        </p:nvSpPr>
        <p:spPr>
          <a:xfrm>
            <a:off x="4278313" y="1816100"/>
            <a:ext cx="1025525" cy="7239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 eaLnBrk="1" hangingPunct="1"/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>
            <p:custDataLst>
              <p:tags r:id="rId3"/>
            </p:custDataLst>
          </p:nvPr>
        </p:nvCxnSpPr>
        <p:spPr bwMode="auto">
          <a:xfrm>
            <a:off x="5373688" y="2035175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 bwMode="auto">
          <a:xfrm>
            <a:off x="5540375" y="1816100"/>
            <a:ext cx="5345113" cy="7239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marR="0" defTabSz="1217295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90204" pitchFamily="34" charset="0"/>
              </a:rPr>
              <a:t>JAVA</a:t>
            </a:r>
            <a:r>
              <a:rPr kumimoji="0" lang="zh-CN" altLang="en-US" sz="20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90204" pitchFamily="34" charset="0"/>
              </a:rPr>
              <a:t>對象和類</a:t>
            </a:r>
            <a:endParaRPr kumimoji="0" lang="zh-CN" altLang="en-US" sz="20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Arial" panose="020B0604020202090204" pitchFamily="34" charset="0"/>
            </a:endParaRPr>
          </a:p>
        </p:txBody>
      </p:sp>
      <p:sp>
        <p:nvSpPr>
          <p:cNvPr id="48" name="燕尾形 47"/>
          <p:cNvSpPr/>
          <p:nvPr>
            <p:custDataLst>
              <p:tags r:id="rId5"/>
            </p:custDataLst>
          </p:nvPr>
        </p:nvSpPr>
        <p:spPr>
          <a:xfrm>
            <a:off x="3786188" y="1993900"/>
            <a:ext cx="492125" cy="3683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2500" lnSpcReduction="20000"/>
          </a:bodyPr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4" name="矩形 7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446588" y="157163"/>
            <a:ext cx="1420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825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SimSun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SimSun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SimSun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SimSun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SimSun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SimSun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SimSun" charset="-122"/>
              </a:defRPr>
            </a:lvl9pPr>
          </a:lstStyle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目錄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0C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文本框 7"/>
          <p:cNvSpPr txBox="1"/>
          <p:nvPr>
            <p:custDataLst>
              <p:tags r:id="rId7"/>
            </p:custDataLst>
          </p:nvPr>
        </p:nvSpPr>
        <p:spPr>
          <a:xfrm>
            <a:off x="4278313" y="3009900"/>
            <a:ext cx="1025525" cy="7239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 eaLnBrk="1" hangingPunct="1"/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直接连接符 8"/>
          <p:cNvCxnSpPr/>
          <p:nvPr>
            <p:custDataLst>
              <p:tags r:id="rId8"/>
            </p:custDataLst>
          </p:nvPr>
        </p:nvCxnSpPr>
        <p:spPr bwMode="auto">
          <a:xfrm>
            <a:off x="5373688" y="3228975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9"/>
          <p:cNvSpPr txBox="1"/>
          <p:nvPr>
            <p:custDataLst>
              <p:tags r:id="rId9"/>
            </p:custDataLst>
          </p:nvPr>
        </p:nvSpPr>
        <p:spPr bwMode="auto">
          <a:xfrm>
            <a:off x="5540375" y="3009900"/>
            <a:ext cx="5345113" cy="723900"/>
          </a:xfrm>
          <a:prstGeom prst="rect">
            <a:avLst/>
          </a:prstGeom>
          <a:noFill/>
        </p:spPr>
        <p:txBody>
          <a:bodyPr anchor="ctr">
            <a:normAutofit/>
          </a:bodyPr>
          <a:p>
            <a:pPr marR="0" defTabSz="1217295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90204" pitchFamily="34" charset="0"/>
              </a:rPr>
              <a:t>JAVA</a:t>
            </a:r>
            <a:r>
              <a:rPr kumimoji="0" lang="zh-CN" altLang="en-US" sz="20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90204" pitchFamily="34" charset="0"/>
              </a:rPr>
              <a:t>基本數據類型</a:t>
            </a:r>
            <a:endParaRPr kumimoji="0" lang="zh-CN" altLang="en-US" sz="20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Arial" panose="020B0604020202090204" pitchFamily="34" charset="0"/>
            </a:endParaRPr>
          </a:p>
        </p:txBody>
      </p:sp>
      <p:sp>
        <p:nvSpPr>
          <p:cNvPr id="5" name="燕尾形 47"/>
          <p:cNvSpPr/>
          <p:nvPr>
            <p:custDataLst>
              <p:tags r:id="rId10"/>
            </p:custDataLst>
          </p:nvPr>
        </p:nvSpPr>
        <p:spPr>
          <a:xfrm>
            <a:off x="3786188" y="3187700"/>
            <a:ext cx="492125" cy="3683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2500" lnSpcReduction="20000"/>
          </a:bodyPr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文本框 7"/>
          <p:cNvSpPr txBox="1"/>
          <p:nvPr>
            <p:custDataLst>
              <p:tags r:id="rId11"/>
            </p:custDataLst>
          </p:nvPr>
        </p:nvSpPr>
        <p:spPr>
          <a:xfrm>
            <a:off x="4278313" y="4055110"/>
            <a:ext cx="1025525" cy="7239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 eaLnBrk="1" hangingPunct="1"/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8"/>
          <p:cNvCxnSpPr/>
          <p:nvPr>
            <p:custDataLst>
              <p:tags r:id="rId12"/>
            </p:custDataLst>
          </p:nvPr>
        </p:nvCxnSpPr>
        <p:spPr bwMode="auto">
          <a:xfrm>
            <a:off x="5373688" y="4274185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9"/>
          <p:cNvSpPr txBox="1"/>
          <p:nvPr>
            <p:custDataLst>
              <p:tags r:id="rId13"/>
            </p:custDataLst>
          </p:nvPr>
        </p:nvSpPr>
        <p:spPr bwMode="auto">
          <a:xfrm>
            <a:off x="5540375" y="4055110"/>
            <a:ext cx="5345113" cy="723900"/>
          </a:xfrm>
          <a:prstGeom prst="rect">
            <a:avLst/>
          </a:prstGeom>
          <a:noFill/>
        </p:spPr>
        <p:txBody>
          <a:bodyPr anchor="ctr">
            <a:normAutofit/>
          </a:bodyPr>
          <a:p>
            <a:pPr marR="0" defTabSz="1217295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90204" pitchFamily="34" charset="0"/>
              </a:rPr>
              <a:t>JAVA</a:t>
            </a:r>
            <a:r>
              <a:rPr kumimoji="0" lang="zh-CN" altLang="en-US" sz="20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90204" pitchFamily="34" charset="0"/>
              </a:rPr>
              <a:t>變量類型</a:t>
            </a:r>
            <a:endParaRPr kumimoji="0" lang="zh-CN" altLang="en-US" sz="20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Arial" panose="020B0604020202090204" pitchFamily="34" charset="0"/>
            </a:endParaRPr>
          </a:p>
        </p:txBody>
      </p:sp>
      <p:sp>
        <p:nvSpPr>
          <p:cNvPr id="11" name="燕尾形 47"/>
          <p:cNvSpPr/>
          <p:nvPr>
            <p:custDataLst>
              <p:tags r:id="rId14"/>
            </p:custDataLst>
          </p:nvPr>
        </p:nvSpPr>
        <p:spPr>
          <a:xfrm>
            <a:off x="3786188" y="4232910"/>
            <a:ext cx="492125" cy="3683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2500" lnSpcReduction="20000"/>
          </a:bodyPr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文本框 7"/>
          <p:cNvSpPr txBox="1"/>
          <p:nvPr>
            <p:custDataLst>
              <p:tags r:id="rId15"/>
            </p:custDataLst>
          </p:nvPr>
        </p:nvSpPr>
        <p:spPr>
          <a:xfrm>
            <a:off x="4278313" y="5100320"/>
            <a:ext cx="1025525" cy="7239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 eaLnBrk="1" hangingPunct="1"/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8"/>
          <p:cNvCxnSpPr/>
          <p:nvPr>
            <p:custDataLst>
              <p:tags r:id="rId16"/>
            </p:custDataLst>
          </p:nvPr>
        </p:nvCxnSpPr>
        <p:spPr bwMode="auto">
          <a:xfrm>
            <a:off x="5373688" y="5319395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9"/>
          <p:cNvSpPr txBox="1"/>
          <p:nvPr>
            <p:custDataLst>
              <p:tags r:id="rId17"/>
            </p:custDataLst>
          </p:nvPr>
        </p:nvSpPr>
        <p:spPr bwMode="auto">
          <a:xfrm>
            <a:off x="5540375" y="5100320"/>
            <a:ext cx="5345113" cy="723900"/>
          </a:xfrm>
          <a:prstGeom prst="rect">
            <a:avLst/>
          </a:prstGeom>
          <a:noFill/>
        </p:spPr>
        <p:txBody>
          <a:bodyPr anchor="ctr">
            <a:normAutofit/>
          </a:bodyPr>
          <a:p>
            <a:pPr marR="0" defTabSz="1217295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90204" pitchFamily="34" charset="0"/>
              </a:rPr>
              <a:t>JAVA</a:t>
            </a:r>
            <a:r>
              <a:rPr kumimoji="0" lang="zh-CN" altLang="en-US" sz="20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90204" pitchFamily="34" charset="0"/>
              </a:rPr>
              <a:t>修飾符</a:t>
            </a:r>
            <a:endParaRPr kumimoji="0" lang="zh-CN" altLang="en-US" sz="20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Arial" panose="020B0604020202090204" pitchFamily="34" charset="0"/>
            </a:endParaRPr>
          </a:p>
        </p:txBody>
      </p:sp>
      <p:sp>
        <p:nvSpPr>
          <p:cNvPr id="15" name="燕尾形 47"/>
          <p:cNvSpPr/>
          <p:nvPr>
            <p:custDataLst>
              <p:tags r:id="rId18"/>
            </p:custDataLst>
          </p:nvPr>
        </p:nvSpPr>
        <p:spPr>
          <a:xfrm>
            <a:off x="3786188" y="5278120"/>
            <a:ext cx="492125" cy="3683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2500" lnSpcReduction="20000"/>
          </a:bodyPr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04.2</a:t>
            </a:r>
            <a:r>
              <a:rPr lang="zh-CN" altLang="en-US" dirty="0"/>
              <a:t>　</a:t>
            </a:r>
            <a:r>
              <a:rPr lang="zh-TW" altLang="en-US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訪問</a:t>
            </a:r>
            <a:r>
              <a:rPr lang="zh-CN" altLang="zh-TW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控制</a:t>
            </a:r>
            <a:r>
              <a:rPr lang="zh-TW" altLang="en-US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修飾符</a:t>
            </a:r>
            <a:endParaRPr lang="zh-CN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1230630" y="1388110"/>
            <a:ext cx="10524490" cy="1768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Java 中，可以使用訪問控制符來保護對類、變量、方法和構造方法的訪問。 Java 支持4種不同的訪問權限。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默認的，也稱為 default，在同一包內可見，不使用任何修飾符。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私有的，以 private 修飾符指定，在同一類內可見。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共有的，以 public 修飾符指定，對所有類可見。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受保護的，以 protected 修飾符指定，對同一包內的類和所有子類可見。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04.2</a:t>
            </a:r>
            <a:r>
              <a:rPr lang="zh-CN" altLang="en-US" dirty="0"/>
              <a:t>　</a:t>
            </a:r>
            <a:r>
              <a:rPr lang="en-US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default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1230630" y="1388110"/>
            <a:ext cx="10524490" cy="650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使用默認訪問修飾符聲明的變量和方法，對同一個包內的類是可見的。接口裡的變量都隱式聲明為​public static final​,而接口裡的方法默認情況下訪問權限為 ​public​。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75" y="2038350"/>
            <a:ext cx="6915150" cy="13049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04.3</a:t>
            </a:r>
            <a:r>
              <a:rPr lang="zh-CN" altLang="en-US" dirty="0"/>
              <a:t>　</a:t>
            </a:r>
            <a:r>
              <a:rPr lang="en-US" altLang="zh-CN" dirty="0"/>
              <a:t>private</a:t>
            </a:r>
            <a:endParaRPr lang="en-US" altLang="zh-CN" dirty="0"/>
          </a:p>
        </p:txBody>
      </p:sp>
      <p:sp>
        <p:nvSpPr>
          <p:cNvPr id="2" name="文字方塊 1"/>
          <p:cNvSpPr txBox="1"/>
          <p:nvPr/>
        </p:nvSpPr>
        <p:spPr>
          <a:xfrm>
            <a:off x="1230630" y="1388110"/>
            <a:ext cx="10524490" cy="2047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私有訪問修飾符是最嚴格的訪問級別，所以被聲明為 private 的方法、變量和構造方法只能被所屬類訪問，並且類和接口不能聲明為 private。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聲明為私有訪問類型的變量只能通過類中公共的 getter 方法被外部類訪問。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Private 訪問修飾符的使用主要用來隱藏類的實現細節和保護類的數據。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別的類繼承了它也不能直接修改它。</a:t>
            </a: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30" y="3514090"/>
            <a:ext cx="6886575" cy="23526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04.4</a:t>
            </a:r>
            <a:r>
              <a:rPr lang="zh-CN" altLang="en-US" dirty="0"/>
              <a:t>　</a:t>
            </a:r>
            <a:r>
              <a:rPr lang="en-US" altLang="zh-CN" dirty="0"/>
              <a:t>public</a:t>
            </a:r>
            <a:endParaRPr lang="en-US" altLang="zh-CN" dirty="0"/>
          </a:p>
        </p:txBody>
      </p:sp>
      <p:sp>
        <p:nvSpPr>
          <p:cNvPr id="2" name="文字方塊 1"/>
          <p:cNvSpPr txBox="1"/>
          <p:nvPr/>
        </p:nvSpPr>
        <p:spPr>
          <a:xfrm>
            <a:off x="1230630" y="1388110"/>
            <a:ext cx="10524490" cy="1209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被聲明為 public 的類、方法、構造方法和接口能夠被任何其他類訪問。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如果幾個相互訪問的 public 類分佈在不同的包中，則需要導入相應 public 類所在的包。由於類的繼承性，類所有的公有方法和變量都能被其子類繼承。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30" y="2734310"/>
            <a:ext cx="7096125" cy="11239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04.4</a:t>
            </a:r>
            <a:r>
              <a:rPr lang="zh-CN" altLang="en-US" dirty="0"/>
              <a:t>　</a:t>
            </a:r>
            <a:r>
              <a:rPr lang="en-US" altLang="zh-CN" dirty="0"/>
              <a:t>protected</a:t>
            </a:r>
            <a:endParaRPr lang="en-US" altLang="zh-CN" dirty="0"/>
          </a:p>
        </p:txBody>
      </p:sp>
      <p:sp>
        <p:nvSpPr>
          <p:cNvPr id="2" name="文字方塊 1"/>
          <p:cNvSpPr txBox="1"/>
          <p:nvPr/>
        </p:nvSpPr>
        <p:spPr>
          <a:xfrm>
            <a:off x="1230630" y="1388110"/>
            <a:ext cx="10524490" cy="1209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被聲明為 protected 的變量、方法和構造器能被同一個包中的任何其他類訪問，也能夠被不同包中的子類訪問。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Protected 訪問修飾符不能修飾類和接口，方法和成員變量能夠聲明為 protected，但是接口的成員變量和成員方法不能聲明為 protected。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30" y="2693670"/>
            <a:ext cx="6943725" cy="28098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04.2</a:t>
            </a:r>
            <a:r>
              <a:rPr lang="zh-CN" altLang="en-US" dirty="0"/>
              <a:t>　非</a:t>
            </a:r>
            <a:r>
              <a:rPr lang="zh-TW" altLang="en-US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訪問</a:t>
            </a:r>
            <a:r>
              <a:rPr lang="zh-CN" altLang="zh-TW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控制</a:t>
            </a:r>
            <a:r>
              <a:rPr lang="zh-TW" altLang="en-US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修飾符</a:t>
            </a:r>
            <a:endParaRPr lang="zh-CN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1230630" y="1388110"/>
            <a:ext cx="10524490" cy="1768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為了實現一些其他的功能，Java 也提供了許多非訪問修飾符。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static 修飾符，用來創建類方法和類變量。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final 修飾符，用來修飾類、方法和變量，final 修飾的類不能夠被繼承，修飾的方法不能被繼承類重新定義，修飾的變量為常量，是不可修改的。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abstract 修飾符，用來創建抽像類和抽象方法。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synchronized 和 volatile 修飾符，主要用於線程的編程。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035" y="2684145"/>
            <a:ext cx="5601970" cy="39001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　練習</a:t>
            </a:r>
            <a:endParaRPr lang="zh-CN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306195" y="1520190"/>
            <a:ext cx="9872980" cy="4004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習題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：</a:t>
            </a:r>
            <a:endParaRPr lang="en-US" altLang="zh-CN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</a:rPr>
              <a:t>1.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創建一只狗。</a:t>
            </a: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</a:rPr>
              <a:t>2.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爲狗定義屬於它的屬性（變量）</a:t>
            </a: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</a:rPr>
              <a:t>3.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爲狗定義屬於它的行爲（方法）。</a:t>
            </a: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</a:rPr>
              <a:t>4.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功能要求創建兩只狗，分別顯示它的叫什麼名，幾多歲，什麼顏色，喂吃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</a:rPr>
              <a:t>(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要求食物可以由對象調用時變更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</a:rPr>
              <a:t>)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，睡覺的行爲。</a:t>
            </a: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習題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2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：</a:t>
            </a: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1.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打印基本類型的長度，最大值，最小值。</a:t>
            </a: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習題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3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：</a:t>
            </a: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1.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建立一個爸爸的類，一個兒子的類。</a:t>
            </a: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2.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兒子繼承爸爸。</a:t>
            </a: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3.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爸爸有一個工作的方法，兒子有一個玩的方法，要求創建兒子對象時不能允許執行爸爸的工作方法。</a:t>
            </a: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任意多边形 10"/>
          <p:cNvSpPr/>
          <p:nvPr>
            <p:custDataLst>
              <p:tags r:id="rId1"/>
            </p:custDataLst>
          </p:nvPr>
        </p:nvSpPr>
        <p:spPr>
          <a:xfrm>
            <a:off x="4559300" y="2432050"/>
            <a:ext cx="2965450" cy="1389063"/>
          </a:xfrm>
          <a:custGeom>
            <a:avLst/>
            <a:gdLst>
              <a:gd name="connsiteX0" fmla="*/ 0 w 2223821"/>
              <a:gd name="connsiteY0" fmla="*/ 0 h 1389888"/>
              <a:gd name="connsiteX1" fmla="*/ 2223821 w 2223821"/>
              <a:gd name="connsiteY1" fmla="*/ 0 h 1389888"/>
              <a:gd name="connsiteX2" fmla="*/ 2223821 w 2223821"/>
              <a:gd name="connsiteY2" fmla="*/ 1209578 h 1389888"/>
              <a:gd name="connsiteX3" fmla="*/ 1235874 w 2223821"/>
              <a:gd name="connsiteY3" fmla="*/ 1209578 h 1389888"/>
              <a:gd name="connsiteX4" fmla="*/ 1111911 w 2223821"/>
              <a:gd name="connsiteY4" fmla="*/ 1389888 h 1389888"/>
              <a:gd name="connsiteX5" fmla="*/ 987948 w 2223821"/>
              <a:gd name="connsiteY5" fmla="*/ 1209578 h 1389888"/>
              <a:gd name="connsiteX6" fmla="*/ 0 w 2223821"/>
              <a:gd name="connsiteY6" fmla="*/ 1209578 h 138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3821" h="1389888">
                <a:moveTo>
                  <a:pt x="0" y="0"/>
                </a:moveTo>
                <a:lnTo>
                  <a:pt x="2223821" y="0"/>
                </a:lnTo>
                <a:lnTo>
                  <a:pt x="2223821" y="1209578"/>
                </a:lnTo>
                <a:lnTo>
                  <a:pt x="1235874" y="1209578"/>
                </a:lnTo>
                <a:lnTo>
                  <a:pt x="1111911" y="1389888"/>
                </a:lnTo>
                <a:lnTo>
                  <a:pt x="987948" y="1209578"/>
                </a:lnTo>
                <a:lnTo>
                  <a:pt x="0" y="1209578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400" b="0" i="0" u="none" strike="noStrike" kern="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nard MT Condensed" pitchFamily="18" charset="0"/>
                <a:ea typeface="华文隶书" pitchFamily="2" charset="-122"/>
                <a:cs typeface="Microsoft New Tai Lue" pitchFamily="34" charset="0"/>
              </a:rPr>
              <a:t>JAVA</a:t>
            </a:r>
            <a:r>
              <a:rPr kumimoji="0" lang="zh-CN" altLang="en-US" sz="3400" b="0" i="0" u="none" strike="noStrike" kern="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nard MT Condensed" pitchFamily="18" charset="0"/>
                <a:ea typeface="华文隶书" pitchFamily="2" charset="-122"/>
                <a:cs typeface="Microsoft New Tai Lue" pitchFamily="34" charset="0"/>
              </a:rPr>
              <a:t>對象和類</a:t>
            </a:r>
            <a:endParaRPr kumimoji="0" lang="zh-CN" altLang="en-US" sz="3400" b="0" i="0" u="none" strike="noStrike" kern="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rnard MT Condensed" pitchFamily="18" charset="0"/>
              <a:ea typeface="华文隶书" pitchFamily="2" charset="-122"/>
              <a:cs typeface="Microsoft New Tai Lue" pitchFamily="34" charset="0"/>
            </a:endParaRPr>
          </a:p>
        </p:txBody>
      </p:sp>
      <p:sp>
        <p:nvSpPr>
          <p:cNvPr id="6147" name="文本框 11"/>
          <p:cNvSpPr txBox="1"/>
          <p:nvPr>
            <p:custDataLst>
              <p:tags r:id="rId2"/>
            </p:custDataLst>
          </p:nvPr>
        </p:nvSpPr>
        <p:spPr>
          <a:xfrm>
            <a:off x="3060065" y="4014153"/>
            <a:ext cx="5964238" cy="82391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latin typeface="幼圆" pitchFamily="49" charset="-122"/>
              </a:rPr>
              <a:t>什麼時對象，什麼是類，如何創建，如何調用</a:t>
            </a:r>
            <a:endParaRPr lang="zh-CN" altLang="en-US" sz="1800" dirty="0">
              <a:latin typeface="幼圆" pitchFamily="49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01.1</a:t>
            </a:r>
            <a:r>
              <a:rPr lang="zh-CN" altLang="en-US" dirty="0"/>
              <a:t>　</a:t>
            </a:r>
            <a:r>
              <a:rPr lang="en-US" altLang="zh-CN" dirty="0"/>
              <a:t>JAVA</a:t>
            </a:r>
            <a:r>
              <a:rPr lang="zh-CN" altLang="en-US" dirty="0"/>
              <a:t>基礎語法</a:t>
            </a:r>
            <a:endParaRPr lang="zh-CN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62100" y="1436370"/>
            <a:ext cx="1517015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zh-TW" sz="1400" dirty="0" smtClean="0">
                <a:latin typeface="Arial" panose="020B0604020202090204" pitchFamily="34" charset="0"/>
                <a:ea typeface="微软雅黑" pitchFamily="34" charset="-122"/>
              </a:rPr>
              <a:t>第一個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</a:rPr>
              <a:t>JAVA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程序</a:t>
            </a: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562100" y="4312285"/>
            <a:ext cx="6851015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一個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</a:rPr>
              <a:t>JAVA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程序可以是一系列對象的集合，而這些對象可以通過彼此的方法協同工作。</a:t>
            </a: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775" y="1807210"/>
            <a:ext cx="3505200" cy="119062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655050" y="1489710"/>
            <a:ext cx="8940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zh-TW" sz="1400" dirty="0" smtClean="0">
                <a:latin typeface="Arial" panose="020B0604020202090204" pitchFamily="34" charset="0"/>
                <a:ea typeface="微软雅黑" pitchFamily="34" charset="-122"/>
              </a:rPr>
              <a:t>運行結果</a:t>
            </a:r>
            <a:endParaRPr lang="zh-CN" altLang="zh-TW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652270" y="5086985"/>
            <a:ext cx="254381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Arial" panose="020B0604020202090204" pitchFamily="34" charset="0"/>
                <a:ea typeface="微软雅黑" pitchFamily="34" charset="-122"/>
              </a:rPr>
              <a:t>對象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：對象是一個類的實例。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</a:rPr>
              <a:t> </a:t>
            </a:r>
            <a:endParaRPr lang="en-US" altLang="zh-CN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652270" y="4699635"/>
            <a:ext cx="2406015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Arial" panose="020B0604020202090204" pitchFamily="34" charset="0"/>
                <a:ea typeface="微软雅黑" pitchFamily="34" charset="-122"/>
              </a:rPr>
              <a:t>類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：一個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</a:rPr>
              <a:t>JAVA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文件的模板。</a:t>
            </a:r>
            <a:endParaRPr lang="en-US" altLang="zh-CN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652270" y="5474335"/>
            <a:ext cx="33832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Arial" panose="020B0604020202090204" pitchFamily="34" charset="0"/>
                <a:ea typeface="微软雅黑" pitchFamily="34" charset="-122"/>
              </a:rPr>
              <a:t>方法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：行爲，一個類可以定義方個方法。</a:t>
            </a: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652270" y="5861685"/>
            <a:ext cx="26720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Arial" panose="020B0604020202090204" pitchFamily="34" charset="0"/>
                <a:ea typeface="微软雅黑" pitchFamily="34" charset="-122"/>
              </a:rPr>
              <a:t>主方法入口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：方法執行的地方。</a:t>
            </a: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rcRect r="7246" b="22064"/>
          <a:stretch>
            <a:fillRect/>
          </a:stretch>
        </p:blipFill>
        <p:spPr>
          <a:xfrm>
            <a:off x="1635125" y="1903095"/>
            <a:ext cx="6511290" cy="20859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01.2</a:t>
            </a:r>
            <a:r>
              <a:rPr lang="zh-CN" altLang="en-US" dirty="0"/>
              <a:t>　編寫</a:t>
            </a:r>
            <a:r>
              <a:rPr lang="en-US" altLang="zh-CN" dirty="0"/>
              <a:t>JAVA</a:t>
            </a:r>
            <a:r>
              <a:rPr lang="zh-CN" altLang="en-US" dirty="0"/>
              <a:t>時要注意的地方</a:t>
            </a:r>
            <a:endParaRPr lang="zh-CN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1594485" y="1553845"/>
            <a:ext cx="6399530" cy="14890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Arial" panose="020B0604020202090204" pitchFamily="34" charset="0"/>
                <a:ea typeface="微软雅黑" pitchFamily="34" charset="-122"/>
                <a:sym typeface="+mn-ea"/>
              </a:rPr>
              <a:t>大小寫敏感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：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Java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大小寫敏感，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Hello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與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hello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是不同的。</a:t>
            </a: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zh-TW" sz="1400" dirty="0" smtClean="0">
                <a:solidFill>
                  <a:srgbClr val="FF0000"/>
                </a:solidFill>
                <a:latin typeface="Arial" panose="020B0604020202090204" pitchFamily="34" charset="0"/>
                <a:ea typeface="微软雅黑" pitchFamily="34" charset="-122"/>
              </a:rPr>
              <a:t>類名</a:t>
            </a:r>
            <a:r>
              <a:rPr lang="zh-CN" altLang="zh-TW" sz="1400" dirty="0" smtClean="0">
                <a:latin typeface="Arial" panose="020B0604020202090204" pitchFamily="34" charset="0"/>
                <a:ea typeface="微软雅黑" pitchFamily="34" charset="-122"/>
              </a:rPr>
              <a:t>：首字終應該大寫。駝峯編寫方式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</a:rPr>
              <a:t>MyFristTest</a:t>
            </a:r>
            <a:endParaRPr lang="zh-CN" altLang="zh-TW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zh-TW" sz="1400" dirty="0" smtClean="0">
                <a:solidFill>
                  <a:srgbClr val="FF0000"/>
                </a:solidFill>
                <a:latin typeface="Arial" panose="020B0604020202090204" pitchFamily="34" charset="0"/>
                <a:ea typeface="微软雅黑" pitchFamily="34" charset="-122"/>
              </a:rPr>
              <a:t>方法名</a:t>
            </a:r>
            <a:r>
              <a:rPr lang="zh-CN" altLang="zh-TW" sz="1400" dirty="0" smtClean="0">
                <a:latin typeface="Arial" panose="020B0604020202090204" pitchFamily="34" charset="0"/>
                <a:ea typeface="微软雅黑" pitchFamily="34" charset="-122"/>
              </a:rPr>
              <a:t>：首字終小寫，若方法名有多個字終單詞組合，後面的單詞首字終大寫</a:t>
            </a:r>
            <a:endParaRPr lang="zh-CN" altLang="zh-TW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zh-TW" sz="1400" dirty="0" smtClean="0">
                <a:solidFill>
                  <a:srgbClr val="FF0000"/>
                </a:solidFill>
                <a:latin typeface="Arial" panose="020B0604020202090204" pitchFamily="34" charset="0"/>
                <a:ea typeface="微软雅黑" pitchFamily="34" charset="-122"/>
              </a:rPr>
              <a:t>源文件名</a:t>
            </a:r>
            <a:r>
              <a:rPr lang="zh-CN" altLang="zh-TW" sz="1400" dirty="0" smtClean="0">
                <a:latin typeface="Arial" panose="020B0604020202090204" pitchFamily="34" charset="0"/>
                <a:ea typeface="微软雅黑" pitchFamily="34" charset="-122"/>
              </a:rPr>
              <a:t>：源文件名與類名要一致。</a:t>
            </a:r>
            <a:endParaRPr lang="zh-CN" altLang="zh-TW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zh-TW" sz="1400" dirty="0" smtClean="0">
                <a:solidFill>
                  <a:srgbClr val="FF0000"/>
                </a:solidFill>
                <a:latin typeface="Arial" panose="020B0604020202090204" pitchFamily="34" charset="0"/>
                <a:ea typeface="微软雅黑" pitchFamily="34" charset="-122"/>
              </a:rPr>
              <a:t>主方法入口</a:t>
            </a:r>
            <a:r>
              <a:rPr lang="zh-CN" altLang="zh-TW" sz="1400" dirty="0" smtClean="0">
                <a:latin typeface="Arial" panose="020B0604020202090204" pitchFamily="34" charset="0"/>
                <a:ea typeface="微软雅黑" pitchFamily="34" charset="-122"/>
              </a:rPr>
              <a:t>：所有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</a:rPr>
              <a:t>Java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程序由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</a:rPr>
              <a:t>public static void main(String[] args)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方法開始執行</a:t>
            </a: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rcRect r="7246" b="22064"/>
          <a:stretch>
            <a:fillRect/>
          </a:stretch>
        </p:blipFill>
        <p:spPr>
          <a:xfrm>
            <a:off x="1659890" y="3305810"/>
            <a:ext cx="7252335" cy="2323465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1659890" y="5892165"/>
            <a:ext cx="3296920" cy="3708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Arial" panose="020B0604020202090204" pitchFamily="34" charset="0"/>
                <a:ea typeface="微软雅黑" pitchFamily="34" charset="-122"/>
                <a:sym typeface="+mn-ea"/>
              </a:rPr>
              <a:t>注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：非法標識符：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123abc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、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-salary........</a:t>
            </a: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01.3</a:t>
            </a:r>
            <a:r>
              <a:rPr lang="zh-CN" altLang="en-US" dirty="0"/>
              <a:t>　</a:t>
            </a:r>
            <a:r>
              <a:rPr lang="en-US" altLang="zh-CN" dirty="0"/>
              <a:t>JAVA</a:t>
            </a:r>
            <a:r>
              <a:rPr lang="zh-CN" altLang="en-US" dirty="0"/>
              <a:t>對象和類</a:t>
            </a:r>
            <a:endParaRPr lang="zh-CN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594485" y="1553845"/>
            <a:ext cx="309880" cy="650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20" y="1431290"/>
            <a:ext cx="6200140" cy="503682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657465" y="1553845"/>
            <a:ext cx="4261485" cy="14890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程序設計是通過對象對程序進行設計，對象代表一個實體，實體可以清楚地被識別。</a:t>
            </a: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JAVA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作爲一種面向對像語言。支持以下基本概念：</a:t>
            </a: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Arial" panose="020B0604020202090204" pitchFamily="34" charset="0"/>
                <a:ea typeface="微软雅黑" pitchFamily="34" charset="-122"/>
                <a:sym typeface="+mn-ea"/>
              </a:rPr>
              <a:t>多態，繼承，封閉，抽象，類，對象，實例，方法，消息解析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01.4</a:t>
            </a:r>
            <a:r>
              <a:rPr lang="zh-CN" altLang="en-US" dirty="0"/>
              <a:t>　</a:t>
            </a:r>
            <a:r>
              <a:rPr lang="en-US" altLang="zh-CN" dirty="0"/>
              <a:t>JAVA</a:t>
            </a:r>
            <a:r>
              <a:rPr lang="zh-CN" altLang="en-US" dirty="0"/>
              <a:t>中的類</a:t>
            </a:r>
            <a:endParaRPr lang="zh-CN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594485" y="1553845"/>
            <a:ext cx="309880" cy="650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304290" y="1502410"/>
            <a:ext cx="2939415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zh-TW" sz="1400" dirty="0" smtClean="0">
                <a:latin typeface="Arial" panose="020B0604020202090204" pitchFamily="34" charset="0"/>
                <a:ea typeface="微软雅黑" pitchFamily="34" charset="-122"/>
              </a:rPr>
              <a:t>類可以看成是創建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</a:rPr>
              <a:t>JAVA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對象的模板</a:t>
            </a: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051675" y="1553845"/>
            <a:ext cx="4914900" cy="23279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zh-TW" sz="1400" dirty="0" smtClean="0">
                <a:latin typeface="Arial" panose="020B0604020202090204" pitchFamily="34" charset="0"/>
                <a:ea typeface="微软雅黑" pitchFamily="34" charset="-122"/>
              </a:rPr>
              <a:t>一個類可以包含怪下類型的變量：</a:t>
            </a:r>
            <a:endParaRPr lang="zh-CN" altLang="zh-TW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zh-TW" sz="1400" dirty="0" smtClean="0">
                <a:solidFill>
                  <a:srgbClr val="FF0000"/>
                </a:solidFill>
                <a:latin typeface="Arial" panose="020B0604020202090204" pitchFamily="34" charset="0"/>
                <a:ea typeface="微软雅黑" pitchFamily="34" charset="-122"/>
              </a:rPr>
              <a:t>類變量</a:t>
            </a:r>
            <a:r>
              <a:rPr lang="zh-CN" altLang="zh-TW" sz="1400" dirty="0" smtClean="0">
                <a:latin typeface="Arial" panose="020B0604020202090204" pitchFamily="34" charset="0"/>
                <a:ea typeface="微软雅黑" pitchFamily="34" charset="-122"/>
              </a:rPr>
              <a:t>：類以內，方法體以外。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</a:rPr>
              <a:t>static </a:t>
            </a:r>
            <a:r>
              <a:rPr lang="zh-CN" altLang="zh-TW" sz="1400" dirty="0" smtClean="0">
                <a:latin typeface="Arial" panose="020B0604020202090204" pitchFamily="34" charset="0"/>
                <a:ea typeface="微软雅黑" pitchFamily="34" charset="-122"/>
              </a:rPr>
              <a:t>方法體可以訪問。實例</a:t>
            </a:r>
            <a:endParaRPr lang="zh-CN" altLang="zh-TW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zh-TW" sz="1400" dirty="0" smtClean="0">
                <a:latin typeface="Arial" panose="020B0604020202090204" pitchFamily="34" charset="0"/>
                <a:ea typeface="微软雅黑" pitchFamily="34" charset="-122"/>
              </a:rPr>
              <a:t>創建一次後，不會再次創建。</a:t>
            </a:r>
            <a:endParaRPr lang="zh-CN" altLang="zh-TW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zh-TW" sz="1400" dirty="0" smtClean="0">
                <a:solidFill>
                  <a:srgbClr val="FF0000"/>
                </a:solidFill>
                <a:latin typeface="Arial" panose="020B0604020202090204" pitchFamily="34" charset="0"/>
                <a:ea typeface="微软雅黑" pitchFamily="34" charset="-122"/>
              </a:rPr>
              <a:t>成員變量</a:t>
            </a:r>
            <a:r>
              <a:rPr lang="zh-CN" altLang="zh-TW" sz="1400" dirty="0" smtClean="0">
                <a:latin typeface="Arial" panose="020B0604020202090204" pitchFamily="34" charset="0"/>
                <a:ea typeface="微软雅黑" pitchFamily="34" charset="-122"/>
              </a:rPr>
              <a:t>：</a:t>
            </a:r>
            <a:r>
              <a:rPr lang="zh-CN" altLang="zh-TW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類以內，方法體以外。</a:t>
            </a:r>
            <a:endParaRPr lang="zh-CN" altLang="zh-TW" sz="1400" dirty="0" smtClean="0">
              <a:latin typeface="Arial" panose="020B0604020202090204" pitchFamily="34" charset="0"/>
              <a:ea typeface="微软雅黑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Arial" panose="020B0604020202090204" pitchFamily="34" charset="0"/>
                <a:ea typeface="微软雅黑" pitchFamily="34" charset="-122"/>
              </a:rPr>
              <a:t>局部變量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：方法以內，方法結束後會銷燬。</a:t>
            </a: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構造方法：方法名以是類名來命名的。</a:t>
            </a: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90" y="2019935"/>
            <a:ext cx="3407410" cy="43110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01.5</a:t>
            </a:r>
            <a:r>
              <a:rPr lang="zh-CN" altLang="en-US" dirty="0"/>
              <a:t>　創建對象、訪問變量及方法</a:t>
            </a:r>
            <a:endParaRPr lang="zh-CN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594485" y="1553845"/>
            <a:ext cx="309880" cy="650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304290" y="1494155"/>
            <a:ext cx="335407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zh-TW" sz="1400" dirty="0" smtClean="0">
                <a:solidFill>
                  <a:srgbClr val="FF0000"/>
                </a:solidFill>
                <a:latin typeface="Arial" panose="020B0604020202090204" pitchFamily="34" charset="0"/>
                <a:ea typeface="微软雅黑" pitchFamily="34" charset="-122"/>
              </a:rPr>
              <a:t>對象</a:t>
            </a:r>
            <a:r>
              <a:rPr lang="zh-CN" altLang="zh-TW" sz="1400" dirty="0" smtClean="0">
                <a:latin typeface="Arial" panose="020B0604020202090204" pitchFamily="34" charset="0"/>
                <a:ea typeface="微软雅黑" pitchFamily="34" charset="-122"/>
              </a:rPr>
              <a:t>是根據</a:t>
            </a:r>
            <a:r>
              <a:rPr lang="zh-CN" altLang="zh-TW" sz="1400" dirty="0" smtClean="0">
                <a:solidFill>
                  <a:srgbClr val="FF0000"/>
                </a:solidFill>
                <a:latin typeface="Arial" panose="020B0604020202090204" pitchFamily="34" charset="0"/>
                <a:ea typeface="微软雅黑" pitchFamily="34" charset="-122"/>
              </a:rPr>
              <a:t>類</a:t>
            </a:r>
            <a:r>
              <a:rPr lang="zh-CN" altLang="zh-TW" sz="1400" dirty="0" smtClean="0">
                <a:latin typeface="Arial" panose="020B0604020202090204" pitchFamily="34" charset="0"/>
                <a:ea typeface="微软雅黑" pitchFamily="34" charset="-122"/>
              </a:rPr>
              <a:t>來創建的，使用關鍵字</a:t>
            </a:r>
            <a:r>
              <a:rPr lang="en-US" altLang="zh-CN" sz="1400" dirty="0" smtClean="0">
                <a:solidFill>
                  <a:srgbClr val="FF0000"/>
                </a:solidFill>
                <a:latin typeface="Arial" panose="020B0604020202090204" pitchFamily="34" charset="0"/>
                <a:ea typeface="微软雅黑" pitchFamily="34" charset="-122"/>
              </a:rPr>
              <a:t>new</a:t>
            </a:r>
            <a:endParaRPr lang="en-US" altLang="zh-CN" sz="1400" dirty="0" smtClean="0">
              <a:solidFill>
                <a:srgbClr val="FF0000"/>
              </a:solidFill>
              <a:latin typeface="Arial" panose="020B0604020202090204" pitchFamily="34" charset="0"/>
              <a:ea typeface="微软雅黑" pitchFamily="34" charset="-122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051675" y="1553845"/>
            <a:ext cx="4598670" cy="20478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zh-TW" sz="1400" dirty="0" smtClean="0">
                <a:latin typeface="Arial" panose="020B0604020202090204" pitchFamily="34" charset="0"/>
                <a:ea typeface="微软雅黑" pitchFamily="34" charset="-122"/>
              </a:rPr>
              <a:t>創建對象要經過以下三步：</a:t>
            </a:r>
            <a:endParaRPr lang="zh-CN" altLang="zh-TW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zh-TW" sz="1400" dirty="0" smtClean="0">
                <a:solidFill>
                  <a:srgbClr val="FF0000"/>
                </a:solidFill>
                <a:latin typeface="Arial" panose="020B0604020202090204" pitchFamily="34" charset="0"/>
                <a:ea typeface="微软雅黑" pitchFamily="34" charset="-122"/>
              </a:rPr>
              <a:t>聲明</a:t>
            </a:r>
            <a:r>
              <a:rPr lang="zh-CN" altLang="zh-TW" sz="1400" dirty="0" smtClean="0">
                <a:latin typeface="Arial" panose="020B0604020202090204" pitchFamily="34" charset="0"/>
                <a:ea typeface="微软雅黑" pitchFamily="34" charset="-122"/>
              </a:rPr>
              <a:t>：聲明一個對象，包括對象名稱和對象類型。</a:t>
            </a:r>
            <a:endParaRPr lang="zh-CN" altLang="zh-TW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zh-TW" sz="1400" dirty="0" smtClean="0">
                <a:solidFill>
                  <a:srgbClr val="FF0000"/>
                </a:solidFill>
                <a:latin typeface="Arial" panose="020B0604020202090204" pitchFamily="34" charset="0"/>
                <a:ea typeface="微软雅黑" pitchFamily="34" charset="-122"/>
              </a:rPr>
              <a:t>實例化</a:t>
            </a:r>
            <a:r>
              <a:rPr lang="zh-CN" altLang="zh-TW" sz="1400" dirty="0" smtClean="0">
                <a:latin typeface="Arial" panose="020B0604020202090204" pitchFamily="34" charset="0"/>
                <a:ea typeface="微软雅黑" pitchFamily="34" charset="-122"/>
              </a:rPr>
              <a:t>：</a:t>
            </a:r>
            <a:r>
              <a:rPr lang="zh-CN" altLang="zh-TW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使用關鍵字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new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來創建一個對象</a:t>
            </a:r>
            <a:r>
              <a:rPr lang="zh-CN" altLang="zh-TW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。</a:t>
            </a:r>
            <a:endParaRPr lang="zh-CN" altLang="zh-TW" sz="1400" dirty="0" smtClean="0">
              <a:latin typeface="Arial" panose="020B0604020202090204" pitchFamily="34" charset="0"/>
              <a:ea typeface="微软雅黑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Arial" panose="020B0604020202090204" pitchFamily="34" charset="0"/>
                <a:ea typeface="微软雅黑" pitchFamily="34" charset="-122"/>
              </a:rPr>
              <a:t>初始化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：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</a:rPr>
              <a:t>new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創建對象時，會調用構造方法初始化對象。</a:t>
            </a: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1864995"/>
            <a:ext cx="4049395" cy="48666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任意多边形 10"/>
          <p:cNvSpPr/>
          <p:nvPr>
            <p:custDataLst>
              <p:tags r:id="rId1"/>
            </p:custDataLst>
          </p:nvPr>
        </p:nvSpPr>
        <p:spPr>
          <a:xfrm>
            <a:off x="4559300" y="2432050"/>
            <a:ext cx="2965450" cy="1389063"/>
          </a:xfrm>
          <a:custGeom>
            <a:avLst/>
            <a:gdLst>
              <a:gd name="connsiteX0" fmla="*/ 0 w 2223821"/>
              <a:gd name="connsiteY0" fmla="*/ 0 h 1389888"/>
              <a:gd name="connsiteX1" fmla="*/ 2223821 w 2223821"/>
              <a:gd name="connsiteY1" fmla="*/ 0 h 1389888"/>
              <a:gd name="connsiteX2" fmla="*/ 2223821 w 2223821"/>
              <a:gd name="connsiteY2" fmla="*/ 1209578 h 1389888"/>
              <a:gd name="connsiteX3" fmla="*/ 1235874 w 2223821"/>
              <a:gd name="connsiteY3" fmla="*/ 1209578 h 1389888"/>
              <a:gd name="connsiteX4" fmla="*/ 1111911 w 2223821"/>
              <a:gd name="connsiteY4" fmla="*/ 1389888 h 1389888"/>
              <a:gd name="connsiteX5" fmla="*/ 987948 w 2223821"/>
              <a:gd name="connsiteY5" fmla="*/ 1209578 h 1389888"/>
              <a:gd name="connsiteX6" fmla="*/ 0 w 2223821"/>
              <a:gd name="connsiteY6" fmla="*/ 1209578 h 138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3821" h="1389888">
                <a:moveTo>
                  <a:pt x="0" y="0"/>
                </a:moveTo>
                <a:lnTo>
                  <a:pt x="2223821" y="0"/>
                </a:lnTo>
                <a:lnTo>
                  <a:pt x="2223821" y="1209578"/>
                </a:lnTo>
                <a:lnTo>
                  <a:pt x="1235874" y="1209578"/>
                </a:lnTo>
                <a:lnTo>
                  <a:pt x="1111911" y="1389888"/>
                </a:lnTo>
                <a:lnTo>
                  <a:pt x="987948" y="1209578"/>
                </a:lnTo>
                <a:lnTo>
                  <a:pt x="0" y="1209578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400" b="0" i="0" u="none" strike="noStrike" kern="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nard MT Condensed" pitchFamily="18" charset="0"/>
                <a:ea typeface="华文隶书" pitchFamily="2" charset="-122"/>
                <a:cs typeface="Microsoft New Tai Lue" pitchFamily="34" charset="0"/>
              </a:rPr>
              <a:t>JAVA</a:t>
            </a:r>
            <a:r>
              <a:rPr kumimoji="0" lang="zh-CN" altLang="en-US" sz="3400" b="0" i="0" u="none" strike="noStrike" kern="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nard MT Condensed" pitchFamily="18" charset="0"/>
                <a:ea typeface="华文隶书" pitchFamily="2" charset="-122"/>
                <a:cs typeface="Microsoft New Tai Lue" pitchFamily="34" charset="0"/>
              </a:rPr>
              <a:t>變量類型</a:t>
            </a:r>
            <a:endParaRPr kumimoji="0" lang="zh-CN" altLang="en-US" sz="3400" b="0" i="0" u="none" strike="noStrike" kern="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rnard MT Condensed" pitchFamily="18" charset="0"/>
              <a:ea typeface="华文隶书" pitchFamily="2" charset="-122"/>
              <a:cs typeface="Microsoft New Tai Lue" pitchFamily="34" charset="0"/>
            </a:endParaRPr>
          </a:p>
        </p:txBody>
      </p:sp>
      <p:sp>
        <p:nvSpPr>
          <p:cNvPr id="6147" name="文本框 11"/>
          <p:cNvSpPr txBox="1"/>
          <p:nvPr>
            <p:custDataLst>
              <p:tags r:id="rId2"/>
            </p:custDataLst>
          </p:nvPr>
        </p:nvSpPr>
        <p:spPr>
          <a:xfrm>
            <a:off x="3060065" y="4014153"/>
            <a:ext cx="5964238" cy="82391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latin typeface="幼圆" pitchFamily="49" charset="-122"/>
              </a:rPr>
              <a:t>如何創建變量。</a:t>
            </a:r>
            <a:endParaRPr lang="zh-CN" altLang="en-US" sz="1800" dirty="0">
              <a:latin typeface="幼圆" pitchFamily="49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latin typeface="幼圆" pitchFamily="49" charset="-122"/>
              </a:rPr>
              <a:t>局部變量如何調用，實例變量的調用。</a:t>
            </a:r>
            <a:endParaRPr lang="zh-CN" altLang="en-US" sz="1800" dirty="0">
              <a:latin typeface="幼圆" pitchFamily="49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60421164211"/>
  <p:tag name="MH_LIBRARY" val="GRAPHIC"/>
  <p:tag name="MH_ORDER" val="矩形 2"/>
</p:tagLst>
</file>

<file path=ppt/tags/tag10.xml><?xml version="1.0" encoding="utf-8"?>
<p:tagLst xmlns:p="http://schemas.openxmlformats.org/presentationml/2006/main">
  <p:tag name="MH" val="20160421164211"/>
  <p:tag name="MH_LIBRARY" val="GRAPHIC"/>
  <p:tag name="MH_ORDER" val="Chevron 47"/>
</p:tagLst>
</file>

<file path=ppt/tags/tag11.xml><?xml version="1.0" encoding="utf-8"?>
<p:tagLst xmlns:p="http://schemas.openxmlformats.org/presentationml/2006/main">
  <p:tag name="MH" val="20160421164211"/>
  <p:tag name="MH_LIBRARY" val="GRAPHIC"/>
  <p:tag name="MH_ORDER" val="文本框 7"/>
</p:tagLst>
</file>

<file path=ppt/tags/tag12.xml><?xml version="1.0" encoding="utf-8"?>
<p:tagLst xmlns:p="http://schemas.openxmlformats.org/presentationml/2006/main">
  <p:tag name="MH" val="20160421164211"/>
  <p:tag name="MH_LIBRARY" val="GRAPHIC"/>
  <p:tag name="MH_ORDER" val="Straight Connector 8"/>
</p:tagLst>
</file>

<file path=ppt/tags/tag13.xml><?xml version="1.0" encoding="utf-8"?>
<p:tagLst xmlns:p="http://schemas.openxmlformats.org/presentationml/2006/main">
  <p:tag name="MH" val="20160421164211"/>
  <p:tag name="MH_LIBRARY" val="GRAPHIC"/>
  <p:tag name="MH_ORDER" val="文本框 9"/>
</p:tagLst>
</file>

<file path=ppt/tags/tag14.xml><?xml version="1.0" encoding="utf-8"?>
<p:tagLst xmlns:p="http://schemas.openxmlformats.org/presentationml/2006/main">
  <p:tag name="MH" val="20160421164211"/>
  <p:tag name="MH_LIBRARY" val="GRAPHIC"/>
  <p:tag name="MH_ORDER" val="Chevron 47"/>
</p:tagLst>
</file>

<file path=ppt/tags/tag15.xml><?xml version="1.0" encoding="utf-8"?>
<p:tagLst xmlns:p="http://schemas.openxmlformats.org/presentationml/2006/main">
  <p:tag name="MH" val="20160421164211"/>
  <p:tag name="MH_LIBRARY" val="GRAPHIC"/>
  <p:tag name="MH_ORDER" val="文本框 7"/>
</p:tagLst>
</file>

<file path=ppt/tags/tag16.xml><?xml version="1.0" encoding="utf-8"?>
<p:tagLst xmlns:p="http://schemas.openxmlformats.org/presentationml/2006/main">
  <p:tag name="MH" val="20160421164211"/>
  <p:tag name="MH_LIBRARY" val="GRAPHIC"/>
  <p:tag name="MH_ORDER" val="Straight Connector 8"/>
</p:tagLst>
</file>

<file path=ppt/tags/tag17.xml><?xml version="1.0" encoding="utf-8"?>
<p:tagLst xmlns:p="http://schemas.openxmlformats.org/presentationml/2006/main">
  <p:tag name="MH" val="20160421164211"/>
  <p:tag name="MH_LIBRARY" val="GRAPHIC"/>
  <p:tag name="MH_ORDER" val="文本框 9"/>
</p:tagLst>
</file>

<file path=ppt/tags/tag18.xml><?xml version="1.0" encoding="utf-8"?>
<p:tagLst xmlns:p="http://schemas.openxmlformats.org/presentationml/2006/main">
  <p:tag name="MH" val="20160421164211"/>
  <p:tag name="MH_LIBRARY" val="GRAPHIC"/>
  <p:tag name="MH_ORDER" val="Chevron 47"/>
</p:tagLst>
</file>

<file path=ppt/tags/tag19.xml><?xml version="1.0" encoding="utf-8"?>
<p:tagLst xmlns:p="http://schemas.openxmlformats.org/presentationml/2006/main">
  <p:tag name="MH_TYPE" val="#NeiR#"/>
  <p:tag name="MH_NUMBER" val="4"/>
  <p:tag name="MH" val="20160421164211"/>
  <p:tag name="MH_LIBRARY" val="GRAPHIC"/>
</p:tagLst>
</file>

<file path=ppt/tags/tag2.xml><?xml version="1.0" encoding="utf-8"?>
<p:tagLst xmlns:p="http://schemas.openxmlformats.org/presentationml/2006/main">
  <p:tag name="MH" val="20160421164211"/>
  <p:tag name="MH_LIBRARY" val="GRAPHIC"/>
  <p:tag name="MH_ORDER" val="文本框 7"/>
</p:tagLst>
</file>

<file path=ppt/tags/tag20.xml><?xml version="1.0" encoding="utf-8"?>
<p:tagLst xmlns:p="http://schemas.openxmlformats.org/presentationml/2006/main">
  <p:tag name="MH" val="20160421164329"/>
  <p:tag name="MH_LIBRARY" val="GRAPHIC"/>
  <p:tag name="MH_ORDER" val="Freeform 10"/>
</p:tagLst>
</file>

<file path=ppt/tags/tag21.xml><?xml version="1.0" encoding="utf-8"?>
<p:tagLst xmlns:p="http://schemas.openxmlformats.org/presentationml/2006/main">
  <p:tag name="MH" val="20160421164329"/>
  <p:tag name="MH_LIBRARY" val="GRAPHIC"/>
  <p:tag name="MH_ORDER" val="文本框 11"/>
</p:tagLst>
</file>

<file path=ppt/tags/tag22.xml><?xml version="1.0" encoding="utf-8"?>
<p:tagLst xmlns:p="http://schemas.openxmlformats.org/presentationml/2006/main">
  <p:tag name="MH" val="20160421164329"/>
  <p:tag name="MH_LIBRARY" val="GRAPHIC"/>
</p:tagLst>
</file>

<file path=ppt/tags/tag23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24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25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26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27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28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29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3.xml><?xml version="1.0" encoding="utf-8"?>
<p:tagLst xmlns:p="http://schemas.openxmlformats.org/presentationml/2006/main">
  <p:tag name="MH" val="20160421164211"/>
  <p:tag name="MH_LIBRARY" val="GRAPHIC"/>
  <p:tag name="MH_ORDER" val="Straight Connector 8"/>
</p:tagLst>
</file>

<file path=ppt/tags/tag30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31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32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33.xml><?xml version="1.0" encoding="utf-8"?>
<p:tagLst xmlns:p="http://schemas.openxmlformats.org/presentationml/2006/main">
  <p:tag name="MH" val="20160421164329"/>
  <p:tag name="MH_LIBRARY" val="GRAPHIC"/>
  <p:tag name="MH_ORDER" val="Freeform 10"/>
</p:tagLst>
</file>

<file path=ppt/tags/tag34.xml><?xml version="1.0" encoding="utf-8"?>
<p:tagLst xmlns:p="http://schemas.openxmlformats.org/presentationml/2006/main">
  <p:tag name="MH" val="20160421164329"/>
  <p:tag name="MH_LIBRARY" val="GRAPHIC"/>
  <p:tag name="MH_ORDER" val="文本框 11"/>
</p:tagLst>
</file>

<file path=ppt/tags/tag35.xml><?xml version="1.0" encoding="utf-8"?>
<p:tagLst xmlns:p="http://schemas.openxmlformats.org/presentationml/2006/main">
  <p:tag name="MH" val="20160421164329"/>
  <p:tag name="MH_LIBRARY" val="GRAPHIC"/>
</p:tagLst>
</file>

<file path=ppt/tags/tag36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37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38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39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4.xml><?xml version="1.0" encoding="utf-8"?>
<p:tagLst xmlns:p="http://schemas.openxmlformats.org/presentationml/2006/main">
  <p:tag name="MH" val="20160421164211"/>
  <p:tag name="MH_LIBRARY" val="GRAPHIC"/>
  <p:tag name="MH_ORDER" val="文本框 9"/>
</p:tagLst>
</file>

<file path=ppt/tags/tag40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41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42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43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44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45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46.xml><?xml version="1.0" encoding="utf-8"?>
<p:tagLst xmlns:p="http://schemas.openxmlformats.org/presentationml/2006/main">
  <p:tag name="MH" val="20160421164329"/>
  <p:tag name="MH_LIBRARY" val="GRAPHIC"/>
  <p:tag name="MH_ORDER" val="Freeform 10"/>
</p:tagLst>
</file>

<file path=ppt/tags/tag47.xml><?xml version="1.0" encoding="utf-8"?>
<p:tagLst xmlns:p="http://schemas.openxmlformats.org/presentationml/2006/main">
  <p:tag name="MH" val="20160421164329"/>
  <p:tag name="MH_LIBRARY" val="GRAPHIC"/>
  <p:tag name="MH_ORDER" val="文本框 11"/>
</p:tagLst>
</file>

<file path=ppt/tags/tag48.xml><?xml version="1.0" encoding="utf-8"?>
<p:tagLst xmlns:p="http://schemas.openxmlformats.org/presentationml/2006/main">
  <p:tag name="MH" val="20160421164329"/>
  <p:tag name="MH_LIBRARY" val="GRAPHIC"/>
</p:tagLst>
</file>

<file path=ppt/tags/tag49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5.xml><?xml version="1.0" encoding="utf-8"?>
<p:tagLst xmlns:p="http://schemas.openxmlformats.org/presentationml/2006/main">
  <p:tag name="MH" val="20160421164211"/>
  <p:tag name="MH_LIBRARY" val="GRAPHIC"/>
  <p:tag name="MH_ORDER" val="Chevron 47"/>
</p:tagLst>
</file>

<file path=ppt/tags/tag50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51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52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53.xml><?xml version="1.0" encoding="utf-8"?>
<p:tagLst xmlns:p="http://schemas.openxmlformats.org/presentationml/2006/main">
  <p:tag name="MH" val="20160421164329"/>
  <p:tag name="MH_LIBRARY" val="GRAPHIC"/>
  <p:tag name="MH_ORDER" val="Freeform 10"/>
</p:tagLst>
</file>

<file path=ppt/tags/tag54.xml><?xml version="1.0" encoding="utf-8"?>
<p:tagLst xmlns:p="http://schemas.openxmlformats.org/presentationml/2006/main">
  <p:tag name="MH" val="20160421164329"/>
  <p:tag name="MH_LIBRARY" val="GRAPHIC"/>
  <p:tag name="MH_ORDER" val="文本框 11"/>
</p:tagLst>
</file>

<file path=ppt/tags/tag55.xml><?xml version="1.0" encoding="utf-8"?>
<p:tagLst xmlns:p="http://schemas.openxmlformats.org/presentationml/2006/main">
  <p:tag name="MH" val="20160421164329"/>
  <p:tag name="MH_LIBRARY" val="GRAPHIC"/>
</p:tagLst>
</file>

<file path=ppt/tags/tag56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57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58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59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6.xml><?xml version="1.0" encoding="utf-8"?>
<p:tagLst xmlns:p="http://schemas.openxmlformats.org/presentationml/2006/main">
  <p:tag name="MH" val="20160421164211"/>
  <p:tag name="MH_LIBRARY" val="GRAPHIC"/>
  <p:tag name="MH_ORDER" val="Rectangle 73"/>
</p:tagLst>
</file>

<file path=ppt/tags/tag60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61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62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63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64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65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66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67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68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69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7.xml><?xml version="1.0" encoding="utf-8"?>
<p:tagLst xmlns:p="http://schemas.openxmlformats.org/presentationml/2006/main">
  <p:tag name="MH" val="20160421164211"/>
  <p:tag name="MH_LIBRARY" val="GRAPHIC"/>
  <p:tag name="MH_ORDER" val="文本框 7"/>
</p:tagLst>
</file>

<file path=ppt/tags/tag70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71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8.xml><?xml version="1.0" encoding="utf-8"?>
<p:tagLst xmlns:p="http://schemas.openxmlformats.org/presentationml/2006/main">
  <p:tag name="MH" val="20160421164211"/>
  <p:tag name="MH_LIBRARY" val="GRAPHIC"/>
  <p:tag name="MH_ORDER" val="Straight Connector 8"/>
</p:tagLst>
</file>

<file path=ppt/tags/tag9.xml><?xml version="1.0" encoding="utf-8"?>
<p:tagLst xmlns:p="http://schemas.openxmlformats.org/presentationml/2006/main">
  <p:tag name="MH" val="20160421164211"/>
  <p:tag name="MH_LIBRARY" val="GRAPHIC"/>
  <p:tag name="MH_ORDER" val="文本框 9"/>
</p:tagLst>
</file>

<file path=ppt/theme/theme1.xml><?xml version="1.0" encoding="utf-8"?>
<a:theme xmlns:a="http://schemas.openxmlformats.org/drawingml/2006/main" name="A000120140530A99PPBG">
  <a:themeElements>
    <a:clrScheme name="自定义 676">
      <a:dk1>
        <a:srgbClr val="5F5F5F"/>
      </a:dk1>
      <a:lt1>
        <a:srgbClr val="FFFFFF"/>
      </a:lt1>
      <a:dk2>
        <a:srgbClr val="FFFFFF"/>
      </a:dk2>
      <a:lt2>
        <a:srgbClr val="5F5F5F"/>
      </a:lt2>
      <a:accent1>
        <a:srgbClr val="EA5B58"/>
      </a:accent1>
      <a:accent2>
        <a:srgbClr val="D15E95"/>
      </a:accent2>
      <a:accent3>
        <a:srgbClr val="FA6090"/>
      </a:accent3>
      <a:accent4>
        <a:srgbClr val="F9A317"/>
      </a:accent4>
      <a:accent5>
        <a:srgbClr val="F97F46"/>
      </a:accent5>
      <a:accent6>
        <a:srgbClr val="00B050"/>
      </a:accent6>
      <a:hlink>
        <a:srgbClr val="C00000"/>
      </a:hlink>
      <a:folHlink>
        <a:srgbClr val="FFA6A6"/>
      </a:folHlink>
    </a:clrScheme>
    <a:fontScheme name="自定义 2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90204" pitchFamily="34" charset="0"/>
            <a:ea typeface="微软雅黑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A000120150822A08KPBG</Template>
  <TotalTime>0</TotalTime>
  <Words>3273</Words>
  <Application>WPS Writer</Application>
  <PresentationFormat>宽屏</PresentationFormat>
  <Paragraphs>345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53" baseType="lpstr">
      <vt:lpstr>Arial</vt:lpstr>
      <vt:lpstr>新細明體</vt:lpstr>
      <vt:lpstr>Wingdings</vt:lpstr>
      <vt:lpstr>Calibri</vt:lpstr>
      <vt:lpstr>Helvetica Neue</vt:lpstr>
      <vt:lpstr>幼圆</vt:lpstr>
      <vt:lpstr>苹方-简</vt:lpstr>
      <vt:lpstr>微软雅黑</vt:lpstr>
      <vt:lpstr>汉仪旗黑</vt:lpstr>
      <vt:lpstr>Wingdings 2</vt:lpstr>
      <vt:lpstr>SimSun</vt:lpstr>
      <vt:lpstr>汉仪书宋二KW</vt:lpstr>
      <vt:lpstr>Bernard MT Condensed</vt:lpstr>
      <vt:lpstr>华文隶书</vt:lpstr>
      <vt:lpstr>Microsoft New Tai Lue</vt:lpstr>
      <vt:lpstr>Arial Narrow</vt:lpstr>
      <vt:lpstr>Times New Roman</vt:lpstr>
      <vt:lpstr>Berlin Sans FB</vt:lpstr>
      <vt:lpstr>方正姚体</vt:lpstr>
      <vt:lpstr>华文宋体</vt:lpstr>
      <vt:lpstr>SimSun</vt:lpstr>
      <vt:lpstr>Arial Unicode MS</vt:lpstr>
      <vt:lpstr>宋体-繁</vt:lpstr>
      <vt:lpstr>Baskerville Old Face</vt:lpstr>
      <vt:lpstr>幼圆</vt:lpstr>
      <vt:lpstr>微软雅黑</vt:lpstr>
      <vt:lpstr>A000120140530A99PPBG</vt:lpstr>
      <vt:lpstr>JAVA </vt:lpstr>
      <vt:lpstr>PowerPoint 演示文稿</vt:lpstr>
      <vt:lpstr>PowerPoint 演示文稿</vt:lpstr>
      <vt:lpstr>01.1　JAVA排名</vt:lpstr>
      <vt:lpstr>01.1　JAVA基礎語法</vt:lpstr>
      <vt:lpstr>01.1　編寫JAVA時要注意的地方</vt:lpstr>
      <vt:lpstr>01.2　JAVA對象和類</vt:lpstr>
      <vt:lpstr>01.2　JAVA中的類</vt:lpstr>
      <vt:lpstr>PowerPoint 演示文稿</vt:lpstr>
      <vt:lpstr>02.1　內置數據類型</vt:lpstr>
      <vt:lpstr>02.1　JAVA變量類型</vt:lpstr>
      <vt:lpstr>02.1　JAVA變量類型有</vt:lpstr>
      <vt:lpstr>02.1　JAVA局類變量</vt:lpstr>
      <vt:lpstr>02.1　JAVA局部變量</vt:lpstr>
      <vt:lpstr>PowerPoint 演示文稿</vt:lpstr>
      <vt:lpstr>01.1　JAVA排名</vt:lpstr>
      <vt:lpstr>02.1　內置數據類型</vt:lpstr>
      <vt:lpstr>PowerPoint 演示文稿</vt:lpstr>
      <vt:lpstr>03.2　包裝類型</vt:lpstr>
      <vt:lpstr>04.1　Java 修饰符</vt:lpstr>
      <vt:lpstr>04.2　訪問控制修飾符</vt:lpstr>
      <vt:lpstr>04.2　default</vt:lpstr>
      <vt:lpstr>04.3　private</vt:lpstr>
      <vt:lpstr>04.4　public</vt:lpstr>
      <vt:lpstr>04.2　訪問控制修飾符</vt:lpstr>
      <vt:lpstr>01.2　創建對象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銀雁科技－李志華</cp:lastModifiedBy>
  <cp:revision>284</cp:revision>
  <dcterms:created xsi:type="dcterms:W3CDTF">2021-05-17T09:58:22Z</dcterms:created>
  <dcterms:modified xsi:type="dcterms:W3CDTF">2021-05-17T09:58:22Z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��Լ����PPTģ��.ppt</vt:lpwstr>
  </property>
  <property fmtid="{D5CDD505-2E9C-101B-9397-08002B2CF9AE}" pid="3" name="fileid">
    <vt:lpwstr>812479</vt:lpwstr>
  </property>
  <property fmtid="{D5CDD505-2E9C-101B-9397-08002B2CF9AE}" pid="4" name="KSOProductBuildVer">
    <vt:lpwstr>1028-3.3.0.5120</vt:lpwstr>
  </property>
</Properties>
</file>