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0" r:id="rId3"/>
    <p:sldId id="262" r:id="rId4"/>
    <p:sldId id="263" r:id="rId5"/>
    <p:sldId id="313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3" r:id="rId22"/>
    <p:sldId id="354" r:id="rId23"/>
    <p:sldId id="355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36" r:id="rId44"/>
  </p:sldIdLst>
  <p:sldSz cx="12192000" cy="6858000"/>
  <p:notesSz cx="6858000" cy="9144000"/>
  <p:defaultTextStyle>
    <a:defPPr>
      <a:defRPr lang="zh-CN"/>
    </a:defPPr>
    <a:lvl1pPr marL="0" lvl="0" indent="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1pPr>
    <a:lvl2pPr marL="608330" lvl="1" indent="-1511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2pPr>
    <a:lvl3pPr marL="1217930" lvl="2" indent="-3035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3pPr>
    <a:lvl4pPr marL="1827530" lvl="3" indent="-4559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4pPr>
    <a:lvl5pPr marL="2437130" lvl="4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5pPr>
    <a:lvl6pPr marL="2286000" lvl="5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6pPr>
    <a:lvl7pPr marL="2743200" lvl="6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7pPr>
    <a:lvl8pPr marL="3200400" lvl="7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8pPr>
    <a:lvl9pPr marL="3657600" lvl="8" indent="-608330" algn="l" defTabSz="121793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D6D6D"/>
    <a:srgbClr val="5D6063"/>
    <a:srgbClr val="6C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12"/>
    <p:restoredTop sz="91244"/>
  </p:normalViewPr>
  <p:slideViewPr>
    <p:cSldViewPr snapToGrid="0" showGuides="1">
      <p:cViewPr>
        <p:scale>
          <a:sx n="70" d="100"/>
          <a:sy n="70" d="100"/>
        </p:scale>
        <p:origin x="-456" y="-120"/>
      </p:cViewPr>
      <p:guideLst>
        <p:guide orient="horz" pos="2196"/>
        <p:guide pos="3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12172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SimSun" charset="-122"/>
              </a:defRPr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11B03F-113B-4A10-AB63-944550DAD6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SimSun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SimSun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217295" rtl="0" eaLnBrk="0" fontAlgn="base" hangingPunct="0">
      <a:spcBef>
        <a:spcPct val="30000"/>
      </a:spcBef>
      <a:spcAft>
        <a:spcPct val="0"/>
      </a:spcAft>
      <a:buFont typeface="Arial" panose="020B0604020202090204" pitchFamily="34" charset="0"/>
      <a:defRPr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121729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78000" y="0"/>
            <a:ext cx="10414000" cy="68580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408113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408113"/>
            <a:ext cx="1778000" cy="4603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4" name="KSO_BT1"/>
          <p:cNvSpPr>
            <a:spLocks noGrp="1"/>
          </p:cNvSpPr>
          <p:nvPr>
            <p:ph type="ctrTitle"/>
          </p:nvPr>
        </p:nvSpPr>
        <p:spPr>
          <a:xfrm>
            <a:off x="2159000" y="2155825"/>
            <a:ext cx="8394700" cy="1470025"/>
          </a:xfrm>
        </p:spPr>
        <p:txBody>
          <a:bodyPr/>
          <a:lstStyle>
            <a:lvl1pPr>
              <a:defRPr sz="40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3317" name="KSO_BC1"/>
          <p:cNvSpPr>
            <a:spLocks noGrp="1"/>
          </p:cNvSpPr>
          <p:nvPr>
            <p:ph type="subTitle" idx="1"/>
          </p:nvPr>
        </p:nvSpPr>
        <p:spPr>
          <a:xfrm>
            <a:off x="2159000" y="3797300"/>
            <a:ext cx="8407400" cy="723900"/>
          </a:xfrm>
        </p:spPr>
        <p:txBody>
          <a:bodyPr/>
          <a:lstStyle>
            <a:lvl1pPr marL="0" indent="0" algn="l">
              <a:buFont typeface="Wingdings 2" panose="05020102010507070707" pitchFamily="18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3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4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825670-B321-4920-B91F-E84A75CE7E1D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8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2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2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315961" y="1"/>
            <a:ext cx="9312101" cy="6966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961" y="1419906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315961" y="2243818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48375" y="1419906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648375" y="2243818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306286" y="1055308"/>
            <a:ext cx="10595428" cy="5193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28575"/>
            <a:ext cx="979488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866775"/>
            <a:ext cx="979488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84B910-3708-4982-82F4-6F6169D7C5C8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KSO_BT1"/>
          <p:cNvSpPr>
            <a:spLocks noGrp="1"/>
          </p:cNvSpPr>
          <p:nvPr>
            <p:ph type="title"/>
          </p:nvPr>
        </p:nvSpPr>
        <p:spPr>
          <a:xfrm>
            <a:off x="1230313" y="104775"/>
            <a:ext cx="10525125" cy="700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 smtClean="0">
                <a:solidFill>
                  <a:srgbClr val="9D9D9D"/>
                </a:solidFill>
              </a:defRPr>
            </a:lvl1pPr>
          </a:lstStyle>
          <a:p>
            <a:pPr marL="0" marR="0" lvl="0" indent="0" algn="ct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  <a:t>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9D9D9D"/>
                </a:solidFill>
              </a:defRPr>
            </a:lvl1pPr>
          </a:lstStyle>
          <a:p>
            <a:pPr marL="0" marR="0" lvl="0" indent="0" algn="r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F31E64-B1B8-492B-A24F-860210D5358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Calibri" pitchFamily="34" charset="0"/>
                <a:ea typeface="幼圆" pitchFamily="49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1230313" y="1339850"/>
            <a:ext cx="10525125" cy="4997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-28575"/>
            <a:ext cx="979488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866775"/>
            <a:ext cx="12192000" cy="3841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866775"/>
            <a:ext cx="979488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D71F1B"/>
          </a:solidFill>
          <a:latin typeface="+mj-ea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71F1B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66700" indent="-266700" algn="just" defTabSz="685800" rtl="0" eaLnBrk="0" fontAlgn="base" hangingPunct="0">
        <a:lnSpc>
          <a:spcPct val="110000"/>
        </a:lnSpc>
        <a:spcBef>
          <a:spcPts val="135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"/>
        <a:defRPr sz="2400" kern="1200">
          <a:solidFill>
            <a:schemeClr val="accent1"/>
          </a:solidFill>
          <a:latin typeface="+mj-ea"/>
          <a:ea typeface="+mj-ea"/>
          <a:cs typeface="+mn-cs"/>
        </a:defRPr>
      </a:lvl1pPr>
      <a:lvl2pPr marL="266700" indent="-266700" algn="just" defTabSz="685800" rtl="0" eaLnBrk="0" fontAlgn="base" hangingPunct="0">
        <a:lnSpc>
          <a:spcPct val="150000"/>
        </a:lnSpc>
        <a:spcBef>
          <a:spcPct val="0"/>
        </a:spcBef>
        <a:spcAft>
          <a:spcPts val="450"/>
        </a:spcAft>
        <a:buClr>
          <a:srgbClr val="E39EBF"/>
        </a:buClr>
        <a:buFont typeface="幼圆" pitchFamily="49" charset="-122"/>
        <a:buChar char=" "/>
        <a:defRPr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0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6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47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0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49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5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56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59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58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66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tags" Target="../tags/tag65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68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tags" Target="../tags/tag67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70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tags" Target="../tags/tag69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7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tags" Target="../tags/tag71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74.xml"/><Relationship Id="rId2" Type="http://schemas.openxmlformats.org/officeDocument/2006/relationships/image" Target="../media/image35.png"/><Relationship Id="rId1" Type="http://schemas.openxmlformats.org/officeDocument/2006/relationships/tags" Target="../tags/tag73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76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tags" Target="../tags/tag7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81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tags" Target="../tags/tag80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83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tags" Target="../tags/tag8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85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tags" Target="../tags/tag84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89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tags" Target="../tags/tag88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91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tags" Target="../tags/tag90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93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tags" Target="../tags/tag92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95.xml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0" Type="http://schemas.openxmlformats.org/officeDocument/2006/relationships/notesSlide" Target="../notesSlides/notesSlide36.xml"/><Relationship Id="rId1" Type="http://schemas.openxmlformats.org/officeDocument/2006/relationships/tags" Target="../tags/tag94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97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tags" Target="../tags/tag9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99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tags" Target="../tags/tag98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8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4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/>
          <a:p>
            <a:pPr defTabSz="685800" eaLnBrk="1" hangingPunct="1"/>
            <a:r>
              <a:rPr lang="en-US" altLang="zh-CN" kern="1200" dirty="0">
                <a:latin typeface="+mj-ea"/>
                <a:ea typeface="+mj-ea"/>
                <a:cs typeface="+mj-cs"/>
              </a:rPr>
              <a:t>JAVA 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2159000" y="3797300"/>
            <a:ext cx="8407400" cy="723900"/>
          </a:xfrm>
        </p:spPr>
        <p:txBody>
          <a:bodyPr vert="horz" wrap="square" lIns="91440" tIns="45720" rIns="91440" bIns="45720" anchor="t"/>
          <a:p>
            <a:pPr defTabSz="685800" eaLnBrk="1" hangingPunct="1">
              <a:buSzPct val="80000"/>
              <a:buFont typeface="Wingdings 2" panose="05020102010507070707" pitchFamily="18" charset="2"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李志華</a:t>
            </a:r>
            <a:br>
              <a:rPr lang="zh-CN" altLang="en-US" kern="1200" dirty="0">
                <a:latin typeface="+mj-ea"/>
                <a:ea typeface="+mj-ea"/>
                <a:cs typeface="+mn-cs"/>
              </a:rPr>
            </a:br>
            <a:r>
              <a:rPr lang="en-US" altLang="zh-CN" kern="1200" dirty="0">
                <a:latin typeface="+mj-ea"/>
                <a:ea typeface="+mj-ea"/>
                <a:cs typeface="+mn-cs"/>
              </a:rPr>
              <a:t>2021-05-20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01.6</a:t>
            </a:r>
            <a:r>
              <a:rPr lang="zh-CN" altLang="en-US" dirty="0"/>
              <a:t>　</a:t>
            </a:r>
            <a:r>
              <a:rPr lang="zh-TW" alt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位運算符</a:t>
            </a:r>
            <a:r>
              <a:rPr lang="en-US" altLang="zh-CN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-</a:t>
            </a:r>
            <a:r>
              <a:rPr lang="zh-CN" alt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例子</a:t>
            </a:r>
            <a:endParaRPr lang="zh-CN" altLang="en-US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61770" y="1524000"/>
            <a:ext cx="1029398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sz="1400" dirty="0" smtClean="0">
                <a:latin typeface="Arial" panose="020B0604020202090204" pitchFamily="34" charset="0"/>
                <a:ea typeface="微软雅黑" pitchFamily="34" charset="-122"/>
              </a:rPr>
              <a:t>下麵的簡單示例程式演示了關係運算符。複製並粘貼下麵的Java程式並保存為Test.java檔，然後編譯並運行這個程式：</a:t>
            </a:r>
            <a:endParaRPr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70" y="1894840"/>
            <a:ext cx="3192145" cy="48050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1894840"/>
            <a:ext cx="2209800" cy="2590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01.7</a:t>
            </a:r>
            <a:r>
              <a:rPr lang="zh-CN" altLang="en-US" dirty="0"/>
              <a:t>　</a:t>
            </a:r>
            <a:r>
              <a:rPr lang="zh-TW" alt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邏輯運算符</a:t>
            </a:r>
            <a:endParaRPr lang="zh-TW" altLang="en-US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61770" y="1524000"/>
            <a:ext cx="1029398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sz="1400" dirty="0" smtClean="0">
                <a:latin typeface="Arial" panose="020B0604020202090204" pitchFamily="34" charset="0"/>
                <a:ea typeface="微软雅黑" pitchFamily="34" charset="-122"/>
              </a:rPr>
              <a:t>下表列出了邏輯運算符的基本運算，假設布爾變數A為真，變數B為假</a:t>
            </a:r>
            <a:endParaRPr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graphicFrame>
        <p:nvGraphicFramePr>
          <p:cNvPr id="4" name="圓桌 3"/>
          <p:cNvGraphicFramePr/>
          <p:nvPr/>
        </p:nvGraphicFramePr>
        <p:xfrm>
          <a:off x="1568450" y="2283460"/>
          <a:ext cx="984885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655"/>
                <a:gridCol w="6403975"/>
                <a:gridCol w="2649220"/>
              </a:tblGrid>
              <a:tr h="552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操作符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描述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例子</a:t>
                      </a:r>
                      <a:endParaRPr lang="zh-TW" alt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&amp;&amp;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稱為邏輯與運算符。當且僅當兩個運算元都為真，條件才為真。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（A &amp;&amp; B）為假。</a:t>
                      </a:r>
                      <a:endParaRPr lang="zh-TW" alt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| |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稱為邏輯或操作符。如果任何兩個運算元任何一個為真，條件為真。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（A | | B）為真。</a:t>
                      </a:r>
                      <a:endParaRPr lang="zh-TW" alt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！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稱為邏輯非運算符。用來反轉運算元的邏輯狀態。如果條件為true，則邏輯非運算符將得到false。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！（A &amp;&amp; B）為真。</a:t>
                      </a:r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01.8</a:t>
            </a:r>
            <a:r>
              <a:rPr lang="zh-CN" altLang="en-US" dirty="0"/>
              <a:t>　</a:t>
            </a:r>
            <a:r>
              <a:rPr lang="zh-TW" alt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邏輯運算符</a:t>
            </a:r>
            <a:r>
              <a:rPr lang="en-US" altLang="zh-CN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-</a:t>
            </a:r>
            <a:r>
              <a:rPr lang="zh-CN" alt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例子</a:t>
            </a:r>
            <a:endParaRPr lang="zh-CN" altLang="en-US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61770" y="1524000"/>
            <a:ext cx="1029398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sz="1400" dirty="0" smtClean="0">
                <a:latin typeface="Arial" panose="020B0604020202090204" pitchFamily="34" charset="0"/>
                <a:ea typeface="微软雅黑" pitchFamily="34" charset="-122"/>
              </a:rPr>
              <a:t>下麵的簡單示例程式演示了關係運算符。複製並粘貼下麵的Java程式並保存為Test.java檔，然後編譯並運行這個程式：</a:t>
            </a:r>
            <a:endParaRPr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70" y="1894840"/>
            <a:ext cx="6668135" cy="3200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625" y="1965325"/>
            <a:ext cx="2463800" cy="13589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01.9</a:t>
            </a:r>
            <a:r>
              <a:rPr lang="zh-CN" altLang="en-US" dirty="0"/>
              <a:t>　</a:t>
            </a:r>
            <a:r>
              <a:rPr lang="zh-TW" alt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賦值運算符</a:t>
            </a:r>
            <a:endParaRPr lang="zh-TW" altLang="en-US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</p:txBody>
      </p:sp>
      <p:graphicFrame>
        <p:nvGraphicFramePr>
          <p:cNvPr id="5" name="圓桌 4"/>
          <p:cNvGraphicFramePr/>
          <p:nvPr/>
        </p:nvGraphicFramePr>
        <p:xfrm>
          <a:off x="1465580" y="1354455"/>
          <a:ext cx="10290175" cy="529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10"/>
                <a:gridCol w="5967095"/>
                <a:gridCol w="3430270"/>
              </a:tblGrid>
              <a:tr h="3333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操作符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描述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例子</a:t>
                      </a:r>
                      <a:endParaRPr lang="zh-TW" altLang="en-US"/>
                    </a:p>
                  </a:txBody>
                  <a:tcPr/>
                </a:tc>
              </a:tr>
              <a:tr h="494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=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簡單的賦值運算符，將右運算元的值賦給左側運算元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C = A + B將把A + B得到的值賦給C</a:t>
                      </a:r>
                      <a:endParaRPr lang="zh-TW" altLang="en-US"/>
                    </a:p>
                  </a:txBody>
                  <a:tcPr/>
                </a:tc>
              </a:tr>
              <a:tr h="494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+ =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加和賦值操作符，它把左運算元和右運算元相加賦值給左運算元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C + = A等價於C = C + A</a:t>
                      </a:r>
                      <a:endParaRPr lang="zh-TW" altLang="en-US"/>
                    </a:p>
                  </a:txBody>
                  <a:tcPr/>
                </a:tc>
              </a:tr>
              <a:tr h="494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- =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減和賦值操作符，它把左運算元和右運算元相減賦值給左運算元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C - = A等價於C = C -</a:t>
                      </a:r>
                      <a:endParaRPr lang="zh-TW" altLang="en-US"/>
                    </a:p>
                  </a:txBody>
                  <a:tcPr/>
                </a:tc>
              </a:tr>
              <a:tr h="332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 A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/>
                </a:tc>
              </a:tr>
              <a:tr h="494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* =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乘和賦值操作符，它把左運算元和右運算元相乘賦值給左運算元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C * = A等價於C = C * A</a:t>
                      </a:r>
                      <a:endParaRPr lang="zh-TW" altLang="en-US"/>
                    </a:p>
                  </a:txBody>
                  <a:tcPr/>
                </a:tc>
              </a:tr>
              <a:tr h="494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/ =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除和賦值操作符，它把左運算元和右運算元相除賦值給左運算元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C / = A等價於C = C / A</a:t>
                      </a:r>
                      <a:endParaRPr lang="zh-TW" altLang="en-US"/>
                    </a:p>
                  </a:txBody>
                  <a:tcPr/>
                </a:tc>
              </a:tr>
              <a:tr h="494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（％）=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取模和賦值操作符，它把左運算元和右運算元取模後賦值給左運算元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C％= A等價於C = C％A</a:t>
                      </a:r>
                      <a:endParaRPr lang="zh-TW" altLang="en-US"/>
                    </a:p>
                  </a:txBody>
                  <a:tcPr/>
                </a:tc>
              </a:tr>
              <a:tr h="3333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&lt;&lt; =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左移位賦值運算符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C &lt;&lt; = 2等價於C = C &lt;&lt; 2</a:t>
                      </a:r>
                      <a:endParaRPr lang="zh-TW" altLang="en-US"/>
                    </a:p>
                  </a:txBody>
                  <a:tcPr/>
                </a:tc>
              </a:tr>
              <a:tr h="3327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&gt;&gt; =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右移位賦值運算符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C &gt;&gt; = 2等價於C = C &gt;&gt; 2</a:t>
                      </a:r>
                      <a:endParaRPr lang="zh-TW" altLang="en-US"/>
                    </a:p>
                  </a:txBody>
                  <a:tcPr/>
                </a:tc>
              </a:tr>
              <a:tr h="3327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＆=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按位與賦值運算符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C＆= 2等價於C = C＆2</a:t>
                      </a:r>
                      <a:endParaRPr lang="zh-TW" altLang="en-US"/>
                    </a:p>
                  </a:txBody>
                  <a:tcPr/>
                </a:tc>
              </a:tr>
              <a:tr h="3327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^ =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按位異或賦值操作符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C ^ = 2等價於C = C ^ 2</a:t>
                      </a:r>
                      <a:endParaRPr lang="zh-TW" altLang="en-US"/>
                    </a:p>
                  </a:txBody>
                  <a:tcPr/>
                </a:tc>
              </a:tr>
              <a:tr h="3333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| =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按位或賦值操作符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C | = 2等價於C = C | 2</a:t>
                      </a:r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01.10</a:t>
            </a:r>
            <a:r>
              <a:rPr lang="zh-CN" altLang="en-US" dirty="0"/>
              <a:t>　</a:t>
            </a:r>
            <a:r>
              <a:rPr lang="zh-TW" alt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賦值運算符</a:t>
            </a:r>
            <a:r>
              <a:rPr lang="en-US" altLang="zh-CN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-</a:t>
            </a:r>
            <a:r>
              <a:rPr lang="zh-CN" alt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例子</a:t>
            </a:r>
            <a:endParaRPr lang="zh-CN" altLang="en-US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61770" y="1524000"/>
            <a:ext cx="1029398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sz="1400" dirty="0" smtClean="0">
                <a:latin typeface="Arial" panose="020B0604020202090204" pitchFamily="34" charset="0"/>
                <a:ea typeface="微软雅黑" pitchFamily="34" charset="-122"/>
              </a:rPr>
              <a:t>下麵的簡單示例程式演示了關係運算符。複製並粘貼下麵的Java程式並保存為Test.java檔，然後編譯並運行這個程式：</a:t>
            </a:r>
            <a:endParaRPr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05" y="1894840"/>
            <a:ext cx="3041650" cy="45351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925" y="1800860"/>
            <a:ext cx="3009900" cy="3670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01.11</a:t>
            </a:r>
            <a:r>
              <a:rPr lang="zh-CN" altLang="en-US" dirty="0"/>
              <a:t>　其他</a:t>
            </a:r>
            <a:r>
              <a:rPr lang="zh-TW" alt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運算符</a:t>
            </a:r>
            <a:endParaRPr lang="zh-TW" altLang="en-US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23035" y="1555750"/>
            <a:ext cx="5274310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條件運算符（?:）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條件運算符也被稱為三元運算符。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2205990"/>
            <a:ext cx="6706235" cy="8128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423035" y="3492500"/>
            <a:ext cx="7146290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instanceof 運算符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該運算符用於操作對象實例，檢查該對象是否是一個特定類型（類類型或介面類型）。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95" y="4030980"/>
            <a:ext cx="7404735" cy="838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01.12</a:t>
            </a:r>
            <a:r>
              <a:rPr lang="zh-CN" altLang="en-US" dirty="0"/>
              <a:t>　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  <a:sym typeface="+mn-ea"/>
              </a:rPr>
              <a:t>條件運算符（?:）</a:t>
            </a:r>
            <a:r>
              <a:rPr lang="en-US" altLang="zh-CN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-</a:t>
            </a:r>
            <a:r>
              <a:rPr lang="zh-CN" alt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例子</a:t>
            </a:r>
            <a:endParaRPr lang="zh-CN" altLang="en-US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40" y="1689100"/>
            <a:ext cx="5803900" cy="34798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830" y="3949700"/>
            <a:ext cx="2844800" cy="1117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01.13</a:t>
            </a:r>
            <a:r>
              <a:rPr lang="zh-CN" altLang="en-US" dirty="0"/>
              <a:t>　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  <a:sym typeface="+mn-ea"/>
              </a:rPr>
              <a:t>instanceof 運算符</a:t>
            </a:r>
            <a:r>
              <a:rPr lang="en-US" altLang="zh-CN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-</a:t>
            </a:r>
            <a:r>
              <a:rPr lang="zh-CN" alt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例子</a:t>
            </a:r>
            <a:endParaRPr lang="zh-CN" altLang="en-US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1496060"/>
            <a:ext cx="5156200" cy="3162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670" y="3762375"/>
            <a:ext cx="1066800" cy="7874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任意多边形 10"/>
          <p:cNvSpPr/>
          <p:nvPr>
            <p:custDataLst>
              <p:tags r:id="rId1"/>
            </p:custDataLst>
          </p:nvPr>
        </p:nvSpPr>
        <p:spPr>
          <a:xfrm>
            <a:off x="4284980" y="2479040"/>
            <a:ext cx="3622675" cy="1389380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400" noProof="0" dirty="0">
                <a:solidFill>
                  <a:schemeClr val="bg1"/>
                </a:solidFill>
                <a:latin typeface="+mn-lt"/>
                <a:ea typeface="+mn-ea"/>
                <a:cs typeface="Arial" panose="020B0604020202090204" pitchFamily="34" charset="0"/>
                <a:sym typeface="+mn-ea"/>
              </a:rPr>
              <a:t>02.Java</a:t>
            </a:r>
            <a:r>
              <a:rPr lang="zh-CN" altLang="en-US" sz="3400" noProof="0" dirty="0">
                <a:solidFill>
                  <a:schemeClr val="bg1"/>
                </a:solidFill>
                <a:latin typeface="+mn-lt"/>
                <a:ea typeface="+mn-ea"/>
                <a:cs typeface="Arial" panose="020B0604020202090204" pitchFamily="34" charset="0"/>
                <a:sym typeface="+mn-ea"/>
              </a:rPr>
              <a:t>循環結構</a:t>
            </a:r>
            <a:endParaRPr kumimoji="0" lang="zh-CN" altLang="en-US" sz="3400" b="0" i="0" u="none" strike="noStrike" kern="0" cap="none" spc="4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anose="020B0604020202090204" pitchFamily="34" charset="0"/>
              <a:sym typeface="+mn-ea"/>
            </a:endParaRPr>
          </a:p>
        </p:txBody>
      </p:sp>
      <p:sp>
        <p:nvSpPr>
          <p:cNvPr id="6147" name="文本框 11"/>
          <p:cNvSpPr txBox="1"/>
          <p:nvPr>
            <p:custDataLst>
              <p:tags r:id="rId2"/>
            </p:custDataLst>
          </p:nvPr>
        </p:nvSpPr>
        <p:spPr>
          <a:xfrm>
            <a:off x="3060065" y="4014153"/>
            <a:ext cx="5964238" cy="8239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latin typeface="幼圆" pitchFamily="49" charset="-122"/>
              </a:rPr>
              <a:t>瞭解</a:t>
            </a:r>
            <a:r>
              <a:rPr sz="1800" dirty="0">
                <a:latin typeface="幼圆" pitchFamily="49" charset="-122"/>
              </a:rPr>
              <a:t>循環結構</a:t>
            </a:r>
            <a:r>
              <a:rPr lang="en-US" sz="1800" dirty="0">
                <a:latin typeface="幼圆" pitchFamily="49" charset="-122"/>
              </a:rPr>
              <a:t>-while,do..while,for</a:t>
            </a:r>
            <a:r>
              <a:rPr lang="zh-CN" altLang="en-US" sz="1800" dirty="0">
                <a:latin typeface="幼圆" pitchFamily="49" charset="-122"/>
              </a:rPr>
              <a:t>如何使用</a:t>
            </a:r>
            <a:endParaRPr lang="zh-CN" altLang="en-US" sz="1800" dirty="0">
              <a:latin typeface="幼圆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02.1</a:t>
            </a:r>
            <a:r>
              <a:rPr lang="zh-CN" altLang="en-US" dirty="0"/>
              <a:t>　</a:t>
            </a:r>
            <a:r>
              <a:rPr lang="en-US" altLang="zh-CN" dirty="0"/>
              <a:t>Java</a:t>
            </a:r>
            <a:r>
              <a:rPr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循環結構</a:t>
            </a:r>
            <a:endParaRPr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46530" y="1677035"/>
            <a:ext cx="10107295" cy="929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順序結構的程式語句只能被執行一次。如果您想要同樣的操作執行多次,，就需要使用迴圈結構。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Java中有三種主要的迴圈結構：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46530" y="2606675"/>
            <a:ext cx="2540000" cy="929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b="1" dirty="0" smtClean="0">
                <a:latin typeface="Arial" panose="020B0604020202090204" pitchFamily="34" charset="0"/>
                <a:ea typeface="微软雅黑" pitchFamily="34" charset="-122"/>
              </a:rPr>
              <a:t>while迴圈</a:t>
            </a:r>
            <a:endParaRPr lang="zh-TW" altLang="en-US" sz="1400" b="1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b="1" dirty="0" smtClean="0">
                <a:latin typeface="Arial" panose="020B0604020202090204" pitchFamily="34" charset="0"/>
                <a:ea typeface="微软雅黑" pitchFamily="34" charset="-122"/>
              </a:rPr>
              <a:t>do…while迴圈</a:t>
            </a:r>
            <a:endParaRPr lang="zh-TW" altLang="en-US" sz="1400" b="1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b="1" dirty="0" smtClean="0">
                <a:latin typeface="Arial" panose="020B0604020202090204" pitchFamily="34" charset="0"/>
                <a:ea typeface="微软雅黑" pitchFamily="34" charset="-122"/>
              </a:rPr>
              <a:t>for迴圈</a:t>
            </a:r>
            <a:endParaRPr lang="zh-TW" altLang="en-US" sz="1400" b="1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矩形 2"/>
          <p:cNvSpPr/>
          <p:nvPr>
            <p:custDataLst>
              <p:tags r:id="rId1"/>
            </p:custDataLst>
          </p:nvPr>
        </p:nvSpPr>
        <p:spPr>
          <a:xfrm>
            <a:off x="1081088" y="47625"/>
            <a:ext cx="4459287" cy="7683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/>
            <a:r>
              <a:rPr lang="en-US" altLang="zh-CN" sz="4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zh-CN" sz="4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文本框 7"/>
          <p:cNvSpPr txBox="1"/>
          <p:nvPr>
            <p:custDataLst>
              <p:tags r:id="rId2"/>
            </p:custDataLst>
          </p:nvPr>
        </p:nvSpPr>
        <p:spPr>
          <a:xfrm>
            <a:off x="4278313" y="1816100"/>
            <a:ext cx="1025525" cy="7239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 bwMode="auto">
          <a:xfrm>
            <a:off x="5373688" y="2035175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 bwMode="auto">
          <a:xfrm>
            <a:off x="5540375" y="1816100"/>
            <a:ext cx="5345113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R="0" defTabSz="1217295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</a:rPr>
              <a:t>Java </a:t>
            </a:r>
            <a:r>
              <a:rPr kumimoji="0" lang="zh-CN" sz="20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</a:rPr>
              <a:t>運算符</a:t>
            </a:r>
            <a:endParaRPr kumimoji="0" lang="zh-CN" sz="20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anose="020B0604020202090204" pitchFamily="34" charset="0"/>
            </a:endParaRPr>
          </a:p>
        </p:txBody>
      </p:sp>
      <p:sp>
        <p:nvSpPr>
          <p:cNvPr id="48" name="燕尾形 47"/>
          <p:cNvSpPr/>
          <p:nvPr>
            <p:custDataLst>
              <p:tags r:id="rId5"/>
            </p:custDataLst>
          </p:nvPr>
        </p:nvSpPr>
        <p:spPr>
          <a:xfrm>
            <a:off x="3786188" y="1993900"/>
            <a:ext cx="492125" cy="368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4" name="矩形 7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46588" y="157163"/>
            <a:ext cx="1420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25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SimSun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SimSun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SimSun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SimSun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SimSun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SimSun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SimSun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SimSun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SimSun" charset="-122"/>
              </a:defRPr>
            </a:lvl9pPr>
          </a:lstStyle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文本框 7"/>
          <p:cNvSpPr txBox="1"/>
          <p:nvPr>
            <p:custDataLst>
              <p:tags r:id="rId7"/>
            </p:custDataLst>
          </p:nvPr>
        </p:nvSpPr>
        <p:spPr>
          <a:xfrm>
            <a:off x="4278313" y="3009900"/>
            <a:ext cx="1025525" cy="7239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8"/>
          <p:cNvCxnSpPr/>
          <p:nvPr>
            <p:custDataLst>
              <p:tags r:id="rId8"/>
            </p:custDataLst>
          </p:nvPr>
        </p:nvCxnSpPr>
        <p:spPr bwMode="auto">
          <a:xfrm>
            <a:off x="5373688" y="3228975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9"/>
          <p:cNvSpPr txBox="1"/>
          <p:nvPr>
            <p:custDataLst>
              <p:tags r:id="rId9"/>
            </p:custDataLst>
          </p:nvPr>
        </p:nvSpPr>
        <p:spPr bwMode="auto">
          <a:xfrm>
            <a:off x="5540375" y="3009900"/>
            <a:ext cx="5345113" cy="723900"/>
          </a:xfrm>
          <a:prstGeom prst="rect">
            <a:avLst/>
          </a:prstGeom>
          <a:noFill/>
        </p:spPr>
        <p:txBody>
          <a:bodyPr anchor="ctr">
            <a:normAutofit/>
          </a:bodyPr>
          <a:p>
            <a:pPr marR="0" defTabSz="1217295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</a:rPr>
              <a:t>Java</a:t>
            </a:r>
            <a:r>
              <a:rPr kumimoji="0" lang="zh-CN" altLang="en-US" sz="20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</a:rPr>
              <a:t>循環結構</a:t>
            </a:r>
            <a:endParaRPr kumimoji="0" lang="zh-CN" altLang="en-US" sz="20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anose="020B0604020202090204" pitchFamily="34" charset="0"/>
            </a:endParaRPr>
          </a:p>
        </p:txBody>
      </p:sp>
      <p:sp>
        <p:nvSpPr>
          <p:cNvPr id="5" name="燕尾形 47"/>
          <p:cNvSpPr/>
          <p:nvPr>
            <p:custDataLst>
              <p:tags r:id="rId10"/>
            </p:custDataLst>
          </p:nvPr>
        </p:nvSpPr>
        <p:spPr>
          <a:xfrm>
            <a:off x="3786188" y="3187700"/>
            <a:ext cx="492125" cy="368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文本框 7"/>
          <p:cNvSpPr txBox="1"/>
          <p:nvPr>
            <p:custDataLst>
              <p:tags r:id="rId11"/>
            </p:custDataLst>
          </p:nvPr>
        </p:nvSpPr>
        <p:spPr>
          <a:xfrm>
            <a:off x="4278313" y="4055110"/>
            <a:ext cx="1025525" cy="7239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8"/>
          <p:cNvCxnSpPr/>
          <p:nvPr>
            <p:custDataLst>
              <p:tags r:id="rId12"/>
            </p:custDataLst>
          </p:nvPr>
        </p:nvCxnSpPr>
        <p:spPr bwMode="auto">
          <a:xfrm>
            <a:off x="5373688" y="4274185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9"/>
          <p:cNvSpPr txBox="1"/>
          <p:nvPr>
            <p:custDataLst>
              <p:tags r:id="rId13"/>
            </p:custDataLst>
          </p:nvPr>
        </p:nvSpPr>
        <p:spPr bwMode="auto">
          <a:xfrm>
            <a:off x="5540375" y="4055110"/>
            <a:ext cx="5345113" cy="723900"/>
          </a:xfrm>
          <a:prstGeom prst="rect">
            <a:avLst/>
          </a:prstGeom>
          <a:noFill/>
        </p:spPr>
        <p:txBody>
          <a:bodyPr anchor="ctr">
            <a:normAutofit/>
          </a:bodyPr>
          <a:p>
            <a:pPr marR="0" defTabSz="1217295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</a:rPr>
              <a:t>Java</a:t>
            </a:r>
            <a:r>
              <a:rPr kumimoji="0" lang="zh-CN" altLang="en-US" sz="20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</a:rPr>
              <a:t>分支結構</a:t>
            </a:r>
            <a:endParaRPr kumimoji="0" lang="zh-CN" altLang="en-US" sz="20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anose="020B0604020202090204" pitchFamily="34" charset="0"/>
            </a:endParaRPr>
          </a:p>
        </p:txBody>
      </p:sp>
      <p:sp>
        <p:nvSpPr>
          <p:cNvPr id="11" name="燕尾形 47"/>
          <p:cNvSpPr/>
          <p:nvPr>
            <p:custDataLst>
              <p:tags r:id="rId14"/>
            </p:custDataLst>
          </p:nvPr>
        </p:nvSpPr>
        <p:spPr>
          <a:xfrm>
            <a:off x="3786188" y="4232910"/>
            <a:ext cx="492125" cy="368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文本框 7"/>
          <p:cNvSpPr txBox="1"/>
          <p:nvPr>
            <p:custDataLst>
              <p:tags r:id="rId15"/>
            </p:custDataLst>
          </p:nvPr>
        </p:nvSpPr>
        <p:spPr>
          <a:xfrm>
            <a:off x="4278313" y="5100320"/>
            <a:ext cx="1025525" cy="7239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8"/>
          <p:cNvCxnSpPr/>
          <p:nvPr>
            <p:custDataLst>
              <p:tags r:id="rId16"/>
            </p:custDataLst>
          </p:nvPr>
        </p:nvCxnSpPr>
        <p:spPr bwMode="auto">
          <a:xfrm>
            <a:off x="5373688" y="5319395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9"/>
          <p:cNvSpPr txBox="1"/>
          <p:nvPr>
            <p:custDataLst>
              <p:tags r:id="rId17"/>
            </p:custDataLst>
          </p:nvPr>
        </p:nvSpPr>
        <p:spPr bwMode="auto">
          <a:xfrm>
            <a:off x="5540375" y="5100320"/>
            <a:ext cx="5345113" cy="723900"/>
          </a:xfrm>
          <a:prstGeom prst="rect">
            <a:avLst/>
          </a:prstGeom>
          <a:noFill/>
        </p:spPr>
        <p:txBody>
          <a:bodyPr anchor="ctr">
            <a:normAutofit lnSpcReduction="10000"/>
          </a:bodyPr>
          <a:p>
            <a:pPr marR="0" defTabSz="1217295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</a:rPr>
              <a:t>Java</a:t>
            </a:r>
            <a:r>
              <a:rPr kumimoji="0" lang="zh-CN" altLang="en-US" sz="20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</a:rPr>
              <a:t>常用類型－類</a:t>
            </a:r>
            <a:endParaRPr kumimoji="0" lang="zh-CN" altLang="en-US" sz="20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anose="020B0604020202090204" pitchFamily="34" charset="0"/>
            </a:endParaRPr>
          </a:p>
        </p:txBody>
      </p:sp>
      <p:sp>
        <p:nvSpPr>
          <p:cNvPr id="15" name="燕尾形 47"/>
          <p:cNvSpPr/>
          <p:nvPr>
            <p:custDataLst>
              <p:tags r:id="rId18"/>
            </p:custDataLst>
          </p:nvPr>
        </p:nvSpPr>
        <p:spPr>
          <a:xfrm>
            <a:off x="3786188" y="5278120"/>
            <a:ext cx="492125" cy="368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02.2</a:t>
            </a:r>
            <a:r>
              <a:rPr lang="zh-CN" altLang="en-US" dirty="0"/>
              <a:t>　</a:t>
            </a:r>
            <a:r>
              <a:rPr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while迴圈</a:t>
            </a:r>
            <a:endParaRPr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46530" y="1624965"/>
            <a:ext cx="815975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while是最基本的迴圈，它的結構為：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30" y="2068195"/>
            <a:ext cx="2743200" cy="13843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556125" y="2175510"/>
            <a:ext cx="1940560" cy="929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只要布爾運算式為true，循環體會一直執行下去。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40" y="4303395"/>
            <a:ext cx="9690735" cy="19431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280" y="1604010"/>
            <a:ext cx="1712595" cy="25939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02.3</a:t>
            </a:r>
            <a:r>
              <a:rPr lang="zh-CN" altLang="en-US" dirty="0"/>
              <a:t>　</a:t>
            </a:r>
            <a:r>
              <a:rPr lang="en-US" altLang="zh-CN" dirty="0"/>
              <a:t>do..</a:t>
            </a:r>
            <a:r>
              <a:rPr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while迴圈</a:t>
            </a:r>
            <a:endParaRPr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46530" y="1604010"/>
            <a:ext cx="10471150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對於while語句而言，如果不滿足條件，則不能進入迴圈。但有時候我們需要即使不滿足條件，也至少執行一次。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do…while迴圈和while迴圈相似，不同的是，do…while迴圈至少會執行一次。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30" y="2383790"/>
            <a:ext cx="2260600" cy="127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755" y="2383790"/>
            <a:ext cx="5600700" cy="34163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055" y="2383790"/>
            <a:ext cx="2044700" cy="33528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任意多边形 10"/>
          <p:cNvSpPr/>
          <p:nvPr>
            <p:custDataLst>
              <p:tags r:id="rId1"/>
            </p:custDataLst>
          </p:nvPr>
        </p:nvSpPr>
        <p:spPr>
          <a:xfrm>
            <a:off x="4009390" y="2479040"/>
            <a:ext cx="4173220" cy="1389380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400" noProof="0" dirty="0">
                <a:solidFill>
                  <a:schemeClr val="bg1"/>
                </a:solidFill>
                <a:latin typeface="+mn-lt"/>
                <a:ea typeface="+mn-ea"/>
                <a:cs typeface="Arial" panose="020B0604020202090204" pitchFamily="34" charset="0"/>
                <a:sym typeface="+mn-ea"/>
              </a:rPr>
              <a:t>03.</a:t>
            </a:r>
            <a:r>
              <a:rPr sz="3400" noProof="0" dirty="0">
                <a:solidFill>
                  <a:schemeClr val="bg1"/>
                </a:solidFill>
                <a:latin typeface="+mn-lt"/>
                <a:ea typeface="+mn-ea"/>
                <a:cs typeface="Arial" panose="020B0604020202090204" pitchFamily="34" charset="0"/>
                <a:sym typeface="+mn-ea"/>
              </a:rPr>
              <a:t>Java分支結構</a:t>
            </a:r>
            <a:endParaRPr sz="3400" noProof="0" dirty="0">
              <a:solidFill>
                <a:schemeClr val="bg1"/>
              </a:solidFill>
              <a:latin typeface="+mn-lt"/>
              <a:ea typeface="+mn-ea"/>
              <a:cs typeface="Arial" panose="020B0604020202090204" pitchFamily="34" charset="0"/>
              <a:sym typeface="+mn-ea"/>
            </a:endParaRPr>
          </a:p>
        </p:txBody>
      </p:sp>
      <p:sp>
        <p:nvSpPr>
          <p:cNvPr id="6147" name="文本框 11"/>
          <p:cNvSpPr txBox="1"/>
          <p:nvPr>
            <p:custDataLst>
              <p:tags r:id="rId2"/>
            </p:custDataLst>
          </p:nvPr>
        </p:nvSpPr>
        <p:spPr>
          <a:xfrm>
            <a:off x="3060065" y="4014153"/>
            <a:ext cx="5964238" cy="8239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latin typeface="幼圆" pitchFamily="49" charset="-122"/>
              </a:rPr>
              <a:t>瞭解</a:t>
            </a:r>
            <a:r>
              <a:rPr lang="zh-CN" sz="1800" dirty="0">
                <a:latin typeface="幼圆" pitchFamily="49" charset="-122"/>
              </a:rPr>
              <a:t>分支</a:t>
            </a:r>
            <a:r>
              <a:rPr sz="1800" dirty="0">
                <a:latin typeface="幼圆" pitchFamily="49" charset="-122"/>
              </a:rPr>
              <a:t>結構</a:t>
            </a:r>
            <a:r>
              <a:rPr lang="zh-CN" sz="1800" dirty="0">
                <a:latin typeface="幼圆" pitchFamily="49" charset="-122"/>
              </a:rPr>
              <a:t>－</a:t>
            </a:r>
            <a:r>
              <a:rPr lang="en-US" altLang="zh-CN" sz="1800" dirty="0">
                <a:latin typeface="幼圆" pitchFamily="49" charset="-122"/>
              </a:rPr>
              <a:t>if,if..else/switch</a:t>
            </a:r>
            <a:r>
              <a:rPr lang="zh-CN" altLang="en-US" sz="1800" dirty="0">
                <a:latin typeface="幼圆" pitchFamily="49" charset="-122"/>
              </a:rPr>
              <a:t>如何使用</a:t>
            </a:r>
            <a:endParaRPr lang="zh-CN" altLang="en-US" sz="1800" dirty="0">
              <a:latin typeface="幼圆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03.1</a:t>
            </a:r>
            <a:r>
              <a:rPr lang="zh-CN" altLang="en-US" dirty="0"/>
              <a:t>　</a:t>
            </a:r>
            <a:r>
              <a:rPr dirty="0"/>
              <a:t>Java 分支結構</a:t>
            </a:r>
            <a:endParaRPr dirty="0"/>
          </a:p>
        </p:txBody>
      </p:sp>
      <p:sp>
        <p:nvSpPr>
          <p:cNvPr id="5" name="文字方塊 4"/>
          <p:cNvSpPr txBox="1"/>
          <p:nvPr/>
        </p:nvSpPr>
        <p:spPr>
          <a:xfrm>
            <a:off x="1423035" y="1584325"/>
            <a:ext cx="10190480" cy="1768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順序結構只能順序執行，不能進行判斷和選擇，因此需要分支結構。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Java有兩種分支結構：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TW" sz="1400" b="1" dirty="0" smtClean="0">
                <a:latin typeface="Arial" panose="020B0604020202090204" pitchFamily="34" charset="0"/>
                <a:ea typeface="微软雅黑" pitchFamily="34" charset="-122"/>
              </a:rPr>
              <a:t>if</a:t>
            </a:r>
            <a:r>
              <a:rPr lang="zh-CN" altLang="en-US" sz="1400" b="1" dirty="0" smtClean="0">
                <a:latin typeface="Arial" panose="020B0604020202090204" pitchFamily="34" charset="0"/>
                <a:ea typeface="微软雅黑" pitchFamily="34" charset="-122"/>
              </a:rPr>
              <a:t>語句</a:t>
            </a:r>
            <a:endParaRPr lang="zh-TW" altLang="en-US" sz="1400" b="1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TW" sz="1400" b="1" dirty="0" smtClean="0">
                <a:latin typeface="Arial" panose="020B0604020202090204" pitchFamily="34" charset="0"/>
                <a:ea typeface="微软雅黑" pitchFamily="34" charset="-122"/>
              </a:rPr>
              <a:t>if..else</a:t>
            </a:r>
            <a:r>
              <a:rPr lang="zh-TW" altLang="en-US" sz="1400" b="1" dirty="0" smtClean="0">
                <a:latin typeface="Arial" panose="020B0604020202090204" pitchFamily="34" charset="0"/>
                <a:ea typeface="微软雅黑" pitchFamily="34" charset="-122"/>
              </a:rPr>
              <a:t>語句</a:t>
            </a:r>
            <a:endParaRPr lang="zh-TW" altLang="en-US" sz="1400" b="1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b="1" dirty="0" smtClean="0">
                <a:latin typeface="Arial" panose="020B0604020202090204" pitchFamily="34" charset="0"/>
                <a:ea typeface="微软雅黑" pitchFamily="34" charset="-122"/>
              </a:rPr>
              <a:t>switch語句</a:t>
            </a:r>
            <a:endParaRPr lang="zh-TW" altLang="en-US" sz="1400" b="1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03.2</a:t>
            </a:r>
            <a:r>
              <a:rPr lang="zh-CN" altLang="en-US" dirty="0"/>
              <a:t>　</a:t>
            </a:r>
            <a:r>
              <a:rPr lang="en-US" altLang="zh-CN" dirty="0"/>
              <a:t>if</a:t>
            </a:r>
            <a:r>
              <a:rPr lang="zh-CN" altLang="en-US" dirty="0"/>
              <a:t>語句</a:t>
            </a:r>
            <a:endParaRPr lang="zh-CN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410970" y="1553845"/>
            <a:ext cx="254000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If 語句的用語法如下：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70" y="1924685"/>
            <a:ext cx="3886200" cy="1701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410970" y="3626485"/>
            <a:ext cx="1051877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如果布爾運算式的值為 true，則執行if語句中的代碼塊。否則執行 If 語句塊後面的代碼。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970" y="3982720"/>
            <a:ext cx="4420870" cy="268033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845" y="5812155"/>
            <a:ext cx="2095500" cy="8509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03.3</a:t>
            </a:r>
            <a:r>
              <a:rPr lang="zh-CN" altLang="en-US" dirty="0"/>
              <a:t>　</a:t>
            </a:r>
            <a:r>
              <a:rPr lang="en-US" altLang="zh-CN" dirty="0"/>
              <a:t>if..else</a:t>
            </a:r>
            <a:r>
              <a:rPr lang="zh-CN" altLang="en-US" dirty="0"/>
              <a:t>語句</a:t>
            </a:r>
            <a:endParaRPr lang="zh-CN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410970" y="1553845"/>
            <a:ext cx="969772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if 語句後面可以跟 else 語句，當if語句的布爾運算式值為 false 時，else 語句塊會被執行。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10970" y="2030095"/>
            <a:ext cx="254000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if…else 的用法如下：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70" y="2506345"/>
            <a:ext cx="3263900" cy="19177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390" y="2400935"/>
            <a:ext cx="5257800" cy="41148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090" y="5639435"/>
            <a:ext cx="2273300" cy="876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03.4</a:t>
            </a:r>
            <a:r>
              <a:rPr lang="zh-CN" altLang="en-US" dirty="0"/>
              <a:t>　</a:t>
            </a:r>
            <a:r>
              <a:rPr dirty="0"/>
              <a:t>if...else if...else 語句</a:t>
            </a:r>
            <a:endParaRPr dirty="0"/>
          </a:p>
        </p:txBody>
      </p:sp>
      <p:sp>
        <p:nvSpPr>
          <p:cNvPr id="3" name="文字方塊 2"/>
          <p:cNvSpPr txBox="1"/>
          <p:nvPr/>
        </p:nvSpPr>
        <p:spPr>
          <a:xfrm>
            <a:off x="1230630" y="1510665"/>
            <a:ext cx="10700385" cy="929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if 語句後面可以跟 else if…else 語句，這種語句可以檢測到多種可能的情況。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45225" y="2151380"/>
            <a:ext cx="5686425" cy="1768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使用if，else if，else語句的時候，需要注意下麵幾點：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TW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1.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if 語句</a:t>
            </a:r>
            <a:r>
              <a:rPr lang="zh-TW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微软雅黑" pitchFamily="34" charset="-122"/>
                <a:sym typeface="+mn-ea"/>
              </a:rPr>
              <a:t>至多有 1 個 else 語句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，else 語句在所有的 else if 語句之後。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TW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2.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If 語句可以有若干個 else if 語句，它們必須在 else 語句之前。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TW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3.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一旦其中一個 else if 語句檢測</a:t>
            </a:r>
            <a:r>
              <a:rPr lang="zh-TW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微软雅黑" pitchFamily="34" charset="-122"/>
                <a:sym typeface="+mn-ea"/>
              </a:rPr>
              <a:t>為 true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，</a:t>
            </a:r>
            <a:r>
              <a:rPr lang="zh-TW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微软雅黑" pitchFamily="34" charset="-122"/>
                <a:sym typeface="+mn-ea"/>
              </a:rPr>
              <a:t>其他的 else if 以及 else 語句都將跳過執行。</a:t>
            </a:r>
            <a:endParaRPr lang="zh-TW" altLang="en-US" sz="1400" dirty="0" smtClean="0">
              <a:solidFill>
                <a:schemeClr val="accent1">
                  <a:lumMod val="75000"/>
                </a:schemeClr>
              </a:solidFill>
              <a:latin typeface="Arial" panose="020B0604020202090204" pitchFamily="34" charset="0"/>
              <a:ea typeface="微软雅黑" pitchFamily="34" charset="-122"/>
              <a:sym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1982470"/>
            <a:ext cx="4483100" cy="3175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490" y="3686175"/>
            <a:ext cx="3439160" cy="31718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225" y="6096000"/>
            <a:ext cx="2235200" cy="762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03.5</a:t>
            </a:r>
            <a:r>
              <a:rPr lang="zh-CN" altLang="en-US" dirty="0"/>
              <a:t>　</a:t>
            </a:r>
            <a:r>
              <a:rPr dirty="0"/>
              <a:t>嵌套的 if…else 語句</a:t>
            </a: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1230630" y="1497965"/>
            <a:ext cx="1064831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使用嵌套的 if-else 語句是合法的。也就是說你可以在另一個 if 或者 else if 語句中使用 if 或者 else if 語句。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1868805"/>
            <a:ext cx="4940300" cy="2311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485" y="1868805"/>
            <a:ext cx="5458460" cy="38639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085" y="5021580"/>
            <a:ext cx="2184400" cy="711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03.6</a:t>
            </a:r>
            <a:r>
              <a:rPr lang="zh-CN" altLang="en-US" dirty="0"/>
              <a:t>　</a:t>
            </a:r>
            <a:r>
              <a:rPr lang="en-US" dirty="0"/>
              <a:t>switch</a:t>
            </a:r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30630" y="1544320"/>
            <a:ext cx="1052449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switch 語句判斷一個變數與一系列值中某個值是否相等，每個值稱為一個分支。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2102485"/>
            <a:ext cx="3759200" cy="35687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118735" y="2184400"/>
            <a:ext cx="6729095" cy="4004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switch 語句有如下規則：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TW" sz="1400" dirty="0" smtClean="0">
                <a:latin typeface="Arial" panose="020B0604020202090204" pitchFamily="34" charset="0"/>
                <a:ea typeface="微软雅黑" pitchFamily="34" charset="-122"/>
              </a:rPr>
              <a:t>1.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switch 語句中的變數類型只能為 byte、short、int 或者 char。從 Java SE 7 開始，switch 支持字串 String 類型了，同時 case 標籤必須為字串常量或字面量。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TW" sz="1400" dirty="0" smtClean="0">
                <a:latin typeface="Arial" panose="020B0604020202090204" pitchFamily="34" charset="0"/>
                <a:ea typeface="微软雅黑" pitchFamily="34" charset="-122"/>
              </a:rPr>
              <a:t>2.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switch 語句可以擁有多個 case 語句。每個 case 後面跟一個要比較的值和冒號。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case 語句中的值的數據類型必須與變數的數據類型相同，而且只能是常量或者字面常量。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TW" sz="1400" dirty="0" smtClean="0">
                <a:latin typeface="Arial" panose="020B0604020202090204" pitchFamily="34" charset="0"/>
                <a:ea typeface="微软雅黑" pitchFamily="34" charset="-122"/>
              </a:rPr>
              <a:t>3.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當變數的值與 case 語句的值相等時，那麼 case 語句之後的語句開始執行，直到break語句出現才會跳出 switch 語句。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TW" sz="1400" dirty="0" smtClean="0">
                <a:latin typeface="Arial" panose="020B0604020202090204" pitchFamily="34" charset="0"/>
                <a:ea typeface="微软雅黑" pitchFamily="34" charset="-122"/>
              </a:rPr>
              <a:t>4.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當遇到 break 語句時，switch 語句終止。程式跳轉到 switch 語句後面的語句執行。case 語句不必須要包含break 語句。如果沒有 break 語句出現，程式會繼續執行下一條 case 語句，直到出現 break 語句。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TW" sz="1400" dirty="0" smtClean="0">
                <a:latin typeface="Arial" panose="020B0604020202090204" pitchFamily="34" charset="0"/>
                <a:ea typeface="微软雅黑" pitchFamily="34" charset="-122"/>
              </a:rPr>
              <a:t>5.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switch 語句可以包含一個 default 分支，該分支必須是 switch 語句的最後一個分支。default 在沒有 case 語句的值和變數值相等的時候執行。default 分支不需要 break 語句。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03.7</a:t>
            </a:r>
            <a:r>
              <a:rPr lang="zh-CN" altLang="en-US" dirty="0"/>
              <a:t>　</a:t>
            </a:r>
            <a:r>
              <a:rPr lang="en-US" dirty="0"/>
              <a:t>switch-</a:t>
            </a:r>
            <a:r>
              <a:rPr lang="zh-CN" altLang="en-US" dirty="0"/>
              <a:t>例子</a:t>
            </a:r>
            <a:endParaRPr lang="zh-CN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1384300"/>
            <a:ext cx="3773805" cy="53447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025" y="1499235"/>
            <a:ext cx="2425700" cy="12065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任意多边形 10"/>
          <p:cNvSpPr/>
          <p:nvPr>
            <p:custDataLst>
              <p:tags r:id="rId1"/>
            </p:custDataLst>
          </p:nvPr>
        </p:nvSpPr>
        <p:spPr>
          <a:xfrm>
            <a:off x="4068445" y="2479040"/>
            <a:ext cx="4055745" cy="1389380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400" b="0" i="0" u="none" strike="noStrike" kern="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nard MT Condensed" pitchFamily="18" charset="0"/>
                <a:ea typeface="华文隶书" pitchFamily="2" charset="-122"/>
                <a:cs typeface="Microsoft New Tai Lue" pitchFamily="34" charset="0"/>
              </a:rPr>
              <a:t>01.Java</a:t>
            </a:r>
            <a:r>
              <a:rPr kumimoji="0" lang="zh-CN" altLang="en-US" sz="3400" b="0" i="0" u="none" strike="noStrike" kern="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nard MT Condensed" pitchFamily="18" charset="0"/>
                <a:ea typeface="华文隶书" pitchFamily="2" charset="-122"/>
                <a:cs typeface="Microsoft New Tai Lue" pitchFamily="34" charset="0"/>
              </a:rPr>
              <a:t>運算符</a:t>
            </a:r>
            <a:endParaRPr kumimoji="0" lang="zh-CN" altLang="en-US" sz="3400" b="0" i="0" u="none" strike="noStrike" kern="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nard MT Condensed" pitchFamily="18" charset="0"/>
              <a:ea typeface="华文隶书" pitchFamily="2" charset="-122"/>
              <a:cs typeface="Microsoft New Tai Lue" pitchFamily="34" charset="0"/>
            </a:endParaRPr>
          </a:p>
        </p:txBody>
      </p:sp>
      <p:sp>
        <p:nvSpPr>
          <p:cNvPr id="6147" name="文本框 11"/>
          <p:cNvSpPr txBox="1"/>
          <p:nvPr>
            <p:custDataLst>
              <p:tags r:id="rId2"/>
            </p:custDataLst>
          </p:nvPr>
        </p:nvSpPr>
        <p:spPr>
          <a:xfrm>
            <a:off x="3060065" y="4014153"/>
            <a:ext cx="5964238" cy="8239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latin typeface="幼圆" pitchFamily="49" charset="-122"/>
              </a:rPr>
              <a:t>瞭解</a:t>
            </a:r>
            <a:r>
              <a:rPr lang="en-US" altLang="zh-CN" sz="1800" dirty="0">
                <a:latin typeface="幼圆" pitchFamily="49" charset="-122"/>
              </a:rPr>
              <a:t>JAVA</a:t>
            </a:r>
            <a:r>
              <a:rPr lang="zh-CN" altLang="en-US" sz="1800" dirty="0">
                <a:latin typeface="幼圆" pitchFamily="49" charset="-122"/>
              </a:rPr>
              <a:t>提供了那些運算符及如何使用</a:t>
            </a:r>
            <a:endParaRPr lang="zh-CN" altLang="en-US" sz="1800" dirty="0">
              <a:latin typeface="幼圆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任意多边形 10"/>
          <p:cNvSpPr/>
          <p:nvPr>
            <p:custDataLst>
              <p:tags r:id="rId1"/>
            </p:custDataLst>
          </p:nvPr>
        </p:nvSpPr>
        <p:spPr>
          <a:xfrm>
            <a:off x="3926840" y="2455545"/>
            <a:ext cx="4337685" cy="1389380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400" noProof="0" dirty="0">
                <a:solidFill>
                  <a:schemeClr val="bg1"/>
                </a:solidFill>
                <a:latin typeface="+mn-lt"/>
                <a:ea typeface="+mn-ea"/>
                <a:cs typeface="Arial" panose="020B0604020202090204" pitchFamily="34" charset="0"/>
                <a:sym typeface="+mn-ea"/>
              </a:rPr>
              <a:t>04.</a:t>
            </a:r>
            <a:r>
              <a:rPr sz="3400" noProof="0" dirty="0">
                <a:solidFill>
                  <a:schemeClr val="bg1"/>
                </a:solidFill>
                <a:latin typeface="+mn-lt"/>
                <a:ea typeface="+mn-ea"/>
                <a:cs typeface="Arial" panose="020B0604020202090204" pitchFamily="34" charset="0"/>
                <a:sym typeface="+mn-ea"/>
              </a:rPr>
              <a:t>Java常用類型－類</a:t>
            </a:r>
            <a:endParaRPr sz="3400" noProof="0" dirty="0">
              <a:solidFill>
                <a:schemeClr val="bg1"/>
              </a:solidFill>
              <a:latin typeface="+mn-lt"/>
              <a:ea typeface="+mn-ea"/>
              <a:cs typeface="Arial" panose="020B0604020202090204" pitchFamily="34" charset="0"/>
              <a:sym typeface="+mn-ea"/>
            </a:endParaRPr>
          </a:p>
        </p:txBody>
      </p:sp>
      <p:sp>
        <p:nvSpPr>
          <p:cNvPr id="6147" name="文本框 11"/>
          <p:cNvSpPr txBox="1"/>
          <p:nvPr>
            <p:custDataLst>
              <p:tags r:id="rId2"/>
            </p:custDataLst>
          </p:nvPr>
        </p:nvSpPr>
        <p:spPr>
          <a:xfrm>
            <a:off x="3060065" y="4014153"/>
            <a:ext cx="5964238" cy="8239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R="0" defTabSz="1217295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  <a:sym typeface="+mn-ea"/>
              </a:rPr>
              <a:t>瞭解：</a:t>
            </a:r>
            <a:r>
              <a:rPr lang="en-US" sz="18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  <a:sym typeface="+mn-ea"/>
              </a:rPr>
              <a:t>Number</a:t>
            </a:r>
            <a:r>
              <a:rPr lang="zh-CN" altLang="en-US" sz="18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  <a:sym typeface="+mn-ea"/>
              </a:rPr>
              <a:t>類，</a:t>
            </a:r>
            <a:r>
              <a:rPr lang="en-US" altLang="zh-CN" sz="18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  <a:sym typeface="+mn-ea"/>
              </a:rPr>
              <a:t>Character</a:t>
            </a:r>
            <a:r>
              <a:rPr lang="zh-CN" altLang="en-US" sz="18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  <a:sym typeface="+mn-ea"/>
              </a:rPr>
              <a:t>類，</a:t>
            </a:r>
            <a:r>
              <a:rPr lang="en-US" altLang="zh-CN" sz="18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  <a:sym typeface="+mn-ea"/>
              </a:rPr>
              <a:t>String</a:t>
            </a:r>
            <a:r>
              <a:rPr lang="zh-CN" altLang="en-US" sz="18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  <a:sym typeface="+mn-ea"/>
              </a:rPr>
              <a:t>類，StringBuffer 和 StringBuilder 類。如何查看這些類的</a:t>
            </a:r>
            <a:r>
              <a:rPr lang="en-US" altLang="zh-CN" sz="18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  <a:sym typeface="+mn-ea"/>
              </a:rPr>
              <a:t>API</a:t>
            </a:r>
            <a:r>
              <a:rPr lang="zh-CN" altLang="en-US" sz="18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90204" pitchFamily="34" charset="0"/>
                <a:sym typeface="+mn-ea"/>
              </a:rPr>
              <a:t>。</a:t>
            </a:r>
            <a:endParaRPr lang="zh-CN" altLang="en-US" sz="18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anose="020B0604020202090204" pitchFamily="34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04.1</a:t>
            </a:r>
            <a:r>
              <a:rPr lang="zh-CN" altLang="en-US" dirty="0"/>
              <a:t>　Java Number類</a:t>
            </a:r>
            <a:endParaRPr lang="zh-CN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29055" y="1475105"/>
            <a:ext cx="10331450" cy="1209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一般情況下我們會使用數據的基本數據類型：byte、int、short、long、double、float、boolean、char；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對應的包裝類型也有八種：Byte、Integer、Short、Long、Double、Float、Character、Boolean;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包裝類型都是用 final 聲明了，不可以被繼承重寫；在實際情況中編譯器會自動的將基本數據類型</a:t>
            </a:r>
            <a:r>
              <a:rPr lang="zh-TW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rPr>
              <a:t>裝箱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成對象類型，或者將對象類型</a:t>
            </a:r>
            <a:r>
              <a:rPr lang="zh-TW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rPr>
              <a:t>拆箱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成基本數據類型；如下：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55" y="2684780"/>
            <a:ext cx="4762500" cy="28067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29055" y="5631815"/>
            <a:ext cx="10331450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Number 類是 java.lang 包下的一個抽象類，提供了將包裝類型拆箱成基本類型的方法，所有基本類型（數據類型）的包裝類型都</a:t>
            </a:r>
            <a:r>
              <a:rPr lang="zh-TW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rPr>
              <a:t>繼承了該抽象類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，並且是</a:t>
            </a:r>
            <a:r>
              <a:rPr lang="zh-TW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rPr>
              <a:t>final聲明不可繼承改變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；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55" y="2957830"/>
            <a:ext cx="5448300" cy="2260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04.2</a:t>
            </a:r>
            <a:r>
              <a:rPr lang="zh-CN" altLang="en-US" dirty="0"/>
              <a:t>　Java Math類</a:t>
            </a:r>
            <a:endParaRPr lang="zh-CN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29055" y="1475105"/>
            <a:ext cx="10331450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Java 的 Math 包含了用於執行基本數學運算的屬性和方法，如初等指數、對數、平方根和三角函數。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Math 的方法都被定義為 static 形式，通過 Math 類可以在主函數中直接調用。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2213610"/>
            <a:ext cx="6739890" cy="30759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945" y="2125345"/>
            <a:ext cx="3695700" cy="219392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329055" y="5474335"/>
            <a:ext cx="1021397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TW" sz="1400" dirty="0" smtClean="0">
                <a:latin typeface="Arial" panose="020B0604020202090204" pitchFamily="34" charset="0"/>
                <a:ea typeface="微软雅黑" pitchFamily="34" charset="-122"/>
              </a:rPr>
              <a:t>JAVA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　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API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：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https://docs.oracle.com/javase/8/docs/api/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04.3</a:t>
            </a:r>
            <a:r>
              <a:rPr lang="zh-CN" altLang="en-US" dirty="0"/>
              <a:t>　Java </a:t>
            </a:r>
            <a:r>
              <a:rPr lang="en-US" altLang="zh-CN" dirty="0"/>
              <a:t>Character</a:t>
            </a:r>
            <a:r>
              <a:rPr lang="zh-CN" altLang="en-US" dirty="0"/>
              <a:t>類</a:t>
            </a:r>
            <a:endParaRPr lang="zh-CN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29055" y="1475105"/>
            <a:ext cx="1033145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使用字元時，我們通常使用的是內置數據類型 char。</a:t>
            </a:r>
            <a:r>
              <a:rPr lang="en-US" altLang="zh-TW" sz="1400" dirty="0" smtClean="0">
                <a:latin typeface="Arial" panose="020B0604020202090204" pitchFamily="34" charset="0"/>
                <a:ea typeface="微软雅黑" pitchFamily="34" charset="-122"/>
              </a:rPr>
              <a:t>char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類型用單引號。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1775460"/>
            <a:ext cx="5537200" cy="25527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29055" y="4328160"/>
            <a:ext cx="731520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編譯器會自動地將 char 類型參數轉換為 Character 對象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510" y="4773295"/>
            <a:ext cx="4226560" cy="122999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189470" y="1845945"/>
            <a:ext cx="4164965" cy="1768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public static boolean isUpperCase(char ch): 判斷給定的字元是否是大寫字元；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public static boolean isLowerCase(char ch): 判斷給定的字元是否是小寫字元；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public static boolean isDigit(char ch): 判斷給定的字元是否是數字字元；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04.4</a:t>
            </a:r>
            <a:r>
              <a:rPr lang="zh-CN" altLang="en-US" dirty="0"/>
              <a:t>　轉義序列</a:t>
            </a:r>
            <a:endParaRPr lang="zh-CN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391920" y="1447800"/>
            <a:ext cx="1043305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前面有反斜杠（\）的字元代表轉義字元，它對編譯器來說是有特殊含義的。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graphicFrame>
        <p:nvGraphicFramePr>
          <p:cNvPr id="9" name="圓桌 8"/>
          <p:cNvGraphicFramePr/>
          <p:nvPr/>
        </p:nvGraphicFramePr>
        <p:xfrm>
          <a:off x="1476375" y="2019935"/>
          <a:ext cx="9942830" cy="4240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1415"/>
                <a:gridCol w="4971415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轉義序列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描述</a:t>
                      </a:r>
                      <a:endParaRPr lang="zh-TW" altLang="en-US"/>
                    </a:p>
                  </a:txBody>
                  <a:tcPr/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\t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在文中該處插入一個tab鍵</a:t>
                      </a:r>
                      <a:endParaRPr lang="zh-TW" altLang="en-US"/>
                    </a:p>
                  </a:txBody>
                  <a:tcPr/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\b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在文中該處插入一個後退鍵</a:t>
                      </a:r>
                      <a:endParaRPr lang="zh-TW" altLang="en-US"/>
                    </a:p>
                  </a:txBody>
                  <a:tcPr/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\n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在文中該處換行</a:t>
                      </a:r>
                      <a:endParaRPr lang="zh-TW" altLang="en-US"/>
                    </a:p>
                  </a:txBody>
                  <a:tcPr/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\r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在文中該處插入回車</a:t>
                      </a:r>
                      <a:endParaRPr lang="zh-TW" altLang="en-US"/>
                    </a:p>
                  </a:txBody>
                  <a:tcPr/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\f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在文中該處插入換頁符</a:t>
                      </a:r>
                      <a:endParaRPr lang="zh-TW" altLang="en-US"/>
                    </a:p>
                  </a:txBody>
                  <a:tcPr/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\'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在文中該處插入單引號</a:t>
                      </a:r>
                      <a:endParaRPr lang="zh-TW" altLang="en-US"/>
                    </a:p>
                  </a:txBody>
                  <a:tcPr/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\"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在文中該處插入雙引號</a:t>
                      </a:r>
                      <a:endParaRPr lang="zh-TW" altLang="en-US"/>
                    </a:p>
                  </a:txBody>
                  <a:tcPr/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\\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在文中該處插入反斜杠</a:t>
                      </a:r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04.5</a:t>
            </a:r>
            <a:r>
              <a:rPr lang="zh-CN" altLang="en-US" dirty="0"/>
              <a:t>　轉義序列－例子</a:t>
            </a:r>
            <a:endParaRPr lang="zh-CN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17625" y="1462405"/>
            <a:ext cx="1057846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當列印語句遇到一個轉義序列時，編譯器可以正確地對其進行解釋。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5" y="1906905"/>
            <a:ext cx="6477635" cy="2387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5" y="4140835"/>
            <a:ext cx="3314700" cy="876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04.6</a:t>
            </a:r>
            <a:r>
              <a:rPr lang="zh-CN" altLang="en-US" dirty="0"/>
              <a:t>　String類</a:t>
            </a:r>
            <a:endParaRPr lang="zh-CN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30630" y="1497965"/>
            <a:ext cx="1060069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字串廣泛應用在Java編程中，在Java中字串屬於對象，Java提供了String類來創建和操作</a:t>
            </a:r>
            <a:r>
              <a:rPr lang="zh-TW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rPr>
              <a:t>字串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1868805"/>
            <a:ext cx="3962400" cy="8763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52550" y="2745105"/>
            <a:ext cx="1040320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在代碼中遇到字串常量時，這裏的值是 "Hello world!" ，</a:t>
            </a:r>
            <a:r>
              <a:rPr lang="zh-TW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rPr>
              <a:t>編譯器會使用該值創建一個 String 對象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52550" y="3115945"/>
            <a:ext cx="1047940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String 類有 11 種構造方法，這些方法提供不同的參數來初始化字串，比如提供一個字元數組參數: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3561715"/>
            <a:ext cx="6693535" cy="2819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135" y="3486785"/>
            <a:ext cx="1346200" cy="9017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04.7</a:t>
            </a:r>
            <a:r>
              <a:rPr lang="zh-CN" altLang="en-US" dirty="0"/>
              <a:t>　字串長度</a:t>
            </a:r>
            <a:endParaRPr lang="zh-CN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30630" y="1497965"/>
            <a:ext cx="10600690" cy="929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用於獲取有關對象的資訊的方法稱為訪問器方法。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String 類的一個訪問器方法是 length() 方法，它返回字串對象包含的字元數。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下麵的代碼執行後，len 變數等於 17: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2427605"/>
            <a:ext cx="6490335" cy="28575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0" y="5186680"/>
            <a:ext cx="2705100" cy="800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04.8</a:t>
            </a:r>
            <a:r>
              <a:rPr lang="zh-CN" altLang="en-US" dirty="0"/>
              <a:t>　連接字串</a:t>
            </a:r>
            <a:endParaRPr lang="zh-CN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30630" y="1497965"/>
            <a:ext cx="1060069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String 類提供了連接兩個字串的方法：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2162175"/>
            <a:ext cx="2984500" cy="850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425" y="2200275"/>
            <a:ext cx="3644900" cy="8128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10005" y="1868805"/>
            <a:ext cx="700532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返回 string2 連接 string1 的新字串。也可以對字串常量使用 </a:t>
            </a:r>
            <a:r>
              <a:rPr lang="zh-TW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rPr>
              <a:t>concat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() 方法，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10005" y="3197860"/>
            <a:ext cx="1044638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更常用的是使用'+'操作符來連接字串，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30" y="3568700"/>
            <a:ext cx="3263900" cy="8128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095" y="3600450"/>
            <a:ext cx="1816100" cy="7493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630" y="4408170"/>
            <a:ext cx="5727700" cy="23876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6760" y="4526915"/>
            <a:ext cx="2387600" cy="8128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04.9</a:t>
            </a:r>
            <a:r>
              <a:rPr lang="zh-CN" altLang="en-US" dirty="0"/>
              <a:t>　創建格式化字串</a:t>
            </a:r>
            <a:endParaRPr lang="zh-CN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230630" y="1410970"/>
            <a:ext cx="10524490" cy="1209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我們知道輸出格式化數字可以使用 printf() 和 format() 方法。String 類使用靜態方法 format() 返回一個 String 對象而不是 PrintStream 對象。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String 類的靜態方法 format() 能用來創建可複用的格式化字串，而不僅僅是用於一次列印輸出。如下所示：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2620645"/>
            <a:ext cx="6693535" cy="1752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0" y="4274185"/>
            <a:ext cx="6820535" cy="22987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8132445" y="2786380"/>
            <a:ext cx="3623310" cy="650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zh-TW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rPr>
              <a:t>％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rPr>
              <a:t>s,%f,%d ....etc.... 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rPr>
              <a:t>分別對應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rPr>
              <a:t>8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rPr>
              <a:t>個基礎類型及</a:t>
            </a:r>
            <a:b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rPr>
            </a:b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rPr>
              <a:t>String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rPr>
              <a:t>字串。</a:t>
            </a:r>
            <a:endParaRPr lang="zh-CN" altLang="en-US" sz="1400" dirty="0" smtClean="0">
              <a:solidFill>
                <a:schemeClr val="accent1">
                  <a:lumMod val="75000"/>
                </a:schemeClr>
              </a:solidFill>
              <a:latin typeface="Arial" panose="020B0604020202090204" pitchFamily="34" charset="0"/>
              <a:ea typeface="微软雅黑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01.1</a:t>
            </a:r>
            <a:r>
              <a:rPr lang="zh-CN" altLang="en-US" dirty="0"/>
              <a:t>　</a:t>
            </a:r>
            <a:r>
              <a:rPr lang="en-US" altLang="zh-CN" dirty="0"/>
              <a:t>JAVA</a:t>
            </a:r>
            <a:r>
              <a:rPr lang="zh-CN" altLang="en-US" dirty="0"/>
              <a:t>運算符</a:t>
            </a:r>
            <a:endParaRPr lang="zh-CN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461770" y="1524000"/>
            <a:ext cx="10293985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計算機的最基本用途之一就是執行數學運算，作為一門計算機語言，Java也提供了一套豐富的運算符來操縱變量。我們可以把運算符分成以下幾組：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61770" y="2463165"/>
            <a:ext cx="2540000" cy="1768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算術運算符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關系運算符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位運算符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邏輯運算符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賦值運算符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其他運算符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30313" y="104775"/>
            <a:ext cx="10525125" cy="70008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04.10</a:t>
            </a:r>
            <a:r>
              <a:rPr lang="zh-CN" altLang="en-US" dirty="0"/>
              <a:t>　StringBuffer 和 StringBuilder 類</a:t>
            </a:r>
            <a:endParaRPr lang="zh-CN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05560" y="1415415"/>
            <a:ext cx="1045083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當對字串進行修改的時候，需要使用 StringBuffer 和 StringBuilder 類。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87475" y="1990090"/>
            <a:ext cx="1036891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它和 StringBuffer 之間的最大不同在於 StringBuilder 的方法</a:t>
            </a:r>
            <a:r>
              <a:rPr lang="zh-TW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  <a:ea typeface="微软雅黑" pitchFamily="34" charset="-122"/>
              </a:rPr>
              <a:t>不是線程安全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的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60" y="2396490"/>
            <a:ext cx="6553835" cy="29718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60" y="5264150"/>
            <a:ext cx="2540000" cy="8128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012430" y="2564765"/>
            <a:ext cx="3670300" cy="9296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zh-TW" sz="1400" dirty="0" smtClean="0">
                <a:solidFill>
                  <a:srgbClr val="C00000"/>
                </a:solidFill>
                <a:latin typeface="Arial" panose="020B0604020202090204" pitchFamily="34" charset="0"/>
                <a:ea typeface="微软雅黑" pitchFamily="34" charset="-122"/>
                <a:sym typeface="+mn-ea"/>
              </a:rPr>
              <a:t>代替了</a:t>
            </a:r>
            <a:r>
              <a:rPr lang="en-US" altLang="zh-CN" sz="1400" dirty="0" smtClean="0">
                <a:solidFill>
                  <a:srgbClr val="C00000"/>
                </a:solidFill>
                <a:latin typeface="Arial" panose="020B0604020202090204" pitchFamily="34" charset="0"/>
                <a:ea typeface="微软雅黑" pitchFamily="34" charset="-122"/>
                <a:sym typeface="+mn-ea"/>
              </a:rPr>
              <a:t>String</a:t>
            </a:r>
            <a:r>
              <a:rPr lang="zh-CN" altLang="en-US" sz="1400" dirty="0" smtClean="0">
                <a:solidFill>
                  <a:srgbClr val="C00000"/>
                </a:solidFill>
                <a:latin typeface="Arial" panose="020B0604020202090204" pitchFamily="34" charset="0"/>
                <a:ea typeface="微软雅黑" pitchFamily="34" charset="-122"/>
                <a:sym typeface="+mn-ea"/>
              </a:rPr>
              <a:t>的拼接方法，因爲每次使用＋或</a:t>
            </a:r>
            <a:endParaRPr lang="zh-CN" altLang="en-US" sz="1400" dirty="0" smtClean="0">
              <a:solidFill>
                <a:srgbClr val="C00000"/>
              </a:solidFill>
              <a:latin typeface="Arial" panose="020B0604020202090204" pitchFamily="34" charset="0"/>
              <a:ea typeface="微软雅黑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C00000"/>
                </a:solidFill>
                <a:latin typeface="Arial" panose="020B0604020202090204" pitchFamily="34" charset="0"/>
                <a:ea typeface="微软雅黑" pitchFamily="34" charset="-122"/>
                <a:sym typeface="+mn-ea"/>
              </a:rPr>
              <a:t>concat</a:t>
            </a:r>
            <a:r>
              <a:rPr lang="zh-CN" altLang="en-US" sz="1400" dirty="0" smtClean="0">
                <a:solidFill>
                  <a:srgbClr val="C00000"/>
                </a:solidFill>
                <a:latin typeface="Arial" panose="020B0604020202090204" pitchFamily="34" charset="0"/>
                <a:ea typeface="微软雅黑" pitchFamily="34" charset="-122"/>
                <a:sym typeface="+mn-ea"/>
              </a:rPr>
              <a:t>時，都會</a:t>
            </a:r>
            <a:r>
              <a:rPr lang="en-US" altLang="zh-CN" sz="1400" dirty="0" smtClean="0">
                <a:solidFill>
                  <a:srgbClr val="C00000"/>
                </a:solidFill>
                <a:latin typeface="Arial" panose="020B0604020202090204" pitchFamily="34" charset="0"/>
                <a:ea typeface="微软雅黑" pitchFamily="34" charset="-122"/>
                <a:sym typeface="+mn-ea"/>
              </a:rPr>
              <a:t>new String()</a:t>
            </a:r>
            <a:r>
              <a:rPr lang="zh-CN" altLang="en-US" sz="1400" dirty="0" smtClean="0">
                <a:solidFill>
                  <a:srgbClr val="C00000"/>
                </a:solidFill>
                <a:latin typeface="Arial" panose="020B0604020202090204" pitchFamily="34" charset="0"/>
                <a:ea typeface="微软雅黑" pitchFamily="34" charset="-122"/>
                <a:sym typeface="+mn-ea"/>
              </a:rPr>
              <a:t>，導致內存地址</a:t>
            </a:r>
            <a:endParaRPr lang="zh-CN" altLang="en-US" sz="1400" dirty="0" smtClean="0">
              <a:solidFill>
                <a:srgbClr val="C00000"/>
              </a:solidFill>
              <a:latin typeface="Arial" panose="020B0604020202090204" pitchFamily="34" charset="0"/>
              <a:ea typeface="微软雅黑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C00000"/>
                </a:solidFill>
                <a:latin typeface="Arial" panose="020B0604020202090204" pitchFamily="34" charset="0"/>
                <a:ea typeface="微软雅黑" pitchFamily="34" charset="-122"/>
                <a:sym typeface="+mn-ea"/>
              </a:rPr>
              <a:t>不斷被創建。</a:t>
            </a:r>
            <a:endParaRPr lang="zh-CN" altLang="en-US" sz="1400" dirty="0" smtClean="0">
              <a:solidFill>
                <a:srgbClr val="C00000"/>
              </a:solidFill>
              <a:latin typeface="Arial" panose="020B0604020202090204" pitchFamily="34" charset="0"/>
              <a:ea typeface="微软雅黑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練習</a:t>
            </a:r>
            <a:endParaRPr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06195" y="1520190"/>
            <a:ext cx="10595610" cy="4843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習題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：</a:t>
            </a:r>
            <a:endParaRPr lang="en-US" altLang="zh-CN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使用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for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循環列印一張</a:t>
            </a:r>
            <a:r>
              <a:rPr lang="en-US" sz="1400" dirty="0" smtClean="0">
                <a:latin typeface="Arial" panose="020B0604020202090204" pitchFamily="34" charset="0"/>
                <a:ea typeface="微软雅黑" pitchFamily="34" charset="-122"/>
              </a:rPr>
              <a:t>99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乘法表。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習題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2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：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計算出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2000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年－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2100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年後的閏年。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習題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3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：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學校分數體系：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90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以上爲優，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80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－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89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爲良，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70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－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79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爲良，</a:t>
            </a:r>
            <a:r>
              <a:rPr 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60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分爲及格。有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10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個學生，成績分數是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100,90,50,80,80,70,100,90,30,60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計算出學生的分數的是屬於那個分數體系，同時計算出平均分數以上、下的學生有多少個。使用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switch/if..else</a:t>
            </a:r>
            <a:endParaRPr lang="en-US" altLang="zh-CN" sz="1400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習題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4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：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自助售賣機系統。客戶選擇貨品，存放紙幣或硬幣後，扣除貨品價格後計算出機器要找還客戶多少錢。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功能需求：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1.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根據澳門紙幣與硬幣面值：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1000,500,100,50,20,10,5,2,1,0.5,0.2,0.1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，進行結算。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2.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機器現有的金客是可以設置的。例：現機器有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10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張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500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，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30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張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100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，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100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張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50.....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等。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3.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當提沒有足夠的退還金額時，系統要提示客戶不能購買該貨品。</a:t>
            </a: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01.2</a:t>
            </a:r>
            <a:r>
              <a:rPr lang="zh-CN" altLang="en-US" dirty="0"/>
              <a:t>　</a:t>
            </a:r>
            <a:r>
              <a:rPr lang="zh-TW" alt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算術運算符</a:t>
            </a:r>
            <a:endParaRPr lang="zh-CN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461770" y="1524000"/>
            <a:ext cx="10293985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算術運算符用在數學表達式中，它們的作用和在數學中的作用一樣。下表列出了所有的算術運算符。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表格中的實例假設整數變量A的值為10，變量B的值為20：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graphicFrame>
        <p:nvGraphicFramePr>
          <p:cNvPr id="4" name="圓桌 3"/>
          <p:cNvGraphicFramePr/>
          <p:nvPr/>
        </p:nvGraphicFramePr>
        <p:xfrm>
          <a:off x="1594485" y="2468245"/>
          <a:ext cx="9896475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425"/>
                <a:gridCol w="4848225"/>
                <a:gridCol w="3298825"/>
              </a:tblGrid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TW"/>
                        <a:t>操作符</a:t>
                      </a:r>
                      <a:endParaRPr lang="zh-CN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/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加法 - 相加運算符兩側的值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A + B等於30</a:t>
                      </a:r>
                      <a:endParaRPr lang="zh-TW" altLang="en-US"/>
                    </a:p>
                  </a:txBody>
                  <a:tcPr/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-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減法 - 左操作數減去右操作數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A – B等於-10</a:t>
                      </a:r>
                      <a:endParaRPr lang="zh-TW" altLang="en-US"/>
                    </a:p>
                  </a:txBody>
                  <a:tcPr/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*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乘法 - 相乘操作符兩側的值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A * B等於200</a:t>
                      </a:r>
                      <a:endParaRPr lang="zh-TW" altLang="en-US"/>
                    </a:p>
                  </a:txBody>
                  <a:tcPr/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/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除法 - 左運算元除以右運算元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B / A等於2</a:t>
                      </a:r>
                      <a:endParaRPr lang="zh-TW" altLang="en-US"/>
                    </a:p>
                  </a:txBody>
                  <a:tcPr/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％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取模 - 左運算元除以右運算元的餘數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B%A等於0</a:t>
                      </a:r>
                      <a:endParaRPr lang="zh-TW" altLang="en-US"/>
                    </a:p>
                  </a:txBody>
                  <a:tcPr/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++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自增 - 運算元的值增加1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B++ 或 ++B 等於 21</a:t>
                      </a:r>
                      <a:endParaRPr lang="zh-TW" altLang="en-US"/>
                    </a:p>
                  </a:txBody>
                  <a:tcPr/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--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自減 - 運算元的值減少1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B-- 或 --B 等於 19</a:t>
                      </a:r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01.3</a:t>
            </a:r>
            <a:r>
              <a:rPr lang="zh-CN" altLang="en-US" dirty="0"/>
              <a:t>　</a:t>
            </a:r>
            <a:r>
              <a:rPr lang="zh-TW" alt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算術運算符</a:t>
            </a:r>
            <a:r>
              <a:rPr lang="zh-CN" altLang="zh-TW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－例子</a:t>
            </a:r>
            <a:endParaRPr lang="zh-CN" altLang="zh-TW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61770" y="1524000"/>
            <a:ext cx="1029398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下麵的簡單示例程式演示了算術運算符。複製並粘貼下麵的Java程式並保存為Test.java檔，然後編譯並運行這個程式：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rcRect r="53558"/>
          <a:stretch>
            <a:fillRect/>
          </a:stretch>
        </p:blipFill>
        <p:spPr>
          <a:xfrm>
            <a:off x="1461770" y="1894840"/>
            <a:ext cx="4425950" cy="47459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85" y="1894840"/>
            <a:ext cx="3408680" cy="365569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468110" y="5712460"/>
            <a:ext cx="5287645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zh-TW" sz="1400" dirty="0" smtClean="0">
                <a:solidFill>
                  <a:srgbClr val="FF0000"/>
                </a:solidFill>
                <a:latin typeface="Arial" panose="020B0604020202090204" pitchFamily="34" charset="0"/>
                <a:ea typeface="微软雅黑" pitchFamily="34" charset="-122"/>
              </a:rPr>
              <a:t>注：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a++ 和 ++a的相同點都是給a+1，不同點是a++是先參加程式的運行再+1，而++a則是先+1再參加程式的運行。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01.4</a:t>
            </a:r>
            <a:r>
              <a:rPr lang="zh-CN" altLang="en-US" dirty="0"/>
              <a:t>　</a:t>
            </a:r>
            <a:r>
              <a:rPr lang="zh-CN" altLang="zh-TW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關系運算符</a:t>
            </a:r>
            <a:endParaRPr lang="zh-CN" altLang="zh-TW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61770" y="1524000"/>
            <a:ext cx="1029398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下表為Java支持的關係運算符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，判斷返回的是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true</a:t>
            </a:r>
            <a:r>
              <a:rPr lang="zh-CN" altLang="en-US" sz="1400" dirty="0" smtClean="0">
                <a:latin typeface="Arial" panose="020B0604020202090204" pitchFamily="34" charset="0"/>
                <a:ea typeface="微软雅黑" pitchFamily="34" charset="-122"/>
              </a:rPr>
              <a:t>或</a:t>
            </a:r>
            <a:r>
              <a:rPr lang="en-US" altLang="zh-CN" sz="1400" dirty="0" smtClean="0">
                <a:latin typeface="Arial" panose="020B0604020202090204" pitchFamily="34" charset="0"/>
                <a:ea typeface="微软雅黑" pitchFamily="34" charset="-122"/>
              </a:rPr>
              <a:t>false</a:t>
            </a:r>
            <a:r>
              <a:rPr lang="zh-CN" altLang="zh-TW" sz="1400" dirty="0" smtClean="0">
                <a:latin typeface="Arial" panose="020B0604020202090204" pitchFamily="34" charset="0"/>
                <a:ea typeface="微软雅黑" pitchFamily="34" charset="-122"/>
              </a:rPr>
              <a:t>，</a:t>
            </a:r>
            <a:r>
              <a:rPr lang="zh-TW" altLang="en-US" sz="1400" dirty="0" smtClean="0">
                <a:latin typeface="Arial" panose="020B0604020202090204" pitchFamily="34" charset="0"/>
                <a:ea typeface="微软雅黑" pitchFamily="34" charset="-122"/>
              </a:rPr>
              <a:t>表格中的實例整數變數A的值為10，變數B的值為20：</a:t>
            </a:r>
            <a:endParaRPr lang="zh-TW" altLang="en-US"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graphicFrame>
        <p:nvGraphicFramePr>
          <p:cNvPr id="4" name="圓桌 3"/>
          <p:cNvGraphicFramePr/>
          <p:nvPr/>
        </p:nvGraphicFramePr>
        <p:xfrm>
          <a:off x="1582420" y="2095500"/>
          <a:ext cx="9848850" cy="386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380"/>
                <a:gridCol w="6064250"/>
                <a:gridCol w="2649220"/>
              </a:tblGrid>
              <a:tr h="552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運算符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描述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例子</a:t>
                      </a:r>
                      <a:endParaRPr lang="zh-TW" alt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==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檢查如果兩個運算元的值是否相等，如果相等則條件為真。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（A == B）為假(非真)。</a:t>
                      </a:r>
                      <a:endParaRPr lang="zh-TW" alt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!=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檢查如果兩個運算元的值是否相等，如果值不相等則條件為真。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(A != B) 為真。</a:t>
                      </a:r>
                      <a:endParaRPr lang="zh-TW" alt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&gt;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檢查左運算元的值是否大於右運算元的值，如果是那麼條件為真。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（A&gt; B）非真。</a:t>
                      </a:r>
                      <a:endParaRPr lang="zh-TW" alt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&lt;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檢查左運算元的值是否小於右運算元的值，如果是那麼條件為真。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（A &lt;B）為真。</a:t>
                      </a:r>
                      <a:endParaRPr lang="zh-TW" alt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&gt;=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檢查左運算元的值是否大於或等於右運算元的值，如果是那麼條件為真。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（A&gt; = B）為假。</a:t>
                      </a:r>
                      <a:endParaRPr lang="zh-TW" alt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&lt;=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檢查左運算元的值是否小於或等於右運算元的值，如果是那麼條件為真。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（A &lt;= B）為真。</a:t>
                      </a:r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01.5</a:t>
            </a:r>
            <a:r>
              <a:rPr lang="zh-CN" altLang="en-US" dirty="0"/>
              <a:t>　</a:t>
            </a:r>
            <a:r>
              <a:rPr lang="zh-CN" altLang="zh-TW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關系運算符</a:t>
            </a:r>
            <a:r>
              <a:rPr lang="en-US" altLang="zh-CN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-</a:t>
            </a:r>
            <a:r>
              <a:rPr lang="zh-CN" alt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例子</a:t>
            </a:r>
            <a:endParaRPr lang="zh-CN" altLang="en-US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61770" y="1524000"/>
            <a:ext cx="1029398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sz="1400" dirty="0" smtClean="0">
                <a:latin typeface="Arial" panose="020B0604020202090204" pitchFamily="34" charset="0"/>
                <a:ea typeface="微软雅黑" pitchFamily="34" charset="-122"/>
              </a:rPr>
              <a:t>下麵的簡單示例程式演示了關係運算符。複製並粘貼下麵的Java程式並保存為Test.java檔，然後編譯並運行這個程式：</a:t>
            </a:r>
            <a:endParaRPr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95" y="2012315"/>
            <a:ext cx="10502900" cy="28333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95" y="4963160"/>
            <a:ext cx="10502900" cy="16516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　</a:t>
            </a:r>
            <a:r>
              <a:rPr lang="en-US" altLang="zh-CN" dirty="0"/>
              <a:t>01.1</a:t>
            </a:r>
            <a:r>
              <a:rPr lang="zh-CN" altLang="en-US" dirty="0"/>
              <a:t>　</a:t>
            </a:r>
            <a:r>
              <a:rPr lang="zh-TW" altLang="en-US" dirty="0" smtClean="0">
                <a:latin typeface="Arial" panose="020B0604020202090204" pitchFamily="34" charset="0"/>
                <a:ea typeface="微软雅黑" pitchFamily="34" charset="-122"/>
                <a:sym typeface="+mn-ea"/>
              </a:rPr>
              <a:t>位運算符</a:t>
            </a:r>
            <a:endParaRPr lang="zh-CN" altLang="zh-TW" dirty="0" smtClean="0">
              <a:latin typeface="Arial" panose="020B0604020202090204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61770" y="1524000"/>
            <a:ext cx="10293985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sz="1400" dirty="0" smtClean="0">
                <a:latin typeface="Arial" panose="020B0604020202090204" pitchFamily="34" charset="0"/>
                <a:ea typeface="微软雅黑" pitchFamily="34" charset="-122"/>
              </a:rPr>
              <a:t>Java定義了位運算符，應用於整數類型(int)，長整型(long)，短整型(short)，字元型(char)，和位元組型(byte)等類型。</a:t>
            </a:r>
            <a:endParaRPr sz="1400" dirty="0" smtClean="0">
              <a:latin typeface="Arial" panose="020B0604020202090204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sz="1400" dirty="0" smtClean="0">
                <a:latin typeface="Arial" panose="020B0604020202090204" pitchFamily="34" charset="0"/>
                <a:ea typeface="微软雅黑" pitchFamily="34" charset="-122"/>
              </a:rPr>
              <a:t>位運算符作用在所有的位上，並且按位運算。</a:t>
            </a:r>
            <a:endParaRPr sz="1400" dirty="0" smtClean="0">
              <a:latin typeface="Arial" panose="020B0604020202090204" pitchFamily="34" charset="0"/>
              <a:ea typeface="微软雅黑" pitchFamily="34" charset="-122"/>
            </a:endParaRPr>
          </a:p>
        </p:txBody>
      </p:sp>
      <p:graphicFrame>
        <p:nvGraphicFramePr>
          <p:cNvPr id="4" name="圓桌 3"/>
          <p:cNvGraphicFramePr/>
          <p:nvPr/>
        </p:nvGraphicFramePr>
        <p:xfrm>
          <a:off x="1568450" y="2283460"/>
          <a:ext cx="984885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655"/>
                <a:gridCol w="6403975"/>
                <a:gridCol w="2649220"/>
              </a:tblGrid>
              <a:tr h="552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操作符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描述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例子</a:t>
                      </a:r>
                      <a:endParaRPr lang="zh-TW" alt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＆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按位與操作符，當且僅當兩個運算元的某一位都非0時候結果的該位才為1。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（A＆B），得到12，即0000 1100</a:t>
                      </a:r>
                      <a:endParaRPr lang="zh-TW" alt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|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按位或操作符，只要兩個運算元的某一位有一個非0時候結果的該位就為1。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（A | B）得到61，即 0011 1101</a:t>
                      </a:r>
                      <a:endParaRPr lang="zh-TW" alt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^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按位異或操作符，兩個運算元的某一位不相同時候結果的該位就為1。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（A ^ B）得到49，即 0011 0001</a:t>
                      </a:r>
                      <a:endParaRPr lang="zh-TW" alt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〜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按位補運算符翻轉運算元的每一位。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（〜A）得到-61，即1100 0011</a:t>
                      </a:r>
                      <a:endParaRPr lang="zh-TW" alt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&lt;&lt;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按位左移運算符。左運算元按位左移右運算元指定的位數。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A &lt;&lt; 2得到240，即 1111 0000</a:t>
                      </a:r>
                      <a:endParaRPr lang="zh-TW" alt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&gt;&gt;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按位右移運算符。左運算元按位右移右運算元指定的位數。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A &gt;&gt; 2得到15即 1111</a:t>
                      </a:r>
                      <a:endParaRPr lang="zh-TW" altLang="en-US"/>
                    </a:p>
                  </a:txBody>
                  <a:tcPr/>
                </a:tc>
              </a:tr>
              <a:tr h="552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&gt;&gt;&gt;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按位右移補零操作符。左運算元的值按右運算元指定的位數右移，移動得到的空位以零填充。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A&gt;&gt;&gt;2得到15即0000 1111</a:t>
                      </a:r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60421164211"/>
  <p:tag name="MH_LIBRARY" val="GRAPHIC"/>
  <p:tag name="MH_ORDER" val="矩形 2"/>
</p:tagLst>
</file>

<file path=ppt/tags/tag10.xml><?xml version="1.0" encoding="utf-8"?>
<p:tagLst xmlns:p="http://schemas.openxmlformats.org/presentationml/2006/main">
  <p:tag name="MH" val="20160421164211"/>
  <p:tag name="MH_LIBRARY" val="GRAPHIC"/>
  <p:tag name="MH_ORDER" val="Chevron 47"/>
</p:tagLst>
</file>

<file path=ppt/tags/tag100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10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11.xml><?xml version="1.0" encoding="utf-8"?>
<p:tagLst xmlns:p="http://schemas.openxmlformats.org/presentationml/2006/main">
  <p:tag name="MH" val="20160421164211"/>
  <p:tag name="MH_LIBRARY" val="GRAPHIC"/>
  <p:tag name="MH_ORDER" val="文本框 7"/>
</p:tagLst>
</file>

<file path=ppt/tags/tag12.xml><?xml version="1.0" encoding="utf-8"?>
<p:tagLst xmlns:p="http://schemas.openxmlformats.org/presentationml/2006/main">
  <p:tag name="MH" val="20160421164211"/>
  <p:tag name="MH_LIBRARY" val="GRAPHIC"/>
  <p:tag name="MH_ORDER" val="Straight Connector 8"/>
</p:tagLst>
</file>

<file path=ppt/tags/tag13.xml><?xml version="1.0" encoding="utf-8"?>
<p:tagLst xmlns:p="http://schemas.openxmlformats.org/presentationml/2006/main">
  <p:tag name="MH" val="20160421164211"/>
  <p:tag name="MH_LIBRARY" val="GRAPHIC"/>
  <p:tag name="MH_ORDER" val="文本框 9"/>
</p:tagLst>
</file>

<file path=ppt/tags/tag14.xml><?xml version="1.0" encoding="utf-8"?>
<p:tagLst xmlns:p="http://schemas.openxmlformats.org/presentationml/2006/main">
  <p:tag name="MH" val="20160421164211"/>
  <p:tag name="MH_LIBRARY" val="GRAPHIC"/>
  <p:tag name="MH_ORDER" val="Chevron 47"/>
</p:tagLst>
</file>

<file path=ppt/tags/tag15.xml><?xml version="1.0" encoding="utf-8"?>
<p:tagLst xmlns:p="http://schemas.openxmlformats.org/presentationml/2006/main">
  <p:tag name="MH" val="20160421164211"/>
  <p:tag name="MH_LIBRARY" val="GRAPHIC"/>
  <p:tag name="MH_ORDER" val="文本框 7"/>
</p:tagLst>
</file>

<file path=ppt/tags/tag16.xml><?xml version="1.0" encoding="utf-8"?>
<p:tagLst xmlns:p="http://schemas.openxmlformats.org/presentationml/2006/main">
  <p:tag name="MH" val="20160421164211"/>
  <p:tag name="MH_LIBRARY" val="GRAPHIC"/>
  <p:tag name="MH_ORDER" val="Straight Connector 8"/>
</p:tagLst>
</file>

<file path=ppt/tags/tag17.xml><?xml version="1.0" encoding="utf-8"?>
<p:tagLst xmlns:p="http://schemas.openxmlformats.org/presentationml/2006/main">
  <p:tag name="MH" val="20160421164211"/>
  <p:tag name="MH_LIBRARY" val="GRAPHIC"/>
  <p:tag name="MH_ORDER" val="文本框 9"/>
</p:tagLst>
</file>

<file path=ppt/tags/tag18.xml><?xml version="1.0" encoding="utf-8"?>
<p:tagLst xmlns:p="http://schemas.openxmlformats.org/presentationml/2006/main">
  <p:tag name="MH" val="20160421164211"/>
  <p:tag name="MH_LIBRARY" val="GRAPHIC"/>
  <p:tag name="MH_ORDER" val="Chevron 47"/>
</p:tagLst>
</file>

<file path=ppt/tags/tag19.xml><?xml version="1.0" encoding="utf-8"?>
<p:tagLst xmlns:p="http://schemas.openxmlformats.org/presentationml/2006/main">
  <p:tag name="MH_TYPE" val="#NeiR#"/>
  <p:tag name="MH_NUMBER" val="4"/>
  <p:tag name="MH" val="20160421164211"/>
  <p:tag name="MH_LIBRARY" val="GRAPHIC"/>
</p:tagLst>
</file>

<file path=ppt/tags/tag2.xml><?xml version="1.0" encoding="utf-8"?>
<p:tagLst xmlns:p="http://schemas.openxmlformats.org/presentationml/2006/main">
  <p:tag name="MH" val="20160421164211"/>
  <p:tag name="MH_LIBRARY" val="GRAPHIC"/>
  <p:tag name="MH_ORDER" val="文本框 7"/>
</p:tagLst>
</file>

<file path=ppt/tags/tag20.xml><?xml version="1.0" encoding="utf-8"?>
<p:tagLst xmlns:p="http://schemas.openxmlformats.org/presentationml/2006/main">
  <p:tag name="MH" val="20160421164329"/>
  <p:tag name="MH_LIBRARY" val="GRAPHIC"/>
  <p:tag name="MH_ORDER" val="Freeform 10"/>
</p:tagLst>
</file>

<file path=ppt/tags/tag21.xml><?xml version="1.0" encoding="utf-8"?>
<p:tagLst xmlns:p="http://schemas.openxmlformats.org/presentationml/2006/main">
  <p:tag name="MH" val="20160421164329"/>
  <p:tag name="MH_LIBRARY" val="GRAPHIC"/>
  <p:tag name="MH_ORDER" val="文本框 11"/>
</p:tagLst>
</file>

<file path=ppt/tags/tag22.xml><?xml version="1.0" encoding="utf-8"?>
<p:tagLst xmlns:p="http://schemas.openxmlformats.org/presentationml/2006/main">
  <p:tag name="MH" val="20160421164329"/>
  <p:tag name="MH_LIBRARY" val="GRAPHIC"/>
</p:tagLst>
</file>

<file path=ppt/tags/tag23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24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25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26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27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28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29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3.xml><?xml version="1.0" encoding="utf-8"?>
<p:tagLst xmlns:p="http://schemas.openxmlformats.org/presentationml/2006/main">
  <p:tag name="MH" val="20160421164211"/>
  <p:tag name="MH_LIBRARY" val="GRAPHIC"/>
  <p:tag name="MH_ORDER" val="Straight Connector 8"/>
</p:tagLst>
</file>

<file path=ppt/tags/tag30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31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32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33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34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35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36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37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38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39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4.xml><?xml version="1.0" encoding="utf-8"?>
<p:tagLst xmlns:p="http://schemas.openxmlformats.org/presentationml/2006/main">
  <p:tag name="MH" val="20160421164211"/>
  <p:tag name="MH_LIBRARY" val="GRAPHIC"/>
  <p:tag name="MH_ORDER" val="文本框 9"/>
</p:tagLst>
</file>

<file path=ppt/tags/tag40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41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42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43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44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45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46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47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48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49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5.xml><?xml version="1.0" encoding="utf-8"?>
<p:tagLst xmlns:p="http://schemas.openxmlformats.org/presentationml/2006/main">
  <p:tag name="MH" val="20160421164211"/>
  <p:tag name="MH_LIBRARY" val="GRAPHIC"/>
  <p:tag name="MH_ORDER" val="Chevron 47"/>
</p:tagLst>
</file>

<file path=ppt/tags/tag50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51.xml><?xml version="1.0" encoding="utf-8"?>
<p:tagLst xmlns:p="http://schemas.openxmlformats.org/presentationml/2006/main">
  <p:tag name="MH" val="20160421164329"/>
  <p:tag name="MH_LIBRARY" val="GRAPHIC"/>
  <p:tag name="MH_ORDER" val="Freeform 10"/>
</p:tagLst>
</file>

<file path=ppt/tags/tag52.xml><?xml version="1.0" encoding="utf-8"?>
<p:tagLst xmlns:p="http://schemas.openxmlformats.org/presentationml/2006/main">
  <p:tag name="MH" val="20160421164329"/>
  <p:tag name="MH_LIBRARY" val="GRAPHIC"/>
  <p:tag name="MH_ORDER" val="文本框 11"/>
</p:tagLst>
</file>

<file path=ppt/tags/tag53.xml><?xml version="1.0" encoding="utf-8"?>
<p:tagLst xmlns:p="http://schemas.openxmlformats.org/presentationml/2006/main">
  <p:tag name="MH" val="20160421164329"/>
  <p:tag name="MH_LIBRARY" val="GRAPHIC"/>
</p:tagLst>
</file>

<file path=ppt/tags/tag54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55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56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57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58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59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6.xml><?xml version="1.0" encoding="utf-8"?>
<p:tagLst xmlns:p="http://schemas.openxmlformats.org/presentationml/2006/main">
  <p:tag name="MH" val="20160421164211"/>
  <p:tag name="MH_LIBRARY" val="GRAPHIC"/>
  <p:tag name="MH_ORDER" val="Rectangle 73"/>
</p:tagLst>
</file>

<file path=ppt/tags/tag60.xml><?xml version="1.0" encoding="utf-8"?>
<p:tagLst xmlns:p="http://schemas.openxmlformats.org/presentationml/2006/main">
  <p:tag name="MH" val="20160421164329"/>
  <p:tag name="MH_LIBRARY" val="GRAPHIC"/>
  <p:tag name="MH_ORDER" val="Freeform 10"/>
</p:tagLst>
</file>

<file path=ppt/tags/tag61.xml><?xml version="1.0" encoding="utf-8"?>
<p:tagLst xmlns:p="http://schemas.openxmlformats.org/presentationml/2006/main">
  <p:tag name="MH" val="20160421164329"/>
  <p:tag name="MH_LIBRARY" val="GRAPHIC"/>
  <p:tag name="MH_ORDER" val="文本框 11"/>
</p:tagLst>
</file>

<file path=ppt/tags/tag62.xml><?xml version="1.0" encoding="utf-8"?>
<p:tagLst xmlns:p="http://schemas.openxmlformats.org/presentationml/2006/main">
  <p:tag name="MH" val="20160421164329"/>
  <p:tag name="MH_LIBRARY" val="GRAPHIC"/>
</p:tagLst>
</file>

<file path=ppt/tags/tag63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64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65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66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67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68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69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7.xml><?xml version="1.0" encoding="utf-8"?>
<p:tagLst xmlns:p="http://schemas.openxmlformats.org/presentationml/2006/main">
  <p:tag name="MH" val="20160421164211"/>
  <p:tag name="MH_LIBRARY" val="GRAPHIC"/>
  <p:tag name="MH_ORDER" val="文本框 7"/>
</p:tagLst>
</file>

<file path=ppt/tags/tag70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71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72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73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74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75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76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77.xml><?xml version="1.0" encoding="utf-8"?>
<p:tagLst xmlns:p="http://schemas.openxmlformats.org/presentationml/2006/main">
  <p:tag name="MH" val="20160421164329"/>
  <p:tag name="MH_LIBRARY" val="GRAPHIC"/>
  <p:tag name="MH_ORDER" val="Freeform 10"/>
</p:tagLst>
</file>

<file path=ppt/tags/tag78.xml><?xml version="1.0" encoding="utf-8"?>
<p:tagLst xmlns:p="http://schemas.openxmlformats.org/presentationml/2006/main">
  <p:tag name="MH" val="20160421164329"/>
  <p:tag name="MH_LIBRARY" val="GRAPHIC"/>
  <p:tag name="MH_ORDER" val="文本框 11"/>
</p:tagLst>
</file>

<file path=ppt/tags/tag79.xml><?xml version="1.0" encoding="utf-8"?>
<p:tagLst xmlns:p="http://schemas.openxmlformats.org/presentationml/2006/main">
  <p:tag name="MH" val="20160421164329"/>
  <p:tag name="MH_LIBRARY" val="GRAPHIC"/>
</p:tagLst>
</file>

<file path=ppt/tags/tag8.xml><?xml version="1.0" encoding="utf-8"?>
<p:tagLst xmlns:p="http://schemas.openxmlformats.org/presentationml/2006/main">
  <p:tag name="MH" val="20160421164211"/>
  <p:tag name="MH_LIBRARY" val="GRAPHIC"/>
  <p:tag name="MH_ORDER" val="Straight Connector 8"/>
</p:tagLst>
</file>

<file path=ppt/tags/tag80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8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82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83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84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85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86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87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88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89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9.xml><?xml version="1.0" encoding="utf-8"?>
<p:tagLst xmlns:p="http://schemas.openxmlformats.org/presentationml/2006/main">
  <p:tag name="MH" val="20160421164211"/>
  <p:tag name="MH_LIBRARY" val="GRAPHIC"/>
  <p:tag name="MH_ORDER" val="文本框 9"/>
</p:tagLst>
</file>

<file path=ppt/tags/tag90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9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92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93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94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95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96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97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ags/tag98.xml><?xml version="1.0" encoding="utf-8"?>
<p:tagLst xmlns:p="http://schemas.openxmlformats.org/presentationml/2006/main">
  <p:tag name="MH" val="20160421164740"/>
  <p:tag name="MH_LIBRARY" val="GRAPHIC"/>
  <p:tag name="MH_TYPE" val="PageTitle"/>
  <p:tag name="MH_ORDER" val="PageTitle"/>
</p:tagLst>
</file>

<file path=ppt/tags/tag99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421164740"/>
  <p:tag name="MH_LIBRARY" val="GRAPHIC"/>
</p:tagLst>
</file>

<file path=ppt/theme/theme1.xml><?xml version="1.0" encoding="utf-8"?>
<a:theme xmlns:a="http://schemas.openxmlformats.org/drawingml/2006/main" name="A000120140530A99PPBG">
  <a:themeElements>
    <a:clrScheme name="自定义 676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EA5B58"/>
      </a:accent1>
      <a:accent2>
        <a:srgbClr val="D15E95"/>
      </a:accent2>
      <a:accent3>
        <a:srgbClr val="FA6090"/>
      </a:accent3>
      <a:accent4>
        <a:srgbClr val="F9A317"/>
      </a:accent4>
      <a:accent5>
        <a:srgbClr val="F97F46"/>
      </a:accent5>
      <a:accent6>
        <a:srgbClr val="00B050"/>
      </a:accent6>
      <a:hlink>
        <a:srgbClr val="C00000"/>
      </a:hlink>
      <a:folHlink>
        <a:srgbClr val="FFA6A6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90204" pitchFamily="34" charset="0"/>
            <a:ea typeface="微软雅黑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A000120150822A08KPBG</Template>
  <TotalTime>0</TotalTime>
  <Words>6164</Words>
  <Application>WPS Writer</Application>
  <PresentationFormat>宽屏</PresentationFormat>
  <Paragraphs>538</Paragraphs>
  <Slides>41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60" baseType="lpstr">
      <vt:lpstr>Arial</vt:lpstr>
      <vt:lpstr>新細明體</vt:lpstr>
      <vt:lpstr>Wingdings</vt:lpstr>
      <vt:lpstr>Calibri</vt:lpstr>
      <vt:lpstr>Helvetica Neue</vt:lpstr>
      <vt:lpstr>幼圆</vt:lpstr>
      <vt:lpstr>苹方-简</vt:lpstr>
      <vt:lpstr>微软雅黑</vt:lpstr>
      <vt:lpstr>汉仪旗黑</vt:lpstr>
      <vt:lpstr>Wingdings 2</vt:lpstr>
      <vt:lpstr>SimSun</vt:lpstr>
      <vt:lpstr>汉仪书宋二KW</vt:lpstr>
      <vt:lpstr>Bernard MT Condensed</vt:lpstr>
      <vt:lpstr>华文隶书</vt:lpstr>
      <vt:lpstr>Microsoft New Tai Lue</vt:lpstr>
      <vt:lpstr>SimSun</vt:lpstr>
      <vt:lpstr>Arial Unicode MS</vt:lpstr>
      <vt:lpstr>宋体-繁</vt:lpstr>
      <vt:lpstr>A000120140530A99PPBG</vt:lpstr>
      <vt:lpstr>JAVA </vt:lpstr>
      <vt:lpstr>PowerPoint 演示文稿</vt:lpstr>
      <vt:lpstr>PowerPoint 演示文稿</vt:lpstr>
      <vt:lpstr>　01.1　JAVA運算符</vt:lpstr>
      <vt:lpstr>　01.2　算術運算符</vt:lpstr>
      <vt:lpstr>　01.3　算術運算符－例子</vt:lpstr>
      <vt:lpstr>　01.4　關系運算符</vt:lpstr>
      <vt:lpstr>　01.5　關系運算符-例子</vt:lpstr>
      <vt:lpstr>　01.1　位運算符</vt:lpstr>
      <vt:lpstr>　01.6　位運算符-例子</vt:lpstr>
      <vt:lpstr>　01.7　邏輯運算符</vt:lpstr>
      <vt:lpstr>　01.8　邏輯運算符-例子</vt:lpstr>
      <vt:lpstr>　01.9　賦值運算符</vt:lpstr>
      <vt:lpstr>　01.10　賦值運算符-例子</vt:lpstr>
      <vt:lpstr>　01.11　其他運算符</vt:lpstr>
      <vt:lpstr>　01.12　條件運算符（?:）-例子</vt:lpstr>
      <vt:lpstr>　01.13　instanceof 運算符-例子</vt:lpstr>
      <vt:lpstr>PowerPoint 演示文稿</vt:lpstr>
      <vt:lpstr>　02.1　Java循環結構</vt:lpstr>
      <vt:lpstr>　02.2　while迴圈</vt:lpstr>
      <vt:lpstr>　02.3　do..while迴圈</vt:lpstr>
      <vt:lpstr>PowerPoint 演示文稿</vt:lpstr>
      <vt:lpstr>　03.1　Java 分支結構</vt:lpstr>
      <vt:lpstr>　03.2　if語句</vt:lpstr>
      <vt:lpstr>　03.3　if..else語句</vt:lpstr>
      <vt:lpstr>　03.4　if...else if...else 語句</vt:lpstr>
      <vt:lpstr>　03.5　嵌套的 if…else 語句</vt:lpstr>
      <vt:lpstr>　03.6　switch</vt:lpstr>
      <vt:lpstr>　03.7　switch-例子</vt:lpstr>
      <vt:lpstr>PowerPoint 演示文稿</vt:lpstr>
      <vt:lpstr>　04.1　Java Number類</vt:lpstr>
      <vt:lpstr>　04.2　Java Math類</vt:lpstr>
      <vt:lpstr>　04.3　Java Character類</vt:lpstr>
      <vt:lpstr>　04.4　轉義序列</vt:lpstr>
      <vt:lpstr>　04.5　轉義序列－例子</vt:lpstr>
      <vt:lpstr>　04.6　String類</vt:lpstr>
      <vt:lpstr>　04.7　字串長度</vt:lpstr>
      <vt:lpstr>　04.8　連接字串</vt:lpstr>
      <vt:lpstr>　04.9　創建格式化字串</vt:lpstr>
      <vt:lpstr>　04.10　StringBuffer 和 StringBuilder 類</vt:lpstr>
      <vt:lpstr>　練習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銀雁科技－李志華</cp:lastModifiedBy>
  <cp:revision>442</cp:revision>
  <dcterms:created xsi:type="dcterms:W3CDTF">2021-05-20T09:17:05Z</dcterms:created>
  <dcterms:modified xsi:type="dcterms:W3CDTF">2021-05-20T09:17:05Z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��Լ����PPTģ��.ppt</vt:lpwstr>
  </property>
  <property fmtid="{D5CDD505-2E9C-101B-9397-08002B2CF9AE}" pid="3" name="fileid">
    <vt:lpwstr>812479</vt:lpwstr>
  </property>
  <property fmtid="{D5CDD505-2E9C-101B-9397-08002B2CF9AE}" pid="4" name="KSOProductBuildVer">
    <vt:lpwstr>1028-3.3.0.5120</vt:lpwstr>
  </property>
</Properties>
</file>