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62" r:id="rId4"/>
    <p:sldId id="268" r:id="rId5"/>
    <p:sldId id="263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64" r:id="rId18"/>
    <p:sldId id="265" r:id="rId19"/>
    <p:sldId id="284" r:id="rId20"/>
    <p:sldId id="266" r:id="rId21"/>
    <p:sldId id="267" r:id="rId22"/>
    <p:sldId id="285" r:id="rId23"/>
    <p:sldId id="269" r:id="rId24"/>
    <p:sldId id="270" r:id="rId25"/>
    <p:sldId id="271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064C-77DC-4ACF-8280-8A0FDB942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8C658-03C8-4164-B3E6-6437BEE15D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 txBox="1"/>
          <p:nvPr/>
        </p:nvSpPr>
        <p:spPr>
          <a:xfrm>
            <a:off x="1090675" y="2311603"/>
            <a:ext cx="9144000" cy="163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8000" b="1" dirty="0" smtClean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2400"/>
              </a:spcAft>
            </a:pPr>
            <a:r>
              <a:rPr lang="en-US" altLang="zh-CN" sz="8000" b="1" dirty="0" smtClean="0">
                <a:solidFill>
                  <a:srgbClr val="267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8000" b="1" dirty="0" smtClean="0">
                <a:solidFill>
                  <a:srgbClr val="267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常用命令及常见问题</a:t>
            </a:r>
            <a:endParaRPr lang="zh-CN" altLang="en-US" sz="8000" b="1" dirty="0" smtClean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rgbClr val="2672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 趣企技术中心 虞更兴</a:t>
            </a:r>
            <a:endParaRPr lang="zh-CN" altLang="en-US" sz="4800" b="1" dirty="0" smtClean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8000" b="1" dirty="0" smtClean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115"/>
            <a:ext cx="10515600" cy="635046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51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less</a:t>
            </a:r>
            <a:endParaRPr lang="en-US" altLang="zh-CN" sz="51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less</a:t>
            </a:r>
            <a:r>
              <a:rPr lang="zh-CN" altLang="en-US" sz="3200" dirty="0" smtClean="0">
                <a:latin typeface="+mn-ea"/>
              </a:rPr>
              <a:t>作用跟</a:t>
            </a:r>
            <a:r>
              <a:rPr lang="en-US" altLang="zh-CN" sz="3200" dirty="0" smtClean="0">
                <a:latin typeface="+mn-ea"/>
              </a:rPr>
              <a:t>more</a:t>
            </a:r>
            <a:r>
              <a:rPr lang="zh-CN" altLang="en-US" sz="3200" dirty="0" smtClean="0">
                <a:latin typeface="+mn-ea"/>
              </a:rPr>
              <a:t>一样，但比</a:t>
            </a:r>
            <a:r>
              <a:rPr lang="en-US" altLang="zh-CN" sz="3200" dirty="0" smtClean="0">
                <a:latin typeface="+mn-ea"/>
              </a:rPr>
              <a:t>more</a:t>
            </a:r>
            <a:r>
              <a:rPr lang="zh-CN" altLang="en-US" sz="3200" dirty="0" smtClean="0">
                <a:latin typeface="+mn-ea"/>
              </a:rPr>
              <a:t>好在可以上翻，下翻。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[space] </a:t>
            </a:r>
            <a:r>
              <a:rPr lang="zh-CN" altLang="en-US" sz="3200" dirty="0" smtClean="0">
                <a:latin typeface="+mn-ea"/>
              </a:rPr>
              <a:t>向下翻页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[J] </a:t>
            </a:r>
            <a:r>
              <a:rPr lang="zh-CN" altLang="en-US" sz="3200" dirty="0" smtClean="0">
                <a:latin typeface="+mn-ea"/>
              </a:rPr>
              <a:t>向下移动一行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[K] </a:t>
            </a:r>
            <a:r>
              <a:rPr lang="zh-CN" altLang="en-US" sz="3200" dirty="0" smtClean="0">
                <a:latin typeface="+mn-ea"/>
              </a:rPr>
              <a:t>向上移动一行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[ctrl] + [G] </a:t>
            </a:r>
            <a:r>
              <a:rPr lang="zh-CN" altLang="en-US" sz="3200" dirty="0" smtClean="0">
                <a:latin typeface="+mn-ea"/>
              </a:rPr>
              <a:t>翻到最后一页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[</a:t>
            </a:r>
            <a:r>
              <a:rPr lang="en-US" altLang="zh-CN" sz="3200" dirty="0" err="1" smtClean="0">
                <a:latin typeface="+mn-ea"/>
              </a:rPr>
              <a:t>PageUp</a:t>
            </a:r>
            <a:r>
              <a:rPr lang="en-US" altLang="zh-CN" sz="3200" dirty="0" smtClean="0">
                <a:latin typeface="+mn-ea"/>
              </a:rPr>
              <a:t>] </a:t>
            </a:r>
            <a:r>
              <a:rPr lang="zh-CN" altLang="en-US" sz="3200" dirty="0" smtClean="0">
                <a:latin typeface="+mn-ea"/>
              </a:rPr>
              <a:t>上翻一页屏幕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[</a:t>
            </a:r>
            <a:r>
              <a:rPr lang="en-US" altLang="zh-CN" sz="3200" dirty="0" err="1" smtClean="0">
                <a:latin typeface="+mn-ea"/>
              </a:rPr>
              <a:t>PageDown</a:t>
            </a:r>
            <a:r>
              <a:rPr lang="en-US" altLang="zh-CN" sz="3200" dirty="0" smtClean="0">
                <a:latin typeface="+mn-ea"/>
              </a:rPr>
              <a:t>] </a:t>
            </a:r>
            <a:r>
              <a:rPr lang="zh-CN" altLang="en-US" sz="3200" dirty="0" smtClean="0">
                <a:latin typeface="+mn-ea"/>
              </a:rPr>
              <a:t>下翻一页屏幕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+mn-ea"/>
              </a:rPr>
              <a:t>搜索：</a:t>
            </a:r>
            <a:r>
              <a:rPr lang="en-US" altLang="zh-CN" sz="3200" dirty="0" smtClean="0">
                <a:latin typeface="+mn-ea"/>
              </a:rPr>
              <a:t>[/],</a:t>
            </a:r>
            <a:r>
              <a:rPr lang="zh-CN" altLang="en-US" sz="3200" dirty="0" smtClean="0">
                <a:latin typeface="+mn-ea"/>
              </a:rPr>
              <a:t>然后输入字符串，按回车键即可查找字符串，搜索结果有多个时，通过</a:t>
            </a:r>
            <a:r>
              <a:rPr lang="en-US" altLang="zh-CN" sz="3200" dirty="0" smtClean="0">
                <a:latin typeface="+mn-ea"/>
              </a:rPr>
              <a:t>[n]</a:t>
            </a:r>
            <a:r>
              <a:rPr lang="zh-CN" altLang="en-US" sz="3200" dirty="0" smtClean="0">
                <a:latin typeface="+mn-ea"/>
              </a:rPr>
              <a:t>显示下一个，</a:t>
            </a:r>
            <a:r>
              <a:rPr lang="en-US" altLang="zh-CN" sz="3200" dirty="0" smtClean="0">
                <a:latin typeface="+mn-ea"/>
              </a:rPr>
              <a:t>[</a:t>
            </a:r>
            <a:r>
              <a:rPr lang="en-US" altLang="zh-CN" sz="3200" dirty="0" err="1" smtClean="0">
                <a:latin typeface="+mn-ea"/>
              </a:rPr>
              <a:t>shirft</a:t>
            </a:r>
            <a:r>
              <a:rPr lang="en-US" altLang="zh-CN" sz="3200" dirty="0" smtClean="0">
                <a:latin typeface="+mn-ea"/>
              </a:rPr>
              <a:t>]+[n]</a:t>
            </a:r>
            <a:r>
              <a:rPr lang="zh-CN" altLang="en-US" sz="3200" dirty="0" smtClean="0">
                <a:latin typeface="+mn-ea"/>
              </a:rPr>
              <a:t>显示上一个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51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head</a:t>
            </a:r>
            <a:endParaRPr lang="en-US" altLang="zh-CN" sz="51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head</a:t>
            </a:r>
            <a:r>
              <a:rPr lang="zh-CN" altLang="en-US" sz="3200" dirty="0" smtClean="0">
                <a:latin typeface="+mn-ea"/>
              </a:rPr>
              <a:t>显示文件的前十行</a:t>
            </a:r>
            <a:r>
              <a:rPr lang="en-US" altLang="zh-CN" sz="3200" dirty="0" smtClean="0">
                <a:latin typeface="+mn-ea"/>
              </a:rPr>
              <a:t>;</a:t>
            </a:r>
            <a:r>
              <a:rPr lang="zh-CN" altLang="en-US" sz="3200" dirty="0" smtClean="0">
                <a:latin typeface="+mn-ea"/>
              </a:rPr>
              <a:t>例如：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+mn-ea"/>
              </a:rPr>
              <a:t>head -n 100 </a:t>
            </a:r>
            <a:r>
              <a:rPr lang="en-US" altLang="zh-CN" sz="3200" dirty="0" err="1" smtClean="0">
                <a:latin typeface="+mn-ea"/>
              </a:rPr>
              <a:t>access.log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dirty="0" smtClean="0">
                <a:latin typeface="+mn-ea"/>
              </a:rPr>
              <a:t>显示文件前</a:t>
            </a:r>
            <a:r>
              <a:rPr lang="en-US" altLang="zh-CN" sz="3200" dirty="0" smtClean="0">
                <a:latin typeface="+mn-ea"/>
              </a:rPr>
              <a:t>100</a:t>
            </a:r>
            <a:r>
              <a:rPr lang="zh-CN" altLang="en-US" sz="3200" dirty="0" smtClean="0">
                <a:latin typeface="+mn-ea"/>
              </a:rPr>
              <a:t>行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51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tail</a:t>
            </a:r>
            <a:endParaRPr lang="en-US" altLang="zh-CN" sz="51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+mn-ea"/>
              </a:rPr>
              <a:t>head</a:t>
            </a:r>
            <a:r>
              <a:rPr lang="zh-CN" altLang="en-US" sz="3600" dirty="0" smtClean="0">
                <a:latin typeface="+mn-ea"/>
              </a:rPr>
              <a:t>显示文件的后十行</a:t>
            </a:r>
            <a:r>
              <a:rPr lang="en-US" altLang="zh-CN" sz="3600" dirty="0" smtClean="0">
                <a:latin typeface="+mn-ea"/>
              </a:rPr>
              <a:t>;</a:t>
            </a:r>
            <a:r>
              <a:rPr lang="zh-CN" altLang="en-US" sz="3600" dirty="0" smtClean="0">
                <a:latin typeface="+mn-ea"/>
              </a:rPr>
              <a:t>例如：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+mn-ea"/>
              </a:rPr>
              <a:t>tail -n 100 </a:t>
            </a:r>
            <a:r>
              <a:rPr lang="en-US" altLang="zh-CN" sz="3600" dirty="0" err="1" smtClean="0">
                <a:latin typeface="+mn-ea"/>
              </a:rPr>
              <a:t>access.log</a:t>
            </a:r>
            <a:r>
              <a:rPr lang="en-US" altLang="zh-CN" sz="3600" dirty="0" smtClean="0">
                <a:latin typeface="+mn-ea"/>
              </a:rPr>
              <a:t> </a:t>
            </a:r>
            <a:r>
              <a:rPr lang="zh-CN" altLang="en-US" sz="3600" dirty="0" smtClean="0">
                <a:latin typeface="+mn-ea"/>
              </a:rPr>
              <a:t>显示文件后</a:t>
            </a:r>
            <a:r>
              <a:rPr lang="en-US" altLang="zh-CN" sz="3600" dirty="0" smtClean="0">
                <a:latin typeface="+mn-ea"/>
              </a:rPr>
              <a:t>100</a:t>
            </a:r>
            <a:r>
              <a:rPr lang="zh-CN" altLang="en-US" sz="3600" dirty="0" smtClean="0">
                <a:latin typeface="+mn-ea"/>
              </a:rPr>
              <a:t>行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+mn-ea"/>
              </a:rPr>
              <a:t>tail -f </a:t>
            </a:r>
            <a:r>
              <a:rPr lang="en-US" altLang="zh-CN" sz="3600" dirty="0" err="1" smtClean="0">
                <a:latin typeface="+mn-ea"/>
              </a:rPr>
              <a:t>access.log</a:t>
            </a:r>
            <a:r>
              <a:rPr lang="en-US" altLang="zh-CN" sz="3600" dirty="0" smtClean="0">
                <a:latin typeface="+mn-ea"/>
              </a:rPr>
              <a:t> </a:t>
            </a:r>
            <a:r>
              <a:rPr lang="zh-CN" altLang="en-US" sz="3600" dirty="0" smtClean="0">
                <a:latin typeface="+mn-ea"/>
              </a:rPr>
              <a:t>动态显示文件后</a:t>
            </a:r>
            <a:r>
              <a:rPr lang="en-US" altLang="zh-CN" sz="3600" dirty="0" smtClean="0">
                <a:latin typeface="+mn-ea"/>
              </a:rPr>
              <a:t>10</a:t>
            </a:r>
            <a:r>
              <a:rPr lang="zh-CN" altLang="en-US" sz="3600" dirty="0" smtClean="0">
                <a:latin typeface="+mn-ea"/>
              </a:rPr>
              <a:t>行</a:t>
            </a:r>
            <a:endParaRPr lang="zh-CN" altLang="en-US" sz="36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文件的所属主以及所属组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960141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+mn-ea"/>
              </a:rPr>
              <a:t>一个</a:t>
            </a:r>
            <a:r>
              <a:rPr lang="en-US" altLang="zh-CN" sz="2000" dirty="0" err="1" smtClean="0">
                <a:latin typeface="+mn-ea"/>
              </a:rPr>
              <a:t>linux</a:t>
            </a:r>
            <a:r>
              <a:rPr lang="zh-CN" altLang="en-US" sz="2000" dirty="0" smtClean="0">
                <a:latin typeface="+mn-ea"/>
              </a:rPr>
              <a:t>目录或者文件，都会有一个所属主和所属组。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+mn-ea"/>
              </a:rPr>
              <a:t>所属主，即文件的拥有者，而所属组，即该文件所属主所在的一个组。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+mn-ea"/>
              </a:rPr>
              <a:t>Linux</a:t>
            </a:r>
            <a:r>
              <a:rPr lang="zh-CN" altLang="en-US" sz="2000" dirty="0" smtClean="0">
                <a:latin typeface="+mn-ea"/>
              </a:rPr>
              <a:t>这样设置文件属性的目的是为了文件的安全。</a:t>
            </a:r>
            <a:endParaRPr lang="zh-CN" altLang="en-US" sz="20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文件属性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846"/>
            <a:ext cx="9589316" cy="54108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 err="1" smtClean="0">
                <a:latin typeface="+mn-ea"/>
              </a:rPr>
              <a:t>ll</a:t>
            </a:r>
            <a:r>
              <a:rPr lang="en-US" altLang="zh-CN" sz="2600" dirty="0" smtClean="0">
                <a:latin typeface="+mn-ea"/>
              </a:rPr>
              <a:t> </a:t>
            </a:r>
            <a:r>
              <a:rPr lang="zh-CN" altLang="en-US" sz="2600" dirty="0" smtClean="0">
                <a:latin typeface="+mn-ea"/>
              </a:rPr>
              <a:t>查看文件属性，一共九列；</a:t>
            </a:r>
            <a:endParaRPr lang="zh-CN" altLang="en-US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第</a:t>
            </a:r>
            <a:r>
              <a:rPr lang="en-US" altLang="zh-CN" sz="2600" dirty="0" smtClean="0">
                <a:latin typeface="+mn-ea"/>
              </a:rPr>
              <a:t>1</a:t>
            </a:r>
            <a:r>
              <a:rPr lang="zh-CN" altLang="en-US" sz="2600" dirty="0" smtClean="0">
                <a:latin typeface="+mn-ea"/>
              </a:rPr>
              <a:t>列，包含的东西有该文件类型和所属主、所属组以及其他用户对该文件的权限。</a:t>
            </a:r>
            <a:endParaRPr lang="zh-CN" altLang="en-US" sz="26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第一列共</a:t>
            </a:r>
            <a:r>
              <a:rPr lang="en-US" altLang="zh-CN" sz="2600" dirty="0" smtClean="0">
                <a:latin typeface="+mn-ea"/>
              </a:rPr>
              <a:t>10</a:t>
            </a:r>
            <a:r>
              <a:rPr lang="zh-CN" altLang="en-US" sz="2600" dirty="0" smtClean="0">
                <a:latin typeface="+mn-ea"/>
              </a:rPr>
              <a:t>位。其中第一位用来描述该文件的类型。 </a:t>
            </a:r>
            <a:r>
              <a:rPr lang="en-US" altLang="zh-CN" sz="2600" dirty="0" smtClean="0">
                <a:latin typeface="+mn-ea"/>
              </a:rPr>
              <a:t>d </a:t>
            </a:r>
            <a:r>
              <a:rPr lang="zh-CN" altLang="en-US" sz="2600" dirty="0" smtClean="0">
                <a:latin typeface="+mn-ea"/>
              </a:rPr>
              <a:t>表示该文件为目录；</a:t>
            </a:r>
            <a:r>
              <a:rPr lang="en-US" altLang="zh-CN" sz="2600" dirty="0" smtClean="0">
                <a:latin typeface="+mn-ea"/>
              </a:rPr>
              <a:t>- </a:t>
            </a:r>
            <a:r>
              <a:rPr lang="zh-CN" altLang="en-US" sz="2600" dirty="0" smtClean="0">
                <a:latin typeface="+mn-ea"/>
              </a:rPr>
              <a:t>表示该文件为普通文件；</a:t>
            </a:r>
            <a:r>
              <a:rPr lang="en-US" altLang="zh-CN" sz="2600" dirty="0" smtClean="0">
                <a:latin typeface="+mn-ea"/>
              </a:rPr>
              <a:t>l </a:t>
            </a:r>
            <a:r>
              <a:rPr lang="zh-CN" altLang="en-US" sz="2600" dirty="0" smtClean="0">
                <a:latin typeface="+mn-ea"/>
              </a:rPr>
              <a:t>表示该文件为连接文件；</a:t>
            </a:r>
            <a:endParaRPr lang="zh-CN" altLang="en-US" sz="26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后边的</a:t>
            </a:r>
            <a:r>
              <a:rPr lang="en-US" altLang="zh-CN" sz="2600" dirty="0" smtClean="0">
                <a:latin typeface="+mn-ea"/>
              </a:rPr>
              <a:t>9</a:t>
            </a:r>
            <a:r>
              <a:rPr lang="zh-CN" altLang="en-US" sz="2600" dirty="0" smtClean="0">
                <a:latin typeface="+mn-ea"/>
              </a:rPr>
              <a:t>位，每三个为一组。均为</a:t>
            </a:r>
            <a:r>
              <a:rPr lang="en-US" altLang="zh-CN" sz="2600" dirty="0" err="1" smtClean="0">
                <a:latin typeface="+mn-ea"/>
              </a:rPr>
              <a:t>rwx</a:t>
            </a:r>
            <a:r>
              <a:rPr lang="en-US" altLang="zh-CN" sz="2600" dirty="0" smtClean="0">
                <a:latin typeface="+mn-ea"/>
              </a:rPr>
              <a:t> </a:t>
            </a:r>
            <a:r>
              <a:rPr lang="zh-CN" altLang="en-US" sz="2600" dirty="0" smtClean="0">
                <a:latin typeface="+mn-ea"/>
              </a:rPr>
              <a:t>三个参数的组合。其中</a:t>
            </a:r>
            <a:r>
              <a:rPr lang="en-US" altLang="zh-CN" sz="2600" dirty="0" smtClean="0">
                <a:latin typeface="+mn-ea"/>
              </a:rPr>
              <a:t>r</a:t>
            </a:r>
            <a:r>
              <a:rPr lang="zh-CN" altLang="en-US" sz="2600" dirty="0" smtClean="0">
                <a:latin typeface="+mn-ea"/>
              </a:rPr>
              <a:t>代表可读，</a:t>
            </a:r>
            <a:r>
              <a:rPr lang="en-US" altLang="zh-CN" sz="2600" dirty="0" smtClean="0">
                <a:latin typeface="+mn-ea"/>
              </a:rPr>
              <a:t>w</a:t>
            </a:r>
            <a:r>
              <a:rPr lang="zh-CN" altLang="en-US" sz="2600" dirty="0" smtClean="0">
                <a:latin typeface="+mn-ea"/>
              </a:rPr>
              <a:t>代表可写，</a:t>
            </a:r>
            <a:r>
              <a:rPr lang="en-US" altLang="zh-CN" sz="2600" dirty="0" smtClean="0">
                <a:latin typeface="+mn-ea"/>
              </a:rPr>
              <a:t>x</a:t>
            </a:r>
            <a:r>
              <a:rPr lang="zh-CN" altLang="en-US" sz="2600" dirty="0" smtClean="0">
                <a:latin typeface="+mn-ea"/>
              </a:rPr>
              <a:t>代表可执行。前三位为所属主（</a:t>
            </a:r>
            <a:r>
              <a:rPr lang="en-US" altLang="zh-CN" sz="2600" dirty="0" smtClean="0">
                <a:latin typeface="+mn-ea"/>
              </a:rPr>
              <a:t>user</a:t>
            </a:r>
            <a:r>
              <a:rPr lang="zh-CN" altLang="en-US" sz="2600" dirty="0" smtClean="0">
                <a:latin typeface="+mn-ea"/>
              </a:rPr>
              <a:t>）的权限，中间三位为所属组（</a:t>
            </a:r>
            <a:r>
              <a:rPr lang="en-US" altLang="zh-CN" sz="2600" dirty="0" smtClean="0">
                <a:latin typeface="+mn-ea"/>
              </a:rPr>
              <a:t>group</a:t>
            </a:r>
            <a:r>
              <a:rPr lang="zh-CN" altLang="en-US" sz="2600" dirty="0" smtClean="0">
                <a:latin typeface="+mn-ea"/>
              </a:rPr>
              <a:t>）的权限，最后三位为其他非本群组（</a:t>
            </a:r>
            <a:r>
              <a:rPr lang="en-US" altLang="zh-CN" sz="2600" dirty="0" smtClean="0">
                <a:latin typeface="+mn-ea"/>
              </a:rPr>
              <a:t>others</a:t>
            </a:r>
            <a:r>
              <a:rPr lang="zh-CN" altLang="en-US" sz="2600" dirty="0" smtClean="0">
                <a:latin typeface="+mn-ea"/>
              </a:rPr>
              <a:t>）的权限。</a:t>
            </a:r>
            <a:endParaRPr lang="zh-CN" altLang="en-US" sz="26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例子：一个文件的属性为</a:t>
            </a:r>
            <a:r>
              <a:rPr lang="en-US" altLang="zh-CN" sz="2600" dirty="0" smtClean="0">
                <a:latin typeface="+mn-ea"/>
              </a:rPr>
              <a:t>-</a:t>
            </a:r>
            <a:r>
              <a:rPr lang="en-US" altLang="zh-CN" sz="2600" dirty="0" err="1" smtClean="0">
                <a:latin typeface="+mn-ea"/>
              </a:rPr>
              <a:t>rwxr-xr--</a:t>
            </a:r>
            <a:r>
              <a:rPr lang="en-US" altLang="zh-CN" sz="2600" dirty="0" smtClean="0">
                <a:latin typeface="+mn-ea"/>
              </a:rPr>
              <a:t> </a:t>
            </a:r>
            <a:r>
              <a:rPr lang="zh-CN" altLang="en-US" sz="2600" dirty="0" smtClean="0">
                <a:latin typeface="+mn-ea"/>
              </a:rPr>
              <a:t>，它代表的意思是，该文件为普通文件，文件拥有者可读可写可执行，文件所属组对其可读不可写可执行，其他用户对其只可读。</a:t>
            </a:r>
            <a:endParaRPr lang="zh-CN" altLang="en-US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第</a:t>
            </a:r>
            <a:r>
              <a:rPr lang="en-US" altLang="zh-CN" sz="2600" dirty="0" smtClean="0">
                <a:latin typeface="+mn-ea"/>
              </a:rPr>
              <a:t>2</a:t>
            </a:r>
            <a:r>
              <a:rPr lang="zh-CN" altLang="en-US" sz="2600" dirty="0" smtClean="0">
                <a:latin typeface="+mn-ea"/>
              </a:rPr>
              <a:t>列，硬链接数。</a:t>
            </a:r>
            <a:endParaRPr lang="zh-CN" altLang="en-US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第</a:t>
            </a:r>
            <a:r>
              <a:rPr lang="en-US" altLang="zh-CN" sz="2600" dirty="0" smtClean="0">
                <a:latin typeface="+mn-ea"/>
              </a:rPr>
              <a:t>3</a:t>
            </a:r>
            <a:r>
              <a:rPr lang="zh-CN" altLang="en-US" sz="2600" dirty="0" smtClean="0">
                <a:latin typeface="+mn-ea"/>
              </a:rPr>
              <a:t>列，表示该文件的所属主。</a:t>
            </a:r>
            <a:endParaRPr lang="zh-CN" altLang="en-US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第</a:t>
            </a:r>
            <a:r>
              <a:rPr lang="en-US" altLang="zh-CN" sz="2600" dirty="0" smtClean="0">
                <a:latin typeface="+mn-ea"/>
              </a:rPr>
              <a:t>4</a:t>
            </a:r>
            <a:r>
              <a:rPr lang="zh-CN" altLang="en-US" sz="2600" dirty="0" smtClean="0">
                <a:latin typeface="+mn-ea"/>
              </a:rPr>
              <a:t>列，表示该文件的所属组。</a:t>
            </a:r>
            <a:endParaRPr lang="zh-CN" altLang="en-US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第</a:t>
            </a:r>
            <a:r>
              <a:rPr lang="en-US" altLang="zh-CN" sz="2600" dirty="0" smtClean="0">
                <a:latin typeface="+mn-ea"/>
              </a:rPr>
              <a:t>5</a:t>
            </a:r>
            <a:r>
              <a:rPr lang="zh-CN" altLang="en-US" sz="2600" dirty="0" smtClean="0">
                <a:latin typeface="+mn-ea"/>
              </a:rPr>
              <a:t>列，表示该文件的大小</a:t>
            </a:r>
            <a:r>
              <a:rPr lang="en-US" altLang="zh-CN" sz="2600" dirty="0" smtClean="0">
                <a:latin typeface="+mn-ea"/>
              </a:rPr>
              <a:t>,</a:t>
            </a:r>
            <a:r>
              <a:rPr lang="zh-CN" altLang="en-US" sz="2600" dirty="0" smtClean="0">
                <a:latin typeface="+mn-ea"/>
              </a:rPr>
              <a:t>单位为</a:t>
            </a:r>
            <a:r>
              <a:rPr lang="en-US" altLang="zh-CN" sz="2600" dirty="0" smtClean="0">
                <a:latin typeface="+mn-ea"/>
              </a:rPr>
              <a:t>Byte</a:t>
            </a:r>
            <a:r>
              <a:rPr lang="zh-CN" altLang="en-US" sz="2600" dirty="0" smtClean="0">
                <a:latin typeface="+mn-ea"/>
              </a:rPr>
              <a:t>。</a:t>
            </a:r>
            <a:endParaRPr lang="zh-CN" altLang="en-US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第</a:t>
            </a:r>
            <a:r>
              <a:rPr lang="en-US" altLang="zh-CN" sz="2600" dirty="0" smtClean="0">
                <a:latin typeface="+mn-ea"/>
              </a:rPr>
              <a:t>6</a:t>
            </a:r>
            <a:r>
              <a:rPr lang="zh-CN" altLang="en-US" sz="2600" dirty="0" smtClean="0">
                <a:latin typeface="+mn-ea"/>
              </a:rPr>
              <a:t>列、第</a:t>
            </a:r>
            <a:r>
              <a:rPr lang="en-US" altLang="zh-CN" sz="2600" dirty="0" smtClean="0">
                <a:latin typeface="+mn-ea"/>
              </a:rPr>
              <a:t>7</a:t>
            </a:r>
            <a:r>
              <a:rPr lang="zh-CN" altLang="en-US" sz="2600" dirty="0" smtClean="0">
                <a:latin typeface="+mn-ea"/>
              </a:rPr>
              <a:t>列和第</a:t>
            </a:r>
            <a:r>
              <a:rPr lang="en-US" altLang="zh-CN" sz="2600" dirty="0" smtClean="0">
                <a:latin typeface="+mn-ea"/>
              </a:rPr>
              <a:t>8</a:t>
            </a:r>
            <a:r>
              <a:rPr lang="zh-CN" altLang="en-US" sz="2600" dirty="0" smtClean="0">
                <a:latin typeface="+mn-ea"/>
              </a:rPr>
              <a:t>列为该文件的创建日期或者最近的修改日期，分别为月份日期以及时间。</a:t>
            </a:r>
            <a:endParaRPr lang="zh-CN" altLang="en-US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latin typeface="+mn-ea"/>
              </a:rPr>
              <a:t>第</a:t>
            </a:r>
            <a:r>
              <a:rPr lang="en-US" altLang="zh-CN" sz="2600" dirty="0" smtClean="0">
                <a:latin typeface="+mn-ea"/>
              </a:rPr>
              <a:t>9</a:t>
            </a:r>
            <a:r>
              <a:rPr lang="zh-CN" altLang="en-US" sz="2600" dirty="0" smtClean="0">
                <a:latin typeface="+mn-ea"/>
              </a:rPr>
              <a:t>列，文件名。如果前面有一个</a:t>
            </a:r>
            <a:r>
              <a:rPr lang="en-US" altLang="zh-CN" sz="2600" dirty="0" smtClean="0">
                <a:latin typeface="+mn-ea"/>
              </a:rPr>
              <a:t>. </a:t>
            </a:r>
            <a:r>
              <a:rPr lang="zh-CN" altLang="en-US" sz="2600" dirty="0" smtClean="0">
                <a:latin typeface="+mn-ea"/>
              </a:rPr>
              <a:t>则表示该文件为隐藏文件。</a:t>
            </a:r>
            <a:endParaRPr lang="zh-CN" altLang="en-US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6206"/>
            <a:ext cx="10515600" cy="5713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chgrp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200" dirty="0" smtClean="0">
                <a:latin typeface="+mn-ea"/>
              </a:rPr>
              <a:t>更改所属组；示例：</a:t>
            </a:r>
            <a:endParaRPr lang="zh-CN" altLang="en-US" sz="2200" dirty="0" smtClean="0">
              <a:latin typeface="+mn-ea"/>
            </a:endParaRPr>
          </a:p>
          <a:p>
            <a:r>
              <a:rPr lang="en-US" altLang="zh-CN" sz="2200" dirty="0" err="1" smtClean="0">
                <a:latin typeface="+mn-ea"/>
              </a:rPr>
              <a:t>chgrp</a:t>
            </a:r>
            <a:r>
              <a:rPr lang="en-US" altLang="zh-CN" sz="2200" dirty="0" smtClean="0">
                <a:latin typeface="+mn-ea"/>
              </a:rPr>
              <a:t> </a:t>
            </a:r>
            <a:r>
              <a:rPr lang="en-US" altLang="zh-CN" sz="2200" dirty="0" err="1" smtClean="0">
                <a:latin typeface="+mn-ea"/>
              </a:rPr>
              <a:t>testgroup</a:t>
            </a:r>
            <a:r>
              <a:rPr lang="en-US" altLang="zh-CN" sz="2200" dirty="0" smtClean="0">
                <a:latin typeface="+mn-ea"/>
              </a:rPr>
              <a:t> test1 </a:t>
            </a:r>
            <a:r>
              <a:rPr lang="zh-CN" altLang="en-US" sz="2200" dirty="0" smtClean="0">
                <a:latin typeface="+mn-ea"/>
              </a:rPr>
              <a:t>更改文件所属组（</a:t>
            </a:r>
            <a:r>
              <a:rPr lang="en-US" altLang="zh-CN" sz="2200" dirty="0" err="1" smtClean="0">
                <a:latin typeface="+mn-ea"/>
              </a:rPr>
              <a:t>groupadd</a:t>
            </a:r>
            <a:r>
              <a:rPr lang="en-US" altLang="zh-CN" sz="2200" dirty="0" smtClean="0">
                <a:latin typeface="+mn-ea"/>
              </a:rPr>
              <a:t> </a:t>
            </a:r>
            <a:r>
              <a:rPr lang="en-US" altLang="zh-CN" sz="2200" dirty="0" err="1" smtClean="0">
                <a:latin typeface="+mn-ea"/>
              </a:rPr>
              <a:t>testgroup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chown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更改文件的所属主</a:t>
            </a:r>
            <a:r>
              <a:rPr lang="en-US" altLang="zh-CN" sz="2000" dirty="0" smtClean="0">
                <a:latin typeface="+mn-ea"/>
              </a:rPr>
              <a:t>;</a:t>
            </a:r>
            <a:r>
              <a:rPr lang="zh-CN" altLang="en-US" sz="2000" dirty="0" smtClean="0">
                <a:latin typeface="+mn-ea"/>
              </a:rPr>
              <a:t>示例：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chown</a:t>
            </a:r>
            <a:r>
              <a:rPr lang="en-US" altLang="zh-CN" sz="2000" dirty="0" smtClean="0">
                <a:latin typeface="+mn-ea"/>
              </a:rPr>
              <a:t> -R user1:testgroup test </a:t>
            </a:r>
            <a:r>
              <a:rPr lang="zh-CN" altLang="en-US" sz="2000" dirty="0" smtClean="0">
                <a:latin typeface="+mn-ea"/>
              </a:rPr>
              <a:t>更改</a:t>
            </a:r>
            <a:r>
              <a:rPr lang="en-US" altLang="zh-CN" sz="2000" dirty="0" smtClean="0">
                <a:latin typeface="+mn-ea"/>
              </a:rPr>
              <a:t>test</a:t>
            </a:r>
            <a:r>
              <a:rPr lang="zh-CN" altLang="en-US" sz="2000" dirty="0" smtClean="0">
                <a:latin typeface="+mn-ea"/>
              </a:rPr>
              <a:t>目录及目录下所有文件所属主和所属群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chmod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改变用户对文件的读写执行权限</a:t>
            </a:r>
            <a:r>
              <a:rPr lang="en-US" altLang="zh-CN" sz="2000" dirty="0" smtClean="0">
                <a:latin typeface="+mn-ea"/>
              </a:rPr>
              <a:t>;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linux</a:t>
            </a:r>
            <a:r>
              <a:rPr lang="zh-CN" altLang="en-US" sz="2000" dirty="0" smtClean="0">
                <a:latin typeface="+mn-ea"/>
              </a:rPr>
              <a:t>中为了方便更改这些权限，</a:t>
            </a:r>
            <a:r>
              <a:rPr lang="en-US" altLang="zh-CN" sz="2000" dirty="0" err="1" smtClean="0">
                <a:latin typeface="+mn-ea"/>
              </a:rPr>
              <a:t>linux</a:t>
            </a:r>
            <a:r>
              <a:rPr lang="zh-CN" altLang="en-US" sz="2000" dirty="0" smtClean="0">
                <a:latin typeface="+mn-ea"/>
              </a:rPr>
              <a:t>使用数字去代替</a:t>
            </a:r>
            <a:r>
              <a:rPr lang="en-US" altLang="zh-CN" sz="2000" dirty="0" err="1" smtClean="0">
                <a:latin typeface="+mn-ea"/>
              </a:rPr>
              <a:t>rwx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，具体规则为</a:t>
            </a:r>
            <a:r>
              <a:rPr lang="en-US" altLang="zh-CN" sz="2000" dirty="0" smtClean="0">
                <a:latin typeface="+mn-ea"/>
              </a:rPr>
              <a:t>r: 4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w:2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x:1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-:0;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chmod</a:t>
            </a:r>
            <a:r>
              <a:rPr lang="en-US" altLang="zh-CN" sz="2000" dirty="0" smtClean="0">
                <a:latin typeface="+mn-ea"/>
              </a:rPr>
              <a:t> 750 test </a:t>
            </a:r>
            <a:r>
              <a:rPr lang="zh-CN" altLang="en-US" sz="2000" dirty="0" smtClean="0"/>
              <a:t>更改所属主权限为可读可写可执行，所属组权限为可读和可执行，其他组权限为不可读、不可写、不可执行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chmod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o+x</a:t>
            </a:r>
            <a:r>
              <a:rPr lang="en-US" altLang="zh-CN" sz="2000" dirty="0" smtClean="0">
                <a:latin typeface="+mn-ea"/>
              </a:rPr>
              <a:t> test  </a:t>
            </a:r>
            <a:r>
              <a:rPr lang="zh-CN" altLang="en-US" sz="2000" dirty="0" smtClean="0"/>
              <a:t>增加所属主可执行权限</a:t>
            </a:r>
            <a:endParaRPr lang="en-US" altLang="zh-CN" sz="2000" dirty="0" smtClean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图片 3" descr="6_8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3650" y="5672644"/>
            <a:ext cx="6514773" cy="956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392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查询命令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48011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find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搜索；示例：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find /</a:t>
            </a:r>
            <a:r>
              <a:rPr lang="en-US" altLang="zh-CN" sz="2000" dirty="0" err="1" smtClean="0">
                <a:latin typeface="+mn-ea"/>
              </a:rPr>
              <a:t>tmp</a:t>
            </a:r>
            <a:r>
              <a:rPr lang="en-US" altLang="zh-CN" sz="2000" dirty="0" smtClean="0">
                <a:latin typeface="+mn-ea"/>
              </a:rPr>
              <a:t> -name test “-name" </a:t>
            </a:r>
            <a:r>
              <a:rPr lang="zh-CN" altLang="en-US" sz="2000" dirty="0" smtClean="0">
                <a:latin typeface="+mn-ea"/>
              </a:rPr>
              <a:t>直接查找该文件名的文件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find /</a:t>
            </a:r>
            <a:r>
              <a:rPr lang="en-US" altLang="zh-CN" sz="2000" dirty="0" err="1" smtClean="0">
                <a:latin typeface="+mn-ea"/>
              </a:rPr>
              <a:t>tmp</a:t>
            </a:r>
            <a:r>
              <a:rPr lang="en-US" altLang="zh-CN" sz="2000" dirty="0" smtClean="0">
                <a:latin typeface="+mn-ea"/>
              </a:rPr>
              <a:t> -type d "-type" </a:t>
            </a:r>
            <a:r>
              <a:rPr lang="zh-CN" altLang="en-US" sz="2000" dirty="0" smtClean="0">
                <a:latin typeface="+mn-ea"/>
              </a:rPr>
              <a:t>通过文件类型查找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which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查找命令所在路径，示例：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which </a:t>
            </a:r>
            <a:r>
              <a:rPr lang="en-US" altLang="zh-CN" sz="2000" dirty="0" err="1" smtClean="0">
                <a:latin typeface="+mn-ea"/>
              </a:rPr>
              <a:t>rm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查找</a:t>
            </a:r>
            <a:r>
              <a:rPr lang="en-US" altLang="zh-CN" sz="2000" dirty="0" err="1" smtClean="0">
                <a:latin typeface="+mn-ea"/>
              </a:rPr>
              <a:t>rm</a:t>
            </a:r>
            <a:r>
              <a:rPr lang="zh-CN" altLang="en-US" sz="2000" dirty="0" smtClean="0">
                <a:latin typeface="+mn-ea"/>
              </a:rPr>
              <a:t>命令所在路径</a:t>
            </a:r>
            <a:endParaRPr lang="zh-CN" altLang="en-US" sz="20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28506"/>
            <a:ext cx="10515600" cy="1162182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其他命令</a:t>
            </a:r>
            <a:b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+mn-ea"/>
              </a:rPr>
              <a:t>zip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unzip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tar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磁盘相关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df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显示文件系统信息，示例：</a:t>
            </a:r>
            <a:r>
              <a:rPr lang="en-US" altLang="zh-CN" sz="2000" dirty="0" err="1" smtClean="0">
                <a:latin typeface="+mn-ea"/>
              </a:rPr>
              <a:t>df</a:t>
            </a:r>
            <a:r>
              <a:rPr lang="en-US" altLang="zh-CN" sz="2000" dirty="0" smtClean="0">
                <a:latin typeface="+mn-ea"/>
              </a:rPr>
              <a:t> -h,</a:t>
            </a:r>
            <a:r>
              <a:rPr lang="zh-CN" altLang="en-US" sz="2000" dirty="0" smtClean="0">
                <a:latin typeface="+mn-ea"/>
              </a:rPr>
              <a:t>一般用来检查磁盘使用情况</a:t>
            </a:r>
            <a:r>
              <a:rPr lang="en-US" altLang="zh-CN" sz="2000" dirty="0" smtClean="0">
                <a:latin typeface="+mn-ea"/>
              </a:rPr>
              <a:t>;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du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+mn-ea"/>
              </a:rPr>
              <a:t>查看某个目录所占空间大小，示例：</a:t>
            </a:r>
            <a:r>
              <a:rPr lang="en-US" altLang="zh-CN" sz="2000" dirty="0" smtClean="0">
                <a:latin typeface="+mn-ea"/>
              </a:rPr>
              <a:t>du -</a:t>
            </a:r>
            <a:r>
              <a:rPr lang="en-US" altLang="zh-CN" sz="2000" dirty="0" err="1" smtClean="0">
                <a:latin typeface="+mn-ea"/>
              </a:rPr>
              <a:t>sh</a:t>
            </a:r>
            <a:r>
              <a:rPr lang="en-US" altLang="zh-CN" sz="2000" dirty="0" smtClean="0">
                <a:latin typeface="+mn-ea"/>
              </a:rPr>
              <a:t> /</a:t>
            </a:r>
            <a:r>
              <a:rPr lang="en-US" altLang="zh-CN" sz="2000" dirty="0" err="1" smtClean="0">
                <a:latin typeface="+mn-ea"/>
              </a:rPr>
              <a:t>quqi</a:t>
            </a:r>
            <a:r>
              <a:rPr lang="en-US" altLang="zh-CN" sz="2000" dirty="0" smtClean="0">
                <a:latin typeface="+mn-ea"/>
              </a:rPr>
              <a:t> /*</a:t>
            </a:r>
            <a:r>
              <a:rPr lang="zh-CN" altLang="en-US" sz="2000" dirty="0" smtClean="0">
                <a:latin typeface="+mn-ea"/>
              </a:rPr>
              <a:t>，查看’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en-US" altLang="zh-CN" sz="2000" dirty="0" err="1" smtClean="0">
                <a:latin typeface="+mn-ea"/>
              </a:rPr>
              <a:t>quqi</a:t>
            </a:r>
            <a:r>
              <a:rPr lang="en-US" altLang="zh-CN" sz="2000" dirty="0" smtClean="0">
                <a:latin typeface="+mn-ea"/>
              </a:rPr>
              <a:t>’ </a:t>
            </a:r>
            <a:r>
              <a:rPr lang="zh-CN" altLang="en-US" sz="2000" dirty="0" smtClean="0">
                <a:latin typeface="+mn-ea"/>
              </a:rPr>
              <a:t>目录下一级文件占用空间大小；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mount/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umount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了解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挂载分区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zh-CN" altLang="en-US" sz="2000" dirty="0" smtClean="0">
                <a:latin typeface="+mn-ea"/>
              </a:rPr>
              <a:t>卸载分区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监控系统的状态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top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显示进程所占系统资源</a:t>
            </a:r>
            <a:endParaRPr lang="zh-CN" altLang="en-US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显示的内容比较多，重点关注的是：</a:t>
            </a:r>
            <a:r>
              <a:rPr lang="en-US" altLang="zh-CN" sz="2000" dirty="0" smtClean="0">
                <a:latin typeface="+mn-ea"/>
              </a:rPr>
              <a:t>%CPU, %MEM, COMMAND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free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查看内存使用状况，</a:t>
            </a:r>
            <a:r>
              <a:rPr lang="en-US" altLang="zh-CN" sz="2000" dirty="0" smtClean="0">
                <a:latin typeface="+mn-ea"/>
                <a:sym typeface="+mn-ea"/>
              </a:rPr>
              <a:t>free -h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0903"/>
            <a:ext cx="10515600" cy="50360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ps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查看系统进程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ps</a:t>
            </a:r>
            <a:r>
              <a:rPr lang="en-US" altLang="zh-CN" sz="2000" dirty="0" smtClean="0">
                <a:latin typeface="+mn-ea"/>
              </a:rPr>
              <a:t> aux </a:t>
            </a:r>
            <a:r>
              <a:rPr lang="zh-CN" altLang="en-US" sz="2000" dirty="0" smtClean="0">
                <a:latin typeface="+mn-ea"/>
              </a:rPr>
              <a:t>查看系统中所有进程，</a:t>
            </a:r>
            <a:r>
              <a:rPr lang="en-US" altLang="zh-CN" sz="2000" dirty="0" smtClean="0">
                <a:latin typeface="+mn-ea"/>
              </a:rPr>
              <a:t>PID </a:t>
            </a:r>
            <a:r>
              <a:rPr lang="zh-CN" altLang="en-US" sz="2000" dirty="0" smtClean="0">
                <a:latin typeface="+mn-ea"/>
              </a:rPr>
              <a:t>：进程的</a:t>
            </a:r>
            <a:r>
              <a:rPr lang="en-US" altLang="zh-CN" sz="2000" dirty="0" smtClean="0">
                <a:latin typeface="+mn-ea"/>
              </a:rPr>
              <a:t>id</a:t>
            </a:r>
            <a:r>
              <a:rPr lang="zh-CN" altLang="en-US" sz="2000" dirty="0" smtClean="0">
                <a:latin typeface="+mn-ea"/>
              </a:rPr>
              <a:t>，内核通过</a:t>
            </a:r>
            <a:r>
              <a:rPr lang="en-US" altLang="zh-CN" sz="2000" dirty="0" err="1" smtClean="0">
                <a:latin typeface="+mn-ea"/>
              </a:rPr>
              <a:t>pid</a:t>
            </a:r>
            <a:r>
              <a:rPr lang="zh-CN" altLang="en-US" sz="2000" dirty="0" smtClean="0">
                <a:latin typeface="+mn-ea"/>
              </a:rPr>
              <a:t>识别和管理进程，比如</a:t>
            </a:r>
            <a:r>
              <a:rPr lang="en-US" altLang="zh-CN" sz="2000" dirty="0" smtClean="0">
                <a:latin typeface="+mn-ea"/>
              </a:rPr>
              <a:t>'kill </a:t>
            </a:r>
            <a:r>
              <a:rPr lang="zh-CN" altLang="en-US" sz="2000" dirty="0" smtClean="0">
                <a:latin typeface="+mn-ea"/>
              </a:rPr>
              <a:t>进程</a:t>
            </a:r>
            <a:r>
              <a:rPr lang="en-US" altLang="zh-CN" sz="2000" dirty="0" err="1" smtClean="0">
                <a:latin typeface="+mn-ea"/>
              </a:rPr>
              <a:t>pid'</a:t>
            </a:r>
            <a:r>
              <a:rPr lang="zh-CN" altLang="en-US" sz="2000" dirty="0" err="1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STAT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：表示进程的状态</a:t>
            </a:r>
            <a:r>
              <a:rPr lang="en-US" altLang="zh-CN" sz="2000" dirty="0" smtClean="0">
                <a:latin typeface="+mn-ea"/>
              </a:rPr>
              <a:t>;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ps</a:t>
            </a:r>
            <a:r>
              <a:rPr lang="en-US" altLang="zh-CN" sz="2000" dirty="0" smtClean="0">
                <a:latin typeface="+mn-ea"/>
              </a:rPr>
              <a:t> aux |</a:t>
            </a:r>
            <a:r>
              <a:rPr lang="en-US" altLang="zh-CN" sz="2000" dirty="0" err="1" smtClean="0">
                <a:latin typeface="+mn-ea"/>
              </a:rPr>
              <a:t>grep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DiskServer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查看某个进程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ps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aux|grep</a:t>
            </a:r>
            <a:r>
              <a:rPr lang="en-US" altLang="zh-CN" sz="2000" dirty="0" smtClean="0">
                <a:latin typeface="+mn-ea"/>
              </a:rPr>
              <a:t> -c Server </a:t>
            </a:r>
            <a:r>
              <a:rPr lang="zh-CN" altLang="en-US" sz="2000" dirty="0" smtClean="0">
                <a:latin typeface="+mn-ea"/>
              </a:rPr>
              <a:t>查看进程数量，实际进程数需要</a:t>
            </a:r>
            <a:r>
              <a:rPr lang="en-US" altLang="zh-CN" sz="2000" dirty="0" smtClean="0">
                <a:latin typeface="+mn-ea"/>
              </a:rPr>
              <a:t>-1</a:t>
            </a:r>
            <a:r>
              <a:rPr lang="zh-CN" altLang="en-US" sz="2000" dirty="0" smtClean="0">
                <a:latin typeface="+mn-ea"/>
              </a:rPr>
              <a:t>；</a:t>
            </a:r>
            <a:endParaRPr lang="zh-CN" altLang="en-US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  <a:sym typeface="+mn-ea"/>
              </a:rPr>
              <a:t>ps -eLf | grep DocDiskServer </a:t>
            </a:r>
            <a:r>
              <a:rPr lang="zh-CN" altLang="en-US" sz="2000" dirty="0" smtClean="0">
                <a:latin typeface="+mn-ea"/>
              </a:rPr>
              <a:t>-L参数显示进程，并尽量显示其LWP(线程ID)和NLWP(线程的个数)。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netstat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查看网络状态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netstat</a:t>
            </a:r>
            <a:r>
              <a:rPr lang="en-US" altLang="zh-CN" sz="2000" dirty="0" smtClean="0">
                <a:latin typeface="+mn-ea"/>
              </a:rPr>
              <a:t> -</a:t>
            </a:r>
            <a:r>
              <a:rPr lang="en-US" altLang="zh-CN" sz="2000" dirty="0" err="1" smtClean="0">
                <a:latin typeface="+mn-ea"/>
              </a:rPr>
              <a:t>lnp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打印当前系统启动哪些端口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netstat</a:t>
            </a:r>
            <a:r>
              <a:rPr lang="en-US" altLang="zh-CN" sz="2000" dirty="0" smtClean="0">
                <a:latin typeface="+mn-ea"/>
              </a:rPr>
              <a:t> -an </a:t>
            </a:r>
            <a:r>
              <a:rPr lang="zh-CN" altLang="en-US" sz="2000" dirty="0" smtClean="0">
                <a:latin typeface="+mn-ea"/>
              </a:rPr>
              <a:t>打印网络连接状况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netstat</a:t>
            </a:r>
            <a:r>
              <a:rPr lang="en-US" altLang="zh-CN" sz="2000" dirty="0" smtClean="0">
                <a:latin typeface="+mn-ea"/>
              </a:rPr>
              <a:t> -</a:t>
            </a:r>
            <a:r>
              <a:rPr lang="en-US" altLang="zh-CN" sz="2000" dirty="0" err="1" smtClean="0">
                <a:latin typeface="+mn-ea"/>
              </a:rPr>
              <a:t>an|grep</a:t>
            </a:r>
            <a:r>
              <a:rPr lang="en-US" altLang="zh-CN" sz="2000" dirty="0" smtClean="0">
                <a:latin typeface="+mn-ea"/>
              </a:rPr>
              <a:t> 80 </a:t>
            </a:r>
            <a:r>
              <a:rPr lang="zh-CN" altLang="en-US" sz="2000" dirty="0" smtClean="0">
                <a:latin typeface="+mn-ea"/>
              </a:rPr>
              <a:t>查看当前连接</a:t>
            </a:r>
            <a:r>
              <a:rPr lang="en-US" altLang="zh-CN" sz="2000" dirty="0" smtClean="0">
                <a:latin typeface="+mn-ea"/>
              </a:rPr>
              <a:t>80</a:t>
            </a:r>
            <a:r>
              <a:rPr lang="zh-CN" altLang="en-US" sz="2000" dirty="0" smtClean="0">
                <a:latin typeface="+mn-ea"/>
              </a:rPr>
              <a:t>端口的</a:t>
            </a:r>
            <a:r>
              <a:rPr lang="en-US" altLang="zh-CN" sz="2000" dirty="0" err="1" smtClean="0">
                <a:latin typeface="+mn-ea"/>
              </a:rPr>
              <a:t>ip</a:t>
            </a:r>
            <a:r>
              <a:rPr lang="zh-CN" altLang="en-US" sz="2000" dirty="0" smtClean="0">
                <a:latin typeface="+mn-ea"/>
              </a:rPr>
              <a:t>有哪些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网络相关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ifconfig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查看网卡</a:t>
            </a:r>
            <a:r>
              <a:rPr lang="en-US" altLang="zh-CN" sz="2000" dirty="0" smtClean="0">
                <a:latin typeface="+mn-ea"/>
              </a:rPr>
              <a:t>IP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ifconfig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只打印当前网卡的</a:t>
            </a:r>
            <a:r>
              <a:rPr lang="en-US" altLang="zh-CN" sz="2000" dirty="0" smtClean="0">
                <a:latin typeface="+mn-ea"/>
              </a:rPr>
              <a:t>IP</a:t>
            </a:r>
            <a:r>
              <a:rPr lang="zh-CN" altLang="en-US" sz="2000" dirty="0" smtClean="0">
                <a:latin typeface="+mn-ea"/>
              </a:rPr>
              <a:t>相关信息</a:t>
            </a:r>
            <a:r>
              <a:rPr lang="en-US" altLang="zh-CN" sz="2000" dirty="0" smtClean="0">
                <a:latin typeface="+mn-ea"/>
              </a:rPr>
              <a:t>(IP</a:t>
            </a:r>
            <a:r>
              <a:rPr lang="zh-CN" altLang="en-US" sz="2000" dirty="0" smtClean="0">
                <a:latin typeface="+mn-ea"/>
              </a:rPr>
              <a:t>、子网掩码</a:t>
            </a:r>
            <a:r>
              <a:rPr lang="en-US" altLang="zh-CN" sz="2000" dirty="0" smtClean="0">
                <a:latin typeface="+mn-ea"/>
              </a:rPr>
              <a:t>)</a:t>
            </a:r>
            <a:endParaRPr lang="zh-CN" altLang="en-US" sz="2000" dirty="0" smtClean="0">
              <a:latin typeface="+mn-ea"/>
            </a:endParaRPr>
          </a:p>
          <a:p>
            <a:endParaRPr lang="en-US" altLang="zh-CN" sz="20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Ping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 smtClean="0">
                <a:latin typeface="+mn-ea"/>
              </a:rPr>
              <a:t>测试主机之间网络的连通性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ping </a:t>
            </a:r>
            <a:r>
              <a:rPr lang="en-US" altLang="zh-CN" sz="2000" dirty="0" err="1" smtClean="0">
                <a:latin typeface="+mn-ea"/>
              </a:rPr>
              <a:t>www.baidu.com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测试是否可以连接百度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ping 10.1.0.2 </a:t>
            </a:r>
            <a:r>
              <a:rPr lang="zh-CN" altLang="en-US" sz="2000" dirty="0" smtClean="0">
                <a:latin typeface="+mn-ea"/>
              </a:rPr>
              <a:t>测试是否可以连接</a:t>
            </a:r>
            <a:r>
              <a:rPr lang="en-US" altLang="zh-CN" sz="2000" dirty="0" smtClean="0">
                <a:latin typeface="+mn-ea"/>
              </a:rPr>
              <a:t>10.1.0.2</a:t>
            </a:r>
            <a:endParaRPr lang="zh-CN" altLang="en-US" sz="2000" dirty="0" smtClean="0">
              <a:latin typeface="+mn-ea"/>
            </a:endParaRPr>
          </a:p>
          <a:p>
            <a:endParaRPr lang="en-US" altLang="zh-CN" sz="20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altLang="zh-CN" sz="20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79904" y="0"/>
            <a:ext cx="10515600" cy="96818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79904" y="1241052"/>
            <a:ext cx="10515600" cy="4509247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zh-CN" altLang="en-US" sz="3200" dirty="0">
                <a:solidFill>
                  <a:srgbClr val="2672A8"/>
                </a:solidFill>
                <a:latin typeface="+mj-ea"/>
                <a:ea typeface="+mj-ea"/>
              </a:rPr>
              <a:t>一</a:t>
            </a:r>
            <a:r>
              <a:rPr lang="en-US" altLang="zh-CN" sz="3200" dirty="0" smtClean="0">
                <a:solidFill>
                  <a:srgbClr val="2672A8"/>
                </a:solidFill>
                <a:latin typeface="+mj-ea"/>
                <a:ea typeface="+mj-ea"/>
              </a:rPr>
              <a:t>.	</a:t>
            </a:r>
            <a:r>
              <a:rPr lang="zh-CN" altLang="en-US" sz="3200" dirty="0" smtClean="0">
                <a:solidFill>
                  <a:srgbClr val="2672A8"/>
                </a:solidFill>
                <a:latin typeface="+mj-ea"/>
                <a:ea typeface="+mj-ea"/>
              </a:rPr>
              <a:t>常用命令</a:t>
            </a:r>
            <a:endParaRPr lang="en-US" altLang="zh-CN" sz="3200" dirty="0" smtClean="0">
              <a:solidFill>
                <a:srgbClr val="2672A8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文件和目录管理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磁盘相关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       监控系统的状态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网络相关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工具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rgbClr val="2672A8"/>
                </a:solidFill>
                <a:latin typeface="+mj-ea"/>
                <a:ea typeface="+mj-ea"/>
              </a:rPr>
              <a:t>二</a:t>
            </a:r>
            <a:r>
              <a:rPr lang="en-US" altLang="zh-CN" sz="3200" dirty="0" smtClean="0">
                <a:solidFill>
                  <a:srgbClr val="2672A8"/>
                </a:solidFill>
                <a:latin typeface="+mj-ea"/>
                <a:ea typeface="+mj-ea"/>
              </a:rPr>
              <a:t>. </a:t>
            </a:r>
            <a:r>
              <a:rPr lang="zh-CN" altLang="en-US" sz="3200" dirty="0" smtClean="0">
                <a:solidFill>
                  <a:srgbClr val="2672A8"/>
                </a:solidFill>
                <a:latin typeface="+mj-ea"/>
                <a:ea typeface="+mj-ea"/>
              </a:rPr>
              <a:t>常见问题</a:t>
            </a:r>
            <a:endParaRPr lang="en-US" altLang="zh-CN" sz="3200" dirty="0" smtClean="0">
              <a:solidFill>
                <a:srgbClr val="2672A8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工具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crontab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任务计划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err="1" smtClean="0">
                <a:latin typeface="+mj-ea"/>
                <a:ea typeface="+mj-ea"/>
              </a:rPr>
              <a:t>crontab</a:t>
            </a:r>
            <a:r>
              <a:rPr lang="en-US" altLang="zh-CN" sz="2000" dirty="0" smtClean="0">
                <a:latin typeface="+mj-ea"/>
                <a:ea typeface="+mj-ea"/>
              </a:rPr>
              <a:t> -e </a:t>
            </a:r>
            <a:r>
              <a:rPr lang="zh-CN" altLang="en-US" sz="2000" dirty="0" smtClean="0">
                <a:latin typeface="+mj-ea"/>
                <a:ea typeface="+mj-ea"/>
              </a:rPr>
              <a:t>制定任务计划 </a:t>
            </a:r>
            <a:r>
              <a:rPr lang="en-US" altLang="zh-CN" sz="2000" dirty="0" err="1" smtClean="0">
                <a:latin typeface="+mj-ea"/>
                <a:ea typeface="+mj-ea"/>
              </a:rPr>
              <a:t>Cron</a:t>
            </a:r>
            <a:r>
              <a:rPr lang="zh-CN" altLang="en-US" sz="2000" dirty="0" smtClean="0">
                <a:latin typeface="+mj-ea"/>
                <a:ea typeface="+mj-ea"/>
              </a:rPr>
              <a:t>的格式是这样的，每一行代表一个任务计划，总共分成两部分，前面部分为时间，后面部分要执行的命令。这个时间共分为</a:t>
            </a:r>
            <a:r>
              <a:rPr lang="en-US" altLang="zh-CN" sz="2000" dirty="0" smtClean="0">
                <a:latin typeface="+mj-ea"/>
                <a:ea typeface="+mj-ea"/>
              </a:rPr>
              <a:t>5</a:t>
            </a:r>
            <a:r>
              <a:rPr lang="zh-CN" altLang="en-US" sz="2000" dirty="0" smtClean="0">
                <a:latin typeface="+mj-ea"/>
                <a:ea typeface="+mj-ea"/>
              </a:rPr>
              <a:t>段，用空格隔开（可以是多个空格），第一段表示分钟</a:t>
            </a:r>
            <a:r>
              <a:rPr lang="en-US" altLang="zh-CN" sz="2000" dirty="0" smtClean="0">
                <a:latin typeface="+mj-ea"/>
                <a:ea typeface="+mj-ea"/>
              </a:rPr>
              <a:t>(0-59)</a:t>
            </a:r>
            <a:r>
              <a:rPr lang="zh-CN" altLang="en-US" sz="2000" dirty="0" smtClean="0">
                <a:latin typeface="+mj-ea"/>
                <a:ea typeface="+mj-ea"/>
              </a:rPr>
              <a:t>，第二段表示小时</a:t>
            </a:r>
            <a:r>
              <a:rPr lang="en-US" altLang="zh-CN" sz="2000" dirty="0" smtClean="0">
                <a:latin typeface="+mj-ea"/>
                <a:ea typeface="+mj-ea"/>
              </a:rPr>
              <a:t>(0-23)</a:t>
            </a:r>
            <a:r>
              <a:rPr lang="zh-CN" altLang="en-US" sz="2000" dirty="0" smtClean="0">
                <a:latin typeface="+mj-ea"/>
                <a:ea typeface="+mj-ea"/>
              </a:rPr>
              <a:t>，第三段表示日</a:t>
            </a:r>
            <a:r>
              <a:rPr lang="en-US" altLang="zh-CN" sz="2000" dirty="0" smtClean="0">
                <a:latin typeface="+mj-ea"/>
                <a:ea typeface="+mj-ea"/>
              </a:rPr>
              <a:t>(1-31)</a:t>
            </a:r>
            <a:r>
              <a:rPr lang="zh-CN" altLang="en-US" sz="2000" dirty="0" smtClean="0">
                <a:latin typeface="+mj-ea"/>
                <a:ea typeface="+mj-ea"/>
              </a:rPr>
              <a:t>，第四段表示月</a:t>
            </a:r>
            <a:r>
              <a:rPr lang="en-US" altLang="zh-CN" sz="2000" dirty="0" smtClean="0">
                <a:latin typeface="+mj-ea"/>
                <a:ea typeface="+mj-ea"/>
              </a:rPr>
              <a:t>(1-12)</a:t>
            </a:r>
            <a:r>
              <a:rPr lang="zh-CN" altLang="en-US" sz="2000" dirty="0" smtClean="0">
                <a:latin typeface="+mj-ea"/>
                <a:ea typeface="+mj-ea"/>
              </a:rPr>
              <a:t>，第五段表示周</a:t>
            </a:r>
            <a:r>
              <a:rPr lang="en-US" altLang="zh-CN" sz="2000" dirty="0" smtClean="0">
                <a:latin typeface="+mj-ea"/>
                <a:ea typeface="+mj-ea"/>
              </a:rPr>
              <a:t>(0-7,0</a:t>
            </a:r>
            <a:r>
              <a:rPr lang="zh-CN" altLang="en-US" sz="2000" dirty="0" smtClean="0">
                <a:latin typeface="+mj-ea"/>
                <a:ea typeface="+mj-ea"/>
              </a:rPr>
              <a:t>或者</a:t>
            </a:r>
            <a:r>
              <a:rPr lang="en-US" altLang="zh-CN" sz="2000" dirty="0" smtClean="0">
                <a:latin typeface="+mj-ea"/>
                <a:ea typeface="+mj-ea"/>
              </a:rPr>
              <a:t>7</a:t>
            </a:r>
            <a:r>
              <a:rPr lang="zh-CN" altLang="en-US" sz="2000" dirty="0" smtClean="0">
                <a:latin typeface="+mj-ea"/>
                <a:ea typeface="+mj-ea"/>
              </a:rPr>
              <a:t>都可以表示为周日</a:t>
            </a:r>
            <a:r>
              <a:rPr lang="en-US" altLang="zh-CN" sz="2000" dirty="0" smtClean="0">
                <a:latin typeface="+mj-ea"/>
                <a:ea typeface="+mj-ea"/>
              </a:rPr>
              <a:t>)</a:t>
            </a:r>
            <a:r>
              <a:rPr lang="zh-CN" altLang="en-US" sz="2000" dirty="0" smtClean="0">
                <a:latin typeface="+mj-ea"/>
                <a:ea typeface="+mj-ea"/>
              </a:rPr>
              <a:t>。从左至右依次是：分，时，日，月，周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err="1" smtClean="0">
                <a:latin typeface="+mj-ea"/>
                <a:ea typeface="+mj-ea"/>
              </a:rPr>
              <a:t>crontab</a:t>
            </a:r>
            <a:r>
              <a:rPr lang="en-US" altLang="zh-CN" sz="2000" dirty="0" smtClean="0">
                <a:latin typeface="+mj-ea"/>
                <a:ea typeface="+mj-ea"/>
              </a:rPr>
              <a:t> -l </a:t>
            </a:r>
            <a:r>
              <a:rPr lang="zh-CN" altLang="en-US" sz="2000" dirty="0" smtClean="0">
                <a:latin typeface="+mj-ea"/>
                <a:ea typeface="+mj-ea"/>
              </a:rPr>
              <a:t>列出任务计划</a:t>
            </a:r>
            <a:endParaRPr lang="en-US" altLang="zh-CN" sz="20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7897"/>
            <a:ext cx="10515600" cy="548906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vim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+mn-ea"/>
              </a:rPr>
              <a:t>文本编辑工具</a:t>
            </a:r>
            <a:endParaRPr lang="zh-CN" altLang="en-US" sz="2200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 smtClean="0">
                <a:latin typeface="+mn-ea"/>
              </a:rPr>
              <a:t>vim</a:t>
            </a:r>
            <a:r>
              <a:rPr lang="zh-CN" altLang="en-US" sz="2200" dirty="0" smtClean="0">
                <a:latin typeface="+mn-ea"/>
              </a:rPr>
              <a:t>的三种模式：一般模式、编辑模式、命令模式。</a:t>
            </a:r>
            <a:endParaRPr lang="zh-CN" altLang="en-US" sz="2200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+mn-ea"/>
              </a:rPr>
              <a:t>* 一般模式： 当你</a:t>
            </a:r>
            <a:r>
              <a:rPr lang="en-US" altLang="zh-CN" sz="2200" dirty="0" smtClean="0">
                <a:latin typeface="+mn-ea"/>
              </a:rPr>
              <a:t>vim filename </a:t>
            </a:r>
            <a:r>
              <a:rPr lang="zh-CN" altLang="en-US" sz="2200" dirty="0" smtClean="0">
                <a:latin typeface="+mn-ea"/>
              </a:rPr>
              <a:t>编辑一个文件时，一进入该文件就是一般模式了。在这个模式下，你可以做的操作有，上下移动光标；删除某个字符；删除某行；复制、粘贴一行或者多行。</a:t>
            </a:r>
            <a:endParaRPr lang="zh-CN" altLang="en-US" sz="2200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+mn-ea"/>
              </a:rPr>
              <a:t>* 编辑模式：一般模式下，是不可以修改某一个字符的，只能到编辑模式了。从一般模式进入编辑模式，只需你按</a:t>
            </a:r>
            <a:r>
              <a:rPr lang="en-US" altLang="zh-CN" sz="2200" dirty="0" err="1" smtClean="0">
                <a:latin typeface="+mn-ea"/>
              </a:rPr>
              <a:t>i</a:t>
            </a:r>
            <a:r>
              <a:rPr lang="zh-CN" altLang="en-US" sz="2200" dirty="0" smtClean="0">
                <a:latin typeface="+mn-ea"/>
              </a:rPr>
              <a:t>键即可。当进入编辑模式时，会在屏幕的最下一行出现“</a:t>
            </a:r>
            <a:r>
              <a:rPr lang="en-US" altLang="zh-CN" sz="2200" dirty="0" smtClean="0">
                <a:latin typeface="+mn-ea"/>
              </a:rPr>
              <a:t>INSERT</a:t>
            </a:r>
            <a:r>
              <a:rPr lang="zh-CN" altLang="en-US" sz="2200" dirty="0" smtClean="0">
                <a:latin typeface="+mn-ea"/>
              </a:rPr>
              <a:t>或</a:t>
            </a:r>
            <a:r>
              <a:rPr lang="en-US" altLang="zh-CN" sz="2200" dirty="0" smtClean="0">
                <a:latin typeface="+mn-ea"/>
              </a:rPr>
              <a:t>REPLACE”</a:t>
            </a:r>
            <a:r>
              <a:rPr lang="zh-CN" altLang="en-US" sz="2200" dirty="0" smtClean="0">
                <a:latin typeface="+mn-ea"/>
              </a:rPr>
              <a:t>的字样。从编辑模式回到一般模式只需要按一下键盘左上方的</a:t>
            </a:r>
            <a:r>
              <a:rPr lang="en-US" altLang="zh-CN" sz="2200" dirty="0" smtClean="0">
                <a:latin typeface="+mn-ea"/>
              </a:rPr>
              <a:t>ESC</a:t>
            </a:r>
            <a:r>
              <a:rPr lang="zh-CN" altLang="en-US" sz="2200" dirty="0" smtClean="0">
                <a:latin typeface="+mn-ea"/>
              </a:rPr>
              <a:t>键即可。</a:t>
            </a:r>
            <a:endParaRPr lang="zh-CN" altLang="en-US" sz="2200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+mn-ea"/>
              </a:rPr>
              <a:t>* 命令模式：在一般模式下，输入”</a:t>
            </a:r>
            <a:r>
              <a:rPr lang="en-US" altLang="zh-CN" sz="2200" dirty="0" smtClean="0">
                <a:latin typeface="+mn-ea"/>
              </a:rPr>
              <a:t>:”</a:t>
            </a:r>
            <a:r>
              <a:rPr lang="zh-CN" altLang="en-US" sz="2200" dirty="0" smtClean="0">
                <a:latin typeface="+mn-ea"/>
              </a:rPr>
              <a:t>或者”</a:t>
            </a:r>
            <a:r>
              <a:rPr lang="en-US" altLang="zh-CN" sz="2200" dirty="0" smtClean="0">
                <a:latin typeface="+mn-ea"/>
              </a:rPr>
              <a:t>/”</a:t>
            </a:r>
            <a:r>
              <a:rPr lang="zh-CN" altLang="en-US" sz="2200" dirty="0" smtClean="0">
                <a:latin typeface="+mn-ea"/>
              </a:rPr>
              <a:t>即可进入命令模式。在该模式下，你可以搜索某个字符或者字符串，也可以保存</a:t>
            </a:r>
            <a:r>
              <a:rPr lang="en-US" altLang="zh-CN" sz="2200" dirty="0" smtClean="0">
                <a:latin typeface="+mn-ea"/>
              </a:rPr>
              <a:t>(:w)</a:t>
            </a:r>
            <a:r>
              <a:rPr lang="zh-CN" altLang="en-US" sz="2200" dirty="0" smtClean="0">
                <a:latin typeface="+mn-ea"/>
              </a:rPr>
              <a:t>、退出</a:t>
            </a:r>
            <a:r>
              <a:rPr lang="en-US" altLang="zh-CN" sz="2200" dirty="0" smtClean="0">
                <a:latin typeface="+mn-ea"/>
              </a:rPr>
              <a:t>(:q)</a:t>
            </a:r>
            <a:r>
              <a:rPr lang="zh-CN" altLang="en-US" sz="2200" dirty="0" smtClean="0">
                <a:latin typeface="+mn-ea"/>
              </a:rPr>
              <a:t>、显示行号（</a:t>
            </a:r>
            <a:r>
              <a:rPr lang="en-US" altLang="zh-CN" sz="2200" dirty="0" smtClean="0">
                <a:latin typeface="+mn-ea"/>
              </a:rPr>
              <a:t>:set nu</a:t>
            </a:r>
            <a:r>
              <a:rPr lang="zh-CN" altLang="en-US" sz="2200" dirty="0" smtClean="0">
                <a:latin typeface="+mn-ea"/>
              </a:rPr>
              <a:t>）等等。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gdb</a:t>
            </a:r>
            <a:r>
              <a:rPr lang="en-US" altLang="zh-CN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zh-CN" alt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了解</a:t>
            </a:r>
            <a:r>
              <a:rPr lang="en-US" altLang="zh-CN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+mn-ea"/>
              </a:rPr>
              <a:t>调试工具</a:t>
            </a:r>
            <a:r>
              <a:rPr lang="en-US" altLang="zh-CN" sz="2200" dirty="0" smtClean="0">
                <a:latin typeface="+mn-ea"/>
              </a:rPr>
              <a:t>,</a:t>
            </a:r>
            <a:r>
              <a:rPr lang="zh-CN" altLang="en-US" sz="2200" dirty="0" smtClean="0">
                <a:latin typeface="+mn-ea"/>
              </a:rPr>
              <a:t>可以设置断点、查看变量值、一步一步跟踪程序的执行过程等功能；</a:t>
            </a:r>
            <a:endParaRPr lang="zh-CN" altLang="en-US" sz="2200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6"/>
          <p:cNvSpPr txBox="1"/>
          <p:nvPr/>
        </p:nvSpPr>
        <p:spPr>
          <a:xfrm>
            <a:off x="1419068" y="2275270"/>
            <a:ext cx="9144000" cy="163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267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rgbClr val="267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  <a:endParaRPr lang="zh-CN" altLang="en-US" b="1" dirty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磁盘已满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检查磁盘整体情况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检查每个文件或目录的大小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删除不必要的文件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正在写入的日志文件比较大，怎么办？</a:t>
            </a:r>
            <a:endParaRPr lang="zh-CN" altLang="en-US" sz="4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备份</a:t>
            </a:r>
            <a:endParaRPr lang="en-US" altLang="zh-CN" sz="20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2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echo “” &gt; filename</a:t>
            </a:r>
            <a:endParaRPr lang="en-US" altLang="zh-CN" sz="20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6"/>
          <p:cNvSpPr txBox="1"/>
          <p:nvPr/>
        </p:nvSpPr>
        <p:spPr>
          <a:xfrm>
            <a:off x="4526334" y="2258336"/>
            <a:ext cx="9144000" cy="163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rgbClr val="267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4800" b="1" dirty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6"/>
          <p:cNvSpPr txBox="1"/>
          <p:nvPr/>
        </p:nvSpPr>
        <p:spPr>
          <a:xfrm>
            <a:off x="1478334" y="2266802"/>
            <a:ext cx="9144000" cy="163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267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rgbClr val="267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b="1" dirty="0">
              <a:solidFill>
                <a:srgbClr val="2672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2672A8"/>
                </a:solidFill>
                <a:latin typeface="+mj-ea"/>
                <a:cs typeface="+mn-cs"/>
              </a:rPr>
              <a:t>文件和目录管理</a:t>
            </a:r>
            <a:endParaRPr lang="zh-CN" altLang="en-US" sz="4000" dirty="0">
              <a:solidFill>
                <a:srgbClr val="2672A8"/>
              </a:solidFill>
              <a:latin typeface="+mj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基本概念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文件相关基本命令（</a:t>
            </a:r>
            <a:r>
              <a:rPr lang="en-US" altLang="zh-CN" sz="2400" dirty="0" err="1" smtClean="0">
                <a:latin typeface="+mn-ea"/>
              </a:rPr>
              <a:t>pwd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cd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ls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文件修改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mkdir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rm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cp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touch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echo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mv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查看命令</a:t>
            </a:r>
            <a:r>
              <a:rPr lang="en-US" altLang="zh-CN" sz="2400" dirty="0" smtClean="0">
                <a:latin typeface="+mn-ea"/>
              </a:rPr>
              <a:t>(cat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tac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more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less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head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tail)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文件的所属主以及所属组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文件属性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chgrp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chown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chmod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查询命令</a:t>
            </a:r>
            <a:r>
              <a:rPr lang="en-US" altLang="zh-CN" sz="2400" dirty="0" smtClean="0">
                <a:latin typeface="+mn-ea"/>
              </a:rPr>
              <a:t>(find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which)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其他命令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基本概念</a:t>
            </a:r>
            <a:endParaRPr lang="en-US" altLang="zh-CN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510" y="947956"/>
            <a:ext cx="10515600" cy="5635725"/>
          </a:xfrm>
          <a:ln>
            <a:noFill/>
          </a:ln>
        </p:spPr>
        <p:txBody>
          <a:bodyPr>
            <a:normAutofit/>
          </a:bodyPr>
          <a:lstStyle/>
          <a:p>
            <a:pPr marL="36004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b="1" dirty="0" smtClean="0"/>
          </a:p>
          <a:p>
            <a:pPr>
              <a:spcAft>
                <a:spcPts val="1200"/>
              </a:spcAft>
              <a:buNone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绝对路径     </a:t>
            </a:r>
            <a:endParaRPr lang="zh-CN" alt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 smtClean="0">
                <a:latin typeface="+mn-ea"/>
              </a:rPr>
              <a:t>路径的写法是由根目录“</a:t>
            </a:r>
            <a:r>
              <a:rPr lang="en-US" altLang="zh-CN" sz="2000" dirty="0" smtClean="0">
                <a:latin typeface="+mn-ea"/>
              </a:rPr>
              <a:t>/”</a:t>
            </a:r>
            <a:r>
              <a:rPr lang="zh-CN" altLang="en-US" sz="2000" dirty="0" smtClean="0">
                <a:latin typeface="+mn-ea"/>
              </a:rPr>
              <a:t>写起</a:t>
            </a:r>
            <a:r>
              <a:rPr lang="en-US" altLang="zh-CN" sz="2000" dirty="0" smtClean="0">
                <a:latin typeface="+mn-ea"/>
              </a:rPr>
              <a:t>;</a:t>
            </a:r>
            <a:endParaRPr lang="zh-CN" altLang="en-US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例如：</a:t>
            </a:r>
            <a:r>
              <a:rPr lang="en-US" altLang="zh-CN" sz="2000" dirty="0" smtClean="0">
                <a:latin typeface="+mn-ea"/>
              </a:rPr>
              <a:t>"/</a:t>
            </a:r>
            <a:r>
              <a:rPr lang="en-US" altLang="zh-CN" sz="2000" dirty="0" err="1" smtClean="0">
                <a:latin typeface="+mn-ea"/>
              </a:rPr>
              <a:t>usr/local/mysql</a:t>
            </a:r>
            <a:r>
              <a:rPr lang="en-US" altLang="zh-CN" sz="2000" dirty="0" smtClean="0">
                <a:latin typeface="+mn-ea"/>
              </a:rPr>
              <a:t>“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/>
          </a:p>
          <a:p>
            <a:pPr>
              <a:spcAft>
                <a:spcPts val="1200"/>
              </a:spcAft>
              <a:buNone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相对路径</a:t>
            </a:r>
            <a:endParaRPr lang="zh-CN" alt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 smtClean="0">
                <a:latin typeface="+mn-ea"/>
              </a:rPr>
              <a:t>路径不是由根目录写起</a:t>
            </a:r>
            <a:r>
              <a:rPr lang="en-US" altLang="zh-CN" sz="2000" dirty="0" smtClean="0">
                <a:latin typeface="+mn-ea"/>
              </a:rPr>
              <a:t>;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"local/</a:t>
            </a:r>
            <a:r>
              <a:rPr lang="en-US" altLang="zh-CN" sz="2000" dirty="0" err="1" smtClean="0">
                <a:latin typeface="+mn-ea"/>
              </a:rPr>
              <a:t>mysql</a:t>
            </a:r>
            <a:r>
              <a:rPr lang="en-US" altLang="zh-CN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指的是相当于当前目录的路径；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"./"</a:t>
            </a:r>
            <a:r>
              <a:rPr lang="zh-CN" altLang="en-US" sz="2000" dirty="0" smtClean="0">
                <a:latin typeface="+mn-ea"/>
              </a:rPr>
              <a:t>指的是当前目录；</a:t>
            </a:r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"../../"</a:t>
            </a:r>
            <a:r>
              <a:rPr lang="zh-CN" altLang="en-US" sz="2000" dirty="0" smtClean="0">
                <a:latin typeface="+mn-ea"/>
              </a:rPr>
              <a:t>指的是上一级目录；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文件相关基本命令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zh-CN" sz="2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pwd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  <a:p>
            <a:r>
              <a:rPr lang="zh-CN" altLang="en-US" sz="2200" dirty="0" smtClean="0"/>
              <a:t>打印出当前所在的目录</a:t>
            </a:r>
            <a:endParaRPr lang="zh-CN" altLang="en-US" sz="22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cd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200" dirty="0" smtClean="0">
                <a:latin typeface="+mn-ea"/>
              </a:rPr>
              <a:t>进入到某个目录</a:t>
            </a:r>
            <a:r>
              <a:rPr lang="en-US" altLang="zh-CN" sz="2200" dirty="0" smtClean="0">
                <a:latin typeface="+mn-ea"/>
              </a:rPr>
              <a:t>;</a:t>
            </a:r>
            <a:r>
              <a:rPr lang="zh-CN" altLang="en-US" sz="2200" dirty="0" smtClean="0">
                <a:latin typeface="+mn-ea"/>
              </a:rPr>
              <a:t> 例如：</a:t>
            </a:r>
            <a:endParaRPr lang="zh-CN" altLang="en-US" sz="2200" dirty="0" smtClean="0">
              <a:latin typeface="+mn-ea"/>
            </a:endParaRPr>
          </a:p>
          <a:p>
            <a:r>
              <a:rPr lang="en-US" altLang="zh-CN" sz="2200" dirty="0" err="1" smtClean="0">
                <a:latin typeface="+mn-ea"/>
              </a:rPr>
              <a:t>cd</a:t>
            </a:r>
            <a:r>
              <a:rPr lang="en-US" altLang="zh-CN" sz="2200" dirty="0" smtClean="0">
                <a:latin typeface="+mn-ea"/>
              </a:rPr>
              <a:t> /</a:t>
            </a:r>
            <a:r>
              <a:rPr lang="en-US" altLang="zh-CN" sz="2200" dirty="0" err="1" smtClean="0">
                <a:latin typeface="+mn-ea"/>
              </a:rPr>
              <a:t>quqi</a:t>
            </a:r>
            <a:r>
              <a:rPr lang="en-US" altLang="zh-CN" sz="2200" dirty="0" smtClean="0">
                <a:latin typeface="+mn-ea"/>
              </a:rPr>
              <a:t>/run</a:t>
            </a:r>
            <a:r>
              <a:rPr lang="zh-CN" altLang="en-US" sz="2200" dirty="0" smtClean="0">
                <a:latin typeface="+mn-ea"/>
              </a:rPr>
              <a:t>；</a:t>
            </a:r>
            <a:endParaRPr lang="en-US" altLang="zh-CN" sz="2200" dirty="0" smtClean="0">
              <a:latin typeface="+mn-ea"/>
            </a:endParaRPr>
          </a:p>
          <a:p>
            <a:r>
              <a:rPr lang="en-US" altLang="zh-CN" sz="2200" dirty="0" err="1" smtClean="0">
                <a:latin typeface="+mn-ea"/>
              </a:rPr>
              <a:t>cd</a:t>
            </a:r>
            <a:r>
              <a:rPr lang="en-US" altLang="zh-CN" sz="2200" dirty="0" smtClean="0">
                <a:latin typeface="+mn-ea"/>
              </a:rPr>
              <a:t> ./</a:t>
            </a:r>
            <a:r>
              <a:rPr lang="zh-CN" altLang="en-US" sz="2200" dirty="0" smtClean="0">
                <a:latin typeface="+mn-ea"/>
              </a:rPr>
              <a:t>；</a:t>
            </a:r>
            <a:endParaRPr lang="en-US" altLang="zh-CN" sz="2200" dirty="0" smtClean="0">
              <a:latin typeface="+mn-ea"/>
            </a:endParaRPr>
          </a:p>
          <a:p>
            <a:r>
              <a:rPr lang="en-US" altLang="zh-CN" sz="2200" dirty="0" err="1" smtClean="0">
                <a:latin typeface="+mn-ea"/>
              </a:rPr>
              <a:t>cd</a:t>
            </a:r>
            <a:r>
              <a:rPr lang="en-US" altLang="zh-CN" sz="2200" dirty="0" smtClean="0">
                <a:latin typeface="+mn-ea"/>
              </a:rPr>
              <a:t> ../</a:t>
            </a:r>
            <a:r>
              <a:rPr lang="zh-CN" altLang="en-US" sz="2200" dirty="0" smtClean="0">
                <a:latin typeface="+mn-ea"/>
              </a:rPr>
              <a:t>；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2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ls</a:t>
            </a:r>
            <a:endParaRPr lang="en-US" altLang="zh-CN" sz="26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200" dirty="0" smtClean="0">
                <a:latin typeface="+mn-ea"/>
              </a:rPr>
              <a:t>查看某个目录或文件</a:t>
            </a:r>
            <a:r>
              <a:rPr lang="en-US" altLang="zh-CN" sz="2200" dirty="0" smtClean="0">
                <a:latin typeface="+mn-ea"/>
              </a:rPr>
              <a:t>;</a:t>
            </a:r>
            <a:r>
              <a:rPr lang="zh-CN" altLang="en-US" sz="2200" dirty="0" smtClean="0">
                <a:latin typeface="+mn-ea"/>
              </a:rPr>
              <a:t>例如</a:t>
            </a:r>
            <a:r>
              <a:rPr lang="en-US" altLang="zh-CN" sz="2200" dirty="0" smtClean="0">
                <a:latin typeface="+mn-ea"/>
              </a:rPr>
              <a:t>:</a:t>
            </a:r>
            <a:r>
              <a:rPr lang="zh-CN" altLang="en-US" sz="2200" dirty="0" smtClean="0">
                <a:latin typeface="+mn-ea"/>
              </a:rPr>
              <a:t> </a:t>
            </a:r>
            <a:endParaRPr lang="zh-CN" altLang="en-US" sz="2200" dirty="0" smtClean="0">
              <a:latin typeface="+mn-ea"/>
            </a:endParaRPr>
          </a:p>
          <a:p>
            <a:r>
              <a:rPr lang="en-US" altLang="zh-CN" sz="2200" dirty="0" err="1" smtClean="0">
                <a:latin typeface="+mn-ea"/>
              </a:rPr>
              <a:t>ls</a:t>
            </a:r>
            <a:r>
              <a:rPr lang="en-US" altLang="zh-CN" sz="2200" dirty="0" smtClean="0">
                <a:latin typeface="+mn-ea"/>
              </a:rPr>
              <a:t> -a </a:t>
            </a:r>
            <a:r>
              <a:rPr lang="zh-CN" altLang="en-US" sz="2200" dirty="0" smtClean="0">
                <a:latin typeface="+mn-ea"/>
              </a:rPr>
              <a:t>列出全部的档案，包括隐藏文件；</a:t>
            </a:r>
            <a:endParaRPr lang="zh-CN" altLang="en-US" sz="2200" dirty="0" smtClean="0">
              <a:latin typeface="+mn-ea"/>
            </a:endParaRPr>
          </a:p>
          <a:p>
            <a:r>
              <a:rPr lang="en-US" altLang="zh-CN" sz="2200" dirty="0" err="1" smtClean="0">
                <a:latin typeface="+mn-ea"/>
              </a:rPr>
              <a:t>ls</a:t>
            </a:r>
            <a:r>
              <a:rPr lang="en-US" altLang="zh-CN" sz="2200" dirty="0" smtClean="0">
                <a:latin typeface="+mn-ea"/>
              </a:rPr>
              <a:t> -l </a:t>
            </a:r>
            <a:r>
              <a:rPr lang="zh-CN" altLang="en-US" sz="2200" dirty="0" smtClean="0">
                <a:latin typeface="+mn-ea"/>
              </a:rPr>
              <a:t>列出文件的属性信息，包括大小、日期、所属主和所属组等等，等同于 </a:t>
            </a:r>
            <a:r>
              <a:rPr lang="en-US" altLang="zh-CN" sz="2200" dirty="0" err="1" smtClean="0">
                <a:latin typeface="+mn-ea"/>
              </a:rPr>
              <a:t>ll</a:t>
            </a:r>
            <a:r>
              <a:rPr lang="zh-CN" altLang="en-US" sz="2200" dirty="0" smtClean="0">
                <a:latin typeface="+mn-ea"/>
              </a:rPr>
              <a:t>；</a:t>
            </a: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文件修改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384183"/>
            <a:ext cx="9236977" cy="531023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4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mkdir</a:t>
            </a:r>
            <a:endParaRPr lang="en-US" altLang="zh-CN" sz="4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+mn-ea"/>
              </a:rPr>
              <a:t>创建目录</a:t>
            </a:r>
            <a:r>
              <a:rPr lang="en-US" altLang="zh-CN" sz="3600" dirty="0" smtClean="0">
                <a:latin typeface="+mn-ea"/>
              </a:rPr>
              <a:t>     </a:t>
            </a:r>
            <a:r>
              <a:rPr lang="zh-CN" altLang="en-US" sz="3600" dirty="0" smtClean="0">
                <a:latin typeface="+mn-ea"/>
              </a:rPr>
              <a:t>例如： </a:t>
            </a:r>
            <a:r>
              <a:rPr lang="en-US" altLang="zh-CN" sz="3600" dirty="0" err="1" smtClean="0">
                <a:latin typeface="+mn-ea"/>
              </a:rPr>
              <a:t>mkdir</a:t>
            </a:r>
            <a:r>
              <a:rPr lang="en-US" altLang="zh-CN" sz="3600" dirty="0" smtClean="0">
                <a:latin typeface="+mn-ea"/>
              </a:rPr>
              <a:t> -p /tmp/test/123,</a:t>
            </a:r>
            <a:r>
              <a:rPr lang="zh-CN" altLang="en-US" sz="3600" dirty="0" smtClean="0">
                <a:latin typeface="+mn-ea"/>
              </a:rPr>
              <a:t>递归地创建目录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4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rm</a:t>
            </a:r>
            <a:endParaRPr lang="en-US" altLang="zh-CN" sz="4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+mn-ea"/>
              </a:rPr>
              <a:t>删除文件或者目录</a:t>
            </a:r>
            <a:r>
              <a:rPr lang="en-US" altLang="zh-CN" sz="3600" dirty="0" smtClean="0">
                <a:latin typeface="+mn-ea"/>
              </a:rPr>
              <a:t>;</a:t>
            </a:r>
            <a:r>
              <a:rPr lang="zh-CN" altLang="en-US" sz="3600" dirty="0" smtClean="0">
                <a:latin typeface="+mn-ea"/>
              </a:rPr>
              <a:t>例如：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err="1" smtClean="0">
                <a:latin typeface="+mn-ea"/>
              </a:rPr>
              <a:t>rm</a:t>
            </a:r>
            <a:r>
              <a:rPr lang="en-US" altLang="zh-CN" sz="3600" dirty="0" smtClean="0">
                <a:latin typeface="+mn-ea"/>
              </a:rPr>
              <a:t> -f 1.txt </a:t>
            </a:r>
            <a:r>
              <a:rPr lang="zh-CN" altLang="en-US" sz="3600" dirty="0" smtClean="0">
                <a:latin typeface="+mn-ea"/>
              </a:rPr>
              <a:t>强制删除文档；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err="1" smtClean="0">
                <a:latin typeface="+mn-ea"/>
              </a:rPr>
              <a:t>rm</a:t>
            </a:r>
            <a:r>
              <a:rPr lang="en-US" altLang="zh-CN" sz="3600" dirty="0" smtClean="0">
                <a:latin typeface="+mn-ea"/>
              </a:rPr>
              <a:t> -r /</a:t>
            </a:r>
            <a:r>
              <a:rPr lang="en-US" altLang="zh-CN" sz="3600" dirty="0" err="1" smtClean="0">
                <a:latin typeface="+mn-ea"/>
              </a:rPr>
              <a:t>tmp</a:t>
            </a:r>
            <a:r>
              <a:rPr lang="en-US" altLang="zh-CN" sz="3600" dirty="0" smtClean="0">
                <a:latin typeface="+mn-ea"/>
              </a:rPr>
              <a:t>/test </a:t>
            </a:r>
            <a:r>
              <a:rPr lang="zh-CN" altLang="en-US" sz="3600" dirty="0" smtClean="0">
                <a:latin typeface="+mn-ea"/>
              </a:rPr>
              <a:t>将目录及以下之档案亦逐一删除</a:t>
            </a:r>
            <a:r>
              <a:rPr lang="en-US" altLang="zh-CN" sz="3600" dirty="0" smtClean="0">
                <a:latin typeface="+mn-ea"/>
              </a:rPr>
              <a:t>;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4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cp</a:t>
            </a:r>
            <a:endParaRPr lang="en-US" altLang="zh-CN" sz="4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+mn-ea"/>
              </a:rPr>
              <a:t>拷贝命令；例如：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+mn-ea"/>
              </a:rPr>
              <a:t>cp test1 test2;</a:t>
            </a:r>
            <a:endParaRPr lang="en-US" altLang="zh-CN" sz="3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+mn-ea"/>
              </a:rPr>
              <a:t>cp -d test1 test2 </a:t>
            </a:r>
            <a:r>
              <a:rPr lang="zh-CN" altLang="en-US" sz="3600" dirty="0" smtClean="0">
                <a:latin typeface="+mn-ea"/>
              </a:rPr>
              <a:t>拷贝软连接，不加的话就是拷贝软连接指向的文件；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+mn-ea"/>
              </a:rPr>
              <a:t>cp -r dir dir1 </a:t>
            </a:r>
            <a:r>
              <a:rPr lang="zh-CN" altLang="en-US" sz="3600" dirty="0" smtClean="0">
                <a:latin typeface="+mn-ea"/>
              </a:rPr>
              <a:t>拷贝目录，</a:t>
            </a:r>
            <a:r>
              <a:rPr lang="en-US" altLang="zh-CN" sz="3600" dirty="0" smtClean="0">
                <a:latin typeface="+mn-ea"/>
              </a:rPr>
              <a:t>-r</a:t>
            </a:r>
            <a:r>
              <a:rPr lang="zh-CN" altLang="en-US" sz="3600" dirty="0" smtClean="0">
                <a:latin typeface="+mn-ea"/>
              </a:rPr>
              <a:t>不可缺少；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+mn-ea"/>
              </a:rPr>
              <a:t>cp -u test1 test2 -u </a:t>
            </a:r>
            <a:r>
              <a:rPr lang="zh-CN" altLang="en-US" sz="3600" dirty="0" smtClean="0">
                <a:latin typeface="+mn-ea"/>
              </a:rPr>
              <a:t>该选项仅当目标文件存在时才会生效，如果源文件比目标文件新才会拷贝，否则不做任何动作。</a:t>
            </a:r>
            <a:endParaRPr lang="zh-CN" altLang="en-US" sz="3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935"/>
            <a:ext cx="9854565" cy="6121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 touch/vim/vi</a:t>
            </a:r>
            <a:endParaRPr lang="en-US" altLang="zh-CN" sz="38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3200" dirty="0" smtClean="0">
                <a:latin typeface="+mn-ea"/>
              </a:rPr>
              <a:t>创建文件或者如果文件已经存在，则更新访问时间和修改时间；例如：</a:t>
            </a:r>
            <a:endParaRPr lang="zh-CN" altLang="en-US" sz="3200" dirty="0" smtClean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touch test </a:t>
            </a:r>
            <a:r>
              <a:rPr lang="zh-CN" altLang="en-US" sz="3200" dirty="0" smtClean="0">
                <a:latin typeface="+mn-ea"/>
              </a:rPr>
              <a:t>此文件不存在，就会创建文件；否则更新访问时间和修改时间；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echo</a:t>
            </a:r>
            <a:endParaRPr lang="en-US" altLang="zh-CN" sz="38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3200" dirty="0" smtClean="0">
                <a:latin typeface="+mn-ea"/>
              </a:rPr>
              <a:t>打印内容；例如：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 smtClean="0">
                <a:latin typeface="+mn-ea"/>
              </a:rPr>
              <a:t>echo "111" </a:t>
            </a:r>
            <a:r>
              <a:rPr lang="zh-CN" altLang="en-US" sz="3200" dirty="0" smtClean="0">
                <a:latin typeface="+mn-ea"/>
              </a:rPr>
              <a:t>打印内容到屏幕；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 err="1" smtClean="0">
                <a:latin typeface="+mn-ea"/>
              </a:rPr>
              <a:t>echo</a:t>
            </a:r>
            <a:r>
              <a:rPr lang="en-US" altLang="zh-CN" sz="3200" dirty="0" smtClean="0">
                <a:latin typeface="+mn-ea"/>
              </a:rPr>
              <a:t> "111" &gt; /</a:t>
            </a:r>
            <a:r>
              <a:rPr lang="en-US" altLang="zh-CN" sz="3200" dirty="0" err="1" smtClean="0">
                <a:latin typeface="+mn-ea"/>
              </a:rPr>
              <a:t>tmp</a:t>
            </a:r>
            <a:r>
              <a:rPr lang="en-US" altLang="zh-CN" sz="3200" dirty="0" smtClean="0">
                <a:latin typeface="+mn-ea"/>
              </a:rPr>
              <a:t>/test </a:t>
            </a:r>
            <a:r>
              <a:rPr lang="zh-CN" altLang="en-US" sz="3200" dirty="0" smtClean="0">
                <a:latin typeface="+mn-ea"/>
              </a:rPr>
              <a:t>将内容写到文件中；</a:t>
            </a:r>
            <a:r>
              <a:rPr lang="en-US" altLang="zh-CN" sz="3200" dirty="0" smtClean="0">
                <a:latin typeface="+mn-ea"/>
              </a:rPr>
              <a:t>"&gt;"</a:t>
            </a:r>
            <a:r>
              <a:rPr lang="zh-CN" altLang="en-US" sz="3200" dirty="0" smtClean="0">
                <a:latin typeface="+mn-ea"/>
              </a:rPr>
              <a:t>表示重定向，如果文件中有内容则会删除文件中内容；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 err="1" smtClean="0">
                <a:latin typeface="+mn-ea"/>
              </a:rPr>
              <a:t>echo</a:t>
            </a:r>
            <a:r>
              <a:rPr lang="en-US" altLang="zh-CN" sz="3200" dirty="0" smtClean="0">
                <a:latin typeface="+mn-ea"/>
              </a:rPr>
              <a:t> "111" &gt;&gt; /</a:t>
            </a:r>
            <a:r>
              <a:rPr lang="en-US" altLang="zh-CN" sz="3200" dirty="0" err="1" smtClean="0">
                <a:latin typeface="+mn-ea"/>
              </a:rPr>
              <a:t>tmp</a:t>
            </a:r>
            <a:r>
              <a:rPr lang="en-US" altLang="zh-CN" sz="3200" dirty="0" smtClean="0">
                <a:latin typeface="+mn-ea"/>
              </a:rPr>
              <a:t>/test </a:t>
            </a:r>
            <a:r>
              <a:rPr lang="zh-CN" altLang="en-US" sz="3200" dirty="0" smtClean="0">
                <a:latin typeface="+mn-ea"/>
              </a:rPr>
              <a:t>将内容追加到文件中；</a:t>
            </a:r>
            <a:r>
              <a:rPr lang="en-US" altLang="zh-CN" sz="3200" dirty="0" smtClean="0">
                <a:latin typeface="+mn-ea"/>
              </a:rPr>
              <a:t>"&gt;&gt;"</a:t>
            </a:r>
            <a:r>
              <a:rPr lang="zh-CN" altLang="en-US" sz="3200" dirty="0" smtClean="0">
                <a:latin typeface="+mn-ea"/>
              </a:rPr>
              <a:t>也表示重定向，但是把内容输入到后边的文件中；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sz="3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mv</a:t>
            </a:r>
            <a:endParaRPr lang="en-US" altLang="zh-CN" sz="38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3200" dirty="0" smtClean="0">
                <a:latin typeface="+mn-ea"/>
              </a:rPr>
              <a:t>移动文件或者重命名；考虑以下情况：</a:t>
            </a:r>
            <a:endParaRPr lang="zh-CN" altLang="en-US" sz="3200" dirty="0" smtClean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1</a:t>
            </a:r>
            <a:r>
              <a:rPr lang="zh-CN" altLang="en-US" sz="3200" dirty="0" smtClean="0">
                <a:latin typeface="+mn-ea"/>
              </a:rPr>
              <a:t>） mv 文件名 文件名，</a:t>
            </a:r>
            <a:r>
              <a:rPr lang="en-US" altLang="zh-CN" sz="3200" dirty="0" smtClean="0">
                <a:latin typeface="+mn-ea"/>
              </a:rPr>
              <a:t>将源文件名改为目标文件名;</a:t>
            </a:r>
            <a:endParaRPr lang="en-US" altLang="zh-CN" sz="3200" dirty="0" smtClean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2</a:t>
            </a:r>
            <a:r>
              <a:rPr lang="zh-CN" altLang="en-US" sz="3200" dirty="0" smtClean="0">
                <a:latin typeface="+mn-ea"/>
              </a:rPr>
              <a:t>） mv 文件名 目录名，</a:t>
            </a:r>
            <a:r>
              <a:rPr lang="en-US" altLang="zh-CN" sz="3200" dirty="0" smtClean="0">
                <a:latin typeface="+mn-ea"/>
              </a:rPr>
              <a:t>将文件移动到目标目录</a:t>
            </a:r>
            <a:r>
              <a:rPr lang="zh-CN" altLang="en-US" sz="3200" dirty="0" smtClean="0">
                <a:latin typeface="+mn-ea"/>
              </a:rPr>
              <a:t>；</a:t>
            </a:r>
            <a:endParaRPr lang="zh-CN" altLang="en-US" sz="3200" dirty="0" smtClean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3</a:t>
            </a:r>
            <a:r>
              <a:rPr lang="zh-CN" altLang="en-US" sz="3200" dirty="0" smtClean="0">
                <a:latin typeface="+mn-ea"/>
              </a:rPr>
              <a:t>） mv 目录名 目录名，目标目录已存在，将源目录移动到目标目录；目标目录不存在则改名；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9782"/>
            <a:ext cx="10515600" cy="855679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查看命令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180"/>
            <a:ext cx="9538982" cy="50947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cat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200" dirty="0" smtClean="0">
                <a:latin typeface="+mn-ea"/>
              </a:rPr>
              <a:t>查看文件内容并打印到屏幕上；例如：</a:t>
            </a:r>
            <a:endParaRPr lang="zh-CN" altLang="en-US" sz="22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 smtClean="0">
                <a:latin typeface="+mn-ea"/>
              </a:rPr>
              <a:t>cat /</a:t>
            </a:r>
            <a:r>
              <a:rPr lang="en-US" altLang="zh-CN" sz="2200" dirty="0" err="1" smtClean="0">
                <a:latin typeface="+mn-ea"/>
              </a:rPr>
              <a:t>tmp</a:t>
            </a:r>
            <a:r>
              <a:rPr lang="en-US" altLang="zh-CN" sz="2200" dirty="0" smtClean="0">
                <a:latin typeface="+mn-ea"/>
              </a:rPr>
              <a:t>/test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 smtClean="0">
                <a:latin typeface="+mn-ea"/>
              </a:rPr>
              <a:t>cat -n /</a:t>
            </a:r>
            <a:r>
              <a:rPr lang="en-US" altLang="zh-CN" sz="2200" dirty="0" err="1" smtClean="0">
                <a:latin typeface="+mn-ea"/>
              </a:rPr>
              <a:t>tmp</a:t>
            </a:r>
            <a:r>
              <a:rPr lang="en-US" altLang="zh-CN" sz="2200" dirty="0" smtClean="0">
                <a:latin typeface="+mn-ea"/>
              </a:rPr>
              <a:t>/test -n </a:t>
            </a:r>
            <a:r>
              <a:rPr lang="zh-CN" altLang="en-US" sz="2200" dirty="0" smtClean="0">
                <a:latin typeface="+mn-ea"/>
              </a:rPr>
              <a:t>查看文件时，把行号也显示在屏幕上</a:t>
            </a:r>
            <a:endParaRPr lang="zh-CN" altLang="en-US" sz="2200" dirty="0" smtClean="0">
              <a:latin typeface="+mn-ea"/>
            </a:endParaRPr>
          </a:p>
          <a:p>
            <a:pPr>
              <a:buNone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tac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（了解）</a:t>
            </a:r>
            <a:endParaRPr lang="zh-CN" altLang="en-US" sz="20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2200" dirty="0" err="1" smtClean="0">
                <a:latin typeface="+mn-ea"/>
              </a:rPr>
              <a:t>tac</a:t>
            </a:r>
            <a:r>
              <a:rPr lang="en-US" altLang="zh-CN" sz="2200" dirty="0" smtClean="0">
                <a:latin typeface="+mn-ea"/>
              </a:rPr>
              <a:t> </a:t>
            </a:r>
            <a:r>
              <a:rPr lang="zh-CN" altLang="en-US" sz="2200" dirty="0" smtClean="0">
                <a:latin typeface="+mn-ea"/>
              </a:rPr>
              <a:t>其实是</a:t>
            </a:r>
            <a:r>
              <a:rPr lang="en-US" altLang="zh-CN" sz="2200" dirty="0" smtClean="0">
                <a:latin typeface="+mn-ea"/>
              </a:rPr>
              <a:t>cat</a:t>
            </a:r>
            <a:r>
              <a:rPr lang="zh-CN" altLang="en-US" sz="2200" dirty="0" smtClean="0">
                <a:latin typeface="+mn-ea"/>
              </a:rPr>
              <a:t>的反写，同样的功能也是反向打印文件的内容到屏幕上。</a:t>
            </a:r>
            <a:endParaRPr lang="zh-CN" altLang="en-US" sz="2200" dirty="0" smtClean="0">
              <a:latin typeface="+mn-ea"/>
            </a:endParaRPr>
          </a:p>
          <a:p>
            <a:r>
              <a:rPr lang="en-US" altLang="zh-CN" sz="2200" dirty="0" err="1" smtClean="0">
                <a:latin typeface="+mn-ea"/>
              </a:rPr>
              <a:t>tac</a:t>
            </a:r>
            <a:r>
              <a:rPr lang="en-US" altLang="zh-CN" sz="2200" dirty="0" smtClean="0">
                <a:latin typeface="+mn-ea"/>
              </a:rPr>
              <a:t> /</a:t>
            </a:r>
            <a:r>
              <a:rPr lang="en-US" altLang="zh-CN" sz="2200" dirty="0" err="1" smtClean="0">
                <a:latin typeface="+mn-ea"/>
              </a:rPr>
              <a:t>tmp</a:t>
            </a:r>
            <a:r>
              <a:rPr lang="en-US" altLang="zh-CN" sz="2200" dirty="0" smtClean="0">
                <a:latin typeface="+mn-ea"/>
              </a:rPr>
              <a:t>/test</a:t>
            </a:r>
            <a:endParaRPr lang="en-US" altLang="zh-CN" sz="2200" dirty="0" smtClean="0">
              <a:latin typeface="+mn-ea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more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 smtClean="0">
                <a:latin typeface="+mn-ea"/>
              </a:rPr>
              <a:t>more </a:t>
            </a:r>
            <a:r>
              <a:rPr lang="zh-CN" altLang="en-US" sz="2200" dirty="0" smtClean="0">
                <a:latin typeface="+mn-ea"/>
              </a:rPr>
              <a:t>也是用来查看一个文件的内容。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   </a:t>
            </a:r>
            <a:r>
              <a:rPr lang="zh-CN" altLang="en-US" sz="1200" dirty="0" smtClean="0">
                <a:latin typeface="+mn-ea"/>
              </a:rPr>
              <a:t>当文件内容太多，一屏幕不能占下，而你用</a:t>
            </a:r>
            <a:r>
              <a:rPr lang="en-US" altLang="zh-CN" sz="1200" dirty="0" smtClean="0">
                <a:latin typeface="+mn-ea"/>
              </a:rPr>
              <a:t>cat</a:t>
            </a:r>
            <a:r>
              <a:rPr lang="zh-CN" altLang="en-US" sz="1200" dirty="0" smtClean="0">
                <a:latin typeface="+mn-ea"/>
              </a:rPr>
              <a:t>肯定是看不前面的内容的，那么使用</a:t>
            </a:r>
            <a:r>
              <a:rPr lang="en-US" altLang="zh-CN" sz="1200" dirty="0" smtClean="0">
                <a:latin typeface="+mn-ea"/>
              </a:rPr>
              <a:t>more</a:t>
            </a:r>
            <a:r>
              <a:rPr lang="zh-CN" altLang="en-US" sz="1200" dirty="0" smtClean="0">
                <a:latin typeface="+mn-ea"/>
              </a:rPr>
              <a:t>就可以解决这个问题了。当看完一屏后按空格键继续看下一屏。但看完所有内容后就会退出。如果你想提前退出，只需按</a:t>
            </a:r>
            <a:r>
              <a:rPr lang="en-US" altLang="zh-CN" sz="1200" dirty="0" smtClean="0">
                <a:latin typeface="+mn-ea"/>
              </a:rPr>
              <a:t>q</a:t>
            </a:r>
            <a:r>
              <a:rPr lang="zh-CN" altLang="en-US" sz="1200" dirty="0" smtClean="0">
                <a:latin typeface="+mn-ea"/>
              </a:rPr>
              <a:t>键即可</a:t>
            </a:r>
            <a:r>
              <a:rPr lang="zh-CN" altLang="en-US" sz="2200" dirty="0" smtClean="0">
                <a:latin typeface="+mn-ea"/>
              </a:rPr>
              <a:t>。</a:t>
            </a:r>
            <a:endParaRPr lang="zh-CN" altLang="en-US" sz="22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0</TotalTime>
  <Words>4045</Words>
  <Application>WPS 演示</Application>
  <PresentationFormat>自定义</PresentationFormat>
  <Paragraphs>243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方正书宋_GBK</vt:lpstr>
      <vt:lpstr>Wingdings</vt:lpstr>
      <vt:lpstr>微软雅黑</vt:lpstr>
      <vt:lpstr>Times New Roman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目录</vt:lpstr>
      <vt:lpstr>PowerPoint 演示文稿</vt:lpstr>
      <vt:lpstr>文件和目录管理</vt:lpstr>
      <vt:lpstr>基本概念</vt:lpstr>
      <vt:lpstr>文件相关基本命令</vt:lpstr>
      <vt:lpstr>文件修改</vt:lpstr>
      <vt:lpstr>PowerPoint 演示文稿</vt:lpstr>
      <vt:lpstr>查看命令 </vt:lpstr>
      <vt:lpstr>PowerPoint 演示文稿</vt:lpstr>
      <vt:lpstr>文件的所属主以及所属组 </vt:lpstr>
      <vt:lpstr>文件属性 </vt:lpstr>
      <vt:lpstr>PowerPoint 演示文稿</vt:lpstr>
      <vt:lpstr>查询命令 </vt:lpstr>
      <vt:lpstr>其他命令 </vt:lpstr>
      <vt:lpstr>磁盘相关</vt:lpstr>
      <vt:lpstr>监控系统的状态</vt:lpstr>
      <vt:lpstr>PowerPoint 演示文稿</vt:lpstr>
      <vt:lpstr>网络相关</vt:lpstr>
      <vt:lpstr>工具</vt:lpstr>
      <vt:lpstr>PowerPoint 演示文稿</vt:lpstr>
      <vt:lpstr>PowerPoint 演示文稿</vt:lpstr>
      <vt:lpstr>磁盘已满</vt:lpstr>
      <vt:lpstr>正在写入的日志文件比较大，怎么办？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swordsman</cp:lastModifiedBy>
  <cp:revision>37</cp:revision>
  <dcterms:created xsi:type="dcterms:W3CDTF">2019-10-12T02:12:02Z</dcterms:created>
  <dcterms:modified xsi:type="dcterms:W3CDTF">2019-10-12T02:12:02Z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