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2" r:id="rId3"/>
    <p:sldId id="257" r:id="rId4"/>
    <p:sldId id="347" r:id="rId5"/>
    <p:sldId id="346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9" r:id="rId18"/>
    <p:sldId id="360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BA6"/>
    <a:srgbClr val="055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>
        <p:scale>
          <a:sx n="57" d="100"/>
          <a:sy n="57" d="100"/>
        </p:scale>
        <p:origin x="-834" y="-18"/>
      </p:cViewPr>
      <p:guideLst>
        <p:guide orient="horz" pos="2137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EDB05-816A-48BF-9388-FA95DE6E23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18154-B726-41FC-B40C-7431964D8A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029" y="190955"/>
            <a:ext cx="10515600" cy="404132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95087"/>
            <a:ext cx="12192000" cy="6262913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095" y="3762376"/>
            <a:ext cx="505968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60" dirty="0" smtClean="0"/>
              <a:t>蟠龙工作室 林木锥 日期</a:t>
            </a:r>
            <a:r>
              <a:rPr lang="en-US" altLang="zh-CN" sz="2160" dirty="0" smtClean="0"/>
              <a:t>:2019.9.25</a:t>
            </a:r>
            <a:endParaRPr lang="en-US" altLang="zh-CN" sz="216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69440" y="2499360"/>
            <a:ext cx="8514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accent1">
                    <a:lumMod val="75000"/>
                  </a:schemeClr>
                </a:solidFill>
              </a:rPr>
              <a:t>转</a:t>
            </a:r>
            <a:r>
              <a:rPr lang="en-US" altLang="zh-CN" sz="7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7200" b="1" dirty="0" smtClean="0">
                <a:solidFill>
                  <a:schemeClr val="accent1">
                    <a:lumMod val="75000"/>
                  </a:schemeClr>
                </a:solidFill>
              </a:rPr>
              <a:t>正</a:t>
            </a:r>
            <a:r>
              <a:rPr lang="en-US" altLang="zh-CN" sz="7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7200" b="1" dirty="0" smtClean="0">
                <a:solidFill>
                  <a:schemeClr val="accent1">
                    <a:lumMod val="75000"/>
                  </a:schemeClr>
                </a:solidFill>
              </a:rPr>
              <a:t>述</a:t>
            </a:r>
            <a:r>
              <a:rPr lang="en-US" altLang="zh-CN" sz="7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7200" b="1" dirty="0" smtClean="0">
                <a:solidFill>
                  <a:schemeClr val="accent1">
                    <a:lumMod val="75000"/>
                  </a:schemeClr>
                </a:solidFill>
              </a:rPr>
              <a:t>职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027245" y="1608098"/>
            <a:ext cx="9189789" cy="880481"/>
            <a:chOff x="4033795" y="1002711"/>
            <a:chExt cx="6893239" cy="660360"/>
          </a:xfrm>
        </p:grpSpPr>
        <p:grpSp>
          <p:nvGrpSpPr>
            <p:cNvPr id="54" name="Group 29"/>
            <p:cNvGrpSpPr/>
            <p:nvPr/>
          </p:nvGrpSpPr>
          <p:grpSpPr>
            <a:xfrm>
              <a:off x="4399178" y="1002711"/>
              <a:ext cx="6527856" cy="603741"/>
              <a:chOff x="798970" y="1691546"/>
              <a:chExt cx="3600617" cy="603741"/>
            </a:xfrm>
          </p:grpSpPr>
          <p:sp>
            <p:nvSpPr>
              <p:cNvPr id="56" name="Text Placeholder 3"/>
              <p:cNvSpPr txBox="1"/>
              <p:nvPr/>
            </p:nvSpPr>
            <p:spPr>
              <a:xfrm>
                <a:off x="798970" y="1691546"/>
                <a:ext cx="441374" cy="241935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210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实干实作</a:t>
                </a:r>
                <a:endParaRPr lang="zh-CN" altLang="en-US" sz="210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7" name="Text Placeholder 3"/>
              <p:cNvSpPr txBox="1"/>
              <p:nvPr/>
            </p:nvSpPr>
            <p:spPr>
              <a:xfrm>
                <a:off x="806064" y="2037446"/>
                <a:ext cx="3593523" cy="25784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indent="0" algn="l">
                  <a:lnSpc>
                    <a:spcPct val="120000"/>
                  </a:lnSpc>
                  <a:buNone/>
                </a:pP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当自己有不清楚的、或新的想法时，新建新的工程来实践。</a:t>
                </a:r>
                <a:endParaRPr lang="zh-CN" altLang="en-US" sz="186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033795" y="1236031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27245" y="2728625"/>
            <a:ext cx="4983765" cy="880481"/>
            <a:chOff x="4033795" y="1825002"/>
            <a:chExt cx="3738310" cy="660360"/>
          </a:xfrm>
        </p:grpSpPr>
        <p:grpSp>
          <p:nvGrpSpPr>
            <p:cNvPr id="59" name="Group 29"/>
            <p:cNvGrpSpPr/>
            <p:nvPr/>
          </p:nvGrpSpPr>
          <p:grpSpPr>
            <a:xfrm>
              <a:off x="4399178" y="1825002"/>
              <a:ext cx="3372927" cy="549920"/>
              <a:chOff x="798970" y="1691546"/>
              <a:chExt cx="1860430" cy="549920"/>
            </a:xfrm>
          </p:grpSpPr>
          <p:sp>
            <p:nvSpPr>
              <p:cNvPr id="61" name="Text Placeholder 3"/>
              <p:cNvSpPr txBox="1"/>
              <p:nvPr/>
            </p:nvSpPr>
            <p:spPr>
              <a:xfrm>
                <a:off x="798970" y="1691546"/>
                <a:ext cx="220687" cy="241935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2100">
                    <a:solidFill>
                      <a:schemeClr val="accent5"/>
                    </a:solidFill>
                    <a:latin typeface="+mn-ea"/>
                  </a:rPr>
                  <a:t>专心</a:t>
                </a:r>
                <a:endParaRPr lang="zh-CN" altLang="en-US" sz="2100">
                  <a:solidFill>
                    <a:schemeClr val="accent5"/>
                  </a:solidFill>
                  <a:latin typeface="+mn-ea"/>
                </a:endParaRPr>
              </a:p>
            </p:txBody>
          </p:sp>
          <p:sp>
            <p:nvSpPr>
              <p:cNvPr id="62" name="Text Placeholder 3"/>
              <p:cNvSpPr txBox="1"/>
              <p:nvPr/>
            </p:nvSpPr>
            <p:spPr>
              <a:xfrm>
                <a:off x="798970" y="2091447"/>
                <a:ext cx="1860430" cy="15001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工作时不玩手机，不开小差。</a:t>
                </a:r>
                <a:endParaRPr lang="zh-CN" altLang="en-US" sz="186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27246" y="3849150"/>
            <a:ext cx="10286434" cy="880481"/>
            <a:chOff x="4033795" y="1825002"/>
            <a:chExt cx="7715830" cy="660360"/>
          </a:xfrm>
        </p:grpSpPr>
        <p:grpSp>
          <p:nvGrpSpPr>
            <p:cNvPr id="81" name="Group 29"/>
            <p:cNvGrpSpPr/>
            <p:nvPr/>
          </p:nvGrpSpPr>
          <p:grpSpPr>
            <a:xfrm>
              <a:off x="4399178" y="1825002"/>
              <a:ext cx="7350447" cy="612484"/>
              <a:chOff x="798970" y="1691546"/>
              <a:chExt cx="4054341" cy="612484"/>
            </a:xfrm>
          </p:grpSpPr>
          <p:sp>
            <p:nvSpPr>
              <p:cNvPr id="83" name="Text Placeholder 3"/>
              <p:cNvSpPr txBox="1"/>
              <p:nvPr/>
            </p:nvSpPr>
            <p:spPr>
              <a:xfrm>
                <a:off x="798970" y="1691546"/>
                <a:ext cx="1103437" cy="241935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2100">
                    <a:solidFill>
                      <a:schemeClr val="accent1"/>
                    </a:solidFill>
                    <a:latin typeface="+mn-ea"/>
                  </a:rPr>
                  <a:t>将高效的时间投入工作</a:t>
                </a:r>
                <a:endParaRPr lang="zh-CN" altLang="en-US" sz="210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84" name="Text Placeholder 3"/>
              <p:cNvSpPr txBox="1"/>
              <p:nvPr/>
            </p:nvSpPr>
            <p:spPr>
              <a:xfrm>
                <a:off x="798970" y="2029182"/>
                <a:ext cx="4054341" cy="274848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indent="0" algn="l">
                  <a:lnSpc>
                    <a:spcPct val="120000"/>
                  </a:lnSpc>
                  <a:buNone/>
                </a:pP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工作时精神状态比较良好，在该状态时来处理关键问题。</a:t>
                </a:r>
                <a:r>
                  <a:rPr lang="zh-CN" altLang="en-US" sz="1300" i="1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en-US" sz="13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0640" y="1568835"/>
            <a:ext cx="402121" cy="401104"/>
            <a:chOff x="-959970" y="1422605"/>
            <a:chExt cx="596900" cy="595313"/>
          </a:xfrm>
        </p:grpSpPr>
        <p:sp>
          <p:nvSpPr>
            <p:cNvPr id="46" name="Oval 77"/>
            <p:cNvSpPr>
              <a:spLocks noChangeArrowheads="1"/>
            </p:cNvSpPr>
            <p:nvPr/>
          </p:nvSpPr>
          <p:spPr bwMode="auto">
            <a:xfrm>
              <a:off x="-959970" y="1422605"/>
              <a:ext cx="596900" cy="59531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47" name="Freeform 309"/>
            <p:cNvSpPr/>
            <p:nvPr/>
          </p:nvSpPr>
          <p:spPr bwMode="auto">
            <a:xfrm>
              <a:off x="-817095" y="1563892"/>
              <a:ext cx="303213" cy="306388"/>
            </a:xfrm>
            <a:custGeom>
              <a:avLst/>
              <a:gdLst>
                <a:gd name="T0" fmla="*/ 191 w 191"/>
                <a:gd name="T1" fmla="*/ 66 h 193"/>
                <a:gd name="T2" fmla="*/ 126 w 191"/>
                <a:gd name="T3" fmla="*/ 66 h 193"/>
                <a:gd name="T4" fmla="*/ 126 w 191"/>
                <a:gd name="T5" fmla="*/ 0 h 193"/>
                <a:gd name="T6" fmla="*/ 65 w 191"/>
                <a:gd name="T7" fmla="*/ 0 h 193"/>
                <a:gd name="T8" fmla="*/ 65 w 191"/>
                <a:gd name="T9" fmla="*/ 66 h 193"/>
                <a:gd name="T10" fmla="*/ 0 w 191"/>
                <a:gd name="T11" fmla="*/ 66 h 193"/>
                <a:gd name="T12" fmla="*/ 0 w 191"/>
                <a:gd name="T13" fmla="*/ 126 h 193"/>
                <a:gd name="T14" fmla="*/ 65 w 191"/>
                <a:gd name="T15" fmla="*/ 126 h 193"/>
                <a:gd name="T16" fmla="*/ 65 w 191"/>
                <a:gd name="T17" fmla="*/ 193 h 193"/>
                <a:gd name="T18" fmla="*/ 126 w 191"/>
                <a:gd name="T19" fmla="*/ 193 h 193"/>
                <a:gd name="T20" fmla="*/ 126 w 191"/>
                <a:gd name="T21" fmla="*/ 126 h 193"/>
                <a:gd name="T22" fmla="*/ 191 w 191"/>
                <a:gd name="T23" fmla="*/ 126 h 193"/>
                <a:gd name="T24" fmla="*/ 191 w 191"/>
                <a:gd name="T25" fmla="*/ 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3">
                  <a:moveTo>
                    <a:pt x="191" y="66"/>
                  </a:moveTo>
                  <a:lnTo>
                    <a:pt x="126" y="66"/>
                  </a:lnTo>
                  <a:lnTo>
                    <a:pt x="126" y="0"/>
                  </a:lnTo>
                  <a:lnTo>
                    <a:pt x="65" y="0"/>
                  </a:lnTo>
                  <a:lnTo>
                    <a:pt x="65" y="66"/>
                  </a:lnTo>
                  <a:lnTo>
                    <a:pt x="0" y="66"/>
                  </a:lnTo>
                  <a:lnTo>
                    <a:pt x="0" y="126"/>
                  </a:lnTo>
                  <a:lnTo>
                    <a:pt x="65" y="126"/>
                  </a:lnTo>
                  <a:lnTo>
                    <a:pt x="65" y="193"/>
                  </a:lnTo>
                  <a:lnTo>
                    <a:pt x="126" y="193"/>
                  </a:lnTo>
                  <a:lnTo>
                    <a:pt x="126" y="126"/>
                  </a:lnTo>
                  <a:lnTo>
                    <a:pt x="191" y="126"/>
                  </a:lnTo>
                  <a:lnTo>
                    <a:pt x="191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07967" y="2689361"/>
            <a:ext cx="402121" cy="401104"/>
            <a:chOff x="-959970" y="1422605"/>
            <a:chExt cx="596900" cy="595313"/>
          </a:xfrm>
        </p:grpSpPr>
        <p:sp>
          <p:nvSpPr>
            <p:cNvPr id="49" name="Oval 77"/>
            <p:cNvSpPr>
              <a:spLocks noChangeArrowheads="1"/>
            </p:cNvSpPr>
            <p:nvPr/>
          </p:nvSpPr>
          <p:spPr bwMode="auto">
            <a:xfrm>
              <a:off x="-959970" y="1422605"/>
              <a:ext cx="596900" cy="5953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0" name="Freeform 309"/>
            <p:cNvSpPr/>
            <p:nvPr/>
          </p:nvSpPr>
          <p:spPr bwMode="auto">
            <a:xfrm>
              <a:off x="-817095" y="1563892"/>
              <a:ext cx="303213" cy="306388"/>
            </a:xfrm>
            <a:custGeom>
              <a:avLst/>
              <a:gdLst>
                <a:gd name="T0" fmla="*/ 191 w 191"/>
                <a:gd name="T1" fmla="*/ 66 h 193"/>
                <a:gd name="T2" fmla="*/ 126 w 191"/>
                <a:gd name="T3" fmla="*/ 66 h 193"/>
                <a:gd name="T4" fmla="*/ 126 w 191"/>
                <a:gd name="T5" fmla="*/ 0 h 193"/>
                <a:gd name="T6" fmla="*/ 65 w 191"/>
                <a:gd name="T7" fmla="*/ 0 h 193"/>
                <a:gd name="T8" fmla="*/ 65 w 191"/>
                <a:gd name="T9" fmla="*/ 66 h 193"/>
                <a:gd name="T10" fmla="*/ 0 w 191"/>
                <a:gd name="T11" fmla="*/ 66 h 193"/>
                <a:gd name="T12" fmla="*/ 0 w 191"/>
                <a:gd name="T13" fmla="*/ 126 h 193"/>
                <a:gd name="T14" fmla="*/ 65 w 191"/>
                <a:gd name="T15" fmla="*/ 126 h 193"/>
                <a:gd name="T16" fmla="*/ 65 w 191"/>
                <a:gd name="T17" fmla="*/ 193 h 193"/>
                <a:gd name="T18" fmla="*/ 126 w 191"/>
                <a:gd name="T19" fmla="*/ 193 h 193"/>
                <a:gd name="T20" fmla="*/ 126 w 191"/>
                <a:gd name="T21" fmla="*/ 126 h 193"/>
                <a:gd name="T22" fmla="*/ 191 w 191"/>
                <a:gd name="T23" fmla="*/ 126 h 193"/>
                <a:gd name="T24" fmla="*/ 191 w 191"/>
                <a:gd name="T25" fmla="*/ 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3">
                  <a:moveTo>
                    <a:pt x="191" y="66"/>
                  </a:moveTo>
                  <a:lnTo>
                    <a:pt x="126" y="66"/>
                  </a:lnTo>
                  <a:lnTo>
                    <a:pt x="126" y="0"/>
                  </a:lnTo>
                  <a:lnTo>
                    <a:pt x="65" y="0"/>
                  </a:lnTo>
                  <a:lnTo>
                    <a:pt x="65" y="66"/>
                  </a:lnTo>
                  <a:lnTo>
                    <a:pt x="0" y="66"/>
                  </a:lnTo>
                  <a:lnTo>
                    <a:pt x="0" y="126"/>
                  </a:lnTo>
                  <a:lnTo>
                    <a:pt x="65" y="126"/>
                  </a:lnTo>
                  <a:lnTo>
                    <a:pt x="65" y="193"/>
                  </a:lnTo>
                  <a:lnTo>
                    <a:pt x="126" y="193"/>
                  </a:lnTo>
                  <a:lnTo>
                    <a:pt x="126" y="126"/>
                  </a:lnTo>
                  <a:lnTo>
                    <a:pt x="191" y="126"/>
                  </a:lnTo>
                  <a:lnTo>
                    <a:pt x="191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07967" y="3809888"/>
            <a:ext cx="402121" cy="401104"/>
            <a:chOff x="-959970" y="1422605"/>
            <a:chExt cx="596900" cy="595313"/>
          </a:xfrm>
        </p:grpSpPr>
        <p:sp>
          <p:nvSpPr>
            <p:cNvPr id="52" name="Oval 77"/>
            <p:cNvSpPr>
              <a:spLocks noChangeArrowheads="1"/>
            </p:cNvSpPr>
            <p:nvPr/>
          </p:nvSpPr>
          <p:spPr bwMode="auto">
            <a:xfrm>
              <a:off x="-959970" y="1422605"/>
              <a:ext cx="596900" cy="595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309"/>
            <p:cNvSpPr/>
            <p:nvPr/>
          </p:nvSpPr>
          <p:spPr bwMode="auto">
            <a:xfrm>
              <a:off x="-817095" y="1563892"/>
              <a:ext cx="303213" cy="306388"/>
            </a:xfrm>
            <a:custGeom>
              <a:avLst/>
              <a:gdLst>
                <a:gd name="T0" fmla="*/ 191 w 191"/>
                <a:gd name="T1" fmla="*/ 66 h 193"/>
                <a:gd name="T2" fmla="*/ 126 w 191"/>
                <a:gd name="T3" fmla="*/ 66 h 193"/>
                <a:gd name="T4" fmla="*/ 126 w 191"/>
                <a:gd name="T5" fmla="*/ 0 h 193"/>
                <a:gd name="T6" fmla="*/ 65 w 191"/>
                <a:gd name="T7" fmla="*/ 0 h 193"/>
                <a:gd name="T8" fmla="*/ 65 w 191"/>
                <a:gd name="T9" fmla="*/ 66 h 193"/>
                <a:gd name="T10" fmla="*/ 0 w 191"/>
                <a:gd name="T11" fmla="*/ 66 h 193"/>
                <a:gd name="T12" fmla="*/ 0 w 191"/>
                <a:gd name="T13" fmla="*/ 126 h 193"/>
                <a:gd name="T14" fmla="*/ 65 w 191"/>
                <a:gd name="T15" fmla="*/ 126 h 193"/>
                <a:gd name="T16" fmla="*/ 65 w 191"/>
                <a:gd name="T17" fmla="*/ 193 h 193"/>
                <a:gd name="T18" fmla="*/ 126 w 191"/>
                <a:gd name="T19" fmla="*/ 193 h 193"/>
                <a:gd name="T20" fmla="*/ 126 w 191"/>
                <a:gd name="T21" fmla="*/ 126 h 193"/>
                <a:gd name="T22" fmla="*/ 191 w 191"/>
                <a:gd name="T23" fmla="*/ 126 h 193"/>
                <a:gd name="T24" fmla="*/ 191 w 191"/>
                <a:gd name="T25" fmla="*/ 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3">
                  <a:moveTo>
                    <a:pt x="191" y="66"/>
                  </a:moveTo>
                  <a:lnTo>
                    <a:pt x="126" y="66"/>
                  </a:lnTo>
                  <a:lnTo>
                    <a:pt x="126" y="0"/>
                  </a:lnTo>
                  <a:lnTo>
                    <a:pt x="65" y="0"/>
                  </a:lnTo>
                  <a:lnTo>
                    <a:pt x="65" y="66"/>
                  </a:lnTo>
                  <a:lnTo>
                    <a:pt x="0" y="66"/>
                  </a:lnTo>
                  <a:lnTo>
                    <a:pt x="0" y="126"/>
                  </a:lnTo>
                  <a:lnTo>
                    <a:pt x="65" y="126"/>
                  </a:lnTo>
                  <a:lnTo>
                    <a:pt x="65" y="193"/>
                  </a:lnTo>
                  <a:lnTo>
                    <a:pt x="126" y="193"/>
                  </a:lnTo>
                  <a:lnTo>
                    <a:pt x="126" y="126"/>
                  </a:lnTo>
                  <a:lnTo>
                    <a:pt x="191" y="126"/>
                  </a:lnTo>
                  <a:lnTo>
                    <a:pt x="191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公司价值观</a:t>
            </a:r>
            <a:endParaRPr lang="zh-CN" altLang="en-US"/>
          </a:p>
        </p:txBody>
      </p:sp>
      <p:sp>
        <p:nvSpPr>
          <p:cNvPr id="4" name="TextBox 11"/>
          <p:cNvSpPr txBox="1"/>
          <p:nvPr/>
        </p:nvSpPr>
        <p:spPr>
          <a:xfrm>
            <a:off x="319405" y="694690"/>
            <a:ext cx="55473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chemeClr val="accent1"/>
                </a:solidFill>
              </a:rPr>
              <a:t>一、务实</a:t>
            </a:r>
            <a:endParaRPr lang="zh-CN" altLang="en-US" sz="2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010100" y="1598573"/>
            <a:ext cx="10856029" cy="1052829"/>
            <a:chOff x="4033795" y="1002711"/>
            <a:chExt cx="8143082" cy="789621"/>
          </a:xfrm>
        </p:grpSpPr>
        <p:grpSp>
          <p:nvGrpSpPr>
            <p:cNvPr id="54" name="Group 29"/>
            <p:cNvGrpSpPr/>
            <p:nvPr/>
          </p:nvGrpSpPr>
          <p:grpSpPr>
            <a:xfrm>
              <a:off x="4399178" y="1002711"/>
              <a:ext cx="7777699" cy="789621"/>
              <a:chOff x="798970" y="1691546"/>
              <a:chExt cx="4290002" cy="789621"/>
            </a:xfrm>
          </p:grpSpPr>
          <p:sp>
            <p:nvSpPr>
              <p:cNvPr id="56" name="Text Placeholder 3"/>
              <p:cNvSpPr txBox="1"/>
              <p:nvPr/>
            </p:nvSpPr>
            <p:spPr>
              <a:xfrm>
                <a:off x="798970" y="1691546"/>
                <a:ext cx="662062" cy="241935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210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目标明确合理</a:t>
                </a:r>
                <a:endParaRPr lang="zh-CN" altLang="en-US" sz="210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7" name="Text Placeholder 3"/>
              <p:cNvSpPr txBox="1"/>
              <p:nvPr/>
            </p:nvSpPr>
            <p:spPr>
              <a:xfrm>
                <a:off x="806064" y="1966818"/>
                <a:ext cx="4282908" cy="5143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indent="0" algn="l">
                  <a:lnSpc>
                    <a:spcPct val="120000"/>
                  </a:lnSpc>
                  <a:buNone/>
                </a:pP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知道下一阶段该做什么，规划出每个项目的工作任务。比如使用</a:t>
                </a:r>
                <a:r>
                  <a:rPr lang="en-US" altLang="zh-CN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Teambition</a:t>
                </a: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工具。在拼的过程中，会记录下自己做过什么，有哪些突破，朝着自己所想的状态去靠近。</a:t>
                </a:r>
                <a:endParaRPr lang="zh-CN" altLang="en-US" sz="186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033795" y="1236031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7560" y="2929285"/>
            <a:ext cx="10591233" cy="880481"/>
            <a:chOff x="4033795" y="1825002"/>
            <a:chExt cx="7944458" cy="660360"/>
          </a:xfrm>
        </p:grpSpPr>
        <p:grpSp>
          <p:nvGrpSpPr>
            <p:cNvPr id="59" name="Group 29"/>
            <p:cNvGrpSpPr/>
            <p:nvPr/>
          </p:nvGrpSpPr>
          <p:grpSpPr>
            <a:xfrm>
              <a:off x="4399178" y="1825002"/>
              <a:ext cx="7579075" cy="582214"/>
              <a:chOff x="798970" y="1691546"/>
              <a:chExt cx="4180446" cy="582214"/>
            </a:xfrm>
          </p:grpSpPr>
          <p:sp>
            <p:nvSpPr>
              <p:cNvPr id="61" name="Text Placeholder 3"/>
              <p:cNvSpPr txBox="1"/>
              <p:nvPr/>
            </p:nvSpPr>
            <p:spPr>
              <a:xfrm>
                <a:off x="798970" y="1691546"/>
                <a:ext cx="1875841" cy="241935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2100">
                    <a:solidFill>
                      <a:schemeClr val="accent1"/>
                    </a:solidFill>
                    <a:latin typeface="+mn-ea"/>
                    <a:sym typeface="+mn-ea"/>
                  </a:rPr>
                  <a:t>眼光长远，看长远的时间段变化；耐心</a:t>
                </a:r>
                <a:endParaRPr lang="zh-CN" altLang="en-US" sz="210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62" name="Text Placeholder 3"/>
              <p:cNvSpPr txBox="1"/>
              <p:nvPr/>
            </p:nvSpPr>
            <p:spPr>
              <a:xfrm>
                <a:off x="798970" y="2059448"/>
                <a:ext cx="4180446" cy="21431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不</a:t>
                </a: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管是在做比较繁琐的事情还是比较挑战性的事情时，心态都会比较平稳，不会感觉畏惧和退缩。</a:t>
                </a:r>
                <a:endParaRPr lang="zh-CN" altLang="en-US" sz="186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0640" y="1568835"/>
            <a:ext cx="402121" cy="401104"/>
            <a:chOff x="-959970" y="1422605"/>
            <a:chExt cx="596900" cy="595313"/>
          </a:xfrm>
        </p:grpSpPr>
        <p:sp>
          <p:nvSpPr>
            <p:cNvPr id="46" name="Oval 77"/>
            <p:cNvSpPr>
              <a:spLocks noChangeArrowheads="1"/>
            </p:cNvSpPr>
            <p:nvPr/>
          </p:nvSpPr>
          <p:spPr bwMode="auto">
            <a:xfrm>
              <a:off x="-959970" y="1422605"/>
              <a:ext cx="596900" cy="59531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47" name="Freeform 309"/>
            <p:cNvSpPr/>
            <p:nvPr/>
          </p:nvSpPr>
          <p:spPr bwMode="auto">
            <a:xfrm>
              <a:off x="-817095" y="1563892"/>
              <a:ext cx="303213" cy="306388"/>
            </a:xfrm>
            <a:custGeom>
              <a:avLst/>
              <a:gdLst>
                <a:gd name="T0" fmla="*/ 191 w 191"/>
                <a:gd name="T1" fmla="*/ 66 h 193"/>
                <a:gd name="T2" fmla="*/ 126 w 191"/>
                <a:gd name="T3" fmla="*/ 66 h 193"/>
                <a:gd name="T4" fmla="*/ 126 w 191"/>
                <a:gd name="T5" fmla="*/ 0 h 193"/>
                <a:gd name="T6" fmla="*/ 65 w 191"/>
                <a:gd name="T7" fmla="*/ 0 h 193"/>
                <a:gd name="T8" fmla="*/ 65 w 191"/>
                <a:gd name="T9" fmla="*/ 66 h 193"/>
                <a:gd name="T10" fmla="*/ 0 w 191"/>
                <a:gd name="T11" fmla="*/ 66 h 193"/>
                <a:gd name="T12" fmla="*/ 0 w 191"/>
                <a:gd name="T13" fmla="*/ 126 h 193"/>
                <a:gd name="T14" fmla="*/ 65 w 191"/>
                <a:gd name="T15" fmla="*/ 126 h 193"/>
                <a:gd name="T16" fmla="*/ 65 w 191"/>
                <a:gd name="T17" fmla="*/ 193 h 193"/>
                <a:gd name="T18" fmla="*/ 126 w 191"/>
                <a:gd name="T19" fmla="*/ 193 h 193"/>
                <a:gd name="T20" fmla="*/ 126 w 191"/>
                <a:gd name="T21" fmla="*/ 126 h 193"/>
                <a:gd name="T22" fmla="*/ 191 w 191"/>
                <a:gd name="T23" fmla="*/ 126 h 193"/>
                <a:gd name="T24" fmla="*/ 191 w 191"/>
                <a:gd name="T25" fmla="*/ 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3">
                  <a:moveTo>
                    <a:pt x="191" y="66"/>
                  </a:moveTo>
                  <a:lnTo>
                    <a:pt x="126" y="66"/>
                  </a:lnTo>
                  <a:lnTo>
                    <a:pt x="126" y="0"/>
                  </a:lnTo>
                  <a:lnTo>
                    <a:pt x="65" y="0"/>
                  </a:lnTo>
                  <a:lnTo>
                    <a:pt x="65" y="66"/>
                  </a:lnTo>
                  <a:lnTo>
                    <a:pt x="0" y="66"/>
                  </a:lnTo>
                  <a:lnTo>
                    <a:pt x="0" y="126"/>
                  </a:lnTo>
                  <a:lnTo>
                    <a:pt x="65" y="126"/>
                  </a:lnTo>
                  <a:lnTo>
                    <a:pt x="65" y="193"/>
                  </a:lnTo>
                  <a:lnTo>
                    <a:pt x="126" y="193"/>
                  </a:lnTo>
                  <a:lnTo>
                    <a:pt x="126" y="126"/>
                  </a:lnTo>
                  <a:lnTo>
                    <a:pt x="191" y="126"/>
                  </a:lnTo>
                  <a:lnTo>
                    <a:pt x="191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88282" y="2890021"/>
            <a:ext cx="402121" cy="401104"/>
            <a:chOff x="-959970" y="1422605"/>
            <a:chExt cx="596900" cy="595313"/>
          </a:xfrm>
        </p:grpSpPr>
        <p:sp>
          <p:nvSpPr>
            <p:cNvPr id="49" name="Oval 77"/>
            <p:cNvSpPr>
              <a:spLocks noChangeArrowheads="1"/>
            </p:cNvSpPr>
            <p:nvPr/>
          </p:nvSpPr>
          <p:spPr bwMode="auto">
            <a:xfrm>
              <a:off x="-959970" y="1422605"/>
              <a:ext cx="596900" cy="5953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0" name="Freeform 309"/>
            <p:cNvSpPr/>
            <p:nvPr/>
          </p:nvSpPr>
          <p:spPr bwMode="auto">
            <a:xfrm>
              <a:off x="-817095" y="1563892"/>
              <a:ext cx="303213" cy="306388"/>
            </a:xfrm>
            <a:custGeom>
              <a:avLst/>
              <a:gdLst>
                <a:gd name="T0" fmla="*/ 191 w 191"/>
                <a:gd name="T1" fmla="*/ 66 h 193"/>
                <a:gd name="T2" fmla="*/ 126 w 191"/>
                <a:gd name="T3" fmla="*/ 66 h 193"/>
                <a:gd name="T4" fmla="*/ 126 w 191"/>
                <a:gd name="T5" fmla="*/ 0 h 193"/>
                <a:gd name="T6" fmla="*/ 65 w 191"/>
                <a:gd name="T7" fmla="*/ 0 h 193"/>
                <a:gd name="T8" fmla="*/ 65 w 191"/>
                <a:gd name="T9" fmla="*/ 66 h 193"/>
                <a:gd name="T10" fmla="*/ 0 w 191"/>
                <a:gd name="T11" fmla="*/ 66 h 193"/>
                <a:gd name="T12" fmla="*/ 0 w 191"/>
                <a:gd name="T13" fmla="*/ 126 h 193"/>
                <a:gd name="T14" fmla="*/ 65 w 191"/>
                <a:gd name="T15" fmla="*/ 126 h 193"/>
                <a:gd name="T16" fmla="*/ 65 w 191"/>
                <a:gd name="T17" fmla="*/ 193 h 193"/>
                <a:gd name="T18" fmla="*/ 126 w 191"/>
                <a:gd name="T19" fmla="*/ 193 h 193"/>
                <a:gd name="T20" fmla="*/ 126 w 191"/>
                <a:gd name="T21" fmla="*/ 126 h 193"/>
                <a:gd name="T22" fmla="*/ 191 w 191"/>
                <a:gd name="T23" fmla="*/ 126 h 193"/>
                <a:gd name="T24" fmla="*/ 191 w 191"/>
                <a:gd name="T25" fmla="*/ 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3">
                  <a:moveTo>
                    <a:pt x="191" y="66"/>
                  </a:moveTo>
                  <a:lnTo>
                    <a:pt x="126" y="66"/>
                  </a:lnTo>
                  <a:lnTo>
                    <a:pt x="126" y="0"/>
                  </a:lnTo>
                  <a:lnTo>
                    <a:pt x="65" y="0"/>
                  </a:lnTo>
                  <a:lnTo>
                    <a:pt x="65" y="66"/>
                  </a:lnTo>
                  <a:lnTo>
                    <a:pt x="0" y="66"/>
                  </a:lnTo>
                  <a:lnTo>
                    <a:pt x="0" y="126"/>
                  </a:lnTo>
                  <a:lnTo>
                    <a:pt x="65" y="126"/>
                  </a:lnTo>
                  <a:lnTo>
                    <a:pt x="65" y="193"/>
                  </a:lnTo>
                  <a:lnTo>
                    <a:pt x="126" y="193"/>
                  </a:lnTo>
                  <a:lnTo>
                    <a:pt x="126" y="126"/>
                  </a:lnTo>
                  <a:lnTo>
                    <a:pt x="191" y="126"/>
                  </a:lnTo>
                  <a:lnTo>
                    <a:pt x="191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公司价值观</a:t>
            </a:r>
            <a:endParaRPr lang="zh-CN" altLang="en-US"/>
          </a:p>
        </p:txBody>
      </p:sp>
      <p:sp>
        <p:nvSpPr>
          <p:cNvPr id="4" name="TextBox 11"/>
          <p:cNvSpPr txBox="1"/>
          <p:nvPr/>
        </p:nvSpPr>
        <p:spPr>
          <a:xfrm>
            <a:off x="319405" y="694690"/>
            <a:ext cx="55473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chemeClr val="accent1"/>
                </a:solidFill>
              </a:rPr>
              <a:t>二、拼搏</a:t>
            </a:r>
            <a:endParaRPr lang="zh-CN" altLang="en-US" sz="2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027245" y="1608098"/>
            <a:ext cx="9189789" cy="880481"/>
            <a:chOff x="4033795" y="1002711"/>
            <a:chExt cx="6893239" cy="660360"/>
          </a:xfrm>
        </p:grpSpPr>
        <p:grpSp>
          <p:nvGrpSpPr>
            <p:cNvPr id="54" name="Group 29"/>
            <p:cNvGrpSpPr/>
            <p:nvPr/>
          </p:nvGrpSpPr>
          <p:grpSpPr>
            <a:xfrm>
              <a:off x="4399178" y="1002711"/>
              <a:ext cx="6527856" cy="599470"/>
              <a:chOff x="798970" y="1691546"/>
              <a:chExt cx="3600617" cy="599470"/>
            </a:xfrm>
          </p:grpSpPr>
          <p:sp>
            <p:nvSpPr>
              <p:cNvPr id="56" name="Text Placeholder 3"/>
              <p:cNvSpPr txBox="1"/>
              <p:nvPr/>
            </p:nvSpPr>
            <p:spPr>
              <a:xfrm>
                <a:off x="798970" y="1691546"/>
                <a:ext cx="441374" cy="241935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210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总结分析</a:t>
                </a:r>
                <a:endParaRPr lang="zh-CN" altLang="en-US" sz="210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7" name="Text Placeholder 3"/>
              <p:cNvSpPr txBox="1"/>
              <p:nvPr/>
            </p:nvSpPr>
            <p:spPr>
              <a:xfrm>
                <a:off x="806064" y="2041718"/>
                <a:ext cx="3593523" cy="249298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indent="0" algn="l">
                  <a:lnSpc>
                    <a:spcPct val="120000"/>
                  </a:lnSpc>
                  <a:buNone/>
                </a:pP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做完一项任务时去想下时间都花在哪里，哪些点是曾卡住自己的。</a:t>
                </a:r>
                <a:endParaRPr lang="zh-CN" altLang="en-US" sz="186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033795" y="1236031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27245" y="2728625"/>
            <a:ext cx="10876349" cy="880481"/>
            <a:chOff x="4033795" y="1825002"/>
            <a:chExt cx="8158323" cy="660360"/>
          </a:xfrm>
        </p:grpSpPr>
        <p:grpSp>
          <p:nvGrpSpPr>
            <p:cNvPr id="59" name="Group 29"/>
            <p:cNvGrpSpPr/>
            <p:nvPr/>
          </p:nvGrpSpPr>
          <p:grpSpPr>
            <a:xfrm>
              <a:off x="4399178" y="1825002"/>
              <a:ext cx="7792940" cy="603408"/>
              <a:chOff x="798970" y="1691546"/>
              <a:chExt cx="4298409" cy="603408"/>
            </a:xfrm>
          </p:grpSpPr>
          <p:sp>
            <p:nvSpPr>
              <p:cNvPr id="61" name="Text Placeholder 3"/>
              <p:cNvSpPr txBox="1"/>
              <p:nvPr/>
            </p:nvSpPr>
            <p:spPr>
              <a:xfrm>
                <a:off x="798970" y="1691546"/>
                <a:ext cx="441374" cy="241935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2100">
                    <a:solidFill>
                      <a:schemeClr val="accent5"/>
                    </a:solidFill>
                    <a:latin typeface="+mn-ea"/>
                  </a:rPr>
                  <a:t>反复重构</a:t>
                </a:r>
                <a:endParaRPr lang="zh-CN" altLang="en-US" sz="2100">
                  <a:solidFill>
                    <a:schemeClr val="accent5"/>
                  </a:solidFill>
                  <a:latin typeface="+mn-ea"/>
                </a:endParaRPr>
              </a:p>
            </p:txBody>
          </p:sp>
          <p:sp>
            <p:nvSpPr>
              <p:cNvPr id="62" name="Text Placeholder 3"/>
              <p:cNvSpPr txBox="1"/>
              <p:nvPr/>
            </p:nvSpPr>
            <p:spPr>
              <a:xfrm>
                <a:off x="798970" y="2037779"/>
                <a:ext cx="4298409" cy="257175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indent="0" algn="l">
                  <a:lnSpc>
                    <a:spcPct val="120000"/>
                  </a:lnSpc>
                  <a:buNone/>
                </a:pP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功能成功实现后，向下以后的变化点，合理运用下设计模式。</a:t>
                </a:r>
                <a:endParaRPr lang="zh-CN" altLang="en-US" sz="186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27246" y="3849150"/>
            <a:ext cx="10600762" cy="1370966"/>
            <a:chOff x="4033795" y="1825002"/>
            <a:chExt cx="7951606" cy="1028223"/>
          </a:xfrm>
        </p:grpSpPr>
        <p:grpSp>
          <p:nvGrpSpPr>
            <p:cNvPr id="81" name="Group 29"/>
            <p:cNvGrpSpPr/>
            <p:nvPr/>
          </p:nvGrpSpPr>
          <p:grpSpPr>
            <a:xfrm>
              <a:off x="4322969" y="1825002"/>
              <a:ext cx="7662432" cy="1028223"/>
              <a:chOff x="756935" y="1691546"/>
              <a:chExt cx="4226425" cy="1028223"/>
            </a:xfrm>
          </p:grpSpPr>
          <p:sp>
            <p:nvSpPr>
              <p:cNvPr id="83" name="Text Placeholder 3"/>
              <p:cNvSpPr txBox="1"/>
              <p:nvPr/>
            </p:nvSpPr>
            <p:spPr>
              <a:xfrm>
                <a:off x="798970" y="1691546"/>
                <a:ext cx="551718" cy="241935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200">
                  <a:spcBef>
                    <a:spcPct val="20000"/>
                  </a:spcBef>
                  <a:defRPr/>
                </a:pPr>
                <a:r>
                  <a:rPr lang="zh-CN" altLang="en-US" sz="2100">
                    <a:solidFill>
                      <a:schemeClr val="accent1"/>
                    </a:solidFill>
                    <a:latin typeface="+mn-ea"/>
                  </a:rPr>
                  <a:t>考虑多方面</a:t>
                </a:r>
                <a:endParaRPr lang="zh-CN" altLang="en-US" sz="2100">
                  <a:solidFill>
                    <a:schemeClr val="accent1"/>
                  </a:solidFill>
                  <a:latin typeface="+mn-ea"/>
                </a:endParaRPr>
              </a:p>
            </p:txBody>
          </p:sp>
          <p:sp>
            <p:nvSpPr>
              <p:cNvPr id="84" name="Text Placeholder 3"/>
              <p:cNvSpPr txBox="1"/>
              <p:nvPr/>
            </p:nvSpPr>
            <p:spPr>
              <a:xfrm>
                <a:off x="756935" y="2025397"/>
                <a:ext cx="4226425" cy="69437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indent="0" algn="l">
                  <a:lnSpc>
                    <a:spcPct val="120000"/>
                  </a:lnSpc>
                  <a:buNone/>
                </a:pPr>
                <a:r>
                  <a:rPr lang="zh-CN" altLang="en-US" sz="1860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一项工作下来时，我会思考下整个过程的实现步骤，分析下子任务的前置依赖。多从几个角度，比如性能，算法，数据结构等角度怎么去做好。</a:t>
                </a:r>
                <a:endParaRPr lang="zh-CN" altLang="en-US" sz="1860" i="1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algn="l">
                  <a:lnSpc>
                    <a:spcPct val="120000"/>
                  </a:lnSpc>
                  <a:buNone/>
                </a:pPr>
                <a:r>
                  <a:rPr lang="zh-CN" altLang="en-US" sz="1300" i="1" dirty="0">
                    <a:solidFill>
                      <a:schemeClr val="bg1">
                        <a:lumMod val="5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</a:t>
                </a:r>
                <a:endParaRPr lang="en-US" sz="13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4033795" y="2058322"/>
              <a:ext cx="49" cy="4270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endParaRPr lang="en-US" sz="370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0640" y="1568835"/>
            <a:ext cx="402121" cy="401104"/>
            <a:chOff x="-959970" y="1422605"/>
            <a:chExt cx="596900" cy="595313"/>
          </a:xfrm>
        </p:grpSpPr>
        <p:sp>
          <p:nvSpPr>
            <p:cNvPr id="46" name="Oval 77"/>
            <p:cNvSpPr>
              <a:spLocks noChangeArrowheads="1"/>
            </p:cNvSpPr>
            <p:nvPr/>
          </p:nvSpPr>
          <p:spPr bwMode="auto">
            <a:xfrm>
              <a:off x="-959970" y="1422605"/>
              <a:ext cx="596900" cy="59531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47" name="Freeform 309"/>
            <p:cNvSpPr/>
            <p:nvPr/>
          </p:nvSpPr>
          <p:spPr bwMode="auto">
            <a:xfrm>
              <a:off x="-817095" y="1563892"/>
              <a:ext cx="303213" cy="306388"/>
            </a:xfrm>
            <a:custGeom>
              <a:avLst/>
              <a:gdLst>
                <a:gd name="T0" fmla="*/ 191 w 191"/>
                <a:gd name="T1" fmla="*/ 66 h 193"/>
                <a:gd name="T2" fmla="*/ 126 w 191"/>
                <a:gd name="T3" fmla="*/ 66 h 193"/>
                <a:gd name="T4" fmla="*/ 126 w 191"/>
                <a:gd name="T5" fmla="*/ 0 h 193"/>
                <a:gd name="T6" fmla="*/ 65 w 191"/>
                <a:gd name="T7" fmla="*/ 0 h 193"/>
                <a:gd name="T8" fmla="*/ 65 w 191"/>
                <a:gd name="T9" fmla="*/ 66 h 193"/>
                <a:gd name="T10" fmla="*/ 0 w 191"/>
                <a:gd name="T11" fmla="*/ 66 h 193"/>
                <a:gd name="T12" fmla="*/ 0 w 191"/>
                <a:gd name="T13" fmla="*/ 126 h 193"/>
                <a:gd name="T14" fmla="*/ 65 w 191"/>
                <a:gd name="T15" fmla="*/ 126 h 193"/>
                <a:gd name="T16" fmla="*/ 65 w 191"/>
                <a:gd name="T17" fmla="*/ 193 h 193"/>
                <a:gd name="T18" fmla="*/ 126 w 191"/>
                <a:gd name="T19" fmla="*/ 193 h 193"/>
                <a:gd name="T20" fmla="*/ 126 w 191"/>
                <a:gd name="T21" fmla="*/ 126 h 193"/>
                <a:gd name="T22" fmla="*/ 191 w 191"/>
                <a:gd name="T23" fmla="*/ 126 h 193"/>
                <a:gd name="T24" fmla="*/ 191 w 191"/>
                <a:gd name="T25" fmla="*/ 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3">
                  <a:moveTo>
                    <a:pt x="191" y="66"/>
                  </a:moveTo>
                  <a:lnTo>
                    <a:pt x="126" y="66"/>
                  </a:lnTo>
                  <a:lnTo>
                    <a:pt x="126" y="0"/>
                  </a:lnTo>
                  <a:lnTo>
                    <a:pt x="65" y="0"/>
                  </a:lnTo>
                  <a:lnTo>
                    <a:pt x="65" y="66"/>
                  </a:lnTo>
                  <a:lnTo>
                    <a:pt x="0" y="66"/>
                  </a:lnTo>
                  <a:lnTo>
                    <a:pt x="0" y="126"/>
                  </a:lnTo>
                  <a:lnTo>
                    <a:pt x="65" y="126"/>
                  </a:lnTo>
                  <a:lnTo>
                    <a:pt x="65" y="193"/>
                  </a:lnTo>
                  <a:lnTo>
                    <a:pt x="126" y="193"/>
                  </a:lnTo>
                  <a:lnTo>
                    <a:pt x="126" y="126"/>
                  </a:lnTo>
                  <a:lnTo>
                    <a:pt x="191" y="126"/>
                  </a:lnTo>
                  <a:lnTo>
                    <a:pt x="191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07967" y="2689361"/>
            <a:ext cx="402121" cy="401104"/>
            <a:chOff x="-959970" y="1422605"/>
            <a:chExt cx="596900" cy="595313"/>
          </a:xfrm>
        </p:grpSpPr>
        <p:sp>
          <p:nvSpPr>
            <p:cNvPr id="49" name="Oval 77"/>
            <p:cNvSpPr>
              <a:spLocks noChangeArrowheads="1"/>
            </p:cNvSpPr>
            <p:nvPr/>
          </p:nvSpPr>
          <p:spPr bwMode="auto">
            <a:xfrm>
              <a:off x="-959970" y="1422605"/>
              <a:ext cx="596900" cy="5953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0" name="Freeform 309"/>
            <p:cNvSpPr/>
            <p:nvPr/>
          </p:nvSpPr>
          <p:spPr bwMode="auto">
            <a:xfrm>
              <a:off x="-817095" y="1563892"/>
              <a:ext cx="303213" cy="306388"/>
            </a:xfrm>
            <a:custGeom>
              <a:avLst/>
              <a:gdLst>
                <a:gd name="T0" fmla="*/ 191 w 191"/>
                <a:gd name="T1" fmla="*/ 66 h 193"/>
                <a:gd name="T2" fmla="*/ 126 w 191"/>
                <a:gd name="T3" fmla="*/ 66 h 193"/>
                <a:gd name="T4" fmla="*/ 126 w 191"/>
                <a:gd name="T5" fmla="*/ 0 h 193"/>
                <a:gd name="T6" fmla="*/ 65 w 191"/>
                <a:gd name="T7" fmla="*/ 0 h 193"/>
                <a:gd name="T8" fmla="*/ 65 w 191"/>
                <a:gd name="T9" fmla="*/ 66 h 193"/>
                <a:gd name="T10" fmla="*/ 0 w 191"/>
                <a:gd name="T11" fmla="*/ 66 h 193"/>
                <a:gd name="T12" fmla="*/ 0 w 191"/>
                <a:gd name="T13" fmla="*/ 126 h 193"/>
                <a:gd name="T14" fmla="*/ 65 w 191"/>
                <a:gd name="T15" fmla="*/ 126 h 193"/>
                <a:gd name="T16" fmla="*/ 65 w 191"/>
                <a:gd name="T17" fmla="*/ 193 h 193"/>
                <a:gd name="T18" fmla="*/ 126 w 191"/>
                <a:gd name="T19" fmla="*/ 193 h 193"/>
                <a:gd name="T20" fmla="*/ 126 w 191"/>
                <a:gd name="T21" fmla="*/ 126 h 193"/>
                <a:gd name="T22" fmla="*/ 191 w 191"/>
                <a:gd name="T23" fmla="*/ 126 h 193"/>
                <a:gd name="T24" fmla="*/ 191 w 191"/>
                <a:gd name="T25" fmla="*/ 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3">
                  <a:moveTo>
                    <a:pt x="191" y="66"/>
                  </a:moveTo>
                  <a:lnTo>
                    <a:pt x="126" y="66"/>
                  </a:lnTo>
                  <a:lnTo>
                    <a:pt x="126" y="0"/>
                  </a:lnTo>
                  <a:lnTo>
                    <a:pt x="65" y="0"/>
                  </a:lnTo>
                  <a:lnTo>
                    <a:pt x="65" y="66"/>
                  </a:lnTo>
                  <a:lnTo>
                    <a:pt x="0" y="66"/>
                  </a:lnTo>
                  <a:lnTo>
                    <a:pt x="0" y="126"/>
                  </a:lnTo>
                  <a:lnTo>
                    <a:pt x="65" y="126"/>
                  </a:lnTo>
                  <a:lnTo>
                    <a:pt x="65" y="193"/>
                  </a:lnTo>
                  <a:lnTo>
                    <a:pt x="126" y="193"/>
                  </a:lnTo>
                  <a:lnTo>
                    <a:pt x="126" y="126"/>
                  </a:lnTo>
                  <a:lnTo>
                    <a:pt x="191" y="126"/>
                  </a:lnTo>
                  <a:lnTo>
                    <a:pt x="191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07967" y="3809888"/>
            <a:ext cx="402121" cy="401104"/>
            <a:chOff x="-959970" y="1422605"/>
            <a:chExt cx="596900" cy="595313"/>
          </a:xfrm>
        </p:grpSpPr>
        <p:sp>
          <p:nvSpPr>
            <p:cNvPr id="52" name="Oval 77"/>
            <p:cNvSpPr>
              <a:spLocks noChangeArrowheads="1"/>
            </p:cNvSpPr>
            <p:nvPr/>
          </p:nvSpPr>
          <p:spPr bwMode="auto">
            <a:xfrm>
              <a:off x="-959970" y="1422605"/>
              <a:ext cx="596900" cy="595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309"/>
            <p:cNvSpPr/>
            <p:nvPr/>
          </p:nvSpPr>
          <p:spPr bwMode="auto">
            <a:xfrm>
              <a:off x="-817095" y="1563892"/>
              <a:ext cx="303213" cy="306388"/>
            </a:xfrm>
            <a:custGeom>
              <a:avLst/>
              <a:gdLst>
                <a:gd name="T0" fmla="*/ 191 w 191"/>
                <a:gd name="T1" fmla="*/ 66 h 193"/>
                <a:gd name="T2" fmla="*/ 126 w 191"/>
                <a:gd name="T3" fmla="*/ 66 h 193"/>
                <a:gd name="T4" fmla="*/ 126 w 191"/>
                <a:gd name="T5" fmla="*/ 0 h 193"/>
                <a:gd name="T6" fmla="*/ 65 w 191"/>
                <a:gd name="T7" fmla="*/ 0 h 193"/>
                <a:gd name="T8" fmla="*/ 65 w 191"/>
                <a:gd name="T9" fmla="*/ 66 h 193"/>
                <a:gd name="T10" fmla="*/ 0 w 191"/>
                <a:gd name="T11" fmla="*/ 66 h 193"/>
                <a:gd name="T12" fmla="*/ 0 w 191"/>
                <a:gd name="T13" fmla="*/ 126 h 193"/>
                <a:gd name="T14" fmla="*/ 65 w 191"/>
                <a:gd name="T15" fmla="*/ 126 h 193"/>
                <a:gd name="T16" fmla="*/ 65 w 191"/>
                <a:gd name="T17" fmla="*/ 193 h 193"/>
                <a:gd name="T18" fmla="*/ 126 w 191"/>
                <a:gd name="T19" fmla="*/ 193 h 193"/>
                <a:gd name="T20" fmla="*/ 126 w 191"/>
                <a:gd name="T21" fmla="*/ 126 h 193"/>
                <a:gd name="T22" fmla="*/ 191 w 191"/>
                <a:gd name="T23" fmla="*/ 126 h 193"/>
                <a:gd name="T24" fmla="*/ 191 w 191"/>
                <a:gd name="T25" fmla="*/ 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3">
                  <a:moveTo>
                    <a:pt x="191" y="66"/>
                  </a:moveTo>
                  <a:lnTo>
                    <a:pt x="126" y="66"/>
                  </a:lnTo>
                  <a:lnTo>
                    <a:pt x="126" y="0"/>
                  </a:lnTo>
                  <a:lnTo>
                    <a:pt x="65" y="0"/>
                  </a:lnTo>
                  <a:lnTo>
                    <a:pt x="65" y="66"/>
                  </a:lnTo>
                  <a:lnTo>
                    <a:pt x="0" y="66"/>
                  </a:lnTo>
                  <a:lnTo>
                    <a:pt x="0" y="126"/>
                  </a:lnTo>
                  <a:lnTo>
                    <a:pt x="65" y="126"/>
                  </a:lnTo>
                  <a:lnTo>
                    <a:pt x="65" y="193"/>
                  </a:lnTo>
                  <a:lnTo>
                    <a:pt x="126" y="193"/>
                  </a:lnTo>
                  <a:lnTo>
                    <a:pt x="126" y="126"/>
                  </a:lnTo>
                  <a:lnTo>
                    <a:pt x="191" y="126"/>
                  </a:lnTo>
                  <a:lnTo>
                    <a:pt x="191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公司价值观</a:t>
            </a:r>
            <a:endParaRPr lang="zh-CN" altLang="en-US"/>
          </a:p>
        </p:txBody>
      </p:sp>
      <p:sp>
        <p:nvSpPr>
          <p:cNvPr id="4" name="TextBox 11"/>
          <p:cNvSpPr txBox="1"/>
          <p:nvPr/>
        </p:nvSpPr>
        <p:spPr>
          <a:xfrm>
            <a:off x="319405" y="694690"/>
            <a:ext cx="55473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chemeClr val="accent1"/>
                </a:solidFill>
              </a:rPr>
              <a:t>三、追求卓越</a:t>
            </a:r>
            <a:endParaRPr lang="zh-CN" altLang="en-US" sz="2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9"/>
          <p:cNvGrpSpPr/>
          <p:nvPr/>
        </p:nvGrpSpPr>
        <p:grpSpPr>
          <a:xfrm>
            <a:off x="241935" y="793115"/>
            <a:ext cx="11665585" cy="5224145"/>
            <a:chOff x="7684144" y="1268760"/>
            <a:chExt cx="3021955" cy="4320480"/>
          </a:xfrm>
        </p:grpSpPr>
        <p:sp>
          <p:nvSpPr>
            <p:cNvPr id="57" name="矩形 10"/>
            <p:cNvSpPr/>
            <p:nvPr/>
          </p:nvSpPr>
          <p:spPr>
            <a:xfrm>
              <a:off x="7684144" y="1268760"/>
              <a:ext cx="3021955" cy="4320480"/>
            </a:xfrm>
            <a:prstGeom prst="rect">
              <a:avLst/>
            </a:prstGeom>
            <a:solidFill>
              <a:schemeClr val="accent3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84145" y="5075892"/>
              <a:ext cx="3021954" cy="34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工作模型</a:t>
              </a:r>
              <a:endParaRPr lang="zh-CN" altLang="en-US" sz="213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12"/>
            <p:cNvCxnSpPr/>
            <p:nvPr/>
          </p:nvCxnSpPr>
          <p:spPr>
            <a:xfrm>
              <a:off x="7684144" y="5013176"/>
              <a:ext cx="30219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3" descr="E:\FileIO\job_model.pngjob_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765" y="1021715"/>
            <a:ext cx="11349355" cy="3970655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职业规划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lock Arc 61"/>
          <p:cNvSpPr/>
          <p:nvPr/>
        </p:nvSpPr>
        <p:spPr>
          <a:xfrm>
            <a:off x="3954011" y="1585576"/>
            <a:ext cx="4283981" cy="4284536"/>
          </a:xfrm>
          <a:prstGeom prst="blockArc">
            <a:avLst>
              <a:gd name="adj1" fmla="val 10800000"/>
              <a:gd name="adj2" fmla="val 16200000"/>
              <a:gd name="adj3" fmla="val 4642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4" name="Block Arc 63"/>
          <p:cNvSpPr/>
          <p:nvPr/>
        </p:nvSpPr>
        <p:spPr>
          <a:xfrm>
            <a:off x="3954011" y="1585576"/>
            <a:ext cx="4283981" cy="4284536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solidFill>
            <a:schemeClr val="accent4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5" name="Block Arc 64"/>
          <p:cNvSpPr/>
          <p:nvPr/>
        </p:nvSpPr>
        <p:spPr>
          <a:xfrm>
            <a:off x="3954011" y="1585576"/>
            <a:ext cx="4283981" cy="4284536"/>
          </a:xfrm>
          <a:prstGeom prst="blockArc">
            <a:avLst>
              <a:gd name="adj1" fmla="val 0"/>
              <a:gd name="adj2" fmla="val 5400000"/>
              <a:gd name="adj3" fmla="val 4642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" name="Block Arc 65"/>
          <p:cNvSpPr/>
          <p:nvPr/>
        </p:nvSpPr>
        <p:spPr>
          <a:xfrm>
            <a:off x="3954011" y="1585576"/>
            <a:ext cx="4283981" cy="4284536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2" name="Circular Arrow 41"/>
          <p:cNvSpPr/>
          <p:nvPr/>
        </p:nvSpPr>
        <p:spPr>
          <a:xfrm rot="10800000">
            <a:off x="5797641" y="3549245"/>
            <a:ext cx="590480" cy="513528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5" name="Freeform 44"/>
          <p:cNvSpPr/>
          <p:nvPr/>
        </p:nvSpPr>
        <p:spPr>
          <a:xfrm>
            <a:off x="3929413" y="1738238"/>
            <a:ext cx="1207182" cy="120733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16" tIns="243816" rIns="210656" bIns="210656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>
                <a:latin typeface="+mn-ea"/>
              </a:rPr>
              <a:t>1</a:t>
            </a:r>
            <a:endParaRPr lang="en-US" sz="3700">
              <a:latin typeface="+mn-ea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023558" y="1738238"/>
            <a:ext cx="1207182" cy="120733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16" tIns="210656" rIns="210656" bIns="210656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300">
                <a:latin typeface="+mn-ea"/>
              </a:rPr>
              <a:t>4</a:t>
            </a:r>
            <a:endParaRPr lang="en-US" sz="4300">
              <a:latin typeface="+mn-ea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7023558" y="4562558"/>
            <a:ext cx="1207182" cy="120733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16" tIns="365723" rIns="210656" bIns="210656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300">
                <a:latin typeface="+mn-ea"/>
              </a:rPr>
              <a:t>3</a:t>
            </a:r>
            <a:endParaRPr lang="en-US" sz="4300">
              <a:latin typeface="+mn-ea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3929413" y="4562558"/>
            <a:ext cx="1207182" cy="1207339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1908" rIns="0" bIns="0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300">
                <a:latin typeface="+mn-ea"/>
              </a:rPr>
              <a:t>2</a:t>
            </a:r>
            <a:endParaRPr lang="en-US" sz="4300">
              <a:latin typeface="+mn-ea"/>
            </a:endParaRPr>
          </a:p>
        </p:txBody>
      </p:sp>
      <p:grpSp>
        <p:nvGrpSpPr>
          <p:cNvPr id="5" name="Group 66"/>
          <p:cNvGrpSpPr/>
          <p:nvPr/>
        </p:nvGrpSpPr>
        <p:grpSpPr>
          <a:xfrm>
            <a:off x="1181100" y="1587856"/>
            <a:ext cx="2576195" cy="926038"/>
            <a:chOff x="5603652" y="1491420"/>
            <a:chExt cx="1947726" cy="794896"/>
          </a:xfrm>
        </p:grpSpPr>
        <p:sp>
          <p:nvSpPr>
            <p:cNvPr id="68" name="Text Placeholder 3"/>
            <p:cNvSpPr txBox="1"/>
            <p:nvPr/>
          </p:nvSpPr>
          <p:spPr>
            <a:xfrm>
              <a:off x="5603652" y="1491420"/>
              <a:ext cx="1468116" cy="27689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zh-CN" altLang="en-US" sz="2100">
                  <a:solidFill>
                    <a:schemeClr val="accent5"/>
                  </a:solidFill>
                  <a:latin typeface="+mn-ea"/>
                  <a:sym typeface="+mn-ea"/>
                </a:rPr>
                <a:t>T1(工程助理)</a:t>
              </a:r>
              <a:endParaRPr lang="zh-CN" altLang="en-US" sz="210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69" name="Text Placeholder 3"/>
            <p:cNvSpPr txBox="1"/>
            <p:nvPr/>
          </p:nvSpPr>
          <p:spPr>
            <a:xfrm>
              <a:off x="5603652" y="1942919"/>
              <a:ext cx="1947726" cy="34339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快速契合融入项目工程，补充工作相关的知识，提升工作经验。1年</a:t>
              </a:r>
              <a:endParaRPr lang="zh-CN" altLang="en-US" sz="18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1160523" y="4541625"/>
            <a:ext cx="2596630" cy="1544628"/>
            <a:chOff x="5588410" y="1597655"/>
            <a:chExt cx="1947726" cy="1158471"/>
          </a:xfrm>
        </p:grpSpPr>
        <p:sp>
          <p:nvSpPr>
            <p:cNvPr id="71" name="Text Placeholder 3"/>
            <p:cNvSpPr txBox="1"/>
            <p:nvPr/>
          </p:nvSpPr>
          <p:spPr>
            <a:xfrm>
              <a:off x="5603652" y="1597655"/>
              <a:ext cx="942145" cy="16144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200">
                <a:spcBef>
                  <a:spcPct val="20000"/>
                </a:spcBef>
                <a:buClrTx/>
                <a:buSzTx/>
                <a:buFontTx/>
                <a:defRPr/>
              </a:pPr>
              <a:r>
                <a:rPr lang="zh-CN" altLang="en-US" sz="2100">
                  <a:solidFill>
                    <a:schemeClr val="accent5"/>
                  </a:solidFill>
                  <a:latin typeface="+mn-ea"/>
                  <a:sym typeface="+mn-ea"/>
                </a:rPr>
                <a:t>T2(初级工程师)</a:t>
              </a:r>
              <a:endParaRPr lang="zh-CN" altLang="en-US" sz="210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72" name="Text Placeholder 3"/>
            <p:cNvSpPr txBox="1"/>
            <p:nvPr/>
          </p:nvSpPr>
          <p:spPr>
            <a:xfrm>
              <a:off x="5588410" y="2036988"/>
              <a:ext cx="1947726" cy="71913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indent="0" algn="l">
                <a:lnSpc>
                  <a:spcPct val="120000"/>
                </a:lnSpc>
                <a:buNone/>
              </a:pP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在更高层次、跟深层次理解游戏开发，吸收各种游戏开发框架、理解掌握底层机制，深度把握手头的项目。2~3年</a:t>
              </a:r>
              <a:endParaRPr lang="zh-CN" altLang="en-US" sz="18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7" name="Group 72"/>
          <p:cNvGrpSpPr/>
          <p:nvPr/>
        </p:nvGrpSpPr>
        <p:grpSpPr>
          <a:xfrm>
            <a:off x="8399981" y="1698088"/>
            <a:ext cx="2596630" cy="1575108"/>
            <a:chOff x="5603652" y="1597655"/>
            <a:chExt cx="1947726" cy="1181331"/>
          </a:xfrm>
        </p:grpSpPr>
        <p:sp>
          <p:nvSpPr>
            <p:cNvPr id="74" name="Text Placeholder 3"/>
            <p:cNvSpPr txBox="1"/>
            <p:nvPr/>
          </p:nvSpPr>
          <p:spPr>
            <a:xfrm>
              <a:off x="6474913" y="1597655"/>
              <a:ext cx="1076465" cy="16144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2100">
                  <a:solidFill>
                    <a:schemeClr val="accent5"/>
                  </a:solidFill>
                  <a:latin typeface="+mn-ea"/>
                  <a:sym typeface="+mn-ea"/>
                </a:rPr>
                <a:t>T4(工程研发总监)</a:t>
              </a:r>
              <a:endParaRPr lang="zh-CN" altLang="en-US" sz="210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75" name="Text Placeholder 3"/>
            <p:cNvSpPr txBox="1"/>
            <p:nvPr/>
          </p:nvSpPr>
          <p:spPr>
            <a:xfrm>
              <a:off x="5603652" y="2059848"/>
              <a:ext cx="1947726" cy="71913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indent="0" algn="l">
                <a:lnSpc>
                  <a:spcPct val="120000"/>
                </a:lnSpc>
                <a:buNone/>
              </a:pP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轻松应对大型项目工程；解决游戏关键性技术难题；创建完善游戏架构；大型团队的领导力；多项目开发的成功经验。5~10年</a:t>
              </a:r>
              <a:endParaRPr lang="zh-CN" altLang="en-US" sz="18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Group 75"/>
          <p:cNvGrpSpPr/>
          <p:nvPr/>
        </p:nvGrpSpPr>
        <p:grpSpPr>
          <a:xfrm>
            <a:off x="8400616" y="4541625"/>
            <a:ext cx="2596630" cy="1343332"/>
            <a:chOff x="5604128" y="1597655"/>
            <a:chExt cx="1947726" cy="1007499"/>
          </a:xfrm>
        </p:grpSpPr>
        <p:sp>
          <p:nvSpPr>
            <p:cNvPr id="77" name="Text Placeholder 3"/>
            <p:cNvSpPr txBox="1"/>
            <p:nvPr/>
          </p:nvSpPr>
          <p:spPr>
            <a:xfrm>
              <a:off x="6877873" y="1597655"/>
              <a:ext cx="673505" cy="16144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200">
                <a:spcBef>
                  <a:spcPct val="20000"/>
                </a:spcBef>
                <a:defRPr/>
              </a:pPr>
              <a:r>
                <a:rPr lang="zh-CN" altLang="en-US" sz="2100">
                  <a:solidFill>
                    <a:schemeClr val="accent5"/>
                  </a:solidFill>
                  <a:latin typeface="+mn-ea"/>
                  <a:sym typeface="+mn-ea"/>
                </a:rPr>
                <a:t>T3(工程师)</a:t>
              </a:r>
              <a:endParaRPr lang="zh-CN" altLang="en-US" sz="210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78" name="Text Placeholder 3"/>
            <p:cNvSpPr txBox="1"/>
            <p:nvPr/>
          </p:nvSpPr>
          <p:spPr>
            <a:xfrm>
              <a:off x="5604128" y="2066039"/>
              <a:ext cx="1947726" cy="53911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indent="0" algn="l">
                <a:lnSpc>
                  <a:spcPct val="120000"/>
                </a:lnSpc>
                <a:buNone/>
              </a:pP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提升技术领导力；将知识与工程更紧密结合，大量丰富自身的开发经验。3~4年</a:t>
              </a:r>
              <a:endParaRPr lang="zh-CN" altLang="en-US" sz="18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61260" y="2660908"/>
            <a:ext cx="2119007" cy="2119280"/>
            <a:chOff x="3795843" y="1995681"/>
            <a:chExt cx="1589462" cy="1589460"/>
          </a:xfrm>
        </p:grpSpPr>
        <p:sp>
          <p:nvSpPr>
            <p:cNvPr id="52" name="Freeform 51"/>
            <p:cNvSpPr/>
            <p:nvPr/>
          </p:nvSpPr>
          <p:spPr>
            <a:xfrm>
              <a:off x="3943786" y="2143623"/>
              <a:ext cx="1293577" cy="1293577"/>
            </a:xfrm>
            <a:custGeom>
              <a:avLst/>
              <a:gdLst>
                <a:gd name="connsiteX0" fmla="*/ 0 w 1293577"/>
                <a:gd name="connsiteY0" fmla="*/ 646789 h 1293577"/>
                <a:gd name="connsiteX1" fmla="*/ 189441 w 1293577"/>
                <a:gd name="connsiteY1" fmla="*/ 189440 h 1293577"/>
                <a:gd name="connsiteX2" fmla="*/ 646790 w 1293577"/>
                <a:gd name="connsiteY2" fmla="*/ 1 h 1293577"/>
                <a:gd name="connsiteX3" fmla="*/ 1104139 w 1293577"/>
                <a:gd name="connsiteY3" fmla="*/ 189442 h 1293577"/>
                <a:gd name="connsiteX4" fmla="*/ 1293578 w 1293577"/>
                <a:gd name="connsiteY4" fmla="*/ 646791 h 1293577"/>
                <a:gd name="connsiteX5" fmla="*/ 1104138 w 1293577"/>
                <a:gd name="connsiteY5" fmla="*/ 1104140 h 1293577"/>
                <a:gd name="connsiteX6" fmla="*/ 646789 w 1293577"/>
                <a:gd name="connsiteY6" fmla="*/ 1293580 h 1293577"/>
                <a:gd name="connsiteX7" fmla="*/ 189440 w 1293577"/>
                <a:gd name="connsiteY7" fmla="*/ 1104139 h 1293577"/>
                <a:gd name="connsiteX8" fmla="*/ 0 w 1293577"/>
                <a:gd name="connsiteY8" fmla="*/ 646790 h 1293577"/>
                <a:gd name="connsiteX9" fmla="*/ 0 w 1293577"/>
                <a:gd name="connsiteY9" fmla="*/ 646789 h 129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3577" h="1293577">
                  <a:moveTo>
                    <a:pt x="0" y="646789"/>
                  </a:moveTo>
                  <a:cubicBezTo>
                    <a:pt x="0" y="475250"/>
                    <a:pt x="68144" y="310737"/>
                    <a:pt x="189441" y="189440"/>
                  </a:cubicBezTo>
                  <a:cubicBezTo>
                    <a:pt x="310738" y="68144"/>
                    <a:pt x="475251" y="0"/>
                    <a:pt x="646790" y="1"/>
                  </a:cubicBezTo>
                  <a:cubicBezTo>
                    <a:pt x="818329" y="1"/>
                    <a:pt x="982842" y="68145"/>
                    <a:pt x="1104139" y="189442"/>
                  </a:cubicBezTo>
                  <a:cubicBezTo>
                    <a:pt x="1225435" y="310739"/>
                    <a:pt x="1293579" y="475252"/>
                    <a:pt x="1293578" y="646791"/>
                  </a:cubicBezTo>
                  <a:cubicBezTo>
                    <a:pt x="1293578" y="818330"/>
                    <a:pt x="1225434" y="982844"/>
                    <a:pt x="1104138" y="1104140"/>
                  </a:cubicBezTo>
                  <a:cubicBezTo>
                    <a:pt x="982841" y="1225436"/>
                    <a:pt x="818328" y="1293580"/>
                    <a:pt x="646789" y="1293580"/>
                  </a:cubicBezTo>
                  <a:cubicBezTo>
                    <a:pt x="475250" y="1293580"/>
                    <a:pt x="310736" y="1225436"/>
                    <a:pt x="189440" y="1104139"/>
                  </a:cubicBezTo>
                  <a:cubicBezTo>
                    <a:pt x="68144" y="982842"/>
                    <a:pt x="0" y="818329"/>
                    <a:pt x="0" y="646790"/>
                  </a:cubicBezTo>
                  <a:lnTo>
                    <a:pt x="0" y="6467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270" tIns="226270" rIns="226270" bIns="226270" numCol="1" spcCol="1270" anchor="b" anchorCtr="0">
              <a:noAutofit/>
            </a:bodyPr>
            <a:lstStyle/>
            <a:p>
              <a:pPr algn="ctr" defTabSz="17183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200">
                <a:latin typeface="+mn-ea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95843" y="1995681"/>
              <a:ext cx="1589462" cy="1589460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sp>
        <p:nvSpPr>
          <p:cNvPr id="30" name="Freeform 143"/>
          <p:cNvSpPr>
            <a:spLocks noEditPoints="1"/>
          </p:cNvSpPr>
          <p:nvPr/>
        </p:nvSpPr>
        <p:spPr bwMode="auto">
          <a:xfrm>
            <a:off x="5786694" y="3429000"/>
            <a:ext cx="668138" cy="615472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职业规划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795" y="1892817"/>
            <a:ext cx="2129700" cy="691283"/>
            <a:chOff x="0" y="1419612"/>
            <a:chExt cx="1597483" cy="518462"/>
          </a:xfrm>
        </p:grpSpPr>
        <p:sp>
          <p:nvSpPr>
            <p:cNvPr id="39" name="Rectangle 38"/>
            <p:cNvSpPr/>
            <p:nvPr/>
          </p:nvSpPr>
          <p:spPr>
            <a:xfrm>
              <a:off x="0" y="1419612"/>
              <a:ext cx="1597483" cy="51846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99" name="Text Placeholder 3"/>
            <p:cNvSpPr txBox="1"/>
            <p:nvPr/>
          </p:nvSpPr>
          <p:spPr>
            <a:xfrm>
              <a:off x="0" y="1590412"/>
              <a:ext cx="1322198" cy="16144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latin typeface="+mn-ea"/>
                </a:rPr>
                <a:t>职业技能提升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95" y="3547266"/>
            <a:ext cx="2129700" cy="691283"/>
            <a:chOff x="0" y="2226109"/>
            <a:chExt cx="1597483" cy="518462"/>
          </a:xfrm>
          <a:solidFill>
            <a:schemeClr val="bg2"/>
          </a:solidFill>
        </p:grpSpPr>
        <p:sp>
          <p:nvSpPr>
            <p:cNvPr id="41" name="Rectangle 40"/>
            <p:cNvSpPr/>
            <p:nvPr/>
          </p:nvSpPr>
          <p:spPr>
            <a:xfrm>
              <a:off x="0" y="2226109"/>
              <a:ext cx="1597483" cy="5184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02" name="Text Placeholder 3"/>
            <p:cNvSpPr txBox="1"/>
            <p:nvPr/>
          </p:nvSpPr>
          <p:spPr>
            <a:xfrm>
              <a:off x="0" y="2388882"/>
              <a:ext cx="1322198" cy="1614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ct val="2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latin typeface="+mn-ea"/>
                </a:rPr>
                <a:t>人际关系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8" name="Freeform 37"/>
          <p:cNvSpPr/>
          <p:nvPr/>
        </p:nvSpPr>
        <p:spPr>
          <a:xfrm rot="16200000">
            <a:off x="1523904" y="1978790"/>
            <a:ext cx="844903" cy="365716"/>
          </a:xfrm>
          <a:custGeom>
            <a:avLst/>
            <a:gdLst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2" name="Freeform 41"/>
          <p:cNvSpPr/>
          <p:nvPr/>
        </p:nvSpPr>
        <p:spPr>
          <a:xfrm rot="16200000">
            <a:off x="1523904" y="3633239"/>
            <a:ext cx="844903" cy="365716"/>
          </a:xfrm>
          <a:custGeom>
            <a:avLst/>
            <a:gdLst>
              <a:gd name="connsiteX0" fmla="*/ 0 w 633677"/>
              <a:gd name="connsiteY0" fmla="*/ 274323 h 274323"/>
              <a:gd name="connsiteX1" fmla="*/ 115215 w 633677"/>
              <a:gd name="connsiteY1" fmla="*/ 0 h 274323"/>
              <a:gd name="connsiteX2" fmla="*/ 633677 w 633677"/>
              <a:gd name="connsiteY2" fmla="*/ 0 h 274323"/>
              <a:gd name="connsiteX3" fmla="*/ 518463 w 633677"/>
              <a:gd name="connsiteY3" fmla="*/ 274323 h 274323"/>
              <a:gd name="connsiteX4" fmla="*/ 0 w 633677"/>
              <a:gd name="connsiteY4" fmla="*/ 274323 h 27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7" h="274323">
                <a:moveTo>
                  <a:pt x="0" y="274323"/>
                </a:moveTo>
                <a:lnTo>
                  <a:pt x="115215" y="0"/>
                </a:lnTo>
                <a:lnTo>
                  <a:pt x="633677" y="0"/>
                </a:lnTo>
                <a:lnTo>
                  <a:pt x="518463" y="274323"/>
                </a:lnTo>
                <a:lnTo>
                  <a:pt x="0" y="27432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75375" y="1688396"/>
            <a:ext cx="792261" cy="792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en-US" sz="3200">
              <a:latin typeface="+mn-ea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56148" y="3360296"/>
            <a:ext cx="792261" cy="7923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en-US" sz="3200">
              <a:latin typeface="+mn-ea"/>
            </a:endParaRPr>
          </a:p>
        </p:txBody>
      </p:sp>
      <p:sp>
        <p:nvSpPr>
          <p:cNvPr id="69" name="Text Placeholder 3"/>
          <p:cNvSpPr txBox="1"/>
          <p:nvPr/>
        </p:nvSpPr>
        <p:spPr>
          <a:xfrm>
            <a:off x="7247991" y="1996909"/>
            <a:ext cx="3916766" cy="20002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更多关于项目的培训内容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1763395" y="1739265"/>
            <a:ext cx="4332605" cy="69151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3" name="Pentagon 42"/>
          <p:cNvSpPr/>
          <p:nvPr/>
        </p:nvSpPr>
        <p:spPr>
          <a:xfrm>
            <a:off x="1763395" y="3393440"/>
            <a:ext cx="3641090" cy="69151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1" name="Text Placeholder 3"/>
          <p:cNvSpPr txBox="1"/>
          <p:nvPr/>
        </p:nvSpPr>
        <p:spPr>
          <a:xfrm>
            <a:off x="6623437" y="3696579"/>
            <a:ext cx="3916766" cy="23939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更多的交际活动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3" name="Freeform 143"/>
          <p:cNvSpPr>
            <a:spLocks noEditPoints="1"/>
          </p:cNvSpPr>
          <p:nvPr/>
        </p:nvSpPr>
        <p:spPr bwMode="auto">
          <a:xfrm>
            <a:off x="6456703" y="1862303"/>
            <a:ext cx="482537" cy="444500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54" name="Freeform 92"/>
          <p:cNvSpPr>
            <a:spLocks noEditPoints="1"/>
          </p:cNvSpPr>
          <p:nvPr/>
        </p:nvSpPr>
        <p:spPr bwMode="auto">
          <a:xfrm>
            <a:off x="5724765" y="3519802"/>
            <a:ext cx="455025" cy="463551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合理化建议及所需支持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2" grpId="0" bldLvl="0" animBg="1"/>
      <p:bldP spid="50" grpId="0" bldLvl="0" animBg="1"/>
      <p:bldP spid="51" grpId="0" bldLvl="0" animBg="1"/>
      <p:bldP spid="69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440" y="2499360"/>
            <a:ext cx="8514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75000"/>
                  </a:schemeClr>
                </a:solidFill>
              </a:rPr>
              <a:t>谢  谢 ！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33794" y="2063101"/>
            <a:ext cx="4186828" cy="555223"/>
            <a:chOff x="3303678" y="1756969"/>
            <a:chExt cx="3140530" cy="555223"/>
          </a:xfrm>
        </p:grpSpPr>
        <p:sp>
          <p:nvSpPr>
            <p:cNvPr id="3" name="TextBox 11"/>
            <p:cNvSpPr txBox="1"/>
            <p:nvPr/>
          </p:nvSpPr>
          <p:spPr>
            <a:xfrm>
              <a:off x="3303678" y="1756969"/>
              <a:ext cx="31405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>
                  <a:solidFill>
                    <a:schemeClr val="accent1"/>
                  </a:solidFill>
                </a:rPr>
                <a:t>试用期绩效目标完成情况</a:t>
              </a:r>
              <a:endParaRPr lang="zh-CN" altLang="en-US" sz="2700" b="1">
                <a:solidFill>
                  <a:schemeClr val="accent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419872" y="2312192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标题 15"/>
          <p:cNvSpPr txBox="1"/>
          <p:nvPr/>
        </p:nvSpPr>
        <p:spPr>
          <a:xfrm>
            <a:off x="245342" y="264649"/>
            <a:ext cx="109728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mtClean="0">
                <a:solidFill>
                  <a:schemeClr val="tx2"/>
                </a:solidFill>
              </a:rPr>
              <a:t>目录页</a:t>
            </a:r>
            <a:endParaRPr lang="zh-CN" altLang="en-US" b="1">
              <a:solidFill>
                <a:schemeClr val="tx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33794" y="2880099"/>
            <a:ext cx="4186828" cy="539400"/>
            <a:chOff x="3303678" y="2574743"/>
            <a:chExt cx="3140530" cy="539400"/>
          </a:xfrm>
        </p:grpSpPr>
        <p:sp>
          <p:nvSpPr>
            <p:cNvPr id="7" name="TextBox 47"/>
            <p:cNvSpPr txBox="1"/>
            <p:nvPr/>
          </p:nvSpPr>
          <p:spPr>
            <a:xfrm>
              <a:off x="3303678" y="2574743"/>
              <a:ext cx="31405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>
                  <a:solidFill>
                    <a:schemeClr val="accent1"/>
                  </a:solidFill>
                </a:rPr>
                <a:t>公司价值观</a:t>
              </a:r>
              <a:endParaRPr lang="zh-CN" altLang="en-US" sz="2700" b="1">
                <a:solidFill>
                  <a:schemeClr val="accent1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419872" y="3114143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133794" y="3681278"/>
            <a:ext cx="4186828" cy="550163"/>
            <a:chOff x="3303678" y="3377277"/>
            <a:chExt cx="3140530" cy="550163"/>
          </a:xfrm>
        </p:grpSpPr>
        <p:sp>
          <p:nvSpPr>
            <p:cNvPr id="10" name="TextBox 51"/>
            <p:cNvSpPr txBox="1"/>
            <p:nvPr/>
          </p:nvSpPr>
          <p:spPr>
            <a:xfrm>
              <a:off x="3303678" y="3377277"/>
              <a:ext cx="31405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>
                  <a:solidFill>
                    <a:schemeClr val="accent1"/>
                  </a:solidFill>
                </a:rPr>
                <a:t>自身职业规划</a:t>
              </a:r>
              <a:endParaRPr lang="zh-CN" altLang="en-US" sz="2700" b="1">
                <a:solidFill>
                  <a:schemeClr val="accent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19872" y="3927440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33794" y="4493217"/>
            <a:ext cx="4186828" cy="532648"/>
            <a:chOff x="3303678" y="4179811"/>
            <a:chExt cx="3140530" cy="532648"/>
          </a:xfrm>
        </p:grpSpPr>
        <p:sp>
          <p:nvSpPr>
            <p:cNvPr id="13" name="TextBox 55"/>
            <p:cNvSpPr txBox="1"/>
            <p:nvPr/>
          </p:nvSpPr>
          <p:spPr>
            <a:xfrm>
              <a:off x="3303678" y="4179811"/>
              <a:ext cx="31405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>
                  <a:solidFill>
                    <a:schemeClr val="accent1"/>
                  </a:solidFill>
                </a:rPr>
                <a:t>合理化建议及所需支持</a:t>
              </a:r>
              <a:endParaRPr lang="zh-CN" altLang="en-US" sz="2700" b="1">
                <a:solidFill>
                  <a:schemeClr val="accent1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419872" y="4712459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365810" y="2062872"/>
            <a:ext cx="671987" cy="672075"/>
            <a:chOff x="2996006" y="1408021"/>
            <a:chExt cx="504056" cy="504056"/>
          </a:xfrm>
        </p:grpSpPr>
        <p:sp>
          <p:nvSpPr>
            <p:cNvPr id="19" name="椭圆 18"/>
            <p:cNvSpPr/>
            <p:nvPr/>
          </p:nvSpPr>
          <p:spPr>
            <a:xfrm>
              <a:off x="2996006" y="1408021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Group 27"/>
            <p:cNvGrpSpPr>
              <a:grpSpLocks noChangeAspect="1"/>
            </p:cNvGrpSpPr>
            <p:nvPr/>
          </p:nvGrpSpPr>
          <p:grpSpPr>
            <a:xfrm>
              <a:off x="3072404" y="1487195"/>
              <a:ext cx="351260" cy="345708"/>
              <a:chOff x="-2952" y="-1157"/>
              <a:chExt cx="3605" cy="3548"/>
            </a:xfrm>
          </p:grpSpPr>
          <p:sp>
            <p:nvSpPr>
              <p:cNvPr id="21" name="Freeform 28"/>
              <p:cNvSpPr/>
              <p:nvPr/>
            </p:nvSpPr>
            <p:spPr bwMode="auto">
              <a:xfrm>
                <a:off x="-1015" y="806"/>
                <a:ext cx="574" cy="550"/>
              </a:xfrm>
              <a:custGeom>
                <a:avLst/>
                <a:gdLst>
                  <a:gd name="T0" fmla="*/ 181 w 243"/>
                  <a:gd name="T1" fmla="*/ 76 h 233"/>
                  <a:gd name="T2" fmla="*/ 172 w 243"/>
                  <a:gd name="T3" fmla="*/ 75 h 233"/>
                  <a:gd name="T4" fmla="*/ 154 w 243"/>
                  <a:gd name="T5" fmla="*/ 58 h 233"/>
                  <a:gd name="T6" fmla="*/ 133 w 243"/>
                  <a:gd name="T7" fmla="*/ 64 h 233"/>
                  <a:gd name="T8" fmla="*/ 75 w 243"/>
                  <a:gd name="T9" fmla="*/ 9 h 233"/>
                  <a:gd name="T10" fmla="*/ 13 w 243"/>
                  <a:gd name="T11" fmla="*/ 75 h 233"/>
                  <a:gd name="T12" fmla="*/ 71 w 243"/>
                  <a:gd name="T13" fmla="*/ 129 h 233"/>
                  <a:gd name="T14" fmla="*/ 69 w 243"/>
                  <a:gd name="T15" fmla="*/ 150 h 233"/>
                  <a:gd name="T16" fmla="*/ 86 w 243"/>
                  <a:gd name="T17" fmla="*/ 166 h 233"/>
                  <a:gd name="T18" fmla="*/ 88 w 243"/>
                  <a:gd name="T19" fmla="*/ 176 h 233"/>
                  <a:gd name="T20" fmla="*/ 150 w 243"/>
                  <a:gd name="T21" fmla="*/ 233 h 233"/>
                  <a:gd name="T22" fmla="*/ 243 w 243"/>
                  <a:gd name="T23" fmla="*/ 133 h 233"/>
                  <a:gd name="T24" fmla="*/ 181 w 243"/>
                  <a:gd name="T25" fmla="*/ 7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3" h="233">
                    <a:moveTo>
                      <a:pt x="181" y="76"/>
                    </a:moveTo>
                    <a:cubicBezTo>
                      <a:pt x="179" y="74"/>
                      <a:pt x="176" y="74"/>
                      <a:pt x="172" y="75"/>
                    </a:cubicBezTo>
                    <a:cubicBezTo>
                      <a:pt x="168" y="71"/>
                      <a:pt x="161" y="65"/>
                      <a:pt x="154" y="58"/>
                    </a:cubicBezTo>
                    <a:cubicBezTo>
                      <a:pt x="150" y="55"/>
                      <a:pt x="143" y="58"/>
                      <a:pt x="133" y="64"/>
                    </a:cubicBezTo>
                    <a:cubicBezTo>
                      <a:pt x="119" y="51"/>
                      <a:pt x="83" y="17"/>
                      <a:pt x="75" y="9"/>
                    </a:cubicBezTo>
                    <a:cubicBezTo>
                      <a:pt x="64" y="0"/>
                      <a:pt x="0" y="64"/>
                      <a:pt x="13" y="75"/>
                    </a:cubicBezTo>
                    <a:cubicBezTo>
                      <a:pt x="22" y="84"/>
                      <a:pt x="57" y="116"/>
                      <a:pt x="71" y="129"/>
                    </a:cubicBezTo>
                    <a:cubicBezTo>
                      <a:pt x="66" y="139"/>
                      <a:pt x="64" y="146"/>
                      <a:pt x="69" y="150"/>
                    </a:cubicBezTo>
                    <a:cubicBezTo>
                      <a:pt x="75" y="157"/>
                      <a:pt x="81" y="162"/>
                      <a:pt x="86" y="166"/>
                    </a:cubicBezTo>
                    <a:cubicBezTo>
                      <a:pt x="85" y="170"/>
                      <a:pt x="85" y="174"/>
                      <a:pt x="88" y="176"/>
                    </a:cubicBezTo>
                    <a:cubicBezTo>
                      <a:pt x="97" y="183"/>
                      <a:pt x="121" y="206"/>
                      <a:pt x="150" y="233"/>
                    </a:cubicBezTo>
                    <a:cubicBezTo>
                      <a:pt x="243" y="133"/>
                      <a:pt x="243" y="133"/>
                      <a:pt x="243" y="133"/>
                    </a:cubicBezTo>
                    <a:cubicBezTo>
                      <a:pt x="215" y="108"/>
                      <a:pt x="193" y="86"/>
                      <a:pt x="181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9"/>
              <p:cNvSpPr>
                <a:spLocks noEditPoints="1"/>
              </p:cNvSpPr>
              <p:nvPr/>
            </p:nvSpPr>
            <p:spPr bwMode="auto">
              <a:xfrm>
                <a:off x="-741" y="1052"/>
                <a:ext cx="1394" cy="1339"/>
              </a:xfrm>
              <a:custGeom>
                <a:avLst/>
                <a:gdLst>
                  <a:gd name="T0" fmla="*/ 383 w 590"/>
                  <a:gd name="T1" fmla="*/ 553 h 567"/>
                  <a:gd name="T2" fmla="*/ 20 w 590"/>
                  <a:gd name="T3" fmla="*/ 219 h 567"/>
                  <a:gd name="T4" fmla="*/ 20 w 590"/>
                  <a:gd name="T5" fmla="*/ 219 h 567"/>
                  <a:gd name="T6" fmla="*/ 2 w 590"/>
                  <a:gd name="T7" fmla="*/ 168 h 567"/>
                  <a:gd name="T8" fmla="*/ 2 w 590"/>
                  <a:gd name="T9" fmla="*/ 168 h 567"/>
                  <a:gd name="T10" fmla="*/ 22 w 590"/>
                  <a:gd name="T11" fmla="*/ 116 h 567"/>
                  <a:gd name="T12" fmla="*/ 22 w 590"/>
                  <a:gd name="T13" fmla="*/ 116 h 567"/>
                  <a:gd name="T14" fmla="*/ 56 w 590"/>
                  <a:gd name="T15" fmla="*/ 74 h 567"/>
                  <a:gd name="T16" fmla="*/ 56 w 590"/>
                  <a:gd name="T17" fmla="*/ 74 h 567"/>
                  <a:gd name="T18" fmla="*/ 137 w 590"/>
                  <a:gd name="T19" fmla="*/ 8 h 567"/>
                  <a:gd name="T20" fmla="*/ 137 w 590"/>
                  <a:gd name="T21" fmla="*/ 8 h 567"/>
                  <a:gd name="T22" fmla="*/ 175 w 590"/>
                  <a:gd name="T23" fmla="*/ 1 h 567"/>
                  <a:gd name="T24" fmla="*/ 175 w 590"/>
                  <a:gd name="T25" fmla="*/ 1 h 567"/>
                  <a:gd name="T26" fmla="*/ 209 w 590"/>
                  <a:gd name="T27" fmla="*/ 16 h 567"/>
                  <a:gd name="T28" fmla="*/ 209 w 590"/>
                  <a:gd name="T29" fmla="*/ 16 h 567"/>
                  <a:gd name="T30" fmla="*/ 573 w 590"/>
                  <a:gd name="T31" fmla="*/ 351 h 567"/>
                  <a:gd name="T32" fmla="*/ 573 w 590"/>
                  <a:gd name="T33" fmla="*/ 351 h 567"/>
                  <a:gd name="T34" fmla="*/ 573 w 590"/>
                  <a:gd name="T35" fmla="*/ 351 h 567"/>
                  <a:gd name="T36" fmla="*/ 589 w 590"/>
                  <a:gd name="T37" fmla="*/ 394 h 567"/>
                  <a:gd name="T38" fmla="*/ 589 w 590"/>
                  <a:gd name="T39" fmla="*/ 394 h 567"/>
                  <a:gd name="T40" fmla="*/ 581 w 590"/>
                  <a:gd name="T41" fmla="*/ 420 h 567"/>
                  <a:gd name="T42" fmla="*/ 581 w 590"/>
                  <a:gd name="T43" fmla="*/ 420 h 567"/>
                  <a:gd name="T44" fmla="*/ 571 w 590"/>
                  <a:gd name="T45" fmla="*/ 435 h 567"/>
                  <a:gd name="T46" fmla="*/ 571 w 590"/>
                  <a:gd name="T47" fmla="*/ 435 h 567"/>
                  <a:gd name="T48" fmla="*/ 547 w 590"/>
                  <a:gd name="T49" fmla="*/ 466 h 567"/>
                  <a:gd name="T50" fmla="*/ 547 w 590"/>
                  <a:gd name="T51" fmla="*/ 466 h 567"/>
                  <a:gd name="T52" fmla="*/ 485 w 590"/>
                  <a:gd name="T53" fmla="*/ 531 h 567"/>
                  <a:gd name="T54" fmla="*/ 485 w 590"/>
                  <a:gd name="T55" fmla="*/ 531 h 567"/>
                  <a:gd name="T56" fmla="*/ 442 w 590"/>
                  <a:gd name="T57" fmla="*/ 562 h 567"/>
                  <a:gd name="T58" fmla="*/ 442 w 590"/>
                  <a:gd name="T59" fmla="*/ 562 h 567"/>
                  <a:gd name="T60" fmla="*/ 414 w 590"/>
                  <a:gd name="T61" fmla="*/ 566 h 567"/>
                  <a:gd name="T62" fmla="*/ 414 w 590"/>
                  <a:gd name="T63" fmla="*/ 566 h 567"/>
                  <a:gd name="T64" fmla="*/ 414 w 590"/>
                  <a:gd name="T65" fmla="*/ 566 h 567"/>
                  <a:gd name="T66" fmla="*/ 414 w 590"/>
                  <a:gd name="T67" fmla="*/ 566 h 567"/>
                  <a:gd name="T68" fmla="*/ 383 w 590"/>
                  <a:gd name="T69" fmla="*/ 553 h 567"/>
                  <a:gd name="T70" fmla="*/ 422 w 590"/>
                  <a:gd name="T71" fmla="*/ 454 h 567"/>
                  <a:gd name="T72" fmla="*/ 425 w 590"/>
                  <a:gd name="T73" fmla="*/ 452 h 567"/>
                  <a:gd name="T74" fmla="*/ 425 w 590"/>
                  <a:gd name="T75" fmla="*/ 452 h 567"/>
                  <a:gd name="T76" fmla="*/ 476 w 590"/>
                  <a:gd name="T77" fmla="*/ 397 h 567"/>
                  <a:gd name="T78" fmla="*/ 476 w 590"/>
                  <a:gd name="T79" fmla="*/ 397 h 567"/>
                  <a:gd name="T80" fmla="*/ 476 w 590"/>
                  <a:gd name="T81" fmla="*/ 396 h 567"/>
                  <a:gd name="T82" fmla="*/ 476 w 590"/>
                  <a:gd name="T83" fmla="*/ 396 h 567"/>
                  <a:gd name="T84" fmla="*/ 163 w 590"/>
                  <a:gd name="T85" fmla="*/ 108 h 567"/>
                  <a:gd name="T86" fmla="*/ 163 w 590"/>
                  <a:gd name="T87" fmla="*/ 108 h 567"/>
                  <a:gd name="T88" fmla="*/ 157 w 590"/>
                  <a:gd name="T89" fmla="*/ 113 h 567"/>
                  <a:gd name="T90" fmla="*/ 157 w 590"/>
                  <a:gd name="T91" fmla="*/ 113 h 567"/>
                  <a:gd name="T92" fmla="*/ 112 w 590"/>
                  <a:gd name="T93" fmla="*/ 160 h 567"/>
                  <a:gd name="T94" fmla="*/ 112 w 590"/>
                  <a:gd name="T95" fmla="*/ 160 h 567"/>
                  <a:gd name="T96" fmla="*/ 108 w 590"/>
                  <a:gd name="T97" fmla="*/ 165 h 567"/>
                  <a:gd name="T98" fmla="*/ 108 w 590"/>
                  <a:gd name="T99" fmla="*/ 165 h 567"/>
                  <a:gd name="T100" fmla="*/ 422 w 590"/>
                  <a:gd name="T101" fmla="*/ 454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0" h="567">
                    <a:moveTo>
                      <a:pt x="383" y="553"/>
                    </a:moveTo>
                    <a:cubicBezTo>
                      <a:pt x="374" y="544"/>
                      <a:pt x="31" y="229"/>
                      <a:pt x="20" y="219"/>
                    </a:cubicBezTo>
                    <a:cubicBezTo>
                      <a:pt x="20" y="219"/>
                      <a:pt x="20" y="219"/>
                      <a:pt x="20" y="219"/>
                    </a:cubicBezTo>
                    <a:cubicBezTo>
                      <a:pt x="4" y="204"/>
                      <a:pt x="0" y="181"/>
                      <a:pt x="2" y="168"/>
                    </a:cubicBezTo>
                    <a:cubicBezTo>
                      <a:pt x="2" y="168"/>
                      <a:pt x="2" y="168"/>
                      <a:pt x="2" y="168"/>
                    </a:cubicBezTo>
                    <a:cubicBezTo>
                      <a:pt x="4" y="144"/>
                      <a:pt x="13" y="131"/>
                      <a:pt x="22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32" y="101"/>
                      <a:pt x="43" y="87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82" y="46"/>
                      <a:pt x="108" y="23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47" y="4"/>
                      <a:pt x="157" y="0"/>
                      <a:pt x="175" y="1"/>
                    </a:cubicBezTo>
                    <a:cubicBezTo>
                      <a:pt x="175" y="1"/>
                      <a:pt x="175" y="1"/>
                      <a:pt x="175" y="1"/>
                    </a:cubicBezTo>
                    <a:cubicBezTo>
                      <a:pt x="185" y="2"/>
                      <a:pt x="199" y="6"/>
                      <a:pt x="209" y="16"/>
                    </a:cubicBezTo>
                    <a:cubicBezTo>
                      <a:pt x="209" y="16"/>
                      <a:pt x="209" y="16"/>
                      <a:pt x="209" y="16"/>
                    </a:cubicBezTo>
                    <a:cubicBezTo>
                      <a:pt x="218" y="25"/>
                      <a:pt x="556" y="335"/>
                      <a:pt x="573" y="351"/>
                    </a:cubicBezTo>
                    <a:cubicBezTo>
                      <a:pt x="573" y="351"/>
                      <a:pt x="573" y="351"/>
                      <a:pt x="573" y="351"/>
                    </a:cubicBezTo>
                    <a:cubicBezTo>
                      <a:pt x="573" y="351"/>
                      <a:pt x="573" y="351"/>
                      <a:pt x="573" y="351"/>
                    </a:cubicBezTo>
                    <a:cubicBezTo>
                      <a:pt x="589" y="367"/>
                      <a:pt x="590" y="386"/>
                      <a:pt x="589" y="394"/>
                    </a:cubicBezTo>
                    <a:cubicBezTo>
                      <a:pt x="589" y="394"/>
                      <a:pt x="589" y="394"/>
                      <a:pt x="589" y="394"/>
                    </a:cubicBezTo>
                    <a:cubicBezTo>
                      <a:pt x="587" y="409"/>
                      <a:pt x="583" y="414"/>
                      <a:pt x="581" y="420"/>
                    </a:cubicBezTo>
                    <a:cubicBezTo>
                      <a:pt x="581" y="420"/>
                      <a:pt x="581" y="420"/>
                      <a:pt x="581" y="420"/>
                    </a:cubicBezTo>
                    <a:cubicBezTo>
                      <a:pt x="578" y="425"/>
                      <a:pt x="575" y="430"/>
                      <a:pt x="571" y="435"/>
                    </a:cubicBezTo>
                    <a:cubicBezTo>
                      <a:pt x="571" y="435"/>
                      <a:pt x="571" y="435"/>
                      <a:pt x="571" y="435"/>
                    </a:cubicBezTo>
                    <a:cubicBezTo>
                      <a:pt x="564" y="445"/>
                      <a:pt x="556" y="455"/>
                      <a:pt x="547" y="466"/>
                    </a:cubicBezTo>
                    <a:cubicBezTo>
                      <a:pt x="547" y="466"/>
                      <a:pt x="547" y="466"/>
                      <a:pt x="547" y="466"/>
                    </a:cubicBezTo>
                    <a:cubicBezTo>
                      <a:pt x="528" y="488"/>
                      <a:pt x="506" y="512"/>
                      <a:pt x="485" y="531"/>
                    </a:cubicBezTo>
                    <a:cubicBezTo>
                      <a:pt x="485" y="531"/>
                      <a:pt x="485" y="531"/>
                      <a:pt x="485" y="531"/>
                    </a:cubicBezTo>
                    <a:cubicBezTo>
                      <a:pt x="471" y="543"/>
                      <a:pt x="461" y="553"/>
                      <a:pt x="442" y="562"/>
                    </a:cubicBezTo>
                    <a:cubicBezTo>
                      <a:pt x="442" y="562"/>
                      <a:pt x="442" y="562"/>
                      <a:pt x="442" y="562"/>
                    </a:cubicBezTo>
                    <a:cubicBezTo>
                      <a:pt x="436" y="564"/>
                      <a:pt x="429" y="567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06" y="566"/>
                      <a:pt x="394" y="562"/>
                      <a:pt x="383" y="553"/>
                    </a:cubicBezTo>
                    <a:close/>
                    <a:moveTo>
                      <a:pt x="422" y="454"/>
                    </a:moveTo>
                    <a:cubicBezTo>
                      <a:pt x="423" y="453"/>
                      <a:pt x="424" y="453"/>
                      <a:pt x="425" y="452"/>
                    </a:cubicBezTo>
                    <a:cubicBezTo>
                      <a:pt x="425" y="452"/>
                      <a:pt x="425" y="452"/>
                      <a:pt x="425" y="452"/>
                    </a:cubicBezTo>
                    <a:cubicBezTo>
                      <a:pt x="441" y="436"/>
                      <a:pt x="461" y="415"/>
                      <a:pt x="476" y="397"/>
                    </a:cubicBezTo>
                    <a:cubicBezTo>
                      <a:pt x="476" y="397"/>
                      <a:pt x="476" y="397"/>
                      <a:pt x="476" y="397"/>
                    </a:cubicBezTo>
                    <a:cubicBezTo>
                      <a:pt x="476" y="397"/>
                      <a:pt x="476" y="397"/>
                      <a:pt x="476" y="396"/>
                    </a:cubicBezTo>
                    <a:cubicBezTo>
                      <a:pt x="476" y="396"/>
                      <a:pt x="476" y="396"/>
                      <a:pt x="476" y="396"/>
                    </a:cubicBezTo>
                    <a:cubicBezTo>
                      <a:pt x="388" y="313"/>
                      <a:pt x="241" y="181"/>
                      <a:pt x="163" y="108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1" y="110"/>
                      <a:pt x="159" y="112"/>
                      <a:pt x="157" y="113"/>
                    </a:cubicBezTo>
                    <a:cubicBezTo>
                      <a:pt x="157" y="113"/>
                      <a:pt x="157" y="113"/>
                      <a:pt x="157" y="113"/>
                    </a:cubicBezTo>
                    <a:cubicBezTo>
                      <a:pt x="142" y="126"/>
                      <a:pt x="124" y="145"/>
                      <a:pt x="112" y="160"/>
                    </a:cubicBezTo>
                    <a:cubicBezTo>
                      <a:pt x="112" y="160"/>
                      <a:pt x="112" y="160"/>
                      <a:pt x="112" y="160"/>
                    </a:cubicBezTo>
                    <a:cubicBezTo>
                      <a:pt x="110" y="162"/>
                      <a:pt x="109" y="164"/>
                      <a:pt x="108" y="165"/>
                    </a:cubicBezTo>
                    <a:cubicBezTo>
                      <a:pt x="108" y="165"/>
                      <a:pt x="108" y="165"/>
                      <a:pt x="108" y="165"/>
                    </a:cubicBezTo>
                    <a:cubicBezTo>
                      <a:pt x="185" y="237"/>
                      <a:pt x="335" y="373"/>
                      <a:pt x="422" y="4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0"/>
              <p:cNvSpPr>
                <a:spLocks noEditPoints="1"/>
              </p:cNvSpPr>
              <p:nvPr/>
            </p:nvSpPr>
            <p:spPr bwMode="auto">
              <a:xfrm>
                <a:off x="-2952" y="-1157"/>
                <a:ext cx="2488" cy="2492"/>
              </a:xfrm>
              <a:custGeom>
                <a:avLst/>
                <a:gdLst>
                  <a:gd name="T0" fmla="*/ 482 w 1053"/>
                  <a:gd name="T1" fmla="*/ 1042 h 1055"/>
                  <a:gd name="T2" fmla="*/ 177 w 1053"/>
                  <a:gd name="T3" fmla="*/ 906 h 1055"/>
                  <a:gd name="T4" fmla="*/ 177 w 1053"/>
                  <a:gd name="T5" fmla="*/ 906 h 1055"/>
                  <a:gd name="T6" fmla="*/ 13 w 1053"/>
                  <a:gd name="T7" fmla="*/ 483 h 1055"/>
                  <a:gd name="T8" fmla="*/ 13 w 1053"/>
                  <a:gd name="T9" fmla="*/ 483 h 1055"/>
                  <a:gd name="T10" fmla="*/ 148 w 1053"/>
                  <a:gd name="T11" fmla="*/ 177 h 1055"/>
                  <a:gd name="T12" fmla="*/ 148 w 1053"/>
                  <a:gd name="T13" fmla="*/ 177 h 1055"/>
                  <a:gd name="T14" fmla="*/ 148 w 1053"/>
                  <a:gd name="T15" fmla="*/ 177 h 1055"/>
                  <a:gd name="T16" fmla="*/ 571 w 1053"/>
                  <a:gd name="T17" fmla="*/ 13 h 1055"/>
                  <a:gd name="T18" fmla="*/ 571 w 1053"/>
                  <a:gd name="T19" fmla="*/ 13 h 1055"/>
                  <a:gd name="T20" fmla="*/ 877 w 1053"/>
                  <a:gd name="T21" fmla="*/ 148 h 1055"/>
                  <a:gd name="T22" fmla="*/ 877 w 1053"/>
                  <a:gd name="T23" fmla="*/ 148 h 1055"/>
                  <a:gd name="T24" fmla="*/ 1040 w 1053"/>
                  <a:gd name="T25" fmla="*/ 572 h 1055"/>
                  <a:gd name="T26" fmla="*/ 1040 w 1053"/>
                  <a:gd name="T27" fmla="*/ 572 h 1055"/>
                  <a:gd name="T28" fmla="*/ 905 w 1053"/>
                  <a:gd name="T29" fmla="*/ 878 h 1055"/>
                  <a:gd name="T30" fmla="*/ 905 w 1053"/>
                  <a:gd name="T31" fmla="*/ 878 h 1055"/>
                  <a:gd name="T32" fmla="*/ 483 w 1053"/>
                  <a:gd name="T33" fmla="*/ 1042 h 1055"/>
                  <a:gd name="T34" fmla="*/ 483 w 1053"/>
                  <a:gd name="T35" fmla="*/ 1042 h 1055"/>
                  <a:gd name="T36" fmla="*/ 482 w 1053"/>
                  <a:gd name="T37" fmla="*/ 1042 h 1055"/>
                  <a:gd name="T38" fmla="*/ 221 w 1053"/>
                  <a:gd name="T39" fmla="*/ 244 h 1055"/>
                  <a:gd name="T40" fmla="*/ 221 w 1053"/>
                  <a:gd name="T41" fmla="*/ 244 h 1055"/>
                  <a:gd name="T42" fmla="*/ 112 w 1053"/>
                  <a:gd name="T43" fmla="*/ 491 h 1055"/>
                  <a:gd name="T44" fmla="*/ 112 w 1053"/>
                  <a:gd name="T45" fmla="*/ 491 h 1055"/>
                  <a:gd name="T46" fmla="*/ 244 w 1053"/>
                  <a:gd name="T47" fmla="*/ 834 h 1055"/>
                  <a:gd name="T48" fmla="*/ 244 w 1053"/>
                  <a:gd name="T49" fmla="*/ 834 h 1055"/>
                  <a:gd name="T50" fmla="*/ 491 w 1053"/>
                  <a:gd name="T51" fmla="*/ 943 h 1055"/>
                  <a:gd name="T52" fmla="*/ 491 w 1053"/>
                  <a:gd name="T53" fmla="*/ 943 h 1055"/>
                  <a:gd name="T54" fmla="*/ 833 w 1053"/>
                  <a:gd name="T55" fmla="*/ 810 h 1055"/>
                  <a:gd name="T56" fmla="*/ 833 w 1053"/>
                  <a:gd name="T57" fmla="*/ 810 h 1055"/>
                  <a:gd name="T58" fmla="*/ 942 w 1053"/>
                  <a:gd name="T59" fmla="*/ 563 h 1055"/>
                  <a:gd name="T60" fmla="*/ 942 w 1053"/>
                  <a:gd name="T61" fmla="*/ 563 h 1055"/>
                  <a:gd name="T62" fmla="*/ 810 w 1053"/>
                  <a:gd name="T63" fmla="*/ 221 h 1055"/>
                  <a:gd name="T64" fmla="*/ 810 w 1053"/>
                  <a:gd name="T65" fmla="*/ 221 h 1055"/>
                  <a:gd name="T66" fmla="*/ 563 w 1053"/>
                  <a:gd name="T67" fmla="*/ 111 h 1055"/>
                  <a:gd name="T68" fmla="*/ 563 w 1053"/>
                  <a:gd name="T69" fmla="*/ 111 h 1055"/>
                  <a:gd name="T70" fmla="*/ 221 w 1053"/>
                  <a:gd name="T71" fmla="*/ 244 h 1055"/>
                  <a:gd name="T72" fmla="*/ 221 w 1053"/>
                  <a:gd name="T73" fmla="*/ 244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53" h="1055">
                    <a:moveTo>
                      <a:pt x="482" y="1042"/>
                    </a:moveTo>
                    <a:cubicBezTo>
                      <a:pt x="372" y="1032"/>
                      <a:pt x="264" y="987"/>
                      <a:pt x="177" y="906"/>
                    </a:cubicBezTo>
                    <a:cubicBezTo>
                      <a:pt x="177" y="906"/>
                      <a:pt x="177" y="906"/>
                      <a:pt x="177" y="906"/>
                    </a:cubicBezTo>
                    <a:cubicBezTo>
                      <a:pt x="55" y="794"/>
                      <a:pt x="0" y="636"/>
                      <a:pt x="13" y="483"/>
                    </a:cubicBezTo>
                    <a:cubicBezTo>
                      <a:pt x="13" y="483"/>
                      <a:pt x="13" y="483"/>
                      <a:pt x="13" y="483"/>
                    </a:cubicBezTo>
                    <a:cubicBezTo>
                      <a:pt x="23" y="373"/>
                      <a:pt x="68" y="264"/>
                      <a:pt x="148" y="177"/>
                    </a:cubicBezTo>
                    <a:cubicBezTo>
                      <a:pt x="148" y="177"/>
                      <a:pt x="148" y="177"/>
                      <a:pt x="148" y="177"/>
                    </a:cubicBezTo>
                    <a:cubicBezTo>
                      <a:pt x="148" y="177"/>
                      <a:pt x="148" y="177"/>
                      <a:pt x="148" y="177"/>
                    </a:cubicBezTo>
                    <a:cubicBezTo>
                      <a:pt x="261" y="55"/>
                      <a:pt x="418" y="0"/>
                      <a:pt x="571" y="13"/>
                    </a:cubicBezTo>
                    <a:cubicBezTo>
                      <a:pt x="571" y="13"/>
                      <a:pt x="571" y="13"/>
                      <a:pt x="571" y="13"/>
                    </a:cubicBezTo>
                    <a:cubicBezTo>
                      <a:pt x="681" y="22"/>
                      <a:pt x="789" y="67"/>
                      <a:pt x="877" y="148"/>
                    </a:cubicBezTo>
                    <a:cubicBezTo>
                      <a:pt x="877" y="148"/>
                      <a:pt x="877" y="148"/>
                      <a:pt x="877" y="148"/>
                    </a:cubicBezTo>
                    <a:cubicBezTo>
                      <a:pt x="998" y="261"/>
                      <a:pt x="1053" y="418"/>
                      <a:pt x="1040" y="572"/>
                    </a:cubicBezTo>
                    <a:cubicBezTo>
                      <a:pt x="1040" y="572"/>
                      <a:pt x="1040" y="572"/>
                      <a:pt x="1040" y="572"/>
                    </a:cubicBezTo>
                    <a:cubicBezTo>
                      <a:pt x="1031" y="682"/>
                      <a:pt x="986" y="790"/>
                      <a:pt x="905" y="878"/>
                    </a:cubicBezTo>
                    <a:cubicBezTo>
                      <a:pt x="905" y="878"/>
                      <a:pt x="905" y="878"/>
                      <a:pt x="905" y="878"/>
                    </a:cubicBezTo>
                    <a:cubicBezTo>
                      <a:pt x="793" y="999"/>
                      <a:pt x="635" y="1055"/>
                      <a:pt x="483" y="1042"/>
                    </a:cubicBezTo>
                    <a:cubicBezTo>
                      <a:pt x="483" y="1042"/>
                      <a:pt x="483" y="1042"/>
                      <a:pt x="483" y="1042"/>
                    </a:cubicBezTo>
                    <a:cubicBezTo>
                      <a:pt x="482" y="1042"/>
                      <a:pt x="482" y="1042"/>
                      <a:pt x="482" y="1042"/>
                    </a:cubicBezTo>
                    <a:close/>
                    <a:moveTo>
                      <a:pt x="221" y="244"/>
                    </a:moveTo>
                    <a:cubicBezTo>
                      <a:pt x="221" y="244"/>
                      <a:pt x="221" y="244"/>
                      <a:pt x="221" y="244"/>
                    </a:cubicBezTo>
                    <a:cubicBezTo>
                      <a:pt x="155" y="315"/>
                      <a:pt x="119" y="402"/>
                      <a:pt x="112" y="491"/>
                    </a:cubicBezTo>
                    <a:cubicBezTo>
                      <a:pt x="112" y="491"/>
                      <a:pt x="112" y="491"/>
                      <a:pt x="112" y="491"/>
                    </a:cubicBezTo>
                    <a:cubicBezTo>
                      <a:pt x="101" y="615"/>
                      <a:pt x="145" y="743"/>
                      <a:pt x="244" y="834"/>
                    </a:cubicBezTo>
                    <a:cubicBezTo>
                      <a:pt x="244" y="834"/>
                      <a:pt x="244" y="834"/>
                      <a:pt x="244" y="834"/>
                    </a:cubicBezTo>
                    <a:cubicBezTo>
                      <a:pt x="315" y="899"/>
                      <a:pt x="402" y="935"/>
                      <a:pt x="491" y="943"/>
                    </a:cubicBezTo>
                    <a:cubicBezTo>
                      <a:pt x="491" y="943"/>
                      <a:pt x="491" y="943"/>
                      <a:pt x="491" y="943"/>
                    </a:cubicBezTo>
                    <a:cubicBezTo>
                      <a:pt x="615" y="954"/>
                      <a:pt x="742" y="909"/>
                      <a:pt x="833" y="810"/>
                    </a:cubicBezTo>
                    <a:cubicBezTo>
                      <a:pt x="833" y="810"/>
                      <a:pt x="833" y="810"/>
                      <a:pt x="833" y="810"/>
                    </a:cubicBezTo>
                    <a:cubicBezTo>
                      <a:pt x="898" y="740"/>
                      <a:pt x="934" y="652"/>
                      <a:pt x="942" y="563"/>
                    </a:cubicBezTo>
                    <a:cubicBezTo>
                      <a:pt x="942" y="563"/>
                      <a:pt x="942" y="563"/>
                      <a:pt x="942" y="563"/>
                    </a:cubicBezTo>
                    <a:cubicBezTo>
                      <a:pt x="952" y="439"/>
                      <a:pt x="908" y="312"/>
                      <a:pt x="810" y="221"/>
                    </a:cubicBezTo>
                    <a:cubicBezTo>
                      <a:pt x="810" y="221"/>
                      <a:pt x="810" y="221"/>
                      <a:pt x="810" y="221"/>
                    </a:cubicBezTo>
                    <a:cubicBezTo>
                      <a:pt x="739" y="155"/>
                      <a:pt x="652" y="119"/>
                      <a:pt x="563" y="111"/>
                    </a:cubicBezTo>
                    <a:cubicBezTo>
                      <a:pt x="563" y="111"/>
                      <a:pt x="563" y="111"/>
                      <a:pt x="563" y="111"/>
                    </a:cubicBezTo>
                    <a:cubicBezTo>
                      <a:pt x="439" y="101"/>
                      <a:pt x="312" y="145"/>
                      <a:pt x="221" y="244"/>
                    </a:cubicBezTo>
                    <a:cubicBezTo>
                      <a:pt x="221" y="244"/>
                      <a:pt x="221" y="244"/>
                      <a:pt x="221" y="2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365810" y="2864231"/>
            <a:ext cx="671987" cy="672075"/>
            <a:chOff x="2996006" y="2016064"/>
            <a:chExt cx="504056" cy="504056"/>
          </a:xfrm>
        </p:grpSpPr>
        <p:sp>
          <p:nvSpPr>
            <p:cNvPr id="25" name="椭圆 24"/>
            <p:cNvSpPr/>
            <p:nvPr/>
          </p:nvSpPr>
          <p:spPr>
            <a:xfrm>
              <a:off x="2996006" y="201606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Group 61"/>
            <p:cNvGrpSpPr>
              <a:grpSpLocks noChangeAspect="1"/>
            </p:cNvGrpSpPr>
            <p:nvPr/>
          </p:nvGrpSpPr>
          <p:grpSpPr>
            <a:xfrm>
              <a:off x="3044923" y="2064981"/>
              <a:ext cx="406222" cy="406222"/>
              <a:chOff x="569" y="2009"/>
              <a:chExt cx="687" cy="687"/>
            </a:xfrm>
          </p:grpSpPr>
          <p:sp>
            <p:nvSpPr>
              <p:cNvPr id="27" name="Freeform 62"/>
              <p:cNvSpPr/>
              <p:nvPr/>
            </p:nvSpPr>
            <p:spPr bwMode="auto">
              <a:xfrm>
                <a:off x="982" y="2026"/>
                <a:ext cx="260" cy="259"/>
              </a:xfrm>
              <a:custGeom>
                <a:avLst/>
                <a:gdLst>
                  <a:gd name="T0" fmla="*/ 44 w 110"/>
                  <a:gd name="T1" fmla="*/ 110 h 110"/>
                  <a:gd name="T2" fmla="*/ 110 w 110"/>
                  <a:gd name="T3" fmla="*/ 110 h 110"/>
                  <a:gd name="T4" fmla="*/ 0 w 110"/>
                  <a:gd name="T5" fmla="*/ 0 h 110"/>
                  <a:gd name="T6" fmla="*/ 0 w 110"/>
                  <a:gd name="T7" fmla="*/ 65 h 110"/>
                  <a:gd name="T8" fmla="*/ 44 w 110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44" y="110"/>
                    </a:moveTo>
                    <a:cubicBezTo>
                      <a:pt x="110" y="110"/>
                      <a:pt x="110" y="110"/>
                      <a:pt x="110" y="110"/>
                    </a:cubicBezTo>
                    <a:cubicBezTo>
                      <a:pt x="98" y="54"/>
                      <a:pt x="55" y="11"/>
                      <a:pt x="0" y="0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20" y="73"/>
                      <a:pt x="36" y="90"/>
                      <a:pt x="4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63"/>
              <p:cNvSpPr/>
              <p:nvPr/>
            </p:nvSpPr>
            <p:spPr bwMode="auto">
              <a:xfrm>
                <a:off x="586" y="2026"/>
                <a:ext cx="259" cy="259"/>
              </a:xfrm>
              <a:custGeom>
                <a:avLst/>
                <a:gdLst>
                  <a:gd name="T0" fmla="*/ 110 w 110"/>
                  <a:gd name="T1" fmla="*/ 65 h 110"/>
                  <a:gd name="T2" fmla="*/ 110 w 110"/>
                  <a:gd name="T3" fmla="*/ 0 h 110"/>
                  <a:gd name="T4" fmla="*/ 0 w 110"/>
                  <a:gd name="T5" fmla="*/ 110 h 110"/>
                  <a:gd name="T6" fmla="*/ 66 w 110"/>
                  <a:gd name="T7" fmla="*/ 110 h 110"/>
                  <a:gd name="T8" fmla="*/ 110 w 110"/>
                  <a:gd name="T9" fmla="*/ 6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110" y="65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55" y="11"/>
                      <a:pt x="11" y="54"/>
                      <a:pt x="0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74" y="90"/>
                      <a:pt x="90" y="73"/>
                      <a:pt x="110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64"/>
              <p:cNvSpPr/>
              <p:nvPr/>
            </p:nvSpPr>
            <p:spPr bwMode="auto">
              <a:xfrm>
                <a:off x="982" y="2420"/>
                <a:ext cx="260" cy="262"/>
              </a:xfrm>
              <a:custGeom>
                <a:avLst/>
                <a:gdLst>
                  <a:gd name="T0" fmla="*/ 0 w 110"/>
                  <a:gd name="T1" fmla="*/ 45 h 111"/>
                  <a:gd name="T2" fmla="*/ 0 w 110"/>
                  <a:gd name="T3" fmla="*/ 111 h 111"/>
                  <a:gd name="T4" fmla="*/ 110 w 110"/>
                  <a:gd name="T5" fmla="*/ 0 h 111"/>
                  <a:gd name="T6" fmla="*/ 44 w 110"/>
                  <a:gd name="T7" fmla="*/ 0 h 111"/>
                  <a:gd name="T8" fmla="*/ 0 w 110"/>
                  <a:gd name="T9" fmla="*/ 4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0" y="45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55" y="99"/>
                      <a:pt x="98" y="56"/>
                      <a:pt x="11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6" y="21"/>
                      <a:pt x="20" y="37"/>
                      <a:pt x="0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65"/>
              <p:cNvSpPr/>
              <p:nvPr/>
            </p:nvSpPr>
            <p:spPr bwMode="auto">
              <a:xfrm>
                <a:off x="586" y="2420"/>
                <a:ext cx="259" cy="262"/>
              </a:xfrm>
              <a:custGeom>
                <a:avLst/>
                <a:gdLst>
                  <a:gd name="T0" fmla="*/ 66 w 110"/>
                  <a:gd name="T1" fmla="*/ 0 h 111"/>
                  <a:gd name="T2" fmla="*/ 0 w 110"/>
                  <a:gd name="T3" fmla="*/ 0 h 111"/>
                  <a:gd name="T4" fmla="*/ 110 w 110"/>
                  <a:gd name="T5" fmla="*/ 111 h 111"/>
                  <a:gd name="T6" fmla="*/ 110 w 110"/>
                  <a:gd name="T7" fmla="*/ 45 h 111"/>
                  <a:gd name="T8" fmla="*/ 66 w 110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6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56"/>
                      <a:pt x="55" y="99"/>
                      <a:pt x="110" y="111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90" y="37"/>
                      <a:pt x="74" y="21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6"/>
              <p:cNvSpPr>
                <a:spLocks noEditPoints="1"/>
              </p:cNvSpPr>
              <p:nvPr/>
            </p:nvSpPr>
            <p:spPr bwMode="auto">
              <a:xfrm>
                <a:off x="569" y="2009"/>
                <a:ext cx="687" cy="687"/>
              </a:xfrm>
              <a:custGeom>
                <a:avLst/>
                <a:gdLst>
                  <a:gd name="T0" fmla="*/ 146 w 291"/>
                  <a:gd name="T1" fmla="*/ 66 h 291"/>
                  <a:gd name="T2" fmla="*/ 168 w 291"/>
                  <a:gd name="T3" fmla="*/ 70 h 291"/>
                  <a:gd name="T4" fmla="*/ 169 w 291"/>
                  <a:gd name="T5" fmla="*/ 64 h 291"/>
                  <a:gd name="T6" fmla="*/ 169 w 291"/>
                  <a:gd name="T7" fmla="*/ 11 h 291"/>
                  <a:gd name="T8" fmla="*/ 158 w 291"/>
                  <a:gd name="T9" fmla="*/ 0 h 291"/>
                  <a:gd name="T10" fmla="*/ 134 w 291"/>
                  <a:gd name="T11" fmla="*/ 0 h 291"/>
                  <a:gd name="T12" fmla="*/ 122 w 291"/>
                  <a:gd name="T13" fmla="*/ 11 h 291"/>
                  <a:gd name="T14" fmla="*/ 122 w 291"/>
                  <a:gd name="T15" fmla="*/ 64 h 291"/>
                  <a:gd name="T16" fmla="*/ 124 w 291"/>
                  <a:gd name="T17" fmla="*/ 70 h 291"/>
                  <a:gd name="T18" fmla="*/ 146 w 291"/>
                  <a:gd name="T19" fmla="*/ 66 h 291"/>
                  <a:gd name="T20" fmla="*/ 64 w 291"/>
                  <a:gd name="T21" fmla="*/ 122 h 291"/>
                  <a:gd name="T22" fmla="*/ 12 w 291"/>
                  <a:gd name="T23" fmla="*/ 122 h 291"/>
                  <a:gd name="T24" fmla="*/ 0 w 291"/>
                  <a:gd name="T25" fmla="*/ 133 h 291"/>
                  <a:gd name="T26" fmla="*/ 0 w 291"/>
                  <a:gd name="T27" fmla="*/ 158 h 291"/>
                  <a:gd name="T28" fmla="*/ 12 w 291"/>
                  <a:gd name="T29" fmla="*/ 169 h 291"/>
                  <a:gd name="T30" fmla="*/ 64 w 291"/>
                  <a:gd name="T31" fmla="*/ 169 h 291"/>
                  <a:gd name="T32" fmla="*/ 70 w 291"/>
                  <a:gd name="T33" fmla="*/ 167 h 291"/>
                  <a:gd name="T34" fmla="*/ 67 w 291"/>
                  <a:gd name="T35" fmla="*/ 145 h 291"/>
                  <a:gd name="T36" fmla="*/ 70 w 291"/>
                  <a:gd name="T37" fmla="*/ 123 h 291"/>
                  <a:gd name="T38" fmla="*/ 64 w 291"/>
                  <a:gd name="T39" fmla="*/ 122 h 291"/>
                  <a:gd name="T40" fmla="*/ 146 w 291"/>
                  <a:gd name="T41" fmla="*/ 224 h 291"/>
                  <a:gd name="T42" fmla="*/ 124 w 291"/>
                  <a:gd name="T43" fmla="*/ 221 h 291"/>
                  <a:gd name="T44" fmla="*/ 122 w 291"/>
                  <a:gd name="T45" fmla="*/ 227 h 291"/>
                  <a:gd name="T46" fmla="*/ 122 w 291"/>
                  <a:gd name="T47" fmla="*/ 279 h 291"/>
                  <a:gd name="T48" fmla="*/ 134 w 291"/>
                  <a:gd name="T49" fmla="*/ 291 h 291"/>
                  <a:gd name="T50" fmla="*/ 158 w 291"/>
                  <a:gd name="T51" fmla="*/ 291 h 291"/>
                  <a:gd name="T52" fmla="*/ 169 w 291"/>
                  <a:gd name="T53" fmla="*/ 279 h 291"/>
                  <a:gd name="T54" fmla="*/ 169 w 291"/>
                  <a:gd name="T55" fmla="*/ 227 h 291"/>
                  <a:gd name="T56" fmla="*/ 168 w 291"/>
                  <a:gd name="T57" fmla="*/ 221 h 291"/>
                  <a:gd name="T58" fmla="*/ 146 w 291"/>
                  <a:gd name="T59" fmla="*/ 224 h 291"/>
                  <a:gd name="T60" fmla="*/ 280 w 291"/>
                  <a:gd name="T61" fmla="*/ 122 h 291"/>
                  <a:gd name="T62" fmla="*/ 227 w 291"/>
                  <a:gd name="T63" fmla="*/ 122 h 291"/>
                  <a:gd name="T64" fmla="*/ 222 w 291"/>
                  <a:gd name="T65" fmla="*/ 123 h 291"/>
                  <a:gd name="T66" fmla="*/ 225 w 291"/>
                  <a:gd name="T67" fmla="*/ 145 h 291"/>
                  <a:gd name="T68" fmla="*/ 222 w 291"/>
                  <a:gd name="T69" fmla="*/ 167 h 291"/>
                  <a:gd name="T70" fmla="*/ 227 w 291"/>
                  <a:gd name="T71" fmla="*/ 169 h 291"/>
                  <a:gd name="T72" fmla="*/ 280 w 291"/>
                  <a:gd name="T73" fmla="*/ 169 h 291"/>
                  <a:gd name="T74" fmla="*/ 291 w 291"/>
                  <a:gd name="T75" fmla="*/ 158 h 291"/>
                  <a:gd name="T76" fmla="*/ 291 w 291"/>
                  <a:gd name="T77" fmla="*/ 133 h 291"/>
                  <a:gd name="T78" fmla="*/ 280 w 291"/>
                  <a:gd name="T79" fmla="*/ 12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1" h="291">
                    <a:moveTo>
                      <a:pt x="146" y="66"/>
                    </a:moveTo>
                    <a:cubicBezTo>
                      <a:pt x="153" y="66"/>
                      <a:pt x="161" y="68"/>
                      <a:pt x="168" y="70"/>
                    </a:cubicBezTo>
                    <a:cubicBezTo>
                      <a:pt x="169" y="68"/>
                      <a:pt x="169" y="66"/>
                      <a:pt x="169" y="64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5"/>
                      <a:pt x="164" y="0"/>
                      <a:pt x="158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27" y="0"/>
                      <a:pt x="122" y="5"/>
                      <a:pt x="122" y="11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22" y="66"/>
                      <a:pt x="123" y="68"/>
                      <a:pt x="124" y="70"/>
                    </a:cubicBezTo>
                    <a:cubicBezTo>
                      <a:pt x="131" y="68"/>
                      <a:pt x="138" y="66"/>
                      <a:pt x="146" y="66"/>
                    </a:cubicBezTo>
                    <a:close/>
                    <a:moveTo>
                      <a:pt x="64" y="122"/>
                    </a:moveTo>
                    <a:cubicBezTo>
                      <a:pt x="12" y="122"/>
                      <a:pt x="12" y="122"/>
                      <a:pt x="12" y="122"/>
                    </a:cubicBezTo>
                    <a:cubicBezTo>
                      <a:pt x="5" y="122"/>
                      <a:pt x="0" y="127"/>
                      <a:pt x="0" y="133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64"/>
                      <a:pt x="5" y="169"/>
                      <a:pt x="12" y="169"/>
                    </a:cubicBezTo>
                    <a:cubicBezTo>
                      <a:pt x="64" y="169"/>
                      <a:pt x="64" y="169"/>
                      <a:pt x="64" y="169"/>
                    </a:cubicBezTo>
                    <a:cubicBezTo>
                      <a:pt x="66" y="169"/>
                      <a:pt x="68" y="168"/>
                      <a:pt x="70" y="167"/>
                    </a:cubicBezTo>
                    <a:cubicBezTo>
                      <a:pt x="68" y="160"/>
                      <a:pt x="67" y="153"/>
                      <a:pt x="67" y="145"/>
                    </a:cubicBezTo>
                    <a:cubicBezTo>
                      <a:pt x="67" y="138"/>
                      <a:pt x="68" y="130"/>
                      <a:pt x="70" y="123"/>
                    </a:cubicBezTo>
                    <a:cubicBezTo>
                      <a:pt x="68" y="122"/>
                      <a:pt x="66" y="122"/>
                      <a:pt x="64" y="122"/>
                    </a:cubicBezTo>
                    <a:close/>
                    <a:moveTo>
                      <a:pt x="146" y="224"/>
                    </a:moveTo>
                    <a:cubicBezTo>
                      <a:pt x="138" y="224"/>
                      <a:pt x="131" y="223"/>
                      <a:pt x="124" y="221"/>
                    </a:cubicBezTo>
                    <a:cubicBezTo>
                      <a:pt x="123" y="223"/>
                      <a:pt x="122" y="225"/>
                      <a:pt x="122" y="227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2" y="286"/>
                      <a:pt x="127" y="291"/>
                      <a:pt x="134" y="291"/>
                    </a:cubicBezTo>
                    <a:cubicBezTo>
                      <a:pt x="158" y="291"/>
                      <a:pt x="158" y="291"/>
                      <a:pt x="158" y="291"/>
                    </a:cubicBezTo>
                    <a:cubicBezTo>
                      <a:pt x="164" y="291"/>
                      <a:pt x="169" y="286"/>
                      <a:pt x="169" y="279"/>
                    </a:cubicBezTo>
                    <a:cubicBezTo>
                      <a:pt x="169" y="227"/>
                      <a:pt x="169" y="227"/>
                      <a:pt x="169" y="227"/>
                    </a:cubicBezTo>
                    <a:cubicBezTo>
                      <a:pt x="169" y="225"/>
                      <a:pt x="169" y="223"/>
                      <a:pt x="168" y="221"/>
                    </a:cubicBezTo>
                    <a:cubicBezTo>
                      <a:pt x="161" y="223"/>
                      <a:pt x="153" y="224"/>
                      <a:pt x="146" y="224"/>
                    </a:cubicBezTo>
                    <a:close/>
                    <a:moveTo>
                      <a:pt x="280" y="122"/>
                    </a:moveTo>
                    <a:cubicBezTo>
                      <a:pt x="227" y="122"/>
                      <a:pt x="227" y="122"/>
                      <a:pt x="227" y="122"/>
                    </a:cubicBezTo>
                    <a:cubicBezTo>
                      <a:pt x="225" y="122"/>
                      <a:pt x="223" y="122"/>
                      <a:pt x="222" y="123"/>
                    </a:cubicBezTo>
                    <a:cubicBezTo>
                      <a:pt x="224" y="130"/>
                      <a:pt x="225" y="138"/>
                      <a:pt x="225" y="145"/>
                    </a:cubicBezTo>
                    <a:cubicBezTo>
                      <a:pt x="225" y="153"/>
                      <a:pt x="224" y="160"/>
                      <a:pt x="222" y="167"/>
                    </a:cubicBezTo>
                    <a:cubicBezTo>
                      <a:pt x="223" y="168"/>
                      <a:pt x="225" y="169"/>
                      <a:pt x="227" y="169"/>
                    </a:cubicBezTo>
                    <a:cubicBezTo>
                      <a:pt x="280" y="169"/>
                      <a:pt x="280" y="169"/>
                      <a:pt x="280" y="169"/>
                    </a:cubicBezTo>
                    <a:cubicBezTo>
                      <a:pt x="286" y="169"/>
                      <a:pt x="291" y="164"/>
                      <a:pt x="291" y="158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91" y="127"/>
                      <a:pt x="286" y="122"/>
                      <a:pt x="28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365810" y="3665589"/>
            <a:ext cx="671987" cy="672075"/>
            <a:chOff x="2996006" y="2598852"/>
            <a:chExt cx="504056" cy="504056"/>
          </a:xfrm>
        </p:grpSpPr>
        <p:sp>
          <p:nvSpPr>
            <p:cNvPr id="33" name="椭圆 32"/>
            <p:cNvSpPr/>
            <p:nvPr/>
          </p:nvSpPr>
          <p:spPr>
            <a:xfrm>
              <a:off x="2996006" y="2598852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Group 35"/>
            <p:cNvGrpSpPr>
              <a:grpSpLocks noChangeAspect="1"/>
            </p:cNvGrpSpPr>
            <p:nvPr/>
          </p:nvGrpSpPr>
          <p:grpSpPr>
            <a:xfrm>
              <a:off x="3077723" y="2685493"/>
              <a:ext cx="340622" cy="330774"/>
              <a:chOff x="-82" y="533"/>
              <a:chExt cx="1349" cy="1310"/>
            </a:xfrm>
          </p:grpSpPr>
          <p:sp>
            <p:nvSpPr>
              <p:cNvPr id="35" name="Freeform 36"/>
              <p:cNvSpPr>
                <a:spLocks noEditPoints="1"/>
              </p:cNvSpPr>
              <p:nvPr/>
            </p:nvSpPr>
            <p:spPr bwMode="auto">
              <a:xfrm>
                <a:off x="-82" y="849"/>
                <a:ext cx="1072" cy="994"/>
              </a:xfrm>
              <a:custGeom>
                <a:avLst/>
                <a:gdLst>
                  <a:gd name="T0" fmla="*/ 225 w 454"/>
                  <a:gd name="T1" fmla="*/ 0 h 421"/>
                  <a:gd name="T2" fmla="*/ 304 w 454"/>
                  <a:gd name="T3" fmla="*/ 16 h 421"/>
                  <a:gd name="T4" fmla="*/ 411 w 454"/>
                  <a:gd name="T5" fmla="*/ 280 h 421"/>
                  <a:gd name="T6" fmla="*/ 225 w 454"/>
                  <a:gd name="T7" fmla="*/ 403 h 421"/>
                  <a:gd name="T8" fmla="*/ 224 w 454"/>
                  <a:gd name="T9" fmla="*/ 403 h 421"/>
                  <a:gd name="T10" fmla="*/ 224 w 454"/>
                  <a:gd name="T11" fmla="*/ 403 h 421"/>
                  <a:gd name="T12" fmla="*/ 219 w 454"/>
                  <a:gd name="T13" fmla="*/ 405 h 421"/>
                  <a:gd name="T14" fmla="*/ 145 w 454"/>
                  <a:gd name="T15" fmla="*/ 421 h 421"/>
                  <a:gd name="T16" fmla="*/ 84 w 454"/>
                  <a:gd name="T17" fmla="*/ 412 h 421"/>
                  <a:gd name="T18" fmla="*/ 81 w 454"/>
                  <a:gd name="T19" fmla="*/ 409 h 421"/>
                  <a:gd name="T20" fmla="*/ 127 w 454"/>
                  <a:gd name="T21" fmla="*/ 382 h 421"/>
                  <a:gd name="T22" fmla="*/ 125 w 454"/>
                  <a:gd name="T23" fmla="*/ 376 h 421"/>
                  <a:gd name="T24" fmla="*/ 40 w 454"/>
                  <a:gd name="T25" fmla="*/ 123 h 421"/>
                  <a:gd name="T26" fmla="*/ 225 w 454"/>
                  <a:gd name="T27" fmla="*/ 0 h 421"/>
                  <a:gd name="T28" fmla="*/ 225 w 454"/>
                  <a:gd name="T29" fmla="*/ 21 h 421"/>
                  <a:gd name="T30" fmla="*/ 59 w 454"/>
                  <a:gd name="T31" fmla="*/ 132 h 421"/>
                  <a:gd name="T32" fmla="*/ 136 w 454"/>
                  <a:gd name="T33" fmla="*/ 358 h 421"/>
                  <a:gd name="T34" fmla="*/ 146 w 454"/>
                  <a:gd name="T35" fmla="*/ 391 h 421"/>
                  <a:gd name="T36" fmla="*/ 146 w 454"/>
                  <a:gd name="T37" fmla="*/ 391 h 421"/>
                  <a:gd name="T38" fmla="*/ 146 w 454"/>
                  <a:gd name="T39" fmla="*/ 392 h 421"/>
                  <a:gd name="T40" fmla="*/ 141 w 454"/>
                  <a:gd name="T41" fmla="*/ 399 h 421"/>
                  <a:gd name="T42" fmla="*/ 145 w 454"/>
                  <a:gd name="T43" fmla="*/ 399 h 421"/>
                  <a:gd name="T44" fmla="*/ 210 w 454"/>
                  <a:gd name="T45" fmla="*/ 385 h 421"/>
                  <a:gd name="T46" fmla="*/ 224 w 454"/>
                  <a:gd name="T47" fmla="*/ 382 h 421"/>
                  <a:gd name="T48" fmla="*/ 225 w 454"/>
                  <a:gd name="T49" fmla="*/ 382 h 421"/>
                  <a:gd name="T50" fmla="*/ 391 w 454"/>
                  <a:gd name="T51" fmla="*/ 272 h 421"/>
                  <a:gd name="T52" fmla="*/ 295 w 454"/>
                  <a:gd name="T53" fmla="*/ 36 h 421"/>
                  <a:gd name="T54" fmla="*/ 225 w 454"/>
                  <a:gd name="T55" fmla="*/ 21 h 421"/>
                  <a:gd name="T56" fmla="*/ 225 w 454"/>
                  <a:gd name="T57" fmla="*/ 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3" h="421">
                    <a:moveTo>
                      <a:pt x="225" y="0"/>
                    </a:moveTo>
                    <a:cubicBezTo>
                      <a:pt x="252" y="0"/>
                      <a:pt x="278" y="5"/>
                      <a:pt x="304" y="16"/>
                    </a:cubicBezTo>
                    <a:cubicBezTo>
                      <a:pt x="406" y="59"/>
                      <a:pt x="454" y="177"/>
                      <a:pt x="411" y="280"/>
                    </a:cubicBezTo>
                    <a:cubicBezTo>
                      <a:pt x="379" y="357"/>
                      <a:pt x="304" y="403"/>
                      <a:pt x="225" y="403"/>
                    </a:cubicBezTo>
                    <a:cubicBezTo>
                      <a:pt x="225" y="403"/>
                      <a:pt x="225" y="403"/>
                      <a:pt x="224" y="403"/>
                    </a:cubicBezTo>
                    <a:cubicBezTo>
                      <a:pt x="224" y="403"/>
                      <a:pt x="224" y="403"/>
                      <a:pt x="224" y="403"/>
                    </a:cubicBezTo>
                    <a:cubicBezTo>
                      <a:pt x="223" y="403"/>
                      <a:pt x="221" y="404"/>
                      <a:pt x="219" y="405"/>
                    </a:cubicBezTo>
                    <a:cubicBezTo>
                      <a:pt x="194" y="417"/>
                      <a:pt x="168" y="421"/>
                      <a:pt x="145" y="421"/>
                    </a:cubicBezTo>
                    <a:cubicBezTo>
                      <a:pt x="118" y="421"/>
                      <a:pt x="95" y="416"/>
                      <a:pt x="84" y="412"/>
                    </a:cubicBezTo>
                    <a:cubicBezTo>
                      <a:pt x="81" y="411"/>
                      <a:pt x="79" y="409"/>
                      <a:pt x="81" y="409"/>
                    </a:cubicBezTo>
                    <a:cubicBezTo>
                      <a:pt x="111" y="406"/>
                      <a:pt x="123" y="389"/>
                      <a:pt x="127" y="382"/>
                    </a:cubicBezTo>
                    <a:cubicBezTo>
                      <a:pt x="128" y="379"/>
                      <a:pt x="126" y="377"/>
                      <a:pt x="125" y="376"/>
                    </a:cubicBezTo>
                    <a:cubicBezTo>
                      <a:pt x="38" y="327"/>
                      <a:pt x="0" y="218"/>
                      <a:pt x="40" y="123"/>
                    </a:cubicBezTo>
                    <a:cubicBezTo>
                      <a:pt x="72" y="46"/>
                      <a:pt x="147" y="0"/>
                      <a:pt x="225" y="0"/>
                    </a:cubicBezTo>
                    <a:moveTo>
                      <a:pt x="225" y="21"/>
                    </a:moveTo>
                    <a:cubicBezTo>
                      <a:pt x="153" y="21"/>
                      <a:pt x="88" y="65"/>
                      <a:pt x="59" y="132"/>
                    </a:cubicBezTo>
                    <a:cubicBezTo>
                      <a:pt x="24" y="215"/>
                      <a:pt x="57" y="313"/>
                      <a:pt x="136" y="358"/>
                    </a:cubicBezTo>
                    <a:cubicBezTo>
                      <a:pt x="147" y="365"/>
                      <a:pt x="152" y="379"/>
                      <a:pt x="146" y="391"/>
                    </a:cubicBezTo>
                    <a:cubicBezTo>
                      <a:pt x="146" y="391"/>
                      <a:pt x="146" y="391"/>
                      <a:pt x="146" y="391"/>
                    </a:cubicBezTo>
                    <a:cubicBezTo>
                      <a:pt x="146" y="392"/>
                      <a:pt x="146" y="392"/>
                      <a:pt x="146" y="392"/>
                    </a:cubicBezTo>
                    <a:cubicBezTo>
                      <a:pt x="144" y="394"/>
                      <a:pt x="143" y="396"/>
                      <a:pt x="141" y="399"/>
                    </a:cubicBezTo>
                    <a:cubicBezTo>
                      <a:pt x="142" y="399"/>
                      <a:pt x="143" y="399"/>
                      <a:pt x="145" y="399"/>
                    </a:cubicBezTo>
                    <a:cubicBezTo>
                      <a:pt x="169" y="399"/>
                      <a:pt x="191" y="394"/>
                      <a:pt x="210" y="385"/>
                    </a:cubicBezTo>
                    <a:cubicBezTo>
                      <a:pt x="214" y="383"/>
                      <a:pt x="219" y="382"/>
                      <a:pt x="224" y="382"/>
                    </a:cubicBezTo>
                    <a:cubicBezTo>
                      <a:pt x="225" y="382"/>
                      <a:pt x="225" y="382"/>
                      <a:pt x="225" y="382"/>
                    </a:cubicBezTo>
                    <a:cubicBezTo>
                      <a:pt x="298" y="382"/>
                      <a:pt x="363" y="339"/>
                      <a:pt x="391" y="272"/>
                    </a:cubicBezTo>
                    <a:cubicBezTo>
                      <a:pt x="430" y="180"/>
                      <a:pt x="387" y="74"/>
                      <a:pt x="295" y="36"/>
                    </a:cubicBezTo>
                    <a:cubicBezTo>
                      <a:pt x="273" y="26"/>
                      <a:pt x="249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201" y="1291"/>
                <a:ext cx="121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Oval 38"/>
              <p:cNvSpPr>
                <a:spLocks noChangeArrowheads="1"/>
              </p:cNvSpPr>
              <p:nvPr/>
            </p:nvSpPr>
            <p:spPr bwMode="auto">
              <a:xfrm>
                <a:off x="400" y="1291"/>
                <a:ext cx="118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Oval 39"/>
              <p:cNvSpPr>
                <a:spLocks noChangeArrowheads="1"/>
              </p:cNvSpPr>
              <p:nvPr/>
            </p:nvSpPr>
            <p:spPr bwMode="auto">
              <a:xfrm>
                <a:off x="596" y="1291"/>
                <a:ext cx="118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40"/>
              <p:cNvSpPr>
                <a:spLocks noEditPoints="1"/>
              </p:cNvSpPr>
              <p:nvPr/>
            </p:nvSpPr>
            <p:spPr bwMode="auto">
              <a:xfrm>
                <a:off x="440" y="533"/>
                <a:ext cx="827" cy="909"/>
              </a:xfrm>
              <a:custGeom>
                <a:avLst/>
                <a:gdLst>
                  <a:gd name="T0" fmla="*/ 242 w 350"/>
                  <a:gd name="T1" fmla="*/ 350 h 385"/>
                  <a:gd name="T2" fmla="*/ 243 w 350"/>
                  <a:gd name="T3" fmla="*/ 346 h 385"/>
                  <a:gd name="T4" fmla="*/ 316 w 350"/>
                  <a:gd name="T5" fmla="*/ 129 h 385"/>
                  <a:gd name="T6" fmla="*/ 90 w 350"/>
                  <a:gd name="T7" fmla="*/ 37 h 385"/>
                  <a:gd name="T8" fmla="*/ 0 w 350"/>
                  <a:gd name="T9" fmla="*/ 125 h 385"/>
                  <a:gd name="T10" fmla="*/ 4 w 350"/>
                  <a:gd name="T11" fmla="*/ 124 h 385"/>
                  <a:gd name="T12" fmla="*/ 86 w 350"/>
                  <a:gd name="T13" fmla="*/ 141 h 385"/>
                  <a:gd name="T14" fmla="*/ 151 w 350"/>
                  <a:gd name="T15" fmla="*/ 184 h 385"/>
                  <a:gd name="T16" fmla="*/ 164 w 350"/>
                  <a:gd name="T17" fmla="*/ 180 h 385"/>
                  <a:gd name="T18" fmla="*/ 186 w 350"/>
                  <a:gd name="T19" fmla="*/ 202 h 385"/>
                  <a:gd name="T20" fmla="*/ 180 w 350"/>
                  <a:gd name="T21" fmla="*/ 218 h 385"/>
                  <a:gd name="T22" fmla="*/ 210 w 350"/>
                  <a:gd name="T23" fmla="*/ 383 h 385"/>
                  <a:gd name="T24" fmla="*/ 278 w 350"/>
                  <a:gd name="T25" fmla="*/ 376 h 385"/>
                  <a:gd name="T26" fmla="*/ 281 w 350"/>
                  <a:gd name="T27" fmla="*/ 374 h 385"/>
                  <a:gd name="T28" fmla="*/ 242 w 350"/>
                  <a:gd name="T29" fmla="*/ 350 h 385"/>
                  <a:gd name="T30" fmla="*/ 216 w 350"/>
                  <a:gd name="T31" fmla="*/ 202 h 385"/>
                  <a:gd name="T32" fmla="*/ 239 w 350"/>
                  <a:gd name="T33" fmla="*/ 180 h 385"/>
                  <a:gd name="T34" fmla="*/ 261 w 350"/>
                  <a:gd name="T35" fmla="*/ 202 h 385"/>
                  <a:gd name="T36" fmla="*/ 239 w 350"/>
                  <a:gd name="T37" fmla="*/ 225 h 385"/>
                  <a:gd name="T38" fmla="*/ 216 w 350"/>
                  <a:gd name="T39" fmla="*/ 202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0" h="385">
                    <a:moveTo>
                      <a:pt x="242" y="350"/>
                    </a:moveTo>
                    <a:cubicBezTo>
                      <a:pt x="241" y="348"/>
                      <a:pt x="242" y="346"/>
                      <a:pt x="243" y="346"/>
                    </a:cubicBezTo>
                    <a:cubicBezTo>
                      <a:pt x="318" y="303"/>
                      <a:pt x="350" y="210"/>
                      <a:pt x="316" y="129"/>
                    </a:cubicBezTo>
                    <a:cubicBezTo>
                      <a:pt x="279" y="41"/>
                      <a:pt x="178" y="0"/>
                      <a:pt x="90" y="37"/>
                    </a:cubicBezTo>
                    <a:cubicBezTo>
                      <a:pt x="49" y="55"/>
                      <a:pt x="18" y="86"/>
                      <a:pt x="0" y="125"/>
                    </a:cubicBezTo>
                    <a:cubicBezTo>
                      <a:pt x="2" y="124"/>
                      <a:pt x="3" y="124"/>
                      <a:pt x="4" y="124"/>
                    </a:cubicBezTo>
                    <a:cubicBezTo>
                      <a:pt x="32" y="124"/>
                      <a:pt x="59" y="130"/>
                      <a:pt x="86" y="141"/>
                    </a:cubicBezTo>
                    <a:cubicBezTo>
                      <a:pt x="111" y="151"/>
                      <a:pt x="133" y="166"/>
                      <a:pt x="151" y="184"/>
                    </a:cubicBezTo>
                    <a:cubicBezTo>
                      <a:pt x="154" y="181"/>
                      <a:pt x="159" y="180"/>
                      <a:pt x="164" y="180"/>
                    </a:cubicBezTo>
                    <a:cubicBezTo>
                      <a:pt x="176" y="180"/>
                      <a:pt x="186" y="190"/>
                      <a:pt x="186" y="202"/>
                    </a:cubicBezTo>
                    <a:cubicBezTo>
                      <a:pt x="186" y="208"/>
                      <a:pt x="184" y="214"/>
                      <a:pt x="180" y="218"/>
                    </a:cubicBezTo>
                    <a:cubicBezTo>
                      <a:pt x="211" y="265"/>
                      <a:pt x="223" y="325"/>
                      <a:pt x="210" y="383"/>
                    </a:cubicBezTo>
                    <a:cubicBezTo>
                      <a:pt x="240" y="385"/>
                      <a:pt x="266" y="380"/>
                      <a:pt x="278" y="376"/>
                    </a:cubicBezTo>
                    <a:cubicBezTo>
                      <a:pt x="281" y="375"/>
                      <a:pt x="282" y="374"/>
                      <a:pt x="281" y="374"/>
                    </a:cubicBezTo>
                    <a:cubicBezTo>
                      <a:pt x="255" y="371"/>
                      <a:pt x="245" y="356"/>
                      <a:pt x="242" y="350"/>
                    </a:cubicBezTo>
                    <a:close/>
                    <a:moveTo>
                      <a:pt x="216" y="202"/>
                    </a:moveTo>
                    <a:cubicBezTo>
                      <a:pt x="216" y="190"/>
                      <a:pt x="226" y="180"/>
                      <a:pt x="239" y="180"/>
                    </a:cubicBezTo>
                    <a:cubicBezTo>
                      <a:pt x="251" y="180"/>
                      <a:pt x="261" y="190"/>
                      <a:pt x="261" y="202"/>
                    </a:cubicBezTo>
                    <a:cubicBezTo>
                      <a:pt x="261" y="215"/>
                      <a:pt x="251" y="225"/>
                      <a:pt x="239" y="225"/>
                    </a:cubicBezTo>
                    <a:cubicBezTo>
                      <a:pt x="226" y="225"/>
                      <a:pt x="216" y="215"/>
                      <a:pt x="216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1365810" y="4466948"/>
            <a:ext cx="671987" cy="672075"/>
            <a:chOff x="2996006" y="3225278"/>
            <a:chExt cx="504056" cy="504056"/>
          </a:xfrm>
        </p:grpSpPr>
        <p:sp>
          <p:nvSpPr>
            <p:cNvPr id="41" name="椭圆 40"/>
            <p:cNvSpPr/>
            <p:nvPr/>
          </p:nvSpPr>
          <p:spPr>
            <a:xfrm>
              <a:off x="2996006" y="322527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Group 44"/>
            <p:cNvGrpSpPr>
              <a:grpSpLocks noChangeAspect="1"/>
            </p:cNvGrpSpPr>
            <p:nvPr/>
          </p:nvGrpSpPr>
          <p:grpSpPr>
            <a:xfrm>
              <a:off x="3096253" y="3325095"/>
              <a:ext cx="303562" cy="304422"/>
              <a:chOff x="199" y="871"/>
              <a:chExt cx="707" cy="709"/>
            </a:xfrm>
          </p:grpSpPr>
          <p:sp>
            <p:nvSpPr>
              <p:cNvPr id="43" name="Freeform 45"/>
              <p:cNvSpPr>
                <a:spLocks noEditPoints="1"/>
              </p:cNvSpPr>
              <p:nvPr/>
            </p:nvSpPr>
            <p:spPr bwMode="auto">
              <a:xfrm>
                <a:off x="240" y="1247"/>
                <a:ext cx="635" cy="333"/>
              </a:xfrm>
              <a:custGeom>
                <a:avLst/>
                <a:gdLst>
                  <a:gd name="T0" fmla="*/ 269 w 269"/>
                  <a:gd name="T1" fmla="*/ 0 h 141"/>
                  <a:gd name="T2" fmla="*/ 269 w 269"/>
                  <a:gd name="T3" fmla="*/ 109 h 141"/>
                  <a:gd name="T4" fmla="*/ 237 w 269"/>
                  <a:gd name="T5" fmla="*/ 141 h 141"/>
                  <a:gd name="T6" fmla="*/ 32 w 269"/>
                  <a:gd name="T7" fmla="*/ 141 h 141"/>
                  <a:gd name="T8" fmla="*/ 0 w 269"/>
                  <a:gd name="T9" fmla="*/ 109 h 141"/>
                  <a:gd name="T10" fmla="*/ 0 w 269"/>
                  <a:gd name="T11" fmla="*/ 0 h 141"/>
                  <a:gd name="T12" fmla="*/ 269 w 269"/>
                  <a:gd name="T13" fmla="*/ 0 h 141"/>
                  <a:gd name="T14" fmla="*/ 255 w 269"/>
                  <a:gd name="T15" fmla="*/ 13 h 141"/>
                  <a:gd name="T16" fmla="*/ 14 w 269"/>
                  <a:gd name="T17" fmla="*/ 13 h 141"/>
                  <a:gd name="T18" fmla="*/ 14 w 269"/>
                  <a:gd name="T19" fmla="*/ 108 h 141"/>
                  <a:gd name="T20" fmla="*/ 34 w 269"/>
                  <a:gd name="T21" fmla="*/ 128 h 141"/>
                  <a:gd name="T22" fmla="*/ 235 w 269"/>
                  <a:gd name="T23" fmla="*/ 128 h 141"/>
                  <a:gd name="T24" fmla="*/ 255 w 269"/>
                  <a:gd name="T25" fmla="*/ 108 h 141"/>
                  <a:gd name="T26" fmla="*/ 255 w 269"/>
                  <a:gd name="T27" fmla="*/ 1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9" h="141">
                    <a:moveTo>
                      <a:pt x="269" y="0"/>
                    </a:moveTo>
                    <a:cubicBezTo>
                      <a:pt x="269" y="109"/>
                      <a:pt x="269" y="109"/>
                      <a:pt x="269" y="109"/>
                    </a:cubicBezTo>
                    <a:cubicBezTo>
                      <a:pt x="269" y="127"/>
                      <a:pt x="254" y="141"/>
                      <a:pt x="237" y="141"/>
                    </a:cubicBezTo>
                    <a:cubicBezTo>
                      <a:pt x="32" y="141"/>
                      <a:pt x="32" y="141"/>
                      <a:pt x="32" y="141"/>
                    </a:cubicBezTo>
                    <a:cubicBezTo>
                      <a:pt x="15" y="141"/>
                      <a:pt x="0" y="127"/>
                      <a:pt x="0" y="10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moveTo>
                      <a:pt x="255" y="13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19"/>
                      <a:pt x="23" y="128"/>
                      <a:pt x="34" y="128"/>
                    </a:cubicBezTo>
                    <a:cubicBezTo>
                      <a:pt x="235" y="128"/>
                      <a:pt x="235" y="128"/>
                      <a:pt x="235" y="128"/>
                    </a:cubicBezTo>
                    <a:cubicBezTo>
                      <a:pt x="246" y="128"/>
                      <a:pt x="255" y="119"/>
                      <a:pt x="255" y="108"/>
                    </a:cubicBezTo>
                    <a:cubicBezTo>
                      <a:pt x="255" y="13"/>
                      <a:pt x="255" y="13"/>
                      <a:pt x="255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6"/>
              <p:cNvSpPr/>
              <p:nvPr/>
            </p:nvSpPr>
            <p:spPr bwMode="auto">
              <a:xfrm>
                <a:off x="240" y="1136"/>
                <a:ext cx="635" cy="97"/>
              </a:xfrm>
              <a:custGeom>
                <a:avLst/>
                <a:gdLst>
                  <a:gd name="T0" fmla="*/ 269 w 269"/>
                  <a:gd name="T1" fmla="*/ 41 h 41"/>
                  <a:gd name="T2" fmla="*/ 269 w 269"/>
                  <a:gd name="T3" fmla="*/ 32 h 41"/>
                  <a:gd name="T4" fmla="*/ 237 w 269"/>
                  <a:gd name="T5" fmla="*/ 0 h 41"/>
                  <a:gd name="T6" fmla="*/ 32 w 269"/>
                  <a:gd name="T7" fmla="*/ 0 h 41"/>
                  <a:gd name="T8" fmla="*/ 0 w 269"/>
                  <a:gd name="T9" fmla="*/ 32 h 41"/>
                  <a:gd name="T10" fmla="*/ 0 w 269"/>
                  <a:gd name="T11" fmla="*/ 41 h 41"/>
                  <a:gd name="T12" fmla="*/ 269 w 269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" h="41">
                    <a:moveTo>
                      <a:pt x="269" y="41"/>
                    </a:moveTo>
                    <a:cubicBezTo>
                      <a:pt x="269" y="32"/>
                      <a:pt x="269" y="32"/>
                      <a:pt x="269" y="32"/>
                    </a:cubicBezTo>
                    <a:cubicBezTo>
                      <a:pt x="269" y="14"/>
                      <a:pt x="254" y="0"/>
                      <a:pt x="23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26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7"/>
              <p:cNvSpPr/>
              <p:nvPr/>
            </p:nvSpPr>
            <p:spPr bwMode="auto">
              <a:xfrm>
                <a:off x="199" y="871"/>
                <a:ext cx="213" cy="210"/>
              </a:xfrm>
              <a:custGeom>
                <a:avLst/>
                <a:gdLst>
                  <a:gd name="T0" fmla="*/ 39 w 90"/>
                  <a:gd name="T1" fmla="*/ 2 h 89"/>
                  <a:gd name="T2" fmla="*/ 56 w 90"/>
                  <a:gd name="T3" fmla="*/ 35 h 89"/>
                  <a:gd name="T4" fmla="*/ 47 w 90"/>
                  <a:gd name="T5" fmla="*/ 50 h 89"/>
                  <a:gd name="T6" fmla="*/ 30 w 90"/>
                  <a:gd name="T7" fmla="*/ 49 h 89"/>
                  <a:gd name="T8" fmla="*/ 13 w 90"/>
                  <a:gd name="T9" fmla="*/ 16 h 89"/>
                  <a:gd name="T10" fmla="*/ 8 w 90"/>
                  <a:gd name="T11" fmla="*/ 62 h 89"/>
                  <a:gd name="T12" fmla="*/ 62 w 90"/>
                  <a:gd name="T13" fmla="*/ 78 h 89"/>
                  <a:gd name="T14" fmla="*/ 79 w 90"/>
                  <a:gd name="T15" fmla="*/ 23 h 89"/>
                  <a:gd name="T16" fmla="*/ 39 w 90"/>
                  <a:gd name="T17" fmla="*/ 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89">
                    <a:moveTo>
                      <a:pt x="39" y="2"/>
                    </a:moveTo>
                    <a:cubicBezTo>
                      <a:pt x="56" y="35"/>
                      <a:pt x="56" y="35"/>
                      <a:pt x="56" y="35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" y="28"/>
                      <a:pt x="0" y="46"/>
                      <a:pt x="8" y="62"/>
                    </a:cubicBezTo>
                    <a:cubicBezTo>
                      <a:pt x="18" y="81"/>
                      <a:pt x="43" y="89"/>
                      <a:pt x="62" y="78"/>
                    </a:cubicBezTo>
                    <a:cubicBezTo>
                      <a:pt x="82" y="68"/>
                      <a:pt x="90" y="43"/>
                      <a:pt x="79" y="23"/>
                    </a:cubicBezTo>
                    <a:cubicBezTo>
                      <a:pt x="71" y="8"/>
                      <a:pt x="55" y="0"/>
                      <a:pt x="3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8"/>
              <p:cNvSpPr/>
              <p:nvPr/>
            </p:nvSpPr>
            <p:spPr bwMode="auto">
              <a:xfrm>
                <a:off x="303" y="1018"/>
                <a:ext cx="123" cy="108"/>
              </a:xfrm>
              <a:custGeom>
                <a:avLst/>
                <a:gdLst>
                  <a:gd name="T0" fmla="*/ 123 w 123"/>
                  <a:gd name="T1" fmla="*/ 108 h 108"/>
                  <a:gd name="T2" fmla="*/ 64 w 123"/>
                  <a:gd name="T3" fmla="*/ 0 h 108"/>
                  <a:gd name="T4" fmla="*/ 0 w 123"/>
                  <a:gd name="T5" fmla="*/ 33 h 108"/>
                  <a:gd name="T6" fmla="*/ 41 w 123"/>
                  <a:gd name="T7" fmla="*/ 108 h 108"/>
                  <a:gd name="T8" fmla="*/ 123 w 12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08">
                    <a:moveTo>
                      <a:pt x="123" y="108"/>
                    </a:moveTo>
                    <a:lnTo>
                      <a:pt x="64" y="0"/>
                    </a:lnTo>
                    <a:lnTo>
                      <a:pt x="0" y="33"/>
                    </a:lnTo>
                    <a:lnTo>
                      <a:pt x="41" y="108"/>
                    </a:lnTo>
                    <a:lnTo>
                      <a:pt x="123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9"/>
              <p:cNvSpPr/>
              <p:nvPr/>
            </p:nvSpPr>
            <p:spPr bwMode="auto">
              <a:xfrm>
                <a:off x="476" y="975"/>
                <a:ext cx="184" cy="151"/>
              </a:xfrm>
              <a:custGeom>
                <a:avLst/>
                <a:gdLst>
                  <a:gd name="T0" fmla="*/ 71 w 78"/>
                  <a:gd name="T1" fmla="*/ 25 h 64"/>
                  <a:gd name="T2" fmla="*/ 24 w 78"/>
                  <a:gd name="T3" fmla="*/ 8 h 64"/>
                  <a:gd name="T4" fmla="*/ 8 w 78"/>
                  <a:gd name="T5" fmla="*/ 55 h 64"/>
                  <a:gd name="T6" fmla="*/ 14 w 78"/>
                  <a:gd name="T7" fmla="*/ 64 h 64"/>
                  <a:gd name="T8" fmla="*/ 31 w 78"/>
                  <a:gd name="T9" fmla="*/ 64 h 64"/>
                  <a:gd name="T10" fmla="*/ 16 w 78"/>
                  <a:gd name="T11" fmla="*/ 51 h 64"/>
                  <a:gd name="T12" fmla="*/ 28 w 78"/>
                  <a:gd name="T13" fmla="*/ 17 h 64"/>
                  <a:gd name="T14" fmla="*/ 63 w 78"/>
                  <a:gd name="T15" fmla="*/ 29 h 64"/>
                  <a:gd name="T16" fmla="*/ 51 w 78"/>
                  <a:gd name="T17" fmla="*/ 63 h 64"/>
                  <a:gd name="T18" fmla="*/ 48 w 78"/>
                  <a:gd name="T19" fmla="*/ 64 h 64"/>
                  <a:gd name="T20" fmla="*/ 65 w 78"/>
                  <a:gd name="T21" fmla="*/ 64 h 64"/>
                  <a:gd name="T22" fmla="*/ 71 w 78"/>
                  <a:gd name="T23" fmla="*/ 2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64">
                    <a:moveTo>
                      <a:pt x="71" y="25"/>
                    </a:moveTo>
                    <a:cubicBezTo>
                      <a:pt x="63" y="7"/>
                      <a:pt x="42" y="0"/>
                      <a:pt x="24" y="8"/>
                    </a:cubicBezTo>
                    <a:cubicBezTo>
                      <a:pt x="7" y="17"/>
                      <a:pt x="0" y="38"/>
                      <a:pt x="8" y="55"/>
                    </a:cubicBezTo>
                    <a:cubicBezTo>
                      <a:pt x="10" y="58"/>
                      <a:pt x="12" y="61"/>
                      <a:pt x="14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25" y="62"/>
                      <a:pt x="19" y="57"/>
                      <a:pt x="16" y="51"/>
                    </a:cubicBezTo>
                    <a:cubicBezTo>
                      <a:pt x="10" y="38"/>
                      <a:pt x="16" y="23"/>
                      <a:pt x="28" y="17"/>
                    </a:cubicBezTo>
                    <a:cubicBezTo>
                      <a:pt x="41" y="10"/>
                      <a:pt x="56" y="16"/>
                      <a:pt x="63" y="29"/>
                    </a:cubicBezTo>
                    <a:cubicBezTo>
                      <a:pt x="69" y="41"/>
                      <a:pt x="63" y="57"/>
                      <a:pt x="51" y="63"/>
                    </a:cubicBezTo>
                    <a:cubicBezTo>
                      <a:pt x="50" y="63"/>
                      <a:pt x="49" y="64"/>
                      <a:pt x="48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75" y="54"/>
                      <a:pt x="78" y="38"/>
                      <a:pt x="71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50"/>
              <p:cNvSpPr/>
              <p:nvPr/>
            </p:nvSpPr>
            <p:spPr bwMode="auto">
              <a:xfrm>
                <a:off x="388" y="881"/>
                <a:ext cx="369" cy="245"/>
              </a:xfrm>
              <a:custGeom>
                <a:avLst/>
                <a:gdLst>
                  <a:gd name="T0" fmla="*/ 153 w 156"/>
                  <a:gd name="T1" fmla="*/ 92 h 104"/>
                  <a:gd name="T2" fmla="*/ 134 w 156"/>
                  <a:gd name="T3" fmla="*/ 82 h 104"/>
                  <a:gd name="T4" fmla="*/ 133 w 156"/>
                  <a:gd name="T5" fmla="*/ 71 h 104"/>
                  <a:gd name="T6" fmla="*/ 151 w 156"/>
                  <a:gd name="T7" fmla="*/ 59 h 104"/>
                  <a:gd name="T8" fmla="*/ 153 w 156"/>
                  <a:gd name="T9" fmla="*/ 54 h 104"/>
                  <a:gd name="T10" fmla="*/ 145 w 156"/>
                  <a:gd name="T11" fmla="*/ 36 h 104"/>
                  <a:gd name="T12" fmla="*/ 139 w 156"/>
                  <a:gd name="T13" fmla="*/ 34 h 104"/>
                  <a:gd name="T14" fmla="*/ 119 w 156"/>
                  <a:gd name="T15" fmla="*/ 41 h 104"/>
                  <a:gd name="T16" fmla="*/ 110 w 156"/>
                  <a:gd name="T17" fmla="*/ 33 h 104"/>
                  <a:gd name="T18" fmla="*/ 115 w 156"/>
                  <a:gd name="T19" fmla="*/ 12 h 104"/>
                  <a:gd name="T20" fmla="*/ 112 w 156"/>
                  <a:gd name="T21" fmla="*/ 7 h 104"/>
                  <a:gd name="T22" fmla="*/ 94 w 156"/>
                  <a:gd name="T23" fmla="*/ 1 h 104"/>
                  <a:gd name="T24" fmla="*/ 89 w 156"/>
                  <a:gd name="T25" fmla="*/ 3 h 104"/>
                  <a:gd name="T26" fmla="*/ 79 w 156"/>
                  <a:gd name="T27" fmla="*/ 22 h 104"/>
                  <a:gd name="T28" fmla="*/ 68 w 156"/>
                  <a:gd name="T29" fmla="*/ 23 h 104"/>
                  <a:gd name="T30" fmla="*/ 56 w 156"/>
                  <a:gd name="T31" fmla="*/ 5 h 104"/>
                  <a:gd name="T32" fmla="*/ 50 w 156"/>
                  <a:gd name="T33" fmla="*/ 3 h 104"/>
                  <a:gd name="T34" fmla="*/ 33 w 156"/>
                  <a:gd name="T35" fmla="*/ 12 h 104"/>
                  <a:gd name="T36" fmla="*/ 31 w 156"/>
                  <a:gd name="T37" fmla="*/ 17 h 104"/>
                  <a:gd name="T38" fmla="*/ 38 w 156"/>
                  <a:gd name="T39" fmla="*/ 37 h 104"/>
                  <a:gd name="T40" fmla="*/ 30 w 156"/>
                  <a:gd name="T41" fmla="*/ 46 h 104"/>
                  <a:gd name="T42" fmla="*/ 10 w 156"/>
                  <a:gd name="T43" fmla="*/ 42 h 104"/>
                  <a:gd name="T44" fmla="*/ 0 w 156"/>
                  <a:gd name="T45" fmla="*/ 67 h 104"/>
                  <a:gd name="T46" fmla="*/ 1 w 156"/>
                  <a:gd name="T47" fmla="*/ 68 h 104"/>
                  <a:gd name="T48" fmla="*/ 19 w 156"/>
                  <a:gd name="T49" fmla="*/ 77 h 104"/>
                  <a:gd name="T50" fmla="*/ 20 w 156"/>
                  <a:gd name="T51" fmla="*/ 89 h 104"/>
                  <a:gd name="T52" fmla="*/ 14 w 156"/>
                  <a:gd name="T53" fmla="*/ 93 h 104"/>
                  <a:gd name="T54" fmla="*/ 20 w 156"/>
                  <a:gd name="T55" fmla="*/ 104 h 104"/>
                  <a:gd name="T56" fmla="*/ 47 w 156"/>
                  <a:gd name="T57" fmla="*/ 104 h 104"/>
                  <a:gd name="T58" fmla="*/ 42 w 156"/>
                  <a:gd name="T59" fmla="*/ 96 h 104"/>
                  <a:gd name="T60" fmla="*/ 60 w 156"/>
                  <a:gd name="T61" fmla="*/ 45 h 104"/>
                  <a:gd name="T62" fmla="*/ 111 w 156"/>
                  <a:gd name="T63" fmla="*/ 63 h 104"/>
                  <a:gd name="T64" fmla="*/ 106 w 156"/>
                  <a:gd name="T65" fmla="*/ 104 h 104"/>
                  <a:gd name="T66" fmla="*/ 153 w 156"/>
                  <a:gd name="T67" fmla="*/ 104 h 104"/>
                  <a:gd name="T68" fmla="*/ 155 w 156"/>
                  <a:gd name="T69" fmla="*/ 97 h 104"/>
                  <a:gd name="T70" fmla="*/ 153 w 156"/>
                  <a:gd name="T71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" h="104">
                    <a:moveTo>
                      <a:pt x="153" y="92"/>
                    </a:move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78"/>
                      <a:pt x="134" y="75"/>
                      <a:pt x="133" y="71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3" y="58"/>
                      <a:pt x="154" y="56"/>
                      <a:pt x="153" y="54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4" y="35"/>
                      <a:pt x="141" y="33"/>
                      <a:pt x="139" y="34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38"/>
                      <a:pt x="113" y="36"/>
                      <a:pt x="110" y="33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0"/>
                      <a:pt x="114" y="8"/>
                      <a:pt x="112" y="7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2" y="0"/>
                      <a:pt x="90" y="1"/>
                      <a:pt x="89" y="3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5" y="22"/>
                      <a:pt x="71" y="22"/>
                      <a:pt x="68" y="23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5" y="3"/>
                      <a:pt x="52" y="3"/>
                      <a:pt x="50" y="3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1" y="13"/>
                      <a:pt x="30" y="15"/>
                      <a:pt x="31" y="17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40"/>
                      <a:pt x="32" y="43"/>
                      <a:pt x="30" y="46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51"/>
                      <a:pt x="6" y="60"/>
                      <a:pt x="0" y="6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81"/>
                      <a:pt x="19" y="85"/>
                      <a:pt x="20" y="89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47" y="104"/>
                      <a:pt x="47" y="104"/>
                      <a:pt x="47" y="104"/>
                    </a:cubicBezTo>
                    <a:cubicBezTo>
                      <a:pt x="45" y="102"/>
                      <a:pt x="43" y="99"/>
                      <a:pt x="42" y="96"/>
                    </a:cubicBezTo>
                    <a:cubicBezTo>
                      <a:pt x="33" y="77"/>
                      <a:pt x="41" y="54"/>
                      <a:pt x="60" y="45"/>
                    </a:cubicBezTo>
                    <a:cubicBezTo>
                      <a:pt x="79" y="36"/>
                      <a:pt x="102" y="44"/>
                      <a:pt x="111" y="63"/>
                    </a:cubicBezTo>
                    <a:cubicBezTo>
                      <a:pt x="118" y="77"/>
                      <a:pt x="115" y="93"/>
                      <a:pt x="106" y="104"/>
                    </a:cubicBezTo>
                    <a:cubicBezTo>
                      <a:pt x="153" y="104"/>
                      <a:pt x="153" y="104"/>
                      <a:pt x="153" y="104"/>
                    </a:cubicBezTo>
                    <a:cubicBezTo>
                      <a:pt x="155" y="97"/>
                      <a:pt x="155" y="97"/>
                      <a:pt x="155" y="97"/>
                    </a:cubicBezTo>
                    <a:cubicBezTo>
                      <a:pt x="156" y="95"/>
                      <a:pt x="155" y="93"/>
                      <a:pt x="153" y="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51"/>
              <p:cNvSpPr/>
              <p:nvPr/>
            </p:nvSpPr>
            <p:spPr bwMode="auto">
              <a:xfrm>
                <a:off x="741" y="876"/>
                <a:ext cx="165" cy="250"/>
              </a:xfrm>
              <a:custGeom>
                <a:avLst/>
                <a:gdLst>
                  <a:gd name="T0" fmla="*/ 68 w 70"/>
                  <a:gd name="T1" fmla="*/ 4 h 106"/>
                  <a:gd name="T2" fmla="*/ 63 w 70"/>
                  <a:gd name="T3" fmla="*/ 1 h 106"/>
                  <a:gd name="T4" fmla="*/ 60 w 70"/>
                  <a:gd name="T5" fmla="*/ 1 h 106"/>
                  <a:gd name="T6" fmla="*/ 49 w 70"/>
                  <a:gd name="T7" fmla="*/ 18 h 106"/>
                  <a:gd name="T8" fmla="*/ 49 w 70"/>
                  <a:gd name="T9" fmla="*/ 20 h 106"/>
                  <a:gd name="T10" fmla="*/ 50 w 70"/>
                  <a:gd name="T11" fmla="*/ 21 h 106"/>
                  <a:gd name="T12" fmla="*/ 22 w 70"/>
                  <a:gd name="T13" fmla="*/ 70 h 106"/>
                  <a:gd name="T14" fmla="*/ 22 w 70"/>
                  <a:gd name="T15" fmla="*/ 69 h 106"/>
                  <a:gd name="T16" fmla="*/ 10 w 70"/>
                  <a:gd name="T17" fmla="*/ 73 h 106"/>
                  <a:gd name="T18" fmla="*/ 0 w 70"/>
                  <a:gd name="T19" fmla="*/ 90 h 106"/>
                  <a:gd name="T20" fmla="*/ 7 w 70"/>
                  <a:gd name="T21" fmla="*/ 93 h 106"/>
                  <a:gd name="T22" fmla="*/ 9 w 70"/>
                  <a:gd name="T23" fmla="*/ 99 h 106"/>
                  <a:gd name="T24" fmla="*/ 7 w 70"/>
                  <a:gd name="T25" fmla="*/ 106 h 106"/>
                  <a:gd name="T26" fmla="*/ 21 w 70"/>
                  <a:gd name="T27" fmla="*/ 106 h 106"/>
                  <a:gd name="T28" fmla="*/ 32 w 70"/>
                  <a:gd name="T29" fmla="*/ 86 h 106"/>
                  <a:gd name="T30" fmla="*/ 29 w 70"/>
                  <a:gd name="T31" fmla="*/ 74 h 106"/>
                  <a:gd name="T32" fmla="*/ 29 w 70"/>
                  <a:gd name="T33" fmla="*/ 73 h 106"/>
                  <a:gd name="T34" fmla="*/ 57 w 70"/>
                  <a:gd name="T35" fmla="*/ 25 h 106"/>
                  <a:gd name="T36" fmla="*/ 58 w 70"/>
                  <a:gd name="T37" fmla="*/ 26 h 106"/>
                  <a:gd name="T38" fmla="*/ 61 w 70"/>
                  <a:gd name="T39" fmla="*/ 25 h 106"/>
                  <a:gd name="T40" fmla="*/ 69 w 70"/>
                  <a:gd name="T41" fmla="*/ 6 h 106"/>
                  <a:gd name="T42" fmla="*/ 68 w 70"/>
                  <a:gd name="T43" fmla="*/ 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105">
                    <a:moveTo>
                      <a:pt x="68" y="4"/>
                    </a:moveTo>
                    <a:cubicBezTo>
                      <a:pt x="63" y="1"/>
                      <a:pt x="63" y="1"/>
                      <a:pt x="63" y="1"/>
                    </a:cubicBezTo>
                    <a:cubicBezTo>
                      <a:pt x="62" y="0"/>
                      <a:pt x="61" y="0"/>
                      <a:pt x="60" y="1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8" y="19"/>
                      <a:pt x="48" y="20"/>
                      <a:pt x="49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18" y="67"/>
                      <a:pt x="12" y="68"/>
                      <a:pt x="10" y="73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9" y="94"/>
                      <a:pt x="10" y="97"/>
                      <a:pt x="9" y="99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5" y="82"/>
                      <a:pt x="33" y="76"/>
                      <a:pt x="29" y="74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6"/>
                      <a:pt x="60" y="26"/>
                      <a:pt x="61" y="25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0" y="5"/>
                      <a:pt x="69" y="4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1"/>
          <p:cNvGrpSpPr/>
          <p:nvPr/>
        </p:nvGrpSpPr>
        <p:grpSpPr>
          <a:xfrm>
            <a:off x="824865" y="1301115"/>
            <a:ext cx="9765030" cy="4725670"/>
            <a:chOff x="985019" y="1268760"/>
            <a:chExt cx="3021955" cy="4320480"/>
          </a:xfrm>
        </p:grpSpPr>
        <p:sp>
          <p:nvSpPr>
            <p:cNvPr id="29" name="矩形 2"/>
            <p:cNvSpPr/>
            <p:nvPr/>
          </p:nvSpPr>
          <p:spPr>
            <a:xfrm>
              <a:off x="985019" y="1268760"/>
              <a:ext cx="3021955" cy="4320480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5020" y="5075892"/>
              <a:ext cx="3021954" cy="38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热血三国</a:t>
              </a:r>
              <a:r>
                <a:rPr lang="en-US" altLang="zh-CN" sz="21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13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4"/>
            <p:cNvCxnSpPr/>
            <p:nvPr/>
          </p:nvCxnSpPr>
          <p:spPr>
            <a:xfrm>
              <a:off x="985019" y="5013176"/>
              <a:ext cx="30219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2" descr="E:\FileIO\rxsg2_work_log.pngrxsg2_work_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4590" y="1629410"/>
            <a:ext cx="9086215" cy="347726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试用期绩效目标完成情况</a:t>
            </a:r>
            <a:endParaRPr lang="zh-CN" altLang="en-US"/>
          </a:p>
        </p:txBody>
      </p:sp>
      <p:sp>
        <p:nvSpPr>
          <p:cNvPr id="5" name="TextBox 11"/>
          <p:cNvSpPr txBox="1"/>
          <p:nvPr/>
        </p:nvSpPr>
        <p:spPr>
          <a:xfrm>
            <a:off x="267529" y="694676"/>
            <a:ext cx="4186828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chemeClr val="accent1"/>
                </a:solidFill>
              </a:rPr>
              <a:t>一、成长性</a:t>
            </a:r>
            <a:r>
              <a:rPr lang="en-US" altLang="zh-CN" sz="2700" b="1">
                <a:solidFill>
                  <a:schemeClr val="accent1"/>
                </a:solidFill>
              </a:rPr>
              <a:t>-&gt;</a:t>
            </a:r>
            <a:r>
              <a:rPr lang="zh-CN" altLang="en-US" sz="2700" b="1">
                <a:solidFill>
                  <a:schemeClr val="accent1"/>
                </a:solidFill>
              </a:rPr>
              <a:t>岗位适配力</a:t>
            </a:r>
            <a:endParaRPr lang="zh-CN" altLang="en-US" sz="2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H="1">
            <a:off x="4706517" y="2758945"/>
            <a:ext cx="259240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706517" y="4832799"/>
            <a:ext cx="259240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936917" y="3795872"/>
            <a:ext cx="236200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7"/>
          <p:cNvGrpSpPr/>
          <p:nvPr/>
        </p:nvGrpSpPr>
        <p:grpSpPr>
          <a:xfrm rot="5400000">
            <a:off x="642968" y="1652586"/>
            <a:ext cx="4284539" cy="4283978"/>
            <a:chOff x="2965298" y="2181091"/>
            <a:chExt cx="3213404" cy="321340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2" name="Block Arc 61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800000"/>
                <a:gd name="adj2" fmla="val 16200004"/>
                <a:gd name="adj3" fmla="val 2113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66" name="Block Arc 6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317"/>
                <a:gd name="adj3" fmla="val 2281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grpSp>
        <p:nvGrpSpPr>
          <p:cNvPr id="141" name="Group 140"/>
          <p:cNvGrpSpPr/>
          <p:nvPr/>
        </p:nvGrpSpPr>
        <p:grpSpPr>
          <a:xfrm>
            <a:off x="1645266" y="2506297"/>
            <a:ext cx="2576211" cy="2576552"/>
            <a:chOff x="964883" y="1937330"/>
            <a:chExt cx="1932410" cy="1932414"/>
          </a:xfrm>
        </p:grpSpPr>
        <p:sp>
          <p:nvSpPr>
            <p:cNvPr id="89" name="Chord 88"/>
            <p:cNvSpPr/>
            <p:nvPr/>
          </p:nvSpPr>
          <p:spPr>
            <a:xfrm rot="5400000">
              <a:off x="964881" y="1937332"/>
              <a:ext cx="1932414" cy="1932410"/>
            </a:xfrm>
            <a:prstGeom prst="chord">
              <a:avLst>
                <a:gd name="adj1" fmla="val 507123"/>
                <a:gd name="adj2" fmla="val 21551980"/>
              </a:avLst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270" tIns="226270" rIns="226270" bIns="226270" numCol="1" spcCol="1270" anchor="b" anchorCtr="0">
              <a:noAutofit/>
            </a:bodyPr>
            <a:lstStyle/>
            <a:p>
              <a:pPr algn="ctr" defTabSz="17183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200">
                <a:latin typeface="+mn-e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56627" y="2198272"/>
              <a:ext cx="138566" cy="750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59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Text Placeholder 3"/>
            <p:cNvSpPr txBox="1"/>
            <p:nvPr/>
          </p:nvSpPr>
          <p:spPr>
            <a:xfrm>
              <a:off x="1192560" y="3153911"/>
              <a:ext cx="1513720" cy="13811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200">
                <a:spcBef>
                  <a:spcPts val="265"/>
                </a:spcBef>
                <a:defRPr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</a:rPr>
                <a:t>热血三国</a:t>
              </a:r>
              <a:r>
                <a:rPr lang="en-US" altLang="zh-CN" sz="120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</a:rPr>
                <a:t>工作点</a:t>
              </a:r>
              <a:endParaRPr lang="zh-CN" altLang="en-US" sz="12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5524" y="1278339"/>
            <a:ext cx="4292599" cy="923290"/>
            <a:chOff x="424603" y="672020"/>
            <a:chExt cx="3219868" cy="692467"/>
          </a:xfrm>
        </p:grpSpPr>
        <p:sp>
          <p:nvSpPr>
            <p:cNvPr id="60" name="TextBox 59"/>
            <p:cNvSpPr txBox="1"/>
            <p:nvPr/>
          </p:nvSpPr>
          <p:spPr>
            <a:xfrm>
              <a:off x="971885" y="672020"/>
              <a:ext cx="2672586" cy="6924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 smtClean="0">
                  <a:sym typeface="+mn-ea"/>
                </a:rPr>
                <a:t>工作环境搭建，解决项目配置，修复编译错误，远程服务端环境同步等工作内容。</a:t>
              </a:r>
              <a:r>
                <a:rPr lang="en-US" altLang="zh-CN" sz="2000" dirty="0" smtClean="0">
                  <a:sym typeface="+mn-ea"/>
                </a:rPr>
                <a:t>10</a:t>
              </a:r>
              <a:r>
                <a:rPr lang="zh-CN" altLang="en-US" sz="2000" dirty="0" smtClean="0">
                  <a:sym typeface="+mn-ea"/>
                </a:rPr>
                <a:t>天</a:t>
              </a:r>
              <a:endPara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635524" y="2310971"/>
            <a:ext cx="4201795" cy="683658"/>
            <a:chOff x="424603" y="672020"/>
            <a:chExt cx="3151756" cy="512743"/>
          </a:xfrm>
        </p:grpSpPr>
        <p:sp>
          <p:nvSpPr>
            <p:cNvPr id="65" name="TextBox 64"/>
            <p:cNvSpPr txBox="1"/>
            <p:nvPr/>
          </p:nvSpPr>
          <p:spPr>
            <a:xfrm>
              <a:off x="971885" y="672020"/>
              <a:ext cx="2604474" cy="230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 smtClean="0">
                  <a:sym typeface="+mn-ea"/>
                </a:rPr>
                <a:t>供宝台改版开发。 </a:t>
              </a:r>
              <a:r>
                <a:rPr lang="en-US" altLang="zh-CN" sz="2000" dirty="0" smtClean="0">
                  <a:sym typeface="+mn-ea"/>
                </a:rPr>
                <a:t>5</a:t>
              </a:r>
              <a:r>
                <a:rPr lang="zh-CN" altLang="en-US" sz="2000" dirty="0" smtClean="0">
                  <a:sym typeface="+mn-ea"/>
                </a:rPr>
                <a:t>天</a:t>
              </a:r>
              <a:endPara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5524" y="3343603"/>
            <a:ext cx="4201795" cy="683658"/>
            <a:chOff x="424603" y="672020"/>
            <a:chExt cx="3151756" cy="512743"/>
          </a:xfrm>
        </p:grpSpPr>
        <p:sp>
          <p:nvSpPr>
            <p:cNvPr id="70" name="TextBox 69"/>
            <p:cNvSpPr txBox="1"/>
            <p:nvPr/>
          </p:nvSpPr>
          <p:spPr>
            <a:xfrm>
              <a:off x="971885" y="672020"/>
              <a:ext cx="2604474" cy="230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 smtClean="0">
                  <a:sym typeface="+mn-ea"/>
                </a:rPr>
                <a:t>跨服三国志。 </a:t>
              </a:r>
              <a:r>
                <a:rPr lang="en-US" altLang="zh-CN" sz="2000" dirty="0" smtClean="0">
                  <a:sym typeface="+mn-ea"/>
                </a:rPr>
                <a:t>21</a:t>
              </a:r>
              <a:r>
                <a:rPr lang="zh-CN" altLang="en-US" sz="2000" dirty="0" smtClean="0">
                  <a:sym typeface="+mn-ea"/>
                </a:rPr>
                <a:t>天</a:t>
              </a:r>
              <a:endPara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635524" y="4376235"/>
            <a:ext cx="2786303" cy="683658"/>
            <a:chOff x="424603" y="672020"/>
            <a:chExt cx="2089999" cy="512743"/>
          </a:xfrm>
        </p:grpSpPr>
        <p:sp>
          <p:nvSpPr>
            <p:cNvPr id="76" name="TextBox 75"/>
            <p:cNvSpPr txBox="1"/>
            <p:nvPr/>
          </p:nvSpPr>
          <p:spPr>
            <a:xfrm>
              <a:off x="972096" y="672020"/>
              <a:ext cx="1542506" cy="230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 smtClean="0">
                  <a:sym typeface="+mn-ea"/>
                </a:rPr>
                <a:t>军需科技。 </a:t>
              </a:r>
              <a:r>
                <a:rPr lang="en-US" altLang="zh-CN" sz="2000" dirty="0" smtClean="0">
                  <a:sym typeface="+mn-ea"/>
                </a:rPr>
                <a:t>15</a:t>
              </a:r>
              <a:r>
                <a:rPr lang="zh-CN" altLang="en-US" sz="2000" dirty="0" smtClean="0">
                  <a:sym typeface="+mn-ea"/>
                </a:rPr>
                <a:t>天</a:t>
              </a:r>
              <a:endPara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635524" y="5408869"/>
            <a:ext cx="4292599" cy="683658"/>
            <a:chOff x="424603" y="672020"/>
            <a:chExt cx="3219868" cy="512743"/>
          </a:xfrm>
        </p:grpSpPr>
        <p:sp>
          <p:nvSpPr>
            <p:cNvPr id="95" name="TextBox 94"/>
            <p:cNvSpPr txBox="1"/>
            <p:nvPr/>
          </p:nvSpPr>
          <p:spPr>
            <a:xfrm>
              <a:off x="971885" y="672020"/>
              <a:ext cx="2672586" cy="4614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 smtClean="0">
                  <a:sym typeface="+mn-ea"/>
                </a:rPr>
                <a:t>修复线上问题、学习项目工程、处理</a:t>
              </a:r>
              <a:r>
                <a:rPr lang="en-US" altLang="zh-CN" sz="2000" dirty="0" smtClean="0">
                  <a:sym typeface="+mn-ea"/>
                </a:rPr>
                <a:t>bug...</a:t>
              </a:r>
              <a:endPara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n-ea"/>
              </a:endParaRPr>
            </a:p>
          </p:txBody>
        </p:sp>
      </p:grpSp>
      <p:cxnSp>
        <p:nvCxnSpPr>
          <p:cNvPr id="138" name="Straight Connector 137"/>
          <p:cNvCxnSpPr/>
          <p:nvPr/>
        </p:nvCxnSpPr>
        <p:spPr>
          <a:xfrm flipH="1">
            <a:off x="3698843" y="1652304"/>
            <a:ext cx="360007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3698843" y="5835244"/>
            <a:ext cx="360007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 noChangeAspect="1"/>
          </p:cNvSpPr>
          <p:nvPr/>
        </p:nvSpPr>
        <p:spPr>
          <a:xfrm>
            <a:off x="4560015" y="3477648"/>
            <a:ext cx="633771" cy="633853"/>
          </a:xfrm>
          <a:prstGeom prst="ellipse">
            <a:avLst/>
          </a:prstGeom>
          <a:solidFill>
            <a:schemeClr val="accent1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>
                <a:latin typeface="+mn-ea"/>
              </a:rPr>
              <a:t>03</a:t>
            </a:r>
            <a:endParaRPr lang="en-US" sz="1900">
              <a:latin typeface="+mn-ea"/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4179336" y="4530100"/>
            <a:ext cx="633771" cy="633853"/>
          </a:xfrm>
          <a:prstGeom prst="ellipse">
            <a:avLst/>
          </a:prstGeom>
          <a:solidFill>
            <a:schemeClr val="accent3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>
                <a:latin typeface="+mn-ea"/>
              </a:rPr>
              <a:t>04</a:t>
            </a:r>
            <a:endParaRPr lang="en-US" sz="1900">
              <a:latin typeface="+mn-ea"/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2999670" y="5501385"/>
            <a:ext cx="633771" cy="633853"/>
          </a:xfrm>
          <a:prstGeom prst="ellipse">
            <a:avLst/>
          </a:prstGeom>
          <a:solidFill>
            <a:schemeClr val="accent2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>
                <a:latin typeface="+mn-ea"/>
              </a:rPr>
              <a:t>05</a:t>
            </a:r>
            <a:endParaRPr lang="en-US" sz="1900">
              <a:latin typeface="+mn-ea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999670" y="1395367"/>
            <a:ext cx="633771" cy="633853"/>
          </a:xfrm>
          <a:prstGeom prst="ellipse">
            <a:avLst/>
          </a:prstGeom>
          <a:solidFill>
            <a:schemeClr val="tx2">
              <a:lumMod val="7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>
                <a:latin typeface="+mn-ea"/>
              </a:rPr>
              <a:t>01</a:t>
            </a:r>
            <a:endParaRPr lang="en-US" sz="1600">
              <a:latin typeface="+mn-ea"/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176018" y="2413305"/>
            <a:ext cx="633771" cy="633853"/>
          </a:xfrm>
          <a:prstGeom prst="ellipse">
            <a:avLst/>
          </a:prstGeom>
          <a:solidFill>
            <a:schemeClr val="accent4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49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>
                <a:latin typeface="+mn-ea"/>
              </a:rPr>
              <a:t>02</a:t>
            </a:r>
            <a:endParaRPr lang="en-US" sz="1900">
              <a:latin typeface="+mn-ea"/>
            </a:endParaRPr>
          </a:p>
        </p:txBody>
      </p:sp>
      <p:sp>
        <p:nvSpPr>
          <p:cNvPr id="44" name="Freeform 47"/>
          <p:cNvSpPr>
            <a:spLocks noEditPoints="1"/>
          </p:cNvSpPr>
          <p:nvPr/>
        </p:nvSpPr>
        <p:spPr bwMode="auto">
          <a:xfrm>
            <a:off x="2356971" y="2845631"/>
            <a:ext cx="1196354" cy="1072344"/>
          </a:xfrm>
          <a:custGeom>
            <a:avLst/>
            <a:gdLst>
              <a:gd name="T0" fmla="*/ 63 w 940"/>
              <a:gd name="T1" fmla="*/ 612 h 841"/>
              <a:gd name="T2" fmla="*/ 398 w 940"/>
              <a:gd name="T3" fmla="*/ 281 h 841"/>
              <a:gd name="T4" fmla="*/ 60 w 940"/>
              <a:gd name="T5" fmla="*/ 796 h 841"/>
              <a:gd name="T6" fmla="*/ 60 w 940"/>
              <a:gd name="T7" fmla="*/ 742 h 841"/>
              <a:gd name="T8" fmla="*/ 61 w 940"/>
              <a:gd name="T9" fmla="*/ 712 h 841"/>
              <a:gd name="T10" fmla="*/ 180 w 940"/>
              <a:gd name="T11" fmla="*/ 685 h 841"/>
              <a:gd name="T12" fmla="*/ 61 w 940"/>
              <a:gd name="T13" fmla="*/ 712 h 841"/>
              <a:gd name="T14" fmla="*/ 424 w 940"/>
              <a:gd name="T15" fmla="*/ 154 h 841"/>
              <a:gd name="T16" fmla="*/ 313 w 940"/>
              <a:gd name="T17" fmla="*/ 128 h 841"/>
              <a:gd name="T18" fmla="*/ 407 w 940"/>
              <a:gd name="T19" fmla="*/ 253 h 841"/>
              <a:gd name="T20" fmla="*/ 88 w 940"/>
              <a:gd name="T21" fmla="*/ 447 h 841"/>
              <a:gd name="T22" fmla="*/ 59 w 940"/>
              <a:gd name="T23" fmla="*/ 418 h 841"/>
              <a:gd name="T24" fmla="*/ 29 w 940"/>
              <a:gd name="T25" fmla="*/ 447 h 841"/>
              <a:gd name="T26" fmla="*/ 0 w 940"/>
              <a:gd name="T27" fmla="*/ 418 h 841"/>
              <a:gd name="T28" fmla="*/ 1 w 940"/>
              <a:gd name="T29" fmla="*/ 566 h 841"/>
              <a:gd name="T30" fmla="*/ 118 w 940"/>
              <a:gd name="T31" fmla="*/ 447 h 841"/>
              <a:gd name="T32" fmla="*/ 911 w 940"/>
              <a:gd name="T33" fmla="*/ 417 h 841"/>
              <a:gd name="T34" fmla="*/ 885 w 940"/>
              <a:gd name="T35" fmla="*/ 447 h 841"/>
              <a:gd name="T36" fmla="*/ 853 w 940"/>
              <a:gd name="T37" fmla="*/ 417 h 841"/>
              <a:gd name="T38" fmla="*/ 825 w 940"/>
              <a:gd name="T39" fmla="*/ 446 h 841"/>
              <a:gd name="T40" fmla="*/ 839 w 940"/>
              <a:gd name="T41" fmla="*/ 565 h 841"/>
              <a:gd name="T42" fmla="*/ 940 w 940"/>
              <a:gd name="T43" fmla="*/ 594 h 841"/>
              <a:gd name="T44" fmla="*/ 911 w 940"/>
              <a:gd name="T45" fmla="*/ 417 h 841"/>
              <a:gd name="T46" fmla="*/ 444 w 940"/>
              <a:gd name="T47" fmla="*/ 7 h 841"/>
              <a:gd name="T48" fmla="*/ 647 w 940"/>
              <a:gd name="T49" fmla="*/ 529 h 841"/>
              <a:gd name="T50" fmla="*/ 798 w 940"/>
              <a:gd name="T51" fmla="*/ 564 h 841"/>
              <a:gd name="T52" fmla="*/ 558 w 940"/>
              <a:gd name="T53" fmla="*/ 477 h 841"/>
              <a:gd name="T54" fmla="*/ 529 w 940"/>
              <a:gd name="T55" fmla="*/ 417 h 841"/>
              <a:gd name="T56" fmla="*/ 498 w 940"/>
              <a:gd name="T57" fmla="*/ 446 h 841"/>
              <a:gd name="T58" fmla="*/ 470 w 940"/>
              <a:gd name="T59" fmla="*/ 417 h 841"/>
              <a:gd name="T60" fmla="*/ 440 w 940"/>
              <a:gd name="T61" fmla="*/ 476 h 841"/>
              <a:gd name="T62" fmla="*/ 411 w 940"/>
              <a:gd name="T63" fmla="*/ 417 h 841"/>
              <a:gd name="T64" fmla="*/ 381 w 940"/>
              <a:gd name="T65" fmla="*/ 447 h 841"/>
              <a:gd name="T66" fmla="*/ 357 w 940"/>
              <a:gd name="T67" fmla="*/ 417 h 841"/>
              <a:gd name="T68" fmla="*/ 646 w 940"/>
              <a:gd name="T69" fmla="*/ 622 h 841"/>
              <a:gd name="T70" fmla="*/ 558 w 940"/>
              <a:gd name="T71" fmla="*/ 477 h 841"/>
              <a:gd name="T72" fmla="*/ 808 w 940"/>
              <a:gd name="T73" fmla="*/ 593 h 841"/>
              <a:gd name="T74" fmla="*/ 928 w 940"/>
              <a:gd name="T75" fmla="*/ 792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0" h="841">
                <a:moveTo>
                  <a:pt x="267" y="222"/>
                </a:moveTo>
                <a:cubicBezTo>
                  <a:pt x="63" y="612"/>
                  <a:pt x="63" y="612"/>
                  <a:pt x="63" y="612"/>
                </a:cubicBezTo>
                <a:cubicBezTo>
                  <a:pt x="195" y="662"/>
                  <a:pt x="195" y="662"/>
                  <a:pt x="195" y="662"/>
                </a:cubicBezTo>
                <a:cubicBezTo>
                  <a:pt x="398" y="281"/>
                  <a:pt x="398" y="281"/>
                  <a:pt x="398" y="281"/>
                </a:cubicBezTo>
                <a:lnTo>
                  <a:pt x="267" y="222"/>
                </a:lnTo>
                <a:close/>
                <a:moveTo>
                  <a:pt x="60" y="796"/>
                </a:moveTo>
                <a:cubicBezTo>
                  <a:pt x="104" y="763"/>
                  <a:pt x="104" y="763"/>
                  <a:pt x="104" y="763"/>
                </a:cubicBezTo>
                <a:cubicBezTo>
                  <a:pt x="60" y="742"/>
                  <a:pt x="60" y="742"/>
                  <a:pt x="60" y="742"/>
                </a:cubicBezTo>
                <a:lnTo>
                  <a:pt x="60" y="796"/>
                </a:lnTo>
                <a:close/>
                <a:moveTo>
                  <a:pt x="61" y="712"/>
                </a:moveTo>
                <a:cubicBezTo>
                  <a:pt x="127" y="741"/>
                  <a:pt x="127" y="741"/>
                  <a:pt x="127" y="741"/>
                </a:cubicBezTo>
                <a:cubicBezTo>
                  <a:pt x="180" y="685"/>
                  <a:pt x="180" y="685"/>
                  <a:pt x="180" y="685"/>
                </a:cubicBezTo>
                <a:cubicBezTo>
                  <a:pt x="59" y="639"/>
                  <a:pt x="59" y="639"/>
                  <a:pt x="59" y="639"/>
                </a:cubicBezTo>
                <a:lnTo>
                  <a:pt x="61" y="712"/>
                </a:lnTo>
                <a:close/>
                <a:moveTo>
                  <a:pt x="438" y="190"/>
                </a:moveTo>
                <a:cubicBezTo>
                  <a:pt x="438" y="190"/>
                  <a:pt x="452" y="168"/>
                  <a:pt x="424" y="154"/>
                </a:cubicBezTo>
                <a:cubicBezTo>
                  <a:pt x="355" y="118"/>
                  <a:pt x="355" y="118"/>
                  <a:pt x="355" y="118"/>
                </a:cubicBezTo>
                <a:cubicBezTo>
                  <a:pt x="355" y="118"/>
                  <a:pt x="327" y="99"/>
                  <a:pt x="313" y="128"/>
                </a:cubicBezTo>
                <a:cubicBezTo>
                  <a:pt x="285" y="188"/>
                  <a:pt x="285" y="188"/>
                  <a:pt x="285" y="188"/>
                </a:cubicBezTo>
                <a:cubicBezTo>
                  <a:pt x="407" y="253"/>
                  <a:pt x="407" y="253"/>
                  <a:pt x="407" y="253"/>
                </a:cubicBezTo>
                <a:lnTo>
                  <a:pt x="438" y="190"/>
                </a:lnTo>
                <a:close/>
                <a:moveTo>
                  <a:pt x="88" y="447"/>
                </a:moveTo>
                <a:cubicBezTo>
                  <a:pt x="88" y="418"/>
                  <a:pt x="88" y="418"/>
                  <a:pt x="88" y="418"/>
                </a:cubicBezTo>
                <a:cubicBezTo>
                  <a:pt x="59" y="418"/>
                  <a:pt x="59" y="418"/>
                  <a:pt x="59" y="418"/>
                </a:cubicBezTo>
                <a:cubicBezTo>
                  <a:pt x="59" y="447"/>
                  <a:pt x="59" y="447"/>
                  <a:pt x="59" y="447"/>
                </a:cubicBezTo>
                <a:cubicBezTo>
                  <a:pt x="29" y="447"/>
                  <a:pt x="29" y="447"/>
                  <a:pt x="29" y="447"/>
                </a:cubicBezTo>
                <a:cubicBezTo>
                  <a:pt x="31" y="418"/>
                  <a:pt x="31" y="418"/>
                  <a:pt x="31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46"/>
                  <a:pt x="0" y="446"/>
                  <a:pt x="0" y="446"/>
                </a:cubicBezTo>
                <a:cubicBezTo>
                  <a:pt x="1" y="566"/>
                  <a:pt x="1" y="566"/>
                  <a:pt x="1" y="566"/>
                </a:cubicBezTo>
                <a:cubicBezTo>
                  <a:pt x="1" y="593"/>
                  <a:pt x="14" y="607"/>
                  <a:pt x="28" y="615"/>
                </a:cubicBezTo>
                <a:cubicBezTo>
                  <a:pt x="118" y="447"/>
                  <a:pt x="118" y="447"/>
                  <a:pt x="118" y="447"/>
                </a:cubicBezTo>
                <a:lnTo>
                  <a:pt x="88" y="447"/>
                </a:lnTo>
                <a:close/>
                <a:moveTo>
                  <a:pt x="911" y="417"/>
                </a:moveTo>
                <a:cubicBezTo>
                  <a:pt x="883" y="417"/>
                  <a:pt x="883" y="417"/>
                  <a:pt x="883" y="417"/>
                </a:cubicBezTo>
                <a:cubicBezTo>
                  <a:pt x="885" y="447"/>
                  <a:pt x="885" y="447"/>
                  <a:pt x="885" y="447"/>
                </a:cubicBezTo>
                <a:cubicBezTo>
                  <a:pt x="853" y="446"/>
                  <a:pt x="853" y="446"/>
                  <a:pt x="853" y="446"/>
                </a:cubicBezTo>
                <a:cubicBezTo>
                  <a:pt x="853" y="417"/>
                  <a:pt x="853" y="417"/>
                  <a:pt x="853" y="417"/>
                </a:cubicBezTo>
                <a:cubicBezTo>
                  <a:pt x="824" y="418"/>
                  <a:pt x="824" y="418"/>
                  <a:pt x="824" y="418"/>
                </a:cubicBezTo>
                <a:cubicBezTo>
                  <a:pt x="825" y="446"/>
                  <a:pt x="825" y="446"/>
                  <a:pt x="825" y="446"/>
                </a:cubicBezTo>
                <a:cubicBezTo>
                  <a:pt x="775" y="447"/>
                  <a:pt x="775" y="447"/>
                  <a:pt x="775" y="447"/>
                </a:cubicBezTo>
                <a:cubicBezTo>
                  <a:pt x="839" y="565"/>
                  <a:pt x="839" y="565"/>
                  <a:pt x="839" y="565"/>
                </a:cubicBezTo>
                <a:cubicBezTo>
                  <a:pt x="839" y="565"/>
                  <a:pt x="902" y="589"/>
                  <a:pt x="901" y="621"/>
                </a:cubicBezTo>
                <a:cubicBezTo>
                  <a:pt x="901" y="621"/>
                  <a:pt x="940" y="625"/>
                  <a:pt x="940" y="594"/>
                </a:cubicBezTo>
                <a:cubicBezTo>
                  <a:pt x="940" y="444"/>
                  <a:pt x="940" y="444"/>
                  <a:pt x="940" y="444"/>
                </a:cubicBezTo>
                <a:cubicBezTo>
                  <a:pt x="940" y="428"/>
                  <a:pt x="927" y="417"/>
                  <a:pt x="911" y="417"/>
                </a:cubicBezTo>
                <a:close/>
                <a:moveTo>
                  <a:pt x="535" y="114"/>
                </a:moveTo>
                <a:cubicBezTo>
                  <a:pt x="459" y="0"/>
                  <a:pt x="444" y="7"/>
                  <a:pt x="444" y="7"/>
                </a:cubicBezTo>
                <a:cubicBezTo>
                  <a:pt x="435" y="6"/>
                  <a:pt x="450" y="96"/>
                  <a:pt x="472" y="147"/>
                </a:cubicBezTo>
                <a:cubicBezTo>
                  <a:pt x="472" y="147"/>
                  <a:pt x="603" y="437"/>
                  <a:pt x="647" y="529"/>
                </a:cubicBezTo>
                <a:cubicBezTo>
                  <a:pt x="691" y="628"/>
                  <a:pt x="691" y="628"/>
                  <a:pt x="691" y="628"/>
                </a:cubicBezTo>
                <a:cubicBezTo>
                  <a:pt x="798" y="564"/>
                  <a:pt x="798" y="564"/>
                  <a:pt x="798" y="564"/>
                </a:cubicBezTo>
                <a:lnTo>
                  <a:pt x="535" y="114"/>
                </a:lnTo>
                <a:close/>
                <a:moveTo>
                  <a:pt x="558" y="477"/>
                </a:moveTo>
                <a:cubicBezTo>
                  <a:pt x="558" y="417"/>
                  <a:pt x="558" y="417"/>
                  <a:pt x="558" y="417"/>
                </a:cubicBezTo>
                <a:cubicBezTo>
                  <a:pt x="529" y="417"/>
                  <a:pt x="529" y="417"/>
                  <a:pt x="529" y="417"/>
                </a:cubicBezTo>
                <a:cubicBezTo>
                  <a:pt x="529" y="446"/>
                  <a:pt x="529" y="446"/>
                  <a:pt x="529" y="446"/>
                </a:cubicBezTo>
                <a:cubicBezTo>
                  <a:pt x="498" y="446"/>
                  <a:pt x="498" y="446"/>
                  <a:pt x="498" y="446"/>
                </a:cubicBezTo>
                <a:cubicBezTo>
                  <a:pt x="498" y="417"/>
                  <a:pt x="498" y="417"/>
                  <a:pt x="498" y="417"/>
                </a:cubicBezTo>
                <a:cubicBezTo>
                  <a:pt x="470" y="417"/>
                  <a:pt x="470" y="417"/>
                  <a:pt x="470" y="417"/>
                </a:cubicBezTo>
                <a:cubicBezTo>
                  <a:pt x="470" y="476"/>
                  <a:pt x="470" y="476"/>
                  <a:pt x="470" y="476"/>
                </a:cubicBezTo>
                <a:cubicBezTo>
                  <a:pt x="440" y="476"/>
                  <a:pt x="440" y="476"/>
                  <a:pt x="440" y="476"/>
                </a:cubicBezTo>
                <a:cubicBezTo>
                  <a:pt x="440" y="417"/>
                  <a:pt x="440" y="417"/>
                  <a:pt x="440" y="417"/>
                </a:cubicBezTo>
                <a:cubicBezTo>
                  <a:pt x="411" y="417"/>
                  <a:pt x="411" y="417"/>
                  <a:pt x="411" y="417"/>
                </a:cubicBezTo>
                <a:cubicBezTo>
                  <a:pt x="411" y="447"/>
                  <a:pt x="411" y="447"/>
                  <a:pt x="411" y="447"/>
                </a:cubicBezTo>
                <a:cubicBezTo>
                  <a:pt x="381" y="447"/>
                  <a:pt x="381" y="447"/>
                  <a:pt x="381" y="447"/>
                </a:cubicBezTo>
                <a:cubicBezTo>
                  <a:pt x="381" y="417"/>
                  <a:pt x="381" y="417"/>
                  <a:pt x="381" y="417"/>
                </a:cubicBezTo>
                <a:cubicBezTo>
                  <a:pt x="357" y="417"/>
                  <a:pt x="357" y="417"/>
                  <a:pt x="357" y="417"/>
                </a:cubicBezTo>
                <a:cubicBezTo>
                  <a:pt x="263" y="622"/>
                  <a:pt x="263" y="622"/>
                  <a:pt x="263" y="622"/>
                </a:cubicBezTo>
                <a:cubicBezTo>
                  <a:pt x="646" y="622"/>
                  <a:pt x="646" y="622"/>
                  <a:pt x="646" y="622"/>
                </a:cubicBezTo>
                <a:cubicBezTo>
                  <a:pt x="586" y="477"/>
                  <a:pt x="586" y="477"/>
                  <a:pt x="586" y="477"/>
                </a:cubicBezTo>
                <a:lnTo>
                  <a:pt x="558" y="477"/>
                </a:lnTo>
                <a:close/>
                <a:moveTo>
                  <a:pt x="878" y="698"/>
                </a:moveTo>
                <a:cubicBezTo>
                  <a:pt x="898" y="619"/>
                  <a:pt x="808" y="593"/>
                  <a:pt x="808" y="593"/>
                </a:cubicBezTo>
                <a:cubicBezTo>
                  <a:pt x="711" y="651"/>
                  <a:pt x="711" y="651"/>
                  <a:pt x="711" y="651"/>
                </a:cubicBezTo>
                <a:cubicBezTo>
                  <a:pt x="743" y="841"/>
                  <a:pt x="928" y="792"/>
                  <a:pt x="928" y="792"/>
                </a:cubicBezTo>
                <a:cubicBezTo>
                  <a:pt x="928" y="792"/>
                  <a:pt x="858" y="778"/>
                  <a:pt x="878" y="6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5" name="Freeform 143"/>
          <p:cNvSpPr>
            <a:spLocks noEditPoints="1"/>
          </p:cNvSpPr>
          <p:nvPr/>
        </p:nvSpPr>
        <p:spPr bwMode="auto">
          <a:xfrm>
            <a:off x="7785587" y="1487606"/>
            <a:ext cx="357583" cy="329396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 sz="1600">
              <a:latin typeface="+mn-ea"/>
            </a:endParaRPr>
          </a:p>
        </p:txBody>
      </p:sp>
      <p:sp>
        <p:nvSpPr>
          <p:cNvPr id="46" name="Freeform 92"/>
          <p:cNvSpPr>
            <a:spLocks noEditPoints="1"/>
          </p:cNvSpPr>
          <p:nvPr/>
        </p:nvSpPr>
        <p:spPr bwMode="auto">
          <a:xfrm>
            <a:off x="7795781" y="2510709"/>
            <a:ext cx="337195" cy="343513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 sz="1600">
              <a:latin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805849" y="3535925"/>
            <a:ext cx="316807" cy="296457"/>
            <a:chOff x="6661150" y="233363"/>
            <a:chExt cx="320675" cy="300038"/>
          </a:xfrm>
          <a:solidFill>
            <a:schemeClr val="bg1"/>
          </a:solidFill>
        </p:grpSpPr>
        <p:sp>
          <p:nvSpPr>
            <p:cNvPr id="48" name="Freeform 153"/>
            <p:cNvSpPr/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  <p:sp>
          <p:nvSpPr>
            <p:cNvPr id="49" name="Freeform 154"/>
            <p:cNvSpPr/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  <p:sp>
          <p:nvSpPr>
            <p:cNvPr id="50" name="Freeform 155"/>
            <p:cNvSpPr/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2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  <p:sp>
          <p:nvSpPr>
            <p:cNvPr id="51" name="Rectangle 156"/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</p:grpSp>
      <p:sp>
        <p:nvSpPr>
          <p:cNvPr id="52" name="Freeform 140"/>
          <p:cNvSpPr>
            <a:spLocks noEditPoints="1"/>
          </p:cNvSpPr>
          <p:nvPr/>
        </p:nvSpPr>
        <p:spPr bwMode="auto">
          <a:xfrm>
            <a:off x="7781378" y="4580342"/>
            <a:ext cx="351597" cy="351643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 sz="1600">
              <a:latin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805850" y="5645160"/>
            <a:ext cx="310533" cy="302731"/>
            <a:chOff x="8175625" y="987426"/>
            <a:chExt cx="314325" cy="306388"/>
          </a:xfrm>
          <a:solidFill>
            <a:schemeClr val="bg1"/>
          </a:solidFill>
        </p:grpSpPr>
        <p:sp>
          <p:nvSpPr>
            <p:cNvPr id="54" name="Freeform 104"/>
            <p:cNvSpPr/>
            <p:nvPr/>
          </p:nvSpPr>
          <p:spPr bwMode="auto">
            <a:xfrm>
              <a:off x="8258175" y="1144588"/>
              <a:ext cx="42863" cy="98425"/>
            </a:xfrm>
            <a:custGeom>
              <a:avLst/>
              <a:gdLst>
                <a:gd name="T0" fmla="*/ 11 w 19"/>
                <a:gd name="T1" fmla="*/ 43 h 43"/>
                <a:gd name="T2" fmla="*/ 19 w 19"/>
                <a:gd name="T3" fmla="*/ 43 h 43"/>
                <a:gd name="T4" fmla="*/ 19 w 19"/>
                <a:gd name="T5" fmla="*/ 0 h 43"/>
                <a:gd name="T6" fmla="*/ 12 w 19"/>
                <a:gd name="T7" fmla="*/ 0 h 43"/>
                <a:gd name="T8" fmla="*/ 11 w 19"/>
                <a:gd name="T9" fmla="*/ 4 h 43"/>
                <a:gd name="T10" fmla="*/ 8 w 19"/>
                <a:gd name="T11" fmla="*/ 7 h 43"/>
                <a:gd name="T12" fmla="*/ 4 w 19"/>
                <a:gd name="T13" fmla="*/ 8 h 43"/>
                <a:gd name="T14" fmla="*/ 0 w 19"/>
                <a:gd name="T15" fmla="*/ 9 h 43"/>
                <a:gd name="T16" fmla="*/ 0 w 19"/>
                <a:gd name="T17" fmla="*/ 15 h 43"/>
                <a:gd name="T18" fmla="*/ 11 w 19"/>
                <a:gd name="T19" fmla="*/ 15 h 43"/>
                <a:gd name="T20" fmla="*/ 11 w 19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3">
                  <a:moveTo>
                    <a:pt x="11" y="43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  <p:sp>
          <p:nvSpPr>
            <p:cNvPr id="55" name="Freeform 105"/>
            <p:cNvSpPr/>
            <p:nvPr/>
          </p:nvSpPr>
          <p:spPr bwMode="auto">
            <a:xfrm>
              <a:off x="8324850" y="1144588"/>
              <a:ext cx="71438" cy="98425"/>
            </a:xfrm>
            <a:custGeom>
              <a:avLst/>
              <a:gdLst>
                <a:gd name="T0" fmla="*/ 21 w 31"/>
                <a:gd name="T1" fmla="*/ 34 h 43"/>
                <a:gd name="T2" fmla="*/ 18 w 31"/>
                <a:gd name="T3" fmla="*/ 36 h 43"/>
                <a:gd name="T4" fmla="*/ 15 w 31"/>
                <a:gd name="T5" fmla="*/ 36 h 43"/>
                <a:gd name="T6" fmla="*/ 11 w 31"/>
                <a:gd name="T7" fmla="*/ 35 h 43"/>
                <a:gd name="T8" fmla="*/ 8 w 31"/>
                <a:gd name="T9" fmla="*/ 30 h 43"/>
                <a:gd name="T10" fmla="*/ 0 w 31"/>
                <a:gd name="T11" fmla="*/ 30 h 43"/>
                <a:gd name="T12" fmla="*/ 1 w 31"/>
                <a:gd name="T13" fmla="*/ 36 h 43"/>
                <a:gd name="T14" fmla="*/ 5 w 31"/>
                <a:gd name="T15" fmla="*/ 40 h 43"/>
                <a:gd name="T16" fmla="*/ 10 w 31"/>
                <a:gd name="T17" fmla="*/ 43 h 43"/>
                <a:gd name="T18" fmla="*/ 15 w 31"/>
                <a:gd name="T19" fmla="*/ 43 h 43"/>
                <a:gd name="T20" fmla="*/ 22 w 31"/>
                <a:gd name="T21" fmla="*/ 42 h 43"/>
                <a:gd name="T22" fmla="*/ 27 w 31"/>
                <a:gd name="T23" fmla="*/ 39 h 43"/>
                <a:gd name="T24" fmla="*/ 30 w 31"/>
                <a:gd name="T25" fmla="*/ 34 h 43"/>
                <a:gd name="T26" fmla="*/ 31 w 31"/>
                <a:gd name="T27" fmla="*/ 28 h 43"/>
                <a:gd name="T28" fmla="*/ 30 w 31"/>
                <a:gd name="T29" fmla="*/ 23 h 43"/>
                <a:gd name="T30" fmla="*/ 28 w 31"/>
                <a:gd name="T31" fmla="*/ 18 h 43"/>
                <a:gd name="T32" fmla="*/ 24 w 31"/>
                <a:gd name="T33" fmla="*/ 15 h 43"/>
                <a:gd name="T34" fmla="*/ 18 w 31"/>
                <a:gd name="T35" fmla="*/ 14 h 43"/>
                <a:gd name="T36" fmla="*/ 14 w 31"/>
                <a:gd name="T37" fmla="*/ 14 h 43"/>
                <a:gd name="T38" fmla="*/ 10 w 31"/>
                <a:gd name="T39" fmla="*/ 17 h 43"/>
                <a:gd name="T40" fmla="*/ 10 w 31"/>
                <a:gd name="T41" fmla="*/ 17 h 43"/>
                <a:gd name="T42" fmla="*/ 11 w 31"/>
                <a:gd name="T43" fmla="*/ 7 h 43"/>
                <a:gd name="T44" fmla="*/ 29 w 31"/>
                <a:gd name="T45" fmla="*/ 7 h 43"/>
                <a:gd name="T46" fmla="*/ 29 w 31"/>
                <a:gd name="T47" fmla="*/ 0 h 43"/>
                <a:gd name="T48" fmla="*/ 5 w 31"/>
                <a:gd name="T49" fmla="*/ 0 h 43"/>
                <a:gd name="T50" fmla="*/ 1 w 31"/>
                <a:gd name="T51" fmla="*/ 24 h 43"/>
                <a:gd name="T52" fmla="*/ 9 w 31"/>
                <a:gd name="T53" fmla="*/ 24 h 43"/>
                <a:gd name="T54" fmla="*/ 12 w 31"/>
                <a:gd name="T55" fmla="*/ 21 h 43"/>
                <a:gd name="T56" fmla="*/ 15 w 31"/>
                <a:gd name="T57" fmla="*/ 20 h 43"/>
                <a:gd name="T58" fmla="*/ 18 w 31"/>
                <a:gd name="T59" fmla="*/ 21 h 43"/>
                <a:gd name="T60" fmla="*/ 21 w 31"/>
                <a:gd name="T61" fmla="*/ 23 h 43"/>
                <a:gd name="T62" fmla="*/ 22 w 31"/>
                <a:gd name="T63" fmla="*/ 25 h 43"/>
                <a:gd name="T64" fmla="*/ 23 w 31"/>
                <a:gd name="T65" fmla="*/ 28 h 43"/>
                <a:gd name="T66" fmla="*/ 22 w 31"/>
                <a:gd name="T67" fmla="*/ 31 h 43"/>
                <a:gd name="T68" fmla="*/ 21 w 31"/>
                <a:gd name="T6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43">
                  <a:moveTo>
                    <a:pt x="21" y="34"/>
                  </a:move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1" y="36"/>
                  </a:cubicBezTo>
                  <a:cubicBezTo>
                    <a:pt x="2" y="38"/>
                    <a:pt x="3" y="39"/>
                    <a:pt x="5" y="40"/>
                  </a:cubicBezTo>
                  <a:cubicBezTo>
                    <a:pt x="6" y="41"/>
                    <a:pt x="8" y="42"/>
                    <a:pt x="10" y="43"/>
                  </a:cubicBezTo>
                  <a:cubicBezTo>
                    <a:pt x="11" y="43"/>
                    <a:pt x="13" y="43"/>
                    <a:pt x="15" y="43"/>
                  </a:cubicBezTo>
                  <a:cubicBezTo>
                    <a:pt x="18" y="43"/>
                    <a:pt x="20" y="43"/>
                    <a:pt x="22" y="42"/>
                  </a:cubicBezTo>
                  <a:cubicBezTo>
                    <a:pt x="23" y="42"/>
                    <a:pt x="25" y="41"/>
                    <a:pt x="27" y="39"/>
                  </a:cubicBezTo>
                  <a:cubicBezTo>
                    <a:pt x="28" y="38"/>
                    <a:pt x="29" y="36"/>
                    <a:pt x="30" y="34"/>
                  </a:cubicBezTo>
                  <a:cubicBezTo>
                    <a:pt x="31" y="32"/>
                    <a:pt x="31" y="30"/>
                    <a:pt x="31" y="28"/>
                  </a:cubicBezTo>
                  <a:cubicBezTo>
                    <a:pt x="31" y="26"/>
                    <a:pt x="31" y="24"/>
                    <a:pt x="30" y="23"/>
                  </a:cubicBezTo>
                  <a:cubicBezTo>
                    <a:pt x="30" y="21"/>
                    <a:pt x="29" y="19"/>
                    <a:pt x="28" y="18"/>
                  </a:cubicBezTo>
                  <a:cubicBezTo>
                    <a:pt x="27" y="17"/>
                    <a:pt x="25" y="16"/>
                    <a:pt x="24" y="15"/>
                  </a:cubicBezTo>
                  <a:cubicBezTo>
                    <a:pt x="22" y="14"/>
                    <a:pt x="20" y="14"/>
                    <a:pt x="18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2" y="15"/>
                    <a:pt x="11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16" y="20"/>
                    <a:pt x="18" y="20"/>
                    <a:pt x="18" y="21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1" y="23"/>
                    <a:pt x="22" y="24"/>
                    <a:pt x="22" y="25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2"/>
                    <a:pt x="21" y="33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  <p:sp>
          <p:nvSpPr>
            <p:cNvPr id="58" name="Freeform 106"/>
            <p:cNvSpPr/>
            <p:nvPr/>
          </p:nvSpPr>
          <p:spPr bwMode="auto">
            <a:xfrm>
              <a:off x="8232775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  <p:sp>
          <p:nvSpPr>
            <p:cNvPr id="79" name="Freeform 107"/>
            <p:cNvSpPr/>
            <p:nvPr/>
          </p:nvSpPr>
          <p:spPr bwMode="auto">
            <a:xfrm>
              <a:off x="8396288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  <p:sp>
          <p:nvSpPr>
            <p:cNvPr id="80" name="Freeform 108"/>
            <p:cNvSpPr>
              <a:spLocks noEditPoints="1"/>
            </p:cNvSpPr>
            <p:nvPr/>
          </p:nvSpPr>
          <p:spPr bwMode="auto">
            <a:xfrm>
              <a:off x="8175625" y="1012826"/>
              <a:ext cx="314325" cy="280988"/>
            </a:xfrm>
            <a:custGeom>
              <a:avLst/>
              <a:gdLst>
                <a:gd name="T0" fmla="*/ 121 w 137"/>
                <a:gd name="T1" fmla="*/ 0 h 122"/>
                <a:gd name="T2" fmla="*/ 117 w 137"/>
                <a:gd name="T3" fmla="*/ 0 h 122"/>
                <a:gd name="T4" fmla="*/ 117 w 137"/>
                <a:gd name="T5" fmla="*/ 14 h 122"/>
                <a:gd name="T6" fmla="*/ 109 w 137"/>
                <a:gd name="T7" fmla="*/ 23 h 122"/>
                <a:gd name="T8" fmla="*/ 99 w 137"/>
                <a:gd name="T9" fmla="*/ 23 h 122"/>
                <a:gd name="T10" fmla="*/ 90 w 137"/>
                <a:gd name="T11" fmla="*/ 14 h 122"/>
                <a:gd name="T12" fmla="*/ 90 w 137"/>
                <a:gd name="T13" fmla="*/ 0 h 122"/>
                <a:gd name="T14" fmla="*/ 46 w 137"/>
                <a:gd name="T15" fmla="*/ 0 h 122"/>
                <a:gd name="T16" fmla="*/ 46 w 137"/>
                <a:gd name="T17" fmla="*/ 14 h 122"/>
                <a:gd name="T18" fmla="*/ 38 w 137"/>
                <a:gd name="T19" fmla="*/ 23 h 122"/>
                <a:gd name="T20" fmla="*/ 28 w 137"/>
                <a:gd name="T21" fmla="*/ 23 h 122"/>
                <a:gd name="T22" fmla="*/ 20 w 137"/>
                <a:gd name="T23" fmla="*/ 14 h 122"/>
                <a:gd name="T24" fmla="*/ 20 w 137"/>
                <a:gd name="T25" fmla="*/ 0 h 122"/>
                <a:gd name="T26" fmla="*/ 16 w 137"/>
                <a:gd name="T27" fmla="*/ 0 h 122"/>
                <a:gd name="T28" fmla="*/ 0 w 137"/>
                <a:gd name="T29" fmla="*/ 16 h 122"/>
                <a:gd name="T30" fmla="*/ 0 w 137"/>
                <a:gd name="T31" fmla="*/ 46 h 122"/>
                <a:gd name="T32" fmla="*/ 0 w 137"/>
                <a:gd name="T33" fmla="*/ 106 h 122"/>
                <a:gd name="T34" fmla="*/ 16 w 137"/>
                <a:gd name="T35" fmla="*/ 122 h 122"/>
                <a:gd name="T36" fmla="*/ 121 w 137"/>
                <a:gd name="T37" fmla="*/ 122 h 122"/>
                <a:gd name="T38" fmla="*/ 137 w 137"/>
                <a:gd name="T39" fmla="*/ 106 h 122"/>
                <a:gd name="T40" fmla="*/ 137 w 137"/>
                <a:gd name="T41" fmla="*/ 46 h 122"/>
                <a:gd name="T42" fmla="*/ 137 w 137"/>
                <a:gd name="T43" fmla="*/ 16 h 122"/>
                <a:gd name="T44" fmla="*/ 121 w 137"/>
                <a:gd name="T45" fmla="*/ 0 h 122"/>
                <a:gd name="T46" fmla="*/ 127 w 137"/>
                <a:gd name="T47" fmla="*/ 106 h 122"/>
                <a:gd name="T48" fmla="*/ 121 w 137"/>
                <a:gd name="T49" fmla="*/ 112 h 122"/>
                <a:gd name="T50" fmla="*/ 16 w 137"/>
                <a:gd name="T51" fmla="*/ 112 h 122"/>
                <a:gd name="T52" fmla="*/ 10 w 137"/>
                <a:gd name="T53" fmla="*/ 106 h 122"/>
                <a:gd name="T54" fmla="*/ 10 w 137"/>
                <a:gd name="T55" fmla="*/ 46 h 122"/>
                <a:gd name="T56" fmla="*/ 127 w 137"/>
                <a:gd name="T57" fmla="*/ 46 h 122"/>
                <a:gd name="T58" fmla="*/ 127 w 137"/>
                <a:gd name="T5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22">
                  <a:moveTo>
                    <a:pt x="121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9"/>
                    <a:pt x="113" y="23"/>
                    <a:pt x="10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4" y="23"/>
                    <a:pt x="90" y="19"/>
                    <a:pt x="90" y="1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9"/>
                    <a:pt x="42" y="23"/>
                    <a:pt x="3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3" y="23"/>
                    <a:pt x="20" y="19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2"/>
                    <a:pt x="16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9" y="122"/>
                    <a:pt x="137" y="115"/>
                    <a:pt x="137" y="10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7"/>
                    <a:pt x="129" y="0"/>
                    <a:pt x="121" y="0"/>
                  </a:cubicBezTo>
                  <a:close/>
                  <a:moveTo>
                    <a:pt x="127" y="106"/>
                  </a:moveTo>
                  <a:cubicBezTo>
                    <a:pt x="127" y="109"/>
                    <a:pt x="124" y="112"/>
                    <a:pt x="121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12"/>
                    <a:pt x="10" y="109"/>
                    <a:pt x="10" y="10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latin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试用期绩效目标完成情况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1"/>
          <p:cNvGrpSpPr/>
          <p:nvPr/>
        </p:nvGrpSpPr>
        <p:grpSpPr>
          <a:xfrm>
            <a:off x="824865" y="1301115"/>
            <a:ext cx="9765030" cy="4725670"/>
            <a:chOff x="985019" y="1268760"/>
            <a:chExt cx="3021955" cy="4320480"/>
          </a:xfrm>
        </p:grpSpPr>
        <p:sp>
          <p:nvSpPr>
            <p:cNvPr id="29" name="矩形 2"/>
            <p:cNvSpPr/>
            <p:nvPr/>
          </p:nvSpPr>
          <p:spPr>
            <a:xfrm>
              <a:off x="985019" y="1268760"/>
              <a:ext cx="3021955" cy="4320480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5020" y="5075892"/>
              <a:ext cx="3021954" cy="38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王图霸业</a:t>
              </a:r>
              <a:endParaRPr lang="zh-CN" altLang="en-US" sz="213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4"/>
            <p:cNvCxnSpPr/>
            <p:nvPr/>
          </p:nvCxnSpPr>
          <p:spPr>
            <a:xfrm>
              <a:off x="985019" y="5013176"/>
              <a:ext cx="30219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2" descr="E:\FileIO\wtby_work_log.pngwtby_work_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755" y="1629410"/>
            <a:ext cx="8731885" cy="347726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试用期绩效目标完成情况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/>
          <p:nvPr/>
        </p:nvGrpSpPr>
        <p:grpSpPr>
          <a:xfrm>
            <a:off x="931263" y="1520632"/>
            <a:ext cx="2544174" cy="1990059"/>
            <a:chOff x="993017" y="1073968"/>
            <a:chExt cx="1908379" cy="1492544"/>
          </a:xfrm>
        </p:grpSpPr>
        <p:sp>
          <p:nvSpPr>
            <p:cNvPr id="24" name="Round Same Side Corner Rectangle 23"/>
            <p:cNvSpPr/>
            <p:nvPr/>
          </p:nvSpPr>
          <p:spPr>
            <a:xfrm>
              <a:off x="1206993" y="1073968"/>
              <a:ext cx="1480428" cy="979319"/>
            </a:xfrm>
            <a:prstGeom prst="round2SameRect">
              <a:avLst>
                <a:gd name="adj1" fmla="val 84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>
                <a:latin typeface="+mn-ea"/>
              </a:endParaRPr>
            </a:p>
          </p:txBody>
        </p:sp>
        <p:sp>
          <p:nvSpPr>
            <p:cNvPr id="45" name="Flowchart: Data 44"/>
            <p:cNvSpPr/>
            <p:nvPr/>
          </p:nvSpPr>
          <p:spPr>
            <a:xfrm rot="16200000" flipH="1" flipV="1">
              <a:off x="2474369" y="2135586"/>
              <a:ext cx="640080" cy="213975"/>
            </a:xfrm>
            <a:prstGeom prst="flowChartInputOutpu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51" name="Flowchart: Data 50"/>
            <p:cNvSpPr/>
            <p:nvPr/>
          </p:nvSpPr>
          <p:spPr>
            <a:xfrm rot="5400000" flipV="1">
              <a:off x="779965" y="2135585"/>
              <a:ext cx="640080" cy="213975"/>
            </a:xfrm>
            <a:prstGeom prst="flowChartInputOutpu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3018" y="2053288"/>
              <a:ext cx="1907435" cy="5132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>
                  <a:solidFill>
                    <a:schemeClr val="bg1"/>
                  </a:solidFill>
                  <a:latin typeface="+mn-ea"/>
                </a:rPr>
                <a:t>工作上</a:t>
              </a:r>
              <a:endParaRPr lang="zh-CN" altLang="en-US" sz="19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Group 27"/>
          <p:cNvGrpSpPr/>
          <p:nvPr/>
        </p:nvGrpSpPr>
        <p:grpSpPr>
          <a:xfrm>
            <a:off x="8774182" y="4132149"/>
            <a:ext cx="2544174" cy="1990059"/>
            <a:chOff x="993017" y="1073968"/>
            <a:chExt cx="1908379" cy="1492544"/>
          </a:xfrm>
        </p:grpSpPr>
        <p:sp>
          <p:nvSpPr>
            <p:cNvPr id="39" name="Round Same Side Corner Rectangle 38"/>
            <p:cNvSpPr/>
            <p:nvPr/>
          </p:nvSpPr>
          <p:spPr>
            <a:xfrm>
              <a:off x="1206993" y="1073968"/>
              <a:ext cx="1480428" cy="979319"/>
            </a:xfrm>
            <a:prstGeom prst="round2SameRect">
              <a:avLst>
                <a:gd name="adj1" fmla="val 84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Flowchart: Data 39"/>
            <p:cNvSpPr/>
            <p:nvPr/>
          </p:nvSpPr>
          <p:spPr>
            <a:xfrm rot="16200000" flipH="1" flipV="1">
              <a:off x="2474369" y="2135586"/>
              <a:ext cx="640080" cy="213975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41" name="Flowchart: Data 40"/>
            <p:cNvSpPr/>
            <p:nvPr/>
          </p:nvSpPr>
          <p:spPr>
            <a:xfrm rot="5400000" flipV="1">
              <a:off x="779965" y="2135585"/>
              <a:ext cx="640080" cy="213975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3018" y="2053288"/>
              <a:ext cx="1907435" cy="5132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>
                  <a:solidFill>
                    <a:schemeClr val="bg1"/>
                  </a:solidFill>
                  <a:latin typeface="+mn-ea"/>
                </a:rPr>
                <a:t>生活上</a:t>
              </a:r>
              <a:endParaRPr lang="zh-CN" altLang="en-US" sz="19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96640" y="1520825"/>
            <a:ext cx="8542020" cy="196723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掌握项目开发关键服务接口、项目工程环境、多种模块的开发形式。在工作的过程中逐步了解游戏环境内容。拓展开发已有或所需的功能服务。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表现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:(1)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学习到的模块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数据表、数据表服务、网络指令、时间事件、跨服工程、调试器。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自己扩展了网络数据的流服务、快速进行数据表内容的修改。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405" y="4155440"/>
            <a:ext cx="8468995" cy="196723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课外拓展学习，补充和工作相关所需的知识内容。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表现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:(1)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&lt;&lt;ActionScript3.0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权威指南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&gt;&gt;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，现在仍在对其中案例进行编程实践。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种设计模式，并和工作种的代码设计进行比较分析。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(3)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正在学习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C++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&lt;&lt;Effective C++中文版第三版 &gt;&gt;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编程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Freeform 143"/>
          <p:cNvSpPr>
            <a:spLocks noEditPoints="1"/>
          </p:cNvSpPr>
          <p:nvPr/>
        </p:nvSpPr>
        <p:spPr bwMode="auto">
          <a:xfrm>
            <a:off x="1895029" y="1888907"/>
            <a:ext cx="615385" cy="566876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52" name="Freeform 140"/>
          <p:cNvSpPr>
            <a:spLocks noEditPoints="1"/>
          </p:cNvSpPr>
          <p:nvPr/>
        </p:nvSpPr>
        <p:spPr bwMode="auto">
          <a:xfrm>
            <a:off x="9743099" y="4563430"/>
            <a:ext cx="605083" cy="605161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试用期绩效目标完成情况</a:t>
            </a:r>
            <a:endParaRPr lang="zh-CN" altLang="en-US"/>
          </a:p>
        </p:txBody>
      </p:sp>
      <p:sp>
        <p:nvSpPr>
          <p:cNvPr id="3" name="TextBox 11"/>
          <p:cNvSpPr txBox="1"/>
          <p:nvPr/>
        </p:nvSpPr>
        <p:spPr>
          <a:xfrm>
            <a:off x="319405" y="694690"/>
            <a:ext cx="55473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chemeClr val="accent1"/>
                </a:solidFill>
              </a:rPr>
              <a:t>二、学习能力</a:t>
            </a:r>
            <a:r>
              <a:rPr lang="en-US" altLang="zh-CN" sz="2700" b="1">
                <a:solidFill>
                  <a:schemeClr val="accent1"/>
                </a:solidFill>
              </a:rPr>
              <a:t>-&gt;</a:t>
            </a:r>
            <a:r>
              <a:rPr lang="zh-CN" altLang="en-US" sz="2700" b="1">
                <a:solidFill>
                  <a:schemeClr val="accent1"/>
                </a:solidFill>
              </a:rPr>
              <a:t>学习的效率与成果</a:t>
            </a:r>
            <a:endParaRPr lang="zh-CN" altLang="en-US" sz="2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102092" y="1759340"/>
            <a:ext cx="1764946" cy="1521505"/>
            <a:chOff x="3203848" y="1194651"/>
            <a:chExt cx="1324054" cy="1141426"/>
          </a:xfrm>
        </p:grpSpPr>
        <p:sp>
          <p:nvSpPr>
            <p:cNvPr id="9" name="六边形 8"/>
            <p:cNvSpPr/>
            <p:nvPr/>
          </p:nvSpPr>
          <p:spPr>
            <a:xfrm>
              <a:off x="3203848" y="1194651"/>
              <a:ext cx="1324054" cy="1141426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69665" y="1472853"/>
              <a:ext cx="724088" cy="562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1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在线协作</a:t>
              </a:r>
              <a:endParaRPr lang="zh-CN" altLang="en-US" sz="213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626610" y="4025265"/>
            <a:ext cx="1056005" cy="748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13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213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11602" y="3370449"/>
            <a:ext cx="1764946" cy="1521505"/>
            <a:chOff x="4480598" y="3326987"/>
            <a:chExt cx="1324054" cy="1141426"/>
          </a:xfrm>
        </p:grpSpPr>
        <p:sp>
          <p:nvSpPr>
            <p:cNvPr id="18" name="六边形 17"/>
            <p:cNvSpPr/>
            <p:nvPr/>
          </p:nvSpPr>
          <p:spPr>
            <a:xfrm>
              <a:off x="4480598" y="3326987"/>
              <a:ext cx="1324054" cy="1141426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46415" y="3605189"/>
              <a:ext cx="685502" cy="562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1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共同规划</a:t>
              </a:r>
              <a:endParaRPr lang="zh-CN" altLang="en-US" sz="213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912775" y="1579295"/>
            <a:ext cx="3155383" cy="160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在工作开展过程中，即使进行问题与工作进度反馈。</a:t>
            </a: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表现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:(1)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向策划或领导说明自己的工作情况。</a:t>
            </a: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遇到比较难处理的工单或项目中不清楚的地方，和身边的同事交流下自己的想法。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7657421" y="3281083"/>
            <a:ext cx="3201377" cy="170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开展复杂项目模块开始时，将自身的分析设计在团队内展现，进行优化整改。</a:t>
            </a: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表现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）在进行跨服三国志的开发时，将自己设计的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UML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图和相关文档给身边同事分享，并根据改进建议进行修正。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试用期绩效目标完成情况</a:t>
            </a:r>
            <a:endParaRPr lang="zh-CN" altLang="en-US"/>
          </a:p>
        </p:txBody>
      </p:sp>
      <p:sp>
        <p:nvSpPr>
          <p:cNvPr id="3" name="TextBox 11"/>
          <p:cNvSpPr txBox="1"/>
          <p:nvPr/>
        </p:nvSpPr>
        <p:spPr>
          <a:xfrm>
            <a:off x="319405" y="694690"/>
            <a:ext cx="55473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chemeClr val="accent1"/>
                </a:solidFill>
              </a:rPr>
              <a:t>三、团队协作</a:t>
            </a:r>
            <a:r>
              <a:rPr lang="en-US" altLang="zh-CN" sz="2700" b="1">
                <a:solidFill>
                  <a:schemeClr val="accent1"/>
                </a:solidFill>
              </a:rPr>
              <a:t>-&gt;</a:t>
            </a:r>
            <a:r>
              <a:rPr lang="zh-CN" altLang="en-US" sz="2700" b="1">
                <a:solidFill>
                  <a:schemeClr val="accent1"/>
                </a:solidFill>
              </a:rPr>
              <a:t>团队合作契合度</a:t>
            </a:r>
            <a:endParaRPr lang="zh-CN" altLang="en-US" sz="2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2699089" y="1601451"/>
            <a:ext cx="2027239" cy="99880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265" b="1">
                <a:solidFill>
                  <a:srgbClr val="FFFFFF"/>
                </a:solidFill>
              </a:rPr>
              <a:t>01</a:t>
            </a:r>
            <a:endParaRPr lang="zh-CN" altLang="en-US" sz="4265" b="1">
              <a:solidFill>
                <a:srgbClr val="FFFFFF"/>
              </a:solidFill>
            </a:endParaRPr>
          </a:p>
        </p:txBody>
      </p:sp>
      <p:pic>
        <p:nvPicPr>
          <p:cNvPr id="9" name="MH_Other_2"/>
          <p:cNvPicPr/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2032509" y="1601451"/>
            <a:ext cx="3360391" cy="14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H_Other_4"/>
          <p:cNvSpPr/>
          <p:nvPr>
            <p:custDataLst>
              <p:tags r:id="rId5"/>
            </p:custDataLst>
          </p:nvPr>
        </p:nvSpPr>
        <p:spPr>
          <a:xfrm>
            <a:off x="7409025" y="1601451"/>
            <a:ext cx="2027239" cy="998806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265" b="1">
                <a:solidFill>
                  <a:srgbClr val="FFFFFF"/>
                </a:solidFill>
              </a:rPr>
              <a:t>02</a:t>
            </a:r>
            <a:endParaRPr lang="zh-CN" altLang="en-US" sz="4265" b="1">
              <a:solidFill>
                <a:srgbClr val="FFFFFF"/>
              </a:solidFill>
            </a:endParaRPr>
          </a:p>
        </p:txBody>
      </p:sp>
      <p:pic>
        <p:nvPicPr>
          <p:cNvPr id="11" name="MH_Other_5"/>
          <p:cNvPicPr/>
          <p:nvPr>
            <p:custDataLst>
              <p:tags r:id="rId6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6722126" y="1601451"/>
            <a:ext cx="3360391" cy="14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H_SubTitle_4"/>
          <p:cNvSpPr/>
          <p:nvPr>
            <p:custDataLst>
              <p:tags r:id="rId7"/>
            </p:custDataLst>
          </p:nvPr>
        </p:nvSpPr>
        <p:spPr>
          <a:xfrm>
            <a:off x="1356995" y="2468245"/>
            <a:ext cx="4723130" cy="3006725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865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</a:t>
            </a:r>
            <a:endParaRPr lang="en-US" altLang="zh-CN" sz="1865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前期开发注重设计，留好风险出现的可退路。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表现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:(1)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在开发前我会根据策划文档，运用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OOP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进行分析，绘制相关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UML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图，利用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Teambition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进行工作任务分解和时间安排。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在开发前备份下数据库，和一些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svn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不受控制的资源</a:t>
            </a:r>
            <a:endParaRPr lang="en-GB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5" name="MH_SubTitle_4"/>
          <p:cNvSpPr/>
          <p:nvPr>
            <p:custDataLst>
              <p:tags r:id="rId8"/>
            </p:custDataLst>
          </p:nvPr>
        </p:nvSpPr>
        <p:spPr>
          <a:xfrm>
            <a:off x="6080125" y="2468245"/>
            <a:ext cx="5095875" cy="2763520"/>
          </a:xfrm>
          <a:prstGeom prst="rect">
            <a:avLst/>
          </a:prstGeom>
        </p:spPr>
        <p:txBody>
          <a:bodyPr anchor="ctr"/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865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开发质量</a:t>
            </a:r>
            <a:endParaRPr lang="en-US" altLang="zh-CN" sz="1865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需求变化时不需反复改变、多维度考虑问题、代码抽象性与可理解性。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表现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:(1)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比如在进行跨服三国志开发时，不确定玩家跨服的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id,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在代码中先用抽象的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结构，后期才确定为玩家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为平台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id+uid.</a:t>
            </a:r>
            <a:endParaRPr lang="en-GB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试用期绩效目标完成情况</a:t>
            </a:r>
            <a:endParaRPr lang="zh-CN" altLang="en-US"/>
          </a:p>
        </p:txBody>
      </p:sp>
      <p:sp>
        <p:nvSpPr>
          <p:cNvPr id="3" name="TextBox 11"/>
          <p:cNvSpPr txBox="1"/>
          <p:nvPr/>
        </p:nvSpPr>
        <p:spPr>
          <a:xfrm>
            <a:off x="319405" y="694690"/>
            <a:ext cx="55473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chemeClr val="accent1"/>
                </a:solidFill>
              </a:rPr>
              <a:t>四、主动性</a:t>
            </a:r>
            <a:r>
              <a:rPr lang="en-US" altLang="zh-CN" sz="2700" b="1">
                <a:solidFill>
                  <a:schemeClr val="accent1"/>
                </a:solidFill>
              </a:rPr>
              <a:t>-&gt;</a:t>
            </a:r>
            <a:r>
              <a:rPr lang="zh-CN" altLang="en-US" sz="2700" b="1">
                <a:solidFill>
                  <a:schemeClr val="accent1"/>
                </a:solidFill>
              </a:rPr>
              <a:t>工作主动性</a:t>
            </a:r>
            <a:endParaRPr lang="en-US" altLang="zh-CN" sz="2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1867366" y="1901618"/>
            <a:ext cx="1985755" cy="1634448"/>
          </a:xfrm>
          <a:prstGeom prst="homePlate">
            <a:avLst>
              <a:gd name="adj" fmla="val 29885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en-US" sz="4300">
              <a:latin typeface="+mn-ea"/>
            </a:endParaRPr>
          </a:p>
        </p:txBody>
      </p:sp>
      <p:sp>
        <p:nvSpPr>
          <p:cNvPr id="71" name="Pentagon 70"/>
          <p:cNvSpPr/>
          <p:nvPr/>
        </p:nvSpPr>
        <p:spPr>
          <a:xfrm>
            <a:off x="7267275" y="4029745"/>
            <a:ext cx="1985755" cy="1634448"/>
          </a:xfrm>
          <a:prstGeom prst="homePlate">
            <a:avLst>
              <a:gd name="adj" fmla="val 2988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en-US" sz="530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5713" y="2204634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7120" y="1143635"/>
            <a:ext cx="5155565" cy="30365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200">
              <a:spcBef>
                <a:spcPct val="20000"/>
              </a:spcBef>
              <a:defRPr/>
            </a:pPr>
            <a:r>
              <a:rPr lang="zh-CN" altLang="en-US" sz="1900">
                <a:solidFill>
                  <a:schemeClr val="bg1">
                    <a:lumMod val="65000"/>
                  </a:schemeClr>
                </a:solidFill>
                <a:latin typeface="+mn-ea"/>
              </a:rPr>
              <a:t>规范制约</a:t>
            </a:r>
            <a:endParaRPr lang="en-US" sz="190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力求规范一致，问题解决思路和解决措施一见便知。</a:t>
            </a: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遵守代码编写规范。类名首字符大写，函数首字符小写，私有变量以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”_”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打头，常量全大写以下滑线间隔等。</a:t>
            </a: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工作流程规范。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svn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操作，</a:t>
            </a:r>
            <a:r>
              <a:rPr lang="en-US" altLang="zh-CN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编辑器操作。</a:t>
            </a: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>
              <a:lnSpc>
                <a:spcPct val="120000"/>
              </a:lnSpc>
              <a:buClrTx/>
              <a:buSzTx/>
              <a:buNone/>
            </a:pP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3905" y="3606800"/>
            <a:ext cx="5103495" cy="12515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200">
              <a:spcBef>
                <a:spcPct val="20000"/>
              </a:spcBef>
              <a:defRPr/>
            </a:pPr>
            <a:r>
              <a:rPr lang="zh-CN" altLang="en-US" sz="1900">
                <a:solidFill>
                  <a:schemeClr val="bg1">
                    <a:lumMod val="65000"/>
                  </a:schemeClr>
                </a:solidFill>
                <a:latin typeface="+mn-ea"/>
              </a:rPr>
              <a:t>迭代重构</a:t>
            </a:r>
            <a:endParaRPr lang="en-US" sz="190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工作的进展不是一次过的问题，需要前瞻后仰，不断迭代以求完美。</a:t>
            </a: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algn="l">
              <a:lnSpc>
                <a:spcPct val="120000"/>
              </a:lnSpc>
              <a:buClrTx/>
              <a:buSzTx/>
              <a:buNone/>
            </a:pPr>
            <a:r>
              <a:rPr lang="zh-CN" altLang="en-US" sz="186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表现:(1)开发时跨服三国志时，由于功能点比较多，前期先将功能点实现出来，在后来逐渐考虑功能点的封装，将变化点和稳定点隔离，调整代码结构(重命名或添加注释)。</a:t>
            </a:r>
            <a:endParaRPr lang="zh-CN" altLang="en-US" sz="186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Freeform 149"/>
          <p:cNvSpPr/>
          <p:nvPr/>
        </p:nvSpPr>
        <p:spPr bwMode="auto">
          <a:xfrm>
            <a:off x="7708786" y="4255109"/>
            <a:ext cx="564692" cy="553800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8" name="Freeform 143"/>
          <p:cNvSpPr>
            <a:spLocks noEditPoints="1"/>
          </p:cNvSpPr>
          <p:nvPr/>
        </p:nvSpPr>
        <p:spPr bwMode="auto">
          <a:xfrm>
            <a:off x="2440044" y="2354817"/>
            <a:ext cx="625000" cy="575732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9" name="Freeform 150"/>
          <p:cNvSpPr>
            <a:spLocks noEditPoints="1"/>
          </p:cNvSpPr>
          <p:nvPr/>
        </p:nvSpPr>
        <p:spPr bwMode="auto">
          <a:xfrm>
            <a:off x="5757357" y="2502952"/>
            <a:ext cx="496163" cy="638791"/>
          </a:xfrm>
          <a:custGeom>
            <a:avLst/>
            <a:gdLst>
              <a:gd name="T0" fmla="*/ 62 w 125"/>
              <a:gd name="T1" fmla="*/ 0 h 160"/>
              <a:gd name="T2" fmla="*/ 0 w 125"/>
              <a:gd name="T3" fmla="*/ 63 h 160"/>
              <a:gd name="T4" fmla="*/ 62 w 125"/>
              <a:gd name="T5" fmla="*/ 160 h 160"/>
              <a:gd name="T6" fmla="*/ 125 w 125"/>
              <a:gd name="T7" fmla="*/ 63 h 160"/>
              <a:gd name="T8" fmla="*/ 62 w 125"/>
              <a:gd name="T9" fmla="*/ 0 h 160"/>
              <a:gd name="T10" fmla="*/ 62 w 125"/>
              <a:gd name="T11" fmla="*/ 105 h 160"/>
              <a:gd name="T12" fmla="*/ 17 w 125"/>
              <a:gd name="T13" fmla="*/ 61 h 160"/>
              <a:gd name="T14" fmla="*/ 62 w 125"/>
              <a:gd name="T15" fmla="*/ 18 h 160"/>
              <a:gd name="T16" fmla="*/ 107 w 125"/>
              <a:gd name="T17" fmla="*/ 61 h 160"/>
              <a:gd name="T18" fmla="*/ 62 w 125"/>
              <a:gd name="T19" fmla="*/ 10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160">
                <a:moveTo>
                  <a:pt x="62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48" y="160"/>
                  <a:pt x="62" y="160"/>
                </a:cubicBezTo>
                <a:cubicBezTo>
                  <a:pt x="79" y="160"/>
                  <a:pt x="125" y="97"/>
                  <a:pt x="125" y="63"/>
                </a:cubicBezTo>
                <a:cubicBezTo>
                  <a:pt x="125" y="28"/>
                  <a:pt x="97" y="0"/>
                  <a:pt x="62" y="0"/>
                </a:cubicBezTo>
                <a:close/>
                <a:moveTo>
                  <a:pt x="62" y="105"/>
                </a:moveTo>
                <a:cubicBezTo>
                  <a:pt x="37" y="105"/>
                  <a:pt x="17" y="86"/>
                  <a:pt x="17" y="61"/>
                </a:cubicBezTo>
                <a:cubicBezTo>
                  <a:pt x="17" y="37"/>
                  <a:pt x="37" y="18"/>
                  <a:pt x="62" y="18"/>
                </a:cubicBezTo>
                <a:cubicBezTo>
                  <a:pt x="87" y="18"/>
                  <a:pt x="107" y="37"/>
                  <a:pt x="107" y="61"/>
                </a:cubicBezTo>
                <a:cubicBezTo>
                  <a:pt x="107" y="86"/>
                  <a:pt x="87" y="105"/>
                  <a:pt x="62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试用期绩效目标完成情况</a:t>
            </a:r>
            <a:endParaRPr lang="zh-CN" altLang="en-US"/>
          </a:p>
        </p:txBody>
      </p:sp>
      <p:sp>
        <p:nvSpPr>
          <p:cNvPr id="3" name="TextBox 11"/>
          <p:cNvSpPr txBox="1"/>
          <p:nvPr/>
        </p:nvSpPr>
        <p:spPr>
          <a:xfrm>
            <a:off x="319405" y="694690"/>
            <a:ext cx="55473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chemeClr val="accent1"/>
                </a:solidFill>
              </a:rPr>
              <a:t>五、工作态度</a:t>
            </a:r>
            <a:r>
              <a:rPr lang="en-US" altLang="zh-CN" sz="2700" b="1">
                <a:solidFill>
                  <a:schemeClr val="accent1"/>
                </a:solidFill>
              </a:rPr>
              <a:t>-&gt;</a:t>
            </a:r>
            <a:r>
              <a:rPr lang="zh-CN" altLang="en-US" sz="2700" b="1">
                <a:solidFill>
                  <a:schemeClr val="accent1"/>
                </a:solidFill>
              </a:rPr>
              <a:t>工作中的态度表现</a:t>
            </a:r>
            <a:endParaRPr lang="zh-CN" altLang="en-US" sz="2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71" grpId="0" bldLvl="0" animBg="1"/>
      <p:bldP spid="32" grpId="0"/>
      <p:bldP spid="33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MH" val="20151121192522"/>
  <p:tag name="MH_LIBRARY" val="GRAPHIC"/>
  <p:tag name="MH_ORDER" val="1"/>
  <p:tag name="MH_TYPE" val="Other"/>
</p:tagLst>
</file>

<file path=ppt/tags/tag3.xml><?xml version="1.0" encoding="utf-8"?>
<p:tagLst xmlns:p="http://schemas.openxmlformats.org/presentationml/2006/main">
  <p:tag name="MH" val="20151121192522"/>
  <p:tag name="MH_LIBRARY" val="GRAPHIC"/>
  <p:tag name="MH_ORDER" val="2"/>
  <p:tag name="MH_TYPE" val="Other"/>
</p:tagLst>
</file>

<file path=ppt/tags/tag4.xml><?xml version="1.0" encoding="utf-8"?>
<p:tagLst xmlns:p="http://schemas.openxmlformats.org/presentationml/2006/main">
  <p:tag name="MH" val="20151121192522"/>
  <p:tag name="MH_LIBRARY" val="GRAPHIC"/>
  <p:tag name="MH_ORDER" val="4"/>
  <p:tag name="MH_TYPE" val="Other"/>
</p:tagLst>
</file>

<file path=ppt/tags/tag5.xml><?xml version="1.0" encoding="utf-8"?>
<p:tagLst xmlns:p="http://schemas.openxmlformats.org/presentationml/2006/main">
  <p:tag name="MH" val="20151121192522"/>
  <p:tag name="MH_LIBRARY" val="GRAPHIC"/>
  <p:tag name="MH_ORDER" val="5"/>
  <p:tag name="MH_TYPE" val="Other"/>
</p:tagLst>
</file>

<file path=ppt/tags/tag6.xml><?xml version="1.0" encoding="utf-8"?>
<p:tagLst xmlns:p="http://schemas.openxmlformats.org/presentationml/2006/main">
  <p:tag name="MH" val="20151121191650"/>
  <p:tag name="MH_LIBRARY" val="GRAPHIC"/>
  <p:tag name="MH_ORDER" val="4"/>
  <p:tag name="MH_TYPE" val="SubTitle"/>
</p:tagLst>
</file>

<file path=ppt/tags/tag7.xml><?xml version="1.0" encoding="utf-8"?>
<p:tagLst xmlns:p="http://schemas.openxmlformats.org/presentationml/2006/main">
  <p:tag name="MH" val="20151121191650"/>
  <p:tag name="MH_LIBRARY" val="GRAPHIC"/>
  <p:tag name="MH_ORDER" val="4"/>
  <p:tag name="MH_TYPE" val="SubTitle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a="http://schemas.openxmlformats.org/drawingml/2006/main" name="Office 主题">
  <a:themeElements>
    <a:clrScheme name="自定义 1280">
      <a:dk1>
        <a:sysClr val="windowText" lastClr="000000"/>
      </a:dk1>
      <a:lt1>
        <a:sysClr val="window" lastClr="FFFFFF"/>
      </a:lt1>
      <a:dk2>
        <a:srgbClr val="055074"/>
      </a:dk2>
      <a:lt2>
        <a:srgbClr val="4A8BA6"/>
      </a:lt2>
      <a:accent1>
        <a:srgbClr val="4A8BA6"/>
      </a:accent1>
      <a:accent2>
        <a:srgbClr val="055074"/>
      </a:accent2>
      <a:accent3>
        <a:srgbClr val="4A8BA6"/>
      </a:accent3>
      <a:accent4>
        <a:srgbClr val="055074"/>
      </a:accent4>
      <a:accent5>
        <a:srgbClr val="4A8BA6"/>
      </a:accent5>
      <a:accent6>
        <a:srgbClr val="05507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</Words>
  <Application>WPS 演示</Application>
  <PresentationFormat>自定义</PresentationFormat>
  <Paragraphs>200</Paragraphs>
  <Slides>16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Narrow</vt:lpstr>
      <vt:lpstr>Arial</vt:lpstr>
      <vt:lpstr>Arial Unicode MS</vt:lpstr>
      <vt:lpstr>Arial Black</vt:lpstr>
      <vt:lpstr>Calibri</vt:lpstr>
      <vt:lpstr>Office 主题</vt:lpstr>
      <vt:lpstr>PowerPoint 演示文稿</vt:lpstr>
      <vt:lpstr>PowerPoint 演示文稿</vt:lpstr>
      <vt:lpstr>试用期绩效目标完成情况</vt:lpstr>
      <vt:lpstr>试用期绩效目标完成情况</vt:lpstr>
      <vt:lpstr>试用期绩效目标完成情况</vt:lpstr>
      <vt:lpstr>试用期绩效目标完成情况</vt:lpstr>
      <vt:lpstr>试用期绩效目标完成情况</vt:lpstr>
      <vt:lpstr>试用期绩效目标完成情况</vt:lpstr>
      <vt:lpstr>试用期绩效目标完成情况</vt:lpstr>
      <vt:lpstr>公司价值观</vt:lpstr>
      <vt:lpstr>公司价值观</vt:lpstr>
      <vt:lpstr>公司价值观</vt:lpstr>
      <vt:lpstr>职业规划</vt:lpstr>
      <vt:lpstr>职业规划</vt:lpstr>
      <vt:lpstr>合理化建议及所需支持</vt:lpstr>
      <vt:lpstr>PowerPoint 演示文稿</vt:lpstr>
    </vt:vector>
  </TitlesOfParts>
  <Company>上海剑姬网络科技有限公司</Company>
  <LinksUpToDate>false</LinksUpToDate>
  <SharedDoc>false</SharedDoc>
  <HyperlinksChanged>false</HyperlinksChanged>
  <AppVersion>14.0000</AppVersion>
  <Manager>风云办公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飞焰</cp:lastModifiedBy>
  <cp:revision>32</cp:revision>
  <dcterms:created xsi:type="dcterms:W3CDTF">2015-05-05T08:02:00Z</dcterms:created>
  <dcterms:modified xsi:type="dcterms:W3CDTF">2019-09-25T15:14:40Z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