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61" r:id="rId5"/>
    <p:sldId id="265" r:id="rId6"/>
    <p:sldId id="266" r:id="rId7"/>
    <p:sldId id="267" r:id="rId8"/>
    <p:sldId id="279" r:id="rId9"/>
    <p:sldId id="280" r:id="rId10"/>
    <p:sldId id="268" r:id="rId11"/>
    <p:sldId id="269" r:id="rId12"/>
    <p:sldId id="281" r:id="rId13"/>
    <p:sldId id="264" r:id="rId14"/>
    <p:sldId id="270" r:id="rId15"/>
    <p:sldId id="277" r:id="rId16"/>
    <p:sldId id="278" r:id="rId17"/>
    <p:sldId id="271" r:id="rId18"/>
    <p:sldId id="273" r:id="rId19"/>
    <p:sldId id="272" r:id="rId20"/>
    <p:sldId id="258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F3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70" autoAdjust="0"/>
  </p:normalViewPr>
  <p:slideViewPr>
    <p:cSldViewPr snapToGrid="0">
      <p:cViewPr>
        <p:scale>
          <a:sx n="75" d="100"/>
          <a:sy n="75" d="100"/>
        </p:scale>
        <p:origin x="-1152" y="-696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F9FF-A1AC-4CC5-A00C-FD43150E5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FA9E-F537-483D-A7B4-F355B87B9C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4667" y="4639734"/>
            <a:ext cx="421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蟠龙工作室 林木锥 日期</a:t>
            </a:r>
            <a:r>
              <a:rPr lang="en-US" altLang="zh-CN" dirty="0" smtClean="0"/>
              <a:t>l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9867" y="2082800"/>
            <a:ext cx="7095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转</a:t>
            </a:r>
            <a:r>
              <a:rPr lang="en-US" altLang="zh-CN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正</a:t>
            </a:r>
            <a:r>
              <a:rPr lang="en-US" altLang="zh-CN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述</a:t>
            </a:r>
            <a:r>
              <a:rPr lang="en-US" altLang="zh-CN" sz="6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职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四、主动性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工作主动性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、开发效率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前期开发注重设计，留好风险出现的可退路。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在开发前我会根据策划文档，运用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OOP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进行分析，绘制相关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UML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图，利用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Teambition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进行工作任务分解和时间安排。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在开发前备份下数据库，和一些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svn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不受控制的资源。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四、主动性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工作主动性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、开发质量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需求变化时不需反复改变、多维度考虑问题、代码抽象性与可理解性。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比如在进行跨服三国志开发时，不确定玩家跨服的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id,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在代码中先用抽象的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结构，后期才确定为玩家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为平台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id+uid.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五、工作态度-&gt;工作中的态度表现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1、迭代重构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工作的进展不是一次过的问题，需要前瞻后仰，不断迭代以求完美。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开发时跨服三国志时，由于功能点比较多，前期先将功能点实现出来，在后来逐渐考虑功能点的封装，将变化点和稳定点隔离，调整代码结构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重命名或添加注释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、规范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力求规范一致，问题解决思路和解决措施一见便知。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公司价值观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、务实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实干实做；不分心；将高效的时间投入工作。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当自己有不清楚的、或新的想法时，新建新的工程来实践。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工作时不玩手机，不开小差。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工作时精神状态比较良好，在该状态时来处理关键问题。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公司价值观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、拼搏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目标明确合理；眼光长远，看长远的时间段变化；耐心。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知道下一阶段该做什么，规划出每个项目的工作任务。比如使用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Teambition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工具。在拼的过程中，会记录下自己做过什么，有哪些突破，朝着自己所想的状态去靠近。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不管是在做比较繁琐的事情还是比较挑战性的事情时，心态都会比较平稳，不会感觉畏惧和退缩。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公司价值观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、追求卓越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总结分析；反复重构；考虑多方面。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做完一项任务时去想下时间都花在哪里，哪些点是曾卡住自己的。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功能成功实现后，向下以后的变化点，合理运用下设计模式。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一项工作下来时，我会思考下整个过程的实现步骤，分析下子任务的前置依赖。多从几个角度，比如性能，算法，数据结构等角度怎么去做好。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职业规划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409065"/>
            <a:ext cx="8432800" cy="2950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职业规划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T1(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工程助理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快速契合融入项目工程，补充工作相关的知识，提升工作经验。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T2(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初级工程师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在更高层次、跟深层次理解游戏开发，吸收各种游戏开发框架、理解掌握底层机制，深度把握手头的项目。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2~3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T3(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工程师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提升技术领导力；将知识与工程更紧密结合，大量丰富自身的开发经验。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3~4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T4(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工程研发总监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轻松应对大型项目工程；解决游戏关键性技术难题；创建完善游戏架构；大型团队的领导力；多项目开发的成功经验。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5~10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合理化建议和所需支持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、更多关于项目的培训内容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、更多的交际活动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48" y="2096318"/>
            <a:ext cx="1440823" cy="828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9867" y="2150533"/>
            <a:ext cx="414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</a:rPr>
              <a:t>谢</a:t>
            </a:r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</a:rPr>
              <a:t>谢！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目录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5474" y="1370316"/>
            <a:ext cx="4186828" cy="539983"/>
            <a:chOff x="3303678" y="1772209"/>
            <a:chExt cx="3140530" cy="539983"/>
          </a:xfrm>
        </p:grpSpPr>
        <p:sp>
          <p:nvSpPr>
            <p:cNvPr id="5" name="TextBox 11"/>
            <p:cNvSpPr txBox="1"/>
            <p:nvPr/>
          </p:nvSpPr>
          <p:spPr>
            <a:xfrm>
              <a:off x="3303678" y="1772209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700" b="1">
                  <a:solidFill>
                    <a:schemeClr val="accent1"/>
                  </a:solidFill>
                </a:rPr>
                <a:t>试用期绩效目标完成情况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419872" y="2312192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36589" y="2399848"/>
            <a:ext cx="4186828" cy="550163"/>
            <a:chOff x="3303678" y="3377277"/>
            <a:chExt cx="3140530" cy="550163"/>
          </a:xfrm>
        </p:grpSpPr>
        <p:sp>
          <p:nvSpPr>
            <p:cNvPr id="10" name="TextBox 51"/>
            <p:cNvSpPr txBox="1"/>
            <p:nvPr/>
          </p:nvSpPr>
          <p:spPr>
            <a:xfrm>
              <a:off x="3303678" y="3377277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700" b="1">
                  <a:solidFill>
                    <a:schemeClr val="accent1"/>
                  </a:solidFill>
                </a:rPr>
                <a:t>公司价值观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19872" y="3927440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605474" y="3504522"/>
            <a:ext cx="4186828" cy="532648"/>
            <a:chOff x="3303678" y="4179811"/>
            <a:chExt cx="3140530" cy="532648"/>
          </a:xfrm>
        </p:grpSpPr>
        <p:sp>
          <p:nvSpPr>
            <p:cNvPr id="13" name="TextBox 55"/>
            <p:cNvSpPr txBox="1"/>
            <p:nvPr/>
          </p:nvSpPr>
          <p:spPr>
            <a:xfrm>
              <a:off x="3303678" y="4179811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700" b="1">
                  <a:solidFill>
                    <a:schemeClr val="accent1"/>
                  </a:solidFill>
                </a:rPr>
                <a:t>自身职业规划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419872" y="4712459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605474" y="4611566"/>
            <a:ext cx="4186828" cy="560343"/>
            <a:chOff x="3303678" y="4982345"/>
            <a:chExt cx="3140530" cy="560343"/>
          </a:xfrm>
        </p:grpSpPr>
        <p:sp>
          <p:nvSpPr>
            <p:cNvPr id="16" name="TextBox 59"/>
            <p:cNvSpPr txBox="1"/>
            <p:nvPr/>
          </p:nvSpPr>
          <p:spPr>
            <a:xfrm>
              <a:off x="3303678" y="4982345"/>
              <a:ext cx="3140530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700" b="1">
                  <a:solidFill>
                    <a:schemeClr val="accent1"/>
                  </a:solidFill>
                </a:rPr>
                <a:t>合理化建议及所需支持</a:t>
              </a:r>
              <a:endParaRPr lang="zh-CN" altLang="en-US" sz="2700" b="1">
                <a:solidFill>
                  <a:schemeClr val="accent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419872" y="5542688"/>
              <a:ext cx="295412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837490" y="1354847"/>
            <a:ext cx="671987" cy="672075"/>
            <a:chOff x="2996006" y="1408021"/>
            <a:chExt cx="504056" cy="504056"/>
          </a:xfrm>
        </p:grpSpPr>
        <p:sp>
          <p:nvSpPr>
            <p:cNvPr id="19" name="椭圆 18"/>
            <p:cNvSpPr/>
            <p:nvPr/>
          </p:nvSpPr>
          <p:spPr>
            <a:xfrm>
              <a:off x="2996006" y="1408021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" name="Group 27"/>
            <p:cNvGrpSpPr>
              <a:grpSpLocks noChangeAspect="1"/>
            </p:cNvGrpSpPr>
            <p:nvPr/>
          </p:nvGrpSpPr>
          <p:grpSpPr>
            <a:xfrm>
              <a:off x="3072404" y="1487195"/>
              <a:ext cx="351260" cy="345708"/>
              <a:chOff x="-2952" y="-1157"/>
              <a:chExt cx="3605" cy="3548"/>
            </a:xfrm>
          </p:grpSpPr>
          <p:sp>
            <p:nvSpPr>
              <p:cNvPr id="21" name="Freeform 28"/>
              <p:cNvSpPr/>
              <p:nvPr/>
            </p:nvSpPr>
            <p:spPr bwMode="auto">
              <a:xfrm>
                <a:off x="-1015" y="806"/>
                <a:ext cx="574" cy="550"/>
              </a:xfrm>
              <a:custGeom>
                <a:avLst/>
                <a:gdLst>
                  <a:gd name="T0" fmla="*/ 181 w 243"/>
                  <a:gd name="T1" fmla="*/ 76 h 233"/>
                  <a:gd name="T2" fmla="*/ 172 w 243"/>
                  <a:gd name="T3" fmla="*/ 75 h 233"/>
                  <a:gd name="T4" fmla="*/ 154 w 243"/>
                  <a:gd name="T5" fmla="*/ 58 h 233"/>
                  <a:gd name="T6" fmla="*/ 133 w 243"/>
                  <a:gd name="T7" fmla="*/ 64 h 233"/>
                  <a:gd name="T8" fmla="*/ 75 w 243"/>
                  <a:gd name="T9" fmla="*/ 9 h 233"/>
                  <a:gd name="T10" fmla="*/ 13 w 243"/>
                  <a:gd name="T11" fmla="*/ 75 h 233"/>
                  <a:gd name="T12" fmla="*/ 71 w 243"/>
                  <a:gd name="T13" fmla="*/ 129 h 233"/>
                  <a:gd name="T14" fmla="*/ 69 w 243"/>
                  <a:gd name="T15" fmla="*/ 150 h 233"/>
                  <a:gd name="T16" fmla="*/ 86 w 243"/>
                  <a:gd name="T17" fmla="*/ 166 h 233"/>
                  <a:gd name="T18" fmla="*/ 88 w 243"/>
                  <a:gd name="T19" fmla="*/ 176 h 233"/>
                  <a:gd name="T20" fmla="*/ 150 w 243"/>
                  <a:gd name="T21" fmla="*/ 233 h 233"/>
                  <a:gd name="T22" fmla="*/ 243 w 243"/>
                  <a:gd name="T23" fmla="*/ 133 h 233"/>
                  <a:gd name="T24" fmla="*/ 181 w 243"/>
                  <a:gd name="T25" fmla="*/ 7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3" h="233">
                    <a:moveTo>
                      <a:pt x="181" y="76"/>
                    </a:moveTo>
                    <a:cubicBezTo>
                      <a:pt x="179" y="74"/>
                      <a:pt x="176" y="74"/>
                      <a:pt x="172" y="75"/>
                    </a:cubicBezTo>
                    <a:cubicBezTo>
                      <a:pt x="168" y="71"/>
                      <a:pt x="161" y="65"/>
                      <a:pt x="154" y="58"/>
                    </a:cubicBezTo>
                    <a:cubicBezTo>
                      <a:pt x="150" y="55"/>
                      <a:pt x="143" y="58"/>
                      <a:pt x="133" y="64"/>
                    </a:cubicBezTo>
                    <a:cubicBezTo>
                      <a:pt x="119" y="51"/>
                      <a:pt x="83" y="17"/>
                      <a:pt x="75" y="9"/>
                    </a:cubicBezTo>
                    <a:cubicBezTo>
                      <a:pt x="64" y="0"/>
                      <a:pt x="0" y="64"/>
                      <a:pt x="13" y="75"/>
                    </a:cubicBezTo>
                    <a:cubicBezTo>
                      <a:pt x="22" y="84"/>
                      <a:pt x="57" y="116"/>
                      <a:pt x="71" y="129"/>
                    </a:cubicBezTo>
                    <a:cubicBezTo>
                      <a:pt x="66" y="139"/>
                      <a:pt x="64" y="146"/>
                      <a:pt x="69" y="150"/>
                    </a:cubicBezTo>
                    <a:cubicBezTo>
                      <a:pt x="75" y="157"/>
                      <a:pt x="81" y="162"/>
                      <a:pt x="86" y="166"/>
                    </a:cubicBezTo>
                    <a:cubicBezTo>
                      <a:pt x="85" y="170"/>
                      <a:pt x="85" y="174"/>
                      <a:pt x="88" y="176"/>
                    </a:cubicBezTo>
                    <a:cubicBezTo>
                      <a:pt x="97" y="183"/>
                      <a:pt x="121" y="206"/>
                      <a:pt x="150" y="233"/>
                    </a:cubicBezTo>
                    <a:cubicBezTo>
                      <a:pt x="243" y="133"/>
                      <a:pt x="243" y="133"/>
                      <a:pt x="243" y="133"/>
                    </a:cubicBezTo>
                    <a:cubicBezTo>
                      <a:pt x="215" y="108"/>
                      <a:pt x="193" y="86"/>
                      <a:pt x="181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29"/>
              <p:cNvSpPr>
                <a:spLocks noEditPoints="1"/>
              </p:cNvSpPr>
              <p:nvPr/>
            </p:nvSpPr>
            <p:spPr bwMode="auto">
              <a:xfrm>
                <a:off x="-741" y="1052"/>
                <a:ext cx="1394" cy="1339"/>
              </a:xfrm>
              <a:custGeom>
                <a:avLst/>
                <a:gdLst>
                  <a:gd name="T0" fmla="*/ 383 w 590"/>
                  <a:gd name="T1" fmla="*/ 553 h 567"/>
                  <a:gd name="T2" fmla="*/ 20 w 590"/>
                  <a:gd name="T3" fmla="*/ 219 h 567"/>
                  <a:gd name="T4" fmla="*/ 20 w 590"/>
                  <a:gd name="T5" fmla="*/ 219 h 567"/>
                  <a:gd name="T6" fmla="*/ 2 w 590"/>
                  <a:gd name="T7" fmla="*/ 168 h 567"/>
                  <a:gd name="T8" fmla="*/ 2 w 590"/>
                  <a:gd name="T9" fmla="*/ 168 h 567"/>
                  <a:gd name="T10" fmla="*/ 22 w 590"/>
                  <a:gd name="T11" fmla="*/ 116 h 567"/>
                  <a:gd name="T12" fmla="*/ 22 w 590"/>
                  <a:gd name="T13" fmla="*/ 116 h 567"/>
                  <a:gd name="T14" fmla="*/ 56 w 590"/>
                  <a:gd name="T15" fmla="*/ 74 h 567"/>
                  <a:gd name="T16" fmla="*/ 56 w 590"/>
                  <a:gd name="T17" fmla="*/ 74 h 567"/>
                  <a:gd name="T18" fmla="*/ 137 w 590"/>
                  <a:gd name="T19" fmla="*/ 8 h 567"/>
                  <a:gd name="T20" fmla="*/ 137 w 590"/>
                  <a:gd name="T21" fmla="*/ 8 h 567"/>
                  <a:gd name="T22" fmla="*/ 175 w 590"/>
                  <a:gd name="T23" fmla="*/ 1 h 567"/>
                  <a:gd name="T24" fmla="*/ 175 w 590"/>
                  <a:gd name="T25" fmla="*/ 1 h 567"/>
                  <a:gd name="T26" fmla="*/ 209 w 590"/>
                  <a:gd name="T27" fmla="*/ 16 h 567"/>
                  <a:gd name="T28" fmla="*/ 209 w 590"/>
                  <a:gd name="T29" fmla="*/ 16 h 567"/>
                  <a:gd name="T30" fmla="*/ 573 w 590"/>
                  <a:gd name="T31" fmla="*/ 351 h 567"/>
                  <a:gd name="T32" fmla="*/ 573 w 590"/>
                  <a:gd name="T33" fmla="*/ 351 h 567"/>
                  <a:gd name="T34" fmla="*/ 573 w 590"/>
                  <a:gd name="T35" fmla="*/ 351 h 567"/>
                  <a:gd name="T36" fmla="*/ 589 w 590"/>
                  <a:gd name="T37" fmla="*/ 394 h 567"/>
                  <a:gd name="T38" fmla="*/ 589 w 590"/>
                  <a:gd name="T39" fmla="*/ 394 h 567"/>
                  <a:gd name="T40" fmla="*/ 581 w 590"/>
                  <a:gd name="T41" fmla="*/ 420 h 567"/>
                  <a:gd name="T42" fmla="*/ 581 w 590"/>
                  <a:gd name="T43" fmla="*/ 420 h 567"/>
                  <a:gd name="T44" fmla="*/ 571 w 590"/>
                  <a:gd name="T45" fmla="*/ 435 h 567"/>
                  <a:gd name="T46" fmla="*/ 571 w 590"/>
                  <a:gd name="T47" fmla="*/ 435 h 567"/>
                  <a:gd name="T48" fmla="*/ 547 w 590"/>
                  <a:gd name="T49" fmla="*/ 466 h 567"/>
                  <a:gd name="T50" fmla="*/ 547 w 590"/>
                  <a:gd name="T51" fmla="*/ 466 h 567"/>
                  <a:gd name="T52" fmla="*/ 485 w 590"/>
                  <a:gd name="T53" fmla="*/ 531 h 567"/>
                  <a:gd name="T54" fmla="*/ 485 w 590"/>
                  <a:gd name="T55" fmla="*/ 531 h 567"/>
                  <a:gd name="T56" fmla="*/ 442 w 590"/>
                  <a:gd name="T57" fmla="*/ 562 h 567"/>
                  <a:gd name="T58" fmla="*/ 442 w 590"/>
                  <a:gd name="T59" fmla="*/ 562 h 567"/>
                  <a:gd name="T60" fmla="*/ 414 w 590"/>
                  <a:gd name="T61" fmla="*/ 566 h 567"/>
                  <a:gd name="T62" fmla="*/ 414 w 590"/>
                  <a:gd name="T63" fmla="*/ 566 h 567"/>
                  <a:gd name="T64" fmla="*/ 414 w 590"/>
                  <a:gd name="T65" fmla="*/ 566 h 567"/>
                  <a:gd name="T66" fmla="*/ 414 w 590"/>
                  <a:gd name="T67" fmla="*/ 566 h 567"/>
                  <a:gd name="T68" fmla="*/ 383 w 590"/>
                  <a:gd name="T69" fmla="*/ 553 h 567"/>
                  <a:gd name="T70" fmla="*/ 422 w 590"/>
                  <a:gd name="T71" fmla="*/ 454 h 567"/>
                  <a:gd name="T72" fmla="*/ 425 w 590"/>
                  <a:gd name="T73" fmla="*/ 452 h 567"/>
                  <a:gd name="T74" fmla="*/ 425 w 590"/>
                  <a:gd name="T75" fmla="*/ 452 h 567"/>
                  <a:gd name="T76" fmla="*/ 476 w 590"/>
                  <a:gd name="T77" fmla="*/ 397 h 567"/>
                  <a:gd name="T78" fmla="*/ 476 w 590"/>
                  <a:gd name="T79" fmla="*/ 397 h 567"/>
                  <a:gd name="T80" fmla="*/ 476 w 590"/>
                  <a:gd name="T81" fmla="*/ 396 h 567"/>
                  <a:gd name="T82" fmla="*/ 476 w 590"/>
                  <a:gd name="T83" fmla="*/ 396 h 567"/>
                  <a:gd name="T84" fmla="*/ 163 w 590"/>
                  <a:gd name="T85" fmla="*/ 108 h 567"/>
                  <a:gd name="T86" fmla="*/ 163 w 590"/>
                  <a:gd name="T87" fmla="*/ 108 h 567"/>
                  <a:gd name="T88" fmla="*/ 157 w 590"/>
                  <a:gd name="T89" fmla="*/ 113 h 567"/>
                  <a:gd name="T90" fmla="*/ 157 w 590"/>
                  <a:gd name="T91" fmla="*/ 113 h 567"/>
                  <a:gd name="T92" fmla="*/ 112 w 590"/>
                  <a:gd name="T93" fmla="*/ 160 h 567"/>
                  <a:gd name="T94" fmla="*/ 112 w 590"/>
                  <a:gd name="T95" fmla="*/ 160 h 567"/>
                  <a:gd name="T96" fmla="*/ 108 w 590"/>
                  <a:gd name="T97" fmla="*/ 165 h 567"/>
                  <a:gd name="T98" fmla="*/ 108 w 590"/>
                  <a:gd name="T99" fmla="*/ 165 h 567"/>
                  <a:gd name="T100" fmla="*/ 422 w 590"/>
                  <a:gd name="T101" fmla="*/ 45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0" h="567">
                    <a:moveTo>
                      <a:pt x="383" y="553"/>
                    </a:moveTo>
                    <a:cubicBezTo>
                      <a:pt x="374" y="544"/>
                      <a:pt x="31" y="229"/>
                      <a:pt x="20" y="219"/>
                    </a:cubicBezTo>
                    <a:cubicBezTo>
                      <a:pt x="20" y="219"/>
                      <a:pt x="20" y="219"/>
                      <a:pt x="20" y="219"/>
                    </a:cubicBezTo>
                    <a:cubicBezTo>
                      <a:pt x="4" y="204"/>
                      <a:pt x="0" y="181"/>
                      <a:pt x="2" y="168"/>
                    </a:cubicBezTo>
                    <a:cubicBezTo>
                      <a:pt x="2" y="168"/>
                      <a:pt x="2" y="168"/>
                      <a:pt x="2" y="168"/>
                    </a:cubicBezTo>
                    <a:cubicBezTo>
                      <a:pt x="4" y="144"/>
                      <a:pt x="13" y="131"/>
                      <a:pt x="22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32" y="101"/>
                      <a:pt x="43" y="87"/>
                      <a:pt x="56" y="74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82" y="46"/>
                      <a:pt x="108" y="23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47" y="4"/>
                      <a:pt x="157" y="0"/>
                      <a:pt x="175" y="1"/>
                    </a:cubicBezTo>
                    <a:cubicBezTo>
                      <a:pt x="175" y="1"/>
                      <a:pt x="175" y="1"/>
                      <a:pt x="175" y="1"/>
                    </a:cubicBezTo>
                    <a:cubicBezTo>
                      <a:pt x="185" y="2"/>
                      <a:pt x="199" y="6"/>
                      <a:pt x="209" y="16"/>
                    </a:cubicBezTo>
                    <a:cubicBezTo>
                      <a:pt x="209" y="16"/>
                      <a:pt x="209" y="16"/>
                      <a:pt x="209" y="16"/>
                    </a:cubicBezTo>
                    <a:cubicBezTo>
                      <a:pt x="218" y="25"/>
                      <a:pt x="556" y="335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73" y="351"/>
                      <a:pt x="573" y="351"/>
                      <a:pt x="573" y="351"/>
                    </a:cubicBezTo>
                    <a:cubicBezTo>
                      <a:pt x="589" y="367"/>
                      <a:pt x="590" y="386"/>
                      <a:pt x="589" y="394"/>
                    </a:cubicBezTo>
                    <a:cubicBezTo>
                      <a:pt x="589" y="394"/>
                      <a:pt x="589" y="394"/>
                      <a:pt x="589" y="394"/>
                    </a:cubicBezTo>
                    <a:cubicBezTo>
                      <a:pt x="587" y="409"/>
                      <a:pt x="583" y="414"/>
                      <a:pt x="581" y="420"/>
                    </a:cubicBezTo>
                    <a:cubicBezTo>
                      <a:pt x="581" y="420"/>
                      <a:pt x="581" y="420"/>
                      <a:pt x="581" y="420"/>
                    </a:cubicBezTo>
                    <a:cubicBezTo>
                      <a:pt x="578" y="425"/>
                      <a:pt x="575" y="430"/>
                      <a:pt x="571" y="435"/>
                    </a:cubicBezTo>
                    <a:cubicBezTo>
                      <a:pt x="571" y="435"/>
                      <a:pt x="571" y="435"/>
                      <a:pt x="571" y="435"/>
                    </a:cubicBezTo>
                    <a:cubicBezTo>
                      <a:pt x="564" y="445"/>
                      <a:pt x="556" y="455"/>
                      <a:pt x="547" y="466"/>
                    </a:cubicBezTo>
                    <a:cubicBezTo>
                      <a:pt x="547" y="466"/>
                      <a:pt x="547" y="466"/>
                      <a:pt x="547" y="466"/>
                    </a:cubicBezTo>
                    <a:cubicBezTo>
                      <a:pt x="528" y="488"/>
                      <a:pt x="506" y="512"/>
                      <a:pt x="485" y="531"/>
                    </a:cubicBezTo>
                    <a:cubicBezTo>
                      <a:pt x="485" y="531"/>
                      <a:pt x="485" y="531"/>
                      <a:pt x="485" y="531"/>
                    </a:cubicBezTo>
                    <a:cubicBezTo>
                      <a:pt x="471" y="543"/>
                      <a:pt x="461" y="553"/>
                      <a:pt x="442" y="562"/>
                    </a:cubicBezTo>
                    <a:cubicBezTo>
                      <a:pt x="442" y="562"/>
                      <a:pt x="442" y="562"/>
                      <a:pt x="442" y="562"/>
                    </a:cubicBezTo>
                    <a:cubicBezTo>
                      <a:pt x="436" y="564"/>
                      <a:pt x="429" y="567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14" y="566"/>
                      <a:pt x="414" y="566"/>
                      <a:pt x="414" y="566"/>
                    </a:cubicBezTo>
                    <a:cubicBezTo>
                      <a:pt x="406" y="566"/>
                      <a:pt x="394" y="562"/>
                      <a:pt x="383" y="553"/>
                    </a:cubicBezTo>
                    <a:close/>
                    <a:moveTo>
                      <a:pt x="422" y="454"/>
                    </a:moveTo>
                    <a:cubicBezTo>
                      <a:pt x="423" y="453"/>
                      <a:pt x="424" y="453"/>
                      <a:pt x="425" y="452"/>
                    </a:cubicBezTo>
                    <a:cubicBezTo>
                      <a:pt x="425" y="452"/>
                      <a:pt x="425" y="452"/>
                      <a:pt x="425" y="452"/>
                    </a:cubicBezTo>
                    <a:cubicBezTo>
                      <a:pt x="441" y="436"/>
                      <a:pt x="461" y="415"/>
                      <a:pt x="476" y="397"/>
                    </a:cubicBezTo>
                    <a:cubicBezTo>
                      <a:pt x="476" y="397"/>
                      <a:pt x="476" y="397"/>
                      <a:pt x="476" y="397"/>
                    </a:cubicBezTo>
                    <a:cubicBezTo>
                      <a:pt x="476" y="397"/>
                      <a:pt x="476" y="397"/>
                      <a:pt x="476" y="396"/>
                    </a:cubicBezTo>
                    <a:cubicBezTo>
                      <a:pt x="476" y="396"/>
                      <a:pt x="476" y="396"/>
                      <a:pt x="476" y="396"/>
                    </a:cubicBezTo>
                    <a:cubicBezTo>
                      <a:pt x="388" y="313"/>
                      <a:pt x="241" y="181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1" y="110"/>
                      <a:pt x="159" y="112"/>
                      <a:pt x="157" y="113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42" y="126"/>
                      <a:pt x="124" y="145"/>
                      <a:pt x="112" y="160"/>
                    </a:cubicBezTo>
                    <a:cubicBezTo>
                      <a:pt x="112" y="160"/>
                      <a:pt x="112" y="160"/>
                      <a:pt x="112" y="160"/>
                    </a:cubicBezTo>
                    <a:cubicBezTo>
                      <a:pt x="110" y="162"/>
                      <a:pt x="109" y="164"/>
                      <a:pt x="108" y="165"/>
                    </a:cubicBezTo>
                    <a:cubicBezTo>
                      <a:pt x="108" y="165"/>
                      <a:pt x="108" y="165"/>
                      <a:pt x="108" y="165"/>
                    </a:cubicBezTo>
                    <a:cubicBezTo>
                      <a:pt x="185" y="237"/>
                      <a:pt x="335" y="373"/>
                      <a:pt x="422" y="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30"/>
              <p:cNvSpPr>
                <a:spLocks noEditPoints="1"/>
              </p:cNvSpPr>
              <p:nvPr/>
            </p:nvSpPr>
            <p:spPr bwMode="auto">
              <a:xfrm>
                <a:off x="-2952" y="-1157"/>
                <a:ext cx="2488" cy="2492"/>
              </a:xfrm>
              <a:custGeom>
                <a:avLst/>
                <a:gdLst>
                  <a:gd name="T0" fmla="*/ 482 w 1053"/>
                  <a:gd name="T1" fmla="*/ 1042 h 1055"/>
                  <a:gd name="T2" fmla="*/ 177 w 1053"/>
                  <a:gd name="T3" fmla="*/ 906 h 1055"/>
                  <a:gd name="T4" fmla="*/ 177 w 1053"/>
                  <a:gd name="T5" fmla="*/ 906 h 1055"/>
                  <a:gd name="T6" fmla="*/ 13 w 1053"/>
                  <a:gd name="T7" fmla="*/ 483 h 1055"/>
                  <a:gd name="T8" fmla="*/ 13 w 1053"/>
                  <a:gd name="T9" fmla="*/ 483 h 1055"/>
                  <a:gd name="T10" fmla="*/ 148 w 1053"/>
                  <a:gd name="T11" fmla="*/ 177 h 1055"/>
                  <a:gd name="T12" fmla="*/ 148 w 1053"/>
                  <a:gd name="T13" fmla="*/ 177 h 1055"/>
                  <a:gd name="T14" fmla="*/ 148 w 1053"/>
                  <a:gd name="T15" fmla="*/ 177 h 1055"/>
                  <a:gd name="T16" fmla="*/ 571 w 1053"/>
                  <a:gd name="T17" fmla="*/ 13 h 1055"/>
                  <a:gd name="T18" fmla="*/ 571 w 1053"/>
                  <a:gd name="T19" fmla="*/ 13 h 1055"/>
                  <a:gd name="T20" fmla="*/ 877 w 1053"/>
                  <a:gd name="T21" fmla="*/ 148 h 1055"/>
                  <a:gd name="T22" fmla="*/ 877 w 1053"/>
                  <a:gd name="T23" fmla="*/ 148 h 1055"/>
                  <a:gd name="T24" fmla="*/ 1040 w 1053"/>
                  <a:gd name="T25" fmla="*/ 572 h 1055"/>
                  <a:gd name="T26" fmla="*/ 1040 w 1053"/>
                  <a:gd name="T27" fmla="*/ 572 h 1055"/>
                  <a:gd name="T28" fmla="*/ 905 w 1053"/>
                  <a:gd name="T29" fmla="*/ 878 h 1055"/>
                  <a:gd name="T30" fmla="*/ 905 w 1053"/>
                  <a:gd name="T31" fmla="*/ 878 h 1055"/>
                  <a:gd name="T32" fmla="*/ 483 w 1053"/>
                  <a:gd name="T33" fmla="*/ 1042 h 1055"/>
                  <a:gd name="T34" fmla="*/ 483 w 1053"/>
                  <a:gd name="T35" fmla="*/ 1042 h 1055"/>
                  <a:gd name="T36" fmla="*/ 482 w 1053"/>
                  <a:gd name="T37" fmla="*/ 1042 h 1055"/>
                  <a:gd name="T38" fmla="*/ 221 w 1053"/>
                  <a:gd name="T39" fmla="*/ 244 h 1055"/>
                  <a:gd name="T40" fmla="*/ 221 w 1053"/>
                  <a:gd name="T41" fmla="*/ 244 h 1055"/>
                  <a:gd name="T42" fmla="*/ 112 w 1053"/>
                  <a:gd name="T43" fmla="*/ 491 h 1055"/>
                  <a:gd name="T44" fmla="*/ 112 w 1053"/>
                  <a:gd name="T45" fmla="*/ 491 h 1055"/>
                  <a:gd name="T46" fmla="*/ 244 w 1053"/>
                  <a:gd name="T47" fmla="*/ 834 h 1055"/>
                  <a:gd name="T48" fmla="*/ 244 w 1053"/>
                  <a:gd name="T49" fmla="*/ 834 h 1055"/>
                  <a:gd name="T50" fmla="*/ 491 w 1053"/>
                  <a:gd name="T51" fmla="*/ 943 h 1055"/>
                  <a:gd name="T52" fmla="*/ 491 w 1053"/>
                  <a:gd name="T53" fmla="*/ 943 h 1055"/>
                  <a:gd name="T54" fmla="*/ 833 w 1053"/>
                  <a:gd name="T55" fmla="*/ 810 h 1055"/>
                  <a:gd name="T56" fmla="*/ 833 w 1053"/>
                  <a:gd name="T57" fmla="*/ 810 h 1055"/>
                  <a:gd name="T58" fmla="*/ 942 w 1053"/>
                  <a:gd name="T59" fmla="*/ 563 h 1055"/>
                  <a:gd name="T60" fmla="*/ 942 w 1053"/>
                  <a:gd name="T61" fmla="*/ 563 h 1055"/>
                  <a:gd name="T62" fmla="*/ 810 w 1053"/>
                  <a:gd name="T63" fmla="*/ 221 h 1055"/>
                  <a:gd name="T64" fmla="*/ 810 w 1053"/>
                  <a:gd name="T65" fmla="*/ 221 h 1055"/>
                  <a:gd name="T66" fmla="*/ 563 w 1053"/>
                  <a:gd name="T67" fmla="*/ 111 h 1055"/>
                  <a:gd name="T68" fmla="*/ 563 w 1053"/>
                  <a:gd name="T69" fmla="*/ 111 h 1055"/>
                  <a:gd name="T70" fmla="*/ 221 w 1053"/>
                  <a:gd name="T71" fmla="*/ 244 h 1055"/>
                  <a:gd name="T72" fmla="*/ 221 w 1053"/>
                  <a:gd name="T73" fmla="*/ 244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53" h="1055">
                    <a:moveTo>
                      <a:pt x="482" y="1042"/>
                    </a:moveTo>
                    <a:cubicBezTo>
                      <a:pt x="372" y="1032"/>
                      <a:pt x="264" y="987"/>
                      <a:pt x="177" y="906"/>
                    </a:cubicBezTo>
                    <a:cubicBezTo>
                      <a:pt x="177" y="906"/>
                      <a:pt x="177" y="906"/>
                      <a:pt x="177" y="906"/>
                    </a:cubicBezTo>
                    <a:cubicBezTo>
                      <a:pt x="55" y="794"/>
                      <a:pt x="0" y="636"/>
                      <a:pt x="13" y="483"/>
                    </a:cubicBezTo>
                    <a:cubicBezTo>
                      <a:pt x="13" y="483"/>
                      <a:pt x="13" y="483"/>
                      <a:pt x="13" y="483"/>
                    </a:cubicBezTo>
                    <a:cubicBezTo>
                      <a:pt x="23" y="373"/>
                      <a:pt x="68" y="264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261" y="55"/>
                      <a:pt x="418" y="0"/>
                      <a:pt x="571" y="13"/>
                    </a:cubicBezTo>
                    <a:cubicBezTo>
                      <a:pt x="571" y="13"/>
                      <a:pt x="571" y="13"/>
                      <a:pt x="571" y="13"/>
                    </a:cubicBezTo>
                    <a:cubicBezTo>
                      <a:pt x="681" y="22"/>
                      <a:pt x="789" y="67"/>
                      <a:pt x="877" y="148"/>
                    </a:cubicBezTo>
                    <a:cubicBezTo>
                      <a:pt x="877" y="148"/>
                      <a:pt x="877" y="148"/>
                      <a:pt x="877" y="148"/>
                    </a:cubicBezTo>
                    <a:cubicBezTo>
                      <a:pt x="998" y="261"/>
                      <a:pt x="1053" y="418"/>
                      <a:pt x="1040" y="572"/>
                    </a:cubicBezTo>
                    <a:cubicBezTo>
                      <a:pt x="1040" y="572"/>
                      <a:pt x="1040" y="572"/>
                      <a:pt x="1040" y="572"/>
                    </a:cubicBezTo>
                    <a:cubicBezTo>
                      <a:pt x="1031" y="682"/>
                      <a:pt x="986" y="790"/>
                      <a:pt x="905" y="878"/>
                    </a:cubicBezTo>
                    <a:cubicBezTo>
                      <a:pt x="905" y="878"/>
                      <a:pt x="905" y="878"/>
                      <a:pt x="905" y="878"/>
                    </a:cubicBezTo>
                    <a:cubicBezTo>
                      <a:pt x="793" y="999"/>
                      <a:pt x="635" y="1055"/>
                      <a:pt x="483" y="1042"/>
                    </a:cubicBezTo>
                    <a:cubicBezTo>
                      <a:pt x="483" y="1042"/>
                      <a:pt x="483" y="1042"/>
                      <a:pt x="483" y="1042"/>
                    </a:cubicBezTo>
                    <a:cubicBezTo>
                      <a:pt x="482" y="1042"/>
                      <a:pt x="482" y="1042"/>
                      <a:pt x="482" y="1042"/>
                    </a:cubicBezTo>
                    <a:close/>
                    <a:moveTo>
                      <a:pt x="221" y="244"/>
                    </a:moveTo>
                    <a:cubicBezTo>
                      <a:pt x="221" y="244"/>
                      <a:pt x="221" y="244"/>
                      <a:pt x="221" y="244"/>
                    </a:cubicBezTo>
                    <a:cubicBezTo>
                      <a:pt x="155" y="315"/>
                      <a:pt x="119" y="402"/>
                      <a:pt x="112" y="491"/>
                    </a:cubicBezTo>
                    <a:cubicBezTo>
                      <a:pt x="112" y="491"/>
                      <a:pt x="112" y="491"/>
                      <a:pt x="112" y="491"/>
                    </a:cubicBezTo>
                    <a:cubicBezTo>
                      <a:pt x="101" y="615"/>
                      <a:pt x="145" y="743"/>
                      <a:pt x="244" y="834"/>
                    </a:cubicBezTo>
                    <a:cubicBezTo>
                      <a:pt x="244" y="834"/>
                      <a:pt x="244" y="834"/>
                      <a:pt x="244" y="834"/>
                    </a:cubicBezTo>
                    <a:cubicBezTo>
                      <a:pt x="315" y="899"/>
                      <a:pt x="402" y="935"/>
                      <a:pt x="491" y="943"/>
                    </a:cubicBezTo>
                    <a:cubicBezTo>
                      <a:pt x="491" y="943"/>
                      <a:pt x="491" y="943"/>
                      <a:pt x="491" y="943"/>
                    </a:cubicBezTo>
                    <a:cubicBezTo>
                      <a:pt x="615" y="954"/>
                      <a:pt x="742" y="909"/>
                      <a:pt x="833" y="810"/>
                    </a:cubicBezTo>
                    <a:cubicBezTo>
                      <a:pt x="833" y="810"/>
                      <a:pt x="833" y="810"/>
                      <a:pt x="833" y="810"/>
                    </a:cubicBezTo>
                    <a:cubicBezTo>
                      <a:pt x="898" y="740"/>
                      <a:pt x="934" y="652"/>
                      <a:pt x="942" y="563"/>
                    </a:cubicBezTo>
                    <a:cubicBezTo>
                      <a:pt x="942" y="563"/>
                      <a:pt x="942" y="563"/>
                      <a:pt x="942" y="563"/>
                    </a:cubicBezTo>
                    <a:cubicBezTo>
                      <a:pt x="952" y="439"/>
                      <a:pt x="908" y="312"/>
                      <a:pt x="810" y="221"/>
                    </a:cubicBezTo>
                    <a:cubicBezTo>
                      <a:pt x="810" y="221"/>
                      <a:pt x="810" y="221"/>
                      <a:pt x="810" y="221"/>
                    </a:cubicBezTo>
                    <a:cubicBezTo>
                      <a:pt x="739" y="155"/>
                      <a:pt x="652" y="119"/>
                      <a:pt x="563" y="111"/>
                    </a:cubicBezTo>
                    <a:cubicBezTo>
                      <a:pt x="563" y="111"/>
                      <a:pt x="563" y="111"/>
                      <a:pt x="563" y="111"/>
                    </a:cubicBezTo>
                    <a:cubicBezTo>
                      <a:pt x="439" y="101"/>
                      <a:pt x="312" y="145"/>
                      <a:pt x="221" y="244"/>
                    </a:cubicBezTo>
                    <a:cubicBezTo>
                      <a:pt x="221" y="244"/>
                      <a:pt x="221" y="244"/>
                      <a:pt x="221" y="2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68605" y="2384159"/>
            <a:ext cx="671987" cy="672075"/>
            <a:chOff x="2996006" y="2598852"/>
            <a:chExt cx="504056" cy="504056"/>
          </a:xfrm>
        </p:grpSpPr>
        <p:sp>
          <p:nvSpPr>
            <p:cNvPr id="33" name="椭圆 32"/>
            <p:cNvSpPr/>
            <p:nvPr/>
          </p:nvSpPr>
          <p:spPr>
            <a:xfrm>
              <a:off x="2996006" y="2598852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Group 35"/>
            <p:cNvGrpSpPr>
              <a:grpSpLocks noChangeAspect="1"/>
            </p:cNvGrpSpPr>
            <p:nvPr/>
          </p:nvGrpSpPr>
          <p:grpSpPr>
            <a:xfrm>
              <a:off x="3077723" y="2685493"/>
              <a:ext cx="340622" cy="330774"/>
              <a:chOff x="-82" y="533"/>
              <a:chExt cx="1349" cy="1310"/>
            </a:xfrm>
          </p:grpSpPr>
          <p:sp>
            <p:nvSpPr>
              <p:cNvPr id="35" name="Freeform 36"/>
              <p:cNvSpPr>
                <a:spLocks noEditPoints="1"/>
              </p:cNvSpPr>
              <p:nvPr/>
            </p:nvSpPr>
            <p:spPr bwMode="auto">
              <a:xfrm>
                <a:off x="-82" y="849"/>
                <a:ext cx="1072" cy="994"/>
              </a:xfrm>
              <a:custGeom>
                <a:avLst/>
                <a:gdLst>
                  <a:gd name="T0" fmla="*/ 225 w 454"/>
                  <a:gd name="T1" fmla="*/ 0 h 421"/>
                  <a:gd name="T2" fmla="*/ 304 w 454"/>
                  <a:gd name="T3" fmla="*/ 16 h 421"/>
                  <a:gd name="T4" fmla="*/ 411 w 454"/>
                  <a:gd name="T5" fmla="*/ 280 h 421"/>
                  <a:gd name="T6" fmla="*/ 225 w 454"/>
                  <a:gd name="T7" fmla="*/ 403 h 421"/>
                  <a:gd name="T8" fmla="*/ 224 w 454"/>
                  <a:gd name="T9" fmla="*/ 403 h 421"/>
                  <a:gd name="T10" fmla="*/ 224 w 454"/>
                  <a:gd name="T11" fmla="*/ 403 h 421"/>
                  <a:gd name="T12" fmla="*/ 219 w 454"/>
                  <a:gd name="T13" fmla="*/ 405 h 421"/>
                  <a:gd name="T14" fmla="*/ 145 w 454"/>
                  <a:gd name="T15" fmla="*/ 421 h 421"/>
                  <a:gd name="T16" fmla="*/ 84 w 454"/>
                  <a:gd name="T17" fmla="*/ 412 h 421"/>
                  <a:gd name="T18" fmla="*/ 81 w 454"/>
                  <a:gd name="T19" fmla="*/ 409 h 421"/>
                  <a:gd name="T20" fmla="*/ 127 w 454"/>
                  <a:gd name="T21" fmla="*/ 382 h 421"/>
                  <a:gd name="T22" fmla="*/ 125 w 454"/>
                  <a:gd name="T23" fmla="*/ 376 h 421"/>
                  <a:gd name="T24" fmla="*/ 40 w 454"/>
                  <a:gd name="T25" fmla="*/ 123 h 421"/>
                  <a:gd name="T26" fmla="*/ 225 w 454"/>
                  <a:gd name="T27" fmla="*/ 0 h 421"/>
                  <a:gd name="T28" fmla="*/ 225 w 454"/>
                  <a:gd name="T29" fmla="*/ 21 h 421"/>
                  <a:gd name="T30" fmla="*/ 59 w 454"/>
                  <a:gd name="T31" fmla="*/ 132 h 421"/>
                  <a:gd name="T32" fmla="*/ 136 w 454"/>
                  <a:gd name="T33" fmla="*/ 358 h 421"/>
                  <a:gd name="T34" fmla="*/ 146 w 454"/>
                  <a:gd name="T35" fmla="*/ 391 h 421"/>
                  <a:gd name="T36" fmla="*/ 146 w 454"/>
                  <a:gd name="T37" fmla="*/ 391 h 421"/>
                  <a:gd name="T38" fmla="*/ 146 w 454"/>
                  <a:gd name="T39" fmla="*/ 392 h 421"/>
                  <a:gd name="T40" fmla="*/ 141 w 454"/>
                  <a:gd name="T41" fmla="*/ 399 h 421"/>
                  <a:gd name="T42" fmla="*/ 145 w 454"/>
                  <a:gd name="T43" fmla="*/ 399 h 421"/>
                  <a:gd name="T44" fmla="*/ 210 w 454"/>
                  <a:gd name="T45" fmla="*/ 385 h 421"/>
                  <a:gd name="T46" fmla="*/ 224 w 454"/>
                  <a:gd name="T47" fmla="*/ 382 h 421"/>
                  <a:gd name="T48" fmla="*/ 225 w 454"/>
                  <a:gd name="T49" fmla="*/ 382 h 421"/>
                  <a:gd name="T50" fmla="*/ 391 w 454"/>
                  <a:gd name="T51" fmla="*/ 272 h 421"/>
                  <a:gd name="T52" fmla="*/ 295 w 454"/>
                  <a:gd name="T53" fmla="*/ 36 h 421"/>
                  <a:gd name="T54" fmla="*/ 225 w 454"/>
                  <a:gd name="T55" fmla="*/ 21 h 421"/>
                  <a:gd name="T56" fmla="*/ 225 w 454"/>
                  <a:gd name="T57" fmla="*/ 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3" h="421">
                    <a:moveTo>
                      <a:pt x="225" y="0"/>
                    </a:moveTo>
                    <a:cubicBezTo>
                      <a:pt x="252" y="0"/>
                      <a:pt x="278" y="5"/>
                      <a:pt x="304" y="16"/>
                    </a:cubicBezTo>
                    <a:cubicBezTo>
                      <a:pt x="406" y="59"/>
                      <a:pt x="454" y="177"/>
                      <a:pt x="411" y="280"/>
                    </a:cubicBezTo>
                    <a:cubicBezTo>
                      <a:pt x="379" y="357"/>
                      <a:pt x="304" y="403"/>
                      <a:pt x="225" y="403"/>
                    </a:cubicBezTo>
                    <a:cubicBezTo>
                      <a:pt x="225" y="403"/>
                      <a:pt x="225" y="403"/>
                      <a:pt x="224" y="403"/>
                    </a:cubicBezTo>
                    <a:cubicBezTo>
                      <a:pt x="224" y="403"/>
                      <a:pt x="224" y="403"/>
                      <a:pt x="224" y="403"/>
                    </a:cubicBezTo>
                    <a:cubicBezTo>
                      <a:pt x="223" y="403"/>
                      <a:pt x="221" y="404"/>
                      <a:pt x="219" y="405"/>
                    </a:cubicBezTo>
                    <a:cubicBezTo>
                      <a:pt x="194" y="417"/>
                      <a:pt x="168" y="421"/>
                      <a:pt x="145" y="421"/>
                    </a:cubicBezTo>
                    <a:cubicBezTo>
                      <a:pt x="118" y="421"/>
                      <a:pt x="95" y="416"/>
                      <a:pt x="84" y="412"/>
                    </a:cubicBezTo>
                    <a:cubicBezTo>
                      <a:pt x="81" y="411"/>
                      <a:pt x="79" y="409"/>
                      <a:pt x="81" y="409"/>
                    </a:cubicBezTo>
                    <a:cubicBezTo>
                      <a:pt x="111" y="406"/>
                      <a:pt x="123" y="389"/>
                      <a:pt x="127" y="382"/>
                    </a:cubicBezTo>
                    <a:cubicBezTo>
                      <a:pt x="128" y="379"/>
                      <a:pt x="126" y="377"/>
                      <a:pt x="125" y="376"/>
                    </a:cubicBezTo>
                    <a:cubicBezTo>
                      <a:pt x="38" y="327"/>
                      <a:pt x="0" y="218"/>
                      <a:pt x="40" y="123"/>
                    </a:cubicBezTo>
                    <a:cubicBezTo>
                      <a:pt x="72" y="46"/>
                      <a:pt x="147" y="0"/>
                      <a:pt x="225" y="0"/>
                    </a:cubicBezTo>
                    <a:moveTo>
                      <a:pt x="225" y="21"/>
                    </a:moveTo>
                    <a:cubicBezTo>
                      <a:pt x="153" y="21"/>
                      <a:pt x="88" y="65"/>
                      <a:pt x="59" y="132"/>
                    </a:cubicBezTo>
                    <a:cubicBezTo>
                      <a:pt x="24" y="215"/>
                      <a:pt x="57" y="313"/>
                      <a:pt x="136" y="358"/>
                    </a:cubicBezTo>
                    <a:cubicBezTo>
                      <a:pt x="147" y="365"/>
                      <a:pt x="152" y="379"/>
                      <a:pt x="146" y="391"/>
                    </a:cubicBezTo>
                    <a:cubicBezTo>
                      <a:pt x="146" y="391"/>
                      <a:pt x="146" y="391"/>
                      <a:pt x="146" y="391"/>
                    </a:cubicBezTo>
                    <a:cubicBezTo>
                      <a:pt x="146" y="392"/>
                      <a:pt x="146" y="392"/>
                      <a:pt x="146" y="392"/>
                    </a:cubicBezTo>
                    <a:cubicBezTo>
                      <a:pt x="144" y="394"/>
                      <a:pt x="143" y="396"/>
                      <a:pt x="141" y="399"/>
                    </a:cubicBezTo>
                    <a:cubicBezTo>
                      <a:pt x="142" y="399"/>
                      <a:pt x="143" y="399"/>
                      <a:pt x="145" y="399"/>
                    </a:cubicBezTo>
                    <a:cubicBezTo>
                      <a:pt x="169" y="399"/>
                      <a:pt x="191" y="394"/>
                      <a:pt x="210" y="385"/>
                    </a:cubicBezTo>
                    <a:cubicBezTo>
                      <a:pt x="214" y="383"/>
                      <a:pt x="219" y="382"/>
                      <a:pt x="224" y="382"/>
                    </a:cubicBezTo>
                    <a:cubicBezTo>
                      <a:pt x="225" y="382"/>
                      <a:pt x="225" y="382"/>
                      <a:pt x="225" y="382"/>
                    </a:cubicBezTo>
                    <a:cubicBezTo>
                      <a:pt x="298" y="382"/>
                      <a:pt x="363" y="339"/>
                      <a:pt x="391" y="272"/>
                    </a:cubicBezTo>
                    <a:cubicBezTo>
                      <a:pt x="430" y="180"/>
                      <a:pt x="387" y="74"/>
                      <a:pt x="295" y="36"/>
                    </a:cubicBezTo>
                    <a:cubicBezTo>
                      <a:pt x="273" y="26"/>
                      <a:pt x="249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201" y="1291"/>
                <a:ext cx="121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Oval 38"/>
              <p:cNvSpPr>
                <a:spLocks noChangeArrowheads="1"/>
              </p:cNvSpPr>
              <p:nvPr/>
            </p:nvSpPr>
            <p:spPr bwMode="auto">
              <a:xfrm>
                <a:off x="400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Oval 39"/>
              <p:cNvSpPr>
                <a:spLocks noChangeArrowheads="1"/>
              </p:cNvSpPr>
              <p:nvPr/>
            </p:nvSpPr>
            <p:spPr bwMode="auto">
              <a:xfrm>
                <a:off x="596" y="1291"/>
                <a:ext cx="118" cy="1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40"/>
              <p:cNvSpPr>
                <a:spLocks noEditPoints="1"/>
              </p:cNvSpPr>
              <p:nvPr/>
            </p:nvSpPr>
            <p:spPr bwMode="auto">
              <a:xfrm>
                <a:off x="440" y="533"/>
                <a:ext cx="827" cy="909"/>
              </a:xfrm>
              <a:custGeom>
                <a:avLst/>
                <a:gdLst>
                  <a:gd name="T0" fmla="*/ 242 w 350"/>
                  <a:gd name="T1" fmla="*/ 350 h 385"/>
                  <a:gd name="T2" fmla="*/ 243 w 350"/>
                  <a:gd name="T3" fmla="*/ 346 h 385"/>
                  <a:gd name="T4" fmla="*/ 316 w 350"/>
                  <a:gd name="T5" fmla="*/ 129 h 385"/>
                  <a:gd name="T6" fmla="*/ 90 w 350"/>
                  <a:gd name="T7" fmla="*/ 37 h 385"/>
                  <a:gd name="T8" fmla="*/ 0 w 350"/>
                  <a:gd name="T9" fmla="*/ 125 h 385"/>
                  <a:gd name="T10" fmla="*/ 4 w 350"/>
                  <a:gd name="T11" fmla="*/ 124 h 385"/>
                  <a:gd name="T12" fmla="*/ 86 w 350"/>
                  <a:gd name="T13" fmla="*/ 141 h 385"/>
                  <a:gd name="T14" fmla="*/ 151 w 350"/>
                  <a:gd name="T15" fmla="*/ 184 h 385"/>
                  <a:gd name="T16" fmla="*/ 164 w 350"/>
                  <a:gd name="T17" fmla="*/ 180 h 385"/>
                  <a:gd name="T18" fmla="*/ 186 w 350"/>
                  <a:gd name="T19" fmla="*/ 202 h 385"/>
                  <a:gd name="T20" fmla="*/ 180 w 350"/>
                  <a:gd name="T21" fmla="*/ 218 h 385"/>
                  <a:gd name="T22" fmla="*/ 210 w 350"/>
                  <a:gd name="T23" fmla="*/ 383 h 385"/>
                  <a:gd name="T24" fmla="*/ 278 w 350"/>
                  <a:gd name="T25" fmla="*/ 376 h 385"/>
                  <a:gd name="T26" fmla="*/ 281 w 350"/>
                  <a:gd name="T27" fmla="*/ 374 h 385"/>
                  <a:gd name="T28" fmla="*/ 242 w 350"/>
                  <a:gd name="T29" fmla="*/ 350 h 385"/>
                  <a:gd name="T30" fmla="*/ 216 w 350"/>
                  <a:gd name="T31" fmla="*/ 202 h 385"/>
                  <a:gd name="T32" fmla="*/ 239 w 350"/>
                  <a:gd name="T33" fmla="*/ 180 h 385"/>
                  <a:gd name="T34" fmla="*/ 261 w 350"/>
                  <a:gd name="T35" fmla="*/ 202 h 385"/>
                  <a:gd name="T36" fmla="*/ 239 w 350"/>
                  <a:gd name="T37" fmla="*/ 225 h 385"/>
                  <a:gd name="T38" fmla="*/ 216 w 350"/>
                  <a:gd name="T39" fmla="*/ 202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0" h="385">
                    <a:moveTo>
                      <a:pt x="242" y="350"/>
                    </a:moveTo>
                    <a:cubicBezTo>
                      <a:pt x="241" y="348"/>
                      <a:pt x="242" y="346"/>
                      <a:pt x="243" y="346"/>
                    </a:cubicBezTo>
                    <a:cubicBezTo>
                      <a:pt x="318" y="303"/>
                      <a:pt x="350" y="210"/>
                      <a:pt x="316" y="129"/>
                    </a:cubicBezTo>
                    <a:cubicBezTo>
                      <a:pt x="279" y="41"/>
                      <a:pt x="178" y="0"/>
                      <a:pt x="90" y="37"/>
                    </a:cubicBezTo>
                    <a:cubicBezTo>
                      <a:pt x="49" y="55"/>
                      <a:pt x="18" y="86"/>
                      <a:pt x="0" y="125"/>
                    </a:cubicBezTo>
                    <a:cubicBezTo>
                      <a:pt x="2" y="124"/>
                      <a:pt x="3" y="124"/>
                      <a:pt x="4" y="124"/>
                    </a:cubicBezTo>
                    <a:cubicBezTo>
                      <a:pt x="32" y="124"/>
                      <a:pt x="59" y="130"/>
                      <a:pt x="86" y="141"/>
                    </a:cubicBezTo>
                    <a:cubicBezTo>
                      <a:pt x="111" y="151"/>
                      <a:pt x="133" y="166"/>
                      <a:pt x="151" y="184"/>
                    </a:cubicBezTo>
                    <a:cubicBezTo>
                      <a:pt x="154" y="181"/>
                      <a:pt x="159" y="180"/>
                      <a:pt x="164" y="180"/>
                    </a:cubicBezTo>
                    <a:cubicBezTo>
                      <a:pt x="176" y="180"/>
                      <a:pt x="186" y="190"/>
                      <a:pt x="186" y="202"/>
                    </a:cubicBezTo>
                    <a:cubicBezTo>
                      <a:pt x="186" y="208"/>
                      <a:pt x="184" y="214"/>
                      <a:pt x="180" y="218"/>
                    </a:cubicBezTo>
                    <a:cubicBezTo>
                      <a:pt x="211" y="265"/>
                      <a:pt x="223" y="325"/>
                      <a:pt x="210" y="383"/>
                    </a:cubicBezTo>
                    <a:cubicBezTo>
                      <a:pt x="240" y="385"/>
                      <a:pt x="266" y="380"/>
                      <a:pt x="278" y="376"/>
                    </a:cubicBezTo>
                    <a:cubicBezTo>
                      <a:pt x="281" y="375"/>
                      <a:pt x="282" y="374"/>
                      <a:pt x="281" y="374"/>
                    </a:cubicBezTo>
                    <a:cubicBezTo>
                      <a:pt x="255" y="371"/>
                      <a:pt x="245" y="356"/>
                      <a:pt x="242" y="350"/>
                    </a:cubicBezTo>
                    <a:close/>
                    <a:moveTo>
                      <a:pt x="216" y="202"/>
                    </a:moveTo>
                    <a:cubicBezTo>
                      <a:pt x="216" y="190"/>
                      <a:pt x="226" y="180"/>
                      <a:pt x="239" y="180"/>
                    </a:cubicBezTo>
                    <a:cubicBezTo>
                      <a:pt x="251" y="180"/>
                      <a:pt x="261" y="190"/>
                      <a:pt x="261" y="202"/>
                    </a:cubicBezTo>
                    <a:cubicBezTo>
                      <a:pt x="261" y="215"/>
                      <a:pt x="251" y="225"/>
                      <a:pt x="239" y="225"/>
                    </a:cubicBezTo>
                    <a:cubicBezTo>
                      <a:pt x="226" y="225"/>
                      <a:pt x="216" y="215"/>
                      <a:pt x="216" y="2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837490" y="3478253"/>
            <a:ext cx="671987" cy="672075"/>
            <a:chOff x="2996006" y="3225278"/>
            <a:chExt cx="504056" cy="504056"/>
          </a:xfrm>
        </p:grpSpPr>
        <p:sp>
          <p:nvSpPr>
            <p:cNvPr id="41" name="椭圆 40"/>
            <p:cNvSpPr/>
            <p:nvPr/>
          </p:nvSpPr>
          <p:spPr>
            <a:xfrm>
              <a:off x="2996006" y="322527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2" name="Group 44"/>
            <p:cNvGrpSpPr>
              <a:grpSpLocks noChangeAspect="1"/>
            </p:cNvGrpSpPr>
            <p:nvPr/>
          </p:nvGrpSpPr>
          <p:grpSpPr>
            <a:xfrm>
              <a:off x="3096253" y="3325095"/>
              <a:ext cx="303562" cy="304422"/>
              <a:chOff x="199" y="871"/>
              <a:chExt cx="707" cy="709"/>
            </a:xfrm>
          </p:grpSpPr>
          <p:sp>
            <p:nvSpPr>
              <p:cNvPr id="43" name="Freeform 45"/>
              <p:cNvSpPr>
                <a:spLocks noEditPoints="1"/>
              </p:cNvSpPr>
              <p:nvPr/>
            </p:nvSpPr>
            <p:spPr bwMode="auto">
              <a:xfrm>
                <a:off x="240" y="1247"/>
                <a:ext cx="635" cy="333"/>
              </a:xfrm>
              <a:custGeom>
                <a:avLst/>
                <a:gdLst>
                  <a:gd name="T0" fmla="*/ 269 w 269"/>
                  <a:gd name="T1" fmla="*/ 0 h 141"/>
                  <a:gd name="T2" fmla="*/ 269 w 269"/>
                  <a:gd name="T3" fmla="*/ 109 h 141"/>
                  <a:gd name="T4" fmla="*/ 237 w 269"/>
                  <a:gd name="T5" fmla="*/ 141 h 141"/>
                  <a:gd name="T6" fmla="*/ 32 w 269"/>
                  <a:gd name="T7" fmla="*/ 141 h 141"/>
                  <a:gd name="T8" fmla="*/ 0 w 269"/>
                  <a:gd name="T9" fmla="*/ 109 h 141"/>
                  <a:gd name="T10" fmla="*/ 0 w 269"/>
                  <a:gd name="T11" fmla="*/ 0 h 141"/>
                  <a:gd name="T12" fmla="*/ 269 w 269"/>
                  <a:gd name="T13" fmla="*/ 0 h 141"/>
                  <a:gd name="T14" fmla="*/ 255 w 269"/>
                  <a:gd name="T15" fmla="*/ 13 h 141"/>
                  <a:gd name="T16" fmla="*/ 14 w 269"/>
                  <a:gd name="T17" fmla="*/ 13 h 141"/>
                  <a:gd name="T18" fmla="*/ 14 w 269"/>
                  <a:gd name="T19" fmla="*/ 108 h 141"/>
                  <a:gd name="T20" fmla="*/ 34 w 269"/>
                  <a:gd name="T21" fmla="*/ 128 h 141"/>
                  <a:gd name="T22" fmla="*/ 235 w 269"/>
                  <a:gd name="T23" fmla="*/ 128 h 141"/>
                  <a:gd name="T24" fmla="*/ 255 w 269"/>
                  <a:gd name="T25" fmla="*/ 108 h 141"/>
                  <a:gd name="T26" fmla="*/ 255 w 269"/>
                  <a:gd name="T27" fmla="*/ 1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141">
                    <a:moveTo>
                      <a:pt x="269" y="0"/>
                    </a:move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9" y="127"/>
                      <a:pt x="254" y="141"/>
                      <a:pt x="237" y="141"/>
                    </a:cubicBezTo>
                    <a:cubicBezTo>
                      <a:pt x="32" y="141"/>
                      <a:pt x="32" y="141"/>
                      <a:pt x="32" y="141"/>
                    </a:cubicBezTo>
                    <a:cubicBezTo>
                      <a:pt x="15" y="141"/>
                      <a:pt x="0" y="127"/>
                      <a:pt x="0" y="10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moveTo>
                      <a:pt x="255" y="13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19"/>
                      <a:pt x="23" y="128"/>
                      <a:pt x="34" y="128"/>
                    </a:cubicBezTo>
                    <a:cubicBezTo>
                      <a:pt x="235" y="128"/>
                      <a:pt x="235" y="128"/>
                      <a:pt x="235" y="128"/>
                    </a:cubicBezTo>
                    <a:cubicBezTo>
                      <a:pt x="246" y="128"/>
                      <a:pt x="255" y="119"/>
                      <a:pt x="255" y="108"/>
                    </a:cubicBezTo>
                    <a:cubicBezTo>
                      <a:pt x="255" y="13"/>
                      <a:pt x="255" y="13"/>
                      <a:pt x="255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6"/>
              <p:cNvSpPr/>
              <p:nvPr/>
            </p:nvSpPr>
            <p:spPr bwMode="auto">
              <a:xfrm>
                <a:off x="240" y="1136"/>
                <a:ext cx="635" cy="97"/>
              </a:xfrm>
              <a:custGeom>
                <a:avLst/>
                <a:gdLst>
                  <a:gd name="T0" fmla="*/ 269 w 269"/>
                  <a:gd name="T1" fmla="*/ 41 h 41"/>
                  <a:gd name="T2" fmla="*/ 269 w 269"/>
                  <a:gd name="T3" fmla="*/ 32 h 41"/>
                  <a:gd name="T4" fmla="*/ 237 w 269"/>
                  <a:gd name="T5" fmla="*/ 0 h 41"/>
                  <a:gd name="T6" fmla="*/ 32 w 269"/>
                  <a:gd name="T7" fmla="*/ 0 h 41"/>
                  <a:gd name="T8" fmla="*/ 0 w 269"/>
                  <a:gd name="T9" fmla="*/ 32 h 41"/>
                  <a:gd name="T10" fmla="*/ 0 w 269"/>
                  <a:gd name="T11" fmla="*/ 41 h 41"/>
                  <a:gd name="T12" fmla="*/ 269 w 269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" h="41">
                    <a:moveTo>
                      <a:pt x="269" y="41"/>
                    </a:moveTo>
                    <a:cubicBezTo>
                      <a:pt x="269" y="32"/>
                      <a:pt x="269" y="32"/>
                      <a:pt x="269" y="32"/>
                    </a:cubicBezTo>
                    <a:cubicBezTo>
                      <a:pt x="269" y="14"/>
                      <a:pt x="254" y="0"/>
                      <a:pt x="237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26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7"/>
              <p:cNvSpPr/>
              <p:nvPr/>
            </p:nvSpPr>
            <p:spPr bwMode="auto">
              <a:xfrm>
                <a:off x="199" y="871"/>
                <a:ext cx="213" cy="210"/>
              </a:xfrm>
              <a:custGeom>
                <a:avLst/>
                <a:gdLst>
                  <a:gd name="T0" fmla="*/ 39 w 90"/>
                  <a:gd name="T1" fmla="*/ 2 h 89"/>
                  <a:gd name="T2" fmla="*/ 56 w 90"/>
                  <a:gd name="T3" fmla="*/ 35 h 89"/>
                  <a:gd name="T4" fmla="*/ 47 w 90"/>
                  <a:gd name="T5" fmla="*/ 50 h 89"/>
                  <a:gd name="T6" fmla="*/ 30 w 90"/>
                  <a:gd name="T7" fmla="*/ 49 h 89"/>
                  <a:gd name="T8" fmla="*/ 13 w 90"/>
                  <a:gd name="T9" fmla="*/ 16 h 89"/>
                  <a:gd name="T10" fmla="*/ 8 w 90"/>
                  <a:gd name="T11" fmla="*/ 62 h 89"/>
                  <a:gd name="T12" fmla="*/ 62 w 90"/>
                  <a:gd name="T13" fmla="*/ 78 h 89"/>
                  <a:gd name="T14" fmla="*/ 79 w 90"/>
                  <a:gd name="T15" fmla="*/ 23 h 89"/>
                  <a:gd name="T16" fmla="*/ 39 w 90"/>
                  <a:gd name="T17" fmla="*/ 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89">
                    <a:moveTo>
                      <a:pt x="39" y="2"/>
                    </a:moveTo>
                    <a:cubicBezTo>
                      <a:pt x="56" y="35"/>
                      <a:pt x="56" y="35"/>
                      <a:pt x="56" y="35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2" y="28"/>
                      <a:pt x="0" y="46"/>
                      <a:pt x="8" y="62"/>
                    </a:cubicBezTo>
                    <a:cubicBezTo>
                      <a:pt x="18" y="81"/>
                      <a:pt x="43" y="89"/>
                      <a:pt x="62" y="78"/>
                    </a:cubicBezTo>
                    <a:cubicBezTo>
                      <a:pt x="82" y="68"/>
                      <a:pt x="90" y="43"/>
                      <a:pt x="79" y="23"/>
                    </a:cubicBezTo>
                    <a:cubicBezTo>
                      <a:pt x="71" y="8"/>
                      <a:pt x="55" y="0"/>
                      <a:pt x="3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8"/>
              <p:cNvSpPr/>
              <p:nvPr/>
            </p:nvSpPr>
            <p:spPr bwMode="auto">
              <a:xfrm>
                <a:off x="303" y="1018"/>
                <a:ext cx="123" cy="108"/>
              </a:xfrm>
              <a:custGeom>
                <a:avLst/>
                <a:gdLst>
                  <a:gd name="T0" fmla="*/ 123 w 123"/>
                  <a:gd name="T1" fmla="*/ 108 h 108"/>
                  <a:gd name="T2" fmla="*/ 64 w 123"/>
                  <a:gd name="T3" fmla="*/ 0 h 108"/>
                  <a:gd name="T4" fmla="*/ 0 w 123"/>
                  <a:gd name="T5" fmla="*/ 33 h 108"/>
                  <a:gd name="T6" fmla="*/ 41 w 123"/>
                  <a:gd name="T7" fmla="*/ 108 h 108"/>
                  <a:gd name="T8" fmla="*/ 123 w 12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08">
                    <a:moveTo>
                      <a:pt x="123" y="108"/>
                    </a:moveTo>
                    <a:lnTo>
                      <a:pt x="64" y="0"/>
                    </a:lnTo>
                    <a:lnTo>
                      <a:pt x="0" y="33"/>
                    </a:lnTo>
                    <a:lnTo>
                      <a:pt x="41" y="108"/>
                    </a:lnTo>
                    <a:lnTo>
                      <a:pt x="123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9"/>
              <p:cNvSpPr/>
              <p:nvPr/>
            </p:nvSpPr>
            <p:spPr bwMode="auto">
              <a:xfrm>
                <a:off x="476" y="975"/>
                <a:ext cx="184" cy="151"/>
              </a:xfrm>
              <a:custGeom>
                <a:avLst/>
                <a:gdLst>
                  <a:gd name="T0" fmla="*/ 71 w 78"/>
                  <a:gd name="T1" fmla="*/ 25 h 64"/>
                  <a:gd name="T2" fmla="*/ 24 w 78"/>
                  <a:gd name="T3" fmla="*/ 8 h 64"/>
                  <a:gd name="T4" fmla="*/ 8 w 78"/>
                  <a:gd name="T5" fmla="*/ 55 h 64"/>
                  <a:gd name="T6" fmla="*/ 14 w 78"/>
                  <a:gd name="T7" fmla="*/ 64 h 64"/>
                  <a:gd name="T8" fmla="*/ 31 w 78"/>
                  <a:gd name="T9" fmla="*/ 64 h 64"/>
                  <a:gd name="T10" fmla="*/ 16 w 78"/>
                  <a:gd name="T11" fmla="*/ 51 h 64"/>
                  <a:gd name="T12" fmla="*/ 28 w 78"/>
                  <a:gd name="T13" fmla="*/ 17 h 64"/>
                  <a:gd name="T14" fmla="*/ 63 w 78"/>
                  <a:gd name="T15" fmla="*/ 29 h 64"/>
                  <a:gd name="T16" fmla="*/ 51 w 78"/>
                  <a:gd name="T17" fmla="*/ 63 h 64"/>
                  <a:gd name="T18" fmla="*/ 48 w 78"/>
                  <a:gd name="T19" fmla="*/ 64 h 64"/>
                  <a:gd name="T20" fmla="*/ 65 w 78"/>
                  <a:gd name="T21" fmla="*/ 64 h 64"/>
                  <a:gd name="T22" fmla="*/ 71 w 78"/>
                  <a:gd name="T23" fmla="*/ 2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64">
                    <a:moveTo>
                      <a:pt x="71" y="25"/>
                    </a:moveTo>
                    <a:cubicBezTo>
                      <a:pt x="63" y="7"/>
                      <a:pt x="42" y="0"/>
                      <a:pt x="24" y="8"/>
                    </a:cubicBezTo>
                    <a:cubicBezTo>
                      <a:pt x="7" y="17"/>
                      <a:pt x="0" y="38"/>
                      <a:pt x="8" y="55"/>
                    </a:cubicBezTo>
                    <a:cubicBezTo>
                      <a:pt x="10" y="58"/>
                      <a:pt x="12" y="61"/>
                      <a:pt x="14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5" y="62"/>
                      <a:pt x="19" y="57"/>
                      <a:pt x="16" y="51"/>
                    </a:cubicBezTo>
                    <a:cubicBezTo>
                      <a:pt x="10" y="38"/>
                      <a:pt x="16" y="23"/>
                      <a:pt x="28" y="17"/>
                    </a:cubicBezTo>
                    <a:cubicBezTo>
                      <a:pt x="41" y="10"/>
                      <a:pt x="56" y="16"/>
                      <a:pt x="63" y="29"/>
                    </a:cubicBezTo>
                    <a:cubicBezTo>
                      <a:pt x="69" y="41"/>
                      <a:pt x="63" y="57"/>
                      <a:pt x="51" y="63"/>
                    </a:cubicBezTo>
                    <a:cubicBezTo>
                      <a:pt x="50" y="63"/>
                      <a:pt x="49" y="64"/>
                      <a:pt x="48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75" y="54"/>
                      <a:pt x="78" y="38"/>
                      <a:pt x="71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50"/>
              <p:cNvSpPr/>
              <p:nvPr/>
            </p:nvSpPr>
            <p:spPr bwMode="auto">
              <a:xfrm>
                <a:off x="388" y="881"/>
                <a:ext cx="369" cy="245"/>
              </a:xfrm>
              <a:custGeom>
                <a:avLst/>
                <a:gdLst>
                  <a:gd name="T0" fmla="*/ 153 w 156"/>
                  <a:gd name="T1" fmla="*/ 92 h 104"/>
                  <a:gd name="T2" fmla="*/ 134 w 156"/>
                  <a:gd name="T3" fmla="*/ 82 h 104"/>
                  <a:gd name="T4" fmla="*/ 133 w 156"/>
                  <a:gd name="T5" fmla="*/ 71 h 104"/>
                  <a:gd name="T6" fmla="*/ 151 w 156"/>
                  <a:gd name="T7" fmla="*/ 59 h 104"/>
                  <a:gd name="T8" fmla="*/ 153 w 156"/>
                  <a:gd name="T9" fmla="*/ 54 h 104"/>
                  <a:gd name="T10" fmla="*/ 145 w 156"/>
                  <a:gd name="T11" fmla="*/ 36 h 104"/>
                  <a:gd name="T12" fmla="*/ 139 w 156"/>
                  <a:gd name="T13" fmla="*/ 34 h 104"/>
                  <a:gd name="T14" fmla="*/ 119 w 156"/>
                  <a:gd name="T15" fmla="*/ 41 h 104"/>
                  <a:gd name="T16" fmla="*/ 110 w 156"/>
                  <a:gd name="T17" fmla="*/ 33 h 104"/>
                  <a:gd name="T18" fmla="*/ 115 w 156"/>
                  <a:gd name="T19" fmla="*/ 12 h 104"/>
                  <a:gd name="T20" fmla="*/ 112 w 156"/>
                  <a:gd name="T21" fmla="*/ 7 h 104"/>
                  <a:gd name="T22" fmla="*/ 94 w 156"/>
                  <a:gd name="T23" fmla="*/ 1 h 104"/>
                  <a:gd name="T24" fmla="*/ 89 w 156"/>
                  <a:gd name="T25" fmla="*/ 3 h 104"/>
                  <a:gd name="T26" fmla="*/ 79 w 156"/>
                  <a:gd name="T27" fmla="*/ 22 h 104"/>
                  <a:gd name="T28" fmla="*/ 68 w 156"/>
                  <a:gd name="T29" fmla="*/ 23 h 104"/>
                  <a:gd name="T30" fmla="*/ 56 w 156"/>
                  <a:gd name="T31" fmla="*/ 5 h 104"/>
                  <a:gd name="T32" fmla="*/ 50 w 156"/>
                  <a:gd name="T33" fmla="*/ 3 h 104"/>
                  <a:gd name="T34" fmla="*/ 33 w 156"/>
                  <a:gd name="T35" fmla="*/ 12 h 104"/>
                  <a:gd name="T36" fmla="*/ 31 w 156"/>
                  <a:gd name="T37" fmla="*/ 17 h 104"/>
                  <a:gd name="T38" fmla="*/ 38 w 156"/>
                  <a:gd name="T39" fmla="*/ 37 h 104"/>
                  <a:gd name="T40" fmla="*/ 30 w 156"/>
                  <a:gd name="T41" fmla="*/ 46 h 104"/>
                  <a:gd name="T42" fmla="*/ 10 w 156"/>
                  <a:gd name="T43" fmla="*/ 42 h 104"/>
                  <a:gd name="T44" fmla="*/ 0 w 156"/>
                  <a:gd name="T45" fmla="*/ 67 h 104"/>
                  <a:gd name="T46" fmla="*/ 1 w 156"/>
                  <a:gd name="T47" fmla="*/ 68 h 104"/>
                  <a:gd name="T48" fmla="*/ 19 w 156"/>
                  <a:gd name="T49" fmla="*/ 77 h 104"/>
                  <a:gd name="T50" fmla="*/ 20 w 156"/>
                  <a:gd name="T51" fmla="*/ 89 h 104"/>
                  <a:gd name="T52" fmla="*/ 14 w 156"/>
                  <a:gd name="T53" fmla="*/ 93 h 104"/>
                  <a:gd name="T54" fmla="*/ 20 w 156"/>
                  <a:gd name="T55" fmla="*/ 104 h 104"/>
                  <a:gd name="T56" fmla="*/ 47 w 156"/>
                  <a:gd name="T57" fmla="*/ 104 h 104"/>
                  <a:gd name="T58" fmla="*/ 42 w 156"/>
                  <a:gd name="T59" fmla="*/ 96 h 104"/>
                  <a:gd name="T60" fmla="*/ 60 w 156"/>
                  <a:gd name="T61" fmla="*/ 45 h 104"/>
                  <a:gd name="T62" fmla="*/ 111 w 156"/>
                  <a:gd name="T63" fmla="*/ 63 h 104"/>
                  <a:gd name="T64" fmla="*/ 106 w 156"/>
                  <a:gd name="T65" fmla="*/ 104 h 104"/>
                  <a:gd name="T66" fmla="*/ 153 w 156"/>
                  <a:gd name="T67" fmla="*/ 104 h 104"/>
                  <a:gd name="T68" fmla="*/ 155 w 156"/>
                  <a:gd name="T69" fmla="*/ 97 h 104"/>
                  <a:gd name="T70" fmla="*/ 153 w 156"/>
                  <a:gd name="T71" fmla="*/ 9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" h="104">
                    <a:moveTo>
                      <a:pt x="153" y="92"/>
                    </a:move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78"/>
                      <a:pt x="134" y="75"/>
                      <a:pt x="133" y="71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3" y="58"/>
                      <a:pt x="154" y="56"/>
                      <a:pt x="153" y="54"/>
                    </a:cubicBezTo>
                    <a:cubicBezTo>
                      <a:pt x="145" y="36"/>
                      <a:pt x="145" y="36"/>
                      <a:pt x="145" y="36"/>
                    </a:cubicBezTo>
                    <a:cubicBezTo>
                      <a:pt x="144" y="35"/>
                      <a:pt x="141" y="33"/>
                      <a:pt x="139" y="34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38"/>
                      <a:pt x="113" y="36"/>
                      <a:pt x="110" y="33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0"/>
                      <a:pt x="114" y="8"/>
                      <a:pt x="112" y="7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92" y="0"/>
                      <a:pt x="90" y="1"/>
                      <a:pt x="89" y="3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5" y="22"/>
                      <a:pt x="71" y="22"/>
                      <a:pt x="68" y="23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5" y="3"/>
                      <a:pt x="52" y="3"/>
                      <a:pt x="50" y="3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1" y="13"/>
                      <a:pt x="30" y="15"/>
                      <a:pt x="31" y="1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40"/>
                      <a:pt x="32" y="43"/>
                      <a:pt x="30" y="46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51"/>
                      <a:pt x="6" y="60"/>
                      <a:pt x="0" y="6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81"/>
                      <a:pt x="19" y="85"/>
                      <a:pt x="20" y="89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5" y="102"/>
                      <a:pt x="43" y="99"/>
                      <a:pt x="42" y="96"/>
                    </a:cubicBezTo>
                    <a:cubicBezTo>
                      <a:pt x="33" y="77"/>
                      <a:pt x="41" y="54"/>
                      <a:pt x="60" y="45"/>
                    </a:cubicBezTo>
                    <a:cubicBezTo>
                      <a:pt x="79" y="36"/>
                      <a:pt x="102" y="44"/>
                      <a:pt x="111" y="63"/>
                    </a:cubicBezTo>
                    <a:cubicBezTo>
                      <a:pt x="118" y="77"/>
                      <a:pt x="115" y="93"/>
                      <a:pt x="106" y="104"/>
                    </a:cubicBezTo>
                    <a:cubicBezTo>
                      <a:pt x="153" y="104"/>
                      <a:pt x="153" y="104"/>
                      <a:pt x="153" y="104"/>
                    </a:cubicBezTo>
                    <a:cubicBezTo>
                      <a:pt x="155" y="97"/>
                      <a:pt x="155" y="97"/>
                      <a:pt x="155" y="97"/>
                    </a:cubicBezTo>
                    <a:cubicBezTo>
                      <a:pt x="156" y="95"/>
                      <a:pt x="155" y="93"/>
                      <a:pt x="153" y="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" name="Freeform 51"/>
              <p:cNvSpPr/>
              <p:nvPr/>
            </p:nvSpPr>
            <p:spPr bwMode="auto">
              <a:xfrm>
                <a:off x="741" y="876"/>
                <a:ext cx="165" cy="250"/>
              </a:xfrm>
              <a:custGeom>
                <a:avLst/>
                <a:gdLst>
                  <a:gd name="T0" fmla="*/ 68 w 70"/>
                  <a:gd name="T1" fmla="*/ 4 h 106"/>
                  <a:gd name="T2" fmla="*/ 63 w 70"/>
                  <a:gd name="T3" fmla="*/ 1 h 106"/>
                  <a:gd name="T4" fmla="*/ 60 w 70"/>
                  <a:gd name="T5" fmla="*/ 1 h 106"/>
                  <a:gd name="T6" fmla="*/ 49 w 70"/>
                  <a:gd name="T7" fmla="*/ 18 h 106"/>
                  <a:gd name="T8" fmla="*/ 49 w 70"/>
                  <a:gd name="T9" fmla="*/ 20 h 106"/>
                  <a:gd name="T10" fmla="*/ 50 w 70"/>
                  <a:gd name="T11" fmla="*/ 21 h 106"/>
                  <a:gd name="T12" fmla="*/ 22 w 70"/>
                  <a:gd name="T13" fmla="*/ 70 h 106"/>
                  <a:gd name="T14" fmla="*/ 22 w 70"/>
                  <a:gd name="T15" fmla="*/ 69 h 106"/>
                  <a:gd name="T16" fmla="*/ 10 w 70"/>
                  <a:gd name="T17" fmla="*/ 73 h 106"/>
                  <a:gd name="T18" fmla="*/ 0 w 70"/>
                  <a:gd name="T19" fmla="*/ 90 h 106"/>
                  <a:gd name="T20" fmla="*/ 7 w 70"/>
                  <a:gd name="T21" fmla="*/ 93 h 106"/>
                  <a:gd name="T22" fmla="*/ 9 w 70"/>
                  <a:gd name="T23" fmla="*/ 99 h 106"/>
                  <a:gd name="T24" fmla="*/ 7 w 70"/>
                  <a:gd name="T25" fmla="*/ 106 h 106"/>
                  <a:gd name="T26" fmla="*/ 21 w 70"/>
                  <a:gd name="T27" fmla="*/ 106 h 106"/>
                  <a:gd name="T28" fmla="*/ 32 w 70"/>
                  <a:gd name="T29" fmla="*/ 86 h 106"/>
                  <a:gd name="T30" fmla="*/ 29 w 70"/>
                  <a:gd name="T31" fmla="*/ 74 h 106"/>
                  <a:gd name="T32" fmla="*/ 29 w 70"/>
                  <a:gd name="T33" fmla="*/ 73 h 106"/>
                  <a:gd name="T34" fmla="*/ 57 w 70"/>
                  <a:gd name="T35" fmla="*/ 25 h 106"/>
                  <a:gd name="T36" fmla="*/ 58 w 70"/>
                  <a:gd name="T37" fmla="*/ 26 h 106"/>
                  <a:gd name="T38" fmla="*/ 61 w 70"/>
                  <a:gd name="T39" fmla="*/ 25 h 106"/>
                  <a:gd name="T40" fmla="*/ 69 w 70"/>
                  <a:gd name="T41" fmla="*/ 6 h 106"/>
                  <a:gd name="T42" fmla="*/ 68 w 70"/>
                  <a:gd name="T43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0" h="105">
                    <a:moveTo>
                      <a:pt x="68" y="4"/>
                    </a:moveTo>
                    <a:cubicBezTo>
                      <a:pt x="63" y="1"/>
                      <a:pt x="63" y="1"/>
                      <a:pt x="63" y="1"/>
                    </a:cubicBezTo>
                    <a:cubicBezTo>
                      <a:pt x="62" y="0"/>
                      <a:pt x="61" y="0"/>
                      <a:pt x="60" y="1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19"/>
                      <a:pt x="48" y="20"/>
                      <a:pt x="49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69"/>
                      <a:pt x="22" y="69"/>
                      <a:pt x="22" y="69"/>
                    </a:cubicBezTo>
                    <a:cubicBezTo>
                      <a:pt x="18" y="67"/>
                      <a:pt x="12" y="68"/>
                      <a:pt x="10" y="73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9" y="94"/>
                      <a:pt x="10" y="97"/>
                      <a:pt x="9" y="99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5" y="82"/>
                      <a:pt x="33" y="76"/>
                      <a:pt x="29" y="74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6"/>
                      <a:pt x="60" y="26"/>
                      <a:pt x="61" y="25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0" y="5"/>
                      <a:pt x="69" y="4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490" y="4560282"/>
            <a:ext cx="671987" cy="672075"/>
            <a:chOff x="2996006" y="3812097"/>
            <a:chExt cx="504056" cy="504056"/>
          </a:xfrm>
        </p:grpSpPr>
        <p:sp>
          <p:nvSpPr>
            <p:cNvPr id="51" name="椭圆 50"/>
            <p:cNvSpPr/>
            <p:nvPr/>
          </p:nvSpPr>
          <p:spPr>
            <a:xfrm>
              <a:off x="2996006" y="3812097"/>
              <a:ext cx="504056" cy="5040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2" name="Group 55"/>
            <p:cNvGrpSpPr>
              <a:grpSpLocks noChangeAspect="1"/>
            </p:cNvGrpSpPr>
            <p:nvPr/>
          </p:nvGrpSpPr>
          <p:grpSpPr>
            <a:xfrm>
              <a:off x="3111517" y="3913539"/>
              <a:ext cx="273034" cy="274214"/>
              <a:chOff x="693" y="1040"/>
              <a:chExt cx="695" cy="698"/>
            </a:xfrm>
          </p:grpSpPr>
          <p:sp>
            <p:nvSpPr>
              <p:cNvPr id="53" name="Freeform 56"/>
              <p:cNvSpPr/>
              <p:nvPr/>
            </p:nvSpPr>
            <p:spPr bwMode="auto">
              <a:xfrm>
                <a:off x="693" y="1040"/>
                <a:ext cx="532" cy="698"/>
              </a:xfrm>
              <a:custGeom>
                <a:avLst/>
                <a:gdLst>
                  <a:gd name="T0" fmla="*/ 218 w 225"/>
                  <a:gd name="T1" fmla="*/ 259 h 295"/>
                  <a:gd name="T2" fmla="*/ 149 w 225"/>
                  <a:gd name="T3" fmla="*/ 136 h 295"/>
                  <a:gd name="T4" fmla="*/ 185 w 225"/>
                  <a:gd name="T5" fmla="*/ 74 h 295"/>
                  <a:gd name="T6" fmla="*/ 112 w 225"/>
                  <a:gd name="T7" fmla="*/ 1 h 295"/>
                  <a:gd name="T8" fmla="*/ 39 w 225"/>
                  <a:gd name="T9" fmla="*/ 73 h 295"/>
                  <a:gd name="T10" fmla="*/ 74 w 225"/>
                  <a:gd name="T11" fmla="*/ 136 h 295"/>
                  <a:gd name="T12" fmla="*/ 5 w 225"/>
                  <a:gd name="T13" fmla="*/ 259 h 295"/>
                  <a:gd name="T14" fmla="*/ 111 w 225"/>
                  <a:gd name="T15" fmla="*/ 295 h 295"/>
                  <a:gd name="T16" fmla="*/ 111 w 225"/>
                  <a:gd name="T17" fmla="*/ 295 h 295"/>
                  <a:gd name="T18" fmla="*/ 218 w 225"/>
                  <a:gd name="T19" fmla="*/ 25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295">
                    <a:moveTo>
                      <a:pt x="218" y="259"/>
                    </a:moveTo>
                    <a:cubicBezTo>
                      <a:pt x="225" y="175"/>
                      <a:pt x="169" y="145"/>
                      <a:pt x="149" y="136"/>
                    </a:cubicBezTo>
                    <a:cubicBezTo>
                      <a:pt x="170" y="123"/>
                      <a:pt x="185" y="100"/>
                      <a:pt x="185" y="74"/>
                    </a:cubicBezTo>
                    <a:cubicBezTo>
                      <a:pt x="185" y="33"/>
                      <a:pt x="152" y="1"/>
                      <a:pt x="112" y="1"/>
                    </a:cubicBezTo>
                    <a:cubicBezTo>
                      <a:pt x="72" y="0"/>
                      <a:pt x="39" y="33"/>
                      <a:pt x="39" y="73"/>
                    </a:cubicBezTo>
                    <a:cubicBezTo>
                      <a:pt x="39" y="100"/>
                      <a:pt x="53" y="123"/>
                      <a:pt x="74" y="136"/>
                    </a:cubicBezTo>
                    <a:cubicBezTo>
                      <a:pt x="54" y="145"/>
                      <a:pt x="0" y="176"/>
                      <a:pt x="5" y="259"/>
                    </a:cubicBezTo>
                    <a:cubicBezTo>
                      <a:pt x="5" y="259"/>
                      <a:pt x="2" y="293"/>
                      <a:pt x="111" y="295"/>
                    </a:cubicBezTo>
                    <a:cubicBezTo>
                      <a:pt x="111" y="295"/>
                      <a:pt x="111" y="295"/>
                      <a:pt x="111" y="295"/>
                    </a:cubicBezTo>
                    <a:cubicBezTo>
                      <a:pt x="220" y="294"/>
                      <a:pt x="218" y="259"/>
                      <a:pt x="218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4" name="Freeform 57"/>
              <p:cNvSpPr>
                <a:spLocks noEditPoints="1"/>
              </p:cNvSpPr>
              <p:nvPr/>
            </p:nvSpPr>
            <p:spPr bwMode="auto">
              <a:xfrm>
                <a:off x="1088" y="1059"/>
                <a:ext cx="300" cy="612"/>
              </a:xfrm>
              <a:custGeom>
                <a:avLst/>
                <a:gdLst>
                  <a:gd name="T0" fmla="*/ 59 w 127"/>
                  <a:gd name="T1" fmla="*/ 259 h 259"/>
                  <a:gd name="T2" fmla="*/ 59 w 127"/>
                  <a:gd name="T3" fmla="*/ 259 h 259"/>
                  <a:gd name="T4" fmla="*/ 59 w 127"/>
                  <a:gd name="T5" fmla="*/ 259 h 259"/>
                  <a:gd name="T6" fmla="*/ 59 w 127"/>
                  <a:gd name="T7" fmla="*/ 259 h 259"/>
                  <a:gd name="T8" fmla="*/ 59 w 127"/>
                  <a:gd name="T9" fmla="*/ 259 h 259"/>
                  <a:gd name="T10" fmla="*/ 58 w 127"/>
                  <a:gd name="T11" fmla="*/ 247 h 259"/>
                  <a:gd name="T12" fmla="*/ 106 w 127"/>
                  <a:gd name="T13" fmla="*/ 235 h 259"/>
                  <a:gd name="T14" fmla="*/ 106 w 127"/>
                  <a:gd name="T15" fmla="*/ 235 h 259"/>
                  <a:gd name="T16" fmla="*/ 115 w 127"/>
                  <a:gd name="T17" fmla="*/ 225 h 259"/>
                  <a:gd name="T18" fmla="*/ 115 w 127"/>
                  <a:gd name="T19" fmla="*/ 225 h 259"/>
                  <a:gd name="T20" fmla="*/ 115 w 127"/>
                  <a:gd name="T21" fmla="*/ 225 h 259"/>
                  <a:gd name="T22" fmla="*/ 115 w 127"/>
                  <a:gd name="T23" fmla="*/ 225 h 259"/>
                  <a:gd name="T24" fmla="*/ 115 w 127"/>
                  <a:gd name="T25" fmla="*/ 224 h 259"/>
                  <a:gd name="T26" fmla="*/ 115 w 127"/>
                  <a:gd name="T27" fmla="*/ 224 h 259"/>
                  <a:gd name="T28" fmla="*/ 115 w 127"/>
                  <a:gd name="T29" fmla="*/ 213 h 259"/>
                  <a:gd name="T30" fmla="*/ 115 w 127"/>
                  <a:gd name="T31" fmla="*/ 213 h 259"/>
                  <a:gd name="T32" fmla="*/ 60 w 127"/>
                  <a:gd name="T33" fmla="*/ 126 h 259"/>
                  <a:gd name="T34" fmla="*/ 60 w 127"/>
                  <a:gd name="T35" fmla="*/ 126 h 259"/>
                  <a:gd name="T36" fmla="*/ 49 w 127"/>
                  <a:gd name="T37" fmla="*/ 121 h 259"/>
                  <a:gd name="T38" fmla="*/ 59 w 127"/>
                  <a:gd name="T39" fmla="*/ 115 h 259"/>
                  <a:gd name="T40" fmla="*/ 86 w 127"/>
                  <a:gd name="T41" fmla="*/ 68 h 259"/>
                  <a:gd name="T42" fmla="*/ 86 w 127"/>
                  <a:gd name="T43" fmla="*/ 68 h 259"/>
                  <a:gd name="T44" fmla="*/ 86 w 127"/>
                  <a:gd name="T45" fmla="*/ 68 h 259"/>
                  <a:gd name="T46" fmla="*/ 86 w 127"/>
                  <a:gd name="T47" fmla="*/ 68 h 259"/>
                  <a:gd name="T48" fmla="*/ 31 w 127"/>
                  <a:gd name="T49" fmla="*/ 12 h 259"/>
                  <a:gd name="T50" fmla="*/ 31 w 127"/>
                  <a:gd name="T51" fmla="*/ 12 h 259"/>
                  <a:gd name="T52" fmla="*/ 6 w 127"/>
                  <a:gd name="T53" fmla="*/ 18 h 259"/>
                  <a:gd name="T54" fmla="*/ 6 w 127"/>
                  <a:gd name="T55" fmla="*/ 18 h 259"/>
                  <a:gd name="T56" fmla="*/ 0 w 127"/>
                  <a:gd name="T57" fmla="*/ 8 h 259"/>
                  <a:gd name="T58" fmla="*/ 31 w 127"/>
                  <a:gd name="T59" fmla="*/ 0 h 259"/>
                  <a:gd name="T60" fmla="*/ 31 w 127"/>
                  <a:gd name="T61" fmla="*/ 0 h 259"/>
                  <a:gd name="T62" fmla="*/ 31 w 127"/>
                  <a:gd name="T63" fmla="*/ 0 h 259"/>
                  <a:gd name="T64" fmla="*/ 31 w 127"/>
                  <a:gd name="T65" fmla="*/ 0 h 259"/>
                  <a:gd name="T66" fmla="*/ 98 w 127"/>
                  <a:gd name="T67" fmla="*/ 68 h 259"/>
                  <a:gd name="T68" fmla="*/ 98 w 127"/>
                  <a:gd name="T69" fmla="*/ 68 h 259"/>
                  <a:gd name="T70" fmla="*/ 98 w 127"/>
                  <a:gd name="T71" fmla="*/ 68 h 259"/>
                  <a:gd name="T72" fmla="*/ 98 w 127"/>
                  <a:gd name="T73" fmla="*/ 68 h 259"/>
                  <a:gd name="T74" fmla="*/ 74 w 127"/>
                  <a:gd name="T75" fmla="*/ 120 h 259"/>
                  <a:gd name="T76" fmla="*/ 74 w 127"/>
                  <a:gd name="T77" fmla="*/ 120 h 259"/>
                  <a:gd name="T78" fmla="*/ 127 w 127"/>
                  <a:gd name="T79" fmla="*/ 213 h 259"/>
                  <a:gd name="T80" fmla="*/ 127 w 127"/>
                  <a:gd name="T81" fmla="*/ 213 h 259"/>
                  <a:gd name="T82" fmla="*/ 127 w 127"/>
                  <a:gd name="T83" fmla="*/ 225 h 259"/>
                  <a:gd name="T84" fmla="*/ 127 w 127"/>
                  <a:gd name="T85" fmla="*/ 225 h 259"/>
                  <a:gd name="T86" fmla="*/ 116 w 127"/>
                  <a:gd name="T87" fmla="*/ 242 h 259"/>
                  <a:gd name="T88" fmla="*/ 116 w 127"/>
                  <a:gd name="T89" fmla="*/ 242 h 259"/>
                  <a:gd name="T90" fmla="*/ 59 w 127"/>
                  <a:gd name="T91" fmla="*/ 259 h 259"/>
                  <a:gd name="T92" fmla="*/ 59 w 127"/>
                  <a:gd name="T93" fmla="*/ 259 h 259"/>
                  <a:gd name="T94" fmla="*/ 58 w 127"/>
                  <a:gd name="T95" fmla="*/ 24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259">
                    <a:moveTo>
                      <a:pt x="59" y="259"/>
                    </a:move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lose/>
                    <a:moveTo>
                      <a:pt x="58" y="247"/>
                    </a:moveTo>
                    <a:cubicBezTo>
                      <a:pt x="84" y="245"/>
                      <a:pt x="98" y="240"/>
                      <a:pt x="106" y="235"/>
                    </a:cubicBezTo>
                    <a:cubicBezTo>
                      <a:pt x="106" y="235"/>
                      <a:pt x="106" y="235"/>
                      <a:pt x="106" y="235"/>
                    </a:cubicBezTo>
                    <a:cubicBezTo>
                      <a:pt x="113" y="230"/>
                      <a:pt x="114" y="226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5"/>
                      <a:pt x="115" y="225"/>
                      <a:pt x="115" y="225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15" y="224"/>
                      <a:pt x="115" y="224"/>
                      <a:pt x="115" y="224"/>
                    </a:cubicBezTo>
                    <a:cubicBezTo>
                      <a:pt x="115" y="220"/>
                      <a:pt x="115" y="216"/>
                      <a:pt x="115" y="213"/>
                    </a:cubicBezTo>
                    <a:cubicBezTo>
                      <a:pt x="115" y="213"/>
                      <a:pt x="115" y="213"/>
                      <a:pt x="115" y="213"/>
                    </a:cubicBezTo>
                    <a:cubicBezTo>
                      <a:pt x="115" y="154"/>
                      <a:pt x="75" y="133"/>
                      <a:pt x="60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59" y="115"/>
                      <a:pt x="59" y="115"/>
                      <a:pt x="59" y="115"/>
                    </a:cubicBezTo>
                    <a:cubicBezTo>
                      <a:pt x="75" y="106"/>
                      <a:pt x="86" y="8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37"/>
                      <a:pt x="62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2" y="12"/>
                      <a:pt x="13" y="14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"/>
                      <a:pt x="20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8" y="0"/>
                      <a:pt x="98" y="30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89"/>
                      <a:pt x="89" y="107"/>
                      <a:pt x="74" y="120"/>
                    </a:cubicBezTo>
                    <a:cubicBezTo>
                      <a:pt x="74" y="120"/>
                      <a:pt x="74" y="120"/>
                      <a:pt x="74" y="120"/>
                    </a:cubicBezTo>
                    <a:cubicBezTo>
                      <a:pt x="94" y="131"/>
                      <a:pt x="127" y="157"/>
                      <a:pt x="127" y="213"/>
                    </a:cubicBezTo>
                    <a:cubicBezTo>
                      <a:pt x="127" y="213"/>
                      <a:pt x="127" y="213"/>
                      <a:pt x="127" y="213"/>
                    </a:cubicBezTo>
                    <a:cubicBezTo>
                      <a:pt x="127" y="217"/>
                      <a:pt x="127" y="221"/>
                      <a:pt x="127" y="225"/>
                    </a:cubicBezTo>
                    <a:cubicBezTo>
                      <a:pt x="127" y="225"/>
                      <a:pt x="127" y="225"/>
                      <a:pt x="127" y="225"/>
                    </a:cubicBezTo>
                    <a:cubicBezTo>
                      <a:pt x="127" y="227"/>
                      <a:pt x="125" y="235"/>
                      <a:pt x="116" y="242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07" y="249"/>
                      <a:pt x="90" y="256"/>
                      <a:pt x="59" y="259"/>
                    </a:cubicBezTo>
                    <a:cubicBezTo>
                      <a:pt x="59" y="259"/>
                      <a:pt x="59" y="259"/>
                      <a:pt x="59" y="259"/>
                    </a:cubicBezTo>
                    <a:cubicBezTo>
                      <a:pt x="58" y="247"/>
                      <a:pt x="58" y="247"/>
                      <a:pt x="58" y="2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一、成长性-&gt;岗位适应力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i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工作内容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热血三国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、王图霸业</a:t>
            </a:r>
            <a:endParaRPr lang="zh-CN" altLang="en-US" b="1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b="1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rxsg2_work_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2525395"/>
            <a:ext cx="7224395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热血三国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内容</a:t>
            </a:r>
            <a:r>
              <a:rPr lang="en-US" altLang="zh-CN" b="1" dirty="0" smtClean="0"/>
              <a:t>: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、工作环境搭建，解决项目配置，修复编译错误，远程服务端环境同步等工作内容。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、供宝台改版开发。 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、跨服三国志。 </a:t>
            </a:r>
            <a:r>
              <a:rPr lang="en-US" altLang="zh-CN" dirty="0" smtClean="0"/>
              <a:t>21</a:t>
            </a:r>
            <a:r>
              <a:rPr lang="zh-CN" altLang="en-US" dirty="0" smtClean="0"/>
              <a:t>天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、军需科技。 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、修复线上问题、学习项目工程、处理</a:t>
            </a:r>
            <a:r>
              <a:rPr lang="en-US" altLang="zh-CN" dirty="0" smtClean="0"/>
              <a:t>bug...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王图霸业工作记录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wtby_work_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2052955"/>
            <a:ext cx="7771130" cy="3094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二、学习能力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学习的效率与成果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工作上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掌握项目开发关键服务接口、项目工程环境、多种模块的开发形式。在工作的过程中逐步了解游戏环境内容。拓展开发已有或所需的功能服务。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学习到的模块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数据表、数据表服务、网络指令、时间事件、跨服工程、调试器。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自己扩展了网络数据的流服务、快速进行数据表内容的修改。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二、学习能力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学习的效率与成果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生活上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课外拓展学习，补充和工作相关所需的知识内容。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&lt;&lt;ActionScript3.0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权威指南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，现在仍在对其中案例进行编程实践。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种设计模式，并和工作种的代码设计进行比较分析。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正在学习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&lt;&lt;Effective C++中文版第三版 &gt;&gt;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三、团队协作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团队合作契合度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、在线协作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在工作开展过程中，即使进行问题与工作进度反馈。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向策划或领导说明自己的工作情况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遇到比较难处理的工单或项目中不清楚的地方，和身边的同事交流下自己的想法。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绩效目标完成情况</a:t>
            </a:r>
            <a:endParaRPr lang="zh-CN" altLang="en-US" dirty="0">
              <a:solidFill>
                <a:srgbClr val="2E75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三、团队协作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团队合作契合度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、共同规划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开展复杂项目模块开始时，将自身的分析设计在团队内展现，进行优化整改。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表现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）在进行跨服三国志的开发时，将自己设计的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UML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图和相关文档给身边同事分享，并根据改进建议进行修正。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2022</Words>
  <Application>WPS 演示</Application>
  <PresentationFormat>On-screen Show (16:10)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等线 Light</vt:lpstr>
      <vt:lpstr>Calibri Light</vt:lpstr>
      <vt:lpstr>Office 主题</vt:lpstr>
      <vt:lpstr>PowerPoint 演示文稿</vt:lpstr>
      <vt:lpstr>目录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绩效目标完成情况</vt:lpstr>
      <vt:lpstr>公司价值观</vt:lpstr>
      <vt:lpstr>公司价值观</vt:lpstr>
      <vt:lpstr>公司价值观</vt:lpstr>
      <vt:lpstr>职业规划</vt:lpstr>
      <vt:lpstr>职业规划</vt:lpstr>
      <vt:lpstr>合理化建议和所需支持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飞焰</cp:lastModifiedBy>
  <cp:revision>452</cp:revision>
  <dcterms:created xsi:type="dcterms:W3CDTF">2014-12-25T03:35:00Z</dcterms:created>
  <dcterms:modified xsi:type="dcterms:W3CDTF">2019-09-24T04:40:51Z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