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579" r:id="rId2"/>
    <p:sldId id="1040" r:id="rId3"/>
    <p:sldId id="1045" r:id="rId4"/>
    <p:sldId id="1046" r:id="rId5"/>
    <p:sldId id="924" r:id="rId6"/>
    <p:sldId id="927" r:id="rId7"/>
    <p:sldId id="1042" r:id="rId8"/>
    <p:sldId id="929" r:id="rId9"/>
    <p:sldId id="930" r:id="rId10"/>
    <p:sldId id="931" r:id="rId11"/>
    <p:sldId id="932" r:id="rId12"/>
    <p:sldId id="933" r:id="rId13"/>
    <p:sldId id="934" r:id="rId14"/>
    <p:sldId id="960" r:id="rId15"/>
    <p:sldId id="959" r:id="rId16"/>
    <p:sldId id="961" r:id="rId17"/>
    <p:sldId id="935" r:id="rId18"/>
    <p:sldId id="962" r:id="rId19"/>
    <p:sldId id="963" r:id="rId20"/>
    <p:sldId id="937" r:id="rId21"/>
    <p:sldId id="938" r:id="rId22"/>
    <p:sldId id="939" r:id="rId23"/>
    <p:sldId id="940" r:id="rId24"/>
    <p:sldId id="1004" r:id="rId25"/>
    <p:sldId id="1005" r:id="rId26"/>
    <p:sldId id="941" r:id="rId27"/>
    <p:sldId id="1006" r:id="rId28"/>
    <p:sldId id="1017" r:id="rId29"/>
    <p:sldId id="945" r:id="rId30"/>
    <p:sldId id="1018" r:id="rId31"/>
    <p:sldId id="1019" r:id="rId32"/>
    <p:sldId id="948" r:id="rId33"/>
    <p:sldId id="949" r:id="rId34"/>
    <p:sldId id="950" r:id="rId35"/>
    <p:sldId id="951" r:id="rId36"/>
    <p:sldId id="1033" r:id="rId37"/>
    <p:sldId id="1034" r:id="rId38"/>
    <p:sldId id="1035" r:id="rId39"/>
    <p:sldId id="1036" r:id="rId40"/>
    <p:sldId id="1043" r:id="rId41"/>
    <p:sldId id="957" r:id="rId42"/>
    <p:sldId id="97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 Lock Morgan" initials="k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F935"/>
    <a:srgbClr val="F715DC"/>
    <a:srgbClr val="BA06A5"/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43" autoAdjust="0"/>
  </p:normalViewPr>
  <p:slideViewPr>
    <p:cSldViewPr>
      <p:cViewPr varScale="1">
        <p:scale>
          <a:sx n="72" d="100"/>
          <a:sy n="7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7D7C-6E98-443D-9186-B6C061ABD91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81A71-1E8A-43E8-B5C2-524F1D0E2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7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rgbClr val="DC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7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14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DC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0"/>
        </a:spcBef>
        <a:spcAft>
          <a:spcPts val="1800"/>
        </a:spcAft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0"/>
        </a:spcBef>
        <a:spcAft>
          <a:spcPts val="0"/>
        </a:spcAft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0"/>
        </a:spcBef>
        <a:spcAft>
          <a:spcPts val="0"/>
        </a:spcAft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0"/>
        </a:spcBef>
        <a:spcAft>
          <a:spcPts val="2400"/>
        </a:spcAft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800"/>
            <a:ext cx="6400800" cy="1066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9600" spc="0" dirty="0" smtClean="0">
                <a:solidFill>
                  <a:schemeClr val="tx2"/>
                </a:solidFill>
              </a:rPr>
              <a:t>STAT 101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9600" spc="0" dirty="0" smtClean="0">
                <a:solidFill>
                  <a:schemeClr val="tx2"/>
                </a:solidFill>
                <a:latin typeface="Cambria" pitchFamily="18" charset="0"/>
              </a:rPr>
              <a:t>Dr. Kari Lock Morgan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1600200"/>
            <a:ext cx="67818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3886200"/>
            <a:ext cx="8534400" cy="2362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b="1" spc="250" dirty="0" smtClean="0">
                <a:solidFill>
                  <a:schemeClr val="tx2"/>
                </a:solidFill>
              </a:rPr>
              <a:t>SECTION 10.3</a:t>
            </a:r>
            <a:endParaRPr kumimoji="0" lang="en-US" sz="3200" b="1" i="0" u="none" strike="noStrike" kern="1200" cap="none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 Variable selection</a:t>
            </a:r>
          </a:p>
          <a:p>
            <a:pPr marL="457200" lvl="0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Confounding variables revisited</a:t>
            </a:r>
          </a:p>
          <a:p>
            <a:pPr marL="457200" lvl="0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Brief look at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206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70844"/>
            <a:ext cx="7010400" cy="505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2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3622" y="55626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810000"/>
            <a:ext cx="1828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Callout 9"/>
          <p:cNvSpPr/>
          <p:nvPr/>
        </p:nvSpPr>
        <p:spPr>
          <a:xfrm>
            <a:off x="7086600" y="3581400"/>
            <a:ext cx="1447800" cy="457200"/>
          </a:xfrm>
          <a:prstGeom prst="leftArrowCallou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Highest p-value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9" y="953911"/>
            <a:ext cx="7205663" cy="495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3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5410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" y="2590800"/>
            <a:ext cx="1828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Callout 9"/>
          <p:cNvSpPr/>
          <p:nvPr/>
        </p:nvSpPr>
        <p:spPr>
          <a:xfrm>
            <a:off x="7239000" y="2362200"/>
            <a:ext cx="1447800" cy="457200"/>
          </a:xfrm>
          <a:prstGeom prst="leftArrowCallou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Highest p-value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53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41802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4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81800" y="52578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715911"/>
            <a:ext cx="1828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Callout 9"/>
          <p:cNvSpPr/>
          <p:nvPr/>
        </p:nvSpPr>
        <p:spPr>
          <a:xfrm>
            <a:off x="7315200" y="1447800"/>
            <a:ext cx="1447800" cy="457200"/>
          </a:xfrm>
          <a:prstGeom prst="leftArrowCallou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Highest p-value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2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96200" cy="497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5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34200" y="52578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2971800"/>
            <a:ext cx="1828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Callout 9"/>
          <p:cNvSpPr/>
          <p:nvPr/>
        </p:nvSpPr>
        <p:spPr>
          <a:xfrm>
            <a:off x="7391400" y="2743200"/>
            <a:ext cx="1447800" cy="457200"/>
          </a:xfrm>
          <a:prstGeom prst="leftArrowCallou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Highest p-value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7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51271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6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51054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96200" cy="497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5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52578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2743200"/>
            <a:ext cx="1828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84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599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86600" y="51054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0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5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2400"/>
            <a:ext cx="7620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FINAL STEPWISE MODEL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96200" cy="497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6858000" y="52578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52578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" y="811313"/>
            <a:ext cx="6941256" cy="54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Full Model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5791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3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Variable Selection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61182"/>
            <a:ext cx="8153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There is no one “best” model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Choosing a model is just as much an art as a science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Adjusted R</a:t>
            </a:r>
            <a:r>
              <a:rPr lang="en-US" sz="3200" baseline="30000" dirty="0" smtClean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is just </a:t>
            </a:r>
            <a:r>
              <a:rPr lang="en-US" sz="3200" i="1" dirty="0" smtClean="0">
                <a:solidFill>
                  <a:prstClr val="black"/>
                </a:solidFill>
                <a:cs typeface="Times New Roman" pitchFamily="18" charset="0"/>
              </a:rPr>
              <a:t>one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possible criteria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To learn much more about choosing the </a:t>
            </a:r>
            <a:r>
              <a:rPr lang="en-US" sz="3200" smtClean="0">
                <a:solidFill>
                  <a:prstClr val="black"/>
                </a:solidFill>
                <a:cs typeface="Times New Roman" pitchFamily="18" charset="0"/>
              </a:rPr>
              <a:t>best model, take STAT 210</a:t>
            </a:r>
            <a:endParaRPr lang="en-US" sz="3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70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3484"/>
          <a:stretch>
            <a:fillRect/>
          </a:stretch>
        </p:blipFill>
        <p:spPr bwMode="auto">
          <a:xfrm>
            <a:off x="1295400" y="700087"/>
            <a:ext cx="6629400" cy="531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Model Output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3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61182"/>
            <a:ext cx="8153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Cases: countries of the world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Response variable: life expectancy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Explanatory variable: electricity use (kWh per capita)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Is a country’s electricity use helpful in predicting life expectancy?</a:t>
            </a:r>
          </a:p>
        </p:txBody>
      </p:sp>
    </p:spTree>
    <p:extLst>
      <p:ext uri="{BB962C8B-B14F-4D97-AF65-F5344CB8AC3E}">
        <p14:creationId xmlns:p14="http://schemas.microsoft.com/office/powerpoint/2010/main" val="2387987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175" y="789987"/>
            <a:ext cx="7174710" cy="552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b="345"/>
          <a:stretch>
            <a:fillRect/>
          </a:stretch>
        </p:blipFill>
        <p:spPr bwMode="auto">
          <a:xfrm>
            <a:off x="914400" y="762000"/>
            <a:ext cx="7239000" cy="55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913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 b="345"/>
          <a:stretch>
            <a:fillRect/>
          </a:stretch>
        </p:blipFill>
        <p:spPr bwMode="auto">
          <a:xfrm>
            <a:off x="685800" y="703463"/>
            <a:ext cx="7696200" cy="59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88" y="722529"/>
            <a:ext cx="7620000" cy="590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62800" y="1295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Outlier: Iceland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0" y="990600"/>
            <a:ext cx="3048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924800" y="990600"/>
            <a:ext cx="2286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4800" y="1066800"/>
            <a:ext cx="2286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2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06"/>
          <a:stretch>
            <a:fillRect/>
          </a:stretch>
        </p:blipFill>
        <p:spPr bwMode="auto">
          <a:xfrm>
            <a:off x="457200" y="1066800"/>
            <a:ext cx="841302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659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0010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Is this a good model for predicting life expectancy based on electricity use?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>
              <a:spcAft>
                <a:spcPts val="1800"/>
              </a:spcAft>
            </a:pPr>
            <a:endParaRPr lang="en-US" sz="1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95400" y="3276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1148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The association is definitely not linear.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841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75438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Is a country’s electricity use helpful in predicting life expectancy?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>
              <a:spcAft>
                <a:spcPts val="1800"/>
              </a:spcAft>
            </a:pPr>
            <a:endParaRPr lang="en-US" sz="1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95400" y="27432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3434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The p-value for electricity is significant.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875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1" y="1219200"/>
            <a:ext cx="854781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32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1534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If we increased electricity use in a country, would life expectancy increase?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(c) Impossible to tell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</a:t>
            </a:r>
          </a:p>
        </p:txBody>
      </p:sp>
      <p:sp>
        <p:nvSpPr>
          <p:cNvPr id="6" name="Oval 5"/>
          <p:cNvSpPr/>
          <p:nvPr/>
        </p:nvSpPr>
        <p:spPr>
          <a:xfrm>
            <a:off x="1295400" y="3943290"/>
            <a:ext cx="449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78149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We cannot make any conclusions about causality, because this is observational data.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405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1534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If we increased electricity use in a country, would life expectancy increase?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(c) Impossible to tell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</a:t>
            </a:r>
          </a:p>
        </p:txBody>
      </p:sp>
      <p:sp>
        <p:nvSpPr>
          <p:cNvPr id="6" name="Oval 5"/>
          <p:cNvSpPr/>
          <p:nvPr/>
        </p:nvSpPr>
        <p:spPr>
          <a:xfrm>
            <a:off x="1295400" y="3943290"/>
            <a:ext cx="449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78149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We cannot make any conclusions about causality, because this is observational data.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69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Confounding Variables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153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Wealth is an obvious confounding variable that could explain the relationship between electricity use and life expectancy</a:t>
            </a:r>
          </a:p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Multiple regression is a powerful tool that allows us to </a:t>
            </a:r>
            <a:r>
              <a:rPr lang="en-US" sz="3200" b="1" i="1" dirty="0" smtClean="0">
                <a:solidFill>
                  <a:srgbClr val="C00000"/>
                </a:solidFill>
                <a:cs typeface="Times New Roman" pitchFamily="18" charset="0"/>
              </a:rPr>
              <a:t>account for confounding variables</a:t>
            </a:r>
            <a:endParaRPr lang="en-US" sz="32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We can see whether an explanatory variable is still significant, even after including potential confounding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801200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versus Adjusted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evaluate the success of the model, in terms of the percentage of the variability in the response explained by the explanatory variables,  you would 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914400" y="3810000"/>
            <a:ext cx="7568680" cy="2161032"/>
          </a:xfrm>
        </p:spPr>
        <p:txBody>
          <a:bodyPr/>
          <a:lstStyle/>
          <a:p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886200"/>
            <a:ext cx="1524000" cy="5334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Electricity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Is a country’s electricity use helpful in predicting life expectancy, even after including GDP in the model?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0839"/>
          <a:stretch>
            <a:fillRect/>
          </a:stretch>
        </p:blipFill>
        <p:spPr bwMode="auto">
          <a:xfrm>
            <a:off x="381000" y="2895600"/>
            <a:ext cx="7492062" cy="285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24384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(a) Yes	(b) 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388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Once GDP is accounted for, electricity use is no longer a significant predictor of life expectancy.</a:t>
            </a:r>
            <a:endParaRPr lang="en-US" sz="2400" dirty="0">
              <a:latin typeface="Bradley Hand ITC" pitchFamily="66" charset="0"/>
            </a:endParaRPr>
          </a:p>
        </p:txBody>
      </p:sp>
      <p:pic>
        <p:nvPicPr>
          <p:cNvPr id="11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4138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Which is the “best” model?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0839"/>
          <a:stretch>
            <a:fillRect/>
          </a:stretch>
        </p:blipFill>
        <p:spPr bwMode="auto">
          <a:xfrm>
            <a:off x="1524000" y="2895600"/>
            <a:ext cx="4724400" cy="180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1143000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(a)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475" y="1066800"/>
            <a:ext cx="48101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876800"/>
            <a:ext cx="47910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2895600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(b)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953000"/>
            <a:ext cx="91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(c)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29718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22860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You could argue for (c) as well, but I would choose (b), because it has the highest adjusted R</a:t>
            </a:r>
            <a:r>
              <a:rPr lang="en-US" sz="2000" baseline="30000" dirty="0" smtClean="0">
                <a:solidFill>
                  <a:srgbClr val="FF0000"/>
                </a:solidFill>
                <a:latin typeface="Segoe Print" pitchFamily="2" charset="0"/>
              </a:rPr>
              <a:t>2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13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5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9480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61182"/>
            <a:ext cx="8153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Cases: countries of the world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Response variable: life expectancy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Explanatory variable: number of mobile cellular subscriptions per 100 people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Is a country’s cell phone subscription rate helpful in predicting life expectancy?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1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05600" cy="513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5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76338"/>
            <a:ext cx="89916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56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68104"/>
            <a:ext cx="7775897" cy="462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42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8001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Is this a good model for predicting life expectancy based on cell phone subscriptions?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>
              <a:spcAft>
                <a:spcPts val="1800"/>
              </a:spcAft>
            </a:pPr>
            <a:endParaRPr lang="en-US" sz="1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6200"/>
            <a:ext cx="80772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3276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44958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The association is linear, the variability seems approximately constant, and the residuals look approximately normal.  </a:t>
            </a:r>
          </a:p>
          <a:p>
            <a:endParaRPr lang="en-US" sz="2000" dirty="0" smtClean="0">
              <a:solidFill>
                <a:srgbClr val="FF0000"/>
              </a:solidFill>
              <a:latin typeface="Segoe Print" pitchFamily="2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There is a bit of concern by the slight possible downward trend towards the end of the residual plot, so if you answered no for that reason, that is okay as well.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7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40174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5514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04890"/>
            <a:ext cx="75438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Is a country’s number of cell phone subscriptions per capita helpful in predicting life expectancy?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>
              <a:spcAft>
                <a:spcPts val="1800"/>
              </a:spcAft>
            </a:pPr>
            <a:endParaRPr lang="en-US" sz="1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6200"/>
            <a:ext cx="8077200" cy="1295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340989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7052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The p-value for cell indicates strong significance.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194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81534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If we gave everyone in a country a cell phone and a cell phone subscription, would life expectancy in that country increase?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(a) Yes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(b) No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(c) Impossible to tell</a:t>
            </a:r>
          </a:p>
          <a:p>
            <a:pPr lvl="0"/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76200"/>
            <a:ext cx="7924800" cy="1295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5010090"/>
            <a:ext cx="434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58482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Again, we cannot make causal conclusions.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278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Is a country’s cell phone subscription rate helpful in predicting life expectancy, even after including GDP in the model?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(a) Yes	(b) 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141893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Even after accounting for GDP, cell phone subscriptions per capita is still a significant predictor of life expectancy</a:t>
            </a:r>
            <a:r>
              <a:rPr lang="en-US" sz="2400" dirty="0" smtClean="0">
                <a:latin typeface="Bradley Hand ITC" pitchFamily="66" charset="0"/>
              </a:rPr>
              <a:t>.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8362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533400" y="24384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2438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Segoe Print" pitchFamily="2" charset="0"/>
              </a:rPr>
              <a:t>The p-value for Cell still denotes strong significance, even with GDP in the model.</a:t>
            </a:r>
            <a:endParaRPr lang="en-US" sz="2000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12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49936" y="237526"/>
            <a:ext cx="588264" cy="546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445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versus Adjusted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compare two competing models and decide whether a certain explanatory should be included or not, you would 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914400" y="3810000"/>
            <a:ext cx="7568680" cy="2161032"/>
          </a:xfrm>
        </p:spPr>
        <p:txBody>
          <a:bodyPr/>
          <a:lstStyle/>
          <a:p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114800" y="3886200"/>
            <a:ext cx="4800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always increases or stays the same with additional explanatory variables, even if they are worthless.  </a:t>
            </a:r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r>
              <a:rPr lang="en-US" dirty="0" smtClean="0"/>
              <a:t> should go down if non-useful variables are added.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9112" y="4330148"/>
            <a:ext cx="3197087" cy="5334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Cell Phones and Life Expectancy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30337"/>
            <a:ext cx="81534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This says that wealth alone can not explain the association between cell phone subscriptions and life expectancy</a:t>
            </a:r>
          </a:p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This suggests that either cell phones actually do something to increase life expectancy (causal) OR there is another confounding variable besides wealth of the country</a:t>
            </a:r>
          </a:p>
        </p:txBody>
      </p:sp>
    </p:spTree>
    <p:extLst>
      <p:ext uri="{BB962C8B-B14F-4D97-AF65-F5344CB8AC3E}">
        <p14:creationId xmlns:p14="http://schemas.microsoft.com/office/powerpoint/2010/main" val="641810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76200"/>
            <a:ext cx="86106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Confounding Variables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8382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Multiple regression is one potential way to account for confounding variables</a:t>
            </a:r>
          </a:p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This is most commonly used in practice across a wide variety of fields, but is quite sensitive to the conditions for the linear model (particularly linearity)</a:t>
            </a:r>
          </a:p>
          <a:p>
            <a:pPr lvl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You can only “rule out” confounding variables that you have data on, so it is still very hard to make true causal conclusions without a randomized experiment</a:t>
            </a:r>
          </a:p>
        </p:txBody>
      </p:sp>
    </p:spTree>
    <p:extLst>
      <p:ext uri="{BB962C8B-B14F-4D97-AF65-F5344CB8AC3E}">
        <p14:creationId xmlns:p14="http://schemas.microsoft.com/office/powerpoint/2010/main" val="1079567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Read 10.3</a:t>
            </a:r>
            <a:endParaRPr lang="en-US" dirty="0"/>
          </a:p>
          <a:p>
            <a:r>
              <a:rPr lang="en-US" dirty="0" smtClean="0"/>
              <a:t>Do Homework 8 (due Wednesday, 4/16)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Do Project 2 (due Wednesday, 4/23)</a:t>
            </a:r>
          </a:p>
        </p:txBody>
      </p:sp>
    </p:spTree>
    <p:extLst>
      <p:ext uri="{BB962C8B-B14F-4D97-AF65-F5344CB8AC3E}">
        <p14:creationId xmlns:p14="http://schemas.microsoft.com/office/powerpoint/2010/main" val="24541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Variable Selection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458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The p-value for an explanatory variable can be taken as a rough measure for how helpful that explanatory variable is to the model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Insignificant variables may be pruned from the model, as long as adjusted R</a:t>
            </a:r>
            <a:r>
              <a:rPr lang="en-US" sz="3200" baseline="30000" dirty="0" smtClean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doesn’t decrease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You can also look at relationships between explanatory variables; if two are strongly associated, perhaps both are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08214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Variable Selection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4582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(Some) ways of deciding whether a variable should be included in the model or not:</a:t>
            </a:r>
          </a:p>
          <a:p>
            <a:pPr marL="9144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Does it improve adjusted R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?</a:t>
            </a:r>
          </a:p>
          <a:p>
            <a:pPr marL="9144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Does it have a low p-value?</a:t>
            </a:r>
          </a:p>
          <a:p>
            <a:pPr marL="9144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Is it associated with the response by itself?</a:t>
            </a:r>
          </a:p>
          <a:p>
            <a:pPr marL="9144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Is it strongly associated with another explanatory variables?  (If yes, then including both may be redundant)</a:t>
            </a:r>
          </a:p>
          <a:p>
            <a:pPr marL="9144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Does common sense say it should contribute to the model? </a:t>
            </a:r>
            <a:endParaRPr lang="en-US" sz="2800" i="1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9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Stepwise Regression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30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 We could go through and think hard about which variables to include, or we could automate the process 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  <a:cs typeface="Times New Roman" pitchFamily="18" charset="0"/>
              </a:rPr>
              <a:t>Stepwise regression </a:t>
            </a:r>
            <a:r>
              <a:rPr lang="en-US" sz="3600" dirty="0" smtClean="0">
                <a:solidFill>
                  <a:prstClr val="black"/>
                </a:solidFill>
                <a:cs typeface="Times New Roman" pitchFamily="18" charset="0"/>
              </a:rPr>
              <a:t>drops insignificant variables one by one</a:t>
            </a:r>
            <a:endParaRPr lang="en-US" sz="3600" b="1" i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b="1" i="1" dirty="0" smtClean="0">
                <a:cs typeface="Times New Roman" pitchFamily="18" charset="0"/>
              </a:rPr>
              <a:t> </a:t>
            </a:r>
            <a:r>
              <a:rPr lang="en-US" sz="3600" dirty="0" smtClean="0">
                <a:cs typeface="Times New Roman" pitchFamily="18" charset="0"/>
              </a:rPr>
              <a:t>This is particularly useful if you have many potential explanatory variables</a:t>
            </a:r>
          </a:p>
          <a:p>
            <a:pPr>
              <a:spcAft>
                <a:spcPts val="1800"/>
              </a:spcAft>
            </a:pPr>
            <a:endParaRPr lang="en-US" sz="3200" b="1" i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endParaRPr lang="en-US" sz="3200" dirty="0" smtClean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65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" y="811313"/>
            <a:ext cx="6941256" cy="54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Full Model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5791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2819400"/>
            <a:ext cx="1905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Callout 4"/>
          <p:cNvSpPr/>
          <p:nvPr/>
        </p:nvSpPr>
        <p:spPr>
          <a:xfrm>
            <a:off x="6781800" y="2590800"/>
            <a:ext cx="1447800" cy="457200"/>
          </a:xfrm>
          <a:prstGeom prst="leftArrowCallou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Highest p-value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98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599"/>
            <a:ext cx="6858000" cy="51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Pruned Model 1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77000" y="56388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1752600"/>
            <a:ext cx="1828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Callout 9"/>
          <p:cNvSpPr/>
          <p:nvPr/>
        </p:nvSpPr>
        <p:spPr>
          <a:xfrm>
            <a:off x="7086600" y="1524000"/>
            <a:ext cx="1447800" cy="457200"/>
          </a:xfrm>
          <a:prstGeom prst="leftArrowCallou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Highest p-value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15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DC0000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Lock5</Template>
  <TotalTime>5202</TotalTime>
  <Words>1124</Words>
  <Application>Microsoft Office PowerPoint</Application>
  <PresentationFormat>On-screen Show (4:3)</PresentationFormat>
  <Paragraphs>146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Lock5</vt:lpstr>
      <vt:lpstr>Multiple Regression</vt:lpstr>
      <vt:lpstr>PowerPoint Presentation</vt:lpstr>
      <vt:lpstr>R2 versus Adjusted R2</vt:lpstr>
      <vt:lpstr>R2 versus Adjusted R2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</dc:creator>
  <cp:lastModifiedBy>Kari Lock Morgan</cp:lastModifiedBy>
  <cp:revision>276</cp:revision>
  <dcterms:created xsi:type="dcterms:W3CDTF">2012-08-25T17:22:45Z</dcterms:created>
  <dcterms:modified xsi:type="dcterms:W3CDTF">2014-04-16T18:57:26Z</dcterms:modified>
</cp:coreProperties>
</file>