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9"/>
  </p:notesMasterIdLst>
  <p:handoutMasterIdLst>
    <p:handoutMasterId r:id="rId20"/>
  </p:handoutMasterIdLst>
  <p:sldIdLst>
    <p:sldId id="256" r:id="rId2"/>
    <p:sldId id="257" r:id="rId3"/>
    <p:sldId id="259" r:id="rId4"/>
    <p:sldId id="258" r:id="rId5"/>
    <p:sldId id="266" r:id="rId6"/>
    <p:sldId id="275" r:id="rId7"/>
    <p:sldId id="261" r:id="rId8"/>
    <p:sldId id="262" r:id="rId9"/>
    <p:sldId id="264" r:id="rId10"/>
    <p:sldId id="276" r:id="rId11"/>
    <p:sldId id="274" r:id="rId12"/>
    <p:sldId id="263" r:id="rId13"/>
    <p:sldId id="265" r:id="rId14"/>
    <p:sldId id="273" r:id="rId15"/>
    <p:sldId id="270" r:id="rId16"/>
    <p:sldId id="271"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与目录" id="{7151E1CF-4EC4-47C8-A76F-3041B4B0B7AD}">
          <p14:sldIdLst>
            <p14:sldId id="256"/>
            <p14:sldId id="257"/>
          </p14:sldIdLst>
        </p14:section>
        <p14:section name="LARS算法背景" id="{E52634C1-C696-466A-ABEA-D7F91711E5D3}">
          <p14:sldIdLst>
            <p14:sldId id="259"/>
            <p14:sldId id="258"/>
            <p14:sldId id="266"/>
            <p14:sldId id="275"/>
          </p14:sldIdLst>
        </p14:section>
        <p14:section name="LARS算法步骤与分析" id="{D3FA394F-362A-4D2E-92A5-AB28E5458398}">
          <p14:sldIdLst>
            <p14:sldId id="261"/>
            <p14:sldId id="262"/>
            <p14:sldId id="264"/>
            <p14:sldId id="276"/>
            <p14:sldId id="274"/>
            <p14:sldId id="263"/>
          </p14:sldIdLst>
        </p14:section>
        <p14:section name="LARS算法的修正" id="{DBCE38C6-2AF4-4BA3-80F5-0C0C95B9D1EC}">
          <p14:sldIdLst>
            <p14:sldId id="265"/>
            <p14:sldId id="273"/>
            <p14:sldId id="270"/>
            <p14:sldId id="271"/>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5" autoAdjust="0"/>
    <p:restoredTop sz="94660"/>
  </p:normalViewPr>
  <p:slideViewPr>
    <p:cSldViewPr snapToGrid="0">
      <p:cViewPr>
        <p:scale>
          <a:sx n="68" d="100"/>
          <a:sy n="68" d="100"/>
        </p:scale>
        <p:origin x="1104" y="56"/>
      </p:cViewPr>
      <p:guideLst/>
    </p:cSldViewPr>
  </p:slideViewPr>
  <p:notesTextViewPr>
    <p:cViewPr>
      <p:scale>
        <a:sx n="1" d="1"/>
        <a:sy n="1" d="1"/>
      </p:scale>
      <p:origin x="0" y="0"/>
    </p:cViewPr>
  </p:notesTextViewPr>
  <p:notesViewPr>
    <p:cSldViewPr snapToGrid="0">
      <p:cViewPr varScale="1">
        <p:scale>
          <a:sx n="52" d="100"/>
          <a:sy n="52" d="100"/>
        </p:scale>
        <p:origin x="2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CA67E80-BA69-413C-BD7A-025380508E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16939B-4AF1-4531-9359-AAC9138F85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9902EC-9F68-4DFF-AEAA-7198E594D7F4}" type="datetimeFigureOut">
              <a:rPr lang="zh-CN" altLang="en-US" smtClean="0"/>
              <a:t>2020/10/26</a:t>
            </a:fld>
            <a:endParaRPr lang="zh-CN" altLang="en-US"/>
          </a:p>
        </p:txBody>
      </p:sp>
      <p:sp>
        <p:nvSpPr>
          <p:cNvPr id="4" name="页脚占位符 3">
            <a:extLst>
              <a:ext uri="{FF2B5EF4-FFF2-40B4-BE49-F238E27FC236}">
                <a16:creationId xmlns:a16="http://schemas.microsoft.com/office/drawing/2014/main" id="{1A94B09F-B4CA-4979-BB8F-9B96C22D10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043B99A-2523-4D87-8FE7-F8BB1A4A41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44831F-608E-4E3D-AD9E-082B5429C032}" type="slidenum">
              <a:rPr lang="zh-CN" altLang="en-US" smtClean="0"/>
              <a:t>‹#›</a:t>
            </a:fld>
            <a:endParaRPr lang="zh-CN" altLang="en-US"/>
          </a:p>
        </p:txBody>
      </p:sp>
    </p:spTree>
    <p:extLst>
      <p:ext uri="{BB962C8B-B14F-4D97-AF65-F5344CB8AC3E}">
        <p14:creationId xmlns:p14="http://schemas.microsoft.com/office/powerpoint/2010/main" val="4176581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D2356-622D-4889-A0EA-ACF7322D1515}"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507AC-2B8D-417E-9D41-4D69BBEF0FE6}" type="slidenum">
              <a:rPr lang="zh-CN" altLang="en-US" smtClean="0"/>
              <a:t>‹#›</a:t>
            </a:fld>
            <a:endParaRPr lang="zh-CN" altLang="en-US"/>
          </a:p>
        </p:txBody>
      </p:sp>
    </p:spTree>
    <p:extLst>
      <p:ext uri="{BB962C8B-B14F-4D97-AF65-F5344CB8AC3E}">
        <p14:creationId xmlns:p14="http://schemas.microsoft.com/office/powerpoint/2010/main" val="2212745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4502383-E112-4C75-9087-88B163BA51D5}" type="datetime2">
              <a:rPr lang="zh-CN" altLang="en-US" smtClean="0"/>
              <a:t>2020年10月26日</a:t>
            </a:fld>
            <a:endParaRPr lang="zh-CN" altLang="en-US" dirty="0"/>
          </a:p>
        </p:txBody>
      </p:sp>
      <p:sp>
        <p:nvSpPr>
          <p:cNvPr id="6" name="Slide Number Placeholder 5"/>
          <p:cNvSpPr>
            <a:spLocks noGrp="1"/>
          </p:cNvSpPr>
          <p:nvPr>
            <p:ph type="sldNum" sz="quarter" idx="12"/>
          </p:nvPr>
        </p:nvSpPr>
        <p:spPr/>
        <p:txBody>
          <a:bodyPr/>
          <a:lstStyle/>
          <a:p>
            <a:fld id="{58B7A102-A293-48E3-ABC7-BD8CFF4F364D}" type="slidenum">
              <a:rPr lang="zh-CN" altLang="en-US" smtClean="0"/>
              <a:pPr/>
              <a:t>‹#›</a:t>
            </a:fld>
            <a:endParaRPr lang="zh-CN" altLang="en-US" dirty="0">
              <a:solidFill>
                <a:schemeClr val="bg1"/>
              </a:solidFill>
            </a:endParaRPr>
          </a:p>
        </p:txBody>
      </p:sp>
    </p:spTree>
    <p:extLst>
      <p:ext uri="{BB962C8B-B14F-4D97-AF65-F5344CB8AC3E}">
        <p14:creationId xmlns:p14="http://schemas.microsoft.com/office/powerpoint/2010/main" val="241848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7FF76A-9411-4B00-BDDC-9821212AD2C7}" type="datetime2">
              <a:rPr lang="zh-CN" altLang="en-US" smtClean="0"/>
              <a:t>2020年10月26日</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7630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3E6CEC1-02E6-46DE-82C8-41C479288741}" type="datetime2">
              <a:rPr lang="zh-CN" altLang="en-US" smtClean="0"/>
              <a:t>2020年10月26日</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15089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425374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1E98A9-24B8-4D4B-BCA3-92D28A01D958}" type="datetime2">
              <a:rPr lang="zh-CN" altLang="en-US" smtClean="0"/>
              <a:t>2020年10月26日</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77453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9345C2E-18A8-43F0-8EE7-C33736E0899E}" type="datetime2">
              <a:rPr lang="zh-CN" altLang="en-US" smtClean="0"/>
              <a:t>2020年10月26日</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324671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7E37F99-105E-4FCD-B953-9BE167321C3D}" type="datetime2">
              <a:rPr lang="zh-CN" altLang="en-US" smtClean="0"/>
              <a:t>2020年10月26日</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395935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6FD512C-D63D-4EB6-85D3-C40E0F0BA984}" type="datetime2">
              <a:rPr lang="zh-CN" altLang="en-US" smtClean="0"/>
              <a:t>2020年10月26日</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72238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97066-4251-47CE-872E-2DBB84991432}" type="datetime2">
              <a:rPr lang="zh-CN" altLang="en-US" smtClean="0"/>
              <a:t>2020年10月26日</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150270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27A35D0-52A2-4AC0-888A-B326A3666CAF}" type="datetime2">
              <a:rPr lang="zh-CN" altLang="en-US" smtClean="0"/>
              <a:t>2020年10月26日</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228351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3F7ADC5-C816-454B-A11B-1706921063F1}" type="datetime2">
              <a:rPr lang="zh-CN" altLang="en-US" smtClean="0"/>
              <a:t>2020年10月26日</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B7A102-A293-48E3-ABC7-BD8CFF4F364D}" type="slidenum">
              <a:rPr lang="zh-CN" altLang="en-US" smtClean="0"/>
              <a:t>‹#›</a:t>
            </a:fld>
            <a:endParaRPr lang="zh-CN" altLang="en-US"/>
          </a:p>
        </p:txBody>
      </p:sp>
    </p:spTree>
    <p:extLst>
      <p:ext uri="{BB962C8B-B14F-4D97-AF65-F5344CB8AC3E}">
        <p14:creationId xmlns:p14="http://schemas.microsoft.com/office/powerpoint/2010/main" val="344514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57940B4-A847-4011-9EE8-CA536C1885B2}"/>
              </a:ext>
            </a:extLst>
          </p:cNvPr>
          <p:cNvSpPr/>
          <p:nvPr userDrawn="1"/>
        </p:nvSpPr>
        <p:spPr>
          <a:xfrm>
            <a:off x="4572001" y="6488261"/>
            <a:ext cx="457200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8" name="矩形 7">
            <a:extLst>
              <a:ext uri="{FF2B5EF4-FFF2-40B4-BE49-F238E27FC236}">
                <a16:creationId xmlns:a16="http://schemas.microsoft.com/office/drawing/2014/main" id="{6EDBD3AA-AAE9-420E-A1B4-882E275F3088}"/>
              </a:ext>
            </a:extLst>
          </p:cNvPr>
          <p:cNvSpPr/>
          <p:nvPr userDrawn="1"/>
        </p:nvSpPr>
        <p:spPr>
          <a:xfrm>
            <a:off x="0" y="6483638"/>
            <a:ext cx="4572000" cy="3651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013" dirty="0"/>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0" y="6492875"/>
            <a:ext cx="2057400" cy="365125"/>
          </a:xfrm>
          <a:prstGeom prst="rect">
            <a:avLst/>
          </a:prstGeom>
        </p:spPr>
        <p:txBody>
          <a:bodyPr vert="horz" lIns="91440" tIns="45720" rIns="91440" bIns="45720" rtlCol="0" anchor="ctr"/>
          <a:lstStyle>
            <a:lvl1pPr algn="l">
              <a:defRPr sz="1200">
                <a:solidFill>
                  <a:schemeClr val="bg1"/>
                </a:solidFill>
              </a:defRPr>
            </a:lvl1pPr>
          </a:lstStyle>
          <a:p>
            <a:fld id="{71C28121-CD43-4A57-A200-C70DB0BC27FB}" type="datetime2">
              <a:rPr lang="zh-CN" altLang="en-US" smtClean="0"/>
              <a:t>2020年10月26日</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62358" y="6475383"/>
            <a:ext cx="2057400" cy="365125"/>
          </a:xfrm>
          <a:prstGeom prst="rect">
            <a:avLst/>
          </a:prstGeom>
        </p:spPr>
        <p:txBody>
          <a:bodyPr vert="horz" lIns="91440" tIns="45720" rIns="91440" bIns="45720" rtlCol="0" anchor="ctr"/>
          <a:lstStyle>
            <a:lvl1pPr algn="r">
              <a:defRPr sz="1200">
                <a:solidFill>
                  <a:schemeClr val="bg1"/>
                </a:solidFill>
              </a:defRPr>
            </a:lvl1pPr>
          </a:lstStyle>
          <a:p>
            <a:fld id="{CEDC4B84-FBC3-454E-8874-426532EE06A2}" type="slidenum">
              <a:rPr lang="zh-CN" altLang="en-US" smtClean="0"/>
              <a:pPr/>
              <a:t>‹#›</a:t>
            </a:fld>
            <a:endParaRPr lang="zh-CN" altLang="en-US" dirty="0"/>
          </a:p>
        </p:txBody>
      </p:sp>
      <p:sp>
        <p:nvSpPr>
          <p:cNvPr id="9" name="文本框 8">
            <a:extLst>
              <a:ext uri="{FF2B5EF4-FFF2-40B4-BE49-F238E27FC236}">
                <a16:creationId xmlns:a16="http://schemas.microsoft.com/office/drawing/2014/main" id="{707F0E4B-4564-475B-B007-E372C91A6D27}"/>
              </a:ext>
            </a:extLst>
          </p:cNvPr>
          <p:cNvSpPr txBox="1"/>
          <p:nvPr userDrawn="1"/>
        </p:nvSpPr>
        <p:spPr>
          <a:xfrm>
            <a:off x="3823855" y="6525615"/>
            <a:ext cx="723902" cy="30777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贾子尧</a:t>
            </a:r>
          </a:p>
        </p:txBody>
      </p:sp>
      <p:sp>
        <p:nvSpPr>
          <p:cNvPr id="10" name="矩形 9">
            <a:extLst>
              <a:ext uri="{FF2B5EF4-FFF2-40B4-BE49-F238E27FC236}">
                <a16:creationId xmlns:a16="http://schemas.microsoft.com/office/drawing/2014/main" id="{E142092B-8C2C-4715-BDDF-9672A181F025}"/>
              </a:ext>
            </a:extLst>
          </p:cNvPr>
          <p:cNvSpPr/>
          <p:nvPr userDrawn="1"/>
        </p:nvSpPr>
        <p:spPr>
          <a:xfrm>
            <a:off x="0" y="9241"/>
            <a:ext cx="9144000" cy="671801"/>
          </a:xfrm>
          <a:prstGeom prst="rect">
            <a:avLst/>
          </a:prstGeom>
          <a:gradFill flip="none" rotWithShape="1">
            <a:gsLst>
              <a:gs pos="0">
                <a:schemeClr val="tx1"/>
              </a:gs>
              <a:gs pos="19000">
                <a:schemeClr val="tx1"/>
              </a:gs>
              <a:gs pos="57000">
                <a:srgbClr val="0070C0"/>
              </a:gs>
              <a:gs pos="100000">
                <a:srgbClr val="0070C0"/>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1" name="文本框 10">
            <a:extLst>
              <a:ext uri="{FF2B5EF4-FFF2-40B4-BE49-F238E27FC236}">
                <a16:creationId xmlns:a16="http://schemas.microsoft.com/office/drawing/2014/main" id="{DC792B69-41E3-46C5-9DF9-56043BDD87B0}"/>
              </a:ext>
            </a:extLst>
          </p:cNvPr>
          <p:cNvSpPr txBox="1"/>
          <p:nvPr userDrawn="1"/>
        </p:nvSpPr>
        <p:spPr>
          <a:xfrm>
            <a:off x="4585334" y="6525613"/>
            <a:ext cx="2667521" cy="338554"/>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LARS</a:t>
            </a:r>
            <a:r>
              <a:rPr lang="zh-CN" altLang="en-US" sz="1600" dirty="0">
                <a:solidFill>
                  <a:schemeClr val="bg1"/>
                </a:solidFill>
                <a:latin typeface="微软雅黑" panose="020B0503020204020204" pitchFamily="34" charset="-122"/>
                <a:ea typeface="微软雅黑" panose="020B0503020204020204" pitchFamily="34" charset="-122"/>
              </a:rPr>
              <a:t>算法与</a:t>
            </a:r>
            <a:r>
              <a:rPr lang="en-US" altLang="zh-CN" sz="1600" dirty="0">
                <a:solidFill>
                  <a:schemeClr val="bg1"/>
                </a:solidFill>
                <a:latin typeface="微软雅黑" panose="020B0503020204020204" pitchFamily="34" charset="-122"/>
                <a:ea typeface="微软雅黑" panose="020B0503020204020204" pitchFamily="34" charset="-122"/>
              </a:rPr>
              <a:t>LASSO</a:t>
            </a:r>
            <a:r>
              <a:rPr lang="zh-CN" altLang="en-US" sz="1600" dirty="0">
                <a:solidFill>
                  <a:schemeClr val="bg1"/>
                </a:solidFill>
                <a:latin typeface="微软雅黑" panose="020B0503020204020204" pitchFamily="34" charset="-122"/>
                <a:ea typeface="微软雅黑" panose="020B0503020204020204" pitchFamily="34" charset="-122"/>
              </a:rPr>
              <a:t>简介</a:t>
            </a:r>
          </a:p>
        </p:txBody>
      </p:sp>
    </p:spTree>
    <p:extLst>
      <p:ext uri="{BB962C8B-B14F-4D97-AF65-F5344CB8AC3E}">
        <p14:creationId xmlns:p14="http://schemas.microsoft.com/office/powerpoint/2010/main" val="17867882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40.png"/><Relationship Id="rId10"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0.png"/><Relationship Id="rId1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21"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36.png"/><Relationship Id="rId23"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40.png"/><Relationship Id="rId9" Type="http://schemas.openxmlformats.org/officeDocument/2006/relationships/image" Target="../media/image10.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98867406-7FC9-4519-AD2E-AAD2CC232E58}"/>
              </a:ext>
            </a:extLst>
          </p:cNvPr>
          <p:cNvSpPr/>
          <p:nvPr/>
        </p:nvSpPr>
        <p:spPr>
          <a:xfrm>
            <a:off x="1046375" y="1734532"/>
            <a:ext cx="6938128" cy="1177038"/>
          </a:xfrm>
          <a:prstGeom prst="roundRect">
            <a:avLst/>
          </a:prstGeom>
          <a:effectLst>
            <a:outerShdw blurRad="101600" dist="88900" dir="4800000" sx="102000" sy="102000" algn="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3B39D621-8CBB-4498-9139-77B81A0493E1}"/>
              </a:ext>
            </a:extLst>
          </p:cNvPr>
          <p:cNvSpPr>
            <a:spLocks noGrp="1"/>
          </p:cNvSpPr>
          <p:nvPr>
            <p:ph type="ctrTitle"/>
          </p:nvPr>
        </p:nvSpPr>
        <p:spPr>
          <a:xfrm>
            <a:off x="1310325" y="2054198"/>
            <a:ext cx="6523348" cy="669974"/>
          </a:xfrm>
        </p:spPr>
        <p:txBody>
          <a:bodyPr>
            <a:noAutofit/>
          </a:bodyPr>
          <a:lstStyle/>
          <a:p>
            <a:r>
              <a:rPr lang="en-US" altLang="zh-CN" sz="4400" dirty="0">
                <a:solidFill>
                  <a:schemeClr val="bg1"/>
                </a:solidFill>
                <a:latin typeface="微软雅黑" panose="020B0503020204020204" pitchFamily="34" charset="-122"/>
                <a:ea typeface="微软雅黑" panose="020B0503020204020204" pitchFamily="34" charset="-122"/>
              </a:rPr>
              <a:t>LARS</a:t>
            </a:r>
            <a:r>
              <a:rPr lang="zh-CN" altLang="en-US" sz="4400" dirty="0">
                <a:solidFill>
                  <a:schemeClr val="bg1"/>
                </a:solidFill>
                <a:latin typeface="微软雅黑" panose="020B0503020204020204" pitchFamily="34" charset="-122"/>
                <a:ea typeface="微软雅黑" panose="020B0503020204020204" pitchFamily="34" charset="-122"/>
              </a:rPr>
              <a:t>算法与</a:t>
            </a:r>
            <a:r>
              <a:rPr lang="en-US" altLang="zh-CN" sz="4400" dirty="0">
                <a:solidFill>
                  <a:schemeClr val="bg1"/>
                </a:solidFill>
                <a:latin typeface="微软雅黑" panose="020B0503020204020204" pitchFamily="34" charset="-122"/>
                <a:ea typeface="微软雅黑" panose="020B0503020204020204" pitchFamily="34" charset="-122"/>
              </a:rPr>
              <a:t>LASSO</a:t>
            </a:r>
            <a:r>
              <a:rPr lang="zh-CN" altLang="en-US" sz="4400" dirty="0">
                <a:solidFill>
                  <a:schemeClr val="bg1"/>
                </a:solidFill>
                <a:latin typeface="微软雅黑" panose="020B0503020204020204" pitchFamily="34" charset="-122"/>
                <a:ea typeface="微软雅黑" panose="020B0503020204020204" pitchFamily="34" charset="-122"/>
              </a:rPr>
              <a:t>简介</a:t>
            </a:r>
          </a:p>
        </p:txBody>
      </p:sp>
      <p:sp>
        <p:nvSpPr>
          <p:cNvPr id="3" name="副标题 2">
            <a:extLst>
              <a:ext uri="{FF2B5EF4-FFF2-40B4-BE49-F238E27FC236}">
                <a16:creationId xmlns:a16="http://schemas.microsoft.com/office/drawing/2014/main" id="{6F1E0AE5-9BFE-4F50-B1F7-6997AC2B8516}"/>
              </a:ext>
            </a:extLst>
          </p:cNvPr>
          <p:cNvSpPr>
            <a:spLocks noGrp="1"/>
          </p:cNvSpPr>
          <p:nvPr>
            <p:ph type="subTitle" idx="1"/>
          </p:nvPr>
        </p:nvSpPr>
        <p:spPr>
          <a:xfrm>
            <a:off x="2097949" y="3331675"/>
            <a:ext cx="4948097" cy="669974"/>
          </a:xfrm>
        </p:spPr>
        <p:txBody>
          <a:bodyPr>
            <a:noAutofit/>
          </a:bodyPr>
          <a:lstStyle/>
          <a:p>
            <a:r>
              <a:rPr lang="zh-CN" altLang="en-US" sz="1800" dirty="0">
                <a:latin typeface="微软雅黑" panose="020B0503020204020204" pitchFamily="34" charset="-122"/>
                <a:ea typeface="微软雅黑" panose="020B0503020204020204" pitchFamily="34" charset="-122"/>
              </a:rPr>
              <a:t>报告学生：贾子尧</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指导教师：邢宇航</a:t>
            </a:r>
          </a:p>
        </p:txBody>
      </p:sp>
      <p:sp>
        <p:nvSpPr>
          <p:cNvPr id="5" name="文本框 4">
            <a:extLst>
              <a:ext uri="{FF2B5EF4-FFF2-40B4-BE49-F238E27FC236}">
                <a16:creationId xmlns:a16="http://schemas.microsoft.com/office/drawing/2014/main" id="{3F05C0FB-F6F5-4227-84C7-D6EDA7CF901A}"/>
              </a:ext>
            </a:extLst>
          </p:cNvPr>
          <p:cNvSpPr txBox="1"/>
          <p:nvPr/>
        </p:nvSpPr>
        <p:spPr>
          <a:xfrm>
            <a:off x="3808605" y="5211191"/>
            <a:ext cx="1526784" cy="400110"/>
          </a:xfrm>
          <a:prstGeom prst="rect">
            <a:avLst/>
          </a:prstGeom>
          <a:noFill/>
        </p:spPr>
        <p:txBody>
          <a:bodyPr wrap="square" rtlCol="0">
            <a:spAutoFit/>
          </a:bodyPr>
          <a:lstStyle/>
          <a:p>
            <a:fld id="{E4EA0366-0332-4248-A5EC-CD966D896542}" type="datetime1">
              <a:rPr lang="zh-CN" altLang="en-US" sz="2000" smtClean="0"/>
              <a:t>2020/10/26</a:t>
            </a:fld>
            <a:endParaRPr lang="en-US" altLang="zh-CN" sz="2000" dirty="0"/>
          </a:p>
        </p:txBody>
      </p:sp>
      <p:sp>
        <p:nvSpPr>
          <p:cNvPr id="6" name="文本框 5">
            <a:extLst>
              <a:ext uri="{FF2B5EF4-FFF2-40B4-BE49-F238E27FC236}">
                <a16:creationId xmlns:a16="http://schemas.microsoft.com/office/drawing/2014/main" id="{0FC4A2AA-21CE-43A6-8D12-8CD2BF683C32}"/>
              </a:ext>
            </a:extLst>
          </p:cNvPr>
          <p:cNvSpPr txBox="1"/>
          <p:nvPr/>
        </p:nvSpPr>
        <p:spPr>
          <a:xfrm>
            <a:off x="3613001" y="4421754"/>
            <a:ext cx="1917994" cy="369332"/>
          </a:xfrm>
          <a:prstGeom prst="rect">
            <a:avLst/>
          </a:prstGeom>
          <a:noFill/>
        </p:spPr>
        <p:txBody>
          <a:bodyPr wrap="square" rtlCol="0">
            <a:spAutoFit/>
          </a:bodyPr>
          <a:lstStyle/>
          <a:p>
            <a:r>
              <a:rPr lang="zh-CN" altLang="en-US" dirty="0"/>
              <a:t>小米贷款模型组</a:t>
            </a:r>
          </a:p>
        </p:txBody>
      </p:sp>
    </p:spTree>
    <p:extLst>
      <p:ext uri="{BB962C8B-B14F-4D97-AF65-F5344CB8AC3E}">
        <p14:creationId xmlns:p14="http://schemas.microsoft.com/office/powerpoint/2010/main" val="159000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439C2-D5B8-4B67-AE29-29683CC86FC5}"/>
              </a:ext>
            </a:extLst>
          </p:cNvPr>
          <p:cNvSpPr>
            <a:spLocks noGrp="1"/>
          </p:cNvSpPr>
          <p:nvPr>
            <p:ph type="title"/>
          </p:nvPr>
        </p:nvSpPr>
        <p:spPr>
          <a:xfrm>
            <a:off x="72468" y="120030"/>
            <a:ext cx="7886700" cy="483285"/>
          </a:xfrm>
        </p:spPr>
        <p:txBody>
          <a:bodyPr>
            <a:normAutofit/>
          </a:bodyPr>
          <a:lstStyle/>
          <a:p>
            <a:r>
              <a:rPr lang="en-US" altLang="zh-CN" sz="2800" dirty="0">
                <a:solidFill>
                  <a:schemeClr val="bg1"/>
                </a:solidFill>
                <a:latin typeface="微软雅黑" panose="020B0503020204020204" pitchFamily="34" charset="-122"/>
                <a:ea typeface="微软雅黑" panose="020B0503020204020204" pitchFamily="34" charset="-122"/>
              </a:rPr>
              <a:t>LARS</a:t>
            </a:r>
            <a:r>
              <a:rPr lang="zh-CN" altLang="en-US" sz="2800" dirty="0">
                <a:solidFill>
                  <a:schemeClr val="bg1"/>
                </a:solidFill>
                <a:latin typeface="微软雅黑" panose="020B0503020204020204" pitchFamily="34" charset="-122"/>
                <a:ea typeface="微软雅黑" panose="020B0503020204020204" pitchFamily="34" charset="-122"/>
              </a:rPr>
              <a:t>算法步骤与分析</a:t>
            </a:r>
          </a:p>
        </p:txBody>
      </p:sp>
      <p:sp>
        <p:nvSpPr>
          <p:cNvPr id="4" name="日期占位符 3">
            <a:extLst>
              <a:ext uri="{FF2B5EF4-FFF2-40B4-BE49-F238E27FC236}">
                <a16:creationId xmlns:a16="http://schemas.microsoft.com/office/drawing/2014/main" id="{14155811-3101-4CC2-92D1-99B7E55FF902}"/>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97C65F78-7674-4FB4-A3F1-834887A9E992}"/>
              </a:ext>
            </a:extLst>
          </p:cNvPr>
          <p:cNvSpPr>
            <a:spLocks noGrp="1"/>
          </p:cNvSpPr>
          <p:nvPr>
            <p:ph type="sldNum" sz="quarter" idx="12"/>
          </p:nvPr>
        </p:nvSpPr>
        <p:spPr/>
        <p:txBody>
          <a:bodyPr/>
          <a:lstStyle/>
          <a:p>
            <a:fld id="{58B7A102-A293-48E3-ABC7-BD8CFF4F364D}" type="slidenum">
              <a:rPr lang="zh-CN" altLang="en-US" smtClean="0"/>
              <a:t>10</a:t>
            </a:fld>
            <a:endParaRPr lang="zh-CN" altLang="en-US"/>
          </a:p>
        </p:txBody>
      </p:sp>
      <p:pic>
        <p:nvPicPr>
          <p:cNvPr id="7" name="图片 6">
            <a:extLst>
              <a:ext uri="{FF2B5EF4-FFF2-40B4-BE49-F238E27FC236}">
                <a16:creationId xmlns:a16="http://schemas.microsoft.com/office/drawing/2014/main" id="{CB0961D1-A915-4234-8363-8B19871A1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716100"/>
            <a:ext cx="7886701" cy="5767150"/>
          </a:xfrm>
          <a:prstGeom prst="rect">
            <a:avLst/>
          </a:prstGeom>
        </p:spPr>
      </p:pic>
    </p:spTree>
    <p:extLst>
      <p:ext uri="{BB962C8B-B14F-4D97-AF65-F5344CB8AC3E}">
        <p14:creationId xmlns:p14="http://schemas.microsoft.com/office/powerpoint/2010/main" val="230746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CEBDC8-924A-4825-9FD5-724B552F9EAA}"/>
              </a:ext>
            </a:extLst>
          </p:cNvPr>
          <p:cNvSpPr>
            <a:spLocks noGrp="1"/>
          </p:cNvSpPr>
          <p:nvPr>
            <p:ph idx="1"/>
          </p:nvPr>
        </p:nvSpPr>
        <p:spPr>
          <a:xfrm>
            <a:off x="628650" y="873518"/>
            <a:ext cx="7886700" cy="4351338"/>
          </a:xfrm>
        </p:spPr>
        <p:txBody>
          <a:bodyPr>
            <a:normAutofit/>
          </a:bodyPr>
          <a:lstStyle/>
          <a:p>
            <a:r>
              <a:rPr lang="zh-CN" altLang="en-US" dirty="0"/>
              <a:t>算法性质分析</a:t>
            </a:r>
            <a:endParaRPr lang="en-US" altLang="zh-CN" dirty="0"/>
          </a:p>
          <a:p>
            <a:pPr marL="0" indent="0">
              <a:buNone/>
            </a:pPr>
            <a:endParaRPr lang="en-US" altLang="zh-CN" dirty="0"/>
          </a:p>
        </p:txBody>
      </p:sp>
      <p:sp>
        <p:nvSpPr>
          <p:cNvPr id="4" name="日期占位符 3">
            <a:extLst>
              <a:ext uri="{FF2B5EF4-FFF2-40B4-BE49-F238E27FC236}">
                <a16:creationId xmlns:a16="http://schemas.microsoft.com/office/drawing/2014/main" id="{BC7ABA88-DC6F-4FB6-A17D-28CFBB4ECA65}"/>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E67FDE34-91A9-4BBE-A271-C72FFEBF50E3}"/>
              </a:ext>
            </a:extLst>
          </p:cNvPr>
          <p:cNvSpPr>
            <a:spLocks noGrp="1"/>
          </p:cNvSpPr>
          <p:nvPr>
            <p:ph type="sldNum" sz="quarter" idx="12"/>
          </p:nvPr>
        </p:nvSpPr>
        <p:spPr/>
        <p:txBody>
          <a:bodyPr/>
          <a:lstStyle/>
          <a:p>
            <a:fld id="{58B7A102-A293-48E3-ABC7-BD8CFF4F364D}" type="slidenum">
              <a:rPr lang="zh-CN" altLang="en-US" smtClean="0"/>
              <a:t>11</a:t>
            </a:fld>
            <a:endParaRPr lang="zh-CN" altLang="en-US"/>
          </a:p>
        </p:txBody>
      </p:sp>
      <p:sp>
        <p:nvSpPr>
          <p:cNvPr id="6" name="标题 1">
            <a:extLst>
              <a:ext uri="{FF2B5EF4-FFF2-40B4-BE49-F238E27FC236}">
                <a16:creationId xmlns:a16="http://schemas.microsoft.com/office/drawing/2014/main" id="{734FC35F-714A-4C09-8BAC-81C60BDBCB75}"/>
              </a:ext>
            </a:extLst>
          </p:cNvPr>
          <p:cNvSpPr txBox="1">
            <a:spLocks/>
          </p:cNvSpPr>
          <p:nvPr/>
        </p:nvSpPr>
        <p:spPr>
          <a:xfrm>
            <a:off x="72468" y="120030"/>
            <a:ext cx="7886700" cy="483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a:solidFill>
                  <a:schemeClr val="bg1"/>
                </a:solidFill>
                <a:latin typeface="微软雅黑" panose="020B0503020204020204" pitchFamily="34" charset="-122"/>
                <a:ea typeface="微软雅黑" panose="020B0503020204020204" pitchFamily="34" charset="-122"/>
              </a:rPr>
              <a:t>LARS</a:t>
            </a:r>
            <a:r>
              <a:rPr lang="zh-CN" altLang="en-US" sz="2800">
                <a:solidFill>
                  <a:schemeClr val="bg1"/>
                </a:solidFill>
                <a:latin typeface="微软雅黑" panose="020B0503020204020204" pitchFamily="34" charset="-122"/>
                <a:ea typeface="微软雅黑" panose="020B0503020204020204" pitchFamily="34" charset="-122"/>
              </a:rPr>
              <a:t>算法步骤与分析</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9462B0F-7F16-42C3-BECA-7342816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118"/>
            <a:ext cx="9144000" cy="4906736"/>
          </a:xfrm>
          <a:prstGeom prst="rect">
            <a:avLst/>
          </a:prstGeom>
        </p:spPr>
      </p:pic>
    </p:spTree>
    <p:extLst>
      <p:ext uri="{BB962C8B-B14F-4D97-AF65-F5344CB8AC3E}">
        <p14:creationId xmlns:p14="http://schemas.microsoft.com/office/powerpoint/2010/main" val="117290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8CEBDC8-924A-4825-9FD5-724B552F9EAA}"/>
                  </a:ext>
                </a:extLst>
              </p:cNvPr>
              <p:cNvSpPr>
                <a:spLocks noGrp="1"/>
              </p:cNvSpPr>
              <p:nvPr>
                <p:ph idx="1"/>
              </p:nvPr>
            </p:nvSpPr>
            <p:spPr>
              <a:xfrm>
                <a:off x="116362" y="1102105"/>
                <a:ext cx="8911276" cy="5373278"/>
              </a:xfrm>
            </p:spPr>
            <p:txBody>
              <a:bodyPr>
                <a:normAutofit/>
              </a:bodyPr>
              <a:lstStyle/>
              <a:p>
                <a:r>
                  <a:rPr lang="zh-CN" altLang="en-US" dirty="0"/>
                  <a:t>算法性质分析</a:t>
                </a:r>
                <a:endParaRPr lang="en-US" altLang="zh-CN" dirty="0"/>
              </a:p>
              <a:p>
                <a:pPr marL="514350" indent="-514350">
                  <a:buFont typeface="+mj-lt"/>
                  <a:buAutoNum type="arabicPeriod"/>
                </a:pPr>
                <a:r>
                  <a:rPr lang="zh-CN" altLang="en-US" dirty="0"/>
                  <a:t>一同减小：</a:t>
                </a:r>
                <a:endParaRPr lang="en-US" altLang="zh-CN" dirty="0"/>
              </a:p>
              <a:p>
                <a:pPr lvl="1"/>
                <a:r>
                  <a:rPr lang="zh-CN" altLang="en-US" dirty="0"/>
                  <a:t>在第</a:t>
                </a:r>
                <a:r>
                  <a:rPr lang="en-US" altLang="zh-CN" dirty="0"/>
                  <a:t>k</a:t>
                </a:r>
                <a:r>
                  <a:rPr lang="zh-CN" altLang="en-US" dirty="0"/>
                  <a:t>次循环内，当解沿着决定出的第</a:t>
                </a:r>
                <a:r>
                  <a:rPr lang="en-US" altLang="zh-CN" dirty="0"/>
                  <a:t>k</a:t>
                </a:r>
                <a:r>
                  <a:rPr lang="zh-CN" altLang="en-US" dirty="0"/>
                  <a:t>个方向前进时，活跃集内的各个指标对应的相关系数都相等且同步减小，非活跃集内的各个指标对应的相关系数也在减小，但是前者减小的速度更快。</a:t>
                </a:r>
                <a:endParaRPr lang="en-US" altLang="zh-CN" dirty="0"/>
              </a:p>
              <a:p>
                <a:pPr marL="514350" indent="-514350">
                  <a:buFont typeface="+mj-lt"/>
                  <a:buAutoNum type="arabicPeriod"/>
                </a:pPr>
                <a:r>
                  <a:rPr lang="zh-CN" altLang="en-US" dirty="0"/>
                  <a:t>适度贪婪：</a:t>
                </a:r>
                <a:endParaRPr lang="en-US" altLang="zh-CN" dirty="0"/>
              </a:p>
              <a:p>
                <a:pPr lvl="1"/>
                <a:r>
                  <a:rPr lang="zh-CN" altLang="en-US" dirty="0"/>
                  <a:t>除了最后一步，当解前进到即将转向时，一定还没有到达最小二乘解对应的投影点处。</a:t>
                </a:r>
                <a:endParaRPr lang="en-US" altLang="zh-CN" dirty="0"/>
              </a:p>
              <a:p>
                <a:pPr marL="514350" indent="-514350">
                  <a:buFont typeface="+mj-lt"/>
                  <a:buAutoNum type="arabicPeriod"/>
                </a:pPr>
                <a:r>
                  <a:rPr lang="zh-CN" altLang="en-US" dirty="0"/>
                  <a:t>可以反向：</a:t>
                </a:r>
                <a:endParaRPr lang="en-US" altLang="zh-CN" dirty="0"/>
              </a:p>
              <a:p>
                <a:pPr lvl="1"/>
                <a:r>
                  <a:rPr lang="zh-CN" altLang="en-US" dirty="0"/>
                  <a:t>解有可能沿着某一个已知预测变量的负方向前进，最终得到一个对应的负值</a:t>
                </a:r>
                <a14:m>
                  <m:oMath xmlns:m="http://schemas.openxmlformats.org/officeDocument/2006/math">
                    <m:r>
                      <a:rPr lang="en-US" altLang="zh-CN" b="0" i="1" smtClean="0">
                        <a:latin typeface="Cambria Math" panose="02040503050406030204" pitchFamily="18" charset="0"/>
                      </a:rPr>
                      <m:t>𝛽</m:t>
                    </m:r>
                  </m:oMath>
                </a14:m>
                <a:r>
                  <a:rPr lang="zh-CN" altLang="en-US" dirty="0"/>
                  <a:t>。</a:t>
                </a:r>
                <a:endParaRPr lang="en-US" altLang="zh-CN" dirty="0"/>
              </a:p>
            </p:txBody>
          </p:sp>
        </mc:Choice>
        <mc:Fallback>
          <p:sp>
            <p:nvSpPr>
              <p:cNvPr id="3" name="内容占位符 2">
                <a:extLst>
                  <a:ext uri="{FF2B5EF4-FFF2-40B4-BE49-F238E27FC236}">
                    <a16:creationId xmlns:a16="http://schemas.microsoft.com/office/drawing/2014/main" id="{08CEBDC8-924A-4825-9FD5-724B552F9EAA}"/>
                  </a:ext>
                </a:extLst>
              </p:cNvPr>
              <p:cNvSpPr>
                <a:spLocks noGrp="1" noRot="1" noChangeAspect="1" noMove="1" noResize="1" noEditPoints="1" noAdjustHandles="1" noChangeArrowheads="1" noChangeShapeType="1" noTextEdit="1"/>
              </p:cNvSpPr>
              <p:nvPr>
                <p:ph idx="1"/>
              </p:nvPr>
            </p:nvSpPr>
            <p:spPr>
              <a:xfrm>
                <a:off x="116362" y="1102105"/>
                <a:ext cx="8911276" cy="5373278"/>
              </a:xfrm>
              <a:blipFill>
                <a:blip r:embed="rId2"/>
                <a:stretch>
                  <a:fillRect l="-1436" t="-2157"/>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C7ABA88-DC6F-4FB6-A17D-28CFBB4ECA65}"/>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E67FDE34-91A9-4BBE-A271-C72FFEBF50E3}"/>
              </a:ext>
            </a:extLst>
          </p:cNvPr>
          <p:cNvSpPr>
            <a:spLocks noGrp="1"/>
          </p:cNvSpPr>
          <p:nvPr>
            <p:ph type="sldNum" sz="quarter" idx="12"/>
          </p:nvPr>
        </p:nvSpPr>
        <p:spPr/>
        <p:txBody>
          <a:bodyPr/>
          <a:lstStyle/>
          <a:p>
            <a:fld id="{58B7A102-A293-48E3-ABC7-BD8CFF4F364D}" type="slidenum">
              <a:rPr lang="zh-CN" altLang="en-US" smtClean="0"/>
              <a:t>12</a:t>
            </a:fld>
            <a:endParaRPr lang="zh-CN" altLang="en-US"/>
          </a:p>
        </p:txBody>
      </p:sp>
      <p:sp>
        <p:nvSpPr>
          <p:cNvPr id="6" name="标题 1">
            <a:extLst>
              <a:ext uri="{FF2B5EF4-FFF2-40B4-BE49-F238E27FC236}">
                <a16:creationId xmlns:a16="http://schemas.microsoft.com/office/drawing/2014/main" id="{734FC35F-714A-4C09-8BAC-81C60BDBCB75}"/>
              </a:ext>
            </a:extLst>
          </p:cNvPr>
          <p:cNvSpPr txBox="1">
            <a:spLocks/>
          </p:cNvSpPr>
          <p:nvPr/>
        </p:nvSpPr>
        <p:spPr>
          <a:xfrm>
            <a:off x="72468" y="120030"/>
            <a:ext cx="7886700" cy="483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a:solidFill>
                  <a:schemeClr val="bg1"/>
                </a:solidFill>
                <a:latin typeface="微软雅黑" panose="020B0503020204020204" pitchFamily="34" charset="-122"/>
                <a:ea typeface="微软雅黑" panose="020B0503020204020204" pitchFamily="34" charset="-122"/>
              </a:rPr>
              <a:t>LARS</a:t>
            </a:r>
            <a:r>
              <a:rPr lang="zh-CN" altLang="en-US" sz="2800">
                <a:solidFill>
                  <a:schemeClr val="bg1"/>
                </a:solidFill>
                <a:latin typeface="微软雅黑" panose="020B0503020204020204" pitchFamily="34" charset="-122"/>
                <a:ea typeface="微软雅黑" panose="020B0503020204020204" pitchFamily="34" charset="-122"/>
              </a:rPr>
              <a:t>算法步骤与分析</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270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D89095-BB63-4A25-AADD-22246E5E2D85}"/>
              </a:ext>
            </a:extLst>
          </p:cNvPr>
          <p:cNvSpPr>
            <a:spLocks noGrp="1"/>
          </p:cNvSpPr>
          <p:nvPr>
            <p:ph idx="1"/>
          </p:nvPr>
        </p:nvSpPr>
        <p:spPr>
          <a:xfrm>
            <a:off x="432455" y="1197205"/>
            <a:ext cx="7886700" cy="4798243"/>
          </a:xfrm>
        </p:spPr>
        <p:txBody>
          <a:bodyPr>
            <a:normAutofit/>
          </a:bodyPr>
          <a:lstStyle/>
          <a:p>
            <a:r>
              <a:rPr lang="en-US" altLang="zh-CN" dirty="0">
                <a:solidFill>
                  <a:schemeClr val="bg1">
                    <a:lumMod val="85000"/>
                  </a:schemeClr>
                </a:solidFill>
              </a:rPr>
              <a:t>LARS</a:t>
            </a:r>
            <a:r>
              <a:rPr lang="zh-CN" altLang="en-US" dirty="0">
                <a:solidFill>
                  <a:schemeClr val="bg1">
                    <a:lumMod val="85000"/>
                  </a:schemeClr>
                </a:solidFill>
              </a:rPr>
              <a:t>算法背景</a:t>
            </a:r>
            <a:endParaRPr lang="en-US" altLang="zh-CN" dirty="0">
              <a:solidFill>
                <a:schemeClr val="bg1">
                  <a:lumMod val="85000"/>
                </a:schemeClr>
              </a:solidFill>
            </a:endParaRPr>
          </a:p>
          <a:p>
            <a:pPr lvl="1"/>
            <a:r>
              <a:rPr lang="zh-CN" altLang="en-US" dirty="0">
                <a:solidFill>
                  <a:schemeClr val="bg1">
                    <a:lumMod val="85000"/>
                  </a:schemeClr>
                </a:solidFill>
              </a:rPr>
              <a:t>名称</a:t>
            </a:r>
            <a:r>
              <a:rPr lang="en-US" altLang="zh-CN" dirty="0">
                <a:solidFill>
                  <a:schemeClr val="bg1">
                    <a:lumMod val="85000"/>
                  </a:schemeClr>
                </a:solidFill>
              </a:rPr>
              <a:t>Least Angle Regression</a:t>
            </a:r>
          </a:p>
          <a:p>
            <a:pPr lvl="1"/>
            <a:r>
              <a:rPr lang="en-US" altLang="zh-CN" dirty="0">
                <a:solidFill>
                  <a:schemeClr val="bg1">
                    <a:lumMod val="85000"/>
                  </a:schemeClr>
                </a:solidFill>
              </a:rPr>
              <a:t>LARS</a:t>
            </a:r>
            <a:r>
              <a:rPr lang="zh-CN" altLang="en-US" dirty="0">
                <a:solidFill>
                  <a:schemeClr val="bg1">
                    <a:lumMod val="85000"/>
                  </a:schemeClr>
                </a:solidFill>
              </a:rPr>
              <a:t>算法的目标</a:t>
            </a:r>
            <a:endParaRPr lang="en-US" altLang="zh-CN" dirty="0">
              <a:solidFill>
                <a:schemeClr val="bg1">
                  <a:lumMod val="85000"/>
                </a:schemeClr>
              </a:solidFill>
            </a:endParaRPr>
          </a:p>
          <a:p>
            <a:pPr lvl="1"/>
            <a:r>
              <a:rPr lang="en-US" altLang="zh-CN" dirty="0">
                <a:solidFill>
                  <a:schemeClr val="bg1">
                    <a:lumMod val="85000"/>
                  </a:schemeClr>
                </a:solidFill>
              </a:rPr>
              <a:t>LASSO</a:t>
            </a:r>
            <a:r>
              <a:rPr lang="zh-CN" altLang="en-US" dirty="0">
                <a:solidFill>
                  <a:schemeClr val="bg1">
                    <a:lumMod val="85000"/>
                  </a:schemeClr>
                </a:solidFill>
              </a:rPr>
              <a:t>问题</a:t>
            </a:r>
            <a:endParaRPr lang="en-US" altLang="zh-CN" dirty="0">
              <a:solidFill>
                <a:schemeClr val="bg1">
                  <a:lumMod val="85000"/>
                </a:schemeClr>
              </a:solidFill>
            </a:endParaRPr>
          </a:p>
          <a:p>
            <a:r>
              <a:rPr lang="en-US" altLang="zh-CN" dirty="0">
                <a:solidFill>
                  <a:schemeClr val="bg1">
                    <a:lumMod val="85000"/>
                  </a:schemeClr>
                </a:solidFill>
              </a:rPr>
              <a:t>LARS</a:t>
            </a:r>
            <a:r>
              <a:rPr lang="zh-CN" altLang="en-US" dirty="0">
                <a:solidFill>
                  <a:schemeClr val="bg1">
                    <a:lumMod val="85000"/>
                  </a:schemeClr>
                </a:solidFill>
              </a:rPr>
              <a:t>算法步骤与分析</a:t>
            </a:r>
            <a:endParaRPr lang="en-US" altLang="zh-CN" dirty="0">
              <a:solidFill>
                <a:schemeClr val="bg1">
                  <a:lumMod val="85000"/>
                </a:schemeClr>
              </a:solidFill>
            </a:endParaRPr>
          </a:p>
          <a:p>
            <a:pPr lvl="1"/>
            <a:r>
              <a:rPr lang="zh-CN" altLang="en-US" dirty="0">
                <a:solidFill>
                  <a:schemeClr val="bg1">
                    <a:lumMod val="85000"/>
                  </a:schemeClr>
                </a:solidFill>
              </a:rPr>
              <a:t>几何意义</a:t>
            </a:r>
            <a:endParaRPr lang="en-US" altLang="zh-CN" dirty="0">
              <a:solidFill>
                <a:schemeClr val="bg1">
                  <a:lumMod val="85000"/>
                </a:schemeClr>
              </a:solidFill>
            </a:endParaRPr>
          </a:p>
          <a:p>
            <a:pPr lvl="1"/>
            <a:r>
              <a:rPr lang="zh-CN" altLang="en-US" dirty="0">
                <a:solidFill>
                  <a:schemeClr val="bg1">
                    <a:lumMod val="85000"/>
                  </a:schemeClr>
                </a:solidFill>
              </a:rPr>
              <a:t>简明步骤</a:t>
            </a:r>
            <a:endParaRPr lang="en-US" altLang="zh-CN" dirty="0">
              <a:solidFill>
                <a:schemeClr val="bg1">
                  <a:lumMod val="85000"/>
                </a:schemeClr>
              </a:solidFill>
            </a:endParaRPr>
          </a:p>
          <a:p>
            <a:pPr lvl="1"/>
            <a:r>
              <a:rPr lang="zh-CN" altLang="en-US" dirty="0">
                <a:solidFill>
                  <a:schemeClr val="bg1">
                    <a:lumMod val="85000"/>
                  </a:schemeClr>
                </a:solidFill>
              </a:rPr>
              <a:t>算法性质简介</a:t>
            </a:r>
            <a:endParaRPr lang="en-US" altLang="zh-CN" dirty="0">
              <a:solidFill>
                <a:schemeClr val="bg1">
                  <a:lumMod val="85000"/>
                </a:schemeClr>
              </a:solidFill>
            </a:endParaRPr>
          </a:p>
          <a:p>
            <a:r>
              <a:rPr lang="en-US" altLang="zh-CN" dirty="0"/>
              <a:t>LARS</a:t>
            </a:r>
            <a:r>
              <a:rPr lang="zh-CN" altLang="en-US" dirty="0"/>
              <a:t>算法的修正</a:t>
            </a:r>
            <a:endParaRPr lang="en-US" altLang="zh-CN" dirty="0"/>
          </a:p>
          <a:p>
            <a:pPr lvl="1"/>
            <a:r>
              <a:rPr lang="en-US" altLang="zh-CN" dirty="0"/>
              <a:t>LARS</a:t>
            </a:r>
            <a:r>
              <a:rPr lang="zh-CN" altLang="en-US" dirty="0"/>
              <a:t>算法的</a:t>
            </a:r>
            <a:r>
              <a:rPr lang="en-US" altLang="zh-CN" dirty="0"/>
              <a:t>LASSO</a:t>
            </a:r>
            <a:r>
              <a:rPr lang="zh-CN" altLang="en-US" dirty="0"/>
              <a:t>修正</a:t>
            </a:r>
            <a:endParaRPr lang="en-US" altLang="zh-CN" dirty="0"/>
          </a:p>
        </p:txBody>
      </p:sp>
      <p:sp>
        <p:nvSpPr>
          <p:cNvPr id="4" name="日期占位符 3">
            <a:extLst>
              <a:ext uri="{FF2B5EF4-FFF2-40B4-BE49-F238E27FC236}">
                <a16:creationId xmlns:a16="http://schemas.microsoft.com/office/drawing/2014/main" id="{33BA9B61-91BB-4471-8173-B73F43F06607}"/>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5B004EA0-E5E2-4FFD-94F3-BF984BB75F4B}"/>
              </a:ext>
            </a:extLst>
          </p:cNvPr>
          <p:cNvSpPr>
            <a:spLocks noGrp="1"/>
          </p:cNvSpPr>
          <p:nvPr>
            <p:ph type="sldNum" sz="quarter" idx="12"/>
          </p:nvPr>
        </p:nvSpPr>
        <p:spPr/>
        <p:txBody>
          <a:bodyPr/>
          <a:lstStyle/>
          <a:p>
            <a:fld id="{58B7A102-A293-48E3-ABC7-BD8CFF4F364D}" type="slidenum">
              <a:rPr lang="zh-CN" altLang="en-US" smtClean="0"/>
              <a:t>13</a:t>
            </a:fld>
            <a:endParaRPr lang="zh-CN" altLang="en-US"/>
          </a:p>
        </p:txBody>
      </p:sp>
      <p:sp>
        <p:nvSpPr>
          <p:cNvPr id="6" name="文本框 5">
            <a:extLst>
              <a:ext uri="{FF2B5EF4-FFF2-40B4-BE49-F238E27FC236}">
                <a16:creationId xmlns:a16="http://schemas.microsoft.com/office/drawing/2014/main" id="{96B188BA-92E9-4E2A-9147-10F9542355B5}"/>
              </a:ext>
            </a:extLst>
          </p:cNvPr>
          <p:cNvSpPr txBox="1"/>
          <p:nvPr/>
        </p:nvSpPr>
        <p:spPr>
          <a:xfrm>
            <a:off x="75414" y="66706"/>
            <a:ext cx="1480009" cy="523220"/>
          </a:xfrm>
          <a:prstGeom prst="rect">
            <a:avLst/>
          </a:prstGeom>
          <a:noFill/>
        </p:spPr>
        <p:txBody>
          <a:bodyPr wrap="squar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目录</a:t>
            </a:r>
          </a:p>
        </p:txBody>
      </p:sp>
      <p:sp>
        <p:nvSpPr>
          <p:cNvPr id="7" name="文本框 6">
            <a:extLst>
              <a:ext uri="{FF2B5EF4-FFF2-40B4-BE49-F238E27FC236}">
                <a16:creationId xmlns:a16="http://schemas.microsoft.com/office/drawing/2014/main" id="{978E8B73-B529-4906-850A-719F98C36278}"/>
              </a:ext>
            </a:extLst>
          </p:cNvPr>
          <p:cNvSpPr txBox="1"/>
          <p:nvPr/>
        </p:nvSpPr>
        <p:spPr>
          <a:xfrm>
            <a:off x="7607431" y="94987"/>
            <a:ext cx="1480009" cy="584775"/>
          </a:xfrm>
          <a:prstGeom prst="rect">
            <a:avLst/>
          </a:prstGeom>
          <a:noFill/>
        </p:spPr>
        <p:txBody>
          <a:bodyPr wrap="square" rtlCol="0">
            <a:spAutoFit/>
          </a:bodyPr>
          <a:lstStyle/>
          <a:p>
            <a:pPr algn="l"/>
            <a:r>
              <a:rPr lang="en-US" altLang="zh-CN" sz="3200" dirty="0">
                <a:solidFill>
                  <a:schemeClr val="bg1"/>
                </a:solidFill>
              </a:rPr>
              <a:t>Outline</a:t>
            </a:r>
            <a:endParaRPr lang="zh-CN" altLang="en-US" sz="3200" dirty="0">
              <a:solidFill>
                <a:schemeClr val="bg1"/>
              </a:solidFill>
            </a:endParaRPr>
          </a:p>
        </p:txBody>
      </p:sp>
    </p:spTree>
    <p:extLst>
      <p:ext uri="{BB962C8B-B14F-4D97-AF65-F5344CB8AC3E}">
        <p14:creationId xmlns:p14="http://schemas.microsoft.com/office/powerpoint/2010/main" val="335353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CEBDC8-924A-4825-9FD5-724B552F9EAA}"/>
              </a:ext>
            </a:extLst>
          </p:cNvPr>
          <p:cNvSpPr>
            <a:spLocks noGrp="1"/>
          </p:cNvSpPr>
          <p:nvPr>
            <p:ph idx="1"/>
          </p:nvPr>
        </p:nvSpPr>
        <p:spPr>
          <a:xfrm>
            <a:off x="204358" y="835812"/>
            <a:ext cx="7886700" cy="4351338"/>
          </a:xfrm>
        </p:spPr>
        <p:txBody>
          <a:bodyPr>
            <a:normAutofit/>
          </a:bodyPr>
          <a:lstStyle/>
          <a:p>
            <a:r>
              <a:rPr lang="en-US" altLang="zh-CN" sz="2400" dirty="0"/>
              <a:t>LARS</a:t>
            </a:r>
            <a:r>
              <a:rPr lang="zh-CN" altLang="en-US" sz="2400" dirty="0"/>
              <a:t>算法的</a:t>
            </a:r>
            <a:r>
              <a:rPr lang="en-US" altLang="zh-CN" sz="2400" dirty="0"/>
              <a:t>LASSO</a:t>
            </a:r>
            <a:r>
              <a:rPr lang="zh-CN" altLang="en-US" sz="2400" dirty="0"/>
              <a:t>修正</a:t>
            </a:r>
            <a:endParaRPr lang="en-US" altLang="zh-CN" sz="2400" dirty="0"/>
          </a:p>
          <a:p>
            <a:endParaRPr lang="en-US" altLang="zh-CN" sz="2400" dirty="0"/>
          </a:p>
        </p:txBody>
      </p:sp>
      <p:sp>
        <p:nvSpPr>
          <p:cNvPr id="4" name="日期占位符 3">
            <a:extLst>
              <a:ext uri="{FF2B5EF4-FFF2-40B4-BE49-F238E27FC236}">
                <a16:creationId xmlns:a16="http://schemas.microsoft.com/office/drawing/2014/main" id="{BC7ABA88-DC6F-4FB6-A17D-28CFBB4ECA65}"/>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E67FDE34-91A9-4BBE-A271-C72FFEBF50E3}"/>
              </a:ext>
            </a:extLst>
          </p:cNvPr>
          <p:cNvSpPr>
            <a:spLocks noGrp="1"/>
          </p:cNvSpPr>
          <p:nvPr>
            <p:ph type="sldNum" sz="quarter" idx="12"/>
          </p:nvPr>
        </p:nvSpPr>
        <p:spPr/>
        <p:txBody>
          <a:bodyPr/>
          <a:lstStyle/>
          <a:p>
            <a:fld id="{58B7A102-A293-48E3-ABC7-BD8CFF4F364D}" type="slidenum">
              <a:rPr lang="zh-CN" altLang="en-US" smtClean="0"/>
              <a:t>14</a:t>
            </a:fld>
            <a:endParaRPr lang="zh-CN" altLang="en-US"/>
          </a:p>
        </p:txBody>
      </p:sp>
      <p:sp>
        <p:nvSpPr>
          <p:cNvPr id="6" name="标题 1">
            <a:extLst>
              <a:ext uri="{FF2B5EF4-FFF2-40B4-BE49-F238E27FC236}">
                <a16:creationId xmlns:a16="http://schemas.microsoft.com/office/drawing/2014/main" id="{734FC35F-714A-4C09-8BAC-81C60BDBCB75}"/>
              </a:ext>
            </a:extLst>
          </p:cNvPr>
          <p:cNvSpPr txBox="1">
            <a:spLocks/>
          </p:cNvSpPr>
          <p:nvPr/>
        </p:nvSpPr>
        <p:spPr>
          <a:xfrm>
            <a:off x="72468" y="120030"/>
            <a:ext cx="7886700" cy="483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chemeClr val="bg1"/>
                </a:solidFill>
                <a:latin typeface="微软雅黑" panose="020B0503020204020204" pitchFamily="34" charset="-122"/>
                <a:ea typeface="微软雅黑" panose="020B0503020204020204" pitchFamily="34" charset="-122"/>
              </a:rPr>
              <a:t>LARS</a:t>
            </a:r>
            <a:r>
              <a:rPr lang="zh-CN" altLang="en-US" sz="2800" dirty="0">
                <a:solidFill>
                  <a:schemeClr val="bg1"/>
                </a:solidFill>
                <a:latin typeface="微软雅黑" panose="020B0503020204020204" pitchFamily="34" charset="-122"/>
                <a:ea typeface="微软雅黑" panose="020B0503020204020204" pitchFamily="34" charset="-122"/>
              </a:rPr>
              <a:t>算法的修正</a:t>
            </a:r>
          </a:p>
        </p:txBody>
      </p:sp>
      <p:pic>
        <p:nvPicPr>
          <p:cNvPr id="7" name="图片 6">
            <a:extLst>
              <a:ext uri="{FF2B5EF4-FFF2-40B4-BE49-F238E27FC236}">
                <a16:creationId xmlns:a16="http://schemas.microsoft.com/office/drawing/2014/main" id="{32A92F6E-0DAE-4438-B7F0-DD44B1E88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16" y="2283408"/>
            <a:ext cx="7959168" cy="4128818"/>
          </a:xfrm>
          <a:prstGeom prst="rect">
            <a:avLst/>
          </a:prstGeom>
        </p:spPr>
      </p:pic>
      <p:pic>
        <p:nvPicPr>
          <p:cNvPr id="9" name="图片 8">
            <a:extLst>
              <a:ext uri="{FF2B5EF4-FFF2-40B4-BE49-F238E27FC236}">
                <a16:creationId xmlns:a16="http://schemas.microsoft.com/office/drawing/2014/main" id="{F448E072-6667-40FA-9785-0528636EA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2679"/>
            <a:ext cx="9144000" cy="930729"/>
          </a:xfrm>
          <a:prstGeom prst="rect">
            <a:avLst/>
          </a:prstGeom>
        </p:spPr>
      </p:pic>
    </p:spTree>
    <p:extLst>
      <p:ext uri="{BB962C8B-B14F-4D97-AF65-F5344CB8AC3E}">
        <p14:creationId xmlns:p14="http://schemas.microsoft.com/office/powerpoint/2010/main" val="416565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CD8ED6B-802A-4045-B611-F7B80611FEB7}"/>
                  </a:ext>
                </a:extLst>
              </p:cNvPr>
              <p:cNvSpPr txBox="1"/>
              <p:nvPr/>
            </p:nvSpPr>
            <p:spPr>
              <a:xfrm>
                <a:off x="4099668" y="5703690"/>
                <a:ext cx="848413"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rPr>
                        <m:t>&gt;</m:t>
                      </m:r>
                    </m:oMath>
                  </m:oMathPara>
                </a14:m>
                <a:endParaRPr lang="zh-CN" altLang="en-US" sz="2400" b="1" dirty="0">
                  <a:solidFill>
                    <a:srgbClr val="FF0000"/>
                  </a:solidFill>
                </a:endParaRPr>
              </a:p>
            </p:txBody>
          </p:sp>
        </mc:Choice>
        <mc:Fallback xmlns="">
          <p:sp>
            <p:nvSpPr>
              <p:cNvPr id="21" name="文本框 20">
                <a:extLst>
                  <a:ext uri="{FF2B5EF4-FFF2-40B4-BE49-F238E27FC236}">
                    <a16:creationId xmlns:a16="http://schemas.microsoft.com/office/drawing/2014/main" id="{DCD8ED6B-802A-4045-B611-F7B80611FEB7}"/>
                  </a:ext>
                </a:extLst>
              </p:cNvPr>
              <p:cNvSpPr txBox="1">
                <a:spLocks noRot="1" noChangeAspect="1" noMove="1" noResize="1" noEditPoints="1" noAdjustHandles="1" noChangeArrowheads="1" noChangeShapeType="1" noTextEdit="1"/>
              </p:cNvSpPr>
              <p:nvPr/>
            </p:nvSpPr>
            <p:spPr>
              <a:xfrm>
                <a:off x="4099668" y="5703690"/>
                <a:ext cx="848413" cy="461665"/>
              </a:xfrm>
              <a:prstGeom prst="rect">
                <a:avLst/>
              </a:prstGeom>
              <a:blipFill>
                <a:blip r:embed="rId2"/>
                <a:stretch>
                  <a:fillRect/>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08CEBDC8-924A-4825-9FD5-724B552F9EAA}"/>
              </a:ext>
            </a:extLst>
          </p:cNvPr>
          <p:cNvSpPr>
            <a:spLocks noGrp="1"/>
          </p:cNvSpPr>
          <p:nvPr>
            <p:ph idx="1"/>
          </p:nvPr>
        </p:nvSpPr>
        <p:spPr>
          <a:xfrm>
            <a:off x="0" y="899472"/>
            <a:ext cx="9033910" cy="4351338"/>
          </a:xfrm>
        </p:spPr>
        <p:txBody>
          <a:bodyPr>
            <a:normAutofit/>
          </a:bodyPr>
          <a:lstStyle/>
          <a:p>
            <a:r>
              <a:rPr lang="en-US" altLang="zh-CN" sz="2400" dirty="0"/>
              <a:t>LARS</a:t>
            </a:r>
            <a:r>
              <a:rPr lang="zh-CN" altLang="en-US" sz="2400" dirty="0"/>
              <a:t>算法是对经典</a:t>
            </a:r>
            <a:r>
              <a:rPr lang="en-US" altLang="zh-CN" sz="2400" dirty="0"/>
              <a:t>Lasso</a:t>
            </a:r>
            <a:r>
              <a:rPr lang="zh-CN" altLang="en-US" sz="2400" dirty="0"/>
              <a:t>方法和</a:t>
            </a:r>
            <a:r>
              <a:rPr lang="en-US" altLang="zh-CN" sz="2400" dirty="0"/>
              <a:t>Forward Stagewise Selection</a:t>
            </a:r>
            <a:r>
              <a:rPr lang="zh-CN" altLang="en-US" sz="2400" dirty="0"/>
              <a:t>的重构</a:t>
            </a:r>
            <a:endParaRPr lang="en-US" altLang="zh-CN" sz="2400" dirty="0"/>
          </a:p>
        </p:txBody>
      </p:sp>
      <p:sp>
        <p:nvSpPr>
          <p:cNvPr id="4" name="日期占位符 3">
            <a:extLst>
              <a:ext uri="{FF2B5EF4-FFF2-40B4-BE49-F238E27FC236}">
                <a16:creationId xmlns:a16="http://schemas.microsoft.com/office/drawing/2014/main" id="{BC7ABA88-DC6F-4FB6-A17D-28CFBB4ECA65}"/>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E67FDE34-91A9-4BBE-A271-C72FFEBF50E3}"/>
              </a:ext>
            </a:extLst>
          </p:cNvPr>
          <p:cNvSpPr>
            <a:spLocks noGrp="1"/>
          </p:cNvSpPr>
          <p:nvPr>
            <p:ph type="sldNum" sz="quarter" idx="12"/>
          </p:nvPr>
        </p:nvSpPr>
        <p:spPr/>
        <p:txBody>
          <a:bodyPr/>
          <a:lstStyle/>
          <a:p>
            <a:fld id="{58B7A102-A293-48E3-ABC7-BD8CFF4F364D}" type="slidenum">
              <a:rPr lang="zh-CN" altLang="en-US" smtClean="0"/>
              <a:t>15</a:t>
            </a:fld>
            <a:endParaRPr lang="zh-CN" altLang="en-US"/>
          </a:p>
        </p:txBody>
      </p:sp>
      <p:sp>
        <p:nvSpPr>
          <p:cNvPr id="6" name="标题 1">
            <a:extLst>
              <a:ext uri="{FF2B5EF4-FFF2-40B4-BE49-F238E27FC236}">
                <a16:creationId xmlns:a16="http://schemas.microsoft.com/office/drawing/2014/main" id="{734FC35F-714A-4C09-8BAC-81C60BDBCB75}"/>
              </a:ext>
            </a:extLst>
          </p:cNvPr>
          <p:cNvSpPr txBox="1">
            <a:spLocks/>
          </p:cNvSpPr>
          <p:nvPr/>
        </p:nvSpPr>
        <p:spPr>
          <a:xfrm>
            <a:off x="72468" y="120030"/>
            <a:ext cx="7886700" cy="483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chemeClr val="bg1"/>
                </a:solidFill>
                <a:latin typeface="微软雅黑" panose="020B0503020204020204" pitchFamily="34" charset="-122"/>
                <a:ea typeface="微软雅黑" panose="020B0503020204020204" pitchFamily="34" charset="-122"/>
              </a:rPr>
              <a:t>LARS</a:t>
            </a:r>
            <a:r>
              <a:rPr lang="zh-CN" altLang="en-US" sz="2800" dirty="0">
                <a:solidFill>
                  <a:schemeClr val="bg1"/>
                </a:solidFill>
                <a:latin typeface="微软雅黑" panose="020B0503020204020204" pitchFamily="34" charset="-122"/>
                <a:ea typeface="微软雅黑" panose="020B0503020204020204" pitchFamily="34" charset="-122"/>
              </a:rPr>
              <a:t>算法的修正</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E75DDA1-581F-4422-84AE-5BE3C4478A72}"/>
                  </a:ext>
                </a:extLst>
              </p:cNvPr>
              <p:cNvSpPr txBox="1"/>
              <p:nvPr/>
            </p:nvSpPr>
            <p:spPr>
              <a:xfrm>
                <a:off x="4168113" y="5680431"/>
                <a:ext cx="751211"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800" b="0" i="1" smtClean="0">
                          <a:solidFill>
                            <a:srgbClr val="FF0000"/>
                          </a:solidFill>
                          <a:latin typeface="Cambria Math" panose="02040503050406030204" pitchFamily="18" charset="0"/>
                        </a:rPr>
                        <m:t>&lt;</m:t>
                      </m:r>
                    </m:oMath>
                  </m:oMathPara>
                </a14:m>
                <a:endParaRPr lang="zh-CN" altLang="en-US" sz="2800" dirty="0">
                  <a:solidFill>
                    <a:srgbClr val="FF0000"/>
                  </a:solidFill>
                </a:endParaRPr>
              </a:p>
            </p:txBody>
          </p:sp>
        </mc:Choice>
        <mc:Fallback xmlns="">
          <p:sp>
            <p:nvSpPr>
              <p:cNvPr id="8" name="文本框 7">
                <a:extLst>
                  <a:ext uri="{FF2B5EF4-FFF2-40B4-BE49-F238E27FC236}">
                    <a16:creationId xmlns:a16="http://schemas.microsoft.com/office/drawing/2014/main" id="{EE75DDA1-581F-4422-84AE-5BE3C4478A72}"/>
                  </a:ext>
                </a:extLst>
              </p:cNvPr>
              <p:cNvSpPr txBox="1">
                <a:spLocks noRot="1" noChangeAspect="1" noMove="1" noResize="1" noEditPoints="1" noAdjustHandles="1" noChangeArrowheads="1" noChangeShapeType="1" noTextEdit="1"/>
              </p:cNvSpPr>
              <p:nvPr/>
            </p:nvSpPr>
            <p:spPr>
              <a:xfrm>
                <a:off x="4168113" y="5680431"/>
                <a:ext cx="751211" cy="523220"/>
              </a:xfrm>
              <a:prstGeom prst="rect">
                <a:avLst/>
              </a:prstGeom>
              <a:blipFill>
                <a:blip r:embed="rId3"/>
                <a:stretch>
                  <a:fillRect/>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7508E045-BE56-4EB8-9BFB-43D54BB09489}"/>
              </a:ext>
            </a:extLst>
          </p:cNvPr>
          <p:cNvCxnSpPr>
            <a:cxnSpLocks/>
          </p:cNvCxnSpPr>
          <p:nvPr/>
        </p:nvCxnSpPr>
        <p:spPr>
          <a:xfrm flipV="1">
            <a:off x="1904214" y="3601040"/>
            <a:ext cx="6779619" cy="16214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08000E22-906A-426A-A997-537E3710084B}"/>
              </a:ext>
            </a:extLst>
          </p:cNvPr>
          <p:cNvPicPr>
            <a:picLocks noChangeAspect="1"/>
          </p:cNvPicPr>
          <p:nvPr/>
        </p:nvPicPr>
        <p:blipFill>
          <a:blip r:embed="rId4"/>
          <a:stretch>
            <a:fillRect/>
          </a:stretch>
        </p:blipFill>
        <p:spPr>
          <a:xfrm>
            <a:off x="1904283" y="1885509"/>
            <a:ext cx="3676207" cy="3353091"/>
          </a:xfrm>
          <a:prstGeom prst="rect">
            <a:avLst/>
          </a:prstGeom>
        </p:spPr>
      </p:pic>
      <p:grpSp>
        <p:nvGrpSpPr>
          <p:cNvPr id="11" name="组合 10">
            <a:extLst>
              <a:ext uri="{FF2B5EF4-FFF2-40B4-BE49-F238E27FC236}">
                <a16:creationId xmlns:a16="http://schemas.microsoft.com/office/drawing/2014/main" id="{EB9EBE76-4693-4DB8-BBA2-6143B042F694}"/>
              </a:ext>
            </a:extLst>
          </p:cNvPr>
          <p:cNvGrpSpPr/>
          <p:nvPr/>
        </p:nvGrpSpPr>
        <p:grpSpPr>
          <a:xfrm>
            <a:off x="1904214" y="1637596"/>
            <a:ext cx="3657600" cy="3584854"/>
            <a:chOff x="1904214" y="1637596"/>
            <a:chExt cx="3657600" cy="3584854"/>
          </a:xfrm>
        </p:grpSpPr>
        <p:cxnSp>
          <p:nvCxnSpPr>
            <p:cNvPr id="12" name="直接箭头连接符 11">
              <a:extLst>
                <a:ext uri="{FF2B5EF4-FFF2-40B4-BE49-F238E27FC236}">
                  <a16:creationId xmlns:a16="http://schemas.microsoft.com/office/drawing/2014/main" id="{B25561DB-2F2B-456F-9DB4-DBD18F440E2B}"/>
                </a:ext>
              </a:extLst>
            </p:cNvPr>
            <p:cNvCxnSpPr>
              <a:cxnSpLocks/>
            </p:cNvCxnSpPr>
            <p:nvPr/>
          </p:nvCxnSpPr>
          <p:spPr>
            <a:xfrm flipV="1">
              <a:off x="1904214" y="1979629"/>
              <a:ext cx="3563332" cy="324282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8D5F728-068C-42C7-AFED-41FFE8DA3E9F}"/>
                    </a:ext>
                  </a:extLst>
                </p:cNvPr>
                <p:cNvSpPr txBox="1"/>
                <p:nvPr/>
              </p:nvSpPr>
              <p:spPr>
                <a:xfrm>
                  <a:off x="4769962" y="1637596"/>
                  <a:ext cx="791852"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panose="02040503050406030204" pitchFamily="18" charset="0"/>
                          </a:rPr>
                          <m:t> </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𝟐</m:t>
                            </m:r>
                          </m:sub>
                        </m:sSub>
                      </m:oMath>
                    </m:oMathPara>
                  </a14:m>
                  <a:endParaRPr lang="zh-CN" altLang="en-US" b="1" dirty="0">
                    <a:solidFill>
                      <a:schemeClr val="tx1"/>
                    </a:solidFill>
                  </a:endParaRPr>
                </a:p>
              </p:txBody>
            </p:sp>
          </mc:Choice>
          <mc:Fallback xmlns="">
            <p:sp>
              <p:nvSpPr>
                <p:cNvPr id="30" name="文本框 29">
                  <a:extLst>
                    <a:ext uri="{FF2B5EF4-FFF2-40B4-BE49-F238E27FC236}">
                      <a16:creationId xmlns:a16="http://schemas.microsoft.com/office/drawing/2014/main" id="{333B731F-E71E-4168-BC25-753E4DBDB0F5}"/>
                    </a:ext>
                  </a:extLst>
                </p:cNvPr>
                <p:cNvSpPr txBox="1">
                  <a:spLocks noRot="1" noChangeAspect="1" noMove="1" noResize="1" noEditPoints="1" noAdjustHandles="1" noChangeArrowheads="1" noChangeShapeType="1" noTextEdit="1"/>
                </p:cNvSpPr>
                <p:nvPr/>
              </p:nvSpPr>
              <p:spPr>
                <a:xfrm>
                  <a:off x="4769962" y="1637596"/>
                  <a:ext cx="791852" cy="369332"/>
                </a:xfrm>
                <a:prstGeom prst="rect">
                  <a:avLst/>
                </a:prstGeom>
                <a:blipFill>
                  <a:blip r:embed="rId5"/>
                  <a:stretch>
                    <a:fillRect/>
                  </a:stretch>
                </a:blipFill>
              </p:spPr>
              <p:txBody>
                <a:bodyPr/>
                <a:lstStyle/>
                <a:p>
                  <a:r>
                    <a:rPr lang="zh-CN" altLang="en-US">
                      <a:noFill/>
                    </a:rPr>
                    <a:t> </a:t>
                  </a:r>
                </a:p>
              </p:txBody>
            </p:sp>
          </mc:Fallback>
        </mc:AlternateContent>
      </p:grpSp>
      <p:cxnSp>
        <p:nvCxnSpPr>
          <p:cNvPr id="14" name="直接箭头连接符 13">
            <a:extLst>
              <a:ext uri="{FF2B5EF4-FFF2-40B4-BE49-F238E27FC236}">
                <a16:creationId xmlns:a16="http://schemas.microsoft.com/office/drawing/2014/main" id="{56D0E8BD-05FF-4ECE-84ED-728EB5ADC6C7}"/>
              </a:ext>
            </a:extLst>
          </p:cNvPr>
          <p:cNvCxnSpPr/>
          <p:nvPr/>
        </p:nvCxnSpPr>
        <p:spPr>
          <a:xfrm>
            <a:off x="1904214" y="5222450"/>
            <a:ext cx="499620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1DC9463-D499-494D-8CA5-B59430EA1587}"/>
                  </a:ext>
                </a:extLst>
              </p:cNvPr>
              <p:cNvSpPr txBox="1"/>
              <p:nvPr/>
            </p:nvSpPr>
            <p:spPr>
              <a:xfrm>
                <a:off x="6518589" y="5206632"/>
                <a:ext cx="970960"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𝟏</m:t>
                          </m:r>
                        </m:sub>
                      </m:sSub>
                    </m:oMath>
                  </m:oMathPara>
                </a14:m>
                <a:endParaRPr lang="en-US" altLang="zh-CN" b="1" dirty="0">
                  <a:solidFill>
                    <a:schemeClr val="bg1"/>
                  </a:solidFill>
                </a:endParaRPr>
              </a:p>
            </p:txBody>
          </p:sp>
        </mc:Choice>
        <mc:Fallback xmlns="">
          <p:sp>
            <p:nvSpPr>
              <p:cNvPr id="15" name="文本框 14">
                <a:extLst>
                  <a:ext uri="{FF2B5EF4-FFF2-40B4-BE49-F238E27FC236}">
                    <a16:creationId xmlns:a16="http://schemas.microsoft.com/office/drawing/2014/main" id="{41DC9463-D499-494D-8CA5-B59430EA1587}"/>
                  </a:ext>
                </a:extLst>
              </p:cNvPr>
              <p:cNvSpPr txBox="1">
                <a:spLocks noRot="1" noChangeAspect="1" noMove="1" noResize="1" noEditPoints="1" noAdjustHandles="1" noChangeArrowheads="1" noChangeShapeType="1" noTextEdit="1"/>
              </p:cNvSpPr>
              <p:nvPr/>
            </p:nvSpPr>
            <p:spPr>
              <a:xfrm>
                <a:off x="6518589" y="5206632"/>
                <a:ext cx="97096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B43E738-5472-48B2-9790-DD55C98070CE}"/>
                  </a:ext>
                </a:extLst>
              </p:cNvPr>
              <p:cNvSpPr txBox="1"/>
              <p:nvPr/>
            </p:nvSpPr>
            <p:spPr>
              <a:xfrm>
                <a:off x="8091058" y="3226323"/>
                <a:ext cx="704150" cy="38081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𝒚</m:t>
                          </m:r>
                        </m:e>
                        <m:sup>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𝑳</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𝟐</m:t>
                              </m:r>
                            </m:sub>
                          </m:sSub>
                          <m:r>
                            <a:rPr lang="en-US" altLang="zh-CN" b="1" i="1" smtClean="0">
                              <a:latin typeface="Cambria Math" panose="02040503050406030204" pitchFamily="18" charset="0"/>
                              <a:ea typeface="Cambria Math" panose="02040503050406030204" pitchFamily="18" charset="0"/>
                            </a:rPr>
                            <m:t>)</m:t>
                          </m:r>
                        </m:sup>
                      </m:sSup>
                    </m:oMath>
                  </m:oMathPara>
                </a14:m>
                <a:endParaRPr lang="zh-CN" altLang="en-US" b="1" dirty="0"/>
              </a:p>
            </p:txBody>
          </p:sp>
        </mc:Choice>
        <mc:Fallback xmlns="">
          <p:sp>
            <p:nvSpPr>
              <p:cNvPr id="16" name="文本框 15">
                <a:extLst>
                  <a:ext uri="{FF2B5EF4-FFF2-40B4-BE49-F238E27FC236}">
                    <a16:creationId xmlns:a16="http://schemas.microsoft.com/office/drawing/2014/main" id="{DB43E738-5472-48B2-9790-DD55C98070CE}"/>
                  </a:ext>
                </a:extLst>
              </p:cNvPr>
              <p:cNvSpPr txBox="1">
                <a:spLocks noRot="1" noChangeAspect="1" noMove="1" noResize="1" noEditPoints="1" noAdjustHandles="1" noChangeArrowheads="1" noChangeShapeType="1" noTextEdit="1"/>
              </p:cNvSpPr>
              <p:nvPr/>
            </p:nvSpPr>
            <p:spPr>
              <a:xfrm>
                <a:off x="8091058" y="3226323"/>
                <a:ext cx="704150" cy="380810"/>
              </a:xfrm>
              <a:prstGeom prst="rect">
                <a:avLst/>
              </a:prstGeom>
              <a:blipFill>
                <a:blip r:embed="rId7"/>
                <a:stretch>
                  <a:fillRect r="-52586" b="-6349"/>
                </a:stretch>
              </a:blipFill>
            </p:spPr>
            <p:txBody>
              <a:bodyPr/>
              <a:lstStyle/>
              <a:p>
                <a:r>
                  <a:rPr lang="zh-CN" altLang="en-US">
                    <a:noFill/>
                  </a:rPr>
                  <a:t> </a:t>
                </a:r>
              </a:p>
            </p:txBody>
          </p:sp>
        </mc:Fallback>
      </mc:AlternateContent>
      <p:sp>
        <p:nvSpPr>
          <p:cNvPr id="17" name="弧形 16">
            <a:extLst>
              <a:ext uri="{FF2B5EF4-FFF2-40B4-BE49-F238E27FC236}">
                <a16:creationId xmlns:a16="http://schemas.microsoft.com/office/drawing/2014/main" id="{7D0346C6-BF14-4C62-A5E3-DDA728C95E35}"/>
              </a:ext>
            </a:extLst>
          </p:cNvPr>
          <p:cNvSpPr/>
          <p:nvPr/>
        </p:nvSpPr>
        <p:spPr>
          <a:xfrm rot="1090433">
            <a:off x="2187518" y="4494635"/>
            <a:ext cx="749424" cy="749424"/>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18" name="弧形 17">
            <a:extLst>
              <a:ext uri="{FF2B5EF4-FFF2-40B4-BE49-F238E27FC236}">
                <a16:creationId xmlns:a16="http://schemas.microsoft.com/office/drawing/2014/main" id="{7BDDB9DC-9F44-4C24-B97D-676D6499E16A}"/>
              </a:ext>
            </a:extLst>
          </p:cNvPr>
          <p:cNvSpPr/>
          <p:nvPr/>
        </p:nvSpPr>
        <p:spPr>
          <a:xfrm rot="2435317">
            <a:off x="3002867" y="4816507"/>
            <a:ext cx="519588" cy="428535"/>
          </a:xfrm>
          <a:prstGeom prst="arc">
            <a:avLst>
              <a:gd name="adj1" fmla="val 16200000"/>
              <a:gd name="adj2" fmla="val 11550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5E6C729-A7AD-4C03-B4A6-EB65C303DB7C}"/>
                  </a:ext>
                </a:extLst>
              </p:cNvPr>
              <p:cNvSpPr txBox="1"/>
              <p:nvPr/>
            </p:nvSpPr>
            <p:spPr>
              <a:xfrm>
                <a:off x="2797231" y="4182212"/>
                <a:ext cx="1983687" cy="38792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&lt;</m:t>
                      </m:r>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𝒚</m:t>
                          </m:r>
                        </m:e>
                        <m:sup>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𝑳</m:t>
                          </m:r>
                          <m:d>
                            <m:dPr>
                              <m:ctrlPr>
                                <a:rPr lang="en-US" altLang="zh-CN" b="1" i="1" smtClean="0">
                                  <a:solidFill>
                                    <a:schemeClr val="tx1"/>
                                  </a:solidFill>
                                  <a:latin typeface="Cambria Math" panose="02040503050406030204" pitchFamily="18" charset="0"/>
                                  <a:ea typeface="Cambria Math" panose="02040503050406030204" pitchFamily="18" charset="0"/>
                                </a:rPr>
                              </m:ctrlPr>
                            </m:dPr>
                            <m:e>
                              <m:sSub>
                                <m:sSubPr>
                                  <m:ctrlPr>
                                    <a:rPr lang="en-US" altLang="zh-CN" b="1" i="1" smtClean="0">
                                      <a:solidFill>
                                        <a:schemeClr val="tx1"/>
                                      </a:solidFill>
                                      <a:latin typeface="Cambria Math" panose="02040503050406030204" pitchFamily="18" charset="0"/>
                                      <a:ea typeface="Cambria Math" panose="02040503050406030204" pitchFamily="18" charset="0"/>
                                    </a:rPr>
                                  </m:ctrlPr>
                                </m:sSubPr>
                                <m:e>
                                  <m:r>
                                    <a:rPr lang="en-US" altLang="zh-CN" b="1" i="1" smtClean="0">
                                      <a:solidFill>
                                        <a:schemeClr val="tx1"/>
                                      </a:solidFill>
                                      <a:latin typeface="Cambria Math" panose="02040503050406030204" pitchFamily="18" charset="0"/>
                                      <a:ea typeface="Cambria Math" panose="02040503050406030204" pitchFamily="18" charset="0"/>
                                    </a:rPr>
                                    <m:t>𝒙</m:t>
                                  </m:r>
                                </m:e>
                                <m:sub>
                                  <m:r>
                                    <a:rPr lang="en-US" altLang="zh-CN" b="1" i="1" smtClean="0">
                                      <a:solidFill>
                                        <a:schemeClr val="tx1"/>
                                      </a:solidFill>
                                      <a:latin typeface="Cambria Math" panose="02040503050406030204" pitchFamily="18" charset="0"/>
                                      <a:ea typeface="Cambria Math" panose="02040503050406030204" pitchFamily="18" charset="0"/>
                                    </a:rPr>
                                    <m:t>𝟏</m:t>
                                  </m:r>
                                </m:sub>
                              </m:sSub>
                              <m:r>
                                <a:rPr lang="en-US" altLang="zh-CN" b="1" i="1" smtClean="0">
                                  <a:solidFill>
                                    <a:schemeClr val="tx1"/>
                                  </a:solidFill>
                                  <a:latin typeface="Cambria Math" panose="02040503050406030204" pitchFamily="18" charset="0"/>
                                  <a:ea typeface="Cambria Math" panose="02040503050406030204" pitchFamily="18" charset="0"/>
                                </a:rPr>
                                <m:t>,</m:t>
                              </m:r>
                              <m:sSub>
                                <m:sSubPr>
                                  <m:ctrlPr>
                                    <a:rPr lang="en-US" altLang="zh-CN" b="1" i="1" smtClean="0">
                                      <a:solidFill>
                                        <a:schemeClr val="tx1"/>
                                      </a:solidFill>
                                      <a:latin typeface="Cambria Math" panose="02040503050406030204" pitchFamily="18" charset="0"/>
                                      <a:ea typeface="Cambria Math" panose="02040503050406030204" pitchFamily="18" charset="0"/>
                                    </a:rPr>
                                  </m:ctrlPr>
                                </m:sSubPr>
                                <m:e>
                                  <m:r>
                                    <a:rPr lang="en-US" altLang="zh-CN" b="1" i="1" smtClean="0">
                                      <a:solidFill>
                                        <a:schemeClr val="tx1"/>
                                      </a:solidFill>
                                      <a:latin typeface="Cambria Math" panose="02040503050406030204" pitchFamily="18" charset="0"/>
                                      <a:ea typeface="Cambria Math" panose="02040503050406030204" pitchFamily="18" charset="0"/>
                                    </a:rPr>
                                    <m:t>𝒙</m:t>
                                  </m:r>
                                </m:e>
                                <m:sub>
                                  <m:r>
                                    <a:rPr lang="en-US" altLang="zh-CN" b="1" i="1" smtClean="0">
                                      <a:solidFill>
                                        <a:schemeClr val="tx1"/>
                                      </a:solidFill>
                                      <a:latin typeface="Cambria Math" panose="02040503050406030204" pitchFamily="18" charset="0"/>
                                      <a:ea typeface="Cambria Math" panose="02040503050406030204" pitchFamily="18" charset="0"/>
                                    </a:rPr>
                                    <m:t>𝟐</m:t>
                                  </m:r>
                                </m:sub>
                              </m:sSub>
                            </m:e>
                          </m:d>
                        </m:sup>
                      </m:sSup>
                      <m:r>
                        <a:rPr lang="en-US" altLang="zh-CN" b="0"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𝟐</m:t>
                          </m:r>
                        </m:sub>
                      </m:sSub>
                      <m:r>
                        <a:rPr lang="en-US" altLang="zh-CN" b="0" i="1" smtClean="0">
                          <a:solidFill>
                            <a:schemeClr val="tx1"/>
                          </a:solidFill>
                          <a:latin typeface="Cambria Math" panose="02040503050406030204" pitchFamily="18" charset="0"/>
                        </a:rPr>
                        <m:t>&gt;</m:t>
                      </m:r>
                    </m:oMath>
                  </m:oMathPara>
                </a14:m>
                <a:endParaRPr lang="zh-CN" altLang="en-US" dirty="0">
                  <a:solidFill>
                    <a:schemeClr val="bg1"/>
                  </a:solidFill>
                </a:endParaRPr>
              </a:p>
            </p:txBody>
          </p:sp>
        </mc:Choice>
        <mc:Fallback xmlns="">
          <p:sp>
            <p:nvSpPr>
              <p:cNvPr id="19" name="文本框 18">
                <a:extLst>
                  <a:ext uri="{FF2B5EF4-FFF2-40B4-BE49-F238E27FC236}">
                    <a16:creationId xmlns:a16="http://schemas.microsoft.com/office/drawing/2014/main" id="{A5E6C729-A7AD-4C03-B4A6-EB65C303DB7C}"/>
                  </a:ext>
                </a:extLst>
              </p:cNvPr>
              <p:cNvSpPr txBox="1">
                <a:spLocks noRot="1" noChangeAspect="1" noMove="1" noResize="1" noEditPoints="1" noAdjustHandles="1" noChangeArrowheads="1" noChangeShapeType="1" noTextEdit="1"/>
              </p:cNvSpPr>
              <p:nvPr/>
            </p:nvSpPr>
            <p:spPr>
              <a:xfrm>
                <a:off x="2797231" y="4182212"/>
                <a:ext cx="1983687" cy="387927"/>
              </a:xfrm>
              <a:prstGeom prst="rect">
                <a:avLst/>
              </a:prstGeom>
              <a:blipFill>
                <a:blip r:embed="rId8"/>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1A7743D-A5F2-42A8-A308-E129B937DF69}"/>
                  </a:ext>
                </a:extLst>
              </p:cNvPr>
              <p:cNvSpPr txBox="1"/>
              <p:nvPr/>
            </p:nvSpPr>
            <p:spPr>
              <a:xfrm>
                <a:off x="3596900" y="4798369"/>
                <a:ext cx="1983687" cy="38792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&lt;</m:t>
                      </m:r>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𝒚</m:t>
                          </m:r>
                        </m:e>
                        <m:sup>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𝑳</m:t>
                          </m:r>
                          <m:d>
                            <m:dPr>
                              <m:ctrlPr>
                                <a:rPr lang="en-US" altLang="zh-CN" b="1" i="1" smtClean="0">
                                  <a:solidFill>
                                    <a:schemeClr val="tx1"/>
                                  </a:solidFill>
                                  <a:latin typeface="Cambria Math" panose="02040503050406030204" pitchFamily="18" charset="0"/>
                                  <a:ea typeface="Cambria Math" panose="02040503050406030204" pitchFamily="18" charset="0"/>
                                </a:rPr>
                              </m:ctrlPr>
                            </m:dPr>
                            <m:e>
                              <m:sSub>
                                <m:sSubPr>
                                  <m:ctrlPr>
                                    <a:rPr lang="en-US" altLang="zh-CN" b="1" i="1" smtClean="0">
                                      <a:solidFill>
                                        <a:schemeClr val="tx1"/>
                                      </a:solidFill>
                                      <a:latin typeface="Cambria Math" panose="02040503050406030204" pitchFamily="18" charset="0"/>
                                      <a:ea typeface="Cambria Math" panose="02040503050406030204" pitchFamily="18" charset="0"/>
                                    </a:rPr>
                                  </m:ctrlPr>
                                </m:sSubPr>
                                <m:e>
                                  <m:r>
                                    <a:rPr lang="en-US" altLang="zh-CN" b="1" i="1" smtClean="0">
                                      <a:solidFill>
                                        <a:schemeClr val="tx1"/>
                                      </a:solidFill>
                                      <a:latin typeface="Cambria Math" panose="02040503050406030204" pitchFamily="18" charset="0"/>
                                      <a:ea typeface="Cambria Math" panose="02040503050406030204" pitchFamily="18" charset="0"/>
                                    </a:rPr>
                                    <m:t>𝒙</m:t>
                                  </m:r>
                                </m:e>
                                <m:sub>
                                  <m:r>
                                    <a:rPr lang="en-US" altLang="zh-CN" b="1" i="1" smtClean="0">
                                      <a:solidFill>
                                        <a:schemeClr val="tx1"/>
                                      </a:solidFill>
                                      <a:latin typeface="Cambria Math" panose="02040503050406030204" pitchFamily="18" charset="0"/>
                                      <a:ea typeface="Cambria Math" panose="02040503050406030204" pitchFamily="18" charset="0"/>
                                    </a:rPr>
                                    <m:t>𝟏</m:t>
                                  </m:r>
                                </m:sub>
                              </m:sSub>
                              <m:r>
                                <a:rPr lang="en-US" altLang="zh-CN" b="1" i="1" smtClean="0">
                                  <a:solidFill>
                                    <a:schemeClr val="tx1"/>
                                  </a:solidFill>
                                  <a:latin typeface="Cambria Math" panose="02040503050406030204" pitchFamily="18" charset="0"/>
                                  <a:ea typeface="Cambria Math" panose="02040503050406030204" pitchFamily="18" charset="0"/>
                                </a:rPr>
                                <m:t>,</m:t>
                              </m:r>
                              <m:sSub>
                                <m:sSubPr>
                                  <m:ctrlPr>
                                    <a:rPr lang="en-US" altLang="zh-CN" b="1" i="1" smtClean="0">
                                      <a:solidFill>
                                        <a:schemeClr val="tx1"/>
                                      </a:solidFill>
                                      <a:latin typeface="Cambria Math" panose="02040503050406030204" pitchFamily="18" charset="0"/>
                                      <a:ea typeface="Cambria Math" panose="02040503050406030204" pitchFamily="18" charset="0"/>
                                    </a:rPr>
                                  </m:ctrlPr>
                                </m:sSubPr>
                                <m:e>
                                  <m:r>
                                    <a:rPr lang="en-US" altLang="zh-CN" b="1" i="1" smtClean="0">
                                      <a:solidFill>
                                        <a:schemeClr val="tx1"/>
                                      </a:solidFill>
                                      <a:latin typeface="Cambria Math" panose="02040503050406030204" pitchFamily="18" charset="0"/>
                                      <a:ea typeface="Cambria Math" panose="02040503050406030204" pitchFamily="18" charset="0"/>
                                    </a:rPr>
                                    <m:t>𝒙</m:t>
                                  </m:r>
                                </m:e>
                                <m:sub>
                                  <m:r>
                                    <a:rPr lang="en-US" altLang="zh-CN" b="1" i="1" smtClean="0">
                                      <a:solidFill>
                                        <a:schemeClr val="tx1"/>
                                      </a:solidFill>
                                      <a:latin typeface="Cambria Math" panose="02040503050406030204" pitchFamily="18" charset="0"/>
                                      <a:ea typeface="Cambria Math" panose="02040503050406030204" pitchFamily="18" charset="0"/>
                                    </a:rPr>
                                    <m:t>𝟐</m:t>
                                  </m:r>
                                </m:sub>
                              </m:sSub>
                            </m:e>
                          </m:d>
                        </m:sup>
                      </m:sSup>
                      <m:r>
                        <a:rPr lang="en-US" altLang="zh-CN" b="0"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𝟏</m:t>
                          </m:r>
                        </m:sub>
                      </m:sSub>
                      <m:r>
                        <a:rPr lang="en-US" altLang="zh-CN" b="0" i="1" smtClean="0">
                          <a:solidFill>
                            <a:schemeClr val="tx1"/>
                          </a:solidFill>
                          <a:latin typeface="Cambria Math" panose="02040503050406030204" pitchFamily="18" charset="0"/>
                        </a:rPr>
                        <m:t>&gt;</m:t>
                      </m:r>
                    </m:oMath>
                  </m:oMathPara>
                </a14:m>
                <a:endParaRPr lang="zh-CN" altLang="en-US" dirty="0">
                  <a:solidFill>
                    <a:schemeClr val="bg1"/>
                  </a:solidFill>
                </a:endParaRPr>
              </a:p>
            </p:txBody>
          </p:sp>
        </mc:Choice>
        <mc:Fallback xmlns="">
          <p:sp>
            <p:nvSpPr>
              <p:cNvPr id="20" name="文本框 19">
                <a:extLst>
                  <a:ext uri="{FF2B5EF4-FFF2-40B4-BE49-F238E27FC236}">
                    <a16:creationId xmlns:a16="http://schemas.microsoft.com/office/drawing/2014/main" id="{F1A7743D-A5F2-42A8-A308-E129B937DF69}"/>
                  </a:ext>
                </a:extLst>
              </p:cNvPr>
              <p:cNvSpPr txBox="1">
                <a:spLocks noRot="1" noChangeAspect="1" noMove="1" noResize="1" noEditPoints="1" noAdjustHandles="1" noChangeArrowheads="1" noChangeShapeType="1" noTextEdit="1"/>
              </p:cNvSpPr>
              <p:nvPr/>
            </p:nvSpPr>
            <p:spPr>
              <a:xfrm>
                <a:off x="3596900" y="4798369"/>
                <a:ext cx="1983687" cy="387927"/>
              </a:xfrm>
              <a:prstGeom prst="rect">
                <a:avLst/>
              </a:prstGeom>
              <a:blipFill>
                <a:blip r:embed="rId9"/>
                <a:stretch>
                  <a:fillRect b="-6250"/>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FF3A11E6-E1E0-4D1C-8321-640A777C3EDC}"/>
              </a:ext>
            </a:extLst>
          </p:cNvPr>
          <p:cNvCxnSpPr>
            <a:cxnSpLocks/>
            <a:stCxn id="35" idx="4"/>
          </p:cNvCxnSpPr>
          <p:nvPr/>
        </p:nvCxnSpPr>
        <p:spPr>
          <a:xfrm>
            <a:off x="1887835" y="5303046"/>
            <a:ext cx="6907373" cy="0"/>
          </a:xfrm>
          <a:prstGeom prst="line">
            <a:avLst/>
          </a:prstGeom>
          <a:ln w="5715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849D6912-7699-4950-B711-BBCBD4AF4D64}"/>
              </a:ext>
            </a:extLst>
          </p:cNvPr>
          <p:cNvCxnSpPr/>
          <p:nvPr/>
        </p:nvCxnSpPr>
        <p:spPr>
          <a:xfrm flipV="1">
            <a:off x="2925965" y="3601040"/>
            <a:ext cx="5757868" cy="16214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弧形 23">
            <a:extLst>
              <a:ext uri="{FF2B5EF4-FFF2-40B4-BE49-F238E27FC236}">
                <a16:creationId xmlns:a16="http://schemas.microsoft.com/office/drawing/2014/main" id="{98662B10-3CC6-435B-A349-D89F582A2DFE}"/>
              </a:ext>
            </a:extLst>
          </p:cNvPr>
          <p:cNvSpPr/>
          <p:nvPr/>
        </p:nvSpPr>
        <p:spPr>
          <a:xfrm rot="1090433">
            <a:off x="3513780" y="4204198"/>
            <a:ext cx="819346" cy="971810"/>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25" name="弧形 24">
            <a:extLst>
              <a:ext uri="{FF2B5EF4-FFF2-40B4-BE49-F238E27FC236}">
                <a16:creationId xmlns:a16="http://schemas.microsoft.com/office/drawing/2014/main" id="{8E8BCE4B-96C5-4DE6-8A8F-DB15F7DB5B21}"/>
              </a:ext>
            </a:extLst>
          </p:cNvPr>
          <p:cNvSpPr/>
          <p:nvPr/>
        </p:nvSpPr>
        <p:spPr>
          <a:xfrm rot="1845695">
            <a:off x="4263768" y="4649240"/>
            <a:ext cx="749424" cy="749424"/>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426FDBA-5FD0-4D30-A1EF-D648A6026ECF}"/>
                  </a:ext>
                </a:extLst>
              </p:cNvPr>
              <p:cNvSpPr txBox="1"/>
              <p:nvPr/>
            </p:nvSpPr>
            <p:spPr>
              <a:xfrm>
                <a:off x="4280330" y="4067533"/>
                <a:ext cx="44199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𝐶𝑜</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2</m:t>
                          </m:r>
                        </m:sub>
                      </m:sSub>
                    </m:oMath>
                  </m:oMathPara>
                </a14:m>
                <a:endParaRPr lang="zh-CN" altLang="en-US" sz="2400" dirty="0">
                  <a:solidFill>
                    <a:schemeClr val="tx1"/>
                  </a:solidFill>
                </a:endParaRPr>
              </a:p>
            </p:txBody>
          </p:sp>
        </mc:Choice>
        <mc:Fallback xmlns="">
          <p:sp>
            <p:nvSpPr>
              <p:cNvPr id="26" name="文本框 25">
                <a:extLst>
                  <a:ext uri="{FF2B5EF4-FFF2-40B4-BE49-F238E27FC236}">
                    <a16:creationId xmlns:a16="http://schemas.microsoft.com/office/drawing/2014/main" id="{6426FDBA-5FD0-4D30-A1EF-D648A6026ECF}"/>
                  </a:ext>
                </a:extLst>
              </p:cNvPr>
              <p:cNvSpPr txBox="1">
                <a:spLocks noRot="1" noChangeAspect="1" noMove="1" noResize="1" noEditPoints="1" noAdjustHandles="1" noChangeArrowheads="1" noChangeShapeType="1" noTextEdit="1"/>
              </p:cNvSpPr>
              <p:nvPr/>
            </p:nvSpPr>
            <p:spPr>
              <a:xfrm>
                <a:off x="4280330" y="4067533"/>
                <a:ext cx="441992" cy="461665"/>
              </a:xfrm>
              <a:prstGeom prst="rect">
                <a:avLst/>
              </a:prstGeom>
              <a:blipFill>
                <a:blip r:embed="rId10"/>
                <a:stretch>
                  <a:fillRect l="-2740" r="-71233"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1B2CCF1-793F-4F75-8BB0-FA743EAAEA91}"/>
                  </a:ext>
                </a:extLst>
              </p:cNvPr>
              <p:cNvSpPr txBox="1"/>
              <p:nvPr/>
            </p:nvSpPr>
            <p:spPr>
              <a:xfrm>
                <a:off x="5020116" y="4671570"/>
                <a:ext cx="44199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𝐶𝑜</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1</m:t>
                          </m:r>
                        </m:sub>
                      </m:sSub>
                    </m:oMath>
                  </m:oMathPara>
                </a14:m>
                <a:endParaRPr lang="zh-CN" altLang="en-US" sz="2400" dirty="0">
                  <a:solidFill>
                    <a:schemeClr val="tx1"/>
                  </a:solidFill>
                </a:endParaRPr>
              </a:p>
            </p:txBody>
          </p:sp>
        </mc:Choice>
        <mc:Fallback xmlns="">
          <p:sp>
            <p:nvSpPr>
              <p:cNvPr id="27" name="文本框 26">
                <a:extLst>
                  <a:ext uri="{FF2B5EF4-FFF2-40B4-BE49-F238E27FC236}">
                    <a16:creationId xmlns:a16="http://schemas.microsoft.com/office/drawing/2014/main" id="{D1B2CCF1-793F-4F75-8BB0-FA743EAAEA91}"/>
                  </a:ext>
                </a:extLst>
              </p:cNvPr>
              <p:cNvSpPr txBox="1">
                <a:spLocks noRot="1" noChangeAspect="1" noMove="1" noResize="1" noEditPoints="1" noAdjustHandles="1" noChangeArrowheads="1" noChangeShapeType="1" noTextEdit="1"/>
              </p:cNvSpPr>
              <p:nvPr/>
            </p:nvSpPr>
            <p:spPr>
              <a:xfrm>
                <a:off x="5020116" y="4671570"/>
                <a:ext cx="441992" cy="461665"/>
              </a:xfrm>
              <a:prstGeom prst="rect">
                <a:avLst/>
              </a:prstGeom>
              <a:blipFill>
                <a:blip r:embed="rId11"/>
                <a:stretch>
                  <a:fillRect l="-4167" r="-72222" b="-1316"/>
                </a:stretch>
              </a:blipFill>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70BFC623-D70B-4CEF-BD4B-B9FBDE4FC04B}"/>
              </a:ext>
            </a:extLst>
          </p:cNvPr>
          <p:cNvCxnSpPr>
            <a:cxnSpLocks/>
          </p:cNvCxnSpPr>
          <p:nvPr/>
        </p:nvCxnSpPr>
        <p:spPr>
          <a:xfrm flipV="1">
            <a:off x="4280330" y="3612520"/>
            <a:ext cx="4403503" cy="16078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弧形 28">
            <a:extLst>
              <a:ext uri="{FF2B5EF4-FFF2-40B4-BE49-F238E27FC236}">
                <a16:creationId xmlns:a16="http://schemas.microsoft.com/office/drawing/2014/main" id="{EF6C361D-2515-4948-9512-859D4453C4C8}"/>
              </a:ext>
            </a:extLst>
          </p:cNvPr>
          <p:cNvSpPr/>
          <p:nvPr/>
        </p:nvSpPr>
        <p:spPr>
          <a:xfrm rot="1090433">
            <a:off x="5079197" y="4012351"/>
            <a:ext cx="819346" cy="971810"/>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041EDD6-3E45-4EE1-95DE-F7174F09A179}"/>
                  </a:ext>
                </a:extLst>
              </p:cNvPr>
              <p:cNvSpPr txBox="1"/>
              <p:nvPr/>
            </p:nvSpPr>
            <p:spPr>
              <a:xfrm>
                <a:off x="5828412" y="3993424"/>
                <a:ext cx="44199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𝐶𝑜</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2</m:t>
                          </m:r>
                        </m:sub>
                      </m:sSub>
                    </m:oMath>
                  </m:oMathPara>
                </a14:m>
                <a:endParaRPr lang="zh-CN" altLang="en-US" sz="2400" dirty="0">
                  <a:solidFill>
                    <a:schemeClr val="tx1"/>
                  </a:solidFill>
                </a:endParaRPr>
              </a:p>
            </p:txBody>
          </p:sp>
        </mc:Choice>
        <mc:Fallback xmlns="">
          <p:sp>
            <p:nvSpPr>
              <p:cNvPr id="30" name="文本框 29">
                <a:extLst>
                  <a:ext uri="{FF2B5EF4-FFF2-40B4-BE49-F238E27FC236}">
                    <a16:creationId xmlns:a16="http://schemas.microsoft.com/office/drawing/2014/main" id="{6041EDD6-3E45-4EE1-95DE-F7174F09A179}"/>
                  </a:ext>
                </a:extLst>
              </p:cNvPr>
              <p:cNvSpPr txBox="1">
                <a:spLocks noRot="1" noChangeAspect="1" noMove="1" noResize="1" noEditPoints="1" noAdjustHandles="1" noChangeArrowheads="1" noChangeShapeType="1" noTextEdit="1"/>
              </p:cNvSpPr>
              <p:nvPr/>
            </p:nvSpPr>
            <p:spPr>
              <a:xfrm>
                <a:off x="5828412" y="3993424"/>
                <a:ext cx="441992" cy="461665"/>
              </a:xfrm>
              <a:prstGeom prst="rect">
                <a:avLst/>
              </a:prstGeom>
              <a:blipFill>
                <a:blip r:embed="rId12"/>
                <a:stretch>
                  <a:fillRect l="-2740" r="-71233" b="-1316"/>
                </a:stretch>
              </a:blipFill>
            </p:spPr>
            <p:txBody>
              <a:bodyPr/>
              <a:lstStyle/>
              <a:p>
                <a:r>
                  <a:rPr lang="zh-CN" altLang="en-US">
                    <a:noFill/>
                  </a:rPr>
                  <a:t> </a:t>
                </a:r>
              </a:p>
            </p:txBody>
          </p:sp>
        </mc:Fallback>
      </mc:AlternateContent>
      <p:sp>
        <p:nvSpPr>
          <p:cNvPr id="31" name="弧形 30">
            <a:extLst>
              <a:ext uri="{FF2B5EF4-FFF2-40B4-BE49-F238E27FC236}">
                <a16:creationId xmlns:a16="http://schemas.microsoft.com/office/drawing/2014/main" id="{B5B01A68-5F30-4EA4-87D3-81CEED7F860B}"/>
              </a:ext>
            </a:extLst>
          </p:cNvPr>
          <p:cNvSpPr/>
          <p:nvPr/>
        </p:nvSpPr>
        <p:spPr>
          <a:xfrm rot="1845695">
            <a:off x="5141305" y="4649239"/>
            <a:ext cx="749424" cy="749424"/>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98B8434-62B8-4827-A5E9-2DA869656A3E}"/>
                  </a:ext>
                </a:extLst>
              </p:cNvPr>
              <p:cNvSpPr txBox="1"/>
              <p:nvPr/>
            </p:nvSpPr>
            <p:spPr>
              <a:xfrm>
                <a:off x="5821827" y="4683093"/>
                <a:ext cx="44199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𝐶𝑜</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1</m:t>
                          </m:r>
                        </m:sub>
                      </m:sSub>
                    </m:oMath>
                  </m:oMathPara>
                </a14:m>
                <a:endParaRPr lang="zh-CN" altLang="en-US" sz="2400" dirty="0">
                  <a:solidFill>
                    <a:schemeClr val="tx1"/>
                  </a:solidFill>
                </a:endParaRPr>
              </a:p>
            </p:txBody>
          </p:sp>
        </mc:Choice>
        <mc:Fallback xmlns="">
          <p:sp>
            <p:nvSpPr>
              <p:cNvPr id="32" name="文本框 31">
                <a:extLst>
                  <a:ext uri="{FF2B5EF4-FFF2-40B4-BE49-F238E27FC236}">
                    <a16:creationId xmlns:a16="http://schemas.microsoft.com/office/drawing/2014/main" id="{798B8434-62B8-4827-A5E9-2DA869656A3E}"/>
                  </a:ext>
                </a:extLst>
              </p:cNvPr>
              <p:cNvSpPr txBox="1">
                <a:spLocks noRot="1" noChangeAspect="1" noMove="1" noResize="1" noEditPoints="1" noAdjustHandles="1" noChangeArrowheads="1" noChangeShapeType="1" noTextEdit="1"/>
              </p:cNvSpPr>
              <p:nvPr/>
            </p:nvSpPr>
            <p:spPr>
              <a:xfrm>
                <a:off x="5821827" y="4683093"/>
                <a:ext cx="441992" cy="461665"/>
              </a:xfrm>
              <a:prstGeom prst="rect">
                <a:avLst/>
              </a:prstGeom>
              <a:blipFill>
                <a:blip r:embed="rId13"/>
                <a:stretch>
                  <a:fillRect l="-2740" r="-69863" b="-13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A2FDC421-E924-40A3-9BB8-7EFE169973F3}"/>
                  </a:ext>
                </a:extLst>
              </p:cNvPr>
              <p:cNvSpPr txBox="1"/>
              <p:nvPr/>
            </p:nvSpPr>
            <p:spPr>
              <a:xfrm>
                <a:off x="7161067" y="1635091"/>
                <a:ext cx="791852"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 </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𝟐</m:t>
                          </m:r>
                        </m:sub>
                      </m:sSub>
                    </m:oMath>
                  </m:oMathPara>
                </a14:m>
                <a:endParaRPr lang="zh-CN" altLang="en-US" b="1" dirty="0">
                  <a:solidFill>
                    <a:srgbClr val="FF0000"/>
                  </a:solidFill>
                </a:endParaRPr>
              </a:p>
            </p:txBody>
          </p:sp>
        </mc:Choice>
        <mc:Fallback>
          <p:sp>
            <p:nvSpPr>
              <p:cNvPr id="33" name="文本框 32">
                <a:extLst>
                  <a:ext uri="{FF2B5EF4-FFF2-40B4-BE49-F238E27FC236}">
                    <a16:creationId xmlns:a16="http://schemas.microsoft.com/office/drawing/2014/main" id="{A2FDC421-E924-40A3-9BB8-7EFE169973F3}"/>
                  </a:ext>
                </a:extLst>
              </p:cNvPr>
              <p:cNvSpPr txBox="1">
                <a:spLocks noRot="1" noChangeAspect="1" noMove="1" noResize="1" noEditPoints="1" noAdjustHandles="1" noChangeArrowheads="1" noChangeShapeType="1" noTextEdit="1"/>
              </p:cNvSpPr>
              <p:nvPr/>
            </p:nvSpPr>
            <p:spPr>
              <a:xfrm>
                <a:off x="7161067" y="1635091"/>
                <a:ext cx="791852" cy="369332"/>
              </a:xfrm>
              <a:prstGeom prst="rect">
                <a:avLst/>
              </a:prstGeom>
              <a:blipFill>
                <a:blip r:embed="rId14"/>
                <a:stretch>
                  <a:fillRect/>
                </a:stretch>
              </a:blipFill>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AAD8D1FF-0180-42B6-B6A7-2ACA4BA1E697}"/>
              </a:ext>
            </a:extLst>
          </p:cNvPr>
          <p:cNvCxnSpPr>
            <a:cxnSpLocks/>
          </p:cNvCxnSpPr>
          <p:nvPr/>
        </p:nvCxnSpPr>
        <p:spPr>
          <a:xfrm flipV="1">
            <a:off x="4280330" y="2006928"/>
            <a:ext cx="3572342" cy="3213476"/>
          </a:xfrm>
          <a:prstGeom prst="line">
            <a:avLst/>
          </a:prstGeom>
          <a:ln w="5715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FE171781-D500-4A1E-8C7F-AF5F1CBEB6D8}"/>
              </a:ext>
            </a:extLst>
          </p:cNvPr>
          <p:cNvSpPr/>
          <p:nvPr/>
        </p:nvSpPr>
        <p:spPr>
          <a:xfrm>
            <a:off x="1817800" y="5162977"/>
            <a:ext cx="140069" cy="140069"/>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srgbClr val="FF0000"/>
              </a:solidFill>
            </a:endParaRPr>
          </a:p>
        </p:txBody>
      </p:sp>
      <p:sp>
        <p:nvSpPr>
          <p:cNvPr id="2" name="文本框 1">
            <a:extLst>
              <a:ext uri="{FF2B5EF4-FFF2-40B4-BE49-F238E27FC236}">
                <a16:creationId xmlns:a16="http://schemas.microsoft.com/office/drawing/2014/main" id="{99F1DF8B-AA24-48DA-A70F-A1F3320F2699}"/>
              </a:ext>
            </a:extLst>
          </p:cNvPr>
          <p:cNvSpPr txBox="1"/>
          <p:nvPr/>
        </p:nvSpPr>
        <p:spPr>
          <a:xfrm>
            <a:off x="170119" y="1364091"/>
            <a:ext cx="4982005" cy="461665"/>
          </a:xfrm>
          <a:prstGeom prst="rect">
            <a:avLst/>
          </a:prstGeom>
          <a:noFill/>
        </p:spPr>
        <p:txBody>
          <a:bodyPr wrap="none" rtlCol="0">
            <a:spAutoFit/>
          </a:bodyPr>
          <a:lstStyle/>
          <a:p>
            <a:pPr algn="l"/>
            <a:r>
              <a:rPr lang="en-US" altLang="zh-CN" sz="2400" dirty="0"/>
              <a:t>Forward Stagewise Selection</a:t>
            </a:r>
            <a:r>
              <a:rPr lang="zh-CN" altLang="en-US" sz="2400" dirty="0"/>
              <a:t>算法图示</a:t>
            </a:r>
            <a:endParaRPr lang="zh-CN" altLang="en-US" sz="2400" dirty="0">
              <a:solidFill>
                <a:schemeClr val="bg1"/>
              </a:solidFill>
            </a:endParaRPr>
          </a:p>
        </p:txBody>
      </p:sp>
    </p:spTree>
    <p:extLst>
      <p:ext uri="{BB962C8B-B14F-4D97-AF65-F5344CB8AC3E}">
        <p14:creationId xmlns:p14="http://schemas.microsoft.com/office/powerpoint/2010/main" val="353285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2.77778E-7 -2.96296E-6 L -0.03906 0.22385 " pathEditMode="relative" rAng="0" ptsTypes="AA">
                                      <p:cBhvr>
                                        <p:cTn id="24" dur="2000" fill="hold"/>
                                        <p:tgtEl>
                                          <p:spTgt spid="19"/>
                                        </p:tgtEl>
                                        <p:attrNameLst>
                                          <p:attrName>ppt_x</p:attrName>
                                          <p:attrName>ppt_y</p:attrName>
                                        </p:attrNameLst>
                                      </p:cBhvr>
                                      <p:rCtr x="-1962" y="11181"/>
                                    </p:animMotion>
                                  </p:childTnLst>
                                </p:cTn>
                              </p:par>
                              <p:par>
                                <p:cTn id="25" presetID="42" presetClass="path" presetSubtype="0" accel="50000" decel="50000" fill="hold" grpId="1" nodeType="withEffect">
                                  <p:stCondLst>
                                    <p:cond delay="0"/>
                                  </p:stCondLst>
                                  <p:childTnLst>
                                    <p:animMotion origin="layout" path="M 3.88889E-6 7.40741E-7 L 0.10468 0.13518 " pathEditMode="relative" rAng="0" ptsTypes="AA">
                                      <p:cBhvr>
                                        <p:cTn id="26" dur="2000" fill="hold"/>
                                        <p:tgtEl>
                                          <p:spTgt spid="20"/>
                                        </p:tgtEl>
                                        <p:attrNameLst>
                                          <p:attrName>ppt_x</p:attrName>
                                          <p:attrName>ppt_y</p:attrName>
                                        </p:attrNameLst>
                                      </p:cBhvr>
                                      <p:rCtr x="5226" y="6759"/>
                                    </p:animMotion>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21"/>
                                        </p:tgtEl>
                                        <p:attrNameLst>
                                          <p:attrName>style.visibility</p:attrName>
                                        </p:attrNameLst>
                                      </p:cBhvr>
                                      <p:to>
                                        <p:strVal val="hidden"/>
                                      </p:to>
                                    </p:set>
                                  </p:childTnLst>
                                </p:cTn>
                              </p:par>
                            </p:childTnLst>
                          </p:cTn>
                        </p:par>
                        <p:par>
                          <p:cTn id="34" fill="hold">
                            <p:stCondLst>
                              <p:cond delay="0"/>
                            </p:stCondLst>
                            <p:childTnLst>
                              <p:par>
                                <p:cTn id="35" presetID="1" presetClass="exit" presetSubtype="0" fill="hold" grpId="2" nodeType="after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2" nodeType="clickEffect">
                                  <p:stCondLst>
                                    <p:cond delay="0"/>
                                  </p:stCondLst>
                                  <p:childTnLst>
                                    <p:animMotion origin="layout" path="M 0.10468 0.13518 L 0.27066 0.1037 " pathEditMode="relative" rAng="0" ptsTypes="AA">
                                      <p:cBhvr>
                                        <p:cTn id="44" dur="2000" fill="hold"/>
                                        <p:tgtEl>
                                          <p:spTgt spid="20"/>
                                        </p:tgtEl>
                                        <p:attrNameLst>
                                          <p:attrName>ppt_x</p:attrName>
                                          <p:attrName>ppt_y</p:attrName>
                                        </p:attrNameLst>
                                      </p:cBhvr>
                                      <p:rCtr x="8299" y="-1574"/>
                                    </p:animMotion>
                                  </p:childTnLst>
                                </p:cTn>
                              </p:par>
                            </p:childTnLst>
                          </p:cTn>
                        </p:par>
                        <p:par>
                          <p:cTn id="45" fill="hold">
                            <p:stCondLst>
                              <p:cond delay="2000"/>
                            </p:stCondLst>
                            <p:childTnLst>
                              <p:par>
                                <p:cTn id="46" presetID="16" presetClass="emph" presetSubtype="0" fill="hold" grpId="0" nodeType="afterEffect">
                                  <p:stCondLst>
                                    <p:cond delay="0"/>
                                  </p:stCondLst>
                                  <p:iterate type="lt">
                                    <p:tmPct val="4000"/>
                                  </p:iterate>
                                  <p:childTnLst>
                                    <p:set>
                                      <p:cBhvr override="childStyle">
                                        <p:cTn id="47" dur="500" fill="hold"/>
                                        <p:tgtEl>
                                          <p:spTgt spid="15"/>
                                        </p:tgtEl>
                                        <p:attrNameLst>
                                          <p:attrName>style.color</p:attrName>
                                        </p:attrNameLst>
                                      </p:cBhvr>
                                      <p:to>
                                        <p:clrVal>
                                          <a:srgbClr val="FF0000"/>
                                        </p:clrVal>
                                      </p:to>
                                    </p:set>
                                    <p:set>
                                      <p:cBhvr>
                                        <p:cTn id="48" dur="500" fill="hold"/>
                                        <p:tgtEl>
                                          <p:spTgt spid="15"/>
                                        </p:tgtEl>
                                        <p:attrNameLst>
                                          <p:attrName>fillcolor</p:attrName>
                                        </p:attrNameLst>
                                      </p:cBhvr>
                                      <p:to>
                                        <p:clrVal>
                                          <a:srgbClr val="FF0000"/>
                                        </p:clrVal>
                                      </p:to>
                                    </p:set>
                                    <p:set>
                                      <p:cBhvr>
                                        <p:cTn id="49" dur="500" fill="hold"/>
                                        <p:tgtEl>
                                          <p:spTgt spid="15"/>
                                        </p:tgtEl>
                                        <p:attrNameLst>
                                          <p:attrName>fill.type</p:attrName>
                                        </p:attrNameLst>
                                      </p:cBhvr>
                                      <p:to>
                                        <p:strVal val="solid"/>
                                      </p:to>
                                    </p:set>
                                  </p:childTnLst>
                                </p:cTn>
                              </p:par>
                            </p:childTnLst>
                          </p:cTn>
                        </p:par>
                        <p:par>
                          <p:cTn id="50" fill="hold">
                            <p:stCondLst>
                              <p:cond delay="2580"/>
                            </p:stCondLst>
                            <p:childTnLst>
                              <p:par>
                                <p:cTn id="51" presetID="1" presetClass="exit" presetSubtype="0" fill="hold" grpId="3" nodeType="afterEffect">
                                  <p:stCondLst>
                                    <p:cond delay="0"/>
                                  </p:stCondLst>
                                  <p:childTnLst>
                                    <p:set>
                                      <p:cBhvr>
                                        <p:cTn id="52" dur="1" fill="hold">
                                          <p:stCondLst>
                                            <p:cond delay="0"/>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nodeType="clickEffect">
                                  <p:stCondLst>
                                    <p:cond delay="0"/>
                                  </p:stCondLst>
                                  <p:childTnLst>
                                    <p:animEffect transition="out" filter="wipe(left)">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3.61111E-6 -2.96296E-6 L 0.11355 -0.00139 " pathEditMode="relative" rAng="0" ptsTypes="AA">
                                      <p:cBhvr>
                                        <p:cTn id="66" dur="2000" fill="hold"/>
                                        <p:tgtEl>
                                          <p:spTgt spid="35"/>
                                        </p:tgtEl>
                                        <p:attrNameLst>
                                          <p:attrName>ppt_x</p:attrName>
                                          <p:attrName>ppt_y</p:attrName>
                                        </p:attrNameLst>
                                      </p:cBhvr>
                                      <p:rCtr x="5677" y="-69"/>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down)">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33333E-6 -1.48148E-6 L 0.11337 -0.00023 " pathEditMode="relative" rAng="0" ptsTypes="AA">
                                      <p:cBhvr>
                                        <p:cTn id="75" dur="2000" fill="hold"/>
                                        <p:tgtEl>
                                          <p:spTgt spid="11"/>
                                        </p:tgtEl>
                                        <p:attrNameLst>
                                          <p:attrName>ppt_x</p:attrName>
                                          <p:attrName>ppt_y</p:attrName>
                                        </p:attrNameLst>
                                      </p:cBhvr>
                                      <p:rCtr x="5660" y="-23"/>
                                    </p:animMotion>
                                  </p:childTnLst>
                                </p:cTn>
                              </p:par>
                            </p:childTnLst>
                          </p:cTn>
                        </p:par>
                        <p:par>
                          <p:cTn id="76" fill="hold">
                            <p:stCondLst>
                              <p:cond delay="2000"/>
                            </p:stCondLst>
                            <p:childTnLst>
                              <p:par>
                                <p:cTn id="77" presetID="2" presetClass="entr" presetSubtype="4"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childTnLst>
                          </p:cTn>
                        </p:par>
                        <p:par>
                          <p:cTn id="81" fill="hold">
                            <p:stCondLst>
                              <p:cond delay="2500"/>
                            </p:stCondLst>
                            <p:childTnLst>
                              <p:par>
                                <p:cTn id="82" presetID="1" presetClass="entr" presetSubtype="0"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2500"/>
                            </p:stCondLst>
                            <p:childTnLst>
                              <p:par>
                                <p:cTn id="85" presetID="2" presetClass="entr" presetSubtype="4"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childTnLst>
                          </p:cTn>
                        </p:par>
                        <p:par>
                          <p:cTn id="89" fill="hold">
                            <p:stCondLst>
                              <p:cond delay="3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1" nodeType="clickEffect">
                                  <p:stCondLst>
                                    <p:cond delay="0"/>
                                  </p:stCondLst>
                                  <p:childTnLst>
                                    <p:animMotion origin="layout" path="M 2.5E-6 -3.7037E-7 L 0.03646 0.23866 " pathEditMode="relative" rAng="0" ptsTypes="AA">
                                      <p:cBhvr>
                                        <p:cTn id="95" dur="2000" fill="hold"/>
                                        <p:tgtEl>
                                          <p:spTgt spid="26"/>
                                        </p:tgtEl>
                                        <p:attrNameLst>
                                          <p:attrName>ppt_x</p:attrName>
                                          <p:attrName>ppt_y</p:attrName>
                                        </p:attrNameLst>
                                      </p:cBhvr>
                                      <p:rCtr x="1823" y="11921"/>
                                    </p:animMotion>
                                  </p:childTnLst>
                                </p:cTn>
                              </p:par>
                              <p:par>
                                <p:cTn id="96" presetID="42" presetClass="path" presetSubtype="0" accel="50000" decel="50000" fill="hold" grpId="1" nodeType="withEffect">
                                  <p:stCondLst>
                                    <p:cond delay="0"/>
                                  </p:stCondLst>
                                  <p:childTnLst>
                                    <p:animMotion origin="layout" path="M -2.77778E-7 -4.81481E-6 L -0.14358 0.15024 " pathEditMode="relative" rAng="0" ptsTypes="AA">
                                      <p:cBhvr>
                                        <p:cTn id="97" dur="2000" fill="hold"/>
                                        <p:tgtEl>
                                          <p:spTgt spid="27"/>
                                        </p:tgtEl>
                                        <p:attrNameLst>
                                          <p:attrName>ppt_x</p:attrName>
                                          <p:attrName>ppt_y</p:attrName>
                                        </p:attrNameLst>
                                      </p:cBhvr>
                                      <p:rCtr x="-7187" y="7500"/>
                                    </p:animMotion>
                                  </p:childTnLst>
                                </p:cTn>
                              </p:par>
                            </p:childTnLst>
                          </p:cTn>
                        </p:par>
                        <p:par>
                          <p:cTn id="98" fill="hold">
                            <p:stCondLst>
                              <p:cond delay="2000"/>
                            </p:stCondLst>
                            <p:childTnLst>
                              <p:par>
                                <p:cTn id="99" presetID="2" presetClass="entr" presetSubtype="4" fill="hold" grpId="3" nodeType="after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additive="base">
                                        <p:cTn id="101" dur="500" fill="hold"/>
                                        <p:tgtEl>
                                          <p:spTgt spid="21"/>
                                        </p:tgtEl>
                                        <p:attrNameLst>
                                          <p:attrName>ppt_x</p:attrName>
                                        </p:attrNameLst>
                                      </p:cBhvr>
                                      <p:tavLst>
                                        <p:tav tm="0">
                                          <p:val>
                                            <p:strVal val="#ppt_x"/>
                                          </p:val>
                                        </p:tav>
                                        <p:tav tm="100000">
                                          <p:val>
                                            <p:strVal val="#ppt_x"/>
                                          </p:val>
                                        </p:tav>
                                      </p:tavLst>
                                    </p:anim>
                                    <p:anim calcmode="lin" valueType="num">
                                      <p:cBhvr additive="base">
                                        <p:cTn id="10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par>
                                <p:cTn id="111" presetID="2" presetClass="exit" presetSubtype="4" fill="hold" grpId="2" nodeType="withEffect">
                                  <p:stCondLst>
                                    <p:cond delay="0"/>
                                  </p:stCondLst>
                                  <p:childTnLst>
                                    <p:anim calcmode="lin" valueType="num">
                                      <p:cBhvr additive="base">
                                        <p:cTn id="112" dur="500"/>
                                        <p:tgtEl>
                                          <p:spTgt spid="26"/>
                                        </p:tgtEl>
                                        <p:attrNameLst>
                                          <p:attrName>ppt_x</p:attrName>
                                        </p:attrNameLst>
                                      </p:cBhvr>
                                      <p:tavLst>
                                        <p:tav tm="0">
                                          <p:val>
                                            <p:strVal val="ppt_x"/>
                                          </p:val>
                                        </p:tav>
                                        <p:tav tm="100000">
                                          <p:val>
                                            <p:strVal val="ppt_x"/>
                                          </p:val>
                                        </p:tav>
                                      </p:tavLst>
                                    </p:anim>
                                    <p:anim calcmode="lin" valueType="num">
                                      <p:cBhvr additive="base">
                                        <p:cTn id="113" dur="500"/>
                                        <p:tgtEl>
                                          <p:spTgt spid="26"/>
                                        </p:tgtEl>
                                        <p:attrNameLst>
                                          <p:attrName>ppt_y</p:attrName>
                                        </p:attrNameLst>
                                      </p:cBhvr>
                                      <p:tavLst>
                                        <p:tav tm="0">
                                          <p:val>
                                            <p:strVal val="ppt_y"/>
                                          </p:val>
                                        </p:tav>
                                        <p:tav tm="100000">
                                          <p:val>
                                            <p:strVal val="1+ppt_h/2"/>
                                          </p:val>
                                        </p:tav>
                                      </p:tavLst>
                                    </p:anim>
                                    <p:set>
                                      <p:cBhvr>
                                        <p:cTn id="114" dur="1" fill="hold">
                                          <p:stCondLst>
                                            <p:cond delay="499"/>
                                          </p:stCondLst>
                                        </p:cTn>
                                        <p:tgtEl>
                                          <p:spTgt spid="26"/>
                                        </p:tgtEl>
                                        <p:attrNameLst>
                                          <p:attrName>style.visibility</p:attrName>
                                        </p:attrNameLst>
                                      </p:cBhvr>
                                      <p:to>
                                        <p:strVal val="hidden"/>
                                      </p:to>
                                    </p:set>
                                  </p:childTnLst>
                                </p:cTn>
                              </p:par>
                              <p:par>
                                <p:cTn id="115" presetID="2" presetClass="exit" presetSubtype="4" fill="hold" grpId="2" nodeType="withEffect">
                                  <p:stCondLst>
                                    <p:cond delay="0"/>
                                  </p:stCondLst>
                                  <p:childTnLst>
                                    <p:anim calcmode="lin" valueType="num">
                                      <p:cBhvr additive="base">
                                        <p:cTn id="116" dur="500"/>
                                        <p:tgtEl>
                                          <p:spTgt spid="21"/>
                                        </p:tgtEl>
                                        <p:attrNameLst>
                                          <p:attrName>ppt_x</p:attrName>
                                        </p:attrNameLst>
                                      </p:cBhvr>
                                      <p:tavLst>
                                        <p:tav tm="0">
                                          <p:val>
                                            <p:strVal val="ppt_x"/>
                                          </p:val>
                                        </p:tav>
                                        <p:tav tm="100000">
                                          <p:val>
                                            <p:strVal val="ppt_x"/>
                                          </p:val>
                                        </p:tav>
                                      </p:tavLst>
                                    </p:anim>
                                    <p:anim calcmode="lin" valueType="num">
                                      <p:cBhvr additive="base">
                                        <p:cTn id="117" dur="500"/>
                                        <p:tgtEl>
                                          <p:spTgt spid="21"/>
                                        </p:tgtEl>
                                        <p:attrNameLst>
                                          <p:attrName>ppt_y</p:attrName>
                                        </p:attrNameLst>
                                      </p:cBhvr>
                                      <p:tavLst>
                                        <p:tav tm="0">
                                          <p:val>
                                            <p:strVal val="ppt_y"/>
                                          </p:val>
                                        </p:tav>
                                        <p:tav tm="100000">
                                          <p:val>
                                            <p:strVal val="1+ppt_h/2"/>
                                          </p:val>
                                        </p:tav>
                                      </p:tavLst>
                                    </p:anim>
                                    <p:set>
                                      <p:cBhvr>
                                        <p:cTn id="118" dur="1" fill="hold">
                                          <p:stCondLst>
                                            <p:cond delay="499"/>
                                          </p:stCondLst>
                                        </p:cTn>
                                        <p:tgtEl>
                                          <p:spTgt spid="21"/>
                                        </p:tgtEl>
                                        <p:attrNameLst>
                                          <p:attrName>style.visibility</p:attrName>
                                        </p:attrNameLst>
                                      </p:cBhvr>
                                      <p:to>
                                        <p:strVal val="hidden"/>
                                      </p:to>
                                    </p:set>
                                  </p:childTnLst>
                                </p:cTn>
                              </p:par>
                              <p:par>
                                <p:cTn id="119" presetID="2" presetClass="exit" presetSubtype="4" fill="hold" grpId="2" nodeType="withEffect">
                                  <p:stCondLst>
                                    <p:cond delay="0"/>
                                  </p:stCondLst>
                                  <p:childTnLst>
                                    <p:anim calcmode="lin" valueType="num">
                                      <p:cBhvr additive="base">
                                        <p:cTn id="120" dur="500"/>
                                        <p:tgtEl>
                                          <p:spTgt spid="27"/>
                                        </p:tgtEl>
                                        <p:attrNameLst>
                                          <p:attrName>ppt_x</p:attrName>
                                        </p:attrNameLst>
                                      </p:cBhvr>
                                      <p:tavLst>
                                        <p:tav tm="0">
                                          <p:val>
                                            <p:strVal val="ppt_x"/>
                                          </p:val>
                                        </p:tav>
                                        <p:tav tm="100000">
                                          <p:val>
                                            <p:strVal val="ppt_x"/>
                                          </p:val>
                                        </p:tav>
                                      </p:tavLst>
                                    </p:anim>
                                    <p:anim calcmode="lin" valueType="num">
                                      <p:cBhvr additive="base">
                                        <p:cTn id="121" dur="500"/>
                                        <p:tgtEl>
                                          <p:spTgt spid="27"/>
                                        </p:tgtEl>
                                        <p:attrNameLst>
                                          <p:attrName>ppt_y</p:attrName>
                                        </p:attrNameLst>
                                      </p:cBhvr>
                                      <p:tavLst>
                                        <p:tav tm="0">
                                          <p:val>
                                            <p:strVal val="ppt_y"/>
                                          </p:val>
                                        </p:tav>
                                        <p:tav tm="100000">
                                          <p:val>
                                            <p:strVal val="1+ppt_h/2"/>
                                          </p:val>
                                        </p:tav>
                                      </p:tavLst>
                                    </p:anim>
                                    <p:set>
                                      <p:cBhvr>
                                        <p:cTn id="122" dur="1" fill="hold">
                                          <p:stCondLst>
                                            <p:cond delay="499"/>
                                          </p:stCondLst>
                                        </p:cTn>
                                        <p:tgtEl>
                                          <p:spTgt spid="27"/>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grpId="1" nodeType="clickEffect">
                                  <p:stCondLst>
                                    <p:cond delay="0"/>
                                  </p:stCondLst>
                                  <p:childTnLst>
                                    <p:animMotion origin="layout" path="M 0.11355 -0.00139 L 0.26164 -0.00185 " pathEditMode="relative" rAng="0" ptsTypes="AA">
                                      <p:cBhvr>
                                        <p:cTn id="126" dur="2000" fill="hold"/>
                                        <p:tgtEl>
                                          <p:spTgt spid="35"/>
                                        </p:tgtEl>
                                        <p:attrNameLst>
                                          <p:attrName>ppt_x</p:attrName>
                                          <p:attrName>ppt_y</p:attrName>
                                        </p:attrNameLst>
                                      </p:cBhvr>
                                      <p:rCtr x="7396" y="-23"/>
                                    </p:animMotion>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down)">
                                      <p:cBhvr>
                                        <p:cTn id="131" dur="500"/>
                                        <p:tgtEl>
                                          <p:spTgt spid="28"/>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nodeType="clickEffect">
                                  <p:stCondLst>
                                    <p:cond delay="0"/>
                                  </p:stCondLst>
                                  <p:childTnLst>
                                    <p:animMotion origin="layout" path="M 0.11337 -0.00023 L 0.26129 -0.00023 " pathEditMode="relative" rAng="0" ptsTypes="AA">
                                      <p:cBhvr>
                                        <p:cTn id="135" dur="2000" fill="hold"/>
                                        <p:tgtEl>
                                          <p:spTgt spid="11"/>
                                        </p:tgtEl>
                                        <p:attrNameLst>
                                          <p:attrName>ppt_x</p:attrName>
                                          <p:attrName>ppt_y</p:attrName>
                                        </p:attrNameLst>
                                      </p:cBhvr>
                                      <p:rCtr x="7396" y="0"/>
                                    </p:animMotion>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 calcmode="lin" valueType="num">
                                      <p:cBhvr additive="base">
                                        <p:cTn id="140" dur="500" fill="hold"/>
                                        <p:tgtEl>
                                          <p:spTgt spid="29"/>
                                        </p:tgtEl>
                                        <p:attrNameLst>
                                          <p:attrName>ppt_x</p:attrName>
                                        </p:attrNameLst>
                                      </p:cBhvr>
                                      <p:tavLst>
                                        <p:tav tm="0">
                                          <p:val>
                                            <p:strVal val="#ppt_x"/>
                                          </p:val>
                                        </p:tav>
                                        <p:tav tm="100000">
                                          <p:val>
                                            <p:strVal val="#ppt_x"/>
                                          </p:val>
                                        </p:tav>
                                      </p:tavLst>
                                    </p:anim>
                                    <p:anim calcmode="lin" valueType="num">
                                      <p:cBhvr additive="base">
                                        <p:cTn id="141" dur="500" fill="hold"/>
                                        <p:tgtEl>
                                          <p:spTgt spid="29"/>
                                        </p:tgtEl>
                                        <p:attrNameLst>
                                          <p:attrName>ppt_y</p:attrName>
                                        </p:attrNameLst>
                                      </p:cBhvr>
                                      <p:tavLst>
                                        <p:tav tm="0">
                                          <p:val>
                                            <p:strVal val="1+#ppt_h/2"/>
                                          </p:val>
                                        </p:tav>
                                        <p:tav tm="100000">
                                          <p:val>
                                            <p:strVal val="#ppt_y"/>
                                          </p:val>
                                        </p:tav>
                                      </p:tavLst>
                                    </p:anim>
                                  </p:childTnLst>
                                </p:cTn>
                              </p:par>
                            </p:childTnLst>
                          </p:cTn>
                        </p:par>
                        <p:par>
                          <p:cTn id="142" fill="hold">
                            <p:stCondLst>
                              <p:cond delay="500"/>
                            </p:stCondLst>
                            <p:childTnLst>
                              <p:par>
                                <p:cTn id="143" presetID="1" presetClass="entr" presetSubtype="0" fill="hold" grpId="1" nodeType="afterEffect">
                                  <p:stCondLst>
                                    <p:cond delay="0"/>
                                  </p:stCondLst>
                                  <p:childTnLst>
                                    <p:set>
                                      <p:cBhvr>
                                        <p:cTn id="144" dur="1" fill="hold">
                                          <p:stCondLst>
                                            <p:cond delay="0"/>
                                          </p:stCondLst>
                                        </p:cTn>
                                        <p:tgtEl>
                                          <p:spTgt spid="30"/>
                                        </p:tgtEl>
                                        <p:attrNameLst>
                                          <p:attrName>style.visibility</p:attrName>
                                        </p:attrNameLst>
                                      </p:cBhvr>
                                      <p:to>
                                        <p:strVal val="visible"/>
                                      </p:to>
                                    </p:set>
                                  </p:childTnLst>
                                </p:cTn>
                              </p:par>
                            </p:childTnLst>
                          </p:cTn>
                        </p:par>
                        <p:par>
                          <p:cTn id="145" fill="hold">
                            <p:stCondLst>
                              <p:cond delay="500"/>
                            </p:stCondLst>
                            <p:childTnLst>
                              <p:par>
                                <p:cTn id="146" presetID="2" presetClass="entr" presetSubtype="4"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 calcmode="lin" valueType="num">
                                      <p:cBhvr additive="base">
                                        <p:cTn id="148" dur="500" fill="hold"/>
                                        <p:tgtEl>
                                          <p:spTgt spid="31"/>
                                        </p:tgtEl>
                                        <p:attrNameLst>
                                          <p:attrName>ppt_x</p:attrName>
                                        </p:attrNameLst>
                                      </p:cBhvr>
                                      <p:tavLst>
                                        <p:tav tm="0">
                                          <p:val>
                                            <p:strVal val="#ppt_x"/>
                                          </p:val>
                                        </p:tav>
                                        <p:tav tm="100000">
                                          <p:val>
                                            <p:strVal val="#ppt_x"/>
                                          </p:val>
                                        </p:tav>
                                      </p:tavLst>
                                    </p:anim>
                                    <p:anim calcmode="lin" valueType="num">
                                      <p:cBhvr additive="base">
                                        <p:cTn id="149" dur="500" fill="hold"/>
                                        <p:tgtEl>
                                          <p:spTgt spid="31"/>
                                        </p:tgtEl>
                                        <p:attrNameLst>
                                          <p:attrName>ppt_y</p:attrName>
                                        </p:attrNameLst>
                                      </p:cBhvr>
                                      <p:tavLst>
                                        <p:tav tm="0">
                                          <p:val>
                                            <p:strVal val="1+#ppt_h/2"/>
                                          </p:val>
                                        </p:tav>
                                        <p:tav tm="100000">
                                          <p:val>
                                            <p:strVal val="#ppt_y"/>
                                          </p:val>
                                        </p:tav>
                                      </p:tavLst>
                                    </p:anim>
                                  </p:childTnLst>
                                </p:cTn>
                              </p:par>
                            </p:childTnLst>
                          </p:cTn>
                        </p:par>
                        <p:par>
                          <p:cTn id="150" fill="hold">
                            <p:stCondLst>
                              <p:cond delay="1000"/>
                            </p:stCondLst>
                            <p:childTnLst>
                              <p:par>
                                <p:cTn id="151" presetID="1" presetClass="entr" presetSubtype="0" fill="hold" grpId="1" nodeType="after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42" presetClass="path" presetSubtype="0" accel="50000" decel="50000" fill="hold" grpId="0" nodeType="clickEffect">
                                  <p:stCondLst>
                                    <p:cond delay="0"/>
                                  </p:stCondLst>
                                  <p:childTnLst>
                                    <p:animMotion origin="layout" path="M 1.66667E-6 -2.22222E-6 L -0.13281 0.24931 " pathEditMode="relative" rAng="0" ptsTypes="AA">
                                      <p:cBhvr>
                                        <p:cTn id="156" dur="2000" fill="hold"/>
                                        <p:tgtEl>
                                          <p:spTgt spid="30"/>
                                        </p:tgtEl>
                                        <p:attrNameLst>
                                          <p:attrName>ppt_x</p:attrName>
                                          <p:attrName>ppt_y</p:attrName>
                                        </p:attrNameLst>
                                      </p:cBhvr>
                                      <p:rCtr x="-6649" y="12454"/>
                                    </p:animMotion>
                                  </p:childTnLst>
                                </p:cTn>
                              </p:par>
                              <p:par>
                                <p:cTn id="157" presetID="42" presetClass="path" presetSubtype="0" accel="50000" decel="50000" fill="hold" grpId="0" nodeType="withEffect">
                                  <p:stCondLst>
                                    <p:cond delay="0"/>
                                  </p:stCondLst>
                                  <p:childTnLst>
                                    <p:animMotion origin="layout" path="M -3.88889E-6 4.81481E-6 L -0.23125 0.14861 " pathEditMode="relative" rAng="0" ptsTypes="AA">
                                      <p:cBhvr>
                                        <p:cTn id="158" dur="2000" fill="hold"/>
                                        <p:tgtEl>
                                          <p:spTgt spid="32"/>
                                        </p:tgtEl>
                                        <p:attrNameLst>
                                          <p:attrName>ppt_x</p:attrName>
                                          <p:attrName>ppt_y</p:attrName>
                                        </p:attrNameLst>
                                      </p:cBhvr>
                                      <p:rCtr x="-11563" y="7431"/>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1" nodeType="clickEffect">
                                  <p:stCondLst>
                                    <p:cond delay="0"/>
                                  </p:stCondLst>
                                  <p:childTnLst>
                                    <p:set>
                                      <p:cBhvr>
                                        <p:cTn id="162" dur="1" fill="hold">
                                          <p:stCondLst>
                                            <p:cond delay="0"/>
                                          </p:stCondLst>
                                        </p:cTn>
                                        <p:tgtEl>
                                          <p:spTgt spid="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42" presetClass="path" presetSubtype="0" accel="50000" decel="50000" fill="hold" grpId="2" nodeType="clickEffect">
                                  <p:stCondLst>
                                    <p:cond delay="0"/>
                                  </p:stCondLst>
                                  <p:childTnLst>
                                    <p:animMotion origin="layout" path="M -0.23125 0.14861 L 0.1033 -0.40301 " pathEditMode="relative" rAng="0" ptsTypes="AA">
                                      <p:cBhvr>
                                        <p:cTn id="166" dur="2000" fill="hold"/>
                                        <p:tgtEl>
                                          <p:spTgt spid="32"/>
                                        </p:tgtEl>
                                        <p:attrNameLst>
                                          <p:attrName>ppt_x</p:attrName>
                                          <p:attrName>ppt_y</p:attrName>
                                        </p:attrNameLst>
                                      </p:cBhvr>
                                      <p:rCtr x="16719" y="-27593"/>
                                    </p:animMotion>
                                  </p:childTnLst>
                                </p:cTn>
                              </p:par>
                              <p:par>
                                <p:cTn id="167" presetID="42" presetClass="path" presetSubtype="0" accel="50000" decel="50000" fill="hold" grpId="0" nodeType="withEffect">
                                  <p:stCondLst>
                                    <p:cond delay="0"/>
                                  </p:stCondLst>
                                  <p:childTnLst>
                                    <p:animMotion origin="layout" path="M 5E-6 4.81481E-6 L 0.33091 -0.55301 " pathEditMode="relative" rAng="0" ptsTypes="AA">
                                      <p:cBhvr>
                                        <p:cTn id="168" dur="2000" fill="hold"/>
                                        <p:tgtEl>
                                          <p:spTgt spid="8"/>
                                        </p:tgtEl>
                                        <p:attrNameLst>
                                          <p:attrName>ppt_x</p:attrName>
                                          <p:attrName>ppt_y</p:attrName>
                                        </p:attrNameLst>
                                      </p:cBhvr>
                                      <p:rCtr x="16545" y="-27662"/>
                                    </p:animMotion>
                                  </p:childTnLst>
                                </p:cTn>
                              </p:par>
                              <p:par>
                                <p:cTn id="169" presetID="42" presetClass="path" presetSubtype="0" accel="50000" decel="50000" fill="hold" grpId="2" nodeType="withEffect">
                                  <p:stCondLst>
                                    <p:cond delay="0"/>
                                  </p:stCondLst>
                                  <p:childTnLst>
                                    <p:animMotion origin="layout" path="M -0.13281 0.24931 L 0.19635 -0.30139 " pathEditMode="relative" rAng="0" ptsTypes="AA">
                                      <p:cBhvr>
                                        <p:cTn id="170" dur="2000" fill="hold"/>
                                        <p:tgtEl>
                                          <p:spTgt spid="30"/>
                                        </p:tgtEl>
                                        <p:attrNameLst>
                                          <p:attrName>ppt_x</p:attrName>
                                          <p:attrName>ppt_y</p:attrName>
                                        </p:attrNameLst>
                                      </p:cBhvr>
                                      <p:rCtr x="16458" y="-27546"/>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3"/>
                                        </p:tgtEl>
                                        <p:attrNameLst>
                                          <p:attrName>style.visibility</p:attrName>
                                        </p:attrNameLst>
                                      </p:cBhvr>
                                      <p:to>
                                        <p:strVal val="visible"/>
                                      </p:to>
                                    </p:set>
                                  </p:childTnLst>
                                </p:cTn>
                              </p:par>
                              <p:par>
                                <p:cTn id="175" presetID="1" presetClass="exit" presetSubtype="0" fill="hold" grpId="1" nodeType="withEffect">
                                  <p:stCondLst>
                                    <p:cond delay="0"/>
                                  </p:stCondLst>
                                  <p:childTnLst>
                                    <p:set>
                                      <p:cBhvr>
                                        <p:cTn id="176" dur="1" fill="hold">
                                          <p:stCondLst>
                                            <p:cond delay="0"/>
                                          </p:stCondLst>
                                        </p:cTn>
                                        <p:tgtEl>
                                          <p:spTgt spid="29"/>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3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34"/>
                                        </p:tgtEl>
                                        <p:attrNameLst>
                                          <p:attrName>style.visibility</p:attrName>
                                        </p:attrNameLst>
                                      </p:cBhvr>
                                      <p:to>
                                        <p:strVal val="visible"/>
                                      </p:to>
                                    </p:set>
                                    <p:animEffect transition="in" filter="wipe(left)">
                                      <p:cBhvr>
                                        <p:cTn id="183" dur="500"/>
                                        <p:tgtEl>
                                          <p:spTgt spid="34"/>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xit" presetSubtype="8" fill="hold" nodeType="clickEffect">
                                  <p:stCondLst>
                                    <p:cond delay="0"/>
                                  </p:stCondLst>
                                  <p:childTnLst>
                                    <p:animEffect transition="out" filter="wipe(left)">
                                      <p:cBhvr>
                                        <p:cTn id="187" dur="500"/>
                                        <p:tgtEl>
                                          <p:spTgt spid="34"/>
                                        </p:tgtEl>
                                      </p:cBhvr>
                                    </p:animEffect>
                                    <p:set>
                                      <p:cBhvr>
                                        <p:cTn id="188" dur="1" fill="hold">
                                          <p:stCondLst>
                                            <p:cond delay="499"/>
                                          </p:stCondLst>
                                        </p:cTn>
                                        <p:tgtEl>
                                          <p:spTgt spid="3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grpId="2" nodeType="clickEffect">
                                  <p:stCondLst>
                                    <p:cond delay="0"/>
                                  </p:stCondLst>
                                  <p:childTnLst>
                                    <p:animMotion origin="layout" path="M 0.26164 -0.00185 L 0.41493 -0.18588 " pathEditMode="relative" rAng="0" ptsTypes="AA">
                                      <p:cBhvr>
                                        <p:cTn id="192" dur="2000" fill="hold"/>
                                        <p:tgtEl>
                                          <p:spTgt spid="35"/>
                                        </p:tgtEl>
                                        <p:attrNameLst>
                                          <p:attrName>ppt_x</p:attrName>
                                          <p:attrName>ppt_y</p:attrName>
                                        </p:attrNameLst>
                                      </p:cBhvr>
                                      <p:rCtr x="7656" y="-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1" grpId="2"/>
      <p:bldP spid="21" grpId="3"/>
      <p:bldP spid="8" grpId="0"/>
      <p:bldP spid="8" grpId="1"/>
      <p:bldP spid="15" grpId="0"/>
      <p:bldP spid="17" grpId="0" animBg="1"/>
      <p:bldP spid="17" grpId="1" animBg="1"/>
      <p:bldP spid="18" grpId="0" animBg="1"/>
      <p:bldP spid="18" grpId="1" animBg="1"/>
      <p:bldP spid="19" grpId="0"/>
      <p:bldP spid="19" grpId="1"/>
      <p:bldP spid="19" grpId="2"/>
      <p:bldP spid="20" grpId="0"/>
      <p:bldP spid="20" grpId="1"/>
      <p:bldP spid="20" grpId="2"/>
      <p:bldP spid="20" grpId="3"/>
      <p:bldP spid="24" grpId="0" animBg="1"/>
      <p:bldP spid="24" grpId="1" animBg="1"/>
      <p:bldP spid="25" grpId="0" animBg="1"/>
      <p:bldP spid="25" grpId="1" animBg="1"/>
      <p:bldP spid="26" grpId="0"/>
      <p:bldP spid="26" grpId="1"/>
      <p:bldP spid="26" grpId="2"/>
      <p:bldP spid="27" grpId="0"/>
      <p:bldP spid="27" grpId="1"/>
      <p:bldP spid="27" grpId="2"/>
      <p:bldP spid="29" grpId="0" animBg="1"/>
      <p:bldP spid="29" grpId="1" animBg="1"/>
      <p:bldP spid="30" grpId="0"/>
      <p:bldP spid="30" grpId="1"/>
      <p:bldP spid="30" grpId="2"/>
      <p:bldP spid="31" grpId="0" animBg="1"/>
      <p:bldP spid="31" grpId="1" animBg="1"/>
      <p:bldP spid="32" grpId="0"/>
      <p:bldP spid="32" grpId="1"/>
      <p:bldP spid="32" grpId="2"/>
      <p:bldP spid="33" grpId="0"/>
      <p:bldP spid="35" grpId="0" animBg="1"/>
      <p:bldP spid="35" grpId="1" animBg="1"/>
      <p:bldP spid="35"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CEBDC8-924A-4825-9FD5-724B552F9EAA}"/>
              </a:ext>
            </a:extLst>
          </p:cNvPr>
          <p:cNvSpPr>
            <a:spLocks noGrp="1"/>
          </p:cNvSpPr>
          <p:nvPr>
            <p:ph idx="1"/>
          </p:nvPr>
        </p:nvSpPr>
        <p:spPr>
          <a:xfrm>
            <a:off x="628650" y="1397686"/>
            <a:ext cx="7886700" cy="4291602"/>
          </a:xfrm>
        </p:spPr>
        <p:txBody>
          <a:bodyPr>
            <a:normAutofit/>
          </a:bodyPr>
          <a:lstStyle/>
          <a:p>
            <a:pPr marL="0" indent="0">
              <a:buNone/>
            </a:pPr>
            <a:r>
              <a:rPr lang="en-US" altLang="zh-CN" sz="2000" b="0" i="0" dirty="0" err="1">
                <a:solidFill>
                  <a:srgbClr val="222222"/>
                </a:solidFill>
                <a:effectLst/>
                <a:latin typeface="Arial" panose="020B0604020202020204" pitchFamily="34" charset="0"/>
              </a:rPr>
              <a:t>Efron</a:t>
            </a:r>
            <a:r>
              <a:rPr lang="en-US" altLang="zh-CN" sz="2000" b="0" i="0" dirty="0">
                <a:solidFill>
                  <a:srgbClr val="222222"/>
                </a:solidFill>
                <a:effectLst/>
                <a:latin typeface="Arial" panose="020B0604020202020204" pitchFamily="34" charset="0"/>
              </a:rPr>
              <a:t>, Bradley, et al. "Least angle regression." </a:t>
            </a:r>
            <a:r>
              <a:rPr lang="en-US" altLang="zh-CN" sz="2000" b="0" i="1" dirty="0">
                <a:solidFill>
                  <a:srgbClr val="222222"/>
                </a:solidFill>
                <a:effectLst/>
                <a:latin typeface="Arial" panose="020B0604020202020204" pitchFamily="34" charset="0"/>
              </a:rPr>
              <a:t>The Annals of statistics</a:t>
            </a:r>
            <a:r>
              <a:rPr lang="en-US" altLang="zh-CN" sz="2000" b="0" i="0" dirty="0">
                <a:solidFill>
                  <a:srgbClr val="222222"/>
                </a:solidFill>
                <a:effectLst/>
                <a:latin typeface="Arial" panose="020B0604020202020204" pitchFamily="34" charset="0"/>
              </a:rPr>
              <a:t> 32.2 (2004): 407-499.</a:t>
            </a:r>
          </a:p>
          <a:p>
            <a:pPr marL="0" indent="0">
              <a:buNone/>
            </a:pPr>
            <a:r>
              <a:rPr lang="en-US" altLang="zh-CN" sz="2000" b="0" i="0" dirty="0">
                <a:solidFill>
                  <a:srgbClr val="222222"/>
                </a:solidFill>
                <a:effectLst/>
                <a:latin typeface="Arial" panose="020B0604020202020204" pitchFamily="34" charset="0"/>
              </a:rPr>
              <a:t>Hastie, Trevor, Robert </a:t>
            </a:r>
            <a:r>
              <a:rPr lang="en-US" altLang="zh-CN" sz="2000" b="0" i="0" dirty="0" err="1">
                <a:solidFill>
                  <a:srgbClr val="222222"/>
                </a:solidFill>
                <a:effectLst/>
                <a:latin typeface="Arial" panose="020B0604020202020204" pitchFamily="34" charset="0"/>
              </a:rPr>
              <a:t>Tibshirani</a:t>
            </a:r>
            <a:r>
              <a:rPr lang="en-US" altLang="zh-CN" sz="2000" b="0" i="0" dirty="0">
                <a:solidFill>
                  <a:srgbClr val="222222"/>
                </a:solidFill>
                <a:effectLst/>
                <a:latin typeface="Arial" panose="020B0604020202020204" pitchFamily="34" charset="0"/>
              </a:rPr>
              <a:t>, and Martin Wainwright. </a:t>
            </a:r>
            <a:r>
              <a:rPr lang="en-US" altLang="zh-CN" sz="2000" b="0" i="1" dirty="0">
                <a:solidFill>
                  <a:srgbClr val="222222"/>
                </a:solidFill>
                <a:effectLst/>
                <a:latin typeface="Arial" panose="020B0604020202020204" pitchFamily="34" charset="0"/>
              </a:rPr>
              <a:t>Statistical learning with sparsity: the lasso and generalizations</a:t>
            </a:r>
            <a:r>
              <a:rPr lang="en-US" altLang="zh-CN" sz="2000" b="0" i="0" dirty="0">
                <a:solidFill>
                  <a:srgbClr val="222222"/>
                </a:solidFill>
                <a:effectLst/>
                <a:latin typeface="Arial" panose="020B0604020202020204" pitchFamily="34" charset="0"/>
              </a:rPr>
              <a:t>. CRC press, 2015.</a:t>
            </a:r>
          </a:p>
          <a:p>
            <a:pPr marL="0" indent="0">
              <a:buNone/>
            </a:pPr>
            <a:r>
              <a:rPr lang="en-US" altLang="zh-CN" sz="2000" b="0" i="0" dirty="0">
                <a:solidFill>
                  <a:srgbClr val="222222"/>
                </a:solidFill>
                <a:effectLst/>
                <a:latin typeface="Arial" panose="020B0604020202020204" pitchFamily="34" charset="0"/>
              </a:rPr>
              <a:t>James, Gareth, et al. </a:t>
            </a:r>
            <a:r>
              <a:rPr lang="en-US" altLang="zh-CN" sz="2000" b="0" i="1" dirty="0">
                <a:solidFill>
                  <a:srgbClr val="222222"/>
                </a:solidFill>
                <a:effectLst/>
                <a:latin typeface="Arial" panose="020B0604020202020204" pitchFamily="34" charset="0"/>
              </a:rPr>
              <a:t>An introduction to statistical learning</a:t>
            </a:r>
            <a:r>
              <a:rPr lang="en-US" altLang="zh-CN" sz="2000" b="0" i="0" dirty="0">
                <a:solidFill>
                  <a:srgbClr val="222222"/>
                </a:solidFill>
                <a:effectLst/>
                <a:latin typeface="Arial" panose="020B0604020202020204" pitchFamily="34" charset="0"/>
              </a:rPr>
              <a:t>. Vol. 112. </a:t>
            </a:r>
            <a:r>
              <a:rPr lang="en-US" altLang="zh-CN" sz="2000" b="0" i="0">
                <a:solidFill>
                  <a:srgbClr val="222222"/>
                </a:solidFill>
                <a:effectLst/>
                <a:latin typeface="Arial" panose="020B0604020202020204" pitchFamily="34" charset="0"/>
              </a:rPr>
              <a:t>New York: springer, 2013.</a:t>
            </a:r>
            <a:endParaRPr lang="en-US" altLang="zh-CN" sz="3200" dirty="0">
              <a:solidFill>
                <a:srgbClr val="222222"/>
              </a:solidFill>
              <a:latin typeface="Arial" panose="020B0604020202020204" pitchFamily="34" charset="0"/>
            </a:endParaRPr>
          </a:p>
        </p:txBody>
      </p:sp>
      <p:sp>
        <p:nvSpPr>
          <p:cNvPr id="4" name="日期占位符 3">
            <a:extLst>
              <a:ext uri="{FF2B5EF4-FFF2-40B4-BE49-F238E27FC236}">
                <a16:creationId xmlns:a16="http://schemas.microsoft.com/office/drawing/2014/main" id="{BC7ABA88-DC6F-4FB6-A17D-28CFBB4ECA65}"/>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E67FDE34-91A9-4BBE-A271-C72FFEBF50E3}"/>
              </a:ext>
            </a:extLst>
          </p:cNvPr>
          <p:cNvSpPr>
            <a:spLocks noGrp="1"/>
          </p:cNvSpPr>
          <p:nvPr>
            <p:ph type="sldNum" sz="quarter" idx="12"/>
          </p:nvPr>
        </p:nvSpPr>
        <p:spPr/>
        <p:txBody>
          <a:bodyPr/>
          <a:lstStyle/>
          <a:p>
            <a:fld id="{58B7A102-A293-48E3-ABC7-BD8CFF4F364D}" type="slidenum">
              <a:rPr lang="zh-CN" altLang="en-US" smtClean="0"/>
              <a:t>16</a:t>
            </a:fld>
            <a:endParaRPr lang="zh-CN" altLang="en-US"/>
          </a:p>
        </p:txBody>
      </p:sp>
      <p:sp>
        <p:nvSpPr>
          <p:cNvPr id="6" name="标题 1">
            <a:extLst>
              <a:ext uri="{FF2B5EF4-FFF2-40B4-BE49-F238E27FC236}">
                <a16:creationId xmlns:a16="http://schemas.microsoft.com/office/drawing/2014/main" id="{734FC35F-714A-4C09-8BAC-81C60BDBCB75}"/>
              </a:ext>
            </a:extLst>
          </p:cNvPr>
          <p:cNvSpPr txBox="1">
            <a:spLocks/>
          </p:cNvSpPr>
          <p:nvPr/>
        </p:nvSpPr>
        <p:spPr>
          <a:xfrm>
            <a:off x="72468" y="120030"/>
            <a:ext cx="7886700" cy="483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solidFill>
                  <a:schemeClr val="bg1"/>
                </a:solidFill>
                <a:latin typeface="微软雅黑" panose="020B0503020204020204" pitchFamily="34" charset="-122"/>
                <a:ea typeface="微软雅黑" panose="020B0503020204020204" pitchFamily="34" charset="-122"/>
              </a:rPr>
              <a:t>参考文献</a:t>
            </a:r>
          </a:p>
        </p:txBody>
      </p:sp>
    </p:spTree>
    <p:extLst>
      <p:ext uri="{BB962C8B-B14F-4D97-AF65-F5344CB8AC3E}">
        <p14:creationId xmlns:p14="http://schemas.microsoft.com/office/powerpoint/2010/main" val="1087570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08760-C69E-461F-9A7F-C3338448E054}"/>
              </a:ext>
            </a:extLst>
          </p:cNvPr>
          <p:cNvSpPr>
            <a:spLocks noGrp="1"/>
          </p:cNvSpPr>
          <p:nvPr>
            <p:ph type="title"/>
          </p:nvPr>
        </p:nvSpPr>
        <p:spPr>
          <a:xfrm>
            <a:off x="2093560" y="2766218"/>
            <a:ext cx="4956880" cy="1325563"/>
          </a:xfrm>
        </p:spPr>
        <p:txBody>
          <a:bodyPr/>
          <a:lstStyle/>
          <a:p>
            <a:r>
              <a:rPr lang="en-US" altLang="zh-CN" dirty="0">
                <a:latin typeface="+mn-ea"/>
                <a:ea typeface="+mn-ea"/>
              </a:rPr>
              <a:t>Thanks for listening</a:t>
            </a:r>
            <a:r>
              <a:rPr lang="zh-CN" altLang="en-US" dirty="0">
                <a:latin typeface="+mn-ea"/>
                <a:ea typeface="+mn-ea"/>
              </a:rPr>
              <a:t>！</a:t>
            </a:r>
          </a:p>
        </p:txBody>
      </p:sp>
      <p:sp>
        <p:nvSpPr>
          <p:cNvPr id="4" name="日期占位符 3">
            <a:extLst>
              <a:ext uri="{FF2B5EF4-FFF2-40B4-BE49-F238E27FC236}">
                <a16:creationId xmlns:a16="http://schemas.microsoft.com/office/drawing/2014/main" id="{26CBD6F2-D894-4460-880B-EA92FD3A2594}"/>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F24FF65C-CF98-4015-8B57-D78136824C16}"/>
              </a:ext>
            </a:extLst>
          </p:cNvPr>
          <p:cNvSpPr>
            <a:spLocks noGrp="1"/>
          </p:cNvSpPr>
          <p:nvPr>
            <p:ph type="sldNum" sz="quarter" idx="12"/>
          </p:nvPr>
        </p:nvSpPr>
        <p:spPr/>
        <p:txBody>
          <a:bodyPr/>
          <a:lstStyle/>
          <a:p>
            <a:fld id="{58B7A102-A293-48E3-ABC7-BD8CFF4F364D}" type="slidenum">
              <a:rPr lang="zh-CN" altLang="en-US" smtClean="0"/>
              <a:t>17</a:t>
            </a:fld>
            <a:endParaRPr lang="zh-CN" altLang="en-US"/>
          </a:p>
        </p:txBody>
      </p:sp>
    </p:spTree>
    <p:extLst>
      <p:ext uri="{BB962C8B-B14F-4D97-AF65-F5344CB8AC3E}">
        <p14:creationId xmlns:p14="http://schemas.microsoft.com/office/powerpoint/2010/main" val="6228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D89095-BB63-4A25-AADD-22246E5E2D85}"/>
              </a:ext>
            </a:extLst>
          </p:cNvPr>
          <p:cNvSpPr>
            <a:spLocks noGrp="1"/>
          </p:cNvSpPr>
          <p:nvPr>
            <p:ph idx="1"/>
          </p:nvPr>
        </p:nvSpPr>
        <p:spPr>
          <a:xfrm>
            <a:off x="432455" y="1197205"/>
            <a:ext cx="7886700" cy="4798243"/>
          </a:xfrm>
        </p:spPr>
        <p:txBody>
          <a:bodyPr>
            <a:normAutofit/>
          </a:bodyPr>
          <a:lstStyle/>
          <a:p>
            <a:r>
              <a:rPr lang="en-US" altLang="zh-CN" dirty="0"/>
              <a:t>LARS</a:t>
            </a:r>
            <a:r>
              <a:rPr lang="zh-CN" altLang="en-US" dirty="0"/>
              <a:t>算法背景</a:t>
            </a:r>
            <a:endParaRPr lang="en-US" altLang="zh-CN" dirty="0"/>
          </a:p>
          <a:p>
            <a:pPr lvl="1"/>
            <a:r>
              <a:rPr lang="zh-CN" altLang="en-US" dirty="0"/>
              <a:t>名称</a:t>
            </a:r>
            <a:r>
              <a:rPr lang="en-US" altLang="zh-CN" dirty="0"/>
              <a:t>Least Angle Regression</a:t>
            </a:r>
          </a:p>
          <a:p>
            <a:pPr lvl="1"/>
            <a:r>
              <a:rPr lang="en-US" altLang="zh-CN" dirty="0"/>
              <a:t>LARS</a:t>
            </a:r>
            <a:r>
              <a:rPr lang="zh-CN" altLang="en-US" dirty="0"/>
              <a:t>算法的目标</a:t>
            </a:r>
            <a:endParaRPr lang="en-US" altLang="zh-CN" dirty="0"/>
          </a:p>
          <a:p>
            <a:pPr lvl="1"/>
            <a:r>
              <a:rPr lang="en-US" altLang="zh-CN" dirty="0"/>
              <a:t>LASSO</a:t>
            </a:r>
            <a:r>
              <a:rPr lang="zh-CN" altLang="en-US" dirty="0"/>
              <a:t>问题</a:t>
            </a:r>
            <a:endParaRPr lang="en-US" altLang="zh-CN" dirty="0"/>
          </a:p>
          <a:p>
            <a:r>
              <a:rPr lang="en-US" altLang="zh-CN" dirty="0"/>
              <a:t>LARS</a:t>
            </a:r>
            <a:r>
              <a:rPr lang="zh-CN" altLang="en-US" dirty="0"/>
              <a:t>算法步骤与分析</a:t>
            </a:r>
            <a:endParaRPr lang="en-US" altLang="zh-CN" dirty="0"/>
          </a:p>
          <a:p>
            <a:pPr lvl="1"/>
            <a:r>
              <a:rPr lang="zh-CN" altLang="en-US" dirty="0"/>
              <a:t>几何意义</a:t>
            </a:r>
            <a:endParaRPr lang="en-US" altLang="zh-CN" dirty="0"/>
          </a:p>
          <a:p>
            <a:pPr lvl="1"/>
            <a:r>
              <a:rPr lang="zh-CN" altLang="en-US" dirty="0"/>
              <a:t>简明步骤</a:t>
            </a:r>
            <a:endParaRPr lang="en-US" altLang="zh-CN" dirty="0"/>
          </a:p>
          <a:p>
            <a:pPr lvl="1"/>
            <a:r>
              <a:rPr lang="zh-CN" altLang="en-US" dirty="0"/>
              <a:t>算法性质简介</a:t>
            </a:r>
            <a:endParaRPr lang="en-US" altLang="zh-CN" dirty="0"/>
          </a:p>
          <a:p>
            <a:r>
              <a:rPr lang="en-US" altLang="zh-CN" dirty="0"/>
              <a:t>LARS</a:t>
            </a:r>
            <a:r>
              <a:rPr lang="zh-CN" altLang="en-US" dirty="0"/>
              <a:t>算法的修正</a:t>
            </a:r>
            <a:endParaRPr lang="en-US" altLang="zh-CN" dirty="0"/>
          </a:p>
          <a:p>
            <a:pPr lvl="1"/>
            <a:r>
              <a:rPr lang="en-US" altLang="zh-CN" dirty="0"/>
              <a:t>LARS</a:t>
            </a:r>
            <a:r>
              <a:rPr lang="zh-CN" altLang="en-US" dirty="0"/>
              <a:t>算法的</a:t>
            </a:r>
            <a:r>
              <a:rPr lang="en-US" altLang="zh-CN" dirty="0"/>
              <a:t>LASSO</a:t>
            </a:r>
            <a:r>
              <a:rPr lang="zh-CN" altLang="en-US" dirty="0"/>
              <a:t>修正</a:t>
            </a:r>
            <a:endParaRPr lang="en-US" altLang="zh-CN" dirty="0"/>
          </a:p>
        </p:txBody>
      </p:sp>
      <p:sp>
        <p:nvSpPr>
          <p:cNvPr id="4" name="日期占位符 3">
            <a:extLst>
              <a:ext uri="{FF2B5EF4-FFF2-40B4-BE49-F238E27FC236}">
                <a16:creationId xmlns:a16="http://schemas.microsoft.com/office/drawing/2014/main" id="{33BA9B61-91BB-4471-8173-B73F43F06607}"/>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5B004EA0-E5E2-4FFD-94F3-BF984BB75F4B}"/>
              </a:ext>
            </a:extLst>
          </p:cNvPr>
          <p:cNvSpPr>
            <a:spLocks noGrp="1"/>
          </p:cNvSpPr>
          <p:nvPr>
            <p:ph type="sldNum" sz="quarter" idx="12"/>
          </p:nvPr>
        </p:nvSpPr>
        <p:spPr/>
        <p:txBody>
          <a:bodyPr/>
          <a:lstStyle/>
          <a:p>
            <a:fld id="{58B7A102-A293-48E3-ABC7-BD8CFF4F364D}" type="slidenum">
              <a:rPr lang="zh-CN" altLang="en-US" smtClean="0"/>
              <a:t>2</a:t>
            </a:fld>
            <a:endParaRPr lang="zh-CN" altLang="en-US"/>
          </a:p>
        </p:txBody>
      </p:sp>
      <p:sp>
        <p:nvSpPr>
          <p:cNvPr id="6" name="文本框 5">
            <a:extLst>
              <a:ext uri="{FF2B5EF4-FFF2-40B4-BE49-F238E27FC236}">
                <a16:creationId xmlns:a16="http://schemas.microsoft.com/office/drawing/2014/main" id="{96B188BA-92E9-4E2A-9147-10F9542355B5}"/>
              </a:ext>
            </a:extLst>
          </p:cNvPr>
          <p:cNvSpPr txBox="1"/>
          <p:nvPr/>
        </p:nvSpPr>
        <p:spPr>
          <a:xfrm>
            <a:off x="75414" y="66706"/>
            <a:ext cx="1480009" cy="523220"/>
          </a:xfrm>
          <a:prstGeom prst="rect">
            <a:avLst/>
          </a:prstGeom>
          <a:noFill/>
        </p:spPr>
        <p:txBody>
          <a:bodyPr wrap="squar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目录</a:t>
            </a:r>
          </a:p>
        </p:txBody>
      </p:sp>
      <p:sp>
        <p:nvSpPr>
          <p:cNvPr id="7" name="文本框 6">
            <a:extLst>
              <a:ext uri="{FF2B5EF4-FFF2-40B4-BE49-F238E27FC236}">
                <a16:creationId xmlns:a16="http://schemas.microsoft.com/office/drawing/2014/main" id="{978E8B73-B529-4906-850A-719F98C36278}"/>
              </a:ext>
            </a:extLst>
          </p:cNvPr>
          <p:cNvSpPr txBox="1"/>
          <p:nvPr/>
        </p:nvSpPr>
        <p:spPr>
          <a:xfrm>
            <a:off x="7607431" y="94987"/>
            <a:ext cx="1480009" cy="584775"/>
          </a:xfrm>
          <a:prstGeom prst="rect">
            <a:avLst/>
          </a:prstGeom>
          <a:noFill/>
        </p:spPr>
        <p:txBody>
          <a:bodyPr wrap="square" rtlCol="0">
            <a:spAutoFit/>
          </a:bodyPr>
          <a:lstStyle/>
          <a:p>
            <a:pPr algn="l"/>
            <a:r>
              <a:rPr lang="en-US" altLang="zh-CN" sz="3200" dirty="0">
                <a:solidFill>
                  <a:schemeClr val="bg1"/>
                </a:solidFill>
              </a:rPr>
              <a:t>Outline</a:t>
            </a:r>
            <a:endParaRPr lang="zh-CN" altLang="en-US" sz="3200" dirty="0">
              <a:solidFill>
                <a:schemeClr val="bg1"/>
              </a:solidFill>
            </a:endParaRPr>
          </a:p>
        </p:txBody>
      </p:sp>
    </p:spTree>
    <p:extLst>
      <p:ext uri="{BB962C8B-B14F-4D97-AF65-F5344CB8AC3E}">
        <p14:creationId xmlns:p14="http://schemas.microsoft.com/office/powerpoint/2010/main" val="262351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D89095-BB63-4A25-AADD-22246E5E2D85}"/>
              </a:ext>
            </a:extLst>
          </p:cNvPr>
          <p:cNvSpPr>
            <a:spLocks noGrp="1"/>
          </p:cNvSpPr>
          <p:nvPr>
            <p:ph idx="1"/>
          </p:nvPr>
        </p:nvSpPr>
        <p:spPr>
          <a:xfrm>
            <a:off x="432455" y="1197205"/>
            <a:ext cx="7886700" cy="4798243"/>
          </a:xfrm>
        </p:spPr>
        <p:txBody>
          <a:bodyPr>
            <a:normAutofit/>
          </a:bodyPr>
          <a:lstStyle/>
          <a:p>
            <a:r>
              <a:rPr lang="en-US" altLang="zh-CN" dirty="0"/>
              <a:t>LARS</a:t>
            </a:r>
            <a:r>
              <a:rPr lang="zh-CN" altLang="en-US" dirty="0"/>
              <a:t>算法背景</a:t>
            </a:r>
            <a:endParaRPr lang="en-US" altLang="zh-CN" dirty="0"/>
          </a:p>
          <a:p>
            <a:pPr lvl="1"/>
            <a:r>
              <a:rPr lang="zh-CN" altLang="en-US" dirty="0"/>
              <a:t>名称</a:t>
            </a:r>
            <a:r>
              <a:rPr lang="en-US" altLang="zh-CN" dirty="0"/>
              <a:t>Least Angle Regression</a:t>
            </a:r>
          </a:p>
          <a:p>
            <a:pPr lvl="1"/>
            <a:r>
              <a:rPr lang="en-US" altLang="zh-CN" dirty="0"/>
              <a:t>LARS</a:t>
            </a:r>
            <a:r>
              <a:rPr lang="zh-CN" altLang="en-US" dirty="0"/>
              <a:t>算法的目标</a:t>
            </a:r>
            <a:endParaRPr lang="en-US" altLang="zh-CN" dirty="0"/>
          </a:p>
          <a:p>
            <a:pPr lvl="1"/>
            <a:r>
              <a:rPr lang="en-US" altLang="zh-CN" dirty="0"/>
              <a:t>LASSO</a:t>
            </a:r>
            <a:r>
              <a:rPr lang="zh-CN" altLang="en-US" dirty="0"/>
              <a:t>问题</a:t>
            </a:r>
            <a:endParaRPr lang="en-US" altLang="zh-CN" dirty="0"/>
          </a:p>
          <a:p>
            <a:r>
              <a:rPr lang="en-US" altLang="zh-CN" dirty="0">
                <a:solidFill>
                  <a:schemeClr val="bg1">
                    <a:lumMod val="85000"/>
                  </a:schemeClr>
                </a:solidFill>
              </a:rPr>
              <a:t>LARS</a:t>
            </a:r>
            <a:r>
              <a:rPr lang="zh-CN" altLang="en-US" dirty="0">
                <a:solidFill>
                  <a:schemeClr val="bg1">
                    <a:lumMod val="85000"/>
                  </a:schemeClr>
                </a:solidFill>
              </a:rPr>
              <a:t>算法步骤与分析</a:t>
            </a:r>
            <a:endParaRPr lang="en-US" altLang="zh-CN" dirty="0">
              <a:solidFill>
                <a:schemeClr val="bg1">
                  <a:lumMod val="85000"/>
                </a:schemeClr>
              </a:solidFill>
            </a:endParaRPr>
          </a:p>
          <a:p>
            <a:pPr lvl="1"/>
            <a:r>
              <a:rPr lang="zh-CN" altLang="en-US" dirty="0">
                <a:solidFill>
                  <a:schemeClr val="bg1">
                    <a:lumMod val="85000"/>
                  </a:schemeClr>
                </a:solidFill>
              </a:rPr>
              <a:t>几何意义</a:t>
            </a:r>
            <a:endParaRPr lang="en-US" altLang="zh-CN" dirty="0">
              <a:solidFill>
                <a:schemeClr val="bg1">
                  <a:lumMod val="85000"/>
                </a:schemeClr>
              </a:solidFill>
            </a:endParaRPr>
          </a:p>
          <a:p>
            <a:pPr lvl="1"/>
            <a:r>
              <a:rPr lang="zh-CN" altLang="en-US" dirty="0">
                <a:solidFill>
                  <a:schemeClr val="bg1">
                    <a:lumMod val="85000"/>
                  </a:schemeClr>
                </a:solidFill>
              </a:rPr>
              <a:t>简明步骤</a:t>
            </a:r>
            <a:endParaRPr lang="en-US" altLang="zh-CN" dirty="0">
              <a:solidFill>
                <a:schemeClr val="bg1">
                  <a:lumMod val="85000"/>
                </a:schemeClr>
              </a:solidFill>
            </a:endParaRPr>
          </a:p>
          <a:p>
            <a:pPr lvl="1"/>
            <a:r>
              <a:rPr lang="zh-CN" altLang="en-US" dirty="0">
                <a:solidFill>
                  <a:schemeClr val="bg1">
                    <a:lumMod val="85000"/>
                  </a:schemeClr>
                </a:solidFill>
              </a:rPr>
              <a:t>算法性质简介</a:t>
            </a:r>
            <a:endParaRPr lang="en-US" altLang="zh-CN" dirty="0">
              <a:solidFill>
                <a:schemeClr val="bg1">
                  <a:lumMod val="85000"/>
                </a:schemeClr>
              </a:solidFill>
            </a:endParaRPr>
          </a:p>
          <a:p>
            <a:r>
              <a:rPr lang="en-US" altLang="zh-CN" dirty="0">
                <a:solidFill>
                  <a:schemeClr val="bg1">
                    <a:lumMod val="85000"/>
                  </a:schemeClr>
                </a:solidFill>
              </a:rPr>
              <a:t>LARS</a:t>
            </a:r>
            <a:r>
              <a:rPr lang="zh-CN" altLang="en-US" dirty="0">
                <a:solidFill>
                  <a:schemeClr val="bg1">
                    <a:lumMod val="85000"/>
                  </a:schemeClr>
                </a:solidFill>
              </a:rPr>
              <a:t>算法的修正</a:t>
            </a:r>
            <a:endParaRPr lang="en-US" altLang="zh-CN" dirty="0">
              <a:solidFill>
                <a:schemeClr val="bg1">
                  <a:lumMod val="85000"/>
                </a:schemeClr>
              </a:solidFill>
            </a:endParaRPr>
          </a:p>
          <a:p>
            <a:pPr lvl="1"/>
            <a:r>
              <a:rPr lang="en-US" altLang="zh-CN" dirty="0">
                <a:solidFill>
                  <a:schemeClr val="bg1">
                    <a:lumMod val="85000"/>
                  </a:schemeClr>
                </a:solidFill>
              </a:rPr>
              <a:t>LARS</a:t>
            </a:r>
            <a:r>
              <a:rPr lang="zh-CN" altLang="en-US" dirty="0">
                <a:solidFill>
                  <a:schemeClr val="bg1">
                    <a:lumMod val="85000"/>
                  </a:schemeClr>
                </a:solidFill>
              </a:rPr>
              <a:t>算法的</a:t>
            </a:r>
            <a:r>
              <a:rPr lang="en-US" altLang="zh-CN" dirty="0">
                <a:solidFill>
                  <a:schemeClr val="bg1">
                    <a:lumMod val="85000"/>
                  </a:schemeClr>
                </a:solidFill>
              </a:rPr>
              <a:t>LASSO</a:t>
            </a:r>
            <a:r>
              <a:rPr lang="zh-CN" altLang="en-US" dirty="0">
                <a:solidFill>
                  <a:schemeClr val="bg1">
                    <a:lumMod val="85000"/>
                  </a:schemeClr>
                </a:solidFill>
              </a:rPr>
              <a:t>修正</a:t>
            </a:r>
            <a:endParaRPr lang="en-US" altLang="zh-CN" dirty="0">
              <a:solidFill>
                <a:schemeClr val="bg1">
                  <a:lumMod val="85000"/>
                </a:schemeClr>
              </a:solidFill>
            </a:endParaRPr>
          </a:p>
        </p:txBody>
      </p:sp>
      <p:sp>
        <p:nvSpPr>
          <p:cNvPr id="4" name="日期占位符 3">
            <a:extLst>
              <a:ext uri="{FF2B5EF4-FFF2-40B4-BE49-F238E27FC236}">
                <a16:creationId xmlns:a16="http://schemas.microsoft.com/office/drawing/2014/main" id="{33BA9B61-91BB-4471-8173-B73F43F06607}"/>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5B004EA0-E5E2-4FFD-94F3-BF984BB75F4B}"/>
              </a:ext>
            </a:extLst>
          </p:cNvPr>
          <p:cNvSpPr>
            <a:spLocks noGrp="1"/>
          </p:cNvSpPr>
          <p:nvPr>
            <p:ph type="sldNum" sz="quarter" idx="12"/>
          </p:nvPr>
        </p:nvSpPr>
        <p:spPr/>
        <p:txBody>
          <a:bodyPr/>
          <a:lstStyle/>
          <a:p>
            <a:fld id="{58B7A102-A293-48E3-ABC7-BD8CFF4F364D}" type="slidenum">
              <a:rPr lang="zh-CN" altLang="en-US" smtClean="0"/>
              <a:t>3</a:t>
            </a:fld>
            <a:endParaRPr lang="zh-CN" altLang="en-US"/>
          </a:p>
        </p:txBody>
      </p:sp>
      <p:sp>
        <p:nvSpPr>
          <p:cNvPr id="6" name="文本框 5">
            <a:extLst>
              <a:ext uri="{FF2B5EF4-FFF2-40B4-BE49-F238E27FC236}">
                <a16:creationId xmlns:a16="http://schemas.microsoft.com/office/drawing/2014/main" id="{96B188BA-92E9-4E2A-9147-10F9542355B5}"/>
              </a:ext>
            </a:extLst>
          </p:cNvPr>
          <p:cNvSpPr txBox="1"/>
          <p:nvPr/>
        </p:nvSpPr>
        <p:spPr>
          <a:xfrm>
            <a:off x="75414" y="66706"/>
            <a:ext cx="1480009" cy="523220"/>
          </a:xfrm>
          <a:prstGeom prst="rect">
            <a:avLst/>
          </a:prstGeom>
          <a:noFill/>
        </p:spPr>
        <p:txBody>
          <a:bodyPr wrap="squar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目录</a:t>
            </a:r>
          </a:p>
        </p:txBody>
      </p:sp>
      <p:sp>
        <p:nvSpPr>
          <p:cNvPr id="7" name="文本框 6">
            <a:extLst>
              <a:ext uri="{FF2B5EF4-FFF2-40B4-BE49-F238E27FC236}">
                <a16:creationId xmlns:a16="http://schemas.microsoft.com/office/drawing/2014/main" id="{978E8B73-B529-4906-850A-719F98C36278}"/>
              </a:ext>
            </a:extLst>
          </p:cNvPr>
          <p:cNvSpPr txBox="1"/>
          <p:nvPr/>
        </p:nvSpPr>
        <p:spPr>
          <a:xfrm>
            <a:off x="7607431" y="94987"/>
            <a:ext cx="1480009" cy="584775"/>
          </a:xfrm>
          <a:prstGeom prst="rect">
            <a:avLst/>
          </a:prstGeom>
          <a:noFill/>
        </p:spPr>
        <p:txBody>
          <a:bodyPr wrap="square" rtlCol="0">
            <a:spAutoFit/>
          </a:bodyPr>
          <a:lstStyle/>
          <a:p>
            <a:pPr algn="l"/>
            <a:r>
              <a:rPr lang="en-US" altLang="zh-CN" sz="3200" dirty="0">
                <a:solidFill>
                  <a:schemeClr val="bg1"/>
                </a:solidFill>
              </a:rPr>
              <a:t>Outline</a:t>
            </a:r>
            <a:endParaRPr lang="zh-CN" altLang="en-US" sz="3200" dirty="0">
              <a:solidFill>
                <a:schemeClr val="bg1"/>
              </a:solidFill>
            </a:endParaRPr>
          </a:p>
        </p:txBody>
      </p:sp>
    </p:spTree>
    <p:extLst>
      <p:ext uri="{BB962C8B-B14F-4D97-AF65-F5344CB8AC3E}">
        <p14:creationId xmlns:p14="http://schemas.microsoft.com/office/powerpoint/2010/main" val="359717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439C2-D5B8-4B67-AE29-29683CC86FC5}"/>
              </a:ext>
            </a:extLst>
          </p:cNvPr>
          <p:cNvSpPr>
            <a:spLocks noGrp="1"/>
          </p:cNvSpPr>
          <p:nvPr>
            <p:ph type="title"/>
          </p:nvPr>
        </p:nvSpPr>
        <p:spPr>
          <a:xfrm>
            <a:off x="72468" y="120030"/>
            <a:ext cx="7886700" cy="483285"/>
          </a:xfrm>
        </p:spPr>
        <p:txBody>
          <a:bodyPr>
            <a:normAutofit/>
          </a:bodyPr>
          <a:lstStyle/>
          <a:p>
            <a:r>
              <a:rPr lang="en-US" altLang="zh-CN" sz="2800" dirty="0">
                <a:solidFill>
                  <a:schemeClr val="bg1"/>
                </a:solidFill>
                <a:latin typeface="微软雅黑" panose="020B0503020204020204" pitchFamily="34" charset="-122"/>
                <a:ea typeface="微软雅黑" panose="020B0503020204020204" pitchFamily="34" charset="-122"/>
              </a:rPr>
              <a:t>LARS</a:t>
            </a:r>
            <a:r>
              <a:rPr lang="zh-CN" altLang="en-US" sz="2800" dirty="0">
                <a:solidFill>
                  <a:schemeClr val="bg1"/>
                </a:solidFill>
                <a:latin typeface="微软雅黑" panose="020B0503020204020204" pitchFamily="34" charset="-122"/>
                <a:ea typeface="微软雅黑" panose="020B0503020204020204" pitchFamily="34" charset="-122"/>
              </a:rPr>
              <a:t>算法背景</a:t>
            </a:r>
          </a:p>
        </p:txBody>
      </p:sp>
      <p:sp>
        <p:nvSpPr>
          <p:cNvPr id="3" name="内容占位符 2">
            <a:extLst>
              <a:ext uri="{FF2B5EF4-FFF2-40B4-BE49-F238E27FC236}">
                <a16:creationId xmlns:a16="http://schemas.microsoft.com/office/drawing/2014/main" id="{8245A75E-7975-4A71-986D-A9CC3C2FF4E5}"/>
              </a:ext>
            </a:extLst>
          </p:cNvPr>
          <p:cNvSpPr>
            <a:spLocks noGrp="1"/>
          </p:cNvSpPr>
          <p:nvPr>
            <p:ph idx="1"/>
          </p:nvPr>
        </p:nvSpPr>
        <p:spPr>
          <a:xfrm>
            <a:off x="226853" y="967786"/>
            <a:ext cx="8690294" cy="5244478"/>
          </a:xfrm>
        </p:spPr>
        <p:txBody>
          <a:bodyPr/>
          <a:lstStyle/>
          <a:p>
            <a:r>
              <a:rPr lang="en-US" altLang="zh-CN" dirty="0"/>
              <a:t>LARS</a:t>
            </a:r>
            <a:r>
              <a:rPr lang="zh-CN" altLang="en-US" dirty="0"/>
              <a:t>算法的名称</a:t>
            </a:r>
            <a:endParaRPr lang="en-US" altLang="zh-CN" dirty="0"/>
          </a:p>
          <a:p>
            <a:pPr lvl="1"/>
            <a:r>
              <a:rPr lang="en-US" altLang="zh-CN" dirty="0"/>
              <a:t> </a:t>
            </a:r>
            <a:r>
              <a:rPr lang="en-US" altLang="zh-CN" dirty="0">
                <a:solidFill>
                  <a:srgbClr val="FF0000"/>
                </a:solidFill>
              </a:rPr>
              <a:t>L</a:t>
            </a:r>
            <a:r>
              <a:rPr lang="en-US" altLang="zh-CN" dirty="0"/>
              <a:t>east </a:t>
            </a:r>
            <a:r>
              <a:rPr lang="en-US" altLang="zh-CN" dirty="0">
                <a:solidFill>
                  <a:srgbClr val="FF0000"/>
                </a:solidFill>
              </a:rPr>
              <a:t>A</a:t>
            </a:r>
            <a:r>
              <a:rPr lang="en-US" altLang="zh-CN" dirty="0"/>
              <a:t>ngle </a:t>
            </a:r>
            <a:r>
              <a:rPr lang="en-US" altLang="zh-CN" dirty="0">
                <a:solidFill>
                  <a:srgbClr val="FF0000"/>
                </a:solidFill>
              </a:rPr>
              <a:t>R</a:t>
            </a:r>
            <a:r>
              <a:rPr lang="en-US" altLang="zh-CN" dirty="0"/>
              <a:t>egression</a:t>
            </a:r>
            <a:r>
              <a:rPr lang="zh-CN" altLang="en-US" dirty="0"/>
              <a:t>的缩写“</a:t>
            </a:r>
            <a:r>
              <a:rPr lang="en-US" altLang="zh-CN" dirty="0"/>
              <a:t>LAR</a:t>
            </a:r>
            <a:r>
              <a:rPr lang="zh-CN" altLang="en-US" dirty="0"/>
              <a:t>”</a:t>
            </a:r>
            <a:r>
              <a:rPr lang="en-US" altLang="zh-CN" dirty="0"/>
              <a:t> + </a:t>
            </a:r>
          </a:p>
          <a:p>
            <a:pPr marL="457200" lvl="1" indent="0">
              <a:buNone/>
            </a:pPr>
            <a:r>
              <a:rPr lang="zh-CN" altLang="en-US" dirty="0"/>
              <a:t>代表 </a:t>
            </a:r>
            <a:r>
              <a:rPr lang="en-US" altLang="zh-CN" dirty="0"/>
              <a:t>La</a:t>
            </a:r>
            <a:r>
              <a:rPr lang="en-US" altLang="zh-CN" dirty="0">
                <a:solidFill>
                  <a:srgbClr val="FF0000"/>
                </a:solidFill>
              </a:rPr>
              <a:t>s</a:t>
            </a:r>
            <a:r>
              <a:rPr lang="en-US" altLang="zh-CN" dirty="0"/>
              <a:t>so </a:t>
            </a:r>
            <a:r>
              <a:rPr lang="zh-CN" altLang="en-US" dirty="0"/>
              <a:t>和 </a:t>
            </a:r>
            <a:r>
              <a:rPr lang="en-US" altLang="zh-CN" dirty="0"/>
              <a:t>Forward </a:t>
            </a:r>
            <a:r>
              <a:rPr lang="en-US" altLang="zh-CN" dirty="0">
                <a:solidFill>
                  <a:srgbClr val="FF0000"/>
                </a:solidFill>
              </a:rPr>
              <a:t>S</a:t>
            </a:r>
            <a:r>
              <a:rPr lang="en-US" altLang="zh-CN" dirty="0"/>
              <a:t>tagewise Regression </a:t>
            </a:r>
            <a:r>
              <a:rPr lang="zh-CN" altLang="en-US" dirty="0"/>
              <a:t>的字母“</a:t>
            </a:r>
            <a:r>
              <a:rPr lang="en-US" altLang="zh-CN" dirty="0"/>
              <a:t>S</a:t>
            </a:r>
            <a:r>
              <a:rPr lang="zh-CN" altLang="en-US" dirty="0"/>
              <a:t>”</a:t>
            </a:r>
            <a:endParaRPr lang="en-US" altLang="zh-CN" dirty="0"/>
          </a:p>
          <a:p>
            <a:pPr lvl="1"/>
            <a:endParaRPr lang="en-US" altLang="zh-CN" dirty="0"/>
          </a:p>
          <a:p>
            <a:pPr lvl="1"/>
            <a:r>
              <a:rPr lang="en-US" altLang="zh-CN" dirty="0"/>
              <a:t>Lasso </a:t>
            </a:r>
            <a:r>
              <a:rPr lang="zh-CN" altLang="en-US" dirty="0"/>
              <a:t>和 </a:t>
            </a:r>
            <a:r>
              <a:rPr lang="en-US" altLang="zh-CN" dirty="0"/>
              <a:t>Forward Stagewise Regression </a:t>
            </a:r>
          </a:p>
          <a:p>
            <a:pPr lvl="2"/>
            <a:r>
              <a:rPr lang="zh-CN" altLang="en-US" dirty="0"/>
              <a:t>经典的 </a:t>
            </a:r>
            <a:r>
              <a:rPr lang="en-US" altLang="zh-CN" dirty="0"/>
              <a:t>model Selection </a:t>
            </a:r>
            <a:r>
              <a:rPr lang="zh-CN" altLang="en-US" dirty="0"/>
              <a:t>方法</a:t>
            </a:r>
            <a:endParaRPr lang="en-US" altLang="zh-CN" dirty="0"/>
          </a:p>
          <a:p>
            <a:pPr lvl="2"/>
            <a:r>
              <a:rPr lang="en-US" altLang="zh-CN" dirty="0"/>
              <a:t>Model Selection </a:t>
            </a:r>
            <a:r>
              <a:rPr lang="zh-CN" altLang="en-US" dirty="0"/>
              <a:t>目标：面对高维数据，自动选择出重要的预测变量，增强模型可解释性</a:t>
            </a:r>
            <a:endParaRPr lang="en-US" altLang="zh-CN" dirty="0"/>
          </a:p>
          <a:p>
            <a:pPr lvl="2"/>
            <a:r>
              <a:rPr lang="zh-CN" altLang="en-US" dirty="0"/>
              <a:t>最小二乘法添加罚项</a:t>
            </a:r>
            <a:endParaRPr lang="en-US" altLang="zh-CN" dirty="0"/>
          </a:p>
          <a:p>
            <a:pPr lvl="2"/>
            <a:endParaRPr lang="en-US" altLang="zh-CN" dirty="0"/>
          </a:p>
          <a:p>
            <a:r>
              <a:rPr lang="en-US" altLang="zh-CN" dirty="0"/>
              <a:t>LARS</a:t>
            </a:r>
            <a:r>
              <a:rPr lang="zh-CN" altLang="en-US" dirty="0"/>
              <a:t>算法的目标</a:t>
            </a:r>
            <a:endParaRPr lang="en-US" altLang="zh-CN" dirty="0"/>
          </a:p>
          <a:p>
            <a:pPr lvl="1"/>
            <a:r>
              <a:rPr lang="zh-CN" altLang="en-US" dirty="0"/>
              <a:t>优化经典的</a:t>
            </a:r>
            <a:r>
              <a:rPr lang="en-US" altLang="zh-CN" dirty="0"/>
              <a:t>Forward Stagewise Regression</a:t>
            </a:r>
            <a:r>
              <a:rPr lang="zh-CN" altLang="en-US" dirty="0"/>
              <a:t>，提高运算效率</a:t>
            </a:r>
            <a:endParaRPr lang="en-US" altLang="zh-CN" dirty="0"/>
          </a:p>
          <a:p>
            <a:pPr lvl="1"/>
            <a:r>
              <a:rPr lang="zh-CN" altLang="en-US" dirty="0"/>
              <a:t>重构实现</a:t>
            </a:r>
            <a:r>
              <a:rPr lang="en-US" altLang="zh-CN" dirty="0"/>
              <a:t>Lasso</a:t>
            </a:r>
            <a:r>
              <a:rPr lang="zh-CN" altLang="en-US" dirty="0"/>
              <a:t>和</a:t>
            </a:r>
            <a:r>
              <a:rPr lang="en-US" altLang="zh-CN" dirty="0"/>
              <a:t>Forward Stagewise Regression</a:t>
            </a:r>
            <a:r>
              <a:rPr lang="zh-CN" altLang="en-US" dirty="0"/>
              <a:t>的方式</a:t>
            </a:r>
            <a:endParaRPr lang="en-US" altLang="zh-CN" dirty="0"/>
          </a:p>
          <a:p>
            <a:pPr lvl="1"/>
            <a:endParaRPr lang="en-US" altLang="zh-CN" dirty="0"/>
          </a:p>
        </p:txBody>
      </p:sp>
      <p:sp>
        <p:nvSpPr>
          <p:cNvPr id="4" name="日期占位符 3">
            <a:extLst>
              <a:ext uri="{FF2B5EF4-FFF2-40B4-BE49-F238E27FC236}">
                <a16:creationId xmlns:a16="http://schemas.microsoft.com/office/drawing/2014/main" id="{14155811-3101-4CC2-92D1-99B7E55FF902}"/>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97C65F78-7674-4FB4-A3F1-834887A9E992}"/>
              </a:ext>
            </a:extLst>
          </p:cNvPr>
          <p:cNvSpPr>
            <a:spLocks noGrp="1"/>
          </p:cNvSpPr>
          <p:nvPr>
            <p:ph type="sldNum" sz="quarter" idx="12"/>
          </p:nvPr>
        </p:nvSpPr>
        <p:spPr/>
        <p:txBody>
          <a:bodyPr/>
          <a:lstStyle/>
          <a:p>
            <a:fld id="{58B7A102-A293-48E3-ABC7-BD8CFF4F364D}" type="slidenum">
              <a:rPr lang="zh-CN" altLang="en-US" smtClean="0"/>
              <a:t>4</a:t>
            </a:fld>
            <a:endParaRPr lang="zh-CN" altLang="en-US"/>
          </a:p>
        </p:txBody>
      </p:sp>
    </p:spTree>
    <p:extLst>
      <p:ext uri="{BB962C8B-B14F-4D97-AF65-F5344CB8AC3E}">
        <p14:creationId xmlns:p14="http://schemas.microsoft.com/office/powerpoint/2010/main" val="212942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CEBDC8-924A-4825-9FD5-724B552F9EAA}"/>
              </a:ext>
            </a:extLst>
          </p:cNvPr>
          <p:cNvSpPr>
            <a:spLocks noGrp="1"/>
          </p:cNvSpPr>
          <p:nvPr>
            <p:ph idx="1"/>
          </p:nvPr>
        </p:nvSpPr>
        <p:spPr>
          <a:xfrm>
            <a:off x="449455" y="1090335"/>
            <a:ext cx="7886700" cy="4351338"/>
          </a:xfrm>
        </p:spPr>
        <p:txBody>
          <a:bodyPr>
            <a:normAutofit/>
          </a:bodyPr>
          <a:lstStyle/>
          <a:p>
            <a:r>
              <a:rPr lang="en-US" altLang="zh-CN" sz="2400" dirty="0"/>
              <a:t>LASSO</a:t>
            </a:r>
            <a:r>
              <a:rPr lang="zh-CN" altLang="en-US" sz="2400" dirty="0"/>
              <a:t>问题的三种表达：</a:t>
            </a:r>
            <a:endParaRPr lang="en-US" altLang="zh-CN" sz="2400" dirty="0"/>
          </a:p>
          <a:p>
            <a:pPr lvl="1"/>
            <a:r>
              <a:rPr lang="zh-CN" altLang="en-US" sz="2000" dirty="0"/>
              <a:t>预算</a:t>
            </a:r>
            <a:r>
              <a:rPr lang="en-US" altLang="zh-CN" sz="2000" dirty="0"/>
              <a:t>-</a:t>
            </a:r>
            <a:r>
              <a:rPr lang="zh-CN" altLang="en-US" sz="2000" dirty="0"/>
              <a:t>支出形式：</a:t>
            </a:r>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拉格朗日乘子形式：</a:t>
            </a:r>
            <a:endParaRPr lang="en-US" altLang="zh-CN" sz="2000" dirty="0"/>
          </a:p>
          <a:p>
            <a:pPr lvl="1"/>
            <a:endParaRPr lang="en-US" altLang="zh-CN" sz="2000" dirty="0"/>
          </a:p>
          <a:p>
            <a:pPr lvl="1"/>
            <a:endParaRPr lang="en-US" altLang="zh-CN" sz="2000" dirty="0"/>
          </a:p>
          <a:p>
            <a:pPr lvl="1"/>
            <a:endParaRPr lang="en-US" altLang="zh-CN" sz="2000" dirty="0"/>
          </a:p>
          <a:p>
            <a:pPr lvl="1"/>
            <a:r>
              <a:rPr lang="en-US" altLang="zh-CN" sz="2000" dirty="0"/>
              <a:t>KKT</a:t>
            </a:r>
            <a:r>
              <a:rPr lang="zh-CN" altLang="en-US" sz="2000" dirty="0"/>
              <a:t>条件形式：</a:t>
            </a:r>
            <a:endParaRPr lang="en-US" altLang="zh-CN" sz="2000" dirty="0"/>
          </a:p>
          <a:p>
            <a:endParaRPr lang="en-US" altLang="zh-CN" sz="2400" dirty="0"/>
          </a:p>
        </p:txBody>
      </p:sp>
      <p:sp>
        <p:nvSpPr>
          <p:cNvPr id="4" name="日期占位符 3">
            <a:extLst>
              <a:ext uri="{FF2B5EF4-FFF2-40B4-BE49-F238E27FC236}">
                <a16:creationId xmlns:a16="http://schemas.microsoft.com/office/drawing/2014/main" id="{BC7ABA88-DC6F-4FB6-A17D-28CFBB4ECA65}"/>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E67FDE34-91A9-4BBE-A271-C72FFEBF50E3}"/>
              </a:ext>
            </a:extLst>
          </p:cNvPr>
          <p:cNvSpPr>
            <a:spLocks noGrp="1"/>
          </p:cNvSpPr>
          <p:nvPr>
            <p:ph type="sldNum" sz="quarter" idx="12"/>
          </p:nvPr>
        </p:nvSpPr>
        <p:spPr/>
        <p:txBody>
          <a:bodyPr/>
          <a:lstStyle/>
          <a:p>
            <a:fld id="{58B7A102-A293-48E3-ABC7-BD8CFF4F364D}" type="slidenum">
              <a:rPr lang="zh-CN" altLang="en-US" smtClean="0"/>
              <a:t>5</a:t>
            </a:fld>
            <a:endParaRPr lang="zh-CN" altLang="en-US"/>
          </a:p>
        </p:txBody>
      </p:sp>
      <p:sp>
        <p:nvSpPr>
          <p:cNvPr id="6" name="标题 1">
            <a:extLst>
              <a:ext uri="{FF2B5EF4-FFF2-40B4-BE49-F238E27FC236}">
                <a16:creationId xmlns:a16="http://schemas.microsoft.com/office/drawing/2014/main" id="{734FC35F-714A-4C09-8BAC-81C60BDBCB75}"/>
              </a:ext>
            </a:extLst>
          </p:cNvPr>
          <p:cNvSpPr txBox="1">
            <a:spLocks/>
          </p:cNvSpPr>
          <p:nvPr/>
        </p:nvSpPr>
        <p:spPr>
          <a:xfrm>
            <a:off x="72468" y="120030"/>
            <a:ext cx="7886700" cy="483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chemeClr val="bg1"/>
                </a:solidFill>
                <a:latin typeface="微软雅黑" panose="020B0503020204020204" pitchFamily="34" charset="-122"/>
                <a:ea typeface="微软雅黑" panose="020B0503020204020204" pitchFamily="34" charset="-122"/>
              </a:rPr>
              <a:t>LARS</a:t>
            </a:r>
            <a:r>
              <a:rPr lang="zh-CN" altLang="en-US" sz="2800" dirty="0">
                <a:solidFill>
                  <a:schemeClr val="bg1"/>
                </a:solidFill>
                <a:latin typeface="微软雅黑" panose="020B0503020204020204" pitchFamily="34" charset="-122"/>
                <a:ea typeface="微软雅黑" panose="020B0503020204020204" pitchFamily="34" charset="-122"/>
              </a:rPr>
              <a:t>算法背景</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99996F-32F2-4157-9278-BA59A6D59836}"/>
                  </a:ext>
                </a:extLst>
              </p:cNvPr>
              <p:cNvSpPr txBox="1"/>
              <p:nvPr/>
            </p:nvSpPr>
            <p:spPr>
              <a:xfrm>
                <a:off x="2347602" y="1870986"/>
                <a:ext cx="4751109" cy="7958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𝜷</m:t>
                          </m:r>
                        </m:e>
                        <m:sup>
                          <m:r>
                            <a:rPr lang="en-US" altLang="zh-CN" b="1" i="1" smtClean="0">
                              <a:solidFill>
                                <a:schemeClr val="tx1"/>
                              </a:solidFill>
                              <a:latin typeface="Cambria Math" panose="02040503050406030204" pitchFamily="18" charset="0"/>
                            </a:rPr>
                            <m:t>𝒍𝒂𝒔𝒔𝒐</m:t>
                          </m:r>
                        </m:sup>
                      </m:sSup>
                      <m:r>
                        <a:rPr lang="en-US" altLang="zh-CN" b="0" i="1" smtClean="0">
                          <a:solidFill>
                            <a:schemeClr val="tx1"/>
                          </a:solidFill>
                          <a:latin typeface="Cambria Math" panose="02040503050406030204" pitchFamily="18" charset="0"/>
                        </a:rPr>
                        <m:t>=</m:t>
                      </m:r>
                      <m:func>
                        <m:funcPr>
                          <m:ctrlPr>
                            <a:rPr lang="en-US" altLang="zh-CN" b="0" i="1" smtClean="0">
                              <a:solidFill>
                                <a:schemeClr val="tx1"/>
                              </a:solidFill>
                              <a:latin typeface="Cambria Math" panose="02040503050406030204" pitchFamily="18" charset="0"/>
                            </a:rPr>
                          </m:ctrlPr>
                        </m:funcPr>
                        <m:fName>
                          <m:limLow>
                            <m:limLowPr>
                              <m:ctrlPr>
                                <a:rPr lang="en-US" altLang="zh-CN" b="0" i="1" smtClean="0">
                                  <a:solidFill>
                                    <a:schemeClr val="tx1"/>
                                  </a:solidFill>
                                  <a:latin typeface="Cambria Math" panose="02040503050406030204" pitchFamily="18" charset="0"/>
                                </a:rPr>
                              </m:ctrlPr>
                            </m:limLowPr>
                            <m:e>
                              <m:r>
                                <m:rPr>
                                  <m:sty m:val="p"/>
                                </m:rPr>
                                <a:rPr lang="en-US" altLang="zh-CN" b="0" i="0" smtClean="0">
                                  <a:solidFill>
                                    <a:schemeClr val="tx1"/>
                                  </a:solidFill>
                                  <a:latin typeface="Cambria Math" panose="02040503050406030204" pitchFamily="18" charset="0"/>
                                </a:rPr>
                                <m:t>min</m:t>
                              </m:r>
                            </m:e>
                            <m:lim>
                              <m:r>
                                <a:rPr lang="en-US" altLang="zh-CN" b="0" i="1" smtClean="0">
                                  <a:solidFill>
                                    <a:schemeClr val="tx1"/>
                                  </a:solidFill>
                                  <a:latin typeface="Cambria Math" panose="02040503050406030204" pitchFamily="18" charset="0"/>
                                </a:rPr>
                                <m:t>𝛽</m:t>
                              </m:r>
                            </m:lim>
                          </m:limLow>
                        </m:fName>
                        <m:e>
                          <m:sSubSup>
                            <m:sSubSupPr>
                              <m:ctrlPr>
                                <a:rPr lang="en-US" altLang="zh-CN" b="0" i="1" smtClean="0">
                                  <a:solidFill>
                                    <a:schemeClr val="tx1"/>
                                  </a:solidFill>
                                  <a:latin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rPr>
                                  </m:ctrlPr>
                                </m:dPr>
                                <m:e>
                                  <m:r>
                                    <a:rPr lang="en-US" altLang="zh-CN" b="1" i="1" smtClean="0">
                                      <a:solidFill>
                                        <a:schemeClr val="tx1"/>
                                      </a:solidFill>
                                      <a:latin typeface="Cambria Math" panose="02040503050406030204" pitchFamily="18" charset="0"/>
                                    </a:rPr>
                                    <m:t>𝒚</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𝑿</m:t>
                                  </m:r>
                                  <m:r>
                                    <a:rPr lang="en-US" altLang="zh-CN" b="1" i="1" smtClean="0">
                                      <a:solidFill>
                                        <a:schemeClr val="tx1"/>
                                      </a:solidFill>
                                      <a:latin typeface="Cambria Math" panose="02040503050406030204" pitchFamily="18" charset="0"/>
                                    </a:rPr>
                                    <m:t>𝜷</m:t>
                                  </m:r>
                                </m:e>
                              </m:d>
                            </m:e>
                            <m:sub>
                              <m:r>
                                <a:rPr lang="en-US" altLang="zh-CN" b="0" i="1" smtClean="0">
                                  <a:solidFill>
                                    <a:schemeClr val="tx1"/>
                                  </a:solidFill>
                                  <a:latin typeface="Cambria Math" panose="02040503050406030204" pitchFamily="18" charset="0"/>
                                </a:rPr>
                                <m:t>2</m:t>
                              </m:r>
                            </m:sub>
                            <m:sup>
                              <m:r>
                                <a:rPr lang="en-US" altLang="zh-CN" b="0" i="1" smtClean="0">
                                  <a:solidFill>
                                    <a:schemeClr val="tx1"/>
                                  </a:solidFill>
                                  <a:latin typeface="Cambria Math" panose="02040503050406030204" pitchFamily="18" charset="0"/>
                                </a:rPr>
                                <m:t>2</m:t>
                              </m:r>
                            </m:sup>
                          </m:sSubSup>
                        </m:e>
                      </m:func>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𝑠𝑢𝑏𝑗𝑒𝑐𝑡</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𝑡𝑜</m:t>
                      </m:r>
                      <m:r>
                        <a:rPr lang="en-US" altLang="zh-CN" b="0" i="1" smtClean="0">
                          <a:solidFill>
                            <a:schemeClr val="tx1"/>
                          </a:solidFill>
                          <a:latin typeface="Cambria Math" panose="02040503050406030204" pitchFamily="18" charset="0"/>
                        </a:rPr>
                        <m:t> </m:t>
                      </m:r>
                      <m:nary>
                        <m:naryPr>
                          <m:chr m:val="∑"/>
                          <m:supHide m:val="on"/>
                          <m:ctrlPr>
                            <a:rPr lang="en-US" altLang="zh-CN" b="0" i="1" smtClean="0">
                              <a:solidFill>
                                <a:schemeClr val="tx1"/>
                              </a:solidFill>
                              <a:latin typeface="Cambria Math" panose="02040503050406030204" pitchFamily="18" charset="0"/>
                            </a:rPr>
                          </m:ctrlPr>
                        </m:naryPr>
                        <m:sub>
                          <m:r>
                            <a:rPr lang="en-US" altLang="zh-CN" b="0" i="1" smtClean="0">
                              <a:solidFill>
                                <a:schemeClr val="tx1"/>
                              </a:solidFill>
                              <a:latin typeface="Cambria Math" panose="02040503050406030204" pitchFamily="18" charset="0"/>
                            </a:rPr>
                            <m:t>𝑗</m:t>
                          </m:r>
                        </m:sub>
                        <m:sup/>
                        <m:e>
                          <m:d>
                            <m:dPr>
                              <m:begChr m:val="|"/>
                              <m:endChr m:val="|"/>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𝛽</m:t>
                                  </m:r>
                                </m:e>
                                <m:sub>
                                  <m:r>
                                    <a:rPr lang="en-US" altLang="zh-CN" b="0" i="1" smtClean="0">
                                      <a:solidFill>
                                        <a:schemeClr val="tx1"/>
                                      </a:solidFill>
                                      <a:latin typeface="Cambria Math" panose="02040503050406030204" pitchFamily="18" charset="0"/>
                                    </a:rPr>
                                    <m:t>𝑗</m:t>
                                  </m:r>
                                </m:sub>
                              </m:sSub>
                            </m:e>
                          </m:d>
                        </m:e>
                      </m:nary>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𝑡</m:t>
                      </m:r>
                    </m:oMath>
                  </m:oMathPara>
                </a14:m>
                <a:endParaRPr lang="zh-CN" altLang="en-US" dirty="0">
                  <a:solidFill>
                    <a:schemeClr val="bg1"/>
                  </a:solidFill>
                </a:endParaRPr>
              </a:p>
            </p:txBody>
          </p:sp>
        </mc:Choice>
        <mc:Fallback xmlns="">
          <p:sp>
            <p:nvSpPr>
              <p:cNvPr id="2" name="文本框 1">
                <a:extLst>
                  <a:ext uri="{FF2B5EF4-FFF2-40B4-BE49-F238E27FC236}">
                    <a16:creationId xmlns:a16="http://schemas.microsoft.com/office/drawing/2014/main" id="{C199996F-32F2-4157-9278-BA59A6D59836}"/>
                  </a:ext>
                </a:extLst>
              </p:cNvPr>
              <p:cNvSpPr txBox="1">
                <a:spLocks noRot="1" noChangeAspect="1" noMove="1" noResize="1" noEditPoints="1" noAdjustHandles="1" noChangeArrowheads="1" noChangeShapeType="1" noTextEdit="1"/>
              </p:cNvSpPr>
              <p:nvPr/>
            </p:nvSpPr>
            <p:spPr>
              <a:xfrm>
                <a:off x="2347602" y="1870986"/>
                <a:ext cx="4751109" cy="79585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8985A13-4BA5-4F12-B17C-9F9AE980F4F0}"/>
                  </a:ext>
                </a:extLst>
              </p:cNvPr>
              <p:cNvSpPr txBox="1"/>
              <p:nvPr/>
            </p:nvSpPr>
            <p:spPr>
              <a:xfrm>
                <a:off x="1827161" y="3447496"/>
                <a:ext cx="5701778" cy="1028038"/>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𝜷</m:t>
                          </m:r>
                        </m:e>
                        <m:sup>
                          <m:r>
                            <a:rPr lang="en-US" altLang="zh-CN" b="1" i="1" smtClean="0">
                              <a:solidFill>
                                <a:schemeClr val="tx1"/>
                              </a:solidFill>
                              <a:latin typeface="Cambria Math" panose="02040503050406030204" pitchFamily="18" charset="0"/>
                            </a:rPr>
                            <m:t>𝒍𝒂𝒔𝒔𝒐</m:t>
                          </m:r>
                        </m:sup>
                      </m:sSup>
                      <m:r>
                        <a:rPr lang="en-US" altLang="zh-CN" b="0" i="1" smtClean="0">
                          <a:solidFill>
                            <a:schemeClr val="tx1"/>
                          </a:solidFill>
                          <a:latin typeface="Cambria Math" panose="02040503050406030204" pitchFamily="18" charset="0"/>
                        </a:rPr>
                        <m:t>, </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𝜆</m:t>
                          </m:r>
                        </m:e>
                        <m:sup>
                          <m:r>
                            <a:rPr lang="en-US" altLang="zh-CN" b="0" i="1" smtClean="0">
                              <a:solidFill>
                                <a:schemeClr val="tx1"/>
                              </a:solidFill>
                              <a:latin typeface="Cambria Math" panose="02040503050406030204" pitchFamily="18" charset="0"/>
                            </a:rPr>
                            <m:t>𝑙𝑎𝑠𝑠𝑜</m:t>
                          </m:r>
                        </m:sup>
                      </m:sSup>
                      <m:r>
                        <a:rPr lang="en-US" altLang="zh-CN" b="0" i="1" smtClean="0">
                          <a:solidFill>
                            <a:schemeClr val="tx1"/>
                          </a:solidFill>
                          <a:latin typeface="Cambria Math" panose="02040503050406030204" pitchFamily="18" charset="0"/>
                        </a:rPr>
                        <m:t>   </m:t>
                      </m:r>
                      <m:r>
                        <m:rPr>
                          <m:sty m:val="p"/>
                        </m:rPr>
                        <a:rPr lang="en-US" altLang="zh-CN" i="1">
                          <a:latin typeface="Cambria Math" panose="02040503050406030204" pitchFamily="18" charset="0"/>
                        </a:rPr>
                        <m:t>s</m:t>
                      </m:r>
                      <m:r>
                        <a:rPr lang="en-US" altLang="zh-CN" i="1">
                          <a:latin typeface="Cambria Math" panose="02040503050406030204" pitchFamily="18" charset="0"/>
                        </a:rPr>
                        <m:t>.</m:t>
                      </m:r>
                      <m:r>
                        <m:rPr>
                          <m:sty m:val="p"/>
                        </m:rPr>
                        <a:rPr lang="en-US" altLang="zh-CN" i="1">
                          <a:latin typeface="Cambria Math" panose="02040503050406030204" pitchFamily="18" charset="0"/>
                        </a:rPr>
                        <m:t>t</m:t>
                      </m:r>
                      <m:r>
                        <a:rPr lang="en-US" altLang="zh-CN" i="1">
                          <a:latin typeface="Cambria Math" panose="02040503050406030204" pitchFamily="18" charset="0"/>
                        </a:rPr>
                        <m:t>.     </m:t>
                      </m:r>
                      <m:func>
                        <m:funcPr>
                          <m:ctrlPr>
                            <a:rPr lang="en-US" altLang="zh-CN" b="0" i="1" smtClean="0">
                              <a:solidFill>
                                <a:schemeClr val="tx1"/>
                              </a:solidFill>
                              <a:latin typeface="Cambria Math" panose="02040503050406030204" pitchFamily="18" charset="0"/>
                            </a:rPr>
                          </m:ctrlPr>
                        </m:funcPr>
                        <m:fName>
                          <m:limLow>
                            <m:limLowPr>
                              <m:ctrlPr>
                                <a:rPr lang="en-US" altLang="zh-CN" b="0" i="1" smtClean="0">
                                  <a:solidFill>
                                    <a:schemeClr val="tx1"/>
                                  </a:solidFill>
                                  <a:latin typeface="Cambria Math" panose="02040503050406030204" pitchFamily="18" charset="0"/>
                                </a:rPr>
                              </m:ctrlPr>
                            </m:limLowPr>
                            <m:e>
                              <m:r>
                                <m:rPr>
                                  <m:sty m:val="p"/>
                                </m:rPr>
                                <a:rPr lang="en-US" altLang="zh-CN" b="0" i="0" smtClean="0">
                                  <a:solidFill>
                                    <a:schemeClr val="tx1"/>
                                  </a:solidFill>
                                  <a:latin typeface="Cambria Math" panose="02040503050406030204" pitchFamily="18" charset="0"/>
                                </a:rPr>
                                <m:t>min</m:t>
                              </m:r>
                            </m:e>
                            <m:lim>
                              <m:eqArr>
                                <m:eqArrPr>
                                  <m:ctrlPr>
                                    <a:rPr lang="en-US" altLang="zh-CN" b="0" i="1" smtClean="0">
                                      <a:solidFill>
                                        <a:schemeClr val="tx1"/>
                                      </a:solidFill>
                                      <a:latin typeface="Cambria Math" panose="02040503050406030204" pitchFamily="18" charset="0"/>
                                    </a:rPr>
                                  </m:ctrlPr>
                                </m:eqArr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𝛽</m:t>
                                      </m:r>
                                    </m:e>
                                    <m:sup>
                                      <m:r>
                                        <a:rPr lang="en-US" altLang="zh-CN" b="0" i="1" smtClean="0">
                                          <a:solidFill>
                                            <a:schemeClr val="tx1"/>
                                          </a:solidFill>
                                          <a:latin typeface="Cambria Math" panose="02040503050406030204" pitchFamily="18" charset="0"/>
                                        </a:rPr>
                                        <m:t>𝑙𝑎𝑠𝑠𝑜</m:t>
                                      </m:r>
                                    </m:sup>
                                  </m:sSup>
                                </m:e>
                                <m:e>
                                  <m:r>
                                    <a:rPr lang="en-US" altLang="zh-CN" b="0" i="1" smtClean="0">
                                      <a:solidFill>
                                        <a:schemeClr val="tx1"/>
                                      </a:solidFill>
                                      <a:latin typeface="Cambria Math" panose="02040503050406030204" pitchFamily="18" charset="0"/>
                                    </a:rPr>
                                    <m:t>, </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𝜆</m:t>
                                      </m:r>
                                    </m:e>
                                    <m:sup>
                                      <m:r>
                                        <a:rPr lang="en-US" altLang="zh-CN" b="0" i="1" smtClean="0">
                                          <a:solidFill>
                                            <a:schemeClr val="tx1"/>
                                          </a:solidFill>
                                          <a:latin typeface="Cambria Math" panose="02040503050406030204" pitchFamily="18" charset="0"/>
                                        </a:rPr>
                                        <m:t>𝑙𝑎𝑠𝑠𝑜</m:t>
                                      </m:r>
                                    </m:sup>
                                  </m:sSup>
                                </m:e>
                              </m:eqArr>
                            </m:lim>
                          </m:limLow>
                        </m:fName>
                        <m:e>
                          <m:sSubSup>
                            <m:sSubSupPr>
                              <m:ctrlPr>
                                <a:rPr lang="en-US" altLang="zh-CN" b="0" i="1" smtClean="0">
                                  <a:solidFill>
                                    <a:schemeClr val="tx1"/>
                                  </a:solidFill>
                                  <a:latin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rPr>
                                  </m:ctrlPr>
                                </m:dPr>
                                <m:e>
                                  <m:r>
                                    <a:rPr lang="en-US" altLang="zh-CN" b="1" i="1" smtClean="0">
                                      <a:solidFill>
                                        <a:schemeClr val="tx1"/>
                                      </a:solidFill>
                                      <a:latin typeface="Cambria Math" panose="02040503050406030204" pitchFamily="18" charset="0"/>
                                    </a:rPr>
                                    <m:t>𝒚</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𝑿</m:t>
                                  </m:r>
                                  <m:r>
                                    <a:rPr lang="en-US" altLang="zh-CN" b="1" i="1" smtClean="0">
                                      <a:solidFill>
                                        <a:schemeClr val="tx1"/>
                                      </a:solidFill>
                                      <a:latin typeface="Cambria Math" panose="02040503050406030204" pitchFamily="18" charset="0"/>
                                    </a:rPr>
                                    <m:t>𝜷</m:t>
                                  </m:r>
                                </m:e>
                              </m:d>
                            </m:e>
                            <m:sub>
                              <m:r>
                                <a:rPr lang="en-US" altLang="zh-CN" b="0" i="1" smtClean="0">
                                  <a:solidFill>
                                    <a:schemeClr val="tx1"/>
                                  </a:solidFill>
                                  <a:latin typeface="Cambria Math" panose="02040503050406030204" pitchFamily="18" charset="0"/>
                                </a:rPr>
                                <m:t>2</m:t>
                              </m:r>
                            </m:sub>
                            <m:sup>
                              <m:r>
                                <a:rPr lang="en-US" altLang="zh-CN" b="0" i="1" smtClean="0">
                                  <a:solidFill>
                                    <a:schemeClr val="tx1"/>
                                  </a:solidFill>
                                  <a:latin typeface="Cambria Math" panose="02040503050406030204" pitchFamily="18" charset="0"/>
                                </a:rPr>
                                <m:t>2</m:t>
                              </m:r>
                            </m:sup>
                          </m:sSub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𝜆</m:t>
                          </m:r>
                          <m:sSub>
                            <m:sSubPr>
                              <m:ctrlPr>
                                <a:rPr lang="en-US" altLang="zh-CN" b="0" i="1" smtClean="0">
                                  <a:solidFill>
                                    <a:schemeClr val="tx1"/>
                                  </a:solidFill>
                                  <a:latin typeface="Cambria Math" panose="02040503050406030204" pitchFamily="18" charset="0"/>
                                </a:rPr>
                              </m:ctrlPr>
                            </m:sSubPr>
                            <m:e>
                              <m:d>
                                <m:dPr>
                                  <m:begChr m:val="|"/>
                                  <m:endChr m:val="|"/>
                                  <m:ctrlPr>
                                    <a:rPr lang="en-US" altLang="zh-CN" b="1" i="1" smtClean="0">
                                      <a:solidFill>
                                        <a:schemeClr val="tx1"/>
                                      </a:solidFill>
                                      <a:latin typeface="Cambria Math" panose="02040503050406030204" pitchFamily="18" charset="0"/>
                                    </a:rPr>
                                  </m:ctrlPr>
                                </m:dPr>
                                <m:e>
                                  <m:r>
                                    <a:rPr lang="en-US" altLang="zh-CN" b="1" i="1" smtClean="0">
                                      <a:solidFill>
                                        <a:schemeClr val="tx1"/>
                                      </a:solidFill>
                                      <a:latin typeface="Cambria Math" panose="02040503050406030204" pitchFamily="18" charset="0"/>
                                    </a:rPr>
                                    <m:t>𝜷</m:t>
                                  </m:r>
                                </m:e>
                              </m:d>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𝜆</m:t>
                          </m:r>
                          <m:r>
                            <a:rPr lang="en-US" altLang="zh-CN" b="0" i="1" smtClean="0">
                              <a:solidFill>
                                <a:schemeClr val="tx1"/>
                              </a:solidFill>
                              <a:latin typeface="Cambria Math" panose="02040503050406030204" pitchFamily="18" charset="0"/>
                            </a:rPr>
                            <m:t>&gt;0</m:t>
                          </m:r>
                        </m:e>
                      </m:func>
                    </m:oMath>
                  </m:oMathPara>
                </a14:m>
                <a:endParaRPr lang="en-US" altLang="zh-CN" b="0" dirty="0">
                  <a:solidFill>
                    <a:schemeClr val="tx1"/>
                  </a:solidFill>
                </a:endParaRPr>
              </a:p>
              <a:p>
                <a:pPr algn="l"/>
                <a:endParaRPr lang="zh-CN" altLang="en-US" dirty="0">
                  <a:solidFill>
                    <a:schemeClr val="bg1"/>
                  </a:solidFill>
                </a:endParaRPr>
              </a:p>
            </p:txBody>
          </p:sp>
        </mc:Choice>
        <mc:Fallback>
          <p:sp>
            <p:nvSpPr>
              <p:cNvPr id="7" name="文本框 6">
                <a:extLst>
                  <a:ext uri="{FF2B5EF4-FFF2-40B4-BE49-F238E27FC236}">
                    <a16:creationId xmlns:a16="http://schemas.microsoft.com/office/drawing/2014/main" id="{28985A13-4BA5-4F12-B17C-9F9AE980F4F0}"/>
                  </a:ext>
                </a:extLst>
              </p:cNvPr>
              <p:cNvSpPr txBox="1">
                <a:spLocks noRot="1" noChangeAspect="1" noMove="1" noResize="1" noEditPoints="1" noAdjustHandles="1" noChangeArrowheads="1" noChangeShapeType="1" noTextEdit="1"/>
              </p:cNvSpPr>
              <p:nvPr/>
            </p:nvSpPr>
            <p:spPr>
              <a:xfrm>
                <a:off x="1827161" y="3447496"/>
                <a:ext cx="5701778" cy="10280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61F12C6-69F2-4831-83EC-661E71628E46}"/>
                  </a:ext>
                </a:extLst>
              </p:cNvPr>
              <p:cNvSpPr txBox="1"/>
              <p:nvPr/>
            </p:nvSpPr>
            <p:spPr>
              <a:xfrm>
                <a:off x="2376731" y="4718130"/>
                <a:ext cx="4602638" cy="1330364"/>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m:t>
                      </m:r>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1</m:t>
                          </m:r>
                        </m:num>
                        <m:den>
                          <m:r>
                            <a:rPr lang="en-US" altLang="zh-CN" b="0" i="1" smtClean="0">
                              <a:solidFill>
                                <a:schemeClr val="tx1"/>
                              </a:solidFill>
                              <a:latin typeface="Cambria Math" panose="02040503050406030204" pitchFamily="18" charset="0"/>
                            </a:rPr>
                            <m:t>𝑁</m:t>
                          </m:r>
                        </m:den>
                      </m:f>
                      <m:r>
                        <a:rPr lang="en-US" altLang="zh-CN" b="0"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𝒋</m:t>
                          </m:r>
                        </m:sub>
                      </m:sSub>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𝒚</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𝑿</m:t>
                      </m:r>
                      <m:r>
                        <a:rPr lang="en-US" altLang="zh-CN" b="1" i="1" smtClean="0">
                          <a:solidFill>
                            <a:schemeClr val="tx1"/>
                          </a:solidFill>
                          <a:latin typeface="Cambria Math" panose="02040503050406030204" pitchFamily="18" charset="0"/>
                        </a:rPr>
                        <m:t>𝜷</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𝜆</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𝑠</m:t>
                          </m:r>
                        </m:e>
                        <m:sub>
                          <m:r>
                            <a:rPr lang="en-US" altLang="zh-CN" b="0" i="1" smtClean="0">
                              <a:solidFill>
                                <a:schemeClr val="tx1"/>
                              </a:solidFill>
                              <a:latin typeface="Cambria Math" panose="02040503050406030204" pitchFamily="18" charset="0"/>
                            </a:rPr>
                            <m:t>𝑗</m:t>
                          </m:r>
                        </m:sub>
                      </m:sSub>
                      <m:r>
                        <a:rPr lang="en-US" altLang="zh-CN" b="0" i="1" smtClean="0">
                          <a:solidFill>
                            <a:schemeClr val="tx1"/>
                          </a:solidFill>
                          <a:latin typeface="Cambria Math" panose="02040503050406030204" pitchFamily="18" charset="0"/>
                        </a:rPr>
                        <m:t>=0, </m:t>
                      </m:r>
                      <m:r>
                        <a:rPr lang="en-US" altLang="zh-CN" b="0" i="1" smtClean="0">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=1,  …, </m:t>
                      </m:r>
                      <m:r>
                        <a:rPr lang="en-US" altLang="zh-CN" b="0" i="1" smtClean="0">
                          <a:solidFill>
                            <a:schemeClr val="tx1"/>
                          </a:solidFill>
                          <a:latin typeface="Cambria Math" panose="02040503050406030204" pitchFamily="18" charset="0"/>
                        </a:rPr>
                        <m:t>𝑝</m:t>
                      </m:r>
                    </m:oMath>
                  </m:oMathPara>
                </a14:m>
                <a:endParaRPr lang="en-US" altLang="zh-CN" b="0" dirty="0">
                  <a:solidFill>
                    <a:schemeClr val="tx1"/>
                  </a:solidFill>
                </a:endParaRPr>
              </a:p>
              <a:p>
                <a:pPr algn="l"/>
                <a14:m>
                  <m:oMathPara xmlns:m="http://schemas.openxmlformats.org/officeDocument/2006/math">
                    <m:oMathParaPr>
                      <m:jc m:val="center"/>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𝑠</m:t>
                          </m:r>
                        </m:e>
                        <m:sub>
                          <m:r>
                            <a:rPr lang="en-US" altLang="zh-CN" b="0" i="1" smtClean="0">
                              <a:solidFill>
                                <a:schemeClr val="tx1"/>
                              </a:solidFill>
                              <a:latin typeface="Cambria Math" panose="02040503050406030204" pitchFamily="18" charset="0"/>
                            </a:rPr>
                            <m:t>𝑗</m:t>
                          </m:r>
                        </m:sub>
                      </m:sSub>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eqArr>
                            <m:eqArrPr>
                              <m:ctrlPr>
                                <a:rPr lang="en-US" altLang="zh-CN" b="0" i="1" smtClean="0">
                                  <a:solidFill>
                                    <a:schemeClr val="tx1"/>
                                  </a:solidFill>
                                  <a:latin typeface="Cambria Math" panose="02040503050406030204" pitchFamily="18" charset="0"/>
                                </a:rPr>
                              </m:ctrlPr>
                            </m:eqArrPr>
                            <m:e>
                              <m:r>
                                <a:rPr lang="en-US" altLang="zh-CN" b="0" i="1" smtClean="0">
                                  <a:solidFill>
                                    <a:schemeClr val="tx1"/>
                                  </a:solidFill>
                                  <a:latin typeface="Cambria Math" panose="02040503050406030204" pitchFamily="18" charset="0"/>
                                </a:rPr>
                                <m:t>𝑠𝑖𝑔𝑛</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𝛽</m:t>
                                      </m:r>
                                    </m:e>
                                    <m:sub>
                                      <m:r>
                                        <a:rPr lang="en-US" altLang="zh-CN" b="0" i="1" smtClean="0">
                                          <a:solidFill>
                                            <a:schemeClr val="tx1"/>
                                          </a:solidFill>
                                          <a:latin typeface="Cambria Math" panose="02040503050406030204" pitchFamily="18" charset="0"/>
                                        </a:rPr>
                                        <m:t>𝑗</m:t>
                                      </m:r>
                                    </m:sub>
                                  </m:sSub>
                                </m:e>
                              </m:d>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𝑖𝑓</m:t>
                              </m:r>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𝛽</m:t>
                                  </m:r>
                                </m:e>
                                <m:sub>
                                  <m:r>
                                    <a:rPr lang="en-US" altLang="zh-CN" b="0" i="1" smtClean="0">
                                      <a:solidFill>
                                        <a:schemeClr val="tx1"/>
                                      </a:solidFill>
                                      <a:latin typeface="Cambria Math" panose="02040503050406030204" pitchFamily="18" charset="0"/>
                                    </a:rPr>
                                    <m:t>𝑗</m:t>
                                  </m:r>
                                </m:sub>
                              </m:sSub>
                              <m:r>
                                <a:rPr lang="en-US" altLang="zh-CN" b="0" i="1" smtClean="0">
                                  <a:solidFill>
                                    <a:schemeClr val="tx1"/>
                                  </a:solidFill>
                                  <a:latin typeface="Cambria Math" panose="02040503050406030204" pitchFamily="18" charset="0"/>
                                </a:rPr>
                                <m:t>≠0</m:t>
                              </m:r>
                            </m:e>
                            <m:e>
                              <m:r>
                                <a:rPr lang="en-US" altLang="zh-CN" b="0" i="1" smtClean="0">
                                  <a:solidFill>
                                    <a:schemeClr val="tx1"/>
                                  </a:solidFill>
                                  <a:latin typeface="Cambria Math" panose="02040503050406030204" pitchFamily="18" charset="0"/>
                                </a:rPr>
                                <m:t>𝑐𝑜𝑛𝑠𝑡𝑎𝑛𝑡</m:t>
                              </m:r>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−1,1</m:t>
                                  </m:r>
                                </m:e>
                              </m:d>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𝑖𝑓</m:t>
                              </m:r>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𝛽</m:t>
                                  </m:r>
                                </m:e>
                                <m:sub>
                                  <m:r>
                                    <a:rPr lang="en-US" altLang="zh-CN" b="0" i="1" smtClean="0">
                                      <a:solidFill>
                                        <a:schemeClr val="tx1"/>
                                      </a:solidFill>
                                      <a:latin typeface="Cambria Math" panose="02040503050406030204" pitchFamily="18" charset="0"/>
                                    </a:rPr>
                                    <m:t>𝑗</m:t>
                                  </m:r>
                                </m:sub>
                              </m:sSub>
                              <m:r>
                                <a:rPr lang="en-US" altLang="zh-CN" b="0" i="1" smtClean="0">
                                  <a:solidFill>
                                    <a:schemeClr val="tx1"/>
                                  </a:solidFill>
                                  <a:latin typeface="Cambria Math" panose="02040503050406030204" pitchFamily="18" charset="0"/>
                                </a:rPr>
                                <m:t>=0</m:t>
                              </m:r>
                            </m:e>
                          </m:eqArr>
                        </m:e>
                      </m:d>
                    </m:oMath>
                  </m:oMathPara>
                </a14:m>
                <a:endParaRPr lang="zh-CN" altLang="en-US" dirty="0">
                  <a:solidFill>
                    <a:schemeClr val="bg1"/>
                  </a:solidFill>
                </a:endParaRPr>
              </a:p>
            </p:txBody>
          </p:sp>
        </mc:Choice>
        <mc:Fallback xmlns="">
          <p:sp>
            <p:nvSpPr>
              <p:cNvPr id="9" name="文本框 8">
                <a:extLst>
                  <a:ext uri="{FF2B5EF4-FFF2-40B4-BE49-F238E27FC236}">
                    <a16:creationId xmlns:a16="http://schemas.microsoft.com/office/drawing/2014/main" id="{761F12C6-69F2-4831-83EC-661E71628E46}"/>
                  </a:ext>
                </a:extLst>
              </p:cNvPr>
              <p:cNvSpPr txBox="1">
                <a:spLocks noRot="1" noChangeAspect="1" noMove="1" noResize="1" noEditPoints="1" noAdjustHandles="1" noChangeArrowheads="1" noChangeShapeType="1" noTextEdit="1"/>
              </p:cNvSpPr>
              <p:nvPr/>
            </p:nvSpPr>
            <p:spPr>
              <a:xfrm>
                <a:off x="2376731" y="4718130"/>
                <a:ext cx="4602638" cy="133036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449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CEBDC8-924A-4825-9FD5-724B552F9EAA}"/>
              </a:ext>
            </a:extLst>
          </p:cNvPr>
          <p:cNvSpPr>
            <a:spLocks noGrp="1"/>
          </p:cNvSpPr>
          <p:nvPr>
            <p:ph idx="1"/>
          </p:nvPr>
        </p:nvSpPr>
        <p:spPr>
          <a:xfrm>
            <a:off x="449455" y="769824"/>
            <a:ext cx="7886700" cy="4351338"/>
          </a:xfrm>
        </p:spPr>
        <p:txBody>
          <a:bodyPr>
            <a:normAutofit/>
          </a:bodyPr>
          <a:lstStyle/>
          <a:p>
            <a:r>
              <a:rPr lang="en-US" altLang="zh-CN" sz="2400" dirty="0"/>
              <a:t>LASSO</a:t>
            </a:r>
            <a:r>
              <a:rPr lang="zh-CN" altLang="en-US" sz="2400" dirty="0"/>
              <a:t>问题的几何直观：</a:t>
            </a:r>
            <a:endParaRPr lang="en-US" altLang="zh-CN" sz="2400" dirty="0"/>
          </a:p>
          <a:p>
            <a:pPr marL="457200" lvl="1" indent="0">
              <a:buNone/>
            </a:pPr>
            <a:endParaRPr lang="en-US" altLang="zh-CN" sz="2000" dirty="0"/>
          </a:p>
          <a:p>
            <a:endParaRPr lang="en-US" altLang="zh-CN" sz="2400" dirty="0"/>
          </a:p>
        </p:txBody>
      </p:sp>
      <p:sp>
        <p:nvSpPr>
          <p:cNvPr id="4" name="日期占位符 3">
            <a:extLst>
              <a:ext uri="{FF2B5EF4-FFF2-40B4-BE49-F238E27FC236}">
                <a16:creationId xmlns:a16="http://schemas.microsoft.com/office/drawing/2014/main" id="{BC7ABA88-DC6F-4FB6-A17D-28CFBB4ECA65}"/>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E67FDE34-91A9-4BBE-A271-C72FFEBF50E3}"/>
              </a:ext>
            </a:extLst>
          </p:cNvPr>
          <p:cNvSpPr>
            <a:spLocks noGrp="1"/>
          </p:cNvSpPr>
          <p:nvPr>
            <p:ph type="sldNum" sz="quarter" idx="12"/>
          </p:nvPr>
        </p:nvSpPr>
        <p:spPr/>
        <p:txBody>
          <a:bodyPr/>
          <a:lstStyle/>
          <a:p>
            <a:fld id="{58B7A102-A293-48E3-ABC7-BD8CFF4F364D}" type="slidenum">
              <a:rPr lang="zh-CN" altLang="en-US" smtClean="0"/>
              <a:t>6</a:t>
            </a:fld>
            <a:endParaRPr lang="zh-CN" altLang="en-US"/>
          </a:p>
        </p:txBody>
      </p:sp>
      <p:sp>
        <p:nvSpPr>
          <p:cNvPr id="6" name="标题 1">
            <a:extLst>
              <a:ext uri="{FF2B5EF4-FFF2-40B4-BE49-F238E27FC236}">
                <a16:creationId xmlns:a16="http://schemas.microsoft.com/office/drawing/2014/main" id="{734FC35F-714A-4C09-8BAC-81C60BDBCB75}"/>
              </a:ext>
            </a:extLst>
          </p:cNvPr>
          <p:cNvSpPr txBox="1">
            <a:spLocks/>
          </p:cNvSpPr>
          <p:nvPr/>
        </p:nvSpPr>
        <p:spPr>
          <a:xfrm>
            <a:off x="72468" y="120030"/>
            <a:ext cx="7886700" cy="483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chemeClr val="bg1"/>
                </a:solidFill>
                <a:latin typeface="微软雅黑" panose="020B0503020204020204" pitchFamily="34" charset="-122"/>
                <a:ea typeface="微软雅黑" panose="020B0503020204020204" pitchFamily="34" charset="-122"/>
              </a:rPr>
              <a:t>LARS</a:t>
            </a:r>
            <a:r>
              <a:rPr lang="zh-CN" altLang="en-US" sz="2800" dirty="0">
                <a:solidFill>
                  <a:schemeClr val="bg1"/>
                </a:solidFill>
                <a:latin typeface="微软雅黑" panose="020B0503020204020204" pitchFamily="34" charset="-122"/>
                <a:ea typeface="微软雅黑" panose="020B0503020204020204" pitchFamily="34" charset="-122"/>
              </a:rPr>
              <a:t>算法背景</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8223FA7-5BC9-47AA-9315-47B7906E4B3F}"/>
                  </a:ext>
                </a:extLst>
              </p:cNvPr>
              <p:cNvSpPr txBox="1"/>
              <p:nvPr/>
            </p:nvSpPr>
            <p:spPr>
              <a:xfrm>
                <a:off x="1843781" y="1162653"/>
                <a:ext cx="5456438" cy="764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𝜷</m:t>
                          </m:r>
                        </m:e>
                        <m:sup>
                          <m:r>
                            <m:rPr>
                              <m:sty m:val="p"/>
                            </m:rPr>
                            <a:rPr lang="en-US" altLang="zh-CN" b="1" i="1">
                              <a:latin typeface="Cambria Math" panose="02040503050406030204" pitchFamily="18" charset="0"/>
                            </a:rPr>
                            <m:t>constrain</m:t>
                          </m:r>
                        </m:sup>
                      </m:sSup>
                      <m:r>
                        <a:rPr lang="en-US" altLang="zh-CN" b="0" i="1" smtClean="0">
                          <a:solidFill>
                            <a:schemeClr val="tx1"/>
                          </a:solidFill>
                          <a:latin typeface="Cambria Math" panose="02040503050406030204" pitchFamily="18" charset="0"/>
                        </a:rPr>
                        <m:t>=</m:t>
                      </m:r>
                      <m:func>
                        <m:funcPr>
                          <m:ctrlPr>
                            <a:rPr lang="en-US" altLang="zh-CN" b="0" i="1" smtClean="0">
                              <a:solidFill>
                                <a:schemeClr val="tx1"/>
                              </a:solidFill>
                              <a:latin typeface="Cambria Math" panose="02040503050406030204" pitchFamily="18" charset="0"/>
                            </a:rPr>
                          </m:ctrlPr>
                        </m:funcPr>
                        <m:fName>
                          <m:limLow>
                            <m:limLowPr>
                              <m:ctrlPr>
                                <a:rPr lang="en-US" altLang="zh-CN" b="0" i="1" smtClean="0">
                                  <a:solidFill>
                                    <a:schemeClr val="tx1"/>
                                  </a:solidFill>
                                  <a:latin typeface="Cambria Math" panose="02040503050406030204" pitchFamily="18" charset="0"/>
                                </a:rPr>
                              </m:ctrlPr>
                            </m:limLowPr>
                            <m:e>
                              <m:r>
                                <m:rPr>
                                  <m:sty m:val="p"/>
                                </m:rPr>
                                <a:rPr lang="en-US" altLang="zh-CN" b="0" i="0" smtClean="0">
                                  <a:solidFill>
                                    <a:schemeClr val="tx1"/>
                                  </a:solidFill>
                                  <a:latin typeface="Cambria Math" panose="02040503050406030204" pitchFamily="18" charset="0"/>
                                </a:rPr>
                                <m:t>min</m:t>
                              </m:r>
                            </m:e>
                            <m:lim>
                              <m:r>
                                <a:rPr lang="en-US" altLang="zh-CN" b="0" i="1" smtClean="0">
                                  <a:solidFill>
                                    <a:schemeClr val="tx1"/>
                                  </a:solidFill>
                                  <a:latin typeface="Cambria Math" panose="02040503050406030204" pitchFamily="18" charset="0"/>
                                </a:rPr>
                                <m:t>𝛽</m:t>
                              </m:r>
                            </m:lim>
                          </m:limLow>
                        </m:fName>
                        <m:e>
                          <m:sSubSup>
                            <m:sSubSupPr>
                              <m:ctrlPr>
                                <a:rPr lang="en-US" altLang="zh-CN" b="0" i="1" smtClean="0">
                                  <a:solidFill>
                                    <a:schemeClr val="tx1"/>
                                  </a:solidFill>
                                  <a:latin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rPr>
                                  </m:ctrlPr>
                                </m:dPr>
                                <m:e>
                                  <m:r>
                                    <a:rPr lang="en-US" altLang="zh-CN" b="1" i="1" smtClean="0">
                                      <a:solidFill>
                                        <a:schemeClr val="tx1"/>
                                      </a:solidFill>
                                      <a:latin typeface="Cambria Math" panose="02040503050406030204" pitchFamily="18" charset="0"/>
                                    </a:rPr>
                                    <m:t>𝒚</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𝑿</m:t>
                                  </m:r>
                                  <m:r>
                                    <a:rPr lang="en-US" altLang="zh-CN" b="1" i="1" smtClean="0">
                                      <a:solidFill>
                                        <a:schemeClr val="tx1"/>
                                      </a:solidFill>
                                      <a:latin typeface="Cambria Math" panose="02040503050406030204" pitchFamily="18" charset="0"/>
                                    </a:rPr>
                                    <m:t>𝜷</m:t>
                                  </m:r>
                                </m:e>
                              </m:d>
                            </m:e>
                            <m:sub>
                              <m:r>
                                <a:rPr lang="en-US" altLang="zh-CN" b="0" i="1" smtClean="0">
                                  <a:solidFill>
                                    <a:schemeClr val="tx1"/>
                                  </a:solidFill>
                                  <a:latin typeface="Cambria Math" panose="02040503050406030204" pitchFamily="18" charset="0"/>
                                </a:rPr>
                                <m:t>2</m:t>
                              </m:r>
                            </m:sub>
                            <m:sup>
                              <m:r>
                                <a:rPr lang="en-US" altLang="zh-CN" b="0" i="1" smtClean="0">
                                  <a:solidFill>
                                    <a:schemeClr val="tx1"/>
                                  </a:solidFill>
                                  <a:latin typeface="Cambria Math" panose="02040503050406030204" pitchFamily="18" charset="0"/>
                                </a:rPr>
                                <m:t>2</m:t>
                              </m:r>
                            </m:sup>
                          </m:sSubSup>
                        </m:e>
                      </m:func>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𝑠𝑢𝑏𝑗𝑒𝑐𝑡</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𝑡𝑜</m:t>
                      </m:r>
                      <m:r>
                        <a:rPr lang="en-US" altLang="zh-CN" b="0" i="1" smtClean="0">
                          <a:solidFill>
                            <a:schemeClr val="tx1"/>
                          </a:solidFill>
                          <a:latin typeface="Cambria Math" panose="02040503050406030204" pitchFamily="18" charset="0"/>
                        </a:rPr>
                        <m:t> </m:t>
                      </m:r>
                      <m:nary>
                        <m:naryPr>
                          <m:chr m:val="∑"/>
                          <m:supHide m:val="on"/>
                          <m:ctrlPr>
                            <a:rPr lang="en-US" altLang="zh-CN" b="0" i="1" smtClean="0">
                              <a:solidFill>
                                <a:schemeClr val="tx1"/>
                              </a:solidFill>
                              <a:latin typeface="Cambria Math" panose="02040503050406030204" pitchFamily="18" charset="0"/>
                            </a:rPr>
                          </m:ctrlPr>
                        </m:naryPr>
                        <m:sub>
                          <m:r>
                            <a:rPr lang="en-US" altLang="zh-CN" b="0" i="1" smtClean="0">
                              <a:solidFill>
                                <a:schemeClr val="tx1"/>
                              </a:solidFill>
                              <a:latin typeface="Cambria Math" panose="02040503050406030204" pitchFamily="18" charset="0"/>
                            </a:rPr>
                            <m:t>𝑖</m:t>
                          </m:r>
                        </m:sub>
                        <m:sup/>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b="0" i="1" smtClean="0">
                                          <a:latin typeface="Cambria Math" panose="02040503050406030204" pitchFamily="18" charset="0"/>
                                        </a:rPr>
                                        <m:t>𝑖</m:t>
                                      </m:r>
                                    </m:sub>
                                  </m:sSub>
                                </m:e>
                              </m:d>
                            </m:e>
                            <m:sup>
                              <m:r>
                                <a:rPr lang="en-US" altLang="zh-CN" b="0" i="1" smtClean="0">
                                  <a:latin typeface="Cambria Math" panose="02040503050406030204" pitchFamily="18" charset="0"/>
                                </a:rPr>
                                <m:t>𝑞</m:t>
                              </m:r>
                            </m:sup>
                          </m:sSup>
                        </m:e>
                      </m:nary>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𝑡</m:t>
                      </m:r>
                    </m:oMath>
                  </m:oMathPara>
                </a14:m>
                <a:endParaRPr lang="zh-CN" altLang="en-US" dirty="0">
                  <a:solidFill>
                    <a:schemeClr val="bg1"/>
                  </a:solidFill>
                </a:endParaRPr>
              </a:p>
            </p:txBody>
          </p:sp>
        </mc:Choice>
        <mc:Fallback>
          <p:sp>
            <p:nvSpPr>
              <p:cNvPr id="8" name="文本框 7">
                <a:extLst>
                  <a:ext uri="{FF2B5EF4-FFF2-40B4-BE49-F238E27FC236}">
                    <a16:creationId xmlns:a16="http://schemas.microsoft.com/office/drawing/2014/main" id="{78223FA7-5BC9-47AA-9315-47B7906E4B3F}"/>
                  </a:ext>
                </a:extLst>
              </p:cNvPr>
              <p:cNvSpPr txBox="1">
                <a:spLocks noRot="1" noChangeAspect="1" noMove="1" noResize="1" noEditPoints="1" noAdjustHandles="1" noChangeArrowheads="1" noChangeShapeType="1" noTextEdit="1"/>
              </p:cNvSpPr>
              <p:nvPr/>
            </p:nvSpPr>
            <p:spPr>
              <a:xfrm>
                <a:off x="1843781" y="1162653"/>
                <a:ext cx="5456438" cy="764568"/>
              </a:xfrm>
              <a:prstGeom prst="rect">
                <a:avLst/>
              </a:prstGeom>
              <a:blipFill>
                <a:blip r:embed="rId2"/>
                <a:stretch>
                  <a:fillRect/>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0A257C6-582F-4DC4-B5A4-33918B251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330" y="2021887"/>
            <a:ext cx="5105339" cy="4453496"/>
          </a:xfrm>
          <a:prstGeom prst="rect">
            <a:avLst/>
          </a:prstGeom>
        </p:spPr>
      </p:pic>
      <p:pic>
        <p:nvPicPr>
          <p:cNvPr id="14" name="图片 13">
            <a:extLst>
              <a:ext uri="{FF2B5EF4-FFF2-40B4-BE49-F238E27FC236}">
                <a16:creationId xmlns:a16="http://schemas.microsoft.com/office/drawing/2014/main" id="{C8EFF2C2-36E1-4AC0-A16D-A5F921309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20919"/>
            <a:ext cx="9144000" cy="2057400"/>
          </a:xfrm>
          <a:prstGeom prst="rect">
            <a:avLst/>
          </a:prstGeom>
        </p:spPr>
      </p:pic>
    </p:spTree>
    <p:extLst>
      <p:ext uri="{BB962C8B-B14F-4D97-AF65-F5344CB8AC3E}">
        <p14:creationId xmlns:p14="http://schemas.microsoft.com/office/powerpoint/2010/main" val="173464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D89095-BB63-4A25-AADD-22246E5E2D85}"/>
              </a:ext>
            </a:extLst>
          </p:cNvPr>
          <p:cNvSpPr>
            <a:spLocks noGrp="1"/>
          </p:cNvSpPr>
          <p:nvPr>
            <p:ph idx="1"/>
          </p:nvPr>
        </p:nvSpPr>
        <p:spPr>
          <a:xfrm>
            <a:off x="432455" y="1197205"/>
            <a:ext cx="7886700" cy="4798243"/>
          </a:xfrm>
        </p:spPr>
        <p:txBody>
          <a:bodyPr>
            <a:normAutofit/>
          </a:bodyPr>
          <a:lstStyle/>
          <a:p>
            <a:r>
              <a:rPr lang="en-US" altLang="zh-CN" dirty="0">
                <a:solidFill>
                  <a:schemeClr val="bg1">
                    <a:lumMod val="85000"/>
                  </a:schemeClr>
                </a:solidFill>
              </a:rPr>
              <a:t>LARS</a:t>
            </a:r>
            <a:r>
              <a:rPr lang="zh-CN" altLang="en-US" dirty="0">
                <a:solidFill>
                  <a:schemeClr val="bg1">
                    <a:lumMod val="85000"/>
                  </a:schemeClr>
                </a:solidFill>
              </a:rPr>
              <a:t>算法背景</a:t>
            </a:r>
            <a:endParaRPr lang="en-US" altLang="zh-CN" dirty="0">
              <a:solidFill>
                <a:schemeClr val="bg1">
                  <a:lumMod val="85000"/>
                </a:schemeClr>
              </a:solidFill>
            </a:endParaRPr>
          </a:p>
          <a:p>
            <a:pPr lvl="1"/>
            <a:r>
              <a:rPr lang="zh-CN" altLang="en-US" dirty="0">
                <a:solidFill>
                  <a:schemeClr val="bg1">
                    <a:lumMod val="85000"/>
                  </a:schemeClr>
                </a:solidFill>
              </a:rPr>
              <a:t>名称</a:t>
            </a:r>
            <a:r>
              <a:rPr lang="en-US" altLang="zh-CN" dirty="0">
                <a:solidFill>
                  <a:schemeClr val="bg1">
                    <a:lumMod val="85000"/>
                  </a:schemeClr>
                </a:solidFill>
              </a:rPr>
              <a:t>Least Angle Regression</a:t>
            </a:r>
          </a:p>
          <a:p>
            <a:pPr lvl="1"/>
            <a:r>
              <a:rPr lang="en-US" altLang="zh-CN" dirty="0">
                <a:solidFill>
                  <a:schemeClr val="bg1">
                    <a:lumMod val="85000"/>
                  </a:schemeClr>
                </a:solidFill>
              </a:rPr>
              <a:t>LARS</a:t>
            </a:r>
            <a:r>
              <a:rPr lang="zh-CN" altLang="en-US" dirty="0">
                <a:solidFill>
                  <a:schemeClr val="bg1">
                    <a:lumMod val="85000"/>
                  </a:schemeClr>
                </a:solidFill>
              </a:rPr>
              <a:t>算法的目标</a:t>
            </a:r>
            <a:endParaRPr lang="en-US" altLang="zh-CN" dirty="0">
              <a:solidFill>
                <a:schemeClr val="bg1">
                  <a:lumMod val="85000"/>
                </a:schemeClr>
              </a:solidFill>
            </a:endParaRPr>
          </a:p>
          <a:p>
            <a:pPr lvl="1"/>
            <a:r>
              <a:rPr lang="en-US" altLang="zh-CN" dirty="0">
                <a:solidFill>
                  <a:schemeClr val="bg1">
                    <a:lumMod val="85000"/>
                  </a:schemeClr>
                </a:solidFill>
              </a:rPr>
              <a:t>LASSO</a:t>
            </a:r>
            <a:r>
              <a:rPr lang="zh-CN" altLang="en-US" dirty="0">
                <a:solidFill>
                  <a:schemeClr val="bg1">
                    <a:lumMod val="85000"/>
                  </a:schemeClr>
                </a:solidFill>
              </a:rPr>
              <a:t>问题</a:t>
            </a:r>
            <a:endParaRPr lang="en-US" altLang="zh-CN" dirty="0">
              <a:solidFill>
                <a:schemeClr val="bg1">
                  <a:lumMod val="85000"/>
                </a:schemeClr>
              </a:solidFill>
            </a:endParaRPr>
          </a:p>
          <a:p>
            <a:r>
              <a:rPr lang="en-US" altLang="zh-CN" dirty="0"/>
              <a:t>LARS</a:t>
            </a:r>
            <a:r>
              <a:rPr lang="zh-CN" altLang="en-US" dirty="0"/>
              <a:t>算法步骤与分析</a:t>
            </a:r>
            <a:endParaRPr lang="en-US" altLang="zh-CN" dirty="0"/>
          </a:p>
          <a:p>
            <a:pPr lvl="1"/>
            <a:r>
              <a:rPr lang="zh-CN" altLang="en-US" dirty="0"/>
              <a:t>几何意义</a:t>
            </a:r>
            <a:endParaRPr lang="en-US" altLang="zh-CN" dirty="0"/>
          </a:p>
          <a:p>
            <a:pPr lvl="1"/>
            <a:r>
              <a:rPr lang="zh-CN" altLang="en-US" dirty="0"/>
              <a:t>简明步骤</a:t>
            </a:r>
            <a:endParaRPr lang="en-US" altLang="zh-CN" dirty="0"/>
          </a:p>
          <a:p>
            <a:pPr lvl="1"/>
            <a:r>
              <a:rPr lang="zh-CN" altLang="en-US" dirty="0"/>
              <a:t>算法性质简介</a:t>
            </a:r>
            <a:endParaRPr lang="en-US" altLang="zh-CN" dirty="0"/>
          </a:p>
          <a:p>
            <a:r>
              <a:rPr lang="en-US" altLang="zh-CN" dirty="0">
                <a:solidFill>
                  <a:schemeClr val="bg1">
                    <a:lumMod val="85000"/>
                  </a:schemeClr>
                </a:solidFill>
              </a:rPr>
              <a:t>LARS</a:t>
            </a:r>
            <a:r>
              <a:rPr lang="zh-CN" altLang="en-US" dirty="0">
                <a:solidFill>
                  <a:schemeClr val="bg1">
                    <a:lumMod val="85000"/>
                  </a:schemeClr>
                </a:solidFill>
              </a:rPr>
              <a:t>算法的修正</a:t>
            </a:r>
            <a:endParaRPr lang="en-US" altLang="zh-CN" dirty="0">
              <a:solidFill>
                <a:schemeClr val="bg1">
                  <a:lumMod val="85000"/>
                </a:schemeClr>
              </a:solidFill>
            </a:endParaRPr>
          </a:p>
          <a:p>
            <a:pPr lvl="1"/>
            <a:r>
              <a:rPr lang="en-US" altLang="zh-CN" dirty="0">
                <a:solidFill>
                  <a:schemeClr val="bg1">
                    <a:lumMod val="85000"/>
                  </a:schemeClr>
                </a:solidFill>
              </a:rPr>
              <a:t>LARS</a:t>
            </a:r>
            <a:r>
              <a:rPr lang="zh-CN" altLang="en-US" dirty="0">
                <a:solidFill>
                  <a:schemeClr val="bg1">
                    <a:lumMod val="85000"/>
                  </a:schemeClr>
                </a:solidFill>
              </a:rPr>
              <a:t>算法的</a:t>
            </a:r>
            <a:r>
              <a:rPr lang="en-US" altLang="zh-CN" dirty="0">
                <a:solidFill>
                  <a:schemeClr val="bg1">
                    <a:lumMod val="85000"/>
                  </a:schemeClr>
                </a:solidFill>
              </a:rPr>
              <a:t>LASSO</a:t>
            </a:r>
            <a:r>
              <a:rPr lang="zh-CN" altLang="en-US" dirty="0">
                <a:solidFill>
                  <a:schemeClr val="bg1">
                    <a:lumMod val="85000"/>
                  </a:schemeClr>
                </a:solidFill>
              </a:rPr>
              <a:t>修正</a:t>
            </a:r>
            <a:endParaRPr lang="en-US" altLang="zh-CN" dirty="0">
              <a:solidFill>
                <a:schemeClr val="bg1">
                  <a:lumMod val="85000"/>
                </a:schemeClr>
              </a:solidFill>
            </a:endParaRPr>
          </a:p>
        </p:txBody>
      </p:sp>
      <p:sp>
        <p:nvSpPr>
          <p:cNvPr id="4" name="日期占位符 3">
            <a:extLst>
              <a:ext uri="{FF2B5EF4-FFF2-40B4-BE49-F238E27FC236}">
                <a16:creationId xmlns:a16="http://schemas.microsoft.com/office/drawing/2014/main" id="{33BA9B61-91BB-4471-8173-B73F43F06607}"/>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5B004EA0-E5E2-4FFD-94F3-BF984BB75F4B}"/>
              </a:ext>
            </a:extLst>
          </p:cNvPr>
          <p:cNvSpPr>
            <a:spLocks noGrp="1"/>
          </p:cNvSpPr>
          <p:nvPr>
            <p:ph type="sldNum" sz="quarter" idx="12"/>
          </p:nvPr>
        </p:nvSpPr>
        <p:spPr/>
        <p:txBody>
          <a:bodyPr/>
          <a:lstStyle/>
          <a:p>
            <a:fld id="{58B7A102-A293-48E3-ABC7-BD8CFF4F364D}" type="slidenum">
              <a:rPr lang="zh-CN" altLang="en-US" smtClean="0"/>
              <a:t>7</a:t>
            </a:fld>
            <a:endParaRPr lang="zh-CN" altLang="en-US"/>
          </a:p>
        </p:txBody>
      </p:sp>
      <p:sp>
        <p:nvSpPr>
          <p:cNvPr id="6" name="文本框 5">
            <a:extLst>
              <a:ext uri="{FF2B5EF4-FFF2-40B4-BE49-F238E27FC236}">
                <a16:creationId xmlns:a16="http://schemas.microsoft.com/office/drawing/2014/main" id="{96B188BA-92E9-4E2A-9147-10F9542355B5}"/>
              </a:ext>
            </a:extLst>
          </p:cNvPr>
          <p:cNvSpPr txBox="1"/>
          <p:nvPr/>
        </p:nvSpPr>
        <p:spPr>
          <a:xfrm>
            <a:off x="75414" y="66706"/>
            <a:ext cx="1480009" cy="523220"/>
          </a:xfrm>
          <a:prstGeom prst="rect">
            <a:avLst/>
          </a:prstGeom>
          <a:noFill/>
        </p:spPr>
        <p:txBody>
          <a:bodyPr wrap="squar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目录</a:t>
            </a:r>
          </a:p>
        </p:txBody>
      </p:sp>
      <p:sp>
        <p:nvSpPr>
          <p:cNvPr id="7" name="文本框 6">
            <a:extLst>
              <a:ext uri="{FF2B5EF4-FFF2-40B4-BE49-F238E27FC236}">
                <a16:creationId xmlns:a16="http://schemas.microsoft.com/office/drawing/2014/main" id="{978E8B73-B529-4906-850A-719F98C36278}"/>
              </a:ext>
            </a:extLst>
          </p:cNvPr>
          <p:cNvSpPr txBox="1"/>
          <p:nvPr/>
        </p:nvSpPr>
        <p:spPr>
          <a:xfrm>
            <a:off x="7607431" y="94987"/>
            <a:ext cx="1480009" cy="584775"/>
          </a:xfrm>
          <a:prstGeom prst="rect">
            <a:avLst/>
          </a:prstGeom>
          <a:noFill/>
        </p:spPr>
        <p:txBody>
          <a:bodyPr wrap="square" rtlCol="0">
            <a:spAutoFit/>
          </a:bodyPr>
          <a:lstStyle/>
          <a:p>
            <a:pPr algn="l"/>
            <a:r>
              <a:rPr lang="en-US" altLang="zh-CN" sz="3200" dirty="0">
                <a:solidFill>
                  <a:schemeClr val="bg1"/>
                </a:solidFill>
              </a:rPr>
              <a:t>Outline</a:t>
            </a:r>
            <a:endParaRPr lang="zh-CN" altLang="en-US" sz="3200" dirty="0">
              <a:solidFill>
                <a:schemeClr val="bg1"/>
              </a:solidFill>
            </a:endParaRPr>
          </a:p>
        </p:txBody>
      </p:sp>
    </p:spTree>
    <p:extLst>
      <p:ext uri="{BB962C8B-B14F-4D97-AF65-F5344CB8AC3E}">
        <p14:creationId xmlns:p14="http://schemas.microsoft.com/office/powerpoint/2010/main" val="319723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439C2-D5B8-4B67-AE29-29683CC86FC5}"/>
              </a:ext>
            </a:extLst>
          </p:cNvPr>
          <p:cNvSpPr>
            <a:spLocks noGrp="1"/>
          </p:cNvSpPr>
          <p:nvPr>
            <p:ph type="title"/>
          </p:nvPr>
        </p:nvSpPr>
        <p:spPr>
          <a:xfrm>
            <a:off x="72468" y="120030"/>
            <a:ext cx="7886700" cy="483285"/>
          </a:xfrm>
        </p:spPr>
        <p:txBody>
          <a:bodyPr>
            <a:normAutofit/>
          </a:bodyPr>
          <a:lstStyle/>
          <a:p>
            <a:r>
              <a:rPr lang="en-US" altLang="zh-CN" sz="2800" dirty="0">
                <a:solidFill>
                  <a:schemeClr val="bg1"/>
                </a:solidFill>
                <a:latin typeface="微软雅黑" panose="020B0503020204020204" pitchFamily="34" charset="-122"/>
                <a:ea typeface="微软雅黑" panose="020B0503020204020204" pitchFamily="34" charset="-122"/>
              </a:rPr>
              <a:t>LARS</a:t>
            </a:r>
            <a:r>
              <a:rPr lang="zh-CN" altLang="en-US" sz="2800" dirty="0">
                <a:solidFill>
                  <a:schemeClr val="bg1"/>
                </a:solidFill>
                <a:latin typeface="微软雅黑" panose="020B0503020204020204" pitchFamily="34" charset="-122"/>
                <a:ea typeface="微软雅黑" panose="020B0503020204020204" pitchFamily="34" charset="-122"/>
              </a:rPr>
              <a:t>算法步骤与分析</a:t>
            </a:r>
          </a:p>
        </p:txBody>
      </p:sp>
      <p:sp>
        <p:nvSpPr>
          <p:cNvPr id="4" name="日期占位符 3">
            <a:extLst>
              <a:ext uri="{FF2B5EF4-FFF2-40B4-BE49-F238E27FC236}">
                <a16:creationId xmlns:a16="http://schemas.microsoft.com/office/drawing/2014/main" id="{14155811-3101-4CC2-92D1-99B7E55FF902}"/>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97C65F78-7674-4FB4-A3F1-834887A9E992}"/>
              </a:ext>
            </a:extLst>
          </p:cNvPr>
          <p:cNvSpPr>
            <a:spLocks noGrp="1"/>
          </p:cNvSpPr>
          <p:nvPr>
            <p:ph type="sldNum" sz="quarter" idx="12"/>
          </p:nvPr>
        </p:nvSpPr>
        <p:spPr/>
        <p:txBody>
          <a:bodyPr/>
          <a:lstStyle/>
          <a:p>
            <a:fld id="{58B7A102-A293-48E3-ABC7-BD8CFF4F364D}" type="slidenum">
              <a:rPr lang="zh-CN" altLang="en-US" smtClean="0"/>
              <a:t>8</a:t>
            </a:fld>
            <a:endParaRPr lang="zh-CN" altLang="en-US"/>
          </a:p>
        </p:txBody>
      </p:sp>
      <mc:AlternateContent xmlns:mc="http://schemas.openxmlformats.org/markup-compatibility/2006">
        <mc:Choice xmlns:a14="http://schemas.microsoft.com/office/drawing/2010/main" Requires="a14">
          <p:sp>
            <p:nvSpPr>
              <p:cNvPr id="6" name="内容占位符 2">
                <a:extLst>
                  <a:ext uri="{FF2B5EF4-FFF2-40B4-BE49-F238E27FC236}">
                    <a16:creationId xmlns:a16="http://schemas.microsoft.com/office/drawing/2014/main" id="{74B9E7A1-A7C9-445C-95C3-74EBD9A1FC70}"/>
                  </a:ext>
                </a:extLst>
              </p:cNvPr>
              <p:cNvSpPr>
                <a:spLocks noGrp="1"/>
              </p:cNvSpPr>
              <p:nvPr>
                <p:ph idx="1"/>
              </p:nvPr>
            </p:nvSpPr>
            <p:spPr>
              <a:xfrm>
                <a:off x="40652" y="900515"/>
                <a:ext cx="8990226" cy="5709947"/>
              </a:xfrm>
            </p:spPr>
            <p:txBody>
              <a:bodyPr>
                <a:normAutofit fontScale="92500" lnSpcReduction="10000"/>
              </a:bodyPr>
              <a:lstStyle/>
              <a:p>
                <a:r>
                  <a:rPr lang="zh-CN" altLang="en-US" dirty="0"/>
                  <a:t>预备数学事实</a:t>
                </a:r>
                <a:endParaRPr lang="en-US" altLang="zh-CN" dirty="0"/>
              </a:p>
              <a:p>
                <a:pPr lvl="1"/>
                <a:r>
                  <a:rPr lang="zh-CN" altLang="en-US" dirty="0"/>
                  <a:t>响应变量：</a:t>
                </a:r>
                <a14:m>
                  <m:oMath xmlns:m="http://schemas.openxmlformats.org/officeDocument/2006/math">
                    <m:r>
                      <a:rPr lang="en-US" altLang="zh-CN" b="1" i="1" smtClean="0">
                        <a:latin typeface="Cambria Math" panose="02040503050406030204" pitchFamily="18" charset="0"/>
                      </a:rPr>
                      <m:t>𝒚</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ℝ</m:t>
                        </m:r>
                      </m:e>
                      <m:sub>
                        <m:r>
                          <a:rPr lang="en-US" altLang="zh-CN" b="1" i="1" smtClean="0">
                            <a:latin typeface="Cambria Math" panose="02040503050406030204" pitchFamily="18" charset="0"/>
                            <a:ea typeface="Cambria Math" panose="02040503050406030204" pitchFamily="18" charset="0"/>
                          </a:rPr>
                          <m:t>𝑵</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Sub>
                  </m:oMath>
                </a14:m>
                <a:endParaRPr lang="en-US" altLang="zh-CN" b="1" dirty="0"/>
              </a:p>
              <a:p>
                <a:pPr lvl="1"/>
                <a:endParaRPr lang="en-US" altLang="zh-CN" b="1" dirty="0"/>
              </a:p>
              <a:p>
                <a:pPr lvl="1"/>
                <a:r>
                  <a:rPr lang="zh-CN" altLang="en-US" dirty="0"/>
                  <a:t>预测变量：</a:t>
                </a:r>
                <a14:m>
                  <m:oMath xmlns:m="http://schemas.openxmlformats.org/officeDocument/2006/math">
                    <m:r>
                      <a:rPr lang="en-US" altLang="zh-CN" b="1" i="1" smtClean="0">
                        <a:latin typeface="Cambria Math" panose="02040503050406030204" pitchFamily="18" charset="0"/>
                      </a:rPr>
                      <m:t>𝑿</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ℝ</m:t>
                        </m:r>
                      </m:e>
                      <m:sub>
                        <m:r>
                          <a:rPr lang="en-US" altLang="zh-CN" b="1" i="1" smtClean="0">
                            <a:latin typeface="Cambria Math" panose="02040503050406030204" pitchFamily="18" charset="0"/>
                          </a:rPr>
                          <m:t>𝑵</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sub>
                    </m:sSub>
                  </m:oMath>
                </a14:m>
                <a:r>
                  <a:rPr lang="en-US" altLang="zh-CN" dirty="0"/>
                  <a:t>, </a:t>
                </a:r>
                <a:r>
                  <a:rPr lang="zh-CN" altLang="en-US" dirty="0"/>
                  <a:t>其中第</a:t>
                </a:r>
                <a14:m>
                  <m:oMath xmlns:m="http://schemas.openxmlformats.org/officeDocument/2006/math">
                    <m:r>
                      <m:rPr>
                        <m:sty m:val="p"/>
                      </m:rPr>
                      <a:rPr lang="en-US" altLang="zh-CN" b="0" i="0" dirty="0">
                        <a:latin typeface="Cambria Math" panose="02040503050406030204" pitchFamily="18" charset="0"/>
                      </a:rPr>
                      <m:t>j</m:t>
                    </m:r>
                  </m:oMath>
                </a14:m>
                <a:r>
                  <a:rPr lang="zh-CN" altLang="en-US" dirty="0"/>
                  <a:t>列对应第</a:t>
                </a:r>
                <a14:m>
                  <m:oMath xmlns:m="http://schemas.openxmlformats.org/officeDocument/2006/math">
                    <m:r>
                      <m:rPr>
                        <m:sty m:val="p"/>
                      </m:rPr>
                      <a:rPr lang="en-US" altLang="zh-CN" i="1" dirty="0">
                        <a:latin typeface="Cambria Math" panose="02040503050406030204" pitchFamily="18" charset="0"/>
                      </a:rPr>
                      <m:t>j</m:t>
                    </m:r>
                  </m:oMath>
                </a14:m>
                <a:r>
                  <a:rPr lang="zh-CN" altLang="en-US" dirty="0"/>
                  <a:t>个预测变量，记作</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ℝ</m:t>
                        </m:r>
                      </m:e>
                      <m:sub>
                        <m:r>
                          <a:rPr lang="en-US" altLang="zh-CN" b="1" i="1" smtClean="0">
                            <a:latin typeface="Cambria Math" panose="02040503050406030204" pitchFamily="18" charset="0"/>
                          </a:rPr>
                          <m:t>𝑵</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𝑝</m:t>
                    </m:r>
                  </m:oMath>
                </a14:m>
                <a:endParaRPr lang="en-US" altLang="zh-CN" b="1" dirty="0"/>
              </a:p>
              <a:p>
                <a:pPr lvl="2"/>
                <a:r>
                  <a:rPr lang="zh-CN" altLang="en-US" dirty="0"/>
                  <a:t>每一列分别标准化，使得：</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=0</m:t>
                                </m:r>
                              </m:e>
                            </m:nary>
                          </m:e>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=1</m:t>
                                </m:r>
                              </m:e>
                            </m:nary>
                          </m:e>
                        </m:eqArr>
                      </m:e>
                    </m:d>
                  </m:oMath>
                </a14:m>
                <a:endParaRPr lang="en-US" altLang="zh-CN" dirty="0"/>
              </a:p>
              <a:p>
                <a:pPr lvl="2"/>
                <a:r>
                  <a:rPr lang="zh-CN" altLang="en-US" dirty="0"/>
                  <a:t>标准化的结果是：两列向量的内积等于夹角的余弦值等于两个变量的数值协方差等于对应的数值相关系数。</a:t>
                </a:r>
                <a:endParaRPr lang="en-US" altLang="zh-CN" dirty="0"/>
              </a:p>
              <a:p>
                <a:pPr marL="914400" lvl="2" indent="0">
                  <a:buNone/>
                </a:pPr>
                <a14:m>
                  <m:oMathPara xmlns:m="http://schemas.openxmlformats.org/officeDocument/2006/math">
                    <m:oMathParaPr>
                      <m:jc m:val="centerGroup"/>
                    </m:oMathParaPr>
                    <m:oMath xmlns:m="http://schemas.openxmlformats.org/officeDocument/2006/math">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e>
                      </m:d>
                      <m:r>
                        <a:rPr lang="en-US" altLang="zh-CN" b="1" i="1" smtClean="0">
                          <a:latin typeface="Cambria Math" panose="02040503050406030204" pitchFamily="18" charset="0"/>
                        </a:rPr>
                        <m:t>=</m:t>
                      </m:r>
                      <m:r>
                        <a:rPr lang="en-US" altLang="zh-CN" b="0" i="1" smtClean="0">
                          <a:latin typeface="Cambria Math" panose="02040503050406030204" pitchFamily="18" charset="0"/>
                        </a:rPr>
                        <m:t>𝑐𝑜𝑠</m:t>
                      </m:r>
                      <m:r>
                        <a:rPr lang="en-US" altLang="zh-CN" b="1" i="1" smtClean="0">
                          <a:latin typeface="Cambria Math" panose="02040503050406030204" pitchFamily="18" charset="0"/>
                        </a:rPr>
                        <m:t>&lt;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&gt; =</m:t>
                      </m:r>
                      <m:r>
                        <a:rPr lang="en-US" altLang="zh-CN" b="0" i="1" smtClean="0">
                          <a:latin typeface="Cambria Math" panose="02040503050406030204" pitchFamily="18" charset="0"/>
                        </a:rPr>
                        <m:t>𝐶𝑜𝑣</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 </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e>
                      </m:d>
                      <m:r>
                        <a:rPr lang="en-US" altLang="zh-CN" b="1" i="1" smtClean="0">
                          <a:latin typeface="Cambria Math" panose="02040503050406030204" pitchFamily="18" charset="0"/>
                        </a:rPr>
                        <m:t>=</m:t>
                      </m:r>
                      <m:r>
                        <a:rPr lang="en-US" altLang="zh-CN" b="0" i="1" smtClean="0">
                          <a:latin typeface="Cambria Math" panose="02040503050406030204" pitchFamily="18" charset="0"/>
                        </a:rPr>
                        <m:t>𝐶𝑜𝑟𝑟</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m:t>
                      </m:r>
                    </m:oMath>
                  </m:oMathPara>
                </a14:m>
                <a:endParaRPr lang="en-US" altLang="zh-CN" b="1" dirty="0"/>
              </a:p>
              <a:p>
                <a:pPr lvl="1"/>
                <a:endParaRPr lang="en-US" altLang="zh-CN" b="1" dirty="0"/>
              </a:p>
              <a:p>
                <a:pPr lvl="1"/>
                <a:r>
                  <a:rPr lang="zh-CN" altLang="en-US" dirty="0"/>
                  <a:t>由列向量</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oMath>
                </a14:m>
                <a:r>
                  <a:rPr lang="zh-CN" altLang="en-US" dirty="0"/>
                  <a:t>和</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1" i="1" dirty="0" smtClean="0">
                            <a:latin typeface="Cambria Math" panose="02040503050406030204" pitchFamily="18" charset="0"/>
                          </a:rPr>
                          <m:t>𝒋</m:t>
                        </m:r>
                      </m:sub>
                    </m:sSub>
                  </m:oMath>
                </a14:m>
                <a:r>
                  <a:rPr lang="zh-CN" altLang="en-US" dirty="0"/>
                  <a:t>张成的列空间记作：</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m:t>
                    </m:r>
                  </m:oMath>
                </a14:m>
                <a:endParaRPr lang="en-US" altLang="zh-CN" dirty="0"/>
              </a:p>
              <a:p>
                <a:pPr marL="457200" lvl="1" indent="0">
                  <a:buNone/>
                </a:pPr>
                <a:endParaRPr lang="en-US" altLang="zh-CN" b="1" dirty="0"/>
              </a:p>
              <a:p>
                <a:pPr lvl="1"/>
                <a:r>
                  <a:rPr lang="zh-CN" altLang="en-US" dirty="0"/>
                  <a:t>模型参数：</a:t>
                </a:r>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𝑝</m:t>
                        </m:r>
                        <m:r>
                          <a:rPr lang="en-US" altLang="zh-CN" b="0" i="1" smtClean="0">
                            <a:latin typeface="Cambria Math" panose="02040503050406030204" pitchFamily="18" charset="0"/>
                          </a:rPr>
                          <m:t>×1</m:t>
                        </m:r>
                      </m:sub>
                    </m:sSub>
                  </m:oMath>
                </a14:m>
                <a:r>
                  <a:rPr lang="zh-CN" altLang="en-US" b="0" dirty="0"/>
                  <a:t>，</a:t>
                </a:r>
                <a:endParaRPr lang="en-US" altLang="zh-CN" b="0" dirty="0"/>
              </a:p>
              <a:p>
                <a:pPr lvl="1"/>
                <a:endParaRPr lang="en-US" altLang="zh-CN" b="0" dirty="0"/>
              </a:p>
              <a:p>
                <a:pPr lvl="1"/>
                <a:r>
                  <a:rPr lang="zh-CN" altLang="en-US" b="0" dirty="0"/>
                  <a:t>模型形式：</a:t>
                </a:r>
                <a14:m>
                  <m:oMath xmlns:m="http://schemas.openxmlformats.org/officeDocument/2006/math">
                    <m:r>
                      <a:rPr lang="en-US" altLang="zh-CN" b="1" i="1" smtClean="0">
                        <a:latin typeface="Cambria Math" panose="02040503050406030204" pitchFamily="18" charset="0"/>
                      </a:rPr>
                      <m:t>𝒚</m:t>
                    </m:r>
                    <m:r>
                      <a:rPr lang="en-US" altLang="zh-CN" b="1"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𝑝</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𝜺</m:t>
                    </m:r>
                  </m:oMath>
                </a14:m>
                <a:endParaRPr lang="en-US" altLang="zh-CN" b="1" dirty="0"/>
              </a:p>
              <a:p>
                <a:pPr lvl="1"/>
                <a:endParaRPr lang="en-US" altLang="zh-CN" dirty="0"/>
              </a:p>
              <a:p>
                <a:pPr lvl="1"/>
                <a:endParaRPr lang="en-US" altLang="zh-CN" dirty="0"/>
              </a:p>
              <a:p>
                <a:pPr lvl="1"/>
                <a:endParaRPr lang="en-US" altLang="zh-CN" b="1" dirty="0"/>
              </a:p>
            </p:txBody>
          </p:sp>
        </mc:Choice>
        <mc:Fallback>
          <p:sp>
            <p:nvSpPr>
              <p:cNvPr id="6" name="内容占位符 2">
                <a:extLst>
                  <a:ext uri="{FF2B5EF4-FFF2-40B4-BE49-F238E27FC236}">
                    <a16:creationId xmlns:a16="http://schemas.microsoft.com/office/drawing/2014/main" id="{74B9E7A1-A7C9-445C-95C3-74EBD9A1FC70}"/>
                  </a:ext>
                </a:extLst>
              </p:cNvPr>
              <p:cNvSpPr>
                <a:spLocks noGrp="1" noRot="1" noChangeAspect="1" noMove="1" noResize="1" noEditPoints="1" noAdjustHandles="1" noChangeArrowheads="1" noChangeShapeType="1" noTextEdit="1"/>
              </p:cNvSpPr>
              <p:nvPr>
                <p:ph idx="1"/>
              </p:nvPr>
            </p:nvSpPr>
            <p:spPr>
              <a:xfrm>
                <a:off x="40652" y="900515"/>
                <a:ext cx="8990226" cy="5709947"/>
              </a:xfrm>
              <a:blipFill>
                <a:blip r:embed="rId2"/>
                <a:stretch>
                  <a:fillRect l="-1085" t="-22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683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箭头连接符 54">
            <a:extLst>
              <a:ext uri="{FF2B5EF4-FFF2-40B4-BE49-F238E27FC236}">
                <a16:creationId xmlns:a16="http://schemas.microsoft.com/office/drawing/2014/main" id="{E3D78800-1F4C-44CB-8920-FBFC8BC4DB6E}"/>
              </a:ext>
            </a:extLst>
          </p:cNvPr>
          <p:cNvCxnSpPr/>
          <p:nvPr/>
        </p:nvCxnSpPr>
        <p:spPr>
          <a:xfrm flipV="1">
            <a:off x="2925965" y="3601040"/>
            <a:ext cx="5757868" cy="16214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E096EEB4-6244-43B2-A883-8D054F788198}"/>
                  </a:ext>
                </a:extLst>
              </p:cNvPr>
              <p:cNvSpPr txBox="1"/>
              <p:nvPr/>
            </p:nvSpPr>
            <p:spPr>
              <a:xfrm>
                <a:off x="4168113" y="5680431"/>
                <a:ext cx="751211"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800" b="0" i="1" smtClean="0">
                          <a:solidFill>
                            <a:srgbClr val="FF0000"/>
                          </a:solidFill>
                          <a:latin typeface="Cambria Math" panose="02040503050406030204" pitchFamily="18" charset="0"/>
                        </a:rPr>
                        <m:t>=</m:t>
                      </m:r>
                    </m:oMath>
                  </m:oMathPara>
                </a14:m>
                <a:endParaRPr lang="zh-CN" altLang="en-US" sz="2800" dirty="0">
                  <a:solidFill>
                    <a:srgbClr val="FF0000"/>
                  </a:solidFill>
                </a:endParaRPr>
              </a:p>
            </p:txBody>
          </p:sp>
        </mc:Choice>
        <mc:Fallback xmlns="">
          <p:sp>
            <p:nvSpPr>
              <p:cNvPr id="85" name="文本框 84">
                <a:extLst>
                  <a:ext uri="{FF2B5EF4-FFF2-40B4-BE49-F238E27FC236}">
                    <a16:creationId xmlns:a16="http://schemas.microsoft.com/office/drawing/2014/main" id="{E096EEB4-6244-43B2-A883-8D054F788198}"/>
                  </a:ext>
                </a:extLst>
              </p:cNvPr>
              <p:cNvSpPr txBox="1">
                <a:spLocks noRot="1" noChangeAspect="1" noMove="1" noResize="1" noEditPoints="1" noAdjustHandles="1" noChangeArrowheads="1" noChangeShapeType="1" noTextEdit="1"/>
              </p:cNvSpPr>
              <p:nvPr/>
            </p:nvSpPr>
            <p:spPr>
              <a:xfrm>
                <a:off x="4168113" y="5680431"/>
                <a:ext cx="751211" cy="523220"/>
              </a:xfrm>
              <a:prstGeom prst="rect">
                <a:avLst/>
              </a:prstGeom>
              <a:blipFill>
                <a:blip r:embed="rId2"/>
                <a:stretch>
                  <a:fillRect/>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101F214-258E-4B55-8948-07CE1FF75EC2}"/>
              </a:ext>
            </a:extLst>
          </p:cNvPr>
          <p:cNvCxnSpPr>
            <a:cxnSpLocks/>
          </p:cNvCxnSpPr>
          <p:nvPr/>
        </p:nvCxnSpPr>
        <p:spPr>
          <a:xfrm flipV="1">
            <a:off x="1904214" y="3601040"/>
            <a:ext cx="6779619" cy="16214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5" name="图片 94">
            <a:extLst>
              <a:ext uri="{FF2B5EF4-FFF2-40B4-BE49-F238E27FC236}">
                <a16:creationId xmlns:a16="http://schemas.microsoft.com/office/drawing/2014/main" id="{6DF89E82-6A53-4BB9-A0EF-823886F8932E}"/>
              </a:ext>
            </a:extLst>
          </p:cNvPr>
          <p:cNvPicPr>
            <a:picLocks noChangeAspect="1"/>
          </p:cNvPicPr>
          <p:nvPr/>
        </p:nvPicPr>
        <p:blipFill>
          <a:blip r:embed="rId3"/>
          <a:stretch>
            <a:fillRect/>
          </a:stretch>
        </p:blipFill>
        <p:spPr>
          <a:xfrm>
            <a:off x="1904283" y="1885509"/>
            <a:ext cx="3676207" cy="3353091"/>
          </a:xfrm>
          <a:prstGeom prst="rect">
            <a:avLst/>
          </a:prstGeom>
        </p:spPr>
      </p:pic>
      <p:grpSp>
        <p:nvGrpSpPr>
          <p:cNvPr id="68" name="组合 67">
            <a:extLst>
              <a:ext uri="{FF2B5EF4-FFF2-40B4-BE49-F238E27FC236}">
                <a16:creationId xmlns:a16="http://schemas.microsoft.com/office/drawing/2014/main" id="{67F052AA-0C3E-4E5C-B1FD-ADA5CF93F382}"/>
              </a:ext>
            </a:extLst>
          </p:cNvPr>
          <p:cNvGrpSpPr/>
          <p:nvPr/>
        </p:nvGrpSpPr>
        <p:grpSpPr>
          <a:xfrm>
            <a:off x="1904214" y="1637596"/>
            <a:ext cx="3657600" cy="3584854"/>
            <a:chOff x="1904214" y="1637596"/>
            <a:chExt cx="3657600" cy="3584854"/>
          </a:xfrm>
        </p:grpSpPr>
        <p:cxnSp>
          <p:nvCxnSpPr>
            <p:cNvPr id="12" name="直接箭头连接符 11">
              <a:extLst>
                <a:ext uri="{FF2B5EF4-FFF2-40B4-BE49-F238E27FC236}">
                  <a16:creationId xmlns:a16="http://schemas.microsoft.com/office/drawing/2014/main" id="{E23CF1C3-4198-4040-960A-0A746706C1B8}"/>
                </a:ext>
              </a:extLst>
            </p:cNvPr>
            <p:cNvCxnSpPr>
              <a:cxnSpLocks/>
            </p:cNvCxnSpPr>
            <p:nvPr/>
          </p:nvCxnSpPr>
          <p:spPr>
            <a:xfrm flipV="1">
              <a:off x="1904214" y="1979629"/>
              <a:ext cx="3563332" cy="324282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333B731F-E71E-4168-BC25-753E4DBDB0F5}"/>
                    </a:ext>
                  </a:extLst>
                </p:cNvPr>
                <p:cNvSpPr txBox="1"/>
                <p:nvPr/>
              </p:nvSpPr>
              <p:spPr>
                <a:xfrm>
                  <a:off x="4769962" y="1637596"/>
                  <a:ext cx="791852"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panose="02040503050406030204" pitchFamily="18" charset="0"/>
                          </a:rPr>
                          <m:t> </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𝟐</m:t>
                            </m:r>
                          </m:sub>
                        </m:sSub>
                      </m:oMath>
                    </m:oMathPara>
                  </a14:m>
                  <a:endParaRPr lang="zh-CN" altLang="en-US" b="1" dirty="0">
                    <a:solidFill>
                      <a:schemeClr val="tx1"/>
                    </a:solidFill>
                  </a:endParaRPr>
                </a:p>
              </p:txBody>
            </p:sp>
          </mc:Choice>
          <mc:Fallback xmlns="">
            <p:sp>
              <p:nvSpPr>
                <p:cNvPr id="30" name="文本框 29">
                  <a:extLst>
                    <a:ext uri="{FF2B5EF4-FFF2-40B4-BE49-F238E27FC236}">
                      <a16:creationId xmlns:a16="http://schemas.microsoft.com/office/drawing/2014/main" id="{333B731F-E71E-4168-BC25-753E4DBDB0F5}"/>
                    </a:ext>
                  </a:extLst>
                </p:cNvPr>
                <p:cNvSpPr txBox="1">
                  <a:spLocks noRot="1" noChangeAspect="1" noMove="1" noResize="1" noEditPoints="1" noAdjustHandles="1" noChangeArrowheads="1" noChangeShapeType="1" noTextEdit="1"/>
                </p:cNvSpPr>
                <p:nvPr/>
              </p:nvSpPr>
              <p:spPr>
                <a:xfrm>
                  <a:off x="4769962" y="1637596"/>
                  <a:ext cx="791852" cy="369332"/>
                </a:xfrm>
                <a:prstGeom prst="rect">
                  <a:avLst/>
                </a:prstGeom>
                <a:blipFill>
                  <a:blip r:embed="rId4"/>
                  <a:stretch>
                    <a:fillRect/>
                  </a:stretch>
                </a:blipFill>
              </p:spPr>
              <p:txBody>
                <a:bodyPr/>
                <a:lstStyle/>
                <a:p>
                  <a:r>
                    <a:rPr lang="zh-CN" altLang="en-US">
                      <a:noFill/>
                    </a:rPr>
                    <a:t> </a:t>
                  </a:r>
                </a:p>
              </p:txBody>
            </p:sp>
          </mc:Fallback>
        </mc:AlternateContent>
      </p:grpSp>
      <p:sp>
        <p:nvSpPr>
          <p:cNvPr id="2" name="标题 1">
            <a:extLst>
              <a:ext uri="{FF2B5EF4-FFF2-40B4-BE49-F238E27FC236}">
                <a16:creationId xmlns:a16="http://schemas.microsoft.com/office/drawing/2014/main" id="{9F3439C2-D5B8-4B67-AE29-29683CC86FC5}"/>
              </a:ext>
            </a:extLst>
          </p:cNvPr>
          <p:cNvSpPr>
            <a:spLocks noGrp="1"/>
          </p:cNvSpPr>
          <p:nvPr>
            <p:ph type="title"/>
          </p:nvPr>
        </p:nvSpPr>
        <p:spPr>
          <a:xfrm>
            <a:off x="72468" y="120030"/>
            <a:ext cx="7886700" cy="483285"/>
          </a:xfrm>
        </p:spPr>
        <p:txBody>
          <a:bodyPr>
            <a:normAutofit/>
          </a:bodyPr>
          <a:lstStyle/>
          <a:p>
            <a:r>
              <a:rPr lang="en-US" altLang="zh-CN" sz="2800" dirty="0">
                <a:solidFill>
                  <a:schemeClr val="bg1"/>
                </a:solidFill>
                <a:latin typeface="微软雅黑" panose="020B0503020204020204" pitchFamily="34" charset="-122"/>
                <a:ea typeface="微软雅黑" panose="020B0503020204020204" pitchFamily="34" charset="-122"/>
              </a:rPr>
              <a:t>LARS</a:t>
            </a:r>
            <a:r>
              <a:rPr lang="zh-CN" altLang="en-US" sz="2800" dirty="0">
                <a:solidFill>
                  <a:schemeClr val="bg1"/>
                </a:solidFill>
                <a:latin typeface="微软雅黑" panose="020B0503020204020204" pitchFamily="34" charset="-122"/>
                <a:ea typeface="微软雅黑" panose="020B0503020204020204" pitchFamily="34" charset="-122"/>
              </a:rPr>
              <a:t>算法步骤与分析</a:t>
            </a:r>
          </a:p>
        </p:txBody>
      </p:sp>
      <p:sp>
        <p:nvSpPr>
          <p:cNvPr id="3" name="内容占位符 2">
            <a:extLst>
              <a:ext uri="{FF2B5EF4-FFF2-40B4-BE49-F238E27FC236}">
                <a16:creationId xmlns:a16="http://schemas.microsoft.com/office/drawing/2014/main" id="{8245A75E-7975-4A71-986D-A9CC3C2FF4E5}"/>
              </a:ext>
            </a:extLst>
          </p:cNvPr>
          <p:cNvSpPr>
            <a:spLocks noGrp="1"/>
          </p:cNvSpPr>
          <p:nvPr>
            <p:ph idx="1"/>
          </p:nvPr>
        </p:nvSpPr>
        <p:spPr>
          <a:xfrm>
            <a:off x="198572" y="806761"/>
            <a:ext cx="8690294" cy="5244478"/>
          </a:xfrm>
          <a:ln w="19050">
            <a:noFill/>
          </a:ln>
        </p:spPr>
        <p:txBody>
          <a:bodyPr/>
          <a:lstStyle/>
          <a:p>
            <a:r>
              <a:rPr lang="en-US" altLang="zh-CN" dirty="0"/>
              <a:t>LARS</a:t>
            </a:r>
            <a:r>
              <a:rPr lang="zh-CN" altLang="en-US" dirty="0"/>
              <a:t>算法的几何意义</a:t>
            </a:r>
            <a:endParaRPr lang="en-US" altLang="zh-CN" dirty="0"/>
          </a:p>
          <a:p>
            <a:pPr lvl="1"/>
            <a:r>
              <a:rPr lang="zh-CN" altLang="en-US" dirty="0"/>
              <a:t>以两个预测变量为例</a:t>
            </a:r>
            <a:endParaRPr lang="en-US" altLang="zh-CN" dirty="0"/>
          </a:p>
          <a:p>
            <a:pPr marL="0" indent="0">
              <a:buNone/>
            </a:pPr>
            <a:r>
              <a:rPr lang="en-US" altLang="zh-CN" dirty="0"/>
              <a:t>    </a:t>
            </a:r>
            <a:endParaRPr lang="en-US" altLang="zh-CN" sz="1800" dirty="0">
              <a:latin typeface="Times New Roman" panose="02020603050405020304" pitchFamily="18" charset="0"/>
              <a:cs typeface="Times New Roman" panose="02020603050405020304" pitchFamily="18" charset="0"/>
            </a:endParaRPr>
          </a:p>
          <a:p>
            <a:endParaRPr lang="en-US" altLang="zh-CN" dirty="0"/>
          </a:p>
          <a:p>
            <a:pPr marL="0" indent="0">
              <a:buNone/>
            </a:pPr>
            <a:endParaRPr lang="en-US" altLang="zh-CN" dirty="0"/>
          </a:p>
          <a:p>
            <a:pPr lvl="1"/>
            <a:endParaRPr lang="en-US" altLang="zh-CN" dirty="0"/>
          </a:p>
        </p:txBody>
      </p:sp>
      <p:sp>
        <p:nvSpPr>
          <p:cNvPr id="4" name="日期占位符 3">
            <a:extLst>
              <a:ext uri="{FF2B5EF4-FFF2-40B4-BE49-F238E27FC236}">
                <a16:creationId xmlns:a16="http://schemas.microsoft.com/office/drawing/2014/main" id="{14155811-3101-4CC2-92D1-99B7E55FF902}"/>
              </a:ext>
            </a:extLst>
          </p:cNvPr>
          <p:cNvSpPr>
            <a:spLocks noGrp="1"/>
          </p:cNvSpPr>
          <p:nvPr>
            <p:ph type="dt" sz="half" idx="10"/>
          </p:nvPr>
        </p:nvSpPr>
        <p:spPr/>
        <p:txBody>
          <a:bodyPr/>
          <a:lstStyle/>
          <a:p>
            <a:fld id="{BAAEB48E-8BC7-43D0-AD59-41B02E032E34}" type="datetime2">
              <a:rPr lang="zh-CN" altLang="en-US" smtClean="0"/>
              <a:t>2020年10月26日</a:t>
            </a:fld>
            <a:endParaRPr lang="zh-CN" altLang="en-US" dirty="0"/>
          </a:p>
        </p:txBody>
      </p:sp>
      <p:sp>
        <p:nvSpPr>
          <p:cNvPr id="5" name="灯片编号占位符 4">
            <a:extLst>
              <a:ext uri="{FF2B5EF4-FFF2-40B4-BE49-F238E27FC236}">
                <a16:creationId xmlns:a16="http://schemas.microsoft.com/office/drawing/2014/main" id="{97C65F78-7674-4FB4-A3F1-834887A9E992}"/>
              </a:ext>
            </a:extLst>
          </p:cNvPr>
          <p:cNvSpPr>
            <a:spLocks noGrp="1"/>
          </p:cNvSpPr>
          <p:nvPr>
            <p:ph type="sldNum" sz="quarter" idx="12"/>
          </p:nvPr>
        </p:nvSpPr>
        <p:spPr/>
        <p:txBody>
          <a:bodyPr/>
          <a:lstStyle/>
          <a:p>
            <a:fld id="{58B7A102-A293-48E3-ABC7-BD8CFF4F364D}" type="slidenum">
              <a:rPr lang="zh-CN" altLang="en-US" smtClean="0"/>
              <a:t>9</a:t>
            </a:fld>
            <a:endParaRPr lang="zh-CN" altLang="en-US"/>
          </a:p>
        </p:txBody>
      </p:sp>
      <p:cxnSp>
        <p:nvCxnSpPr>
          <p:cNvPr id="7" name="直接箭头连接符 6">
            <a:extLst>
              <a:ext uri="{FF2B5EF4-FFF2-40B4-BE49-F238E27FC236}">
                <a16:creationId xmlns:a16="http://schemas.microsoft.com/office/drawing/2014/main" id="{EF7F22E6-D94B-4F9A-A513-1A7CC7EDE6F2}"/>
              </a:ext>
            </a:extLst>
          </p:cNvPr>
          <p:cNvCxnSpPr/>
          <p:nvPr/>
        </p:nvCxnSpPr>
        <p:spPr>
          <a:xfrm>
            <a:off x="1904214" y="5222450"/>
            <a:ext cx="499620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11529A9E-F997-4CB8-A29E-44E607F4361C}"/>
                  </a:ext>
                </a:extLst>
              </p:cNvPr>
              <p:cNvSpPr txBox="1"/>
              <p:nvPr/>
            </p:nvSpPr>
            <p:spPr>
              <a:xfrm>
                <a:off x="6518589" y="5206632"/>
                <a:ext cx="970960"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𝟏</m:t>
                          </m:r>
                        </m:sub>
                      </m:sSub>
                    </m:oMath>
                  </m:oMathPara>
                </a14:m>
                <a:endParaRPr lang="en-US" altLang="zh-CN" b="1" dirty="0">
                  <a:solidFill>
                    <a:schemeClr val="bg1"/>
                  </a:solidFill>
                </a:endParaRPr>
              </a:p>
            </p:txBody>
          </p:sp>
        </mc:Choice>
        <mc:Fallback xmlns="">
          <p:sp>
            <p:nvSpPr>
              <p:cNvPr id="28" name="文本框 27">
                <a:extLst>
                  <a:ext uri="{FF2B5EF4-FFF2-40B4-BE49-F238E27FC236}">
                    <a16:creationId xmlns:a16="http://schemas.microsoft.com/office/drawing/2014/main" id="{11529A9E-F997-4CB8-A29E-44E607F4361C}"/>
                  </a:ext>
                </a:extLst>
              </p:cNvPr>
              <p:cNvSpPr txBox="1">
                <a:spLocks noRot="1" noChangeAspect="1" noMove="1" noResize="1" noEditPoints="1" noAdjustHandles="1" noChangeArrowheads="1" noChangeShapeType="1" noTextEdit="1"/>
              </p:cNvSpPr>
              <p:nvPr/>
            </p:nvSpPr>
            <p:spPr>
              <a:xfrm>
                <a:off x="6518589" y="5206632"/>
                <a:ext cx="97096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C127B97-9A71-466A-B2DA-15841DEA58DC}"/>
                  </a:ext>
                </a:extLst>
              </p:cNvPr>
              <p:cNvSpPr txBox="1"/>
              <p:nvPr/>
            </p:nvSpPr>
            <p:spPr>
              <a:xfrm>
                <a:off x="8091058" y="3226323"/>
                <a:ext cx="704150" cy="38081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𝒚</m:t>
                          </m:r>
                        </m:e>
                        <m:sup>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𝑳</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𝟐</m:t>
                              </m:r>
                            </m:sub>
                          </m:sSub>
                          <m:r>
                            <a:rPr lang="en-US" altLang="zh-CN" b="1" i="1" smtClean="0">
                              <a:latin typeface="Cambria Math" panose="02040503050406030204" pitchFamily="18" charset="0"/>
                              <a:ea typeface="Cambria Math" panose="02040503050406030204" pitchFamily="18" charset="0"/>
                            </a:rPr>
                            <m:t>)</m:t>
                          </m:r>
                        </m:sup>
                      </m:sSup>
                    </m:oMath>
                  </m:oMathPara>
                </a14:m>
                <a:endParaRPr lang="zh-CN" altLang="en-US" b="1" dirty="0"/>
              </a:p>
            </p:txBody>
          </p:sp>
        </mc:Choice>
        <mc:Fallback xmlns="">
          <p:sp>
            <p:nvSpPr>
              <p:cNvPr id="31" name="文本框 30">
                <a:extLst>
                  <a:ext uri="{FF2B5EF4-FFF2-40B4-BE49-F238E27FC236}">
                    <a16:creationId xmlns:a16="http://schemas.microsoft.com/office/drawing/2014/main" id="{5C127B97-9A71-466A-B2DA-15841DEA58DC}"/>
                  </a:ext>
                </a:extLst>
              </p:cNvPr>
              <p:cNvSpPr txBox="1">
                <a:spLocks noRot="1" noChangeAspect="1" noMove="1" noResize="1" noEditPoints="1" noAdjustHandles="1" noChangeArrowheads="1" noChangeShapeType="1" noTextEdit="1"/>
              </p:cNvSpPr>
              <p:nvPr/>
            </p:nvSpPr>
            <p:spPr>
              <a:xfrm>
                <a:off x="8091058" y="3226323"/>
                <a:ext cx="704150" cy="380810"/>
              </a:xfrm>
              <a:prstGeom prst="rect">
                <a:avLst/>
              </a:prstGeom>
              <a:blipFill>
                <a:blip r:embed="rId6"/>
                <a:stretch>
                  <a:fillRect r="-52586" b="-6349"/>
                </a:stretch>
              </a:blipFill>
            </p:spPr>
            <p:txBody>
              <a:bodyPr/>
              <a:lstStyle/>
              <a:p>
                <a:r>
                  <a:rPr lang="zh-CN" altLang="en-US">
                    <a:noFill/>
                  </a:rPr>
                  <a:t> </a:t>
                </a:r>
              </a:p>
            </p:txBody>
          </p:sp>
        </mc:Fallback>
      </mc:AlternateContent>
      <p:sp>
        <p:nvSpPr>
          <p:cNvPr id="41" name="弧形 40">
            <a:extLst>
              <a:ext uri="{FF2B5EF4-FFF2-40B4-BE49-F238E27FC236}">
                <a16:creationId xmlns:a16="http://schemas.microsoft.com/office/drawing/2014/main" id="{5CFB9771-DC15-4486-B7E5-25E6F9E6120A}"/>
              </a:ext>
            </a:extLst>
          </p:cNvPr>
          <p:cNvSpPr/>
          <p:nvPr/>
        </p:nvSpPr>
        <p:spPr>
          <a:xfrm rot="1090433">
            <a:off x="2187518" y="4494635"/>
            <a:ext cx="749424" cy="749424"/>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43" name="弧形 42">
            <a:extLst>
              <a:ext uri="{FF2B5EF4-FFF2-40B4-BE49-F238E27FC236}">
                <a16:creationId xmlns:a16="http://schemas.microsoft.com/office/drawing/2014/main" id="{C614DF26-A6C8-43FE-8C29-71D199CDFFC2}"/>
              </a:ext>
            </a:extLst>
          </p:cNvPr>
          <p:cNvSpPr/>
          <p:nvPr/>
        </p:nvSpPr>
        <p:spPr>
          <a:xfrm rot="2435317">
            <a:off x="3002867" y="4816507"/>
            <a:ext cx="519588" cy="428535"/>
          </a:xfrm>
          <a:prstGeom prst="arc">
            <a:avLst>
              <a:gd name="adj1" fmla="val 16200000"/>
              <a:gd name="adj2" fmla="val 11550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F9B51A94-05FD-454F-A597-081E1F7291EE}"/>
                  </a:ext>
                </a:extLst>
              </p:cNvPr>
              <p:cNvSpPr txBox="1"/>
              <p:nvPr/>
            </p:nvSpPr>
            <p:spPr>
              <a:xfrm>
                <a:off x="2797231" y="4182212"/>
                <a:ext cx="1983687" cy="38792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&lt;</m:t>
                      </m:r>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𝒚</m:t>
                          </m:r>
                        </m:e>
                        <m:sup>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𝑳</m:t>
                          </m:r>
                          <m:d>
                            <m:dPr>
                              <m:ctrlPr>
                                <a:rPr lang="en-US" altLang="zh-CN" b="1" i="1" smtClean="0">
                                  <a:solidFill>
                                    <a:schemeClr val="tx1"/>
                                  </a:solidFill>
                                  <a:latin typeface="Cambria Math" panose="02040503050406030204" pitchFamily="18" charset="0"/>
                                  <a:ea typeface="Cambria Math" panose="02040503050406030204" pitchFamily="18" charset="0"/>
                                </a:rPr>
                              </m:ctrlPr>
                            </m:dPr>
                            <m:e>
                              <m:sSub>
                                <m:sSubPr>
                                  <m:ctrlPr>
                                    <a:rPr lang="en-US" altLang="zh-CN" b="1" i="1" smtClean="0">
                                      <a:solidFill>
                                        <a:schemeClr val="tx1"/>
                                      </a:solidFill>
                                      <a:latin typeface="Cambria Math" panose="02040503050406030204" pitchFamily="18" charset="0"/>
                                      <a:ea typeface="Cambria Math" panose="02040503050406030204" pitchFamily="18" charset="0"/>
                                    </a:rPr>
                                  </m:ctrlPr>
                                </m:sSubPr>
                                <m:e>
                                  <m:r>
                                    <a:rPr lang="en-US" altLang="zh-CN" b="1" i="1" smtClean="0">
                                      <a:solidFill>
                                        <a:schemeClr val="tx1"/>
                                      </a:solidFill>
                                      <a:latin typeface="Cambria Math" panose="02040503050406030204" pitchFamily="18" charset="0"/>
                                      <a:ea typeface="Cambria Math" panose="02040503050406030204" pitchFamily="18" charset="0"/>
                                    </a:rPr>
                                    <m:t>𝒙</m:t>
                                  </m:r>
                                </m:e>
                                <m:sub>
                                  <m:r>
                                    <a:rPr lang="en-US" altLang="zh-CN" b="1" i="1" smtClean="0">
                                      <a:solidFill>
                                        <a:schemeClr val="tx1"/>
                                      </a:solidFill>
                                      <a:latin typeface="Cambria Math" panose="02040503050406030204" pitchFamily="18" charset="0"/>
                                      <a:ea typeface="Cambria Math" panose="02040503050406030204" pitchFamily="18" charset="0"/>
                                    </a:rPr>
                                    <m:t>𝟏</m:t>
                                  </m:r>
                                </m:sub>
                              </m:sSub>
                              <m:r>
                                <a:rPr lang="en-US" altLang="zh-CN" b="1" i="1" smtClean="0">
                                  <a:solidFill>
                                    <a:schemeClr val="tx1"/>
                                  </a:solidFill>
                                  <a:latin typeface="Cambria Math" panose="02040503050406030204" pitchFamily="18" charset="0"/>
                                  <a:ea typeface="Cambria Math" panose="02040503050406030204" pitchFamily="18" charset="0"/>
                                </a:rPr>
                                <m:t>,</m:t>
                              </m:r>
                              <m:sSub>
                                <m:sSubPr>
                                  <m:ctrlPr>
                                    <a:rPr lang="en-US" altLang="zh-CN" b="1" i="1" smtClean="0">
                                      <a:solidFill>
                                        <a:schemeClr val="tx1"/>
                                      </a:solidFill>
                                      <a:latin typeface="Cambria Math" panose="02040503050406030204" pitchFamily="18" charset="0"/>
                                      <a:ea typeface="Cambria Math" panose="02040503050406030204" pitchFamily="18" charset="0"/>
                                    </a:rPr>
                                  </m:ctrlPr>
                                </m:sSubPr>
                                <m:e>
                                  <m:r>
                                    <a:rPr lang="en-US" altLang="zh-CN" b="1" i="1" smtClean="0">
                                      <a:solidFill>
                                        <a:schemeClr val="tx1"/>
                                      </a:solidFill>
                                      <a:latin typeface="Cambria Math" panose="02040503050406030204" pitchFamily="18" charset="0"/>
                                      <a:ea typeface="Cambria Math" panose="02040503050406030204" pitchFamily="18" charset="0"/>
                                    </a:rPr>
                                    <m:t>𝒙</m:t>
                                  </m:r>
                                </m:e>
                                <m:sub>
                                  <m:r>
                                    <a:rPr lang="en-US" altLang="zh-CN" b="1" i="1" smtClean="0">
                                      <a:solidFill>
                                        <a:schemeClr val="tx1"/>
                                      </a:solidFill>
                                      <a:latin typeface="Cambria Math" panose="02040503050406030204" pitchFamily="18" charset="0"/>
                                      <a:ea typeface="Cambria Math" panose="02040503050406030204" pitchFamily="18" charset="0"/>
                                    </a:rPr>
                                    <m:t>𝟐</m:t>
                                  </m:r>
                                </m:sub>
                              </m:sSub>
                            </m:e>
                          </m:d>
                        </m:sup>
                      </m:sSup>
                      <m:r>
                        <a:rPr lang="en-US" altLang="zh-CN" b="0"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𝟐</m:t>
                          </m:r>
                        </m:sub>
                      </m:sSub>
                      <m:r>
                        <a:rPr lang="en-US" altLang="zh-CN" b="0" i="1" smtClean="0">
                          <a:solidFill>
                            <a:schemeClr val="tx1"/>
                          </a:solidFill>
                          <a:latin typeface="Cambria Math" panose="02040503050406030204" pitchFamily="18" charset="0"/>
                        </a:rPr>
                        <m:t>&gt;</m:t>
                      </m:r>
                    </m:oMath>
                  </m:oMathPara>
                </a14:m>
                <a:endParaRPr lang="zh-CN" altLang="en-US" dirty="0">
                  <a:solidFill>
                    <a:schemeClr val="bg1"/>
                  </a:solidFill>
                </a:endParaRPr>
              </a:p>
            </p:txBody>
          </p:sp>
        </mc:Choice>
        <mc:Fallback xmlns="">
          <p:sp>
            <p:nvSpPr>
              <p:cNvPr id="47" name="文本框 46">
                <a:extLst>
                  <a:ext uri="{FF2B5EF4-FFF2-40B4-BE49-F238E27FC236}">
                    <a16:creationId xmlns:a16="http://schemas.microsoft.com/office/drawing/2014/main" id="{F9B51A94-05FD-454F-A597-081E1F7291EE}"/>
                  </a:ext>
                </a:extLst>
              </p:cNvPr>
              <p:cNvSpPr txBox="1">
                <a:spLocks noRot="1" noChangeAspect="1" noMove="1" noResize="1" noEditPoints="1" noAdjustHandles="1" noChangeArrowheads="1" noChangeShapeType="1" noTextEdit="1"/>
              </p:cNvSpPr>
              <p:nvPr/>
            </p:nvSpPr>
            <p:spPr>
              <a:xfrm>
                <a:off x="2797231" y="4182212"/>
                <a:ext cx="1983687" cy="387927"/>
              </a:xfrm>
              <a:prstGeom prst="rect">
                <a:avLst/>
              </a:prstGeom>
              <a:blipFill>
                <a:blip r:embed="rId7"/>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D8C054EB-6D1A-4A05-8206-BCAD4089614E}"/>
                  </a:ext>
                </a:extLst>
              </p:cNvPr>
              <p:cNvSpPr txBox="1"/>
              <p:nvPr/>
            </p:nvSpPr>
            <p:spPr>
              <a:xfrm>
                <a:off x="3596900" y="4798369"/>
                <a:ext cx="1983687" cy="38792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&lt;</m:t>
                      </m:r>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𝒚</m:t>
                          </m:r>
                        </m:e>
                        <m:sup>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𝑳</m:t>
                          </m:r>
                          <m:d>
                            <m:dPr>
                              <m:ctrlPr>
                                <a:rPr lang="en-US" altLang="zh-CN" b="1" i="1" smtClean="0">
                                  <a:solidFill>
                                    <a:schemeClr val="tx1"/>
                                  </a:solidFill>
                                  <a:latin typeface="Cambria Math" panose="02040503050406030204" pitchFamily="18" charset="0"/>
                                  <a:ea typeface="Cambria Math" panose="02040503050406030204" pitchFamily="18" charset="0"/>
                                </a:rPr>
                              </m:ctrlPr>
                            </m:dPr>
                            <m:e>
                              <m:sSub>
                                <m:sSubPr>
                                  <m:ctrlPr>
                                    <a:rPr lang="en-US" altLang="zh-CN" b="1" i="1" smtClean="0">
                                      <a:solidFill>
                                        <a:schemeClr val="tx1"/>
                                      </a:solidFill>
                                      <a:latin typeface="Cambria Math" panose="02040503050406030204" pitchFamily="18" charset="0"/>
                                      <a:ea typeface="Cambria Math" panose="02040503050406030204" pitchFamily="18" charset="0"/>
                                    </a:rPr>
                                  </m:ctrlPr>
                                </m:sSubPr>
                                <m:e>
                                  <m:r>
                                    <a:rPr lang="en-US" altLang="zh-CN" b="1" i="1" smtClean="0">
                                      <a:solidFill>
                                        <a:schemeClr val="tx1"/>
                                      </a:solidFill>
                                      <a:latin typeface="Cambria Math" panose="02040503050406030204" pitchFamily="18" charset="0"/>
                                      <a:ea typeface="Cambria Math" panose="02040503050406030204" pitchFamily="18" charset="0"/>
                                    </a:rPr>
                                    <m:t>𝒙</m:t>
                                  </m:r>
                                </m:e>
                                <m:sub>
                                  <m:r>
                                    <a:rPr lang="en-US" altLang="zh-CN" b="1" i="1" smtClean="0">
                                      <a:solidFill>
                                        <a:schemeClr val="tx1"/>
                                      </a:solidFill>
                                      <a:latin typeface="Cambria Math" panose="02040503050406030204" pitchFamily="18" charset="0"/>
                                      <a:ea typeface="Cambria Math" panose="02040503050406030204" pitchFamily="18" charset="0"/>
                                    </a:rPr>
                                    <m:t>𝟏</m:t>
                                  </m:r>
                                </m:sub>
                              </m:sSub>
                              <m:r>
                                <a:rPr lang="en-US" altLang="zh-CN" b="1" i="1" smtClean="0">
                                  <a:solidFill>
                                    <a:schemeClr val="tx1"/>
                                  </a:solidFill>
                                  <a:latin typeface="Cambria Math" panose="02040503050406030204" pitchFamily="18" charset="0"/>
                                  <a:ea typeface="Cambria Math" panose="02040503050406030204" pitchFamily="18" charset="0"/>
                                </a:rPr>
                                <m:t>,</m:t>
                              </m:r>
                              <m:sSub>
                                <m:sSubPr>
                                  <m:ctrlPr>
                                    <a:rPr lang="en-US" altLang="zh-CN" b="1" i="1" smtClean="0">
                                      <a:solidFill>
                                        <a:schemeClr val="tx1"/>
                                      </a:solidFill>
                                      <a:latin typeface="Cambria Math" panose="02040503050406030204" pitchFamily="18" charset="0"/>
                                      <a:ea typeface="Cambria Math" panose="02040503050406030204" pitchFamily="18" charset="0"/>
                                    </a:rPr>
                                  </m:ctrlPr>
                                </m:sSubPr>
                                <m:e>
                                  <m:r>
                                    <a:rPr lang="en-US" altLang="zh-CN" b="1" i="1" smtClean="0">
                                      <a:solidFill>
                                        <a:schemeClr val="tx1"/>
                                      </a:solidFill>
                                      <a:latin typeface="Cambria Math" panose="02040503050406030204" pitchFamily="18" charset="0"/>
                                      <a:ea typeface="Cambria Math" panose="02040503050406030204" pitchFamily="18" charset="0"/>
                                    </a:rPr>
                                    <m:t>𝒙</m:t>
                                  </m:r>
                                </m:e>
                                <m:sub>
                                  <m:r>
                                    <a:rPr lang="en-US" altLang="zh-CN" b="1" i="1" smtClean="0">
                                      <a:solidFill>
                                        <a:schemeClr val="tx1"/>
                                      </a:solidFill>
                                      <a:latin typeface="Cambria Math" panose="02040503050406030204" pitchFamily="18" charset="0"/>
                                      <a:ea typeface="Cambria Math" panose="02040503050406030204" pitchFamily="18" charset="0"/>
                                    </a:rPr>
                                    <m:t>𝟐</m:t>
                                  </m:r>
                                </m:sub>
                              </m:sSub>
                            </m:e>
                          </m:d>
                        </m:sup>
                      </m:sSup>
                      <m:r>
                        <a:rPr lang="en-US" altLang="zh-CN" b="0"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𝟏</m:t>
                          </m:r>
                        </m:sub>
                      </m:sSub>
                      <m:r>
                        <a:rPr lang="en-US" altLang="zh-CN" b="0" i="1" smtClean="0">
                          <a:solidFill>
                            <a:schemeClr val="tx1"/>
                          </a:solidFill>
                          <a:latin typeface="Cambria Math" panose="02040503050406030204" pitchFamily="18" charset="0"/>
                        </a:rPr>
                        <m:t>&gt;</m:t>
                      </m:r>
                    </m:oMath>
                  </m:oMathPara>
                </a14:m>
                <a:endParaRPr lang="zh-CN" altLang="en-US" dirty="0">
                  <a:solidFill>
                    <a:schemeClr val="bg1"/>
                  </a:solidFill>
                </a:endParaRPr>
              </a:p>
            </p:txBody>
          </p:sp>
        </mc:Choice>
        <mc:Fallback xmlns="">
          <p:sp>
            <p:nvSpPr>
              <p:cNvPr id="49" name="文本框 48">
                <a:extLst>
                  <a:ext uri="{FF2B5EF4-FFF2-40B4-BE49-F238E27FC236}">
                    <a16:creationId xmlns:a16="http://schemas.microsoft.com/office/drawing/2014/main" id="{D8C054EB-6D1A-4A05-8206-BCAD4089614E}"/>
                  </a:ext>
                </a:extLst>
              </p:cNvPr>
              <p:cNvSpPr txBox="1">
                <a:spLocks noRot="1" noChangeAspect="1" noMove="1" noResize="1" noEditPoints="1" noAdjustHandles="1" noChangeArrowheads="1" noChangeShapeType="1" noTextEdit="1"/>
              </p:cNvSpPr>
              <p:nvPr/>
            </p:nvSpPr>
            <p:spPr>
              <a:xfrm>
                <a:off x="3596900" y="4798369"/>
                <a:ext cx="1983687" cy="387927"/>
              </a:xfrm>
              <a:prstGeom prst="rect">
                <a:avLst/>
              </a:prstGeom>
              <a:blipFill>
                <a:blip r:embed="rId8"/>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CCF6E90C-830E-4248-8CE4-31337E1B337C}"/>
                  </a:ext>
                </a:extLst>
              </p:cNvPr>
              <p:cNvSpPr txBox="1"/>
              <p:nvPr/>
            </p:nvSpPr>
            <p:spPr>
              <a:xfrm>
                <a:off x="4099668" y="5703690"/>
                <a:ext cx="848413"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rPr>
                        <m:t>&gt;</m:t>
                      </m:r>
                    </m:oMath>
                  </m:oMathPara>
                </a14:m>
                <a:endParaRPr lang="zh-CN" altLang="en-US" sz="2400" b="1" dirty="0">
                  <a:solidFill>
                    <a:srgbClr val="FF0000"/>
                  </a:solidFill>
                </a:endParaRPr>
              </a:p>
            </p:txBody>
          </p:sp>
        </mc:Choice>
        <mc:Fallback xmlns="">
          <p:sp>
            <p:nvSpPr>
              <p:cNvPr id="50" name="文本框 49">
                <a:extLst>
                  <a:ext uri="{FF2B5EF4-FFF2-40B4-BE49-F238E27FC236}">
                    <a16:creationId xmlns:a16="http://schemas.microsoft.com/office/drawing/2014/main" id="{CCF6E90C-830E-4248-8CE4-31337E1B337C}"/>
                  </a:ext>
                </a:extLst>
              </p:cNvPr>
              <p:cNvSpPr txBox="1">
                <a:spLocks noRot="1" noChangeAspect="1" noMove="1" noResize="1" noEditPoints="1" noAdjustHandles="1" noChangeArrowheads="1" noChangeShapeType="1" noTextEdit="1"/>
              </p:cNvSpPr>
              <p:nvPr/>
            </p:nvSpPr>
            <p:spPr>
              <a:xfrm>
                <a:off x="4099668" y="5703690"/>
                <a:ext cx="848413" cy="461665"/>
              </a:xfrm>
              <a:prstGeom prst="rect">
                <a:avLst/>
              </a:prstGeom>
              <a:blipFill>
                <a:blip r:embed="rId9"/>
                <a:stretch>
                  <a:fillRect/>
                </a:stretch>
              </a:blipFill>
            </p:spPr>
            <p:txBody>
              <a:bodyPr/>
              <a:lstStyle/>
              <a:p>
                <a:r>
                  <a:rPr lang="zh-CN" altLang="en-US">
                    <a:noFill/>
                  </a:rPr>
                  <a:t> </a:t>
                </a:r>
              </a:p>
            </p:txBody>
          </p:sp>
        </mc:Fallback>
      </mc:AlternateContent>
      <p:cxnSp>
        <p:nvCxnSpPr>
          <p:cNvPr id="52" name="直接连接符 51">
            <a:extLst>
              <a:ext uri="{FF2B5EF4-FFF2-40B4-BE49-F238E27FC236}">
                <a16:creationId xmlns:a16="http://schemas.microsoft.com/office/drawing/2014/main" id="{BECA0677-4B84-4BFC-BA0F-8F2EAA64E161}"/>
              </a:ext>
            </a:extLst>
          </p:cNvPr>
          <p:cNvCxnSpPr>
            <a:cxnSpLocks/>
            <a:stCxn id="45" idx="4"/>
          </p:cNvCxnSpPr>
          <p:nvPr/>
        </p:nvCxnSpPr>
        <p:spPr>
          <a:xfrm>
            <a:off x="1887835" y="5303046"/>
            <a:ext cx="6907373" cy="0"/>
          </a:xfrm>
          <a:prstGeom prst="line">
            <a:avLst/>
          </a:prstGeom>
          <a:ln w="5715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弧形 68">
            <a:extLst>
              <a:ext uri="{FF2B5EF4-FFF2-40B4-BE49-F238E27FC236}">
                <a16:creationId xmlns:a16="http://schemas.microsoft.com/office/drawing/2014/main" id="{46D8FCC1-249A-404C-AF79-E85A54E84436}"/>
              </a:ext>
            </a:extLst>
          </p:cNvPr>
          <p:cNvSpPr/>
          <p:nvPr/>
        </p:nvSpPr>
        <p:spPr>
          <a:xfrm rot="1090433">
            <a:off x="3513780" y="4204198"/>
            <a:ext cx="819346" cy="971810"/>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70" name="弧形 69">
            <a:extLst>
              <a:ext uri="{FF2B5EF4-FFF2-40B4-BE49-F238E27FC236}">
                <a16:creationId xmlns:a16="http://schemas.microsoft.com/office/drawing/2014/main" id="{104FC782-5764-4A96-82E5-0D6B83ACFD09}"/>
              </a:ext>
            </a:extLst>
          </p:cNvPr>
          <p:cNvSpPr/>
          <p:nvPr/>
        </p:nvSpPr>
        <p:spPr>
          <a:xfrm rot="1845695">
            <a:off x="4263768" y="4649240"/>
            <a:ext cx="749424" cy="749424"/>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0AA4CBF-024F-422D-A778-F5D15371A7DF}"/>
                  </a:ext>
                </a:extLst>
              </p:cNvPr>
              <p:cNvSpPr txBox="1"/>
              <p:nvPr/>
            </p:nvSpPr>
            <p:spPr>
              <a:xfrm>
                <a:off x="4280330" y="4067533"/>
                <a:ext cx="44199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𝐶𝑜</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2</m:t>
                          </m:r>
                        </m:sub>
                      </m:sSub>
                    </m:oMath>
                  </m:oMathPara>
                </a14:m>
                <a:endParaRPr lang="zh-CN" altLang="en-US" sz="2400" dirty="0">
                  <a:solidFill>
                    <a:schemeClr val="tx1"/>
                  </a:solidFill>
                </a:endParaRPr>
              </a:p>
            </p:txBody>
          </p:sp>
        </mc:Choice>
        <mc:Fallback xmlns="">
          <p:sp>
            <p:nvSpPr>
              <p:cNvPr id="71" name="文本框 70">
                <a:extLst>
                  <a:ext uri="{FF2B5EF4-FFF2-40B4-BE49-F238E27FC236}">
                    <a16:creationId xmlns:a16="http://schemas.microsoft.com/office/drawing/2014/main" id="{D0AA4CBF-024F-422D-A778-F5D15371A7DF}"/>
                  </a:ext>
                </a:extLst>
              </p:cNvPr>
              <p:cNvSpPr txBox="1">
                <a:spLocks noRot="1" noChangeAspect="1" noMove="1" noResize="1" noEditPoints="1" noAdjustHandles="1" noChangeArrowheads="1" noChangeShapeType="1" noTextEdit="1"/>
              </p:cNvSpPr>
              <p:nvPr/>
            </p:nvSpPr>
            <p:spPr>
              <a:xfrm>
                <a:off x="4280330" y="4067533"/>
                <a:ext cx="441992" cy="461665"/>
              </a:xfrm>
              <a:prstGeom prst="rect">
                <a:avLst/>
              </a:prstGeom>
              <a:blipFill>
                <a:blip r:embed="rId19"/>
                <a:stretch>
                  <a:fillRect l="-2740" r="-71233"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85DBD24D-189E-4F58-9C62-3FFBC4390B84}"/>
                  </a:ext>
                </a:extLst>
              </p:cNvPr>
              <p:cNvSpPr txBox="1"/>
              <p:nvPr/>
            </p:nvSpPr>
            <p:spPr>
              <a:xfrm>
                <a:off x="5020116" y="4671570"/>
                <a:ext cx="44199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𝐶𝑜</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1</m:t>
                          </m:r>
                        </m:sub>
                      </m:sSub>
                    </m:oMath>
                  </m:oMathPara>
                </a14:m>
                <a:endParaRPr lang="zh-CN" altLang="en-US" sz="2400" dirty="0">
                  <a:solidFill>
                    <a:schemeClr val="tx1"/>
                  </a:solidFill>
                </a:endParaRPr>
              </a:p>
            </p:txBody>
          </p:sp>
        </mc:Choice>
        <mc:Fallback xmlns="">
          <p:sp>
            <p:nvSpPr>
              <p:cNvPr id="73" name="文本框 72">
                <a:extLst>
                  <a:ext uri="{FF2B5EF4-FFF2-40B4-BE49-F238E27FC236}">
                    <a16:creationId xmlns:a16="http://schemas.microsoft.com/office/drawing/2014/main" id="{85DBD24D-189E-4F58-9C62-3FFBC4390B84}"/>
                  </a:ext>
                </a:extLst>
              </p:cNvPr>
              <p:cNvSpPr txBox="1">
                <a:spLocks noRot="1" noChangeAspect="1" noMove="1" noResize="1" noEditPoints="1" noAdjustHandles="1" noChangeArrowheads="1" noChangeShapeType="1" noTextEdit="1"/>
              </p:cNvSpPr>
              <p:nvPr/>
            </p:nvSpPr>
            <p:spPr>
              <a:xfrm>
                <a:off x="5020116" y="4671570"/>
                <a:ext cx="441992" cy="461665"/>
              </a:xfrm>
              <a:prstGeom prst="rect">
                <a:avLst/>
              </a:prstGeom>
              <a:blipFill>
                <a:blip r:embed="rId20"/>
                <a:stretch>
                  <a:fillRect l="-4167" r="-72222" b="-1316"/>
                </a:stretch>
              </a:blipFill>
            </p:spPr>
            <p:txBody>
              <a:bodyPr/>
              <a:lstStyle/>
              <a:p>
                <a:r>
                  <a:rPr lang="zh-CN" altLang="en-US">
                    <a:noFill/>
                  </a:rPr>
                  <a:t> </a:t>
                </a:r>
              </a:p>
            </p:txBody>
          </p:sp>
        </mc:Fallback>
      </mc:AlternateContent>
      <p:sp>
        <p:nvSpPr>
          <p:cNvPr id="74" name="乘号 73">
            <a:extLst>
              <a:ext uri="{FF2B5EF4-FFF2-40B4-BE49-F238E27FC236}">
                <a16:creationId xmlns:a16="http://schemas.microsoft.com/office/drawing/2014/main" id="{BF2A7878-9361-48DA-8D61-5DA82E20935B}"/>
              </a:ext>
            </a:extLst>
          </p:cNvPr>
          <p:cNvSpPr/>
          <p:nvPr/>
        </p:nvSpPr>
        <p:spPr>
          <a:xfrm>
            <a:off x="5201824" y="5499242"/>
            <a:ext cx="848413" cy="92671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箭头连接符 74">
            <a:extLst>
              <a:ext uri="{FF2B5EF4-FFF2-40B4-BE49-F238E27FC236}">
                <a16:creationId xmlns:a16="http://schemas.microsoft.com/office/drawing/2014/main" id="{148A56A3-AA8D-487D-BF9A-F24DA4433FE0}"/>
              </a:ext>
            </a:extLst>
          </p:cNvPr>
          <p:cNvCxnSpPr>
            <a:cxnSpLocks/>
          </p:cNvCxnSpPr>
          <p:nvPr/>
        </p:nvCxnSpPr>
        <p:spPr>
          <a:xfrm flipV="1">
            <a:off x="4280330" y="3612520"/>
            <a:ext cx="4403503" cy="16078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弧形 80">
            <a:extLst>
              <a:ext uri="{FF2B5EF4-FFF2-40B4-BE49-F238E27FC236}">
                <a16:creationId xmlns:a16="http://schemas.microsoft.com/office/drawing/2014/main" id="{0F7187BE-EF40-43EA-9E51-7372D76CDBD2}"/>
              </a:ext>
            </a:extLst>
          </p:cNvPr>
          <p:cNvSpPr/>
          <p:nvPr/>
        </p:nvSpPr>
        <p:spPr>
          <a:xfrm rot="1090433">
            <a:off x="5079197" y="4012351"/>
            <a:ext cx="819346" cy="971810"/>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E7FDE573-8AD2-4A9F-80CD-DEBFBCA94E72}"/>
                  </a:ext>
                </a:extLst>
              </p:cNvPr>
              <p:cNvSpPr txBox="1"/>
              <p:nvPr/>
            </p:nvSpPr>
            <p:spPr>
              <a:xfrm>
                <a:off x="5828412" y="3993424"/>
                <a:ext cx="44199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𝐶𝑜</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2</m:t>
                          </m:r>
                        </m:sub>
                      </m:sSub>
                    </m:oMath>
                  </m:oMathPara>
                </a14:m>
                <a:endParaRPr lang="zh-CN" altLang="en-US" sz="2400" dirty="0">
                  <a:solidFill>
                    <a:schemeClr val="tx1"/>
                  </a:solidFill>
                </a:endParaRPr>
              </a:p>
            </p:txBody>
          </p:sp>
        </mc:Choice>
        <mc:Fallback xmlns="">
          <p:sp>
            <p:nvSpPr>
              <p:cNvPr id="82" name="文本框 81">
                <a:extLst>
                  <a:ext uri="{FF2B5EF4-FFF2-40B4-BE49-F238E27FC236}">
                    <a16:creationId xmlns:a16="http://schemas.microsoft.com/office/drawing/2014/main" id="{E7FDE573-8AD2-4A9F-80CD-DEBFBCA94E72}"/>
                  </a:ext>
                </a:extLst>
              </p:cNvPr>
              <p:cNvSpPr txBox="1">
                <a:spLocks noRot="1" noChangeAspect="1" noMove="1" noResize="1" noEditPoints="1" noAdjustHandles="1" noChangeArrowheads="1" noChangeShapeType="1" noTextEdit="1"/>
              </p:cNvSpPr>
              <p:nvPr/>
            </p:nvSpPr>
            <p:spPr>
              <a:xfrm>
                <a:off x="5828412" y="3993424"/>
                <a:ext cx="441992" cy="461665"/>
              </a:xfrm>
              <a:prstGeom prst="rect">
                <a:avLst/>
              </a:prstGeom>
              <a:blipFill>
                <a:blip r:embed="rId21"/>
                <a:stretch>
                  <a:fillRect l="-2740" r="-71233" b="-1316"/>
                </a:stretch>
              </a:blipFill>
            </p:spPr>
            <p:txBody>
              <a:bodyPr/>
              <a:lstStyle/>
              <a:p>
                <a:r>
                  <a:rPr lang="zh-CN" altLang="en-US">
                    <a:noFill/>
                  </a:rPr>
                  <a:t> </a:t>
                </a:r>
              </a:p>
            </p:txBody>
          </p:sp>
        </mc:Fallback>
      </mc:AlternateContent>
      <p:sp>
        <p:nvSpPr>
          <p:cNvPr id="83" name="弧形 82">
            <a:extLst>
              <a:ext uri="{FF2B5EF4-FFF2-40B4-BE49-F238E27FC236}">
                <a16:creationId xmlns:a16="http://schemas.microsoft.com/office/drawing/2014/main" id="{CD895086-D20B-4178-AED8-2D4E7CD574A8}"/>
              </a:ext>
            </a:extLst>
          </p:cNvPr>
          <p:cNvSpPr/>
          <p:nvPr/>
        </p:nvSpPr>
        <p:spPr>
          <a:xfrm rot="1845695">
            <a:off x="5141305" y="4649239"/>
            <a:ext cx="749424" cy="749424"/>
          </a:xfrm>
          <a:prstGeom prst="arc">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63CE7F64-A08C-4D6C-A2BB-7AD015E8B084}"/>
                  </a:ext>
                </a:extLst>
              </p:cNvPr>
              <p:cNvSpPr txBox="1"/>
              <p:nvPr/>
            </p:nvSpPr>
            <p:spPr>
              <a:xfrm>
                <a:off x="5821827" y="4683093"/>
                <a:ext cx="44199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𝐶𝑜</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1</m:t>
                          </m:r>
                        </m:sub>
                      </m:sSub>
                    </m:oMath>
                  </m:oMathPara>
                </a14:m>
                <a:endParaRPr lang="zh-CN" altLang="en-US" sz="2400" dirty="0">
                  <a:solidFill>
                    <a:schemeClr val="tx1"/>
                  </a:solidFill>
                </a:endParaRPr>
              </a:p>
            </p:txBody>
          </p:sp>
        </mc:Choice>
        <mc:Fallback xmlns="">
          <p:sp>
            <p:nvSpPr>
              <p:cNvPr id="84" name="文本框 83">
                <a:extLst>
                  <a:ext uri="{FF2B5EF4-FFF2-40B4-BE49-F238E27FC236}">
                    <a16:creationId xmlns:a16="http://schemas.microsoft.com/office/drawing/2014/main" id="{63CE7F64-A08C-4D6C-A2BB-7AD015E8B084}"/>
                  </a:ext>
                </a:extLst>
              </p:cNvPr>
              <p:cNvSpPr txBox="1">
                <a:spLocks noRot="1" noChangeAspect="1" noMove="1" noResize="1" noEditPoints="1" noAdjustHandles="1" noChangeArrowheads="1" noChangeShapeType="1" noTextEdit="1"/>
              </p:cNvSpPr>
              <p:nvPr/>
            </p:nvSpPr>
            <p:spPr>
              <a:xfrm>
                <a:off x="5821827" y="4683093"/>
                <a:ext cx="441992" cy="461665"/>
              </a:xfrm>
              <a:prstGeom prst="rect">
                <a:avLst/>
              </a:prstGeom>
              <a:blipFill>
                <a:blip r:embed="rId22"/>
                <a:stretch>
                  <a:fillRect l="-2740" r="-69863" b="-13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7" name="文本框 86">
                <a:extLst>
                  <a:ext uri="{FF2B5EF4-FFF2-40B4-BE49-F238E27FC236}">
                    <a16:creationId xmlns:a16="http://schemas.microsoft.com/office/drawing/2014/main" id="{589F3782-955E-405B-BAEC-E4B87952B0A6}"/>
                  </a:ext>
                </a:extLst>
              </p:cNvPr>
              <p:cNvSpPr txBox="1"/>
              <p:nvPr/>
            </p:nvSpPr>
            <p:spPr>
              <a:xfrm>
                <a:off x="7161067" y="1635091"/>
                <a:ext cx="791852"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 </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𝟐</m:t>
                          </m:r>
                        </m:sub>
                      </m:sSub>
                    </m:oMath>
                  </m:oMathPara>
                </a14:m>
                <a:endParaRPr lang="zh-CN" altLang="en-US" b="1" dirty="0">
                  <a:solidFill>
                    <a:srgbClr val="FF0000"/>
                  </a:solidFill>
                </a:endParaRPr>
              </a:p>
            </p:txBody>
          </p:sp>
        </mc:Choice>
        <mc:Fallback>
          <p:sp>
            <p:nvSpPr>
              <p:cNvPr id="87" name="文本框 86">
                <a:extLst>
                  <a:ext uri="{FF2B5EF4-FFF2-40B4-BE49-F238E27FC236}">
                    <a16:creationId xmlns:a16="http://schemas.microsoft.com/office/drawing/2014/main" id="{589F3782-955E-405B-BAEC-E4B87952B0A6}"/>
                  </a:ext>
                </a:extLst>
              </p:cNvPr>
              <p:cNvSpPr txBox="1">
                <a:spLocks noRot="1" noChangeAspect="1" noMove="1" noResize="1" noEditPoints="1" noAdjustHandles="1" noChangeArrowheads="1" noChangeShapeType="1" noTextEdit="1"/>
              </p:cNvSpPr>
              <p:nvPr/>
            </p:nvSpPr>
            <p:spPr>
              <a:xfrm>
                <a:off x="7161067" y="1635091"/>
                <a:ext cx="791852" cy="369332"/>
              </a:xfrm>
              <a:prstGeom prst="rect">
                <a:avLst/>
              </a:prstGeom>
              <a:blipFill>
                <a:blip r:embed="rId23"/>
                <a:stretch>
                  <a:fillRect/>
                </a:stretch>
              </a:blipFill>
            </p:spPr>
            <p:txBody>
              <a:bodyPr/>
              <a:lstStyle/>
              <a:p>
                <a:r>
                  <a:rPr lang="zh-CN" altLang="en-US">
                    <a:noFill/>
                  </a:rPr>
                  <a:t> </a:t>
                </a:r>
              </a:p>
            </p:txBody>
          </p:sp>
        </mc:Fallback>
      </mc:AlternateContent>
      <p:cxnSp>
        <p:nvCxnSpPr>
          <p:cNvPr id="88" name="直接连接符 87">
            <a:extLst>
              <a:ext uri="{FF2B5EF4-FFF2-40B4-BE49-F238E27FC236}">
                <a16:creationId xmlns:a16="http://schemas.microsoft.com/office/drawing/2014/main" id="{48C10963-523E-4641-BEF0-6D82AE4B9BC2}"/>
              </a:ext>
            </a:extLst>
          </p:cNvPr>
          <p:cNvCxnSpPr>
            <a:cxnSpLocks/>
          </p:cNvCxnSpPr>
          <p:nvPr/>
        </p:nvCxnSpPr>
        <p:spPr>
          <a:xfrm flipV="1">
            <a:off x="4280330" y="3497056"/>
            <a:ext cx="4738027" cy="1723348"/>
          </a:xfrm>
          <a:prstGeom prst="line">
            <a:avLst/>
          </a:prstGeom>
          <a:ln w="5715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9B131255-A3FD-440E-A528-855CF6A7CFA7}"/>
              </a:ext>
            </a:extLst>
          </p:cNvPr>
          <p:cNvSpPr/>
          <p:nvPr/>
        </p:nvSpPr>
        <p:spPr>
          <a:xfrm>
            <a:off x="1817800" y="5162977"/>
            <a:ext cx="140069" cy="140069"/>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153257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ppt_x"/>
                                          </p:val>
                                        </p:tav>
                                        <p:tav tm="100000">
                                          <p:val>
                                            <p:strVal val="#ppt_x"/>
                                          </p:val>
                                        </p:tav>
                                      </p:tavLst>
                                    </p:anim>
                                    <p:anim calcmode="lin" valueType="num">
                                      <p:cBhvr additive="base">
                                        <p:cTn id="17" dur="500" fill="hold"/>
                                        <p:tgtEl>
                                          <p:spTgt spid="43"/>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2.77778E-7 -2.96296E-6 L -0.03906 0.22385 " pathEditMode="relative" rAng="0" ptsTypes="AA">
                                      <p:cBhvr>
                                        <p:cTn id="24" dur="2000" fill="hold"/>
                                        <p:tgtEl>
                                          <p:spTgt spid="47"/>
                                        </p:tgtEl>
                                        <p:attrNameLst>
                                          <p:attrName>ppt_x</p:attrName>
                                          <p:attrName>ppt_y</p:attrName>
                                        </p:attrNameLst>
                                      </p:cBhvr>
                                      <p:rCtr x="-1962" y="11181"/>
                                    </p:animMotion>
                                  </p:childTnLst>
                                </p:cTn>
                              </p:par>
                              <p:par>
                                <p:cTn id="25" presetID="42" presetClass="path" presetSubtype="0" accel="50000" decel="50000" fill="hold" grpId="1" nodeType="withEffect">
                                  <p:stCondLst>
                                    <p:cond delay="0"/>
                                  </p:stCondLst>
                                  <p:childTnLst>
                                    <p:animMotion origin="layout" path="M 3.88889E-6 7.40741E-7 L 0.10468 0.13518 " pathEditMode="relative" rAng="0" ptsTypes="AA">
                                      <p:cBhvr>
                                        <p:cTn id="26" dur="2000" fill="hold"/>
                                        <p:tgtEl>
                                          <p:spTgt spid="49"/>
                                        </p:tgtEl>
                                        <p:attrNameLst>
                                          <p:attrName>ppt_x</p:attrName>
                                          <p:attrName>ppt_y</p:attrName>
                                        </p:attrNameLst>
                                      </p:cBhvr>
                                      <p:rCtr x="5226" y="6759"/>
                                    </p:animMotion>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50"/>
                                        </p:tgtEl>
                                        <p:attrNameLst>
                                          <p:attrName>style.visibility</p:attrName>
                                        </p:attrNameLst>
                                      </p:cBhvr>
                                      <p:to>
                                        <p:strVal val="hidden"/>
                                      </p:to>
                                    </p:set>
                                  </p:childTnLst>
                                </p:cTn>
                              </p:par>
                            </p:childTnLst>
                          </p:cTn>
                        </p:par>
                        <p:par>
                          <p:cTn id="34" fill="hold">
                            <p:stCondLst>
                              <p:cond delay="0"/>
                            </p:stCondLst>
                            <p:childTnLst>
                              <p:par>
                                <p:cTn id="35" presetID="1" presetClass="exit" presetSubtype="0" fill="hold" grpId="2" nodeType="afterEffect">
                                  <p:stCondLst>
                                    <p:cond delay="0"/>
                                  </p:stCondLst>
                                  <p:childTnLst>
                                    <p:set>
                                      <p:cBhvr>
                                        <p:cTn id="36" dur="1" fill="hold">
                                          <p:stCondLst>
                                            <p:cond delay="0"/>
                                          </p:stCondLst>
                                        </p:cTn>
                                        <p:tgtEl>
                                          <p:spTgt spid="4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2" nodeType="clickEffect">
                                  <p:stCondLst>
                                    <p:cond delay="0"/>
                                  </p:stCondLst>
                                  <p:childTnLst>
                                    <p:animMotion origin="layout" path="M 0.10468 0.13518 L 0.27066 0.1037 " pathEditMode="relative" rAng="0" ptsTypes="AA">
                                      <p:cBhvr>
                                        <p:cTn id="44" dur="2000" fill="hold"/>
                                        <p:tgtEl>
                                          <p:spTgt spid="49"/>
                                        </p:tgtEl>
                                        <p:attrNameLst>
                                          <p:attrName>ppt_x</p:attrName>
                                          <p:attrName>ppt_y</p:attrName>
                                        </p:attrNameLst>
                                      </p:cBhvr>
                                      <p:rCtr x="8299" y="-1574"/>
                                    </p:animMotion>
                                  </p:childTnLst>
                                </p:cTn>
                              </p:par>
                            </p:childTnLst>
                          </p:cTn>
                        </p:par>
                        <p:par>
                          <p:cTn id="45" fill="hold">
                            <p:stCondLst>
                              <p:cond delay="2000"/>
                            </p:stCondLst>
                            <p:childTnLst>
                              <p:par>
                                <p:cTn id="46" presetID="16" presetClass="emph" presetSubtype="0" fill="hold" grpId="0" nodeType="afterEffect">
                                  <p:stCondLst>
                                    <p:cond delay="0"/>
                                  </p:stCondLst>
                                  <p:iterate type="lt">
                                    <p:tmPct val="4000"/>
                                  </p:iterate>
                                  <p:childTnLst>
                                    <p:set>
                                      <p:cBhvr override="childStyle">
                                        <p:cTn id="47" dur="500" fill="hold"/>
                                        <p:tgtEl>
                                          <p:spTgt spid="28"/>
                                        </p:tgtEl>
                                        <p:attrNameLst>
                                          <p:attrName>style.color</p:attrName>
                                        </p:attrNameLst>
                                      </p:cBhvr>
                                      <p:to>
                                        <p:clrVal>
                                          <a:srgbClr val="FF0000"/>
                                        </p:clrVal>
                                      </p:to>
                                    </p:set>
                                    <p:set>
                                      <p:cBhvr>
                                        <p:cTn id="48" dur="500" fill="hold"/>
                                        <p:tgtEl>
                                          <p:spTgt spid="28"/>
                                        </p:tgtEl>
                                        <p:attrNameLst>
                                          <p:attrName>fillcolor</p:attrName>
                                        </p:attrNameLst>
                                      </p:cBhvr>
                                      <p:to>
                                        <p:clrVal>
                                          <a:srgbClr val="FF0000"/>
                                        </p:clrVal>
                                      </p:to>
                                    </p:set>
                                    <p:set>
                                      <p:cBhvr>
                                        <p:cTn id="49" dur="500" fill="hold"/>
                                        <p:tgtEl>
                                          <p:spTgt spid="28"/>
                                        </p:tgtEl>
                                        <p:attrNameLst>
                                          <p:attrName>fill.type</p:attrName>
                                        </p:attrNameLst>
                                      </p:cBhvr>
                                      <p:to>
                                        <p:strVal val="solid"/>
                                      </p:to>
                                    </p:set>
                                  </p:childTnLst>
                                </p:cTn>
                              </p:par>
                            </p:childTnLst>
                          </p:cTn>
                        </p:par>
                        <p:par>
                          <p:cTn id="50" fill="hold">
                            <p:stCondLst>
                              <p:cond delay="2580"/>
                            </p:stCondLst>
                            <p:childTnLst>
                              <p:par>
                                <p:cTn id="51" presetID="1" presetClass="exit" presetSubtype="0" fill="hold" grpId="3" nodeType="afterEffect">
                                  <p:stCondLst>
                                    <p:cond delay="0"/>
                                  </p:stCondLst>
                                  <p:childTnLst>
                                    <p:set>
                                      <p:cBhvr>
                                        <p:cTn id="52" dur="1" fill="hold">
                                          <p:stCondLst>
                                            <p:cond delay="0"/>
                                          </p:stCondLst>
                                        </p:cTn>
                                        <p:tgtEl>
                                          <p:spTgt spid="4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left)">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nodeType="clickEffect">
                                  <p:stCondLst>
                                    <p:cond delay="0"/>
                                  </p:stCondLst>
                                  <p:childTnLst>
                                    <p:animEffect transition="out" filter="wipe(left)">
                                      <p:cBhvr>
                                        <p:cTn id="61" dur="500"/>
                                        <p:tgtEl>
                                          <p:spTgt spid="52"/>
                                        </p:tgtEl>
                                      </p:cBhvr>
                                    </p:animEffect>
                                    <p:set>
                                      <p:cBhvr>
                                        <p:cTn id="62" dur="1" fill="hold">
                                          <p:stCondLst>
                                            <p:cond delay="499"/>
                                          </p:stCondLst>
                                        </p:cTn>
                                        <p:tgtEl>
                                          <p:spTgt spid="5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3.61111E-6 -2.96296E-6 L 0.11355 -0.00139 " pathEditMode="relative" rAng="0" ptsTypes="AA">
                                      <p:cBhvr>
                                        <p:cTn id="66" dur="2000" fill="hold"/>
                                        <p:tgtEl>
                                          <p:spTgt spid="45"/>
                                        </p:tgtEl>
                                        <p:attrNameLst>
                                          <p:attrName>ppt_x</p:attrName>
                                          <p:attrName>ppt_y</p:attrName>
                                        </p:attrNameLst>
                                      </p:cBhvr>
                                      <p:rCtr x="5677" y="-69"/>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down)">
                                      <p:cBhvr>
                                        <p:cTn id="71" dur="500"/>
                                        <p:tgtEl>
                                          <p:spTgt spid="55"/>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33333E-6 -1.48148E-6 L 0.11337 -0.00023 " pathEditMode="relative" rAng="0" ptsTypes="AA">
                                      <p:cBhvr>
                                        <p:cTn id="75" dur="2000" fill="hold"/>
                                        <p:tgtEl>
                                          <p:spTgt spid="68"/>
                                        </p:tgtEl>
                                        <p:attrNameLst>
                                          <p:attrName>ppt_x</p:attrName>
                                          <p:attrName>ppt_y</p:attrName>
                                        </p:attrNameLst>
                                      </p:cBhvr>
                                      <p:rCtr x="5660" y="-23"/>
                                    </p:animMotion>
                                  </p:childTnLst>
                                </p:cTn>
                              </p:par>
                            </p:childTnLst>
                          </p:cTn>
                        </p:par>
                        <p:par>
                          <p:cTn id="76" fill="hold">
                            <p:stCondLst>
                              <p:cond delay="2000"/>
                            </p:stCondLst>
                            <p:childTnLst>
                              <p:par>
                                <p:cTn id="77" presetID="2" presetClass="entr" presetSubtype="4"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fill="hold"/>
                                        <p:tgtEl>
                                          <p:spTgt spid="69"/>
                                        </p:tgtEl>
                                        <p:attrNameLst>
                                          <p:attrName>ppt_x</p:attrName>
                                        </p:attrNameLst>
                                      </p:cBhvr>
                                      <p:tavLst>
                                        <p:tav tm="0">
                                          <p:val>
                                            <p:strVal val="#ppt_x"/>
                                          </p:val>
                                        </p:tav>
                                        <p:tav tm="100000">
                                          <p:val>
                                            <p:strVal val="#ppt_x"/>
                                          </p:val>
                                        </p:tav>
                                      </p:tavLst>
                                    </p:anim>
                                    <p:anim calcmode="lin" valueType="num">
                                      <p:cBhvr additive="base">
                                        <p:cTn id="80" dur="500" fill="hold"/>
                                        <p:tgtEl>
                                          <p:spTgt spid="69"/>
                                        </p:tgtEl>
                                        <p:attrNameLst>
                                          <p:attrName>ppt_y</p:attrName>
                                        </p:attrNameLst>
                                      </p:cBhvr>
                                      <p:tavLst>
                                        <p:tav tm="0">
                                          <p:val>
                                            <p:strVal val="1+#ppt_h/2"/>
                                          </p:val>
                                        </p:tav>
                                        <p:tav tm="100000">
                                          <p:val>
                                            <p:strVal val="#ppt_y"/>
                                          </p:val>
                                        </p:tav>
                                      </p:tavLst>
                                    </p:anim>
                                  </p:childTnLst>
                                </p:cTn>
                              </p:par>
                            </p:childTnLst>
                          </p:cTn>
                        </p:par>
                        <p:par>
                          <p:cTn id="81" fill="hold">
                            <p:stCondLst>
                              <p:cond delay="2500"/>
                            </p:stCondLst>
                            <p:childTnLst>
                              <p:par>
                                <p:cTn id="82" presetID="1" presetClass="entr" presetSubtype="0" fill="hold" grpId="0" nodeType="afterEffect">
                                  <p:stCondLst>
                                    <p:cond delay="0"/>
                                  </p:stCondLst>
                                  <p:childTnLst>
                                    <p:set>
                                      <p:cBhvr>
                                        <p:cTn id="83" dur="1" fill="hold">
                                          <p:stCondLst>
                                            <p:cond delay="0"/>
                                          </p:stCondLst>
                                        </p:cTn>
                                        <p:tgtEl>
                                          <p:spTgt spid="71"/>
                                        </p:tgtEl>
                                        <p:attrNameLst>
                                          <p:attrName>style.visibility</p:attrName>
                                        </p:attrNameLst>
                                      </p:cBhvr>
                                      <p:to>
                                        <p:strVal val="visible"/>
                                      </p:to>
                                    </p:set>
                                  </p:childTnLst>
                                </p:cTn>
                              </p:par>
                            </p:childTnLst>
                          </p:cTn>
                        </p:par>
                        <p:par>
                          <p:cTn id="84" fill="hold">
                            <p:stCondLst>
                              <p:cond delay="2500"/>
                            </p:stCondLst>
                            <p:childTnLst>
                              <p:par>
                                <p:cTn id="85" presetID="2" presetClass="entr" presetSubtype="4" fill="hold" grpId="0" nodeType="afterEffect">
                                  <p:stCondLst>
                                    <p:cond delay="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fill="hold"/>
                                        <p:tgtEl>
                                          <p:spTgt spid="70"/>
                                        </p:tgtEl>
                                        <p:attrNameLst>
                                          <p:attrName>ppt_x</p:attrName>
                                        </p:attrNameLst>
                                      </p:cBhvr>
                                      <p:tavLst>
                                        <p:tav tm="0">
                                          <p:val>
                                            <p:strVal val="#ppt_x"/>
                                          </p:val>
                                        </p:tav>
                                        <p:tav tm="100000">
                                          <p:val>
                                            <p:strVal val="#ppt_x"/>
                                          </p:val>
                                        </p:tav>
                                      </p:tavLst>
                                    </p:anim>
                                    <p:anim calcmode="lin" valueType="num">
                                      <p:cBhvr additive="base">
                                        <p:cTn id="88" dur="500" fill="hold"/>
                                        <p:tgtEl>
                                          <p:spTgt spid="70"/>
                                        </p:tgtEl>
                                        <p:attrNameLst>
                                          <p:attrName>ppt_y</p:attrName>
                                        </p:attrNameLst>
                                      </p:cBhvr>
                                      <p:tavLst>
                                        <p:tav tm="0">
                                          <p:val>
                                            <p:strVal val="1+#ppt_h/2"/>
                                          </p:val>
                                        </p:tav>
                                        <p:tav tm="100000">
                                          <p:val>
                                            <p:strVal val="#ppt_y"/>
                                          </p:val>
                                        </p:tav>
                                      </p:tavLst>
                                    </p:anim>
                                  </p:childTnLst>
                                </p:cTn>
                              </p:par>
                            </p:childTnLst>
                          </p:cTn>
                        </p:par>
                        <p:par>
                          <p:cTn id="89" fill="hold">
                            <p:stCondLst>
                              <p:cond delay="3000"/>
                            </p:stCondLst>
                            <p:childTnLst>
                              <p:par>
                                <p:cTn id="90" presetID="1" presetClass="entr" presetSubtype="0" fill="hold" grpId="0" nodeType="afterEffect">
                                  <p:stCondLst>
                                    <p:cond delay="0"/>
                                  </p:stCondLst>
                                  <p:childTnLst>
                                    <p:set>
                                      <p:cBhvr>
                                        <p:cTn id="91" dur="1" fill="hold">
                                          <p:stCondLst>
                                            <p:cond delay="0"/>
                                          </p:stCondLst>
                                        </p:cTn>
                                        <p:tgtEl>
                                          <p:spTgt spid="7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1" nodeType="clickEffect">
                                  <p:stCondLst>
                                    <p:cond delay="0"/>
                                  </p:stCondLst>
                                  <p:childTnLst>
                                    <p:animMotion origin="layout" path="M 2.5E-6 -3.7037E-7 L 0.03646 0.23866 " pathEditMode="relative" rAng="0" ptsTypes="AA">
                                      <p:cBhvr>
                                        <p:cTn id="95" dur="2000" fill="hold"/>
                                        <p:tgtEl>
                                          <p:spTgt spid="71"/>
                                        </p:tgtEl>
                                        <p:attrNameLst>
                                          <p:attrName>ppt_x</p:attrName>
                                          <p:attrName>ppt_y</p:attrName>
                                        </p:attrNameLst>
                                      </p:cBhvr>
                                      <p:rCtr x="1823" y="11921"/>
                                    </p:animMotion>
                                  </p:childTnLst>
                                </p:cTn>
                              </p:par>
                              <p:par>
                                <p:cTn id="96" presetID="42" presetClass="path" presetSubtype="0" accel="50000" decel="50000" fill="hold" grpId="1" nodeType="withEffect">
                                  <p:stCondLst>
                                    <p:cond delay="0"/>
                                  </p:stCondLst>
                                  <p:childTnLst>
                                    <p:animMotion origin="layout" path="M -2.77778E-7 -4.81481E-6 L -0.14358 0.15024 " pathEditMode="relative" rAng="0" ptsTypes="AA">
                                      <p:cBhvr>
                                        <p:cTn id="97" dur="2000" fill="hold"/>
                                        <p:tgtEl>
                                          <p:spTgt spid="73"/>
                                        </p:tgtEl>
                                        <p:attrNameLst>
                                          <p:attrName>ppt_x</p:attrName>
                                          <p:attrName>ppt_y</p:attrName>
                                        </p:attrNameLst>
                                      </p:cBhvr>
                                      <p:rCtr x="-7187" y="7500"/>
                                    </p:animMotion>
                                  </p:childTnLst>
                                </p:cTn>
                              </p:par>
                            </p:childTnLst>
                          </p:cTn>
                        </p:par>
                        <p:par>
                          <p:cTn id="98" fill="hold">
                            <p:stCondLst>
                              <p:cond delay="2000"/>
                            </p:stCondLst>
                            <p:childTnLst>
                              <p:par>
                                <p:cTn id="99" presetID="2" presetClass="entr" presetSubtype="4" fill="hold" grpId="3" nodeType="afterEffect">
                                  <p:stCondLst>
                                    <p:cond delay="0"/>
                                  </p:stCondLst>
                                  <p:childTnLst>
                                    <p:set>
                                      <p:cBhvr>
                                        <p:cTn id="100" dur="1" fill="hold">
                                          <p:stCondLst>
                                            <p:cond delay="0"/>
                                          </p:stCondLst>
                                        </p:cTn>
                                        <p:tgtEl>
                                          <p:spTgt spid="50"/>
                                        </p:tgtEl>
                                        <p:attrNameLst>
                                          <p:attrName>style.visibility</p:attrName>
                                        </p:attrNameLst>
                                      </p:cBhvr>
                                      <p:to>
                                        <p:strVal val="visible"/>
                                      </p:to>
                                    </p:set>
                                    <p:anim calcmode="lin" valueType="num">
                                      <p:cBhvr additive="base">
                                        <p:cTn id="101" dur="500" fill="hold"/>
                                        <p:tgtEl>
                                          <p:spTgt spid="50"/>
                                        </p:tgtEl>
                                        <p:attrNameLst>
                                          <p:attrName>ppt_x</p:attrName>
                                        </p:attrNameLst>
                                      </p:cBhvr>
                                      <p:tavLst>
                                        <p:tav tm="0">
                                          <p:val>
                                            <p:strVal val="#ppt_x"/>
                                          </p:val>
                                        </p:tav>
                                        <p:tav tm="100000">
                                          <p:val>
                                            <p:strVal val="#ppt_x"/>
                                          </p:val>
                                        </p:tav>
                                      </p:tavLst>
                                    </p:anim>
                                    <p:anim calcmode="lin" valueType="num">
                                      <p:cBhvr additive="base">
                                        <p:cTn id="10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74"/>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5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6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70"/>
                                        </p:tgtEl>
                                        <p:attrNameLst>
                                          <p:attrName>style.visibility</p:attrName>
                                        </p:attrNameLst>
                                      </p:cBhvr>
                                      <p:to>
                                        <p:strVal val="hidden"/>
                                      </p:to>
                                    </p:set>
                                  </p:childTnLst>
                                </p:cTn>
                              </p:par>
                              <p:par>
                                <p:cTn id="119" presetID="2" presetClass="exit" presetSubtype="4" fill="hold" grpId="2" nodeType="withEffect">
                                  <p:stCondLst>
                                    <p:cond delay="0"/>
                                  </p:stCondLst>
                                  <p:childTnLst>
                                    <p:anim calcmode="lin" valueType="num">
                                      <p:cBhvr additive="base">
                                        <p:cTn id="120" dur="500"/>
                                        <p:tgtEl>
                                          <p:spTgt spid="71"/>
                                        </p:tgtEl>
                                        <p:attrNameLst>
                                          <p:attrName>ppt_x</p:attrName>
                                        </p:attrNameLst>
                                      </p:cBhvr>
                                      <p:tavLst>
                                        <p:tav tm="0">
                                          <p:val>
                                            <p:strVal val="ppt_x"/>
                                          </p:val>
                                        </p:tav>
                                        <p:tav tm="100000">
                                          <p:val>
                                            <p:strVal val="ppt_x"/>
                                          </p:val>
                                        </p:tav>
                                      </p:tavLst>
                                    </p:anim>
                                    <p:anim calcmode="lin" valueType="num">
                                      <p:cBhvr additive="base">
                                        <p:cTn id="121" dur="500"/>
                                        <p:tgtEl>
                                          <p:spTgt spid="71"/>
                                        </p:tgtEl>
                                        <p:attrNameLst>
                                          <p:attrName>ppt_y</p:attrName>
                                        </p:attrNameLst>
                                      </p:cBhvr>
                                      <p:tavLst>
                                        <p:tav tm="0">
                                          <p:val>
                                            <p:strVal val="ppt_y"/>
                                          </p:val>
                                        </p:tav>
                                        <p:tav tm="100000">
                                          <p:val>
                                            <p:strVal val="1+ppt_h/2"/>
                                          </p:val>
                                        </p:tav>
                                      </p:tavLst>
                                    </p:anim>
                                    <p:set>
                                      <p:cBhvr>
                                        <p:cTn id="122" dur="1" fill="hold">
                                          <p:stCondLst>
                                            <p:cond delay="499"/>
                                          </p:stCondLst>
                                        </p:cTn>
                                        <p:tgtEl>
                                          <p:spTgt spid="71"/>
                                        </p:tgtEl>
                                        <p:attrNameLst>
                                          <p:attrName>style.visibility</p:attrName>
                                        </p:attrNameLst>
                                      </p:cBhvr>
                                      <p:to>
                                        <p:strVal val="hidden"/>
                                      </p:to>
                                    </p:set>
                                  </p:childTnLst>
                                </p:cTn>
                              </p:par>
                              <p:par>
                                <p:cTn id="123" presetID="2" presetClass="exit" presetSubtype="4" fill="hold" grpId="2" nodeType="withEffect">
                                  <p:stCondLst>
                                    <p:cond delay="0"/>
                                  </p:stCondLst>
                                  <p:childTnLst>
                                    <p:anim calcmode="lin" valueType="num">
                                      <p:cBhvr additive="base">
                                        <p:cTn id="124" dur="500"/>
                                        <p:tgtEl>
                                          <p:spTgt spid="50"/>
                                        </p:tgtEl>
                                        <p:attrNameLst>
                                          <p:attrName>ppt_x</p:attrName>
                                        </p:attrNameLst>
                                      </p:cBhvr>
                                      <p:tavLst>
                                        <p:tav tm="0">
                                          <p:val>
                                            <p:strVal val="ppt_x"/>
                                          </p:val>
                                        </p:tav>
                                        <p:tav tm="100000">
                                          <p:val>
                                            <p:strVal val="ppt_x"/>
                                          </p:val>
                                        </p:tav>
                                      </p:tavLst>
                                    </p:anim>
                                    <p:anim calcmode="lin" valueType="num">
                                      <p:cBhvr additive="base">
                                        <p:cTn id="125" dur="500"/>
                                        <p:tgtEl>
                                          <p:spTgt spid="50"/>
                                        </p:tgtEl>
                                        <p:attrNameLst>
                                          <p:attrName>ppt_y</p:attrName>
                                        </p:attrNameLst>
                                      </p:cBhvr>
                                      <p:tavLst>
                                        <p:tav tm="0">
                                          <p:val>
                                            <p:strVal val="ppt_y"/>
                                          </p:val>
                                        </p:tav>
                                        <p:tav tm="100000">
                                          <p:val>
                                            <p:strVal val="1+ppt_h/2"/>
                                          </p:val>
                                        </p:tav>
                                      </p:tavLst>
                                    </p:anim>
                                    <p:set>
                                      <p:cBhvr>
                                        <p:cTn id="126" dur="1" fill="hold">
                                          <p:stCondLst>
                                            <p:cond delay="499"/>
                                          </p:stCondLst>
                                        </p:cTn>
                                        <p:tgtEl>
                                          <p:spTgt spid="50"/>
                                        </p:tgtEl>
                                        <p:attrNameLst>
                                          <p:attrName>style.visibility</p:attrName>
                                        </p:attrNameLst>
                                      </p:cBhvr>
                                      <p:to>
                                        <p:strVal val="hidden"/>
                                      </p:to>
                                    </p:set>
                                  </p:childTnLst>
                                </p:cTn>
                              </p:par>
                              <p:par>
                                <p:cTn id="127" presetID="2" presetClass="exit" presetSubtype="4" fill="hold" grpId="2" nodeType="withEffect">
                                  <p:stCondLst>
                                    <p:cond delay="0"/>
                                  </p:stCondLst>
                                  <p:childTnLst>
                                    <p:anim calcmode="lin" valueType="num">
                                      <p:cBhvr additive="base">
                                        <p:cTn id="128" dur="500"/>
                                        <p:tgtEl>
                                          <p:spTgt spid="73"/>
                                        </p:tgtEl>
                                        <p:attrNameLst>
                                          <p:attrName>ppt_x</p:attrName>
                                        </p:attrNameLst>
                                      </p:cBhvr>
                                      <p:tavLst>
                                        <p:tav tm="0">
                                          <p:val>
                                            <p:strVal val="ppt_x"/>
                                          </p:val>
                                        </p:tav>
                                        <p:tav tm="100000">
                                          <p:val>
                                            <p:strVal val="ppt_x"/>
                                          </p:val>
                                        </p:tav>
                                      </p:tavLst>
                                    </p:anim>
                                    <p:anim calcmode="lin" valueType="num">
                                      <p:cBhvr additive="base">
                                        <p:cTn id="129" dur="500"/>
                                        <p:tgtEl>
                                          <p:spTgt spid="73"/>
                                        </p:tgtEl>
                                        <p:attrNameLst>
                                          <p:attrName>ppt_y</p:attrName>
                                        </p:attrNameLst>
                                      </p:cBhvr>
                                      <p:tavLst>
                                        <p:tav tm="0">
                                          <p:val>
                                            <p:strVal val="ppt_y"/>
                                          </p:val>
                                        </p:tav>
                                        <p:tav tm="100000">
                                          <p:val>
                                            <p:strVal val="1+ppt_h/2"/>
                                          </p:val>
                                        </p:tav>
                                      </p:tavLst>
                                    </p:anim>
                                    <p:set>
                                      <p:cBhvr>
                                        <p:cTn id="130" dur="1" fill="hold">
                                          <p:stCondLst>
                                            <p:cond delay="499"/>
                                          </p:stCondLst>
                                        </p:cTn>
                                        <p:tgtEl>
                                          <p:spTgt spid="73"/>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 nodeType="clickEffect">
                                  <p:stCondLst>
                                    <p:cond delay="0"/>
                                  </p:stCondLst>
                                  <p:childTnLst>
                                    <p:animMotion origin="layout" path="M 0.11355 -0.00139 L 0.26164 -0.00185 " pathEditMode="relative" rAng="0" ptsTypes="AA">
                                      <p:cBhvr>
                                        <p:cTn id="134" dur="2000" fill="hold"/>
                                        <p:tgtEl>
                                          <p:spTgt spid="45"/>
                                        </p:tgtEl>
                                        <p:attrNameLst>
                                          <p:attrName>ppt_x</p:attrName>
                                          <p:attrName>ppt_y</p:attrName>
                                        </p:attrNameLst>
                                      </p:cBhvr>
                                      <p:rCtr x="7396" y="-23"/>
                                    </p:animMotion>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wipe(down)">
                                      <p:cBhvr>
                                        <p:cTn id="139" dur="500"/>
                                        <p:tgtEl>
                                          <p:spTgt spid="7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nodeType="clickEffect">
                                  <p:stCondLst>
                                    <p:cond delay="0"/>
                                  </p:stCondLst>
                                  <p:childTnLst>
                                    <p:animMotion origin="layout" path="M 0.11337 -0.00023 L 0.26129 -0.00023 " pathEditMode="relative" rAng="0" ptsTypes="AA">
                                      <p:cBhvr>
                                        <p:cTn id="143" dur="2000" fill="hold"/>
                                        <p:tgtEl>
                                          <p:spTgt spid="68"/>
                                        </p:tgtEl>
                                        <p:attrNameLst>
                                          <p:attrName>ppt_x</p:attrName>
                                          <p:attrName>ppt_y</p:attrName>
                                        </p:attrNameLst>
                                      </p:cBhvr>
                                      <p:rCtr x="7396" y="0"/>
                                    </p:animMotion>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81"/>
                                        </p:tgtEl>
                                        <p:attrNameLst>
                                          <p:attrName>style.visibility</p:attrName>
                                        </p:attrNameLst>
                                      </p:cBhvr>
                                      <p:to>
                                        <p:strVal val="visible"/>
                                      </p:to>
                                    </p:set>
                                    <p:anim calcmode="lin" valueType="num">
                                      <p:cBhvr additive="base">
                                        <p:cTn id="148" dur="500" fill="hold"/>
                                        <p:tgtEl>
                                          <p:spTgt spid="81"/>
                                        </p:tgtEl>
                                        <p:attrNameLst>
                                          <p:attrName>ppt_x</p:attrName>
                                        </p:attrNameLst>
                                      </p:cBhvr>
                                      <p:tavLst>
                                        <p:tav tm="0">
                                          <p:val>
                                            <p:strVal val="#ppt_x"/>
                                          </p:val>
                                        </p:tav>
                                        <p:tav tm="100000">
                                          <p:val>
                                            <p:strVal val="#ppt_x"/>
                                          </p:val>
                                        </p:tav>
                                      </p:tavLst>
                                    </p:anim>
                                    <p:anim calcmode="lin" valueType="num">
                                      <p:cBhvr additive="base">
                                        <p:cTn id="149" dur="500" fill="hold"/>
                                        <p:tgtEl>
                                          <p:spTgt spid="81"/>
                                        </p:tgtEl>
                                        <p:attrNameLst>
                                          <p:attrName>ppt_y</p:attrName>
                                        </p:attrNameLst>
                                      </p:cBhvr>
                                      <p:tavLst>
                                        <p:tav tm="0">
                                          <p:val>
                                            <p:strVal val="1+#ppt_h/2"/>
                                          </p:val>
                                        </p:tav>
                                        <p:tav tm="100000">
                                          <p:val>
                                            <p:strVal val="#ppt_y"/>
                                          </p:val>
                                        </p:tav>
                                      </p:tavLst>
                                    </p:anim>
                                  </p:childTnLst>
                                </p:cTn>
                              </p:par>
                            </p:childTnLst>
                          </p:cTn>
                        </p:par>
                        <p:par>
                          <p:cTn id="150" fill="hold">
                            <p:stCondLst>
                              <p:cond delay="500"/>
                            </p:stCondLst>
                            <p:childTnLst>
                              <p:par>
                                <p:cTn id="151" presetID="1" presetClass="entr" presetSubtype="0" fill="hold" grpId="3" nodeType="afterEffect">
                                  <p:stCondLst>
                                    <p:cond delay="0"/>
                                  </p:stCondLst>
                                  <p:childTnLst>
                                    <p:set>
                                      <p:cBhvr>
                                        <p:cTn id="152" dur="1" fill="hold">
                                          <p:stCondLst>
                                            <p:cond delay="0"/>
                                          </p:stCondLst>
                                        </p:cTn>
                                        <p:tgtEl>
                                          <p:spTgt spid="82"/>
                                        </p:tgtEl>
                                        <p:attrNameLst>
                                          <p:attrName>style.visibility</p:attrName>
                                        </p:attrNameLst>
                                      </p:cBhvr>
                                      <p:to>
                                        <p:strVal val="visible"/>
                                      </p:to>
                                    </p:set>
                                  </p:childTnLst>
                                </p:cTn>
                              </p:par>
                            </p:childTnLst>
                          </p:cTn>
                        </p:par>
                        <p:par>
                          <p:cTn id="153" fill="hold">
                            <p:stCondLst>
                              <p:cond delay="500"/>
                            </p:stCondLst>
                            <p:childTnLst>
                              <p:par>
                                <p:cTn id="154" presetID="2" presetClass="entr" presetSubtype="4" fill="hold" grpId="0" nodeType="afterEffect">
                                  <p:stCondLst>
                                    <p:cond delay="0"/>
                                  </p:stCondLst>
                                  <p:childTnLst>
                                    <p:set>
                                      <p:cBhvr>
                                        <p:cTn id="155" dur="1" fill="hold">
                                          <p:stCondLst>
                                            <p:cond delay="0"/>
                                          </p:stCondLst>
                                        </p:cTn>
                                        <p:tgtEl>
                                          <p:spTgt spid="83"/>
                                        </p:tgtEl>
                                        <p:attrNameLst>
                                          <p:attrName>style.visibility</p:attrName>
                                        </p:attrNameLst>
                                      </p:cBhvr>
                                      <p:to>
                                        <p:strVal val="visible"/>
                                      </p:to>
                                    </p:set>
                                    <p:anim calcmode="lin" valueType="num">
                                      <p:cBhvr additive="base">
                                        <p:cTn id="156" dur="500" fill="hold"/>
                                        <p:tgtEl>
                                          <p:spTgt spid="83"/>
                                        </p:tgtEl>
                                        <p:attrNameLst>
                                          <p:attrName>ppt_x</p:attrName>
                                        </p:attrNameLst>
                                      </p:cBhvr>
                                      <p:tavLst>
                                        <p:tav tm="0">
                                          <p:val>
                                            <p:strVal val="#ppt_x"/>
                                          </p:val>
                                        </p:tav>
                                        <p:tav tm="100000">
                                          <p:val>
                                            <p:strVal val="#ppt_x"/>
                                          </p:val>
                                        </p:tav>
                                      </p:tavLst>
                                    </p:anim>
                                    <p:anim calcmode="lin" valueType="num">
                                      <p:cBhvr additive="base">
                                        <p:cTn id="157" dur="500" fill="hold"/>
                                        <p:tgtEl>
                                          <p:spTgt spid="83"/>
                                        </p:tgtEl>
                                        <p:attrNameLst>
                                          <p:attrName>ppt_y</p:attrName>
                                        </p:attrNameLst>
                                      </p:cBhvr>
                                      <p:tavLst>
                                        <p:tav tm="0">
                                          <p:val>
                                            <p:strVal val="1+#ppt_h/2"/>
                                          </p:val>
                                        </p:tav>
                                        <p:tav tm="100000">
                                          <p:val>
                                            <p:strVal val="#ppt_y"/>
                                          </p:val>
                                        </p:tav>
                                      </p:tavLst>
                                    </p:anim>
                                  </p:childTnLst>
                                </p:cTn>
                              </p:par>
                            </p:childTnLst>
                          </p:cTn>
                        </p:par>
                        <p:par>
                          <p:cTn id="158" fill="hold">
                            <p:stCondLst>
                              <p:cond delay="1000"/>
                            </p:stCondLst>
                            <p:childTnLst>
                              <p:par>
                                <p:cTn id="159" presetID="1" presetClass="entr" presetSubtype="0" fill="hold" grpId="3" nodeType="afterEffect">
                                  <p:stCondLst>
                                    <p:cond delay="0"/>
                                  </p:stCondLst>
                                  <p:childTnLst>
                                    <p:set>
                                      <p:cBhvr>
                                        <p:cTn id="160" dur="1" fill="hold">
                                          <p:stCondLst>
                                            <p:cond delay="0"/>
                                          </p:stCondLst>
                                        </p:cTn>
                                        <p:tgtEl>
                                          <p:spTgt spid="84"/>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1" nodeType="clickEffect">
                                  <p:stCondLst>
                                    <p:cond delay="0"/>
                                  </p:stCondLst>
                                  <p:childTnLst>
                                    <p:animMotion origin="layout" path="M 1.66667E-6 -2.22222E-6 L -0.13281 0.24931 " pathEditMode="relative" rAng="0" ptsTypes="AA">
                                      <p:cBhvr>
                                        <p:cTn id="164" dur="2000" fill="hold"/>
                                        <p:tgtEl>
                                          <p:spTgt spid="82"/>
                                        </p:tgtEl>
                                        <p:attrNameLst>
                                          <p:attrName>ppt_x</p:attrName>
                                          <p:attrName>ppt_y</p:attrName>
                                        </p:attrNameLst>
                                      </p:cBhvr>
                                      <p:rCtr x="-6649" y="12454"/>
                                    </p:animMotion>
                                  </p:childTnLst>
                                </p:cTn>
                              </p:par>
                              <p:par>
                                <p:cTn id="165" presetID="42" presetClass="path" presetSubtype="0" accel="50000" decel="50000" fill="hold" grpId="1" nodeType="withEffect">
                                  <p:stCondLst>
                                    <p:cond delay="0"/>
                                  </p:stCondLst>
                                  <p:childTnLst>
                                    <p:animMotion origin="layout" path="M -3.88889E-6 4.81481E-6 L -0.23125 0.14861 " pathEditMode="relative" rAng="0" ptsTypes="AA">
                                      <p:cBhvr>
                                        <p:cTn id="166" dur="2000" fill="hold"/>
                                        <p:tgtEl>
                                          <p:spTgt spid="84"/>
                                        </p:tgtEl>
                                        <p:attrNameLst>
                                          <p:attrName>ppt_x</p:attrName>
                                          <p:attrName>ppt_y</p:attrName>
                                        </p:attrNameLst>
                                      </p:cBhvr>
                                      <p:rCtr x="-11563" y="7431"/>
                                    </p:animMotion>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2" nodeType="clickEffect">
                                  <p:stCondLst>
                                    <p:cond delay="0"/>
                                  </p:stCondLst>
                                  <p:childTnLst>
                                    <p:set>
                                      <p:cBhvr>
                                        <p:cTn id="170" dur="1" fill="hold">
                                          <p:stCondLst>
                                            <p:cond delay="0"/>
                                          </p:stCondLst>
                                        </p:cTn>
                                        <p:tgtEl>
                                          <p:spTgt spid="8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4" nodeType="clickEffect">
                                  <p:stCondLst>
                                    <p:cond delay="0"/>
                                  </p:stCondLst>
                                  <p:childTnLst>
                                    <p:animMotion origin="layout" path="M -0.23125 0.14861 L 0.1033 -0.40301 " pathEditMode="relative" rAng="0" ptsTypes="AA">
                                      <p:cBhvr>
                                        <p:cTn id="174" dur="2000" fill="hold"/>
                                        <p:tgtEl>
                                          <p:spTgt spid="84"/>
                                        </p:tgtEl>
                                        <p:attrNameLst>
                                          <p:attrName>ppt_x</p:attrName>
                                          <p:attrName>ppt_y</p:attrName>
                                        </p:attrNameLst>
                                      </p:cBhvr>
                                      <p:rCtr x="16719" y="-27593"/>
                                    </p:animMotion>
                                  </p:childTnLst>
                                </p:cTn>
                              </p:par>
                              <p:par>
                                <p:cTn id="175" presetID="42" presetClass="path" presetSubtype="0" accel="50000" decel="50000" fill="hold" grpId="1" nodeType="withEffect">
                                  <p:stCondLst>
                                    <p:cond delay="0"/>
                                  </p:stCondLst>
                                  <p:childTnLst>
                                    <p:animMotion origin="layout" path="M 5E-6 4.81481E-6 L 0.33091 -0.55301 " pathEditMode="relative" rAng="0" ptsTypes="AA">
                                      <p:cBhvr>
                                        <p:cTn id="176" dur="2000" fill="hold"/>
                                        <p:tgtEl>
                                          <p:spTgt spid="85"/>
                                        </p:tgtEl>
                                        <p:attrNameLst>
                                          <p:attrName>ppt_x</p:attrName>
                                          <p:attrName>ppt_y</p:attrName>
                                        </p:attrNameLst>
                                      </p:cBhvr>
                                      <p:rCtr x="16545" y="-27662"/>
                                    </p:animMotion>
                                  </p:childTnLst>
                                </p:cTn>
                              </p:par>
                              <p:par>
                                <p:cTn id="177" presetID="42" presetClass="path" presetSubtype="0" accel="50000" decel="50000" fill="hold" grpId="4" nodeType="withEffect">
                                  <p:stCondLst>
                                    <p:cond delay="0"/>
                                  </p:stCondLst>
                                  <p:childTnLst>
                                    <p:animMotion origin="layout" path="M -0.13281 0.24931 L 0.19635 -0.30139 " pathEditMode="relative" rAng="0" ptsTypes="AA">
                                      <p:cBhvr>
                                        <p:cTn id="178" dur="2000" fill="hold"/>
                                        <p:tgtEl>
                                          <p:spTgt spid="82"/>
                                        </p:tgtEl>
                                        <p:attrNameLst>
                                          <p:attrName>ppt_x</p:attrName>
                                          <p:attrName>ppt_y</p:attrName>
                                        </p:attrNameLst>
                                      </p:cBhvr>
                                      <p:rCtr x="16458" y="-27546"/>
                                    </p:animMotion>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7"/>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nodeType="clickEffect">
                                  <p:stCondLst>
                                    <p:cond delay="0"/>
                                  </p:stCondLst>
                                  <p:childTnLst>
                                    <p:set>
                                      <p:cBhvr>
                                        <p:cTn id="186" dur="1" fill="hold">
                                          <p:stCondLst>
                                            <p:cond delay="0"/>
                                          </p:stCondLst>
                                        </p:cTn>
                                        <p:tgtEl>
                                          <p:spTgt spid="68"/>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81"/>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83"/>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nodeType="clickEffect">
                                  <p:stCondLst>
                                    <p:cond delay="0"/>
                                  </p:stCondLst>
                                  <p:childTnLst>
                                    <p:set>
                                      <p:cBhvr>
                                        <p:cTn id="194" dur="1" fill="hold">
                                          <p:stCondLst>
                                            <p:cond delay="0"/>
                                          </p:stCondLst>
                                        </p:cTn>
                                        <p:tgtEl>
                                          <p:spTgt spid="88"/>
                                        </p:tgtEl>
                                        <p:attrNameLst>
                                          <p:attrName>style.visibility</p:attrName>
                                        </p:attrNameLst>
                                      </p:cBhvr>
                                      <p:to>
                                        <p:strVal val="visible"/>
                                      </p:to>
                                    </p:set>
                                    <p:animEffect transition="in" filter="wipe(left)">
                                      <p:cBhvr>
                                        <p:cTn id="195" dur="500"/>
                                        <p:tgtEl>
                                          <p:spTgt spid="88"/>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xit" presetSubtype="8" fill="hold" nodeType="clickEffect">
                                  <p:stCondLst>
                                    <p:cond delay="0"/>
                                  </p:stCondLst>
                                  <p:childTnLst>
                                    <p:animEffect transition="out" filter="wipe(left)">
                                      <p:cBhvr>
                                        <p:cTn id="199" dur="500"/>
                                        <p:tgtEl>
                                          <p:spTgt spid="88"/>
                                        </p:tgtEl>
                                      </p:cBhvr>
                                    </p:animEffect>
                                    <p:set>
                                      <p:cBhvr>
                                        <p:cTn id="200" dur="1" fill="hold">
                                          <p:stCondLst>
                                            <p:cond delay="499"/>
                                          </p:stCondLst>
                                        </p:cTn>
                                        <p:tgtEl>
                                          <p:spTgt spid="8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grpId="2" nodeType="clickEffect">
                                  <p:stCondLst>
                                    <p:cond delay="0"/>
                                  </p:stCondLst>
                                  <p:childTnLst>
                                    <p:animMotion origin="layout" path="M 0.26164 -0.00185 L 0.58629 -0.15995 " pathEditMode="relative" rAng="0" ptsTypes="AA">
                                      <p:cBhvr>
                                        <p:cTn id="204" dur="2000" fill="hold"/>
                                        <p:tgtEl>
                                          <p:spTgt spid="45"/>
                                        </p:tgtEl>
                                        <p:attrNameLst>
                                          <p:attrName>ppt_x</p:attrName>
                                          <p:attrName>ppt_y</p:attrName>
                                        </p:attrNameLst>
                                      </p:cBhvr>
                                      <p:rCtr x="16233" y="-7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1"/>
      <p:bldP spid="85" grpId="2"/>
      <p:bldP spid="28" grpId="0"/>
      <p:bldP spid="41" grpId="0" animBg="1"/>
      <p:bldP spid="41" grpId="1" animBg="1"/>
      <p:bldP spid="43" grpId="0" animBg="1"/>
      <p:bldP spid="43" grpId="1" animBg="1"/>
      <p:bldP spid="47" grpId="0"/>
      <p:bldP spid="47" grpId="1"/>
      <p:bldP spid="47" grpId="2"/>
      <p:bldP spid="49" grpId="0"/>
      <p:bldP spid="49" grpId="1"/>
      <p:bldP spid="49" grpId="2"/>
      <p:bldP spid="49" grpId="3"/>
      <p:bldP spid="50" grpId="0"/>
      <p:bldP spid="50" grpId="1"/>
      <p:bldP spid="50" grpId="2"/>
      <p:bldP spid="50" grpId="3"/>
      <p:bldP spid="69" grpId="0" animBg="1"/>
      <p:bldP spid="69" grpId="1" animBg="1"/>
      <p:bldP spid="70" grpId="0" animBg="1"/>
      <p:bldP spid="70" grpId="1" animBg="1"/>
      <p:bldP spid="71" grpId="0"/>
      <p:bldP spid="71" grpId="1"/>
      <p:bldP spid="71" grpId="2"/>
      <p:bldP spid="73" grpId="0"/>
      <p:bldP spid="73" grpId="1"/>
      <p:bldP spid="73" grpId="2"/>
      <p:bldP spid="74" grpId="0" animBg="1"/>
      <p:bldP spid="74" grpId="1" animBg="1"/>
      <p:bldP spid="81" grpId="0" animBg="1"/>
      <p:bldP spid="81" grpId="1" animBg="1"/>
      <p:bldP spid="82" grpId="1"/>
      <p:bldP spid="82" grpId="3"/>
      <p:bldP spid="82" grpId="4"/>
      <p:bldP spid="83" grpId="0" animBg="1"/>
      <p:bldP spid="83" grpId="1" animBg="1"/>
      <p:bldP spid="84" grpId="1"/>
      <p:bldP spid="84" grpId="3"/>
      <p:bldP spid="84" grpId="4"/>
      <p:bldP spid="87" grpId="0"/>
      <p:bldP spid="45" grpId="0" animBg="1"/>
      <p:bldP spid="45" grpId="1" animBg="1"/>
      <p:bldP spid="45" grpId="2"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633</TotalTime>
  <Words>811</Words>
  <Application>Microsoft Office PowerPoint</Application>
  <PresentationFormat>全屏显示(4:3)</PresentationFormat>
  <Paragraphs>181</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微软雅黑</vt:lpstr>
      <vt:lpstr>Arial</vt:lpstr>
      <vt:lpstr>Calibri</vt:lpstr>
      <vt:lpstr>Calibri Light</vt:lpstr>
      <vt:lpstr>Cambria Math</vt:lpstr>
      <vt:lpstr>Times New Roman</vt:lpstr>
      <vt:lpstr>Office 主题​​</vt:lpstr>
      <vt:lpstr>LARS算法与LASSO简介</vt:lpstr>
      <vt:lpstr>PowerPoint 演示文稿</vt:lpstr>
      <vt:lpstr>PowerPoint 演示文稿</vt:lpstr>
      <vt:lpstr>LARS算法背景</vt:lpstr>
      <vt:lpstr>PowerPoint 演示文稿</vt:lpstr>
      <vt:lpstr>PowerPoint 演示文稿</vt:lpstr>
      <vt:lpstr>PowerPoint 演示文稿</vt:lpstr>
      <vt:lpstr>LARS算法步骤与分析</vt:lpstr>
      <vt:lpstr>LARS算法步骤与分析</vt:lpstr>
      <vt:lpstr>LARS算法步骤与分析</vt:lpstr>
      <vt:lpstr>PowerPoint 演示文稿</vt:lpstr>
      <vt:lpstr>PowerPoint 演示文稿</vt:lpstr>
      <vt:lpstr>PowerPoint 演示文稿</vt:lpstr>
      <vt:lpstr>PowerPoint 演示文稿</vt:lpstr>
      <vt:lpstr>PowerPoint 演示文稿</vt:lpstr>
      <vt:lpstr>PowerPoint 演示文稿</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 子尧</dc:creator>
  <cp:lastModifiedBy>贾 子尧</cp:lastModifiedBy>
  <cp:revision>137</cp:revision>
  <dcterms:created xsi:type="dcterms:W3CDTF">2020-10-22T03:50:34Z</dcterms:created>
  <dcterms:modified xsi:type="dcterms:W3CDTF">2020-10-26T08:58:51Z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WM69600cfa2e4c4e599a65e74f3ddb1a8a">
    <vt:lpwstr>CWM4fL9mmEfs9myQUUDTZDadRnPj8G9ObdDaZmz/2Ch60iB+srHoc7gHPtI/1f2DxQnyccneK7BBxWNhsC9k0tNsw==</vt:lpwstr>
  </property>
</Properties>
</file>