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76" r:id="rId4"/>
    <p:sldId id="266" r:id="rId5"/>
    <p:sldId id="280" r:id="rId6"/>
    <p:sldId id="265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E67"/>
    <a:srgbClr val="DCE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59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5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7644-867A-4F92-AE5C-C5F4F076F13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8000" cy="12192002"/>
          </a:xfrm>
          <a:prstGeom prst="rect">
            <a:avLst/>
          </a:prstGeom>
        </p:spPr>
      </p:pic>
      <p:grpSp>
        <p:nvGrpSpPr>
          <p:cNvPr id="5" name="组合 28"/>
          <p:cNvGrpSpPr/>
          <p:nvPr/>
        </p:nvGrpSpPr>
        <p:grpSpPr bwMode="auto">
          <a:xfrm flipV="1">
            <a:off x="2781300" y="3114675"/>
            <a:ext cx="1797050" cy="1795463"/>
            <a:chOff x="2705100" y="2114550"/>
            <a:chExt cx="1796389" cy="179639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705100" y="2114550"/>
              <a:ext cx="1796389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1806905" y="3012744"/>
              <a:ext cx="1796390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705100" y="3910940"/>
              <a:ext cx="836305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32"/>
          <p:cNvGrpSpPr/>
          <p:nvPr/>
        </p:nvGrpSpPr>
        <p:grpSpPr bwMode="auto">
          <a:xfrm flipH="1" flipV="1">
            <a:off x="7146925" y="3114675"/>
            <a:ext cx="2239963" cy="1795463"/>
            <a:chOff x="2705099" y="2114550"/>
            <a:chExt cx="2240153" cy="179639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705099" y="2114550"/>
              <a:ext cx="2240153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1806905" y="3012744"/>
              <a:ext cx="1796390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705099" y="3910940"/>
              <a:ext cx="836684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4"/>
          <p:cNvSpPr txBox="1">
            <a:spLocks noChangeArrowheads="1"/>
          </p:cNvSpPr>
          <p:nvPr/>
        </p:nvSpPr>
        <p:spPr bwMode="auto">
          <a:xfrm>
            <a:off x="2466975" y="1520825"/>
            <a:ext cx="72390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7200" dirty="0">
                <a:solidFill>
                  <a:srgbClr val="559E6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绿植助手</a:t>
            </a:r>
            <a:endParaRPr lang="en-US" altLang="zh-CN" sz="7200" dirty="0">
              <a:solidFill>
                <a:srgbClr val="559E6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6600" dirty="0">
                <a:solidFill>
                  <a:srgbClr val="559E6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PLANT HELPER</a:t>
            </a:r>
          </a:p>
        </p:txBody>
      </p:sp>
      <p:sp>
        <p:nvSpPr>
          <p:cNvPr id="14" name="文本框 37"/>
          <p:cNvSpPr txBox="1">
            <a:spLocks noChangeArrowheads="1"/>
          </p:cNvSpPr>
          <p:nvPr/>
        </p:nvSpPr>
        <p:spPr bwMode="auto">
          <a:xfrm>
            <a:off x="4410075" y="4676775"/>
            <a:ext cx="3486150" cy="369888"/>
          </a:xfrm>
          <a:prstGeom prst="rect">
            <a:avLst/>
          </a:prstGeom>
          <a:solidFill>
            <a:srgbClr val="559E67"/>
          </a:solidFill>
          <a:ln>
            <a:noFill/>
          </a:ln>
        </p:spPr>
        <p:txBody>
          <a:bodyPr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8"/>
          <p:cNvSpPr txBox="1">
            <a:spLocks noChangeArrowheads="1"/>
          </p:cNvSpPr>
          <p:nvPr/>
        </p:nvSpPr>
        <p:spPr bwMode="auto">
          <a:xfrm>
            <a:off x="198438" y="39725"/>
            <a:ext cx="6838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42036702 System Analysis and Design Courses at SSE, Tongji University</a:t>
            </a:r>
            <a:endParaRPr lang="zh-CN" altLang="en-US" sz="1400" dirty="0">
              <a:solidFill>
                <a:srgbClr val="559E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7"/>
          <p:cNvSpPr>
            <a:spLocks noChangeArrowheads="1"/>
          </p:cNvSpPr>
          <p:nvPr/>
        </p:nvSpPr>
        <p:spPr bwMode="auto">
          <a:xfrm>
            <a:off x="3791211" y="3715543"/>
            <a:ext cx="4609577" cy="37457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</a:t>
            </a:r>
            <a:r>
              <a:rPr lang="en-US" altLang="zh-CN" sz="16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2051973 </a:t>
            </a:r>
            <a:r>
              <a:rPr lang="zh-CN" altLang="en-US" sz="16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韩嘉睿、</a:t>
            </a:r>
            <a:r>
              <a:rPr lang="en-US" altLang="zh-CN" sz="16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2154296 </a:t>
            </a:r>
            <a:r>
              <a:rPr lang="zh-CN" altLang="en-US" sz="16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傅佳恒</a:t>
            </a: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DE9B6DDB-1D1C-A697-70A8-A74F5C54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071697"/>
            <a:ext cx="4609577" cy="37457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2151974 </a:t>
            </a:r>
            <a:r>
              <a:rPr lang="zh-CN" altLang="en-US" sz="16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赵明泽、</a:t>
            </a:r>
            <a:r>
              <a:rPr lang="en-US" altLang="zh-CN" sz="16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2153051 </a:t>
            </a:r>
            <a:r>
              <a:rPr lang="zh-CN" altLang="en-US" sz="16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110639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5"/>
          <p:cNvSpPr txBox="1">
            <a:spLocks noChangeArrowheads="1"/>
          </p:cNvSpPr>
          <p:nvPr/>
        </p:nvSpPr>
        <p:spPr bwMode="auto">
          <a:xfrm>
            <a:off x="1379538" y="935038"/>
            <a:ext cx="424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1BD78B-F386-A59A-B552-6736F598C343}"/>
              </a:ext>
            </a:extLst>
          </p:cNvPr>
          <p:cNvSpPr txBox="1"/>
          <p:nvPr/>
        </p:nvSpPr>
        <p:spPr>
          <a:xfrm>
            <a:off x="1379538" y="2071396"/>
            <a:ext cx="86322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绿植不仅可以净化空气、美化环境，而且侍养绿植还能缓解压力、愉悦身心。随着人们生活水平的提高，越来越多的人开始将养花种草当作一种新的消遣。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在当今这个快节奏的时代，相比在线下平台采买和养护绿植，人们会更加青睐线上平台。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一方面，线上平台选择多，功能全，人们能够获得更加丰富的体验；另一方面，线上平台也更能节省人们的精力和时间。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1107996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项目目的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5"/>
          <p:cNvSpPr txBox="1">
            <a:spLocks noChangeArrowheads="1"/>
          </p:cNvSpPr>
          <p:nvPr/>
        </p:nvSpPr>
        <p:spPr bwMode="auto">
          <a:xfrm>
            <a:off x="1379538" y="935038"/>
            <a:ext cx="424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37284C-8D2F-4F69-532A-AAE3587D4E60}"/>
              </a:ext>
            </a:extLst>
          </p:cNvPr>
          <p:cNvSpPr txBox="1"/>
          <p:nvPr/>
        </p:nvSpPr>
        <p:spPr>
          <a:xfrm>
            <a:off x="1779895" y="2473911"/>
            <a:ext cx="8632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目前，市面上相关平台主要分为资讯百科、园艺社交、智能养护等三大类，不过几乎都存在功能类别单一，体验感差等缺点。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为了改进以上缺点，提升用户体验，“绿植助手”交叉融合了以上三大类功能，并创新性地提出了线上线下相结合的植物医疗和植物商城模式，帮助用户更好地养护绿植。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85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158428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项目内容介绍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5"/>
          <p:cNvSpPr txBox="1">
            <a:spLocks noChangeArrowheads="1"/>
          </p:cNvSpPr>
          <p:nvPr/>
        </p:nvSpPr>
        <p:spPr bwMode="auto">
          <a:xfrm>
            <a:off x="1379538" y="935038"/>
            <a:ext cx="424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1568450"/>
            <a:ext cx="56515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18" name="Freeform 12"/>
          <p:cNvSpPr>
            <a:spLocks noChangeArrowheads="1"/>
          </p:cNvSpPr>
          <p:nvPr/>
        </p:nvSpPr>
        <p:spPr bwMode="auto">
          <a:xfrm>
            <a:off x="1764166" y="2062956"/>
            <a:ext cx="2876550" cy="460375"/>
          </a:xfrm>
          <a:custGeom>
            <a:avLst/>
            <a:gdLst>
              <a:gd name="T0" fmla="*/ 1420 w 1516"/>
              <a:gd name="T1" fmla="*/ 0 h 320"/>
              <a:gd name="T2" fmla="*/ 1516 w 1516"/>
              <a:gd name="T3" fmla="*/ 161 h 320"/>
              <a:gd name="T4" fmla="*/ 1420 w 1516"/>
              <a:gd name="T5" fmla="*/ 320 h 320"/>
              <a:gd name="T6" fmla="*/ 711 w 1516"/>
              <a:gd name="T7" fmla="*/ 320 h 320"/>
              <a:gd name="T8" fmla="*/ 0 w 1516"/>
              <a:gd name="T9" fmla="*/ 320 h 320"/>
              <a:gd name="T10" fmla="*/ 0 w 1516"/>
              <a:gd name="T11" fmla="*/ 161 h 320"/>
              <a:gd name="T12" fmla="*/ 0 w 1516"/>
              <a:gd name="T13" fmla="*/ 0 h 320"/>
              <a:gd name="T14" fmla="*/ 711 w 1516"/>
              <a:gd name="T15" fmla="*/ 0 h 320"/>
              <a:gd name="T16" fmla="*/ 1420 w 1516"/>
              <a:gd name="T17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320">
                <a:moveTo>
                  <a:pt x="1420" y="0"/>
                </a:moveTo>
                <a:lnTo>
                  <a:pt x="1516" y="161"/>
                </a:lnTo>
                <a:lnTo>
                  <a:pt x="1420" y="320"/>
                </a:lnTo>
                <a:lnTo>
                  <a:pt x="711" y="320"/>
                </a:lnTo>
                <a:lnTo>
                  <a:pt x="0" y="320"/>
                </a:lnTo>
                <a:lnTo>
                  <a:pt x="0" y="161"/>
                </a:lnTo>
                <a:lnTo>
                  <a:pt x="0" y="0"/>
                </a:lnTo>
                <a:lnTo>
                  <a:pt x="711" y="0"/>
                </a:lnTo>
                <a:lnTo>
                  <a:pt x="1420" y="0"/>
                </a:lnTo>
                <a:close/>
              </a:path>
            </a:pathLst>
          </a:custGeom>
          <a:solidFill>
            <a:srgbClr val="559E6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23" name="Freeform 12"/>
          <p:cNvSpPr>
            <a:spLocks noEditPoints="1" noChangeArrowheads="1"/>
          </p:cNvSpPr>
          <p:nvPr/>
        </p:nvSpPr>
        <p:spPr bwMode="auto">
          <a:xfrm>
            <a:off x="4876800" y="2135188"/>
            <a:ext cx="2043112" cy="271463"/>
          </a:xfrm>
          <a:custGeom>
            <a:avLst/>
            <a:gdLst>
              <a:gd name="T0" fmla="*/ 639 w 674"/>
              <a:gd name="T1" fmla="*/ 51 h 90"/>
              <a:gd name="T2" fmla="*/ 548 w 674"/>
              <a:gd name="T3" fmla="*/ 80 h 90"/>
              <a:gd name="T4" fmla="*/ 548 w 674"/>
              <a:gd name="T5" fmla="*/ 80 h 90"/>
              <a:gd name="T6" fmla="*/ 530 w 674"/>
              <a:gd name="T7" fmla="*/ 70 h 90"/>
              <a:gd name="T8" fmla="*/ 530 w 674"/>
              <a:gd name="T9" fmla="*/ 70 h 90"/>
              <a:gd name="T10" fmla="*/ 542 w 674"/>
              <a:gd name="T11" fmla="*/ 57 h 90"/>
              <a:gd name="T12" fmla="*/ 554 w 674"/>
              <a:gd name="T13" fmla="*/ 63 h 90"/>
              <a:gd name="T14" fmla="*/ 554 w 674"/>
              <a:gd name="T15" fmla="*/ 63 h 90"/>
              <a:gd name="T16" fmla="*/ 613 w 674"/>
              <a:gd name="T17" fmla="*/ 51 h 90"/>
              <a:gd name="T18" fmla="*/ 613 w 674"/>
              <a:gd name="T19" fmla="*/ 51 h 90"/>
              <a:gd name="T20" fmla="*/ 0 w 674"/>
              <a:gd name="T21" fmla="*/ 55 h 90"/>
              <a:gd name="T22" fmla="*/ 0 w 674"/>
              <a:gd name="T23" fmla="*/ 55 h 90"/>
              <a:gd name="T24" fmla="*/ 2 w 674"/>
              <a:gd name="T25" fmla="*/ 37 h 90"/>
              <a:gd name="T26" fmla="*/ 587 w 674"/>
              <a:gd name="T27" fmla="*/ 34 h 90"/>
              <a:gd name="T28" fmla="*/ 587 w 674"/>
              <a:gd name="T29" fmla="*/ 34 h 90"/>
              <a:gd name="T30" fmla="*/ 578 w 674"/>
              <a:gd name="T31" fmla="*/ 30 h 90"/>
              <a:gd name="T32" fmla="*/ 578 w 674"/>
              <a:gd name="T33" fmla="*/ 30 h 90"/>
              <a:gd name="T34" fmla="*/ 543 w 674"/>
              <a:gd name="T35" fmla="*/ 19 h 90"/>
              <a:gd name="T36" fmla="*/ 543 w 674"/>
              <a:gd name="T37" fmla="*/ 19 h 90"/>
              <a:gd name="T38" fmla="*/ 536 w 674"/>
              <a:gd name="T39" fmla="*/ 17 h 90"/>
              <a:gd name="T40" fmla="*/ 536 w 674"/>
              <a:gd name="T41" fmla="*/ 17 h 90"/>
              <a:gd name="T42" fmla="*/ 539 w 674"/>
              <a:gd name="T43" fmla="*/ 0 h 90"/>
              <a:gd name="T44" fmla="*/ 627 w 674"/>
              <a:gd name="T45" fmla="*/ 18 h 90"/>
              <a:gd name="T46" fmla="*/ 627 w 674"/>
              <a:gd name="T47" fmla="*/ 18 h 90"/>
              <a:gd name="T48" fmla="*/ 663 w 674"/>
              <a:gd name="T49" fmla="*/ 30 h 90"/>
              <a:gd name="T50" fmla="*/ 663 w 674"/>
              <a:gd name="T51" fmla="*/ 30 h 90"/>
              <a:gd name="T52" fmla="*/ 674 w 674"/>
              <a:gd name="T53" fmla="*/ 34 h 90"/>
              <a:gd name="T54" fmla="*/ 674 w 674"/>
              <a:gd name="T55" fmla="*/ 34 h 90"/>
              <a:gd name="T56" fmla="*/ 671 w 674"/>
              <a:gd name="T57" fmla="*/ 51 h 90"/>
              <a:gd name="T58" fmla="*/ 639 w 674"/>
              <a:gd name="T59" fmla="*/ 51 h 90"/>
              <a:gd name="T60" fmla="*/ 0 w 674"/>
              <a:gd name="T61" fmla="*/ 55 h 90"/>
              <a:gd name="T62" fmla="*/ 0 w 674"/>
              <a:gd name="T63" fmla="*/ 55 h 90"/>
              <a:gd name="T64" fmla="*/ 0 w 674"/>
              <a:gd name="T65" fmla="*/ 55 h 90"/>
              <a:gd name="T66" fmla="*/ 0 w 674"/>
              <a:gd name="T67" fmla="*/ 55 h 90"/>
              <a:gd name="T68" fmla="*/ 0 w 674"/>
              <a:gd name="T69" fmla="*/ 5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4" h="90">
                <a:moveTo>
                  <a:pt x="639" y="51"/>
                </a:moveTo>
                <a:cubicBezTo>
                  <a:pt x="618" y="75"/>
                  <a:pt x="579" y="90"/>
                  <a:pt x="548" y="80"/>
                </a:cubicBezTo>
                <a:cubicBezTo>
                  <a:pt x="548" y="80"/>
                  <a:pt x="548" y="80"/>
                  <a:pt x="548" y="80"/>
                </a:cubicBezTo>
                <a:cubicBezTo>
                  <a:pt x="542" y="78"/>
                  <a:pt x="536" y="75"/>
                  <a:pt x="530" y="70"/>
                </a:cubicBezTo>
                <a:cubicBezTo>
                  <a:pt x="530" y="70"/>
                  <a:pt x="530" y="70"/>
                  <a:pt x="530" y="70"/>
                </a:cubicBezTo>
                <a:cubicBezTo>
                  <a:pt x="542" y="57"/>
                  <a:pt x="542" y="57"/>
                  <a:pt x="542" y="57"/>
                </a:cubicBezTo>
                <a:cubicBezTo>
                  <a:pt x="546" y="60"/>
                  <a:pt x="549" y="62"/>
                  <a:pt x="554" y="63"/>
                </a:cubicBezTo>
                <a:cubicBezTo>
                  <a:pt x="554" y="63"/>
                  <a:pt x="554" y="63"/>
                  <a:pt x="554" y="63"/>
                </a:cubicBezTo>
                <a:cubicBezTo>
                  <a:pt x="570" y="69"/>
                  <a:pt x="595" y="63"/>
                  <a:pt x="613" y="51"/>
                </a:cubicBezTo>
                <a:cubicBezTo>
                  <a:pt x="613" y="51"/>
                  <a:pt x="613" y="51"/>
                  <a:pt x="613" y="51"/>
                </a:cubicBezTo>
                <a:cubicBezTo>
                  <a:pt x="413" y="53"/>
                  <a:pt x="197" y="78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2" y="37"/>
                  <a:pt x="2" y="37"/>
                  <a:pt x="2" y="37"/>
                </a:cubicBezTo>
                <a:cubicBezTo>
                  <a:pt x="188" y="59"/>
                  <a:pt x="393" y="37"/>
                  <a:pt x="587" y="34"/>
                </a:cubicBezTo>
                <a:cubicBezTo>
                  <a:pt x="587" y="34"/>
                  <a:pt x="587" y="34"/>
                  <a:pt x="587" y="34"/>
                </a:cubicBezTo>
                <a:cubicBezTo>
                  <a:pt x="584" y="33"/>
                  <a:pt x="581" y="31"/>
                  <a:pt x="578" y="30"/>
                </a:cubicBezTo>
                <a:cubicBezTo>
                  <a:pt x="578" y="30"/>
                  <a:pt x="578" y="30"/>
                  <a:pt x="578" y="30"/>
                </a:cubicBezTo>
                <a:cubicBezTo>
                  <a:pt x="566" y="27"/>
                  <a:pt x="555" y="23"/>
                  <a:pt x="543" y="19"/>
                </a:cubicBezTo>
                <a:cubicBezTo>
                  <a:pt x="543" y="19"/>
                  <a:pt x="543" y="19"/>
                  <a:pt x="543" y="19"/>
                </a:cubicBezTo>
                <a:cubicBezTo>
                  <a:pt x="541" y="18"/>
                  <a:pt x="538" y="18"/>
                  <a:pt x="536" y="17"/>
                </a:cubicBezTo>
                <a:cubicBezTo>
                  <a:pt x="536" y="17"/>
                  <a:pt x="536" y="17"/>
                  <a:pt x="536" y="17"/>
                </a:cubicBezTo>
                <a:cubicBezTo>
                  <a:pt x="539" y="0"/>
                  <a:pt x="539" y="0"/>
                  <a:pt x="539" y="0"/>
                </a:cubicBezTo>
                <a:cubicBezTo>
                  <a:pt x="570" y="1"/>
                  <a:pt x="599" y="9"/>
                  <a:pt x="627" y="18"/>
                </a:cubicBezTo>
                <a:cubicBezTo>
                  <a:pt x="627" y="18"/>
                  <a:pt x="627" y="18"/>
                  <a:pt x="627" y="18"/>
                </a:cubicBezTo>
                <a:cubicBezTo>
                  <a:pt x="639" y="22"/>
                  <a:pt x="651" y="26"/>
                  <a:pt x="663" y="30"/>
                </a:cubicBezTo>
                <a:cubicBezTo>
                  <a:pt x="663" y="30"/>
                  <a:pt x="663" y="30"/>
                  <a:pt x="663" y="30"/>
                </a:cubicBezTo>
                <a:cubicBezTo>
                  <a:pt x="667" y="31"/>
                  <a:pt x="670" y="33"/>
                  <a:pt x="674" y="34"/>
                </a:cubicBezTo>
                <a:cubicBezTo>
                  <a:pt x="674" y="34"/>
                  <a:pt x="674" y="34"/>
                  <a:pt x="674" y="34"/>
                </a:cubicBezTo>
                <a:cubicBezTo>
                  <a:pt x="671" y="51"/>
                  <a:pt x="671" y="51"/>
                  <a:pt x="671" y="51"/>
                </a:cubicBezTo>
                <a:cubicBezTo>
                  <a:pt x="661" y="51"/>
                  <a:pt x="650" y="51"/>
                  <a:pt x="639" y="51"/>
                </a:cubicBezTo>
                <a:close/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1865766" y="2087097"/>
            <a:ext cx="2800350" cy="3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</a:p>
        </p:txBody>
      </p:sp>
      <p:sp>
        <p:nvSpPr>
          <p:cNvPr id="31" name="文本框 55"/>
          <p:cNvSpPr txBox="1">
            <a:spLocks noChangeArrowheads="1"/>
          </p:cNvSpPr>
          <p:nvPr/>
        </p:nvSpPr>
        <p:spPr bwMode="auto">
          <a:xfrm>
            <a:off x="7255815" y="2087097"/>
            <a:ext cx="4109940" cy="3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为绿植爱好者提供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一站式的信息、社交及购物平台。</a:t>
            </a:r>
          </a:p>
        </p:txBody>
      </p:sp>
      <p:sp>
        <p:nvSpPr>
          <p:cNvPr id="2" name="Freeform 12">
            <a:extLst>
              <a:ext uri="{FF2B5EF4-FFF2-40B4-BE49-F238E27FC236}">
                <a16:creationId xmlns:a16="http://schemas.microsoft.com/office/drawing/2014/main" id="{0B98A18D-F620-8385-88E0-F4EB9145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22" y="2897420"/>
            <a:ext cx="2310525" cy="460375"/>
          </a:xfrm>
          <a:custGeom>
            <a:avLst/>
            <a:gdLst>
              <a:gd name="T0" fmla="*/ 1420 w 1516"/>
              <a:gd name="T1" fmla="*/ 0 h 320"/>
              <a:gd name="T2" fmla="*/ 1516 w 1516"/>
              <a:gd name="T3" fmla="*/ 161 h 320"/>
              <a:gd name="T4" fmla="*/ 1420 w 1516"/>
              <a:gd name="T5" fmla="*/ 320 h 320"/>
              <a:gd name="T6" fmla="*/ 711 w 1516"/>
              <a:gd name="T7" fmla="*/ 320 h 320"/>
              <a:gd name="T8" fmla="*/ 0 w 1516"/>
              <a:gd name="T9" fmla="*/ 320 h 320"/>
              <a:gd name="T10" fmla="*/ 0 w 1516"/>
              <a:gd name="T11" fmla="*/ 161 h 320"/>
              <a:gd name="T12" fmla="*/ 0 w 1516"/>
              <a:gd name="T13" fmla="*/ 0 h 320"/>
              <a:gd name="T14" fmla="*/ 711 w 1516"/>
              <a:gd name="T15" fmla="*/ 0 h 320"/>
              <a:gd name="T16" fmla="*/ 1420 w 1516"/>
              <a:gd name="T17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320">
                <a:moveTo>
                  <a:pt x="1420" y="0"/>
                </a:moveTo>
                <a:lnTo>
                  <a:pt x="1516" y="161"/>
                </a:lnTo>
                <a:lnTo>
                  <a:pt x="1420" y="320"/>
                </a:lnTo>
                <a:lnTo>
                  <a:pt x="711" y="320"/>
                </a:lnTo>
                <a:lnTo>
                  <a:pt x="0" y="320"/>
                </a:lnTo>
                <a:lnTo>
                  <a:pt x="0" y="161"/>
                </a:lnTo>
                <a:lnTo>
                  <a:pt x="0" y="0"/>
                </a:lnTo>
                <a:lnTo>
                  <a:pt x="711" y="0"/>
                </a:lnTo>
                <a:lnTo>
                  <a:pt x="1420" y="0"/>
                </a:lnTo>
                <a:close/>
              </a:path>
            </a:pathLst>
          </a:custGeom>
          <a:solidFill>
            <a:srgbClr val="559E6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Freeform 12">
            <a:extLst>
              <a:ext uri="{FF2B5EF4-FFF2-40B4-BE49-F238E27FC236}">
                <a16:creationId xmlns:a16="http://schemas.microsoft.com/office/drawing/2014/main" id="{22D0B82D-C79D-B1E8-5A5F-8ACDC5F9DD7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870256" y="2969652"/>
            <a:ext cx="2043112" cy="271463"/>
          </a:xfrm>
          <a:custGeom>
            <a:avLst/>
            <a:gdLst>
              <a:gd name="T0" fmla="*/ 639 w 674"/>
              <a:gd name="T1" fmla="*/ 51 h 90"/>
              <a:gd name="T2" fmla="*/ 548 w 674"/>
              <a:gd name="T3" fmla="*/ 80 h 90"/>
              <a:gd name="T4" fmla="*/ 548 w 674"/>
              <a:gd name="T5" fmla="*/ 80 h 90"/>
              <a:gd name="T6" fmla="*/ 530 w 674"/>
              <a:gd name="T7" fmla="*/ 70 h 90"/>
              <a:gd name="T8" fmla="*/ 530 w 674"/>
              <a:gd name="T9" fmla="*/ 70 h 90"/>
              <a:gd name="T10" fmla="*/ 542 w 674"/>
              <a:gd name="T11" fmla="*/ 57 h 90"/>
              <a:gd name="T12" fmla="*/ 554 w 674"/>
              <a:gd name="T13" fmla="*/ 63 h 90"/>
              <a:gd name="T14" fmla="*/ 554 w 674"/>
              <a:gd name="T15" fmla="*/ 63 h 90"/>
              <a:gd name="T16" fmla="*/ 613 w 674"/>
              <a:gd name="T17" fmla="*/ 51 h 90"/>
              <a:gd name="T18" fmla="*/ 613 w 674"/>
              <a:gd name="T19" fmla="*/ 51 h 90"/>
              <a:gd name="T20" fmla="*/ 0 w 674"/>
              <a:gd name="T21" fmla="*/ 55 h 90"/>
              <a:gd name="T22" fmla="*/ 0 w 674"/>
              <a:gd name="T23" fmla="*/ 55 h 90"/>
              <a:gd name="T24" fmla="*/ 2 w 674"/>
              <a:gd name="T25" fmla="*/ 37 h 90"/>
              <a:gd name="T26" fmla="*/ 587 w 674"/>
              <a:gd name="T27" fmla="*/ 34 h 90"/>
              <a:gd name="T28" fmla="*/ 587 w 674"/>
              <a:gd name="T29" fmla="*/ 34 h 90"/>
              <a:gd name="T30" fmla="*/ 578 w 674"/>
              <a:gd name="T31" fmla="*/ 30 h 90"/>
              <a:gd name="T32" fmla="*/ 578 w 674"/>
              <a:gd name="T33" fmla="*/ 30 h 90"/>
              <a:gd name="T34" fmla="*/ 543 w 674"/>
              <a:gd name="T35" fmla="*/ 19 h 90"/>
              <a:gd name="T36" fmla="*/ 543 w 674"/>
              <a:gd name="T37" fmla="*/ 19 h 90"/>
              <a:gd name="T38" fmla="*/ 536 w 674"/>
              <a:gd name="T39" fmla="*/ 17 h 90"/>
              <a:gd name="T40" fmla="*/ 536 w 674"/>
              <a:gd name="T41" fmla="*/ 17 h 90"/>
              <a:gd name="T42" fmla="*/ 539 w 674"/>
              <a:gd name="T43" fmla="*/ 0 h 90"/>
              <a:gd name="T44" fmla="*/ 627 w 674"/>
              <a:gd name="T45" fmla="*/ 18 h 90"/>
              <a:gd name="T46" fmla="*/ 627 w 674"/>
              <a:gd name="T47" fmla="*/ 18 h 90"/>
              <a:gd name="T48" fmla="*/ 663 w 674"/>
              <a:gd name="T49" fmla="*/ 30 h 90"/>
              <a:gd name="T50" fmla="*/ 663 w 674"/>
              <a:gd name="T51" fmla="*/ 30 h 90"/>
              <a:gd name="T52" fmla="*/ 674 w 674"/>
              <a:gd name="T53" fmla="*/ 34 h 90"/>
              <a:gd name="T54" fmla="*/ 674 w 674"/>
              <a:gd name="T55" fmla="*/ 34 h 90"/>
              <a:gd name="T56" fmla="*/ 671 w 674"/>
              <a:gd name="T57" fmla="*/ 51 h 90"/>
              <a:gd name="T58" fmla="*/ 639 w 674"/>
              <a:gd name="T59" fmla="*/ 51 h 90"/>
              <a:gd name="T60" fmla="*/ 0 w 674"/>
              <a:gd name="T61" fmla="*/ 55 h 90"/>
              <a:gd name="T62" fmla="*/ 0 w 674"/>
              <a:gd name="T63" fmla="*/ 55 h 90"/>
              <a:gd name="T64" fmla="*/ 0 w 674"/>
              <a:gd name="T65" fmla="*/ 55 h 90"/>
              <a:gd name="T66" fmla="*/ 0 w 674"/>
              <a:gd name="T67" fmla="*/ 55 h 90"/>
              <a:gd name="T68" fmla="*/ 0 w 674"/>
              <a:gd name="T69" fmla="*/ 5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4" h="90">
                <a:moveTo>
                  <a:pt x="639" y="51"/>
                </a:moveTo>
                <a:cubicBezTo>
                  <a:pt x="618" y="75"/>
                  <a:pt x="579" y="90"/>
                  <a:pt x="548" y="80"/>
                </a:cubicBezTo>
                <a:cubicBezTo>
                  <a:pt x="548" y="80"/>
                  <a:pt x="548" y="80"/>
                  <a:pt x="548" y="80"/>
                </a:cubicBezTo>
                <a:cubicBezTo>
                  <a:pt x="542" y="78"/>
                  <a:pt x="536" y="75"/>
                  <a:pt x="530" y="70"/>
                </a:cubicBezTo>
                <a:cubicBezTo>
                  <a:pt x="530" y="70"/>
                  <a:pt x="530" y="70"/>
                  <a:pt x="530" y="70"/>
                </a:cubicBezTo>
                <a:cubicBezTo>
                  <a:pt x="542" y="57"/>
                  <a:pt x="542" y="57"/>
                  <a:pt x="542" y="57"/>
                </a:cubicBezTo>
                <a:cubicBezTo>
                  <a:pt x="546" y="60"/>
                  <a:pt x="549" y="62"/>
                  <a:pt x="554" y="63"/>
                </a:cubicBezTo>
                <a:cubicBezTo>
                  <a:pt x="554" y="63"/>
                  <a:pt x="554" y="63"/>
                  <a:pt x="554" y="63"/>
                </a:cubicBezTo>
                <a:cubicBezTo>
                  <a:pt x="570" y="69"/>
                  <a:pt x="595" y="63"/>
                  <a:pt x="613" y="51"/>
                </a:cubicBezTo>
                <a:cubicBezTo>
                  <a:pt x="613" y="51"/>
                  <a:pt x="613" y="51"/>
                  <a:pt x="613" y="51"/>
                </a:cubicBezTo>
                <a:cubicBezTo>
                  <a:pt x="413" y="53"/>
                  <a:pt x="197" y="78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2" y="37"/>
                  <a:pt x="2" y="37"/>
                  <a:pt x="2" y="37"/>
                </a:cubicBezTo>
                <a:cubicBezTo>
                  <a:pt x="188" y="59"/>
                  <a:pt x="393" y="37"/>
                  <a:pt x="587" y="34"/>
                </a:cubicBezTo>
                <a:cubicBezTo>
                  <a:pt x="587" y="34"/>
                  <a:pt x="587" y="34"/>
                  <a:pt x="587" y="34"/>
                </a:cubicBezTo>
                <a:cubicBezTo>
                  <a:pt x="584" y="33"/>
                  <a:pt x="581" y="31"/>
                  <a:pt x="578" y="30"/>
                </a:cubicBezTo>
                <a:cubicBezTo>
                  <a:pt x="578" y="30"/>
                  <a:pt x="578" y="30"/>
                  <a:pt x="578" y="30"/>
                </a:cubicBezTo>
                <a:cubicBezTo>
                  <a:pt x="566" y="27"/>
                  <a:pt x="555" y="23"/>
                  <a:pt x="543" y="19"/>
                </a:cubicBezTo>
                <a:cubicBezTo>
                  <a:pt x="543" y="19"/>
                  <a:pt x="543" y="19"/>
                  <a:pt x="543" y="19"/>
                </a:cubicBezTo>
                <a:cubicBezTo>
                  <a:pt x="541" y="18"/>
                  <a:pt x="538" y="18"/>
                  <a:pt x="536" y="17"/>
                </a:cubicBezTo>
                <a:cubicBezTo>
                  <a:pt x="536" y="17"/>
                  <a:pt x="536" y="17"/>
                  <a:pt x="536" y="17"/>
                </a:cubicBezTo>
                <a:cubicBezTo>
                  <a:pt x="539" y="0"/>
                  <a:pt x="539" y="0"/>
                  <a:pt x="539" y="0"/>
                </a:cubicBezTo>
                <a:cubicBezTo>
                  <a:pt x="570" y="1"/>
                  <a:pt x="599" y="9"/>
                  <a:pt x="627" y="18"/>
                </a:cubicBezTo>
                <a:cubicBezTo>
                  <a:pt x="627" y="18"/>
                  <a:pt x="627" y="18"/>
                  <a:pt x="627" y="18"/>
                </a:cubicBezTo>
                <a:cubicBezTo>
                  <a:pt x="639" y="22"/>
                  <a:pt x="651" y="26"/>
                  <a:pt x="663" y="30"/>
                </a:cubicBezTo>
                <a:cubicBezTo>
                  <a:pt x="663" y="30"/>
                  <a:pt x="663" y="30"/>
                  <a:pt x="663" y="30"/>
                </a:cubicBezTo>
                <a:cubicBezTo>
                  <a:pt x="667" y="31"/>
                  <a:pt x="670" y="33"/>
                  <a:pt x="674" y="34"/>
                </a:cubicBezTo>
                <a:cubicBezTo>
                  <a:pt x="674" y="34"/>
                  <a:pt x="674" y="34"/>
                  <a:pt x="674" y="34"/>
                </a:cubicBezTo>
                <a:cubicBezTo>
                  <a:pt x="671" y="51"/>
                  <a:pt x="671" y="51"/>
                  <a:pt x="671" y="51"/>
                </a:cubicBezTo>
                <a:cubicBezTo>
                  <a:pt x="661" y="51"/>
                  <a:pt x="650" y="51"/>
                  <a:pt x="639" y="51"/>
                </a:cubicBezTo>
                <a:close/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4" name="文本框 51">
            <a:extLst>
              <a:ext uri="{FF2B5EF4-FFF2-40B4-BE49-F238E27FC236}">
                <a16:creationId xmlns:a16="http://schemas.microsoft.com/office/drawing/2014/main" id="{00476086-1206-AE3C-A6EA-D055A596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766" y="2921561"/>
            <a:ext cx="2202381" cy="3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使用平台</a:t>
            </a:r>
          </a:p>
        </p:txBody>
      </p:sp>
      <p:sp>
        <p:nvSpPr>
          <p:cNvPr id="5" name="文本框 55">
            <a:extLst>
              <a:ext uri="{FF2B5EF4-FFF2-40B4-BE49-F238E27FC236}">
                <a16:creationId xmlns:a16="http://schemas.microsoft.com/office/drawing/2014/main" id="{0029ACB9-DBE9-7F82-E0F5-514D2208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6" y="2824447"/>
            <a:ext cx="4109940" cy="60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端用户可以通过浏览器访问网页端平台，移动端用户则可以通过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应用市场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进行访问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A264D4CD-EB25-5905-F287-E712CFD7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22" y="3763813"/>
            <a:ext cx="2876550" cy="460375"/>
          </a:xfrm>
          <a:custGeom>
            <a:avLst/>
            <a:gdLst>
              <a:gd name="T0" fmla="*/ 1420 w 1516"/>
              <a:gd name="T1" fmla="*/ 0 h 320"/>
              <a:gd name="T2" fmla="*/ 1516 w 1516"/>
              <a:gd name="T3" fmla="*/ 161 h 320"/>
              <a:gd name="T4" fmla="*/ 1420 w 1516"/>
              <a:gd name="T5" fmla="*/ 320 h 320"/>
              <a:gd name="T6" fmla="*/ 711 w 1516"/>
              <a:gd name="T7" fmla="*/ 320 h 320"/>
              <a:gd name="T8" fmla="*/ 0 w 1516"/>
              <a:gd name="T9" fmla="*/ 320 h 320"/>
              <a:gd name="T10" fmla="*/ 0 w 1516"/>
              <a:gd name="T11" fmla="*/ 161 h 320"/>
              <a:gd name="T12" fmla="*/ 0 w 1516"/>
              <a:gd name="T13" fmla="*/ 0 h 320"/>
              <a:gd name="T14" fmla="*/ 711 w 1516"/>
              <a:gd name="T15" fmla="*/ 0 h 320"/>
              <a:gd name="T16" fmla="*/ 1420 w 1516"/>
              <a:gd name="T17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320">
                <a:moveTo>
                  <a:pt x="1420" y="0"/>
                </a:moveTo>
                <a:lnTo>
                  <a:pt x="1516" y="161"/>
                </a:lnTo>
                <a:lnTo>
                  <a:pt x="1420" y="320"/>
                </a:lnTo>
                <a:lnTo>
                  <a:pt x="711" y="320"/>
                </a:lnTo>
                <a:lnTo>
                  <a:pt x="0" y="320"/>
                </a:lnTo>
                <a:lnTo>
                  <a:pt x="0" y="161"/>
                </a:lnTo>
                <a:lnTo>
                  <a:pt x="0" y="0"/>
                </a:lnTo>
                <a:lnTo>
                  <a:pt x="711" y="0"/>
                </a:lnTo>
                <a:lnTo>
                  <a:pt x="1420" y="0"/>
                </a:lnTo>
                <a:close/>
              </a:path>
            </a:pathLst>
          </a:custGeom>
          <a:solidFill>
            <a:srgbClr val="559E6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AE987264-2321-3AE7-0314-CF145CF76E1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870256" y="3836045"/>
            <a:ext cx="2043112" cy="271463"/>
          </a:xfrm>
          <a:custGeom>
            <a:avLst/>
            <a:gdLst>
              <a:gd name="T0" fmla="*/ 639 w 674"/>
              <a:gd name="T1" fmla="*/ 51 h 90"/>
              <a:gd name="T2" fmla="*/ 548 w 674"/>
              <a:gd name="T3" fmla="*/ 80 h 90"/>
              <a:gd name="T4" fmla="*/ 548 w 674"/>
              <a:gd name="T5" fmla="*/ 80 h 90"/>
              <a:gd name="T6" fmla="*/ 530 w 674"/>
              <a:gd name="T7" fmla="*/ 70 h 90"/>
              <a:gd name="T8" fmla="*/ 530 w 674"/>
              <a:gd name="T9" fmla="*/ 70 h 90"/>
              <a:gd name="T10" fmla="*/ 542 w 674"/>
              <a:gd name="T11" fmla="*/ 57 h 90"/>
              <a:gd name="T12" fmla="*/ 554 w 674"/>
              <a:gd name="T13" fmla="*/ 63 h 90"/>
              <a:gd name="T14" fmla="*/ 554 w 674"/>
              <a:gd name="T15" fmla="*/ 63 h 90"/>
              <a:gd name="T16" fmla="*/ 613 w 674"/>
              <a:gd name="T17" fmla="*/ 51 h 90"/>
              <a:gd name="T18" fmla="*/ 613 w 674"/>
              <a:gd name="T19" fmla="*/ 51 h 90"/>
              <a:gd name="T20" fmla="*/ 0 w 674"/>
              <a:gd name="T21" fmla="*/ 55 h 90"/>
              <a:gd name="T22" fmla="*/ 0 w 674"/>
              <a:gd name="T23" fmla="*/ 55 h 90"/>
              <a:gd name="T24" fmla="*/ 2 w 674"/>
              <a:gd name="T25" fmla="*/ 37 h 90"/>
              <a:gd name="T26" fmla="*/ 587 w 674"/>
              <a:gd name="T27" fmla="*/ 34 h 90"/>
              <a:gd name="T28" fmla="*/ 587 w 674"/>
              <a:gd name="T29" fmla="*/ 34 h 90"/>
              <a:gd name="T30" fmla="*/ 578 w 674"/>
              <a:gd name="T31" fmla="*/ 30 h 90"/>
              <a:gd name="T32" fmla="*/ 578 w 674"/>
              <a:gd name="T33" fmla="*/ 30 h 90"/>
              <a:gd name="T34" fmla="*/ 543 w 674"/>
              <a:gd name="T35" fmla="*/ 19 h 90"/>
              <a:gd name="T36" fmla="*/ 543 w 674"/>
              <a:gd name="T37" fmla="*/ 19 h 90"/>
              <a:gd name="T38" fmla="*/ 536 w 674"/>
              <a:gd name="T39" fmla="*/ 17 h 90"/>
              <a:gd name="T40" fmla="*/ 536 w 674"/>
              <a:gd name="T41" fmla="*/ 17 h 90"/>
              <a:gd name="T42" fmla="*/ 539 w 674"/>
              <a:gd name="T43" fmla="*/ 0 h 90"/>
              <a:gd name="T44" fmla="*/ 627 w 674"/>
              <a:gd name="T45" fmla="*/ 18 h 90"/>
              <a:gd name="T46" fmla="*/ 627 w 674"/>
              <a:gd name="T47" fmla="*/ 18 h 90"/>
              <a:gd name="T48" fmla="*/ 663 w 674"/>
              <a:gd name="T49" fmla="*/ 30 h 90"/>
              <a:gd name="T50" fmla="*/ 663 w 674"/>
              <a:gd name="T51" fmla="*/ 30 h 90"/>
              <a:gd name="T52" fmla="*/ 674 w 674"/>
              <a:gd name="T53" fmla="*/ 34 h 90"/>
              <a:gd name="T54" fmla="*/ 674 w 674"/>
              <a:gd name="T55" fmla="*/ 34 h 90"/>
              <a:gd name="T56" fmla="*/ 671 w 674"/>
              <a:gd name="T57" fmla="*/ 51 h 90"/>
              <a:gd name="T58" fmla="*/ 639 w 674"/>
              <a:gd name="T59" fmla="*/ 51 h 90"/>
              <a:gd name="T60" fmla="*/ 0 w 674"/>
              <a:gd name="T61" fmla="*/ 55 h 90"/>
              <a:gd name="T62" fmla="*/ 0 w 674"/>
              <a:gd name="T63" fmla="*/ 55 h 90"/>
              <a:gd name="T64" fmla="*/ 0 w 674"/>
              <a:gd name="T65" fmla="*/ 55 h 90"/>
              <a:gd name="T66" fmla="*/ 0 w 674"/>
              <a:gd name="T67" fmla="*/ 55 h 90"/>
              <a:gd name="T68" fmla="*/ 0 w 674"/>
              <a:gd name="T69" fmla="*/ 5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4" h="90">
                <a:moveTo>
                  <a:pt x="639" y="51"/>
                </a:moveTo>
                <a:cubicBezTo>
                  <a:pt x="618" y="75"/>
                  <a:pt x="579" y="90"/>
                  <a:pt x="548" y="80"/>
                </a:cubicBezTo>
                <a:cubicBezTo>
                  <a:pt x="548" y="80"/>
                  <a:pt x="548" y="80"/>
                  <a:pt x="548" y="80"/>
                </a:cubicBezTo>
                <a:cubicBezTo>
                  <a:pt x="542" y="78"/>
                  <a:pt x="536" y="75"/>
                  <a:pt x="530" y="70"/>
                </a:cubicBezTo>
                <a:cubicBezTo>
                  <a:pt x="530" y="70"/>
                  <a:pt x="530" y="70"/>
                  <a:pt x="530" y="70"/>
                </a:cubicBezTo>
                <a:cubicBezTo>
                  <a:pt x="542" y="57"/>
                  <a:pt x="542" y="57"/>
                  <a:pt x="542" y="57"/>
                </a:cubicBezTo>
                <a:cubicBezTo>
                  <a:pt x="546" y="60"/>
                  <a:pt x="549" y="62"/>
                  <a:pt x="554" y="63"/>
                </a:cubicBezTo>
                <a:cubicBezTo>
                  <a:pt x="554" y="63"/>
                  <a:pt x="554" y="63"/>
                  <a:pt x="554" y="63"/>
                </a:cubicBezTo>
                <a:cubicBezTo>
                  <a:pt x="570" y="69"/>
                  <a:pt x="595" y="63"/>
                  <a:pt x="613" y="51"/>
                </a:cubicBezTo>
                <a:cubicBezTo>
                  <a:pt x="613" y="51"/>
                  <a:pt x="613" y="51"/>
                  <a:pt x="613" y="51"/>
                </a:cubicBezTo>
                <a:cubicBezTo>
                  <a:pt x="413" y="53"/>
                  <a:pt x="197" y="78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2" y="37"/>
                  <a:pt x="2" y="37"/>
                  <a:pt x="2" y="37"/>
                </a:cubicBezTo>
                <a:cubicBezTo>
                  <a:pt x="188" y="59"/>
                  <a:pt x="393" y="37"/>
                  <a:pt x="587" y="34"/>
                </a:cubicBezTo>
                <a:cubicBezTo>
                  <a:pt x="587" y="34"/>
                  <a:pt x="587" y="34"/>
                  <a:pt x="587" y="34"/>
                </a:cubicBezTo>
                <a:cubicBezTo>
                  <a:pt x="584" y="33"/>
                  <a:pt x="581" y="31"/>
                  <a:pt x="578" y="30"/>
                </a:cubicBezTo>
                <a:cubicBezTo>
                  <a:pt x="578" y="30"/>
                  <a:pt x="578" y="30"/>
                  <a:pt x="578" y="30"/>
                </a:cubicBezTo>
                <a:cubicBezTo>
                  <a:pt x="566" y="27"/>
                  <a:pt x="555" y="23"/>
                  <a:pt x="543" y="19"/>
                </a:cubicBezTo>
                <a:cubicBezTo>
                  <a:pt x="543" y="19"/>
                  <a:pt x="543" y="19"/>
                  <a:pt x="543" y="19"/>
                </a:cubicBezTo>
                <a:cubicBezTo>
                  <a:pt x="541" y="18"/>
                  <a:pt x="538" y="18"/>
                  <a:pt x="536" y="17"/>
                </a:cubicBezTo>
                <a:cubicBezTo>
                  <a:pt x="536" y="17"/>
                  <a:pt x="536" y="17"/>
                  <a:pt x="536" y="17"/>
                </a:cubicBezTo>
                <a:cubicBezTo>
                  <a:pt x="539" y="0"/>
                  <a:pt x="539" y="0"/>
                  <a:pt x="539" y="0"/>
                </a:cubicBezTo>
                <a:cubicBezTo>
                  <a:pt x="570" y="1"/>
                  <a:pt x="599" y="9"/>
                  <a:pt x="627" y="18"/>
                </a:cubicBezTo>
                <a:cubicBezTo>
                  <a:pt x="627" y="18"/>
                  <a:pt x="627" y="18"/>
                  <a:pt x="627" y="18"/>
                </a:cubicBezTo>
                <a:cubicBezTo>
                  <a:pt x="639" y="22"/>
                  <a:pt x="651" y="26"/>
                  <a:pt x="663" y="30"/>
                </a:cubicBezTo>
                <a:cubicBezTo>
                  <a:pt x="663" y="30"/>
                  <a:pt x="663" y="30"/>
                  <a:pt x="663" y="30"/>
                </a:cubicBezTo>
                <a:cubicBezTo>
                  <a:pt x="667" y="31"/>
                  <a:pt x="670" y="33"/>
                  <a:pt x="674" y="34"/>
                </a:cubicBezTo>
                <a:cubicBezTo>
                  <a:pt x="674" y="34"/>
                  <a:pt x="674" y="34"/>
                  <a:pt x="674" y="34"/>
                </a:cubicBezTo>
                <a:cubicBezTo>
                  <a:pt x="671" y="51"/>
                  <a:pt x="671" y="51"/>
                  <a:pt x="671" y="51"/>
                </a:cubicBezTo>
                <a:cubicBezTo>
                  <a:pt x="661" y="51"/>
                  <a:pt x="650" y="51"/>
                  <a:pt x="639" y="51"/>
                </a:cubicBezTo>
                <a:close/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7" name="文本框 51">
            <a:extLst>
              <a:ext uri="{FF2B5EF4-FFF2-40B4-BE49-F238E27FC236}">
                <a16:creationId xmlns:a16="http://schemas.microsoft.com/office/drawing/2014/main" id="{566B3B93-4A20-2F0B-9BB4-91DC5DCD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766" y="3787954"/>
            <a:ext cx="2800350" cy="3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sp>
        <p:nvSpPr>
          <p:cNvPr id="38" name="文本框 55">
            <a:extLst>
              <a:ext uri="{FF2B5EF4-FFF2-40B4-BE49-F238E27FC236}">
                <a16:creationId xmlns:a16="http://schemas.microsoft.com/office/drawing/2014/main" id="{AE1E7938-99B1-DC58-7189-25ECA8594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6" y="3690840"/>
            <a:ext cx="4109940" cy="60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社交圈浏览及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发帖，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科普平台访问、植物医生咨询、植物周边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04F0B0E1-F31D-9915-983C-716CBEFB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166" y="4621932"/>
            <a:ext cx="2303981" cy="460375"/>
          </a:xfrm>
          <a:custGeom>
            <a:avLst/>
            <a:gdLst>
              <a:gd name="T0" fmla="*/ 1420 w 1516"/>
              <a:gd name="T1" fmla="*/ 0 h 320"/>
              <a:gd name="T2" fmla="*/ 1516 w 1516"/>
              <a:gd name="T3" fmla="*/ 161 h 320"/>
              <a:gd name="T4" fmla="*/ 1420 w 1516"/>
              <a:gd name="T5" fmla="*/ 320 h 320"/>
              <a:gd name="T6" fmla="*/ 711 w 1516"/>
              <a:gd name="T7" fmla="*/ 320 h 320"/>
              <a:gd name="T8" fmla="*/ 0 w 1516"/>
              <a:gd name="T9" fmla="*/ 320 h 320"/>
              <a:gd name="T10" fmla="*/ 0 w 1516"/>
              <a:gd name="T11" fmla="*/ 161 h 320"/>
              <a:gd name="T12" fmla="*/ 0 w 1516"/>
              <a:gd name="T13" fmla="*/ 0 h 320"/>
              <a:gd name="T14" fmla="*/ 711 w 1516"/>
              <a:gd name="T15" fmla="*/ 0 h 320"/>
              <a:gd name="T16" fmla="*/ 1420 w 1516"/>
              <a:gd name="T17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320">
                <a:moveTo>
                  <a:pt x="1420" y="0"/>
                </a:moveTo>
                <a:lnTo>
                  <a:pt x="1516" y="161"/>
                </a:lnTo>
                <a:lnTo>
                  <a:pt x="1420" y="320"/>
                </a:lnTo>
                <a:lnTo>
                  <a:pt x="711" y="320"/>
                </a:lnTo>
                <a:lnTo>
                  <a:pt x="0" y="320"/>
                </a:lnTo>
                <a:lnTo>
                  <a:pt x="0" y="161"/>
                </a:lnTo>
                <a:lnTo>
                  <a:pt x="0" y="0"/>
                </a:lnTo>
                <a:lnTo>
                  <a:pt x="711" y="0"/>
                </a:lnTo>
                <a:lnTo>
                  <a:pt x="1420" y="0"/>
                </a:lnTo>
                <a:close/>
              </a:path>
            </a:pathLst>
          </a:custGeom>
          <a:solidFill>
            <a:srgbClr val="559E6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3D7AC596-E466-2915-C9EF-F625AEC1318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876800" y="4694164"/>
            <a:ext cx="2043112" cy="271463"/>
          </a:xfrm>
          <a:custGeom>
            <a:avLst/>
            <a:gdLst>
              <a:gd name="T0" fmla="*/ 639 w 674"/>
              <a:gd name="T1" fmla="*/ 51 h 90"/>
              <a:gd name="T2" fmla="*/ 548 w 674"/>
              <a:gd name="T3" fmla="*/ 80 h 90"/>
              <a:gd name="T4" fmla="*/ 548 w 674"/>
              <a:gd name="T5" fmla="*/ 80 h 90"/>
              <a:gd name="T6" fmla="*/ 530 w 674"/>
              <a:gd name="T7" fmla="*/ 70 h 90"/>
              <a:gd name="T8" fmla="*/ 530 w 674"/>
              <a:gd name="T9" fmla="*/ 70 h 90"/>
              <a:gd name="T10" fmla="*/ 542 w 674"/>
              <a:gd name="T11" fmla="*/ 57 h 90"/>
              <a:gd name="T12" fmla="*/ 554 w 674"/>
              <a:gd name="T13" fmla="*/ 63 h 90"/>
              <a:gd name="T14" fmla="*/ 554 w 674"/>
              <a:gd name="T15" fmla="*/ 63 h 90"/>
              <a:gd name="T16" fmla="*/ 613 w 674"/>
              <a:gd name="T17" fmla="*/ 51 h 90"/>
              <a:gd name="T18" fmla="*/ 613 w 674"/>
              <a:gd name="T19" fmla="*/ 51 h 90"/>
              <a:gd name="T20" fmla="*/ 0 w 674"/>
              <a:gd name="T21" fmla="*/ 55 h 90"/>
              <a:gd name="T22" fmla="*/ 0 w 674"/>
              <a:gd name="T23" fmla="*/ 55 h 90"/>
              <a:gd name="T24" fmla="*/ 2 w 674"/>
              <a:gd name="T25" fmla="*/ 37 h 90"/>
              <a:gd name="T26" fmla="*/ 587 w 674"/>
              <a:gd name="T27" fmla="*/ 34 h 90"/>
              <a:gd name="T28" fmla="*/ 587 w 674"/>
              <a:gd name="T29" fmla="*/ 34 h 90"/>
              <a:gd name="T30" fmla="*/ 578 w 674"/>
              <a:gd name="T31" fmla="*/ 30 h 90"/>
              <a:gd name="T32" fmla="*/ 578 w 674"/>
              <a:gd name="T33" fmla="*/ 30 h 90"/>
              <a:gd name="T34" fmla="*/ 543 w 674"/>
              <a:gd name="T35" fmla="*/ 19 h 90"/>
              <a:gd name="T36" fmla="*/ 543 w 674"/>
              <a:gd name="T37" fmla="*/ 19 h 90"/>
              <a:gd name="T38" fmla="*/ 536 w 674"/>
              <a:gd name="T39" fmla="*/ 17 h 90"/>
              <a:gd name="T40" fmla="*/ 536 w 674"/>
              <a:gd name="T41" fmla="*/ 17 h 90"/>
              <a:gd name="T42" fmla="*/ 539 w 674"/>
              <a:gd name="T43" fmla="*/ 0 h 90"/>
              <a:gd name="T44" fmla="*/ 627 w 674"/>
              <a:gd name="T45" fmla="*/ 18 h 90"/>
              <a:gd name="T46" fmla="*/ 627 w 674"/>
              <a:gd name="T47" fmla="*/ 18 h 90"/>
              <a:gd name="T48" fmla="*/ 663 w 674"/>
              <a:gd name="T49" fmla="*/ 30 h 90"/>
              <a:gd name="T50" fmla="*/ 663 w 674"/>
              <a:gd name="T51" fmla="*/ 30 h 90"/>
              <a:gd name="T52" fmla="*/ 674 w 674"/>
              <a:gd name="T53" fmla="*/ 34 h 90"/>
              <a:gd name="T54" fmla="*/ 674 w 674"/>
              <a:gd name="T55" fmla="*/ 34 h 90"/>
              <a:gd name="T56" fmla="*/ 671 w 674"/>
              <a:gd name="T57" fmla="*/ 51 h 90"/>
              <a:gd name="T58" fmla="*/ 639 w 674"/>
              <a:gd name="T59" fmla="*/ 51 h 90"/>
              <a:gd name="T60" fmla="*/ 0 w 674"/>
              <a:gd name="T61" fmla="*/ 55 h 90"/>
              <a:gd name="T62" fmla="*/ 0 w 674"/>
              <a:gd name="T63" fmla="*/ 55 h 90"/>
              <a:gd name="T64" fmla="*/ 0 w 674"/>
              <a:gd name="T65" fmla="*/ 55 h 90"/>
              <a:gd name="T66" fmla="*/ 0 w 674"/>
              <a:gd name="T67" fmla="*/ 55 h 90"/>
              <a:gd name="T68" fmla="*/ 0 w 674"/>
              <a:gd name="T69" fmla="*/ 5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4" h="90">
                <a:moveTo>
                  <a:pt x="639" y="51"/>
                </a:moveTo>
                <a:cubicBezTo>
                  <a:pt x="618" y="75"/>
                  <a:pt x="579" y="90"/>
                  <a:pt x="548" y="80"/>
                </a:cubicBezTo>
                <a:cubicBezTo>
                  <a:pt x="548" y="80"/>
                  <a:pt x="548" y="80"/>
                  <a:pt x="548" y="80"/>
                </a:cubicBezTo>
                <a:cubicBezTo>
                  <a:pt x="542" y="78"/>
                  <a:pt x="536" y="75"/>
                  <a:pt x="530" y="70"/>
                </a:cubicBezTo>
                <a:cubicBezTo>
                  <a:pt x="530" y="70"/>
                  <a:pt x="530" y="70"/>
                  <a:pt x="530" y="70"/>
                </a:cubicBezTo>
                <a:cubicBezTo>
                  <a:pt x="542" y="57"/>
                  <a:pt x="542" y="57"/>
                  <a:pt x="542" y="57"/>
                </a:cubicBezTo>
                <a:cubicBezTo>
                  <a:pt x="546" y="60"/>
                  <a:pt x="549" y="62"/>
                  <a:pt x="554" y="63"/>
                </a:cubicBezTo>
                <a:cubicBezTo>
                  <a:pt x="554" y="63"/>
                  <a:pt x="554" y="63"/>
                  <a:pt x="554" y="63"/>
                </a:cubicBezTo>
                <a:cubicBezTo>
                  <a:pt x="570" y="69"/>
                  <a:pt x="595" y="63"/>
                  <a:pt x="613" y="51"/>
                </a:cubicBezTo>
                <a:cubicBezTo>
                  <a:pt x="613" y="51"/>
                  <a:pt x="613" y="51"/>
                  <a:pt x="613" y="51"/>
                </a:cubicBezTo>
                <a:cubicBezTo>
                  <a:pt x="413" y="53"/>
                  <a:pt x="197" y="78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2" y="37"/>
                  <a:pt x="2" y="37"/>
                  <a:pt x="2" y="37"/>
                </a:cubicBezTo>
                <a:cubicBezTo>
                  <a:pt x="188" y="59"/>
                  <a:pt x="393" y="37"/>
                  <a:pt x="587" y="34"/>
                </a:cubicBezTo>
                <a:cubicBezTo>
                  <a:pt x="587" y="34"/>
                  <a:pt x="587" y="34"/>
                  <a:pt x="587" y="34"/>
                </a:cubicBezTo>
                <a:cubicBezTo>
                  <a:pt x="584" y="33"/>
                  <a:pt x="581" y="31"/>
                  <a:pt x="578" y="30"/>
                </a:cubicBezTo>
                <a:cubicBezTo>
                  <a:pt x="578" y="30"/>
                  <a:pt x="578" y="30"/>
                  <a:pt x="578" y="30"/>
                </a:cubicBezTo>
                <a:cubicBezTo>
                  <a:pt x="566" y="27"/>
                  <a:pt x="555" y="23"/>
                  <a:pt x="543" y="19"/>
                </a:cubicBezTo>
                <a:cubicBezTo>
                  <a:pt x="543" y="19"/>
                  <a:pt x="543" y="19"/>
                  <a:pt x="543" y="19"/>
                </a:cubicBezTo>
                <a:cubicBezTo>
                  <a:pt x="541" y="18"/>
                  <a:pt x="538" y="18"/>
                  <a:pt x="536" y="17"/>
                </a:cubicBezTo>
                <a:cubicBezTo>
                  <a:pt x="536" y="17"/>
                  <a:pt x="536" y="17"/>
                  <a:pt x="536" y="17"/>
                </a:cubicBezTo>
                <a:cubicBezTo>
                  <a:pt x="539" y="0"/>
                  <a:pt x="539" y="0"/>
                  <a:pt x="539" y="0"/>
                </a:cubicBezTo>
                <a:cubicBezTo>
                  <a:pt x="570" y="1"/>
                  <a:pt x="599" y="9"/>
                  <a:pt x="627" y="18"/>
                </a:cubicBezTo>
                <a:cubicBezTo>
                  <a:pt x="627" y="18"/>
                  <a:pt x="627" y="18"/>
                  <a:pt x="627" y="18"/>
                </a:cubicBezTo>
                <a:cubicBezTo>
                  <a:pt x="639" y="22"/>
                  <a:pt x="651" y="26"/>
                  <a:pt x="663" y="30"/>
                </a:cubicBezTo>
                <a:cubicBezTo>
                  <a:pt x="663" y="30"/>
                  <a:pt x="663" y="30"/>
                  <a:pt x="663" y="30"/>
                </a:cubicBezTo>
                <a:cubicBezTo>
                  <a:pt x="667" y="31"/>
                  <a:pt x="670" y="33"/>
                  <a:pt x="674" y="34"/>
                </a:cubicBezTo>
                <a:cubicBezTo>
                  <a:pt x="674" y="34"/>
                  <a:pt x="674" y="34"/>
                  <a:pt x="674" y="34"/>
                </a:cubicBezTo>
                <a:cubicBezTo>
                  <a:pt x="671" y="51"/>
                  <a:pt x="671" y="51"/>
                  <a:pt x="671" y="51"/>
                </a:cubicBezTo>
                <a:cubicBezTo>
                  <a:pt x="661" y="51"/>
                  <a:pt x="650" y="51"/>
                  <a:pt x="639" y="51"/>
                </a:cubicBezTo>
                <a:close/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41" name="文本框 51">
            <a:extLst>
              <a:ext uri="{FF2B5EF4-FFF2-40B4-BE49-F238E27FC236}">
                <a16:creationId xmlns:a16="http://schemas.microsoft.com/office/drawing/2014/main" id="{2D6BCC33-E389-2F2C-6676-BD8810311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310" y="4646073"/>
            <a:ext cx="2800350" cy="3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用户类别</a:t>
            </a:r>
          </a:p>
        </p:txBody>
      </p:sp>
      <p:sp>
        <p:nvSpPr>
          <p:cNvPr id="42" name="文本框 55">
            <a:extLst>
              <a:ext uri="{FF2B5EF4-FFF2-40B4-BE49-F238E27FC236}">
                <a16:creationId xmlns:a16="http://schemas.microsoft.com/office/drawing/2014/main" id="{CB58BB82-8D62-1509-7D68-5483FA11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370" y="4646073"/>
            <a:ext cx="4109940" cy="3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普通用户、管理员、商家、专业园丁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158428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项目内容介绍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5"/>
          <p:cNvSpPr txBox="1">
            <a:spLocks noChangeArrowheads="1"/>
          </p:cNvSpPr>
          <p:nvPr/>
        </p:nvSpPr>
        <p:spPr bwMode="auto">
          <a:xfrm>
            <a:off x="1379538" y="935038"/>
            <a:ext cx="424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1568450"/>
            <a:ext cx="56515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4088AF-A575-CE45-8E02-83E40C33A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622" y="1568450"/>
            <a:ext cx="5776880" cy="50009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524E9A-3EB1-1EA9-5EEA-40E2B54D888B}"/>
              </a:ext>
            </a:extLst>
          </p:cNvPr>
          <p:cNvSpPr txBox="1"/>
          <p:nvPr/>
        </p:nvSpPr>
        <p:spPr>
          <a:xfrm>
            <a:off x="7044355" y="2632139"/>
            <a:ext cx="424568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kern="1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主要包括八大用例：</a:t>
            </a:r>
            <a:endParaRPr lang="en-US" altLang="zh-CN" sz="1800" kern="1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登录和注册、植物医疗、养护提醒、社交圈、科普平台、举报系统、商城系统、个人信息管理</a:t>
            </a:r>
            <a:endParaRPr lang="en-US" altLang="zh-CN" sz="1800" kern="1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0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132446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5"/>
          <p:cNvSpPr txBox="1">
            <a:spLocks noChangeArrowheads="1"/>
          </p:cNvSpPr>
          <p:nvPr/>
        </p:nvSpPr>
        <p:spPr bwMode="auto">
          <a:xfrm>
            <a:off x="1379538" y="935038"/>
            <a:ext cx="424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 ANALYSIS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9"/>
          <p:cNvGrpSpPr/>
          <p:nvPr/>
        </p:nvGrpSpPr>
        <p:grpSpPr bwMode="auto">
          <a:xfrm>
            <a:off x="1135365" y="2727325"/>
            <a:ext cx="9885303" cy="2949575"/>
            <a:chOff x="1004002" y="2688494"/>
            <a:chExt cx="10149350" cy="3027568"/>
          </a:xfrm>
        </p:grpSpPr>
        <p:sp>
          <p:nvSpPr>
            <p:cNvPr id="7" name="Teardrop 6"/>
            <p:cNvSpPr/>
            <p:nvPr/>
          </p:nvSpPr>
          <p:spPr>
            <a:xfrm rot="8100000">
              <a:off x="6460610" y="2688494"/>
              <a:ext cx="1895578" cy="1895082"/>
            </a:xfrm>
            <a:prstGeom prst="teardrop">
              <a:avLst/>
            </a:prstGeom>
            <a:solidFill>
              <a:srgbClr val="559E67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8" name="Flowchart: Merge 7"/>
            <p:cNvSpPr/>
            <p:nvPr/>
          </p:nvSpPr>
          <p:spPr>
            <a:xfrm>
              <a:off x="7106052" y="4458106"/>
              <a:ext cx="604694" cy="338931"/>
            </a:xfrm>
            <a:prstGeom prst="flowChartMerg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9" name="Teardrop 9"/>
            <p:cNvSpPr/>
            <p:nvPr/>
          </p:nvSpPr>
          <p:spPr>
            <a:xfrm rot="18900000">
              <a:off x="9107574" y="3820981"/>
              <a:ext cx="1895578" cy="1895081"/>
            </a:xfrm>
            <a:prstGeom prst="teardrop">
              <a:avLst/>
            </a:prstGeom>
            <a:solidFill>
              <a:srgbClr val="559E67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0" name="Flowchart: Merge 10"/>
            <p:cNvSpPr/>
            <p:nvPr/>
          </p:nvSpPr>
          <p:spPr>
            <a:xfrm rot="10800000">
              <a:off x="9753016" y="3591224"/>
              <a:ext cx="604694" cy="338931"/>
            </a:xfrm>
            <a:prstGeom prst="flowChartMerg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1" name="Teardrop 13"/>
            <p:cNvSpPr/>
            <p:nvPr/>
          </p:nvSpPr>
          <p:spPr>
            <a:xfrm rot="8100000">
              <a:off x="1112895" y="2688494"/>
              <a:ext cx="1895579" cy="1895082"/>
            </a:xfrm>
            <a:prstGeom prst="teardrop">
              <a:avLst/>
            </a:prstGeom>
            <a:solidFill>
              <a:srgbClr val="559E67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" name="Flowchart: Merge 15"/>
            <p:cNvSpPr/>
            <p:nvPr/>
          </p:nvSpPr>
          <p:spPr>
            <a:xfrm>
              <a:off x="1759967" y="4458106"/>
              <a:ext cx="603064" cy="338931"/>
            </a:xfrm>
            <a:prstGeom prst="flowChartMerg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3" name="Teardrop 18"/>
            <p:cNvSpPr/>
            <p:nvPr/>
          </p:nvSpPr>
          <p:spPr>
            <a:xfrm rot="18900000">
              <a:off x="3771268" y="3820981"/>
              <a:ext cx="1893948" cy="1895081"/>
            </a:xfrm>
            <a:prstGeom prst="teardrop">
              <a:avLst/>
            </a:prstGeom>
            <a:solidFill>
              <a:srgbClr val="559E67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8" name="Flowchart: Merge 19"/>
            <p:cNvSpPr/>
            <p:nvPr/>
          </p:nvSpPr>
          <p:spPr>
            <a:xfrm rot="10800000">
              <a:off x="4415080" y="3591224"/>
              <a:ext cx="604695" cy="338931"/>
            </a:xfrm>
            <a:prstGeom prst="flowChartMerg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004002" y="5195300"/>
              <a:ext cx="2162190" cy="310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功能齐全、体验丰富、便利</a:t>
              </a:r>
            </a:p>
          </p:txBody>
        </p: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6578939" y="5168542"/>
              <a:ext cx="2162190" cy="310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绿植产业市场潜力巨大</a:t>
              </a:r>
            </a:p>
          </p:txBody>
        </p:sp>
        <p:sp>
          <p:nvSpPr>
            <p:cNvPr id="23" name="文本框 22"/>
            <p:cNvSpPr txBox="1">
              <a:spLocks noChangeArrowheads="1"/>
            </p:cNvSpPr>
            <p:nvPr/>
          </p:nvSpPr>
          <p:spPr bwMode="auto">
            <a:xfrm>
              <a:off x="3895852" y="2813285"/>
              <a:ext cx="2162190" cy="310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暂时不具备数据资源优势</a:t>
              </a:r>
            </a:p>
          </p:txBody>
        </p:sp>
        <p:sp>
          <p:nvSpPr>
            <p:cNvPr id="25" name="文本框 24"/>
            <p:cNvSpPr txBox="1">
              <a:spLocks noChangeArrowheads="1"/>
            </p:cNvSpPr>
            <p:nvPr/>
          </p:nvSpPr>
          <p:spPr bwMode="auto">
            <a:xfrm>
              <a:off x="8991161" y="2694816"/>
              <a:ext cx="2162191" cy="54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同赛道竞争大、绿植花卉保鲜及运输成本高</a:t>
              </a:r>
            </a:p>
          </p:txBody>
        </p:sp>
        <p:sp>
          <p:nvSpPr>
            <p:cNvPr id="27" name="文本框 26"/>
            <p:cNvSpPr txBox="1">
              <a:spLocks noChangeArrowheads="1"/>
            </p:cNvSpPr>
            <p:nvPr/>
          </p:nvSpPr>
          <p:spPr bwMode="auto">
            <a:xfrm>
              <a:off x="1552560" y="3429000"/>
              <a:ext cx="1065074" cy="37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Strength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>
              <a:spLocks noChangeArrowheads="1"/>
            </p:cNvSpPr>
            <p:nvPr/>
          </p:nvSpPr>
          <p:spPr bwMode="auto">
            <a:xfrm>
              <a:off x="6707058" y="3445842"/>
              <a:ext cx="1408236" cy="37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Opportunity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>
              <a:spLocks noChangeArrowheads="1"/>
            </p:cNvSpPr>
            <p:nvPr/>
          </p:nvSpPr>
          <p:spPr bwMode="auto">
            <a:xfrm>
              <a:off x="4125972" y="4532192"/>
              <a:ext cx="1197140" cy="37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Weakness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文本框 29"/>
            <p:cNvSpPr txBox="1">
              <a:spLocks noChangeArrowheads="1"/>
            </p:cNvSpPr>
            <p:nvPr/>
          </p:nvSpPr>
          <p:spPr bwMode="auto">
            <a:xfrm>
              <a:off x="9525094" y="4532192"/>
              <a:ext cx="1065074" cy="37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Threat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2628902" y="2497975"/>
            <a:ext cx="693419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1500" dirty="0">
                <a:solidFill>
                  <a:srgbClr val="559E6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 YOU</a:t>
            </a:r>
            <a:endParaRPr lang="zh-CN" altLang="en-US" sz="11500" dirty="0">
              <a:solidFill>
                <a:srgbClr val="559E6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389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Bill Han</cp:lastModifiedBy>
  <cp:revision>13</cp:revision>
  <dcterms:created xsi:type="dcterms:W3CDTF">2017-07-31T08:51:00Z</dcterms:created>
  <dcterms:modified xsi:type="dcterms:W3CDTF">2023-04-23T00:45:11Z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