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56974865a7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56974865a7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f2b641ac2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f2b641ac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58cc1cb77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58cc1cb77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f2b641ac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f2b641ac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7cfbf8e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57cfbf8e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56974865a7_1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56974865a7_1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Per lo storage dei nostri dati </a:t>
            </a:r>
            <a:r>
              <a:rPr lang="it">
                <a:solidFill>
                  <a:schemeClr val="dk1"/>
                </a:solidFill>
              </a:rPr>
              <a:t>a</a:t>
            </a:r>
            <a:r>
              <a:rPr lang="it">
                <a:solidFill>
                  <a:schemeClr val="dk1"/>
                </a:solidFill>
              </a:rPr>
              <a:t>bbiamo deciso di utilizzare MongoDB</a:t>
            </a:r>
            <a:r>
              <a:rPr lang="it"/>
              <a:t>. Tale scelta è innanzitutto dovuta alla flessibilità che questo DB ci offre. Trattandosi di un documentale permette di adottare una struttura dinamica che si adatta bene al nostro caso: gli annunci delle case possono infatti avere </a:t>
            </a:r>
            <a:r>
              <a:rPr lang="it"/>
              <a:t>diversi campi, in riferimento alle proprietà degli immobili (ad esempio in certi casi sono presenti informazioni riguardanti l’affittuario o l’agenzia e in altri no). Inoltre MongoDB permette di avere accesso, in maniera del tutto gratuita, ad un’istanza remota in un macchina condivisa con funzionalità basilari, ma per i nostri scopi e per la quantità di dati che avremmo dovuto memorizzare, più che sufficienti. Infine MongoDB permette di gestire facilmente dati geospaziali, funzionalità utile nel nostro caso al calcolo della distanza di una abitazione dai servizi e che ha permesso una facile integrazione dei due dataset. (da sistemare)</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56974865a7_1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56974865a7_1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Dopo essere stati caricati nel DB i due dataset sono stati ‘ripuliti’ e sono state effettuate delle operazioni che permettessero di migliorarne la qualità e di effettuare infine l’integrazione. Nello specifico sono stati rimossi i duplicati, l’espediente dei filtri nello scraping ha, infatti, causato in entrambi i casi numerose ripetizioni; sono stati uniformati gli indirizzi e sono state infine ricavate le coordinate utili all’integrazione dei due dataset.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56974865a7_1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56974865a7_1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Per quanto riguarda la rimozione dei duplicati, nel caso degli annunci sono state in primo luogo eliminate le ripetizioni che riguardavano annunci identici, ovvero annunci che riportavano lo stesso URL. Sempre per quanto riguarda gli annunci sono stati eliminati inoltre gli aggiornamenti meno recenti di uno stesso annuncio, confrontando le date riportate nel campo LastUpdate. </a:t>
            </a:r>
            <a:endParaRPr/>
          </a:p>
          <a:p>
            <a:pPr indent="0" lvl="0" marL="0" rtl="0" algn="l">
              <a:spcBef>
                <a:spcPts val="0"/>
              </a:spcBef>
              <a:spcAft>
                <a:spcPts val="0"/>
              </a:spcAft>
              <a:buNone/>
            </a:pPr>
            <a:r>
              <a:rPr lang="it"/>
              <a:t>Per quanto riguarda invece i servizi </a:t>
            </a:r>
            <a:r>
              <a:rPr lang="it"/>
              <a:t>abbiamo riscontrato che uno stesso luogo di interesse, con lo stesso indirizzo, può appartenere a più di un quartiere. Questo avviene quando il luogo di interesse si trova al confine tra più quartieri. Un’altra ripetizione individuata all’interno del dataset riguarda invece le categorie: uno stesso luogo può essere catalogato in diverse categorie. In questi casi le ripetizioni sono state gestite mantenendo un solo documento, all’interno del quale sono stati inseriti dei nuovi campi contenenti rispettivamente la lista dei quartieri in cui il luogo descritto dal documento veniva localizzato e la lista delle categorie in cui veniva catalogato.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56974865a7_1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56974865a7_1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Per quanto riguarda gli indirizzi invece, abbiamo cercato di renderli uniformi e di riportarli tutti al formato standard: via + nome della via + numero civico + cap + città e sigla. A destra viene ad esempio riportata una correzione che si è resa necessaria nel caso dei servizi, per i quali molto spesso il numero civico veniva riportato all’inizio.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56974865a7_1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56974865a7_1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Una volta uniformati gli indirizzi abbiamo quindi ricavato per ciascun annuncio e per ciascun servizio le coordinate a partire dai rispettivi indirizzi. Per farlo ci siamo in un primo momento affidati alle API di Google Maps, ma viste le limitazioni sul numero gratuito di richieste, siamo passati alle API di Bing Maps, che garantiscono un numero gratuito di richieste che si è rivelato più che sufficiente per i nostri scopi. Una volta ricavate le coordinate ci siamo resi conto che in alcuni casi le coordinate non sono state identificate correttamente, abbiamo deciso pertanto di eliminare tali annunci (in quanto si tratta di un numero molto limitato di casi).</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56974865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56974865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f328841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f328841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56974865a7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56974865a7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f3288417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f3288417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f3288417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f3288417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f2b641ac2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f2b641ac2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f2b641ac2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f2b641ac2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f3288417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f3288417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f2b641ac2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f2b641ac2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f2b641a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f2b641a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60" name="Google Shape;60;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74" name="Google Shape;7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5" name="Google Shape;75;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7"/>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82" name="Google Shape;82;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8"/>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91" name="Google Shape;91;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98" name="Google Shape;98;p19"/>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112" name="Google Shape;112;p2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hyperlink" Target="http://cluster0.hdw3axi.mongodb.net/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25"/>
          <p:cNvSpPr txBox="1"/>
          <p:nvPr>
            <p:ph type="ctrTitle"/>
          </p:nvPr>
        </p:nvSpPr>
        <p:spPr>
          <a:xfrm>
            <a:off x="693150" y="1366250"/>
            <a:ext cx="7604700" cy="251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t>Data Management </a:t>
            </a:r>
            <a:endParaRPr b="1"/>
          </a:p>
          <a:p>
            <a:pPr indent="0" lvl="0" marL="0" rtl="0" algn="l">
              <a:spcBef>
                <a:spcPts val="0"/>
              </a:spcBef>
              <a:spcAft>
                <a:spcPts val="0"/>
              </a:spcAft>
              <a:buNone/>
            </a:pPr>
            <a:r>
              <a:rPr lang="it" sz="3111"/>
              <a:t>Presentazione progetto</a:t>
            </a:r>
            <a:endParaRPr sz="3111"/>
          </a:p>
          <a:p>
            <a:pPr indent="0" lvl="0" marL="0" rtl="0" algn="l">
              <a:lnSpc>
                <a:spcPct val="115000"/>
              </a:lnSpc>
              <a:spcBef>
                <a:spcPts val="0"/>
              </a:spcBef>
              <a:spcAft>
                <a:spcPts val="0"/>
              </a:spcAft>
              <a:buNone/>
            </a:pPr>
            <a:r>
              <a:t/>
            </a:r>
            <a:endParaRPr sz="1800"/>
          </a:p>
          <a:p>
            <a:pPr indent="0" lvl="0" marL="0" rtl="0" algn="just">
              <a:lnSpc>
                <a:spcPct val="100000"/>
              </a:lnSpc>
              <a:spcBef>
                <a:spcPts val="0"/>
              </a:spcBef>
              <a:spcAft>
                <a:spcPts val="0"/>
              </a:spcAft>
              <a:buNone/>
            </a:pPr>
            <a:r>
              <a:rPr lang="it" sz="1800">
                <a:solidFill>
                  <a:schemeClr val="accent1"/>
                </a:solidFill>
              </a:rPr>
              <a:t>Comensoli Paolo </a:t>
            </a:r>
            <a:r>
              <a:rPr lang="it" sz="1800">
                <a:solidFill>
                  <a:schemeClr val="accent1"/>
                </a:solidFill>
              </a:rPr>
              <a:t>883147</a:t>
            </a:r>
            <a:endParaRPr sz="1800">
              <a:solidFill>
                <a:schemeClr val="accent1"/>
              </a:solidFill>
            </a:endParaRPr>
          </a:p>
          <a:p>
            <a:pPr indent="0" lvl="0" marL="0" rtl="0" algn="just">
              <a:lnSpc>
                <a:spcPct val="100000"/>
              </a:lnSpc>
              <a:spcBef>
                <a:spcPts val="0"/>
              </a:spcBef>
              <a:spcAft>
                <a:spcPts val="0"/>
              </a:spcAft>
              <a:buNone/>
            </a:pPr>
            <a:r>
              <a:rPr lang="it" sz="1800">
                <a:solidFill>
                  <a:schemeClr val="accent1"/>
                </a:solidFill>
              </a:rPr>
              <a:t>Gazzola Michele </a:t>
            </a:r>
            <a:r>
              <a:rPr lang="it" sz="1800">
                <a:solidFill>
                  <a:schemeClr val="accent1"/>
                </a:solidFill>
              </a:rPr>
              <a:t>825267</a:t>
            </a:r>
            <a:endParaRPr sz="1800">
              <a:solidFill>
                <a:schemeClr val="accent1"/>
              </a:solidFill>
            </a:endParaRPr>
          </a:p>
          <a:p>
            <a:pPr indent="0" lvl="0" marL="0" rtl="0" algn="just">
              <a:lnSpc>
                <a:spcPct val="100000"/>
              </a:lnSpc>
              <a:spcBef>
                <a:spcPts val="0"/>
              </a:spcBef>
              <a:spcAft>
                <a:spcPts val="0"/>
              </a:spcAft>
              <a:buNone/>
            </a:pPr>
            <a:r>
              <a:rPr lang="it" sz="1800">
                <a:solidFill>
                  <a:schemeClr val="accent1"/>
                </a:solidFill>
              </a:rPr>
              <a:t>Usai Alberto </a:t>
            </a:r>
            <a:r>
              <a:rPr lang="it" sz="1800">
                <a:solidFill>
                  <a:schemeClr val="accent1"/>
                </a:solidFill>
              </a:rPr>
              <a:t>886731</a:t>
            </a:r>
            <a:endParaRPr sz="1800">
              <a:solidFill>
                <a:schemeClr val="accent1"/>
              </a:solidFill>
            </a:endParaRPr>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Clr>
                <a:schemeClr val="dk1"/>
              </a:buClr>
              <a:buSzPct val="61111"/>
              <a:buFont typeface="Arial"/>
              <a:buNone/>
            </a:pPr>
            <a:r>
              <a:t/>
            </a:r>
            <a:endParaRPr sz="1800"/>
          </a:p>
          <a:p>
            <a:pPr indent="0" lvl="0" marL="0" rtl="0" algn="l">
              <a:lnSpc>
                <a:spcPct val="100000"/>
              </a:lnSpc>
              <a:spcBef>
                <a:spcPts val="0"/>
              </a:spcBef>
              <a:spcAft>
                <a:spcPts val="0"/>
              </a:spcAft>
              <a:buClr>
                <a:schemeClr val="dk1"/>
              </a:buClr>
              <a:buSzPct val="61111"/>
              <a:buFont typeface="Arial"/>
              <a:buNone/>
            </a:pPr>
            <a:r>
              <a:t/>
            </a:r>
            <a:endParaRPr sz="1800"/>
          </a:p>
          <a:p>
            <a:pPr indent="0" lvl="0" marL="0" rtl="0" algn="l">
              <a:spcBef>
                <a:spcPts val="0"/>
              </a:spcBef>
              <a:spcAft>
                <a:spcPts val="0"/>
              </a:spcAft>
              <a:buNone/>
            </a:pPr>
            <a:r>
              <a:t/>
            </a:r>
            <a:endParaRPr sz="2200"/>
          </a:p>
        </p:txBody>
      </p:sp>
      <p:sp>
        <p:nvSpPr>
          <p:cNvPr id="132" name="Google Shape;132;p25"/>
          <p:cNvSpPr txBox="1"/>
          <p:nvPr>
            <p:ph idx="1" type="subTitle"/>
          </p:nvPr>
        </p:nvSpPr>
        <p:spPr>
          <a:xfrm>
            <a:off x="4195275" y="4108775"/>
            <a:ext cx="3871500" cy="894000"/>
          </a:xfrm>
          <a:prstGeom prst="rect">
            <a:avLst/>
          </a:prstGeom>
          <a:noFill/>
        </p:spPr>
        <p:txBody>
          <a:bodyPr anchorCtr="0" anchor="t" bIns="91425" lIns="91425" spcFirstLastPara="1" rIns="91425" wrap="square" tIns="91425">
            <a:normAutofit fontScale="92500" lnSpcReduction="10000"/>
          </a:bodyPr>
          <a:lstStyle/>
          <a:p>
            <a:pPr indent="0" lvl="0" marL="0" rtl="0" algn="r">
              <a:spcBef>
                <a:spcPts val="0"/>
              </a:spcBef>
              <a:spcAft>
                <a:spcPts val="0"/>
              </a:spcAft>
              <a:buNone/>
            </a:pPr>
            <a:r>
              <a:rPr lang="it" sz="1800"/>
              <a:t>Università degli Studi di Milano Bicocca </a:t>
            </a:r>
            <a:endParaRPr sz="1800"/>
          </a:p>
          <a:p>
            <a:pPr indent="0" lvl="0" marL="0" rtl="0" algn="r">
              <a:spcBef>
                <a:spcPts val="0"/>
              </a:spcBef>
              <a:spcAft>
                <a:spcPts val="0"/>
              </a:spcAft>
              <a:buClr>
                <a:schemeClr val="dk1"/>
              </a:buClr>
              <a:buSzPct val="61111"/>
              <a:buFont typeface="Arial"/>
              <a:buNone/>
            </a:pPr>
            <a:r>
              <a:rPr lang="it" sz="1800"/>
              <a:t>MSc Data Science</a:t>
            </a:r>
            <a:endParaRPr sz="1800"/>
          </a:p>
          <a:p>
            <a:pPr indent="0" lvl="0" marL="0" rtl="0" algn="r">
              <a:spcBef>
                <a:spcPts val="0"/>
              </a:spcBef>
              <a:spcAft>
                <a:spcPts val="0"/>
              </a:spcAft>
              <a:buClr>
                <a:schemeClr val="dk1"/>
              </a:buClr>
              <a:buSzPct val="61111"/>
              <a:buFont typeface="Arial"/>
              <a:buNone/>
            </a:pPr>
            <a:r>
              <a:rPr lang="it" sz="1800"/>
              <a:t>Anno accademico 2021/2022</a:t>
            </a:r>
            <a:endParaRPr/>
          </a:p>
        </p:txBody>
      </p:sp>
      <p:pic>
        <p:nvPicPr>
          <p:cNvPr id="133" name="Google Shape;133;p25"/>
          <p:cNvPicPr preferRelativeResize="0"/>
          <p:nvPr/>
        </p:nvPicPr>
        <p:blipFill>
          <a:blip r:embed="rId3">
            <a:alphaModFix/>
          </a:blip>
          <a:stretch>
            <a:fillRect/>
          </a:stretch>
        </p:blipFill>
        <p:spPr>
          <a:xfrm>
            <a:off x="8187400" y="4180887"/>
            <a:ext cx="758601" cy="749774"/>
          </a:xfrm>
          <a:prstGeom prst="rect">
            <a:avLst/>
          </a:prstGeom>
          <a:noFill/>
          <a:ln>
            <a:noFill/>
          </a:ln>
        </p:spPr>
      </p:pic>
      <p:cxnSp>
        <p:nvCxnSpPr>
          <p:cNvPr id="134" name="Google Shape;134;p25"/>
          <p:cNvCxnSpPr>
            <a:stCxn id="131" idx="1"/>
            <a:endCxn id="131" idx="3"/>
          </p:cNvCxnSpPr>
          <p:nvPr/>
        </p:nvCxnSpPr>
        <p:spPr>
          <a:xfrm>
            <a:off x="693150" y="2622050"/>
            <a:ext cx="7604700" cy="0"/>
          </a:xfrm>
          <a:prstGeom prst="straightConnector1">
            <a:avLst/>
          </a:prstGeom>
          <a:noFill/>
          <a:ln cap="flat" cmpd="sng" w="28575">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4"/>
          <p:cNvPicPr preferRelativeResize="0"/>
          <p:nvPr/>
        </p:nvPicPr>
        <p:blipFill>
          <a:blip r:embed="rId3">
            <a:alphaModFix/>
          </a:blip>
          <a:stretch>
            <a:fillRect/>
          </a:stretch>
        </p:blipFill>
        <p:spPr>
          <a:xfrm>
            <a:off x="1113663" y="152400"/>
            <a:ext cx="6916668"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5"/>
          <p:cNvPicPr preferRelativeResize="0"/>
          <p:nvPr/>
        </p:nvPicPr>
        <p:blipFill rotWithShape="1">
          <a:blip r:embed="rId3">
            <a:alphaModFix/>
          </a:blip>
          <a:srcRect b="0" l="0" r="9469" t="0"/>
          <a:stretch/>
        </p:blipFill>
        <p:spPr>
          <a:xfrm>
            <a:off x="0" y="95650"/>
            <a:ext cx="9021225" cy="5047850"/>
          </a:xfrm>
          <a:prstGeom prst="rect">
            <a:avLst/>
          </a:prstGeom>
          <a:noFill/>
          <a:ln>
            <a:noFill/>
          </a:ln>
        </p:spPr>
      </p:pic>
      <p:sp>
        <p:nvSpPr>
          <p:cNvPr id="200" name="Google Shape;200;p35"/>
          <p:cNvSpPr txBox="1"/>
          <p:nvPr/>
        </p:nvSpPr>
        <p:spPr>
          <a:xfrm>
            <a:off x="616350" y="0"/>
            <a:ext cx="337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1"/>
                </a:solidFill>
                <a:latin typeface="Lato"/>
                <a:ea typeface="Lato"/>
                <a:cs typeface="Lato"/>
                <a:sym typeface="Lato"/>
              </a:rPr>
              <a:t>Boxplot numero_locali</a:t>
            </a:r>
            <a:endParaRPr>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6"/>
          <p:cNvPicPr preferRelativeResize="0"/>
          <p:nvPr/>
        </p:nvPicPr>
        <p:blipFill>
          <a:blip r:embed="rId3">
            <a:alphaModFix/>
          </a:blip>
          <a:stretch>
            <a:fillRect/>
          </a:stretch>
        </p:blipFill>
        <p:spPr>
          <a:xfrm>
            <a:off x="152400" y="152400"/>
            <a:ext cx="8723685"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7"/>
          <p:cNvPicPr preferRelativeResize="0"/>
          <p:nvPr/>
        </p:nvPicPr>
        <p:blipFill rotWithShape="1">
          <a:blip r:embed="rId3">
            <a:alphaModFix/>
          </a:blip>
          <a:srcRect b="0" l="0" r="17039" t="0"/>
          <a:stretch/>
        </p:blipFill>
        <p:spPr>
          <a:xfrm>
            <a:off x="268050" y="166625"/>
            <a:ext cx="7330627" cy="4810250"/>
          </a:xfrm>
          <a:prstGeom prst="rect">
            <a:avLst/>
          </a:prstGeom>
          <a:noFill/>
          <a:ln>
            <a:noFill/>
          </a:ln>
        </p:spPr>
      </p:pic>
      <p:pic>
        <p:nvPicPr>
          <p:cNvPr id="211" name="Google Shape;211;p37"/>
          <p:cNvPicPr preferRelativeResize="0"/>
          <p:nvPr/>
        </p:nvPicPr>
        <p:blipFill rotWithShape="1">
          <a:blip r:embed="rId3">
            <a:alphaModFix/>
          </a:blip>
          <a:srcRect b="33866" l="89281" r="0" t="0"/>
          <a:stretch/>
        </p:blipFill>
        <p:spPr>
          <a:xfrm>
            <a:off x="7598675" y="166625"/>
            <a:ext cx="1236300" cy="41371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40"/>
              <a:t>MongoDB</a:t>
            </a:r>
            <a:endParaRPr sz="2440"/>
          </a:p>
        </p:txBody>
      </p:sp>
      <p:sp>
        <p:nvSpPr>
          <p:cNvPr id="217" name="Google Shape;217;p38"/>
          <p:cNvSpPr txBox="1"/>
          <p:nvPr>
            <p:ph idx="1" type="body"/>
          </p:nvPr>
        </p:nvSpPr>
        <p:spPr>
          <a:xfrm>
            <a:off x="729450" y="1853850"/>
            <a:ext cx="7688700" cy="28476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it" sz="1200"/>
              <a:t>Perchè MongoDB?</a:t>
            </a:r>
            <a:endParaRPr sz="1200"/>
          </a:p>
          <a:p>
            <a:pPr indent="-317500" lvl="0" marL="457200" rtl="0" algn="l">
              <a:lnSpc>
                <a:spcPct val="150000"/>
              </a:lnSpc>
              <a:spcBef>
                <a:spcPts val="1200"/>
              </a:spcBef>
              <a:spcAft>
                <a:spcPts val="0"/>
              </a:spcAft>
              <a:buSzPts val="1400"/>
              <a:buChar char="●"/>
            </a:pPr>
            <a:r>
              <a:rPr b="1" lang="it" sz="1400"/>
              <a:t>Flessibilità della struttura</a:t>
            </a:r>
            <a:endParaRPr b="1" sz="1400"/>
          </a:p>
          <a:p>
            <a:pPr indent="-304800" lvl="1" marL="914400" rtl="0" algn="l">
              <a:lnSpc>
                <a:spcPct val="150000"/>
              </a:lnSpc>
              <a:spcBef>
                <a:spcPts val="0"/>
              </a:spcBef>
              <a:spcAft>
                <a:spcPts val="0"/>
              </a:spcAft>
              <a:buSzPts val="1200"/>
              <a:buChar char="○"/>
            </a:pPr>
            <a:r>
              <a:rPr lang="it" sz="1200"/>
              <a:t>Nel dataset delle case sono presenti diverse proprietà che non compaiono in tutti gli annunci </a:t>
            </a:r>
            <a:endParaRPr sz="1200"/>
          </a:p>
          <a:p>
            <a:pPr indent="-304800" lvl="1" marL="914400" rtl="0" algn="l">
              <a:lnSpc>
                <a:spcPct val="150000"/>
              </a:lnSpc>
              <a:spcBef>
                <a:spcPts val="0"/>
              </a:spcBef>
              <a:spcAft>
                <a:spcPts val="0"/>
              </a:spcAft>
              <a:buSzPts val="1200"/>
              <a:buChar char="○"/>
            </a:pPr>
            <a:r>
              <a:rPr lang="it" sz="1200"/>
              <a:t>Libertà nella successiva modifica dei dati e della loro struttura</a:t>
            </a:r>
            <a:endParaRPr sz="1200"/>
          </a:p>
          <a:p>
            <a:pPr indent="-317500" lvl="0" marL="457200" rtl="0" algn="l">
              <a:lnSpc>
                <a:spcPct val="150000"/>
              </a:lnSpc>
              <a:spcBef>
                <a:spcPts val="0"/>
              </a:spcBef>
              <a:spcAft>
                <a:spcPts val="0"/>
              </a:spcAft>
              <a:buSzPts val="1400"/>
              <a:buChar char="●"/>
            </a:pPr>
            <a:r>
              <a:rPr b="1" lang="it" sz="1400"/>
              <a:t>Accesso gratuito ad un’istanza remota in una macchina condivisa</a:t>
            </a:r>
            <a:endParaRPr b="1" sz="1400"/>
          </a:p>
          <a:p>
            <a:pPr indent="-304800" lvl="1" marL="914400" rtl="0" algn="l">
              <a:lnSpc>
                <a:spcPct val="150000"/>
              </a:lnSpc>
              <a:spcBef>
                <a:spcPts val="0"/>
              </a:spcBef>
              <a:spcAft>
                <a:spcPts val="0"/>
              </a:spcAft>
              <a:buSzPts val="1200"/>
              <a:buChar char="○"/>
            </a:pPr>
            <a:r>
              <a:rPr lang="it" sz="1200"/>
              <a:t>Funzionalità basilari, ma sufficienti al nostro scopo</a:t>
            </a:r>
            <a:endParaRPr sz="1200"/>
          </a:p>
          <a:p>
            <a:pPr indent="-317500" lvl="0" marL="457200" rtl="0" algn="l">
              <a:lnSpc>
                <a:spcPct val="150000"/>
              </a:lnSpc>
              <a:spcBef>
                <a:spcPts val="0"/>
              </a:spcBef>
              <a:spcAft>
                <a:spcPts val="0"/>
              </a:spcAft>
              <a:buSzPts val="1400"/>
              <a:buChar char="●"/>
            </a:pPr>
            <a:r>
              <a:rPr b="1" lang="it" sz="1400"/>
              <a:t>Distanza tra due punti </a:t>
            </a:r>
            <a:endParaRPr b="1" sz="1400"/>
          </a:p>
          <a:p>
            <a:pPr indent="-304800" lvl="1" marL="914400" rtl="0" algn="l">
              <a:lnSpc>
                <a:spcPct val="150000"/>
              </a:lnSpc>
              <a:spcBef>
                <a:spcPts val="0"/>
              </a:spcBef>
              <a:spcAft>
                <a:spcPts val="0"/>
              </a:spcAft>
              <a:buSzPts val="1200"/>
              <a:buChar char="○"/>
            </a:pPr>
            <a:r>
              <a:rPr lang="it" sz="1200"/>
              <a:t>MongoDB permette di calcolare la distanza geospaziale a partire dalle coordinate</a:t>
            </a:r>
            <a:endParaRPr sz="1200"/>
          </a:p>
          <a:p>
            <a:pPr indent="0" lvl="0" marL="0" rtl="0" algn="l">
              <a:lnSpc>
                <a:spcPct val="150000"/>
              </a:lnSpc>
              <a:spcBef>
                <a:spcPts val="1200"/>
              </a:spcBef>
              <a:spcAft>
                <a:spcPts val="1200"/>
              </a:spcAft>
              <a:buNone/>
            </a:pPr>
            <a:r>
              <a:rPr b="1" lang="it"/>
              <a:t>Connection  string:</a:t>
            </a:r>
            <a:r>
              <a:rPr lang="it" sz="1200"/>
              <a:t> </a:t>
            </a:r>
            <a:r>
              <a:rPr lang="it" sz="1100"/>
              <a:t>mongodb+srv://sa:  DataMan2022@</a:t>
            </a:r>
            <a:r>
              <a:rPr lang="it" sz="1100">
                <a:solidFill>
                  <a:schemeClr val="hlink"/>
                </a:solidFill>
                <a:uFill>
                  <a:noFill/>
                </a:uFill>
                <a:hlinkClick r:id="rId3"/>
              </a:rPr>
              <a:t>cluster0.hdw3axi.mongodb.net/test</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40"/>
              <a:t>Data Editing</a:t>
            </a:r>
            <a:endParaRPr sz="2440"/>
          </a:p>
        </p:txBody>
      </p:sp>
      <p:sp>
        <p:nvSpPr>
          <p:cNvPr id="223" name="Google Shape;223;p39"/>
          <p:cNvSpPr txBox="1"/>
          <p:nvPr>
            <p:ph idx="1" type="body"/>
          </p:nvPr>
        </p:nvSpPr>
        <p:spPr>
          <a:xfrm>
            <a:off x="729450" y="1853850"/>
            <a:ext cx="7688700" cy="265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200"/>
              <a:t>Operazioni eseguite:</a:t>
            </a:r>
            <a:endParaRPr sz="1200"/>
          </a:p>
          <a:p>
            <a:pPr indent="-317500" lvl="0" marL="457200" rtl="0" algn="l">
              <a:lnSpc>
                <a:spcPct val="150000"/>
              </a:lnSpc>
              <a:spcBef>
                <a:spcPts val="1200"/>
              </a:spcBef>
              <a:spcAft>
                <a:spcPts val="0"/>
              </a:spcAft>
              <a:buSzPts val="1400"/>
              <a:buChar char="●"/>
            </a:pPr>
            <a:r>
              <a:rPr b="1" lang="it" sz="1400"/>
              <a:t>Rimozione dei duplicati</a:t>
            </a:r>
            <a:endParaRPr b="1" sz="1400"/>
          </a:p>
          <a:p>
            <a:pPr indent="-304800" lvl="1" marL="914400" rtl="0" algn="l">
              <a:lnSpc>
                <a:spcPct val="150000"/>
              </a:lnSpc>
              <a:spcBef>
                <a:spcPts val="0"/>
              </a:spcBef>
              <a:spcAft>
                <a:spcPts val="0"/>
              </a:spcAft>
              <a:buSzPts val="1200"/>
              <a:buChar char="○"/>
            </a:pPr>
            <a:r>
              <a:rPr lang="it" sz="1200"/>
              <a:t>In entrambi i dataset l’espediente dei filtri ha causato numerose ripetizioni, sono state adottate diverse strategie  per individuare il documento da mantenere e quelli da eliminare</a:t>
            </a:r>
            <a:endParaRPr sz="1200"/>
          </a:p>
          <a:p>
            <a:pPr indent="-317500" lvl="0" marL="457200" rtl="0" algn="l">
              <a:lnSpc>
                <a:spcPct val="150000"/>
              </a:lnSpc>
              <a:spcBef>
                <a:spcPts val="0"/>
              </a:spcBef>
              <a:spcAft>
                <a:spcPts val="0"/>
              </a:spcAft>
              <a:buSzPts val="1400"/>
              <a:buChar char="●"/>
            </a:pPr>
            <a:r>
              <a:rPr b="1" lang="it" sz="1400"/>
              <a:t>Normalizzazione delle vie</a:t>
            </a:r>
            <a:endParaRPr b="1" sz="1400"/>
          </a:p>
          <a:p>
            <a:pPr indent="-304800" lvl="1" marL="914400" rtl="0" algn="l">
              <a:lnSpc>
                <a:spcPct val="150000"/>
              </a:lnSpc>
              <a:spcBef>
                <a:spcPts val="0"/>
              </a:spcBef>
              <a:spcAft>
                <a:spcPts val="0"/>
              </a:spcAft>
              <a:buSzPts val="1200"/>
              <a:buChar char="○"/>
            </a:pPr>
            <a:r>
              <a:rPr lang="it" sz="1200"/>
              <a:t>Non sempre gli indirizzi vengono riportati nel formato standard</a:t>
            </a:r>
            <a:endParaRPr sz="1200"/>
          </a:p>
          <a:p>
            <a:pPr indent="-317500" lvl="0" marL="457200" rtl="0" algn="l">
              <a:lnSpc>
                <a:spcPct val="150000"/>
              </a:lnSpc>
              <a:spcBef>
                <a:spcPts val="0"/>
              </a:spcBef>
              <a:spcAft>
                <a:spcPts val="0"/>
              </a:spcAft>
              <a:buSzPts val="1400"/>
              <a:buChar char="●"/>
            </a:pPr>
            <a:r>
              <a:rPr b="1" lang="it" sz="1400"/>
              <a:t>Ricerca coordinate e filtraggio</a:t>
            </a:r>
            <a:endParaRPr b="1" sz="1400"/>
          </a:p>
          <a:p>
            <a:pPr indent="-304800" lvl="1" marL="914400" rtl="0" algn="l">
              <a:lnSpc>
                <a:spcPct val="150000"/>
              </a:lnSpc>
              <a:spcBef>
                <a:spcPts val="0"/>
              </a:spcBef>
              <a:spcAft>
                <a:spcPts val="0"/>
              </a:spcAft>
              <a:buSzPts val="1200"/>
              <a:buChar char="○"/>
            </a:pPr>
            <a:r>
              <a:rPr lang="it" sz="1200"/>
              <a:t>Per unire i due dataset è stato  necessario ricavare le coordinate a partire dagli indirizzi</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730000" y="1318650"/>
            <a:ext cx="3300900" cy="1082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t" sz="2400"/>
              <a:t>Rimozione dei duplicati</a:t>
            </a:r>
            <a:endParaRPr/>
          </a:p>
        </p:txBody>
      </p:sp>
      <p:sp>
        <p:nvSpPr>
          <p:cNvPr id="229" name="Google Shape;229;p40"/>
          <p:cNvSpPr txBox="1"/>
          <p:nvPr>
            <p:ph idx="1" type="subTitle"/>
          </p:nvPr>
        </p:nvSpPr>
        <p:spPr>
          <a:xfrm>
            <a:off x="724950" y="2401050"/>
            <a:ext cx="3300900" cy="1977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sz="1400"/>
              <a:t>Annunci:</a:t>
            </a:r>
            <a:endParaRPr sz="1400"/>
          </a:p>
          <a:p>
            <a:pPr indent="-317500" lvl="0" marL="457200" rtl="0" algn="l">
              <a:spcBef>
                <a:spcPts val="0"/>
              </a:spcBef>
              <a:spcAft>
                <a:spcPts val="0"/>
              </a:spcAft>
              <a:buSzPts val="1400"/>
              <a:buChar char="●"/>
            </a:pPr>
            <a:r>
              <a:rPr lang="it" sz="1400"/>
              <a:t>Annuncio Identico (stesso URL)</a:t>
            </a:r>
            <a:endParaRPr sz="1400"/>
          </a:p>
          <a:p>
            <a:pPr indent="-317500" lvl="0" marL="457200" rtl="0" algn="l">
              <a:spcBef>
                <a:spcPts val="0"/>
              </a:spcBef>
              <a:spcAft>
                <a:spcPts val="0"/>
              </a:spcAft>
              <a:buSzPts val="1400"/>
              <a:buChar char="●"/>
            </a:pPr>
            <a:r>
              <a:rPr lang="it" sz="1400"/>
              <a:t>Ultimo aggiornamento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it" sz="1400"/>
              <a:t>Servizi:</a:t>
            </a:r>
            <a:endParaRPr sz="1400"/>
          </a:p>
          <a:p>
            <a:pPr indent="-317500" lvl="0" marL="457200" rtl="0" algn="l">
              <a:spcBef>
                <a:spcPts val="0"/>
              </a:spcBef>
              <a:spcAft>
                <a:spcPts val="0"/>
              </a:spcAft>
              <a:buSzPts val="1400"/>
              <a:buChar char="●"/>
            </a:pPr>
            <a:r>
              <a:rPr lang="it" sz="1400"/>
              <a:t>Stesso nome e indirizzo, diverso quartiere</a:t>
            </a:r>
            <a:endParaRPr sz="1400"/>
          </a:p>
          <a:p>
            <a:pPr indent="-317500" lvl="0" marL="457200" rtl="0" algn="l">
              <a:spcBef>
                <a:spcPts val="0"/>
              </a:spcBef>
              <a:spcAft>
                <a:spcPts val="0"/>
              </a:spcAft>
              <a:buSzPts val="1400"/>
              <a:buChar char="●"/>
            </a:pPr>
            <a:r>
              <a:rPr lang="it" sz="1400"/>
              <a:t>Stesso nome e indirizzo, diversa categoria</a:t>
            </a:r>
            <a:endParaRPr sz="1400"/>
          </a:p>
        </p:txBody>
      </p:sp>
      <p:pic>
        <p:nvPicPr>
          <p:cNvPr id="230" name="Google Shape;230;p40"/>
          <p:cNvPicPr preferRelativeResize="0"/>
          <p:nvPr/>
        </p:nvPicPr>
        <p:blipFill rotWithShape="1">
          <a:blip r:embed="rId3">
            <a:alphaModFix/>
          </a:blip>
          <a:srcRect b="0" l="4897" r="0" t="0"/>
          <a:stretch/>
        </p:blipFill>
        <p:spPr>
          <a:xfrm>
            <a:off x="5171200" y="1768888"/>
            <a:ext cx="3187000" cy="1605725"/>
          </a:xfrm>
          <a:prstGeom prst="rect">
            <a:avLst/>
          </a:prstGeom>
          <a:noFill/>
          <a:ln>
            <a:noFill/>
          </a:ln>
        </p:spPr>
      </p:pic>
      <p:pic>
        <p:nvPicPr>
          <p:cNvPr id="231" name="Google Shape;231;p40"/>
          <p:cNvPicPr preferRelativeResize="0"/>
          <p:nvPr/>
        </p:nvPicPr>
        <p:blipFill rotWithShape="1">
          <a:blip r:embed="rId4">
            <a:alphaModFix/>
          </a:blip>
          <a:srcRect b="0" l="4287" r="0" t="0"/>
          <a:stretch/>
        </p:blipFill>
        <p:spPr>
          <a:xfrm>
            <a:off x="5171200" y="3467550"/>
            <a:ext cx="3117525" cy="1535325"/>
          </a:xfrm>
          <a:prstGeom prst="rect">
            <a:avLst/>
          </a:prstGeom>
          <a:noFill/>
          <a:ln>
            <a:noFill/>
          </a:ln>
        </p:spPr>
      </p:pic>
      <p:pic>
        <p:nvPicPr>
          <p:cNvPr id="232" name="Google Shape;232;p40"/>
          <p:cNvPicPr preferRelativeResize="0"/>
          <p:nvPr/>
        </p:nvPicPr>
        <p:blipFill rotWithShape="1">
          <a:blip r:embed="rId5">
            <a:alphaModFix/>
          </a:blip>
          <a:srcRect b="0" l="0" r="27388" t="0"/>
          <a:stretch/>
        </p:blipFill>
        <p:spPr>
          <a:xfrm>
            <a:off x="5171200" y="163175"/>
            <a:ext cx="3464900" cy="1605725"/>
          </a:xfrm>
          <a:prstGeom prst="rect">
            <a:avLst/>
          </a:prstGeom>
          <a:noFill/>
          <a:ln>
            <a:noFill/>
          </a:ln>
        </p:spPr>
      </p:pic>
      <p:sp>
        <p:nvSpPr>
          <p:cNvPr id="233" name="Google Shape;233;p40"/>
          <p:cNvSpPr/>
          <p:nvPr/>
        </p:nvSpPr>
        <p:spPr>
          <a:xfrm>
            <a:off x="5171200" y="1627425"/>
            <a:ext cx="655500" cy="141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0"/>
          <p:cNvSpPr/>
          <p:nvPr/>
        </p:nvSpPr>
        <p:spPr>
          <a:xfrm>
            <a:off x="5213100" y="2682250"/>
            <a:ext cx="1628100" cy="5151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0"/>
          <p:cNvSpPr/>
          <p:nvPr/>
        </p:nvSpPr>
        <p:spPr>
          <a:xfrm>
            <a:off x="5213100" y="4378050"/>
            <a:ext cx="1155900" cy="4584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0"/>
          <p:cNvSpPr/>
          <p:nvPr/>
        </p:nvSpPr>
        <p:spPr>
          <a:xfrm>
            <a:off x="5171200" y="282975"/>
            <a:ext cx="2734800" cy="141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730000" y="1318650"/>
            <a:ext cx="3300900" cy="1082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t" sz="2400"/>
              <a:t>Normalizzazione delle vie</a:t>
            </a:r>
            <a:endParaRPr/>
          </a:p>
        </p:txBody>
      </p:sp>
      <p:sp>
        <p:nvSpPr>
          <p:cNvPr id="242" name="Google Shape;242;p41"/>
          <p:cNvSpPr txBox="1"/>
          <p:nvPr>
            <p:ph idx="1" type="subTitle"/>
          </p:nvPr>
        </p:nvSpPr>
        <p:spPr>
          <a:xfrm>
            <a:off x="724950" y="2401050"/>
            <a:ext cx="3300900" cy="151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400"/>
              <a:t>Gli indirizzi sono stati uniformati e riportati tutti al formato standard: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it" sz="1400"/>
              <a:t>via/corso/piazza + nome della via + numero civico + CAP (se disponibile) + città + sigla della provincia</a:t>
            </a:r>
            <a:endParaRPr sz="1500"/>
          </a:p>
        </p:txBody>
      </p:sp>
      <p:pic>
        <p:nvPicPr>
          <p:cNvPr id="243" name="Google Shape;243;p41"/>
          <p:cNvPicPr preferRelativeResize="0"/>
          <p:nvPr/>
        </p:nvPicPr>
        <p:blipFill rotWithShape="1">
          <a:blip r:embed="rId3">
            <a:alphaModFix/>
          </a:blip>
          <a:srcRect b="0" l="0" r="0" t="0"/>
          <a:stretch/>
        </p:blipFill>
        <p:spPr>
          <a:xfrm>
            <a:off x="5035513" y="828950"/>
            <a:ext cx="3662842" cy="1082400"/>
          </a:xfrm>
          <a:prstGeom prst="rect">
            <a:avLst/>
          </a:prstGeom>
          <a:noFill/>
          <a:ln>
            <a:noFill/>
          </a:ln>
        </p:spPr>
      </p:pic>
      <p:pic>
        <p:nvPicPr>
          <p:cNvPr id="244" name="Google Shape;244;p41"/>
          <p:cNvPicPr preferRelativeResize="0"/>
          <p:nvPr/>
        </p:nvPicPr>
        <p:blipFill>
          <a:blip r:embed="rId4">
            <a:alphaModFix/>
          </a:blip>
          <a:stretch>
            <a:fillRect/>
          </a:stretch>
        </p:blipFill>
        <p:spPr>
          <a:xfrm>
            <a:off x="4662425" y="2256213"/>
            <a:ext cx="4409025" cy="1806475"/>
          </a:xfrm>
          <a:prstGeom prst="rect">
            <a:avLst/>
          </a:prstGeom>
          <a:noFill/>
          <a:ln>
            <a:noFill/>
          </a:ln>
        </p:spPr>
      </p:pic>
      <p:pic>
        <p:nvPicPr>
          <p:cNvPr id="245" name="Google Shape;245;p41"/>
          <p:cNvPicPr preferRelativeResize="0"/>
          <p:nvPr/>
        </p:nvPicPr>
        <p:blipFill rotWithShape="1">
          <a:blip r:embed="rId5">
            <a:alphaModFix/>
          </a:blip>
          <a:srcRect b="13895" l="0" r="73424" t="53683"/>
          <a:stretch/>
        </p:blipFill>
        <p:spPr>
          <a:xfrm>
            <a:off x="4946800" y="4179125"/>
            <a:ext cx="3662852" cy="38240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724950" y="1352625"/>
            <a:ext cx="3300900" cy="998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t" sz="2400"/>
              <a:t>Ricerca coordinate e filtraggio</a:t>
            </a:r>
            <a:endParaRPr sz="2400"/>
          </a:p>
        </p:txBody>
      </p:sp>
      <p:sp>
        <p:nvSpPr>
          <p:cNvPr id="251" name="Google Shape;251;p42"/>
          <p:cNvSpPr txBox="1"/>
          <p:nvPr>
            <p:ph idx="1" type="subTitle"/>
          </p:nvPr>
        </p:nvSpPr>
        <p:spPr>
          <a:xfrm>
            <a:off x="553075" y="2401000"/>
            <a:ext cx="3797400" cy="1456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it" sz="1400"/>
              <a:t>In un primo momento abbiamo utilizzato le API di Google Maps, ma viste le limitazioni siamo passati a quelle di Bing Maps. </a:t>
            </a:r>
            <a:r>
              <a:rPr lang="it" sz="1400"/>
              <a:t>In alcuni casi le coordinate non ricadono nell’area di Milano, questi annunci sono stati quindi eliminati.</a:t>
            </a:r>
            <a:endParaRPr sz="1400"/>
          </a:p>
        </p:txBody>
      </p:sp>
      <p:pic>
        <p:nvPicPr>
          <p:cNvPr id="252" name="Google Shape;252;p42"/>
          <p:cNvPicPr preferRelativeResize="0"/>
          <p:nvPr/>
        </p:nvPicPr>
        <p:blipFill>
          <a:blip r:embed="rId3">
            <a:alphaModFix/>
          </a:blip>
          <a:stretch>
            <a:fillRect/>
          </a:stretch>
        </p:blipFill>
        <p:spPr>
          <a:xfrm>
            <a:off x="5332662" y="150700"/>
            <a:ext cx="3145750" cy="2089550"/>
          </a:xfrm>
          <a:prstGeom prst="rect">
            <a:avLst/>
          </a:prstGeom>
          <a:noFill/>
          <a:ln>
            <a:noFill/>
          </a:ln>
        </p:spPr>
      </p:pic>
      <p:pic>
        <p:nvPicPr>
          <p:cNvPr id="253" name="Google Shape;253;p42"/>
          <p:cNvPicPr preferRelativeResize="0"/>
          <p:nvPr/>
        </p:nvPicPr>
        <p:blipFill>
          <a:blip r:embed="rId4">
            <a:alphaModFix/>
          </a:blip>
          <a:stretch>
            <a:fillRect/>
          </a:stretch>
        </p:blipFill>
        <p:spPr>
          <a:xfrm>
            <a:off x="5665038" y="2442900"/>
            <a:ext cx="2480966" cy="2598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Integrazione dei due datasets</a:t>
            </a:r>
            <a:endParaRPr/>
          </a:p>
        </p:txBody>
      </p:sp>
      <p:sp>
        <p:nvSpPr>
          <p:cNvPr id="259" name="Google Shape;259;p43"/>
          <p:cNvSpPr txBox="1"/>
          <p:nvPr>
            <p:ph idx="1" type="subTitle"/>
          </p:nvPr>
        </p:nvSpPr>
        <p:spPr>
          <a:xfrm>
            <a:off x="439000" y="2465300"/>
            <a:ext cx="3882900" cy="2409300"/>
          </a:xfrm>
          <a:prstGeom prst="rect">
            <a:avLst/>
          </a:prstGeom>
        </p:spPr>
        <p:txBody>
          <a:bodyPr anchorCtr="0" anchor="t" bIns="91425" lIns="91425" spcFirstLastPara="1" rIns="91425" wrap="square" tIns="91425">
            <a:normAutofit fontScale="25000" lnSpcReduction="10000"/>
          </a:bodyPr>
          <a:lstStyle/>
          <a:p>
            <a:pPr indent="-317500" lvl="0" marL="457200" rtl="0" algn="l">
              <a:lnSpc>
                <a:spcPct val="115000"/>
              </a:lnSpc>
              <a:spcBef>
                <a:spcPts val="1200"/>
              </a:spcBef>
              <a:spcAft>
                <a:spcPts val="0"/>
              </a:spcAft>
              <a:buSzPct val="100000"/>
              <a:buChar char="●"/>
            </a:pPr>
            <a:r>
              <a:rPr lang="it" sz="5600"/>
              <a:t>calcolo della distanza, in metri, tra le coordinate di ogni annuncio rispetto all’elenco dei servizi</a:t>
            </a:r>
            <a:endParaRPr sz="5600"/>
          </a:p>
          <a:p>
            <a:pPr indent="-317500" lvl="0" marL="457200" rtl="0" algn="l">
              <a:lnSpc>
                <a:spcPct val="115000"/>
              </a:lnSpc>
              <a:spcBef>
                <a:spcPts val="0"/>
              </a:spcBef>
              <a:spcAft>
                <a:spcPts val="0"/>
              </a:spcAft>
              <a:buSzPct val="100000"/>
              <a:buChar char="●"/>
            </a:pPr>
            <a:r>
              <a:rPr lang="it" sz="5600"/>
              <a:t>L’idea è quella di caricare i servizi disponibili in un raggio di 500 m. dall’abitazione. </a:t>
            </a:r>
            <a:endParaRPr sz="5600"/>
          </a:p>
          <a:p>
            <a:pPr indent="-317500" lvl="0" marL="457200" rtl="0" algn="l">
              <a:lnSpc>
                <a:spcPct val="115000"/>
              </a:lnSpc>
              <a:spcBef>
                <a:spcPts val="0"/>
              </a:spcBef>
              <a:spcAft>
                <a:spcPts val="0"/>
              </a:spcAft>
              <a:buSzPct val="100000"/>
              <a:buChar char="●"/>
            </a:pPr>
            <a:r>
              <a:rPr lang="it" sz="5600"/>
              <a:t>Per fare questo, come prima cosa abbiamo dovuto creare un indice geospaziale nelle due collezioni. </a:t>
            </a:r>
            <a:endParaRPr sz="5600"/>
          </a:p>
          <a:p>
            <a:pPr indent="0" lvl="0" marL="0" rtl="0" algn="l">
              <a:spcBef>
                <a:spcPts val="1200"/>
              </a:spcBef>
              <a:spcAft>
                <a:spcPts val="0"/>
              </a:spcAft>
              <a:buNone/>
            </a:pPr>
            <a:r>
              <a:t/>
            </a:r>
            <a:endParaRPr/>
          </a:p>
        </p:txBody>
      </p:sp>
      <p:sp>
        <p:nvSpPr>
          <p:cNvPr id="260" name="Google Shape;260;p43"/>
          <p:cNvSpPr txBox="1"/>
          <p:nvPr>
            <p:ph idx="2" type="body"/>
          </p:nvPr>
        </p:nvSpPr>
        <p:spPr>
          <a:xfrm>
            <a:off x="4791375" y="923775"/>
            <a:ext cx="3720300" cy="10152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it" sz="1400"/>
              <a:t>Di seguito</a:t>
            </a:r>
            <a:r>
              <a:rPr lang="it" sz="1400"/>
              <a:t> abbiamo effettuato una query in mongo per impostare la distanza desiderata, ossia 500 m.</a:t>
            </a:r>
            <a:endParaRPr sz="1400"/>
          </a:p>
        </p:txBody>
      </p:sp>
      <p:pic>
        <p:nvPicPr>
          <p:cNvPr id="261" name="Google Shape;261;p43"/>
          <p:cNvPicPr preferRelativeResize="0"/>
          <p:nvPr/>
        </p:nvPicPr>
        <p:blipFill>
          <a:blip r:embed="rId3">
            <a:alphaModFix/>
          </a:blip>
          <a:stretch>
            <a:fillRect/>
          </a:stretch>
        </p:blipFill>
        <p:spPr>
          <a:xfrm>
            <a:off x="4791375" y="528475"/>
            <a:ext cx="3720375" cy="395290"/>
          </a:xfrm>
          <a:prstGeom prst="rect">
            <a:avLst/>
          </a:prstGeom>
          <a:noFill/>
          <a:ln>
            <a:noFill/>
          </a:ln>
        </p:spPr>
      </p:pic>
      <p:pic>
        <p:nvPicPr>
          <p:cNvPr id="262" name="Google Shape;262;p43"/>
          <p:cNvPicPr preferRelativeResize="0"/>
          <p:nvPr/>
        </p:nvPicPr>
        <p:blipFill>
          <a:blip r:embed="rId4">
            <a:alphaModFix/>
          </a:blip>
          <a:stretch>
            <a:fillRect/>
          </a:stretch>
        </p:blipFill>
        <p:spPr>
          <a:xfrm>
            <a:off x="4791375" y="1941875"/>
            <a:ext cx="4033075" cy="2875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Introduzione</a:t>
            </a:r>
            <a:endParaRPr/>
          </a:p>
        </p:txBody>
      </p:sp>
      <p:sp>
        <p:nvSpPr>
          <p:cNvPr id="140" name="Google Shape;140;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it" sz="1600"/>
              <a:t>I motori di ricerca relativi agli affitti di appartamenti/stanze non tengono in considerazione i servizi limitrofi all’immobile</a:t>
            </a:r>
            <a:endParaRPr sz="1600"/>
          </a:p>
          <a:p>
            <a:pPr indent="-330200" lvl="0" marL="457200" rtl="0" algn="l">
              <a:lnSpc>
                <a:spcPct val="150000"/>
              </a:lnSpc>
              <a:spcBef>
                <a:spcPts val="0"/>
              </a:spcBef>
              <a:spcAft>
                <a:spcPts val="0"/>
              </a:spcAft>
              <a:buSzPts val="1600"/>
              <a:buChar char="●"/>
            </a:pPr>
            <a:r>
              <a:rPr lang="it" sz="1600"/>
              <a:t>Spostarsi e cercare determinati servizi richiede tempo e denaro</a:t>
            </a:r>
            <a:endParaRPr sz="1600"/>
          </a:p>
          <a:p>
            <a:pPr indent="-330200" lvl="0" marL="457200" rtl="0" algn="l">
              <a:lnSpc>
                <a:spcPct val="150000"/>
              </a:lnSpc>
              <a:spcBef>
                <a:spcPts val="0"/>
              </a:spcBef>
              <a:spcAft>
                <a:spcPts val="0"/>
              </a:spcAft>
              <a:buSzPts val="1600"/>
              <a:buChar char="●"/>
            </a:pPr>
            <a:r>
              <a:rPr lang="it" sz="1600"/>
              <a:t>Giustificazione di prezzo</a:t>
            </a:r>
            <a:endParaRPr sz="1600"/>
          </a:p>
          <a:p>
            <a:pPr indent="-330200" lvl="0" marL="457200" rtl="0" algn="l">
              <a:lnSpc>
                <a:spcPct val="150000"/>
              </a:lnSpc>
              <a:spcBef>
                <a:spcPts val="0"/>
              </a:spcBef>
              <a:spcAft>
                <a:spcPts val="0"/>
              </a:spcAft>
              <a:buSzPts val="1600"/>
              <a:buChar char="●"/>
            </a:pPr>
            <a:r>
              <a:rPr lang="it" sz="1600"/>
              <a:t>Come risolvere questo problema?</a:t>
            </a:r>
            <a:endParaRPr sz="1600"/>
          </a:p>
        </p:txBody>
      </p:sp>
      <p:pic>
        <p:nvPicPr>
          <p:cNvPr id="141" name="Google Shape;141;p26"/>
          <p:cNvPicPr preferRelativeResize="0"/>
          <p:nvPr/>
        </p:nvPicPr>
        <p:blipFill>
          <a:blip r:embed="rId3">
            <a:alphaModFix/>
          </a:blip>
          <a:stretch>
            <a:fillRect/>
          </a:stretch>
        </p:blipFill>
        <p:spPr>
          <a:xfrm>
            <a:off x="7380350" y="3440400"/>
            <a:ext cx="1561451" cy="1561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729450" y="596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Applicativo finale e possibili sviluppi</a:t>
            </a:r>
            <a:endParaRPr/>
          </a:p>
        </p:txBody>
      </p:sp>
      <p:sp>
        <p:nvSpPr>
          <p:cNvPr id="268" name="Google Shape;268;p44"/>
          <p:cNvSpPr txBox="1"/>
          <p:nvPr>
            <p:ph idx="1" type="body"/>
          </p:nvPr>
        </p:nvSpPr>
        <p:spPr>
          <a:xfrm>
            <a:off x="727650" y="1334975"/>
            <a:ext cx="7688700" cy="3734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it" sz="1500">
                <a:latin typeface="Arial"/>
                <a:ea typeface="Arial"/>
                <a:cs typeface="Arial"/>
                <a:sym typeface="Arial"/>
              </a:rPr>
              <a:t>Una volta ottenuto il nuovo dataset, abbiamo ipotizzato un portale web in cui l’utente riceve, oltre alle informazioni prettamente legate all’immobile, anche le informazioni sui servizi disponibili nell’area. L’utente poi potrà impostare i propri filtri e il sistema sottostante modificherà le query di pymongo. I dati relativi agli annunci, come idealista, sarebbero aggiornati su base quotidiana, mentre i servizi verrebbero aggiornati meno frequentemente</a:t>
            </a:r>
            <a:endParaRPr sz="1500">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rPr lang="it" sz="1500">
                <a:latin typeface="Arial"/>
                <a:ea typeface="Arial"/>
                <a:cs typeface="Arial"/>
                <a:sym typeface="Arial"/>
              </a:rPr>
              <a:t>I dati sugli affitti potrebbero essere recuperati anche da altri siti oltre a Idealista, come ad esempio Subito oppure OffroCasa. Anche l’elenco dei servizi potrebbe essere espanso cercando altre fonti dati.</a:t>
            </a:r>
            <a:endParaRPr sz="1500">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rPr lang="it" sz="1500">
                <a:latin typeface="Arial"/>
                <a:ea typeface="Arial"/>
                <a:cs typeface="Arial"/>
                <a:sym typeface="Arial"/>
              </a:rPr>
              <a:t>Per quanto riguarda l’aggiornamento della base dati relativa agli annunci:</a:t>
            </a:r>
            <a:endParaRPr sz="1500">
              <a:latin typeface="Arial"/>
              <a:ea typeface="Arial"/>
              <a:cs typeface="Arial"/>
              <a:sym typeface="Arial"/>
            </a:endParaRPr>
          </a:p>
          <a:p>
            <a:pPr indent="-309562" lvl="0" marL="457200" rtl="0" algn="l">
              <a:spcBef>
                <a:spcPts val="1200"/>
              </a:spcBef>
              <a:spcAft>
                <a:spcPts val="0"/>
              </a:spcAft>
              <a:buClr>
                <a:schemeClr val="accent1"/>
              </a:buClr>
              <a:buSzPct val="100000"/>
              <a:buFont typeface="Arial"/>
              <a:buChar char="●"/>
            </a:pPr>
            <a:r>
              <a:rPr lang="it" sz="1500">
                <a:latin typeface="Arial"/>
                <a:ea typeface="Arial"/>
                <a:cs typeface="Arial"/>
                <a:sym typeface="Arial"/>
              </a:rPr>
              <a:t>ogni 24 ore e nel momento in cui si scarica l’elenco degli url degli annunci sarebbe necessario confrontarli con quelli presenti attualmente nella collezione di Mongo.</a:t>
            </a:r>
            <a:endParaRPr sz="1500">
              <a:latin typeface="Arial"/>
              <a:ea typeface="Arial"/>
              <a:cs typeface="Arial"/>
              <a:sym typeface="Arial"/>
            </a:endParaRPr>
          </a:p>
          <a:p>
            <a:pPr indent="-309562" lvl="0" marL="457200" rtl="0" algn="l">
              <a:spcBef>
                <a:spcPts val="0"/>
              </a:spcBef>
              <a:spcAft>
                <a:spcPts val="0"/>
              </a:spcAft>
              <a:buClr>
                <a:schemeClr val="accent1"/>
              </a:buClr>
              <a:buSzPct val="100000"/>
              <a:buFont typeface="Arial"/>
              <a:buChar char="●"/>
            </a:pPr>
            <a:r>
              <a:rPr lang="it" sz="1500">
                <a:latin typeface="Arial"/>
                <a:ea typeface="Arial"/>
                <a:cs typeface="Arial"/>
                <a:sym typeface="Arial"/>
              </a:rPr>
              <a:t> Gli url presenti solo in Mongo dovrebbero essere cancellati in quanto probabilmente scaduti, mentre quelli mancanti dovrebbero essere aggiunti.</a:t>
            </a:r>
            <a:endParaRPr sz="1500">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Descrizione del problema</a:t>
            </a:r>
            <a:endParaRPr/>
          </a:p>
        </p:txBody>
      </p:sp>
      <p:sp>
        <p:nvSpPr>
          <p:cNvPr id="147" name="Google Shape;147;p27"/>
          <p:cNvSpPr txBox="1"/>
          <p:nvPr>
            <p:ph idx="1" type="body"/>
          </p:nvPr>
        </p:nvSpPr>
        <p:spPr>
          <a:xfrm>
            <a:off x="729450" y="2078875"/>
            <a:ext cx="7688700" cy="2693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it" sz="1600"/>
              <a:t>Portale online con ampia selezione di filtri</a:t>
            </a:r>
            <a:endParaRPr sz="1600"/>
          </a:p>
          <a:p>
            <a:pPr indent="-330200" lvl="0" marL="457200" rtl="0" algn="l">
              <a:spcBef>
                <a:spcPts val="0"/>
              </a:spcBef>
              <a:spcAft>
                <a:spcPts val="0"/>
              </a:spcAft>
              <a:buSzPts val="1600"/>
              <a:buChar char="●"/>
            </a:pPr>
            <a:r>
              <a:rPr lang="it" sz="1600"/>
              <a:t>Integrazione di diversi dataset</a:t>
            </a:r>
            <a:endParaRPr sz="1600"/>
          </a:p>
          <a:p>
            <a:pPr indent="-317500" lvl="1" marL="914400" rtl="0" algn="l">
              <a:spcBef>
                <a:spcPts val="0"/>
              </a:spcBef>
              <a:spcAft>
                <a:spcPts val="0"/>
              </a:spcAft>
              <a:buSzPts val="1400"/>
              <a:buChar char="○"/>
            </a:pPr>
            <a:r>
              <a:rPr lang="it" sz="1400"/>
              <a:t>Dataset immobiliare</a:t>
            </a:r>
            <a:endParaRPr sz="1400"/>
          </a:p>
          <a:p>
            <a:pPr indent="-317500" lvl="2" marL="1371600" rtl="0" algn="l">
              <a:spcBef>
                <a:spcPts val="0"/>
              </a:spcBef>
              <a:spcAft>
                <a:spcPts val="0"/>
              </a:spcAft>
              <a:buSzPts val="1400"/>
              <a:buChar char="■"/>
            </a:pPr>
            <a:r>
              <a:rPr lang="it" sz="1400"/>
              <a:t>Elenco annunci immobiliari, proprietà immobile, indirizzo, etc</a:t>
            </a:r>
            <a:endParaRPr sz="1400"/>
          </a:p>
          <a:p>
            <a:pPr indent="-317500" lvl="2" marL="1371600" rtl="0" algn="l">
              <a:spcBef>
                <a:spcPts val="0"/>
              </a:spcBef>
              <a:spcAft>
                <a:spcPts val="0"/>
              </a:spcAft>
              <a:buSzPts val="1400"/>
              <a:buChar char="■"/>
            </a:pPr>
            <a:r>
              <a:rPr lang="it" sz="1400"/>
              <a:t>Idealista</a:t>
            </a:r>
            <a:endParaRPr sz="1400"/>
          </a:p>
          <a:p>
            <a:pPr indent="-317500" lvl="1" marL="914400" rtl="0" algn="l">
              <a:spcBef>
                <a:spcPts val="0"/>
              </a:spcBef>
              <a:spcAft>
                <a:spcPts val="0"/>
              </a:spcAft>
              <a:buSzPts val="1400"/>
              <a:buChar char="○"/>
            </a:pPr>
            <a:r>
              <a:rPr lang="it" sz="1400"/>
              <a:t>Dataset dei servizi</a:t>
            </a:r>
            <a:endParaRPr sz="1400"/>
          </a:p>
          <a:p>
            <a:pPr indent="-317500" lvl="2" marL="1371600" rtl="0" algn="l">
              <a:spcBef>
                <a:spcPts val="0"/>
              </a:spcBef>
              <a:spcAft>
                <a:spcPts val="0"/>
              </a:spcAft>
              <a:buSzPts val="1400"/>
              <a:buChar char="■"/>
            </a:pPr>
            <a:r>
              <a:rPr lang="it" sz="1400"/>
              <a:t>Elenco attività, indirizzo, etc</a:t>
            </a:r>
            <a:endParaRPr sz="1400"/>
          </a:p>
          <a:p>
            <a:pPr indent="-317500" lvl="2" marL="1371600" rtl="0" algn="l">
              <a:spcBef>
                <a:spcPts val="0"/>
              </a:spcBef>
              <a:spcAft>
                <a:spcPts val="0"/>
              </a:spcAft>
              <a:buSzPts val="1400"/>
              <a:buChar char="■"/>
            </a:pPr>
            <a:r>
              <a:rPr lang="it" sz="1400"/>
              <a:t>Pagine Gialle</a:t>
            </a:r>
            <a:endParaRPr sz="1400"/>
          </a:p>
          <a:p>
            <a:pPr indent="-330200" lvl="0" marL="457200" rtl="0" algn="l">
              <a:spcBef>
                <a:spcPts val="0"/>
              </a:spcBef>
              <a:spcAft>
                <a:spcPts val="0"/>
              </a:spcAft>
              <a:buSzPts val="1600"/>
              <a:buChar char="●"/>
            </a:pPr>
            <a:r>
              <a:rPr lang="it" sz="1600"/>
              <a:t>Focalizzazione sulla città di milano</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Dataset Immobiliare 1</a:t>
            </a:r>
            <a:endParaRPr/>
          </a:p>
        </p:txBody>
      </p:sp>
      <p:sp>
        <p:nvSpPr>
          <p:cNvPr id="153" name="Google Shape;153;p28"/>
          <p:cNvSpPr txBox="1"/>
          <p:nvPr>
            <p:ph idx="1" type="body"/>
          </p:nvPr>
        </p:nvSpPr>
        <p:spPr>
          <a:xfrm>
            <a:off x="729450" y="2078875"/>
            <a:ext cx="7577100" cy="28227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it" sz="1600"/>
              <a:t>Web Scraping con Selenium</a:t>
            </a:r>
            <a:endParaRPr sz="1600"/>
          </a:p>
          <a:p>
            <a:pPr indent="0" lvl="0" marL="457200" rtl="0" algn="l">
              <a:lnSpc>
                <a:spcPct val="150000"/>
              </a:lnSpc>
              <a:spcBef>
                <a:spcPts val="1200"/>
              </a:spcBef>
              <a:spcAft>
                <a:spcPts val="0"/>
              </a:spcAft>
              <a:buNone/>
            </a:pPr>
            <a:r>
              <a:t/>
            </a:r>
            <a:endParaRPr sz="800"/>
          </a:p>
          <a:p>
            <a:pPr indent="-330200" lvl="0" marL="457200" rtl="0" algn="l">
              <a:lnSpc>
                <a:spcPct val="150000"/>
              </a:lnSpc>
              <a:spcBef>
                <a:spcPts val="1200"/>
              </a:spcBef>
              <a:spcAft>
                <a:spcPts val="0"/>
              </a:spcAft>
              <a:buSzPts val="1600"/>
              <a:buChar char="●"/>
            </a:pPr>
            <a:r>
              <a:rPr lang="it" sz="1600"/>
              <a:t>Fase 1: Scraping elenco annunci attivi</a:t>
            </a:r>
            <a:endParaRPr sz="1600"/>
          </a:p>
          <a:p>
            <a:pPr indent="-330200" lvl="1" marL="914400" rtl="0" algn="l">
              <a:lnSpc>
                <a:spcPct val="150000"/>
              </a:lnSpc>
              <a:spcBef>
                <a:spcPts val="0"/>
              </a:spcBef>
              <a:spcAft>
                <a:spcPts val="0"/>
              </a:spcAft>
              <a:buSzPts val="1600"/>
              <a:buChar char="○"/>
            </a:pPr>
            <a:r>
              <a:rPr lang="it" sz="1600"/>
              <a:t>Limitazione 60 pagine – Utilizzo dei filtri</a:t>
            </a:r>
            <a:endParaRPr sz="1600"/>
          </a:p>
          <a:p>
            <a:pPr indent="-330200" lvl="1" marL="914400" rtl="0" algn="l">
              <a:lnSpc>
                <a:spcPct val="150000"/>
              </a:lnSpc>
              <a:spcBef>
                <a:spcPts val="0"/>
              </a:spcBef>
              <a:spcAft>
                <a:spcPts val="0"/>
              </a:spcAft>
              <a:buSzPts val="1600"/>
              <a:buChar char="○"/>
            </a:pPr>
            <a:r>
              <a:rPr lang="it" sz="1600"/>
              <a:t>Utilizzato anche per aggiornamento dataset</a:t>
            </a:r>
            <a:endParaRPr sz="1600"/>
          </a:p>
          <a:p>
            <a:pPr indent="-330200" lvl="0" marL="457200" rtl="0" algn="l">
              <a:lnSpc>
                <a:spcPct val="150000"/>
              </a:lnSpc>
              <a:spcBef>
                <a:spcPts val="0"/>
              </a:spcBef>
              <a:spcAft>
                <a:spcPts val="0"/>
              </a:spcAft>
              <a:buSzPts val="1600"/>
              <a:buChar char="●"/>
            </a:pPr>
            <a:r>
              <a:rPr lang="it" sz="1600"/>
              <a:t>Fase 2: Scraping singolo annuncio</a:t>
            </a:r>
            <a:endParaRPr sz="1600"/>
          </a:p>
        </p:txBody>
      </p:sp>
      <p:pic>
        <p:nvPicPr>
          <p:cNvPr id="154" name="Google Shape;154;p28"/>
          <p:cNvPicPr preferRelativeResize="0"/>
          <p:nvPr/>
        </p:nvPicPr>
        <p:blipFill>
          <a:blip r:embed="rId3">
            <a:alphaModFix/>
          </a:blip>
          <a:stretch>
            <a:fillRect/>
          </a:stretch>
        </p:blipFill>
        <p:spPr>
          <a:xfrm>
            <a:off x="4873975" y="903775"/>
            <a:ext cx="4135724" cy="2058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Dataset Immobiliare 2</a:t>
            </a:r>
            <a:endParaRPr/>
          </a:p>
        </p:txBody>
      </p:sp>
      <p:sp>
        <p:nvSpPr>
          <p:cNvPr id="160" name="Google Shape;160;p29"/>
          <p:cNvSpPr txBox="1"/>
          <p:nvPr>
            <p:ph idx="1" type="body"/>
          </p:nvPr>
        </p:nvSpPr>
        <p:spPr>
          <a:xfrm>
            <a:off x="729450" y="2078875"/>
            <a:ext cx="4438800" cy="28227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it" sz="1600"/>
              <a:t>Una sessione selenium per ogni annuncio</a:t>
            </a:r>
            <a:endParaRPr sz="1600"/>
          </a:p>
          <a:p>
            <a:pPr indent="-330200" lvl="0" marL="457200" rtl="0" algn="l">
              <a:lnSpc>
                <a:spcPct val="150000"/>
              </a:lnSpc>
              <a:spcBef>
                <a:spcPts val="0"/>
              </a:spcBef>
              <a:spcAft>
                <a:spcPts val="0"/>
              </a:spcAft>
              <a:buSzPts val="1600"/>
              <a:buChar char="●"/>
            </a:pPr>
            <a:r>
              <a:rPr lang="it" sz="1600"/>
              <a:t>Identificazione porzioni della pagina per proprietà specifiche</a:t>
            </a:r>
            <a:endParaRPr sz="1600"/>
          </a:p>
          <a:p>
            <a:pPr indent="-330200" lvl="0" marL="457200" rtl="0" algn="l">
              <a:lnSpc>
                <a:spcPct val="150000"/>
              </a:lnSpc>
              <a:spcBef>
                <a:spcPts val="0"/>
              </a:spcBef>
              <a:spcAft>
                <a:spcPts val="0"/>
              </a:spcAft>
              <a:buSzPts val="1600"/>
              <a:buChar char="●"/>
            </a:pPr>
            <a:r>
              <a:rPr lang="it" sz="1600"/>
              <a:t>Gestione dei campi opzionali</a:t>
            </a:r>
            <a:endParaRPr sz="1600"/>
          </a:p>
          <a:p>
            <a:pPr indent="-330200" lvl="0" marL="457200" rtl="0" algn="l">
              <a:lnSpc>
                <a:spcPct val="150000"/>
              </a:lnSpc>
              <a:spcBef>
                <a:spcPts val="0"/>
              </a:spcBef>
              <a:spcAft>
                <a:spcPts val="0"/>
              </a:spcAft>
              <a:buSzPts val="1600"/>
              <a:buChar char="●"/>
            </a:pPr>
            <a:r>
              <a:rPr lang="it" sz="1600"/>
              <a:t>4300 elementi </a:t>
            </a:r>
            <a:endParaRPr sz="1600"/>
          </a:p>
          <a:p>
            <a:pPr indent="-330200" lvl="1" marL="914400" rtl="0" algn="l">
              <a:lnSpc>
                <a:spcPct val="150000"/>
              </a:lnSpc>
              <a:spcBef>
                <a:spcPts val="0"/>
              </a:spcBef>
              <a:spcAft>
                <a:spcPts val="0"/>
              </a:spcAft>
              <a:buSzPts val="1600"/>
              <a:buChar char="○"/>
            </a:pPr>
            <a:r>
              <a:rPr lang="it" sz="1600"/>
              <a:t>vs 4800 disponibili</a:t>
            </a:r>
            <a:endParaRPr sz="1600"/>
          </a:p>
        </p:txBody>
      </p:sp>
      <p:pic>
        <p:nvPicPr>
          <p:cNvPr id="161" name="Google Shape;161;p29"/>
          <p:cNvPicPr preferRelativeResize="0"/>
          <p:nvPr/>
        </p:nvPicPr>
        <p:blipFill>
          <a:blip r:embed="rId3">
            <a:alphaModFix/>
          </a:blip>
          <a:stretch>
            <a:fillRect/>
          </a:stretch>
        </p:blipFill>
        <p:spPr>
          <a:xfrm>
            <a:off x="5168250" y="2571757"/>
            <a:ext cx="3758875" cy="2429668"/>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Dataset Immobiliare 3</a:t>
            </a:r>
            <a:endParaRPr/>
          </a:p>
        </p:txBody>
      </p:sp>
      <p:sp>
        <p:nvSpPr>
          <p:cNvPr id="167" name="Google Shape;167;p30"/>
          <p:cNvSpPr txBox="1"/>
          <p:nvPr>
            <p:ph idx="1" type="body"/>
          </p:nvPr>
        </p:nvSpPr>
        <p:spPr>
          <a:xfrm>
            <a:off x="729450" y="2078875"/>
            <a:ext cx="4656600" cy="28227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it" sz="1600"/>
              <a:t>Blocco delle richieste da parte di Idealista</a:t>
            </a:r>
            <a:endParaRPr sz="1600"/>
          </a:p>
          <a:p>
            <a:pPr indent="-330200" lvl="1" marL="914400" rtl="0" algn="l">
              <a:lnSpc>
                <a:spcPct val="150000"/>
              </a:lnSpc>
              <a:spcBef>
                <a:spcPts val="0"/>
              </a:spcBef>
              <a:spcAft>
                <a:spcPts val="0"/>
              </a:spcAft>
              <a:buSzPts val="1600"/>
              <a:buChar char="○"/>
            </a:pPr>
            <a:r>
              <a:rPr lang="it" sz="1600"/>
              <a:t>Human verification</a:t>
            </a:r>
            <a:endParaRPr sz="1600"/>
          </a:p>
          <a:p>
            <a:pPr indent="-330200" lvl="0" marL="457200" rtl="0" algn="l">
              <a:lnSpc>
                <a:spcPct val="150000"/>
              </a:lnSpc>
              <a:spcBef>
                <a:spcPts val="0"/>
              </a:spcBef>
              <a:spcAft>
                <a:spcPts val="0"/>
              </a:spcAft>
              <a:buSzPts val="1600"/>
              <a:buChar char="●"/>
            </a:pPr>
            <a:r>
              <a:rPr lang="it" sz="1600"/>
              <a:t>Utilizzo di proxy</a:t>
            </a:r>
            <a:endParaRPr sz="1600"/>
          </a:p>
          <a:p>
            <a:pPr indent="-330200" lvl="1" marL="914400" rtl="0" algn="l">
              <a:lnSpc>
                <a:spcPct val="150000"/>
              </a:lnSpc>
              <a:spcBef>
                <a:spcPts val="0"/>
              </a:spcBef>
              <a:spcAft>
                <a:spcPts val="0"/>
              </a:spcAft>
              <a:buSzPts val="1600"/>
              <a:buChar char="○"/>
            </a:pPr>
            <a:r>
              <a:rPr lang="it" sz="1600"/>
              <a:t>Free proxy vs premium</a:t>
            </a:r>
            <a:endParaRPr sz="1600"/>
          </a:p>
          <a:p>
            <a:pPr indent="-330200" lvl="0" marL="457200" rtl="0" algn="l">
              <a:lnSpc>
                <a:spcPct val="150000"/>
              </a:lnSpc>
              <a:spcBef>
                <a:spcPts val="0"/>
              </a:spcBef>
              <a:spcAft>
                <a:spcPts val="0"/>
              </a:spcAft>
              <a:buSzPts val="1600"/>
              <a:buChar char="●"/>
            </a:pPr>
            <a:r>
              <a:rPr lang="it" sz="1600"/>
              <a:t>Impostabili nei parametri di Firefox</a:t>
            </a:r>
            <a:endParaRPr sz="1600"/>
          </a:p>
        </p:txBody>
      </p:sp>
      <p:pic>
        <p:nvPicPr>
          <p:cNvPr id="168" name="Google Shape;168;p30"/>
          <p:cNvPicPr preferRelativeResize="0"/>
          <p:nvPr/>
        </p:nvPicPr>
        <p:blipFill rotWithShape="1">
          <a:blip r:embed="rId3">
            <a:alphaModFix/>
          </a:blip>
          <a:srcRect b="-1630" l="-4440" r="4439" t="1630"/>
          <a:stretch/>
        </p:blipFill>
        <p:spPr>
          <a:xfrm>
            <a:off x="5085588" y="591075"/>
            <a:ext cx="3904551" cy="3035750"/>
          </a:xfrm>
          <a:prstGeom prst="rect">
            <a:avLst/>
          </a:prstGeom>
          <a:noFill/>
          <a:ln>
            <a:noFill/>
          </a:ln>
          <a:effectLst>
            <a:outerShdw blurRad="57150" rotWithShape="0" algn="bl" dir="5400000" dist="19050">
              <a:srgbClr val="000000">
                <a:alpha val="50000"/>
              </a:srgbClr>
            </a:outerShdw>
          </a:effectLst>
        </p:spPr>
      </p:pic>
      <p:pic>
        <p:nvPicPr>
          <p:cNvPr id="169" name="Google Shape;169;p30"/>
          <p:cNvPicPr preferRelativeResize="0"/>
          <p:nvPr/>
        </p:nvPicPr>
        <p:blipFill>
          <a:blip r:embed="rId4">
            <a:alphaModFix/>
          </a:blip>
          <a:stretch>
            <a:fillRect/>
          </a:stretch>
        </p:blipFill>
        <p:spPr>
          <a:xfrm>
            <a:off x="4616825" y="3521622"/>
            <a:ext cx="4373325" cy="13799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Dataset Servizi 1</a:t>
            </a:r>
            <a:endParaRPr/>
          </a:p>
        </p:txBody>
      </p:sp>
      <p:sp>
        <p:nvSpPr>
          <p:cNvPr id="175" name="Google Shape;175;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it" sz="1600"/>
              <a:t>Web Scraping con Selenium</a:t>
            </a:r>
            <a:endParaRPr sz="1600"/>
          </a:p>
          <a:p>
            <a:pPr indent="-330200" lvl="0" marL="457200" rtl="0" algn="l">
              <a:spcBef>
                <a:spcPts val="0"/>
              </a:spcBef>
              <a:spcAft>
                <a:spcPts val="0"/>
              </a:spcAft>
              <a:buSzPts val="1600"/>
              <a:buChar char="●"/>
            </a:pPr>
            <a:r>
              <a:rPr lang="it" sz="1600"/>
              <a:t>5 macrocategorie</a:t>
            </a:r>
            <a:endParaRPr sz="1600"/>
          </a:p>
          <a:p>
            <a:pPr indent="-330200" lvl="1" marL="914400" rtl="0" algn="l">
              <a:spcBef>
                <a:spcPts val="0"/>
              </a:spcBef>
              <a:spcAft>
                <a:spcPts val="0"/>
              </a:spcAft>
              <a:buSzPts val="1600"/>
              <a:buChar char="○"/>
            </a:pPr>
            <a:r>
              <a:rPr lang="it" sz="1600"/>
              <a:t>Fare la spesa</a:t>
            </a:r>
            <a:endParaRPr sz="1600"/>
          </a:p>
          <a:p>
            <a:pPr indent="-330200" lvl="1" marL="914400" rtl="0" algn="l">
              <a:spcBef>
                <a:spcPts val="0"/>
              </a:spcBef>
              <a:spcAft>
                <a:spcPts val="0"/>
              </a:spcAft>
              <a:buSzPts val="1600"/>
              <a:buChar char="○"/>
            </a:pPr>
            <a:r>
              <a:rPr lang="it" sz="1600"/>
              <a:t>Servizi</a:t>
            </a:r>
            <a:endParaRPr sz="1600"/>
          </a:p>
          <a:p>
            <a:pPr indent="-330200" lvl="1" marL="914400" rtl="0" algn="l">
              <a:spcBef>
                <a:spcPts val="0"/>
              </a:spcBef>
              <a:spcAft>
                <a:spcPts val="0"/>
              </a:spcAft>
              <a:buSzPts val="1600"/>
              <a:buChar char="○"/>
            </a:pPr>
            <a:r>
              <a:rPr lang="it" sz="1600"/>
              <a:t>Mangiare</a:t>
            </a:r>
            <a:endParaRPr sz="1600"/>
          </a:p>
          <a:p>
            <a:pPr indent="-330200" lvl="1" marL="914400" rtl="0" algn="l">
              <a:spcBef>
                <a:spcPts val="0"/>
              </a:spcBef>
              <a:spcAft>
                <a:spcPts val="0"/>
              </a:spcAft>
              <a:buSzPts val="1600"/>
              <a:buChar char="○"/>
            </a:pPr>
            <a:r>
              <a:rPr lang="it" sz="1600"/>
              <a:t>Pubblica utilità</a:t>
            </a:r>
            <a:endParaRPr sz="1600"/>
          </a:p>
          <a:p>
            <a:pPr indent="-330200" lvl="1" marL="914400" rtl="0" algn="l">
              <a:spcBef>
                <a:spcPts val="0"/>
              </a:spcBef>
              <a:spcAft>
                <a:spcPts val="0"/>
              </a:spcAft>
              <a:buSzPts val="1600"/>
              <a:buChar char="○"/>
            </a:pPr>
            <a:r>
              <a:rPr lang="it" sz="1600"/>
              <a:t>Sport e tempo libero</a:t>
            </a:r>
            <a:endParaRPr sz="1600"/>
          </a:p>
        </p:txBody>
      </p:sp>
      <p:pic>
        <p:nvPicPr>
          <p:cNvPr id="176" name="Google Shape;176;p31"/>
          <p:cNvPicPr preferRelativeResize="0"/>
          <p:nvPr/>
        </p:nvPicPr>
        <p:blipFill>
          <a:blip r:embed="rId3">
            <a:alphaModFix/>
          </a:blip>
          <a:stretch>
            <a:fillRect/>
          </a:stretch>
        </p:blipFill>
        <p:spPr>
          <a:xfrm>
            <a:off x="4572000" y="1083575"/>
            <a:ext cx="4054825" cy="364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Dataset Servizi 2</a:t>
            </a:r>
            <a:endParaRPr/>
          </a:p>
        </p:txBody>
      </p:sp>
      <p:sp>
        <p:nvSpPr>
          <p:cNvPr id="182" name="Google Shape;182;p32"/>
          <p:cNvSpPr txBox="1"/>
          <p:nvPr>
            <p:ph idx="1" type="body"/>
          </p:nvPr>
        </p:nvSpPr>
        <p:spPr>
          <a:xfrm>
            <a:off x="729450" y="2013500"/>
            <a:ext cx="7688700" cy="280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it" sz="1600"/>
              <a:t>200 elementi per ricerca</a:t>
            </a:r>
            <a:endParaRPr sz="1600"/>
          </a:p>
          <a:p>
            <a:pPr indent="-330200" lvl="0" marL="457200" rtl="0" algn="l">
              <a:spcBef>
                <a:spcPts val="0"/>
              </a:spcBef>
              <a:spcAft>
                <a:spcPts val="0"/>
              </a:spcAft>
              <a:buSzPts val="1600"/>
              <a:buChar char="●"/>
            </a:pPr>
            <a:r>
              <a:rPr lang="it" sz="1600"/>
              <a:t>Estrazione di</a:t>
            </a:r>
            <a:endParaRPr sz="1600"/>
          </a:p>
          <a:p>
            <a:pPr indent="-330200" lvl="1" marL="914400" rtl="0" algn="l">
              <a:spcBef>
                <a:spcPts val="0"/>
              </a:spcBef>
              <a:spcAft>
                <a:spcPts val="0"/>
              </a:spcAft>
              <a:buSzPts val="1600"/>
              <a:buChar char="○"/>
            </a:pPr>
            <a:r>
              <a:rPr lang="it" sz="1600"/>
              <a:t>Tipologia</a:t>
            </a:r>
            <a:endParaRPr sz="1600"/>
          </a:p>
          <a:p>
            <a:pPr indent="-330200" lvl="1" marL="914400" rtl="0" algn="l">
              <a:spcBef>
                <a:spcPts val="0"/>
              </a:spcBef>
              <a:spcAft>
                <a:spcPts val="0"/>
              </a:spcAft>
              <a:buSzPts val="1600"/>
              <a:buChar char="○"/>
            </a:pPr>
            <a:r>
              <a:rPr lang="it" sz="1600"/>
              <a:t>Ragione Sociale</a:t>
            </a:r>
            <a:endParaRPr sz="1600"/>
          </a:p>
          <a:p>
            <a:pPr indent="-330200" lvl="1" marL="914400" rtl="0" algn="l">
              <a:spcBef>
                <a:spcPts val="0"/>
              </a:spcBef>
              <a:spcAft>
                <a:spcPts val="0"/>
              </a:spcAft>
              <a:buSzPts val="1600"/>
              <a:buChar char="○"/>
            </a:pPr>
            <a:r>
              <a:rPr lang="it" sz="1600"/>
              <a:t>Indirizzo</a:t>
            </a:r>
            <a:endParaRPr sz="1600"/>
          </a:p>
          <a:p>
            <a:pPr indent="-330200" lvl="1" marL="914400" rtl="0" algn="l">
              <a:spcBef>
                <a:spcPts val="0"/>
              </a:spcBef>
              <a:spcAft>
                <a:spcPts val="0"/>
              </a:spcAft>
              <a:buSzPts val="1600"/>
              <a:buChar char="○"/>
            </a:pPr>
            <a:r>
              <a:rPr lang="it" sz="1600"/>
              <a:t>[Quartiere]</a:t>
            </a:r>
            <a:endParaRPr sz="1600"/>
          </a:p>
          <a:p>
            <a:pPr indent="0" lvl="0" marL="914400" rtl="0" algn="l">
              <a:spcBef>
                <a:spcPts val="1200"/>
              </a:spcBef>
              <a:spcAft>
                <a:spcPts val="0"/>
              </a:spcAft>
              <a:buNone/>
            </a:pPr>
            <a:r>
              <a:t/>
            </a:r>
            <a:endParaRPr sz="100"/>
          </a:p>
          <a:p>
            <a:pPr indent="-330200" lvl="0" marL="457200" rtl="0" algn="l">
              <a:spcBef>
                <a:spcPts val="1200"/>
              </a:spcBef>
              <a:spcAft>
                <a:spcPts val="0"/>
              </a:spcAft>
              <a:buSzPts val="1600"/>
              <a:buChar char="●"/>
            </a:pPr>
            <a:r>
              <a:rPr lang="it" sz="1600"/>
              <a:t>~ 31K elementi</a:t>
            </a:r>
            <a:endParaRPr sz="1600"/>
          </a:p>
        </p:txBody>
      </p:sp>
      <p:pic>
        <p:nvPicPr>
          <p:cNvPr id="183" name="Google Shape;183;p32"/>
          <p:cNvPicPr preferRelativeResize="0"/>
          <p:nvPr/>
        </p:nvPicPr>
        <p:blipFill>
          <a:blip r:embed="rId3">
            <a:alphaModFix/>
          </a:blip>
          <a:stretch>
            <a:fillRect/>
          </a:stretch>
        </p:blipFill>
        <p:spPr>
          <a:xfrm>
            <a:off x="3646161" y="2503925"/>
            <a:ext cx="5229339" cy="2059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3"/>
          <p:cNvPicPr preferRelativeResize="0"/>
          <p:nvPr/>
        </p:nvPicPr>
        <p:blipFill>
          <a:blip r:embed="rId3">
            <a:alphaModFix/>
          </a:blip>
          <a:stretch>
            <a:fillRect/>
          </a:stretch>
        </p:blipFill>
        <p:spPr>
          <a:xfrm>
            <a:off x="3784551" y="851550"/>
            <a:ext cx="4625050" cy="4082350"/>
          </a:xfrm>
          <a:prstGeom prst="rect">
            <a:avLst/>
          </a:prstGeom>
          <a:noFill/>
          <a:ln>
            <a:noFill/>
          </a:ln>
        </p:spPr>
      </p:pic>
      <p:sp>
        <p:nvSpPr>
          <p:cNvPr id="189" name="Google Shape;189;p33"/>
          <p:cNvSpPr txBox="1"/>
          <p:nvPr>
            <p:ph type="title"/>
          </p:nvPr>
        </p:nvSpPr>
        <p:spPr>
          <a:xfrm>
            <a:off x="729450" y="1318650"/>
            <a:ext cx="27348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Visualizzazione dei dati preliminari</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