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3462258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3217427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1734096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2240516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44107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71596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14829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3316994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180055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3004998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352B804-7D6D-4B2B-807F-C58601219FE9}" type="datetimeFigureOut">
              <a:rPr lang="zh-CN" altLang="en-US" smtClean="0"/>
              <a:t>2016/10/17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190322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52B804-7D6D-4B2B-807F-C58601219FE9}" type="datetimeFigureOut">
              <a:rPr lang="zh-CN" altLang="en-US" smtClean="0"/>
              <a:t>2016/10/17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FE38CB-4B53-4C6E-AA1B-04C9CA085EC7}" type="slidenum">
              <a:rPr lang="zh-CN" altLang="en-US" smtClean="0"/>
              <a:t>‹#›</a:t>
            </a:fld>
            <a:endParaRPr lang="zh-CN" altLang="en-US"/>
          </a:p>
        </p:txBody>
      </p:sp>
    </p:spTree>
    <p:extLst>
      <p:ext uri="{BB962C8B-B14F-4D97-AF65-F5344CB8AC3E}">
        <p14:creationId xmlns:p14="http://schemas.microsoft.com/office/powerpoint/2010/main" val="172106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大型网站架构演进</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750824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数据垂直拆分</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24" name="直接箭头连接符 23"/>
          <p:cNvCxnSpPr>
            <a:stCxn id="5" idx="2"/>
            <a:endCxn id="32" idx="1"/>
          </p:cNvCxnSpPr>
          <p:nvPr/>
        </p:nvCxnSpPr>
        <p:spPr>
          <a:xfrm>
            <a:off x="3023328" y="3481200"/>
            <a:ext cx="3716213" cy="19824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2"/>
            <a:endCxn id="32" idx="1"/>
          </p:cNvCxnSpPr>
          <p:nvPr/>
        </p:nvCxnSpPr>
        <p:spPr>
          <a:xfrm flipH="1">
            <a:off x="6739541" y="3481200"/>
            <a:ext cx="1922453" cy="198242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流程图: 磁盘 26"/>
          <p:cNvSpPr/>
          <p:nvPr/>
        </p:nvSpPr>
        <p:spPr>
          <a:xfrm>
            <a:off x="1018682" y="5939328"/>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DB4Read</a:t>
            </a:r>
            <a:endParaRPr lang="zh-CN" altLang="en-US" dirty="0"/>
          </a:p>
        </p:txBody>
      </p:sp>
      <p:cxnSp>
        <p:nvCxnSpPr>
          <p:cNvPr id="28" name="直接箭头连接符 27"/>
          <p:cNvCxnSpPr>
            <a:stCxn id="5" idx="2"/>
            <a:endCxn id="27" idx="1"/>
          </p:cNvCxnSpPr>
          <p:nvPr/>
        </p:nvCxnSpPr>
        <p:spPr>
          <a:xfrm flipH="1">
            <a:off x="1970304" y="3481200"/>
            <a:ext cx="1053024"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2"/>
            <a:endCxn id="27" idx="1"/>
          </p:cNvCxnSpPr>
          <p:nvPr/>
        </p:nvCxnSpPr>
        <p:spPr>
          <a:xfrm flipH="1">
            <a:off x="1970304" y="3481200"/>
            <a:ext cx="6691690"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2" name="流程图: 磁盘 31"/>
          <p:cNvSpPr/>
          <p:nvPr/>
        </p:nvSpPr>
        <p:spPr>
          <a:xfrm>
            <a:off x="6281837" y="5463620"/>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33" name="流程图: 磁盘 32"/>
          <p:cNvSpPr/>
          <p:nvPr/>
        </p:nvSpPr>
        <p:spPr>
          <a:xfrm>
            <a:off x="8257964" y="5591801"/>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34" name="流程图: 磁盘 33"/>
          <p:cNvSpPr/>
          <p:nvPr/>
        </p:nvSpPr>
        <p:spPr>
          <a:xfrm>
            <a:off x="10227765" y="5701474"/>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41" name="直接箭头连接符 40"/>
          <p:cNvCxnSpPr>
            <a:stCxn id="5" idx="2"/>
            <a:endCxn id="33" idx="1"/>
          </p:cNvCxnSpPr>
          <p:nvPr/>
        </p:nvCxnSpPr>
        <p:spPr>
          <a:xfrm>
            <a:off x="3023328" y="3481200"/>
            <a:ext cx="5692340" cy="21106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p:cNvCxnSpPr>
            <a:stCxn id="5" idx="2"/>
            <a:endCxn id="34" idx="1"/>
          </p:cNvCxnSpPr>
          <p:nvPr/>
        </p:nvCxnSpPr>
        <p:spPr>
          <a:xfrm>
            <a:off x="3023328" y="3481200"/>
            <a:ext cx="7662141" cy="22202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11" idx="2"/>
            <a:endCxn id="34" idx="1"/>
          </p:cNvCxnSpPr>
          <p:nvPr/>
        </p:nvCxnSpPr>
        <p:spPr>
          <a:xfrm>
            <a:off x="8661994" y="3481200"/>
            <a:ext cx="2023475" cy="22202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a:stCxn id="11" idx="2"/>
            <a:endCxn id="33" idx="1"/>
          </p:cNvCxnSpPr>
          <p:nvPr/>
        </p:nvCxnSpPr>
        <p:spPr>
          <a:xfrm>
            <a:off x="8661994" y="3481200"/>
            <a:ext cx="53674" cy="211060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32" idx="3"/>
            <a:endCxn id="27" idx="4"/>
          </p:cNvCxnSpPr>
          <p:nvPr/>
        </p:nvCxnSpPr>
        <p:spPr>
          <a:xfrm flipH="1" flipV="1">
            <a:off x="2921925" y="6158674"/>
            <a:ext cx="3817616" cy="2193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8" name="直接箭头连接符 57"/>
          <p:cNvCxnSpPr>
            <a:stCxn id="27" idx="4"/>
            <a:endCxn id="33" idx="3"/>
          </p:cNvCxnSpPr>
          <p:nvPr/>
        </p:nvCxnSpPr>
        <p:spPr>
          <a:xfrm>
            <a:off x="2921925" y="6158674"/>
            <a:ext cx="5793743" cy="34752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p:cNvCxnSpPr>
            <a:stCxn id="27" idx="4"/>
            <a:endCxn id="34" idx="3"/>
          </p:cNvCxnSpPr>
          <p:nvPr/>
        </p:nvCxnSpPr>
        <p:spPr>
          <a:xfrm>
            <a:off x="2921925" y="6158674"/>
            <a:ext cx="7763544" cy="4572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791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数据水平拆分</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15" name="直接箭头连接符 14"/>
          <p:cNvCxnSpPr>
            <a:stCxn id="5" idx="2"/>
            <a:endCxn id="20" idx="1"/>
          </p:cNvCxnSpPr>
          <p:nvPr/>
        </p:nvCxnSpPr>
        <p:spPr>
          <a:xfrm>
            <a:off x="3023328" y="3481200"/>
            <a:ext cx="2462350" cy="19178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p:cNvCxnSpPr>
            <a:stCxn id="11" idx="2"/>
            <a:endCxn id="20" idx="1"/>
          </p:cNvCxnSpPr>
          <p:nvPr/>
        </p:nvCxnSpPr>
        <p:spPr>
          <a:xfrm flipH="1">
            <a:off x="5485678" y="3481200"/>
            <a:ext cx="3176316" cy="191780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流程图: 磁盘 16"/>
          <p:cNvSpPr/>
          <p:nvPr/>
        </p:nvSpPr>
        <p:spPr>
          <a:xfrm>
            <a:off x="1018682" y="5939328"/>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DB4Read</a:t>
            </a:r>
            <a:endParaRPr lang="zh-CN" altLang="en-US" dirty="0"/>
          </a:p>
        </p:txBody>
      </p:sp>
      <p:cxnSp>
        <p:nvCxnSpPr>
          <p:cNvPr id="18" name="直接箭头连接符 17"/>
          <p:cNvCxnSpPr>
            <a:stCxn id="5" idx="2"/>
            <a:endCxn id="17" idx="1"/>
          </p:cNvCxnSpPr>
          <p:nvPr/>
        </p:nvCxnSpPr>
        <p:spPr>
          <a:xfrm flipH="1">
            <a:off x="1970304" y="3481200"/>
            <a:ext cx="1053024"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p:cNvCxnSpPr>
            <a:stCxn id="11" idx="2"/>
            <a:endCxn id="17" idx="1"/>
          </p:cNvCxnSpPr>
          <p:nvPr/>
        </p:nvCxnSpPr>
        <p:spPr>
          <a:xfrm flipH="1">
            <a:off x="1970304" y="3481200"/>
            <a:ext cx="6691690"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流程图: 磁盘 19"/>
          <p:cNvSpPr/>
          <p:nvPr/>
        </p:nvSpPr>
        <p:spPr>
          <a:xfrm>
            <a:off x="5027974" y="5399003"/>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21" name="流程图: 磁盘 20"/>
          <p:cNvSpPr/>
          <p:nvPr/>
        </p:nvSpPr>
        <p:spPr>
          <a:xfrm>
            <a:off x="6440745" y="5482128"/>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22" name="流程图: 磁盘 21"/>
          <p:cNvSpPr/>
          <p:nvPr/>
        </p:nvSpPr>
        <p:spPr>
          <a:xfrm>
            <a:off x="7853516" y="5597738"/>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23" name="直接箭头连接符 22"/>
          <p:cNvCxnSpPr>
            <a:stCxn id="5" idx="2"/>
            <a:endCxn id="21" idx="1"/>
          </p:cNvCxnSpPr>
          <p:nvPr/>
        </p:nvCxnSpPr>
        <p:spPr>
          <a:xfrm>
            <a:off x="3023328" y="3481200"/>
            <a:ext cx="3875121" cy="20009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5" idx="2"/>
            <a:endCxn id="22" idx="1"/>
          </p:cNvCxnSpPr>
          <p:nvPr/>
        </p:nvCxnSpPr>
        <p:spPr>
          <a:xfrm>
            <a:off x="3023328" y="3481200"/>
            <a:ext cx="5287892" cy="21165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2"/>
            <a:endCxn id="22" idx="1"/>
          </p:cNvCxnSpPr>
          <p:nvPr/>
        </p:nvCxnSpPr>
        <p:spPr>
          <a:xfrm flipH="1">
            <a:off x="8311220" y="3481200"/>
            <a:ext cx="350774" cy="211653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p:cNvCxnSpPr>
            <a:stCxn id="11" idx="2"/>
            <a:endCxn id="21" idx="1"/>
          </p:cNvCxnSpPr>
          <p:nvPr/>
        </p:nvCxnSpPr>
        <p:spPr>
          <a:xfrm flipH="1">
            <a:off x="6898449" y="3481200"/>
            <a:ext cx="1763545" cy="20009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20" idx="3"/>
            <a:endCxn id="17" idx="4"/>
          </p:cNvCxnSpPr>
          <p:nvPr/>
        </p:nvCxnSpPr>
        <p:spPr>
          <a:xfrm flipH="1" flipV="1">
            <a:off x="2921925" y="6158674"/>
            <a:ext cx="2563753" cy="15472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p:cNvCxnSpPr>
            <a:stCxn id="17" idx="4"/>
            <a:endCxn id="21" idx="3"/>
          </p:cNvCxnSpPr>
          <p:nvPr/>
        </p:nvCxnSpPr>
        <p:spPr>
          <a:xfrm>
            <a:off x="2921925" y="6158674"/>
            <a:ext cx="3976524" cy="23785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7" idx="4"/>
            <a:endCxn id="22" idx="3"/>
          </p:cNvCxnSpPr>
          <p:nvPr/>
        </p:nvCxnSpPr>
        <p:spPr>
          <a:xfrm>
            <a:off x="2921925" y="6158674"/>
            <a:ext cx="5389295" cy="35346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9" name="流程图: 磁盘 38"/>
          <p:cNvSpPr/>
          <p:nvPr/>
        </p:nvSpPr>
        <p:spPr>
          <a:xfrm>
            <a:off x="9294716" y="5701474"/>
            <a:ext cx="915408" cy="914400"/>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cxnSp>
        <p:nvCxnSpPr>
          <p:cNvPr id="40" name="直接箭头连接符 39"/>
          <p:cNvCxnSpPr>
            <a:stCxn id="11" idx="2"/>
            <a:endCxn id="39" idx="1"/>
          </p:cNvCxnSpPr>
          <p:nvPr/>
        </p:nvCxnSpPr>
        <p:spPr>
          <a:xfrm>
            <a:off x="8661994" y="3481200"/>
            <a:ext cx="1090426" cy="22202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p:cNvCxnSpPr>
            <a:stCxn id="5" idx="2"/>
            <a:endCxn id="39" idx="1"/>
          </p:cNvCxnSpPr>
          <p:nvPr/>
        </p:nvCxnSpPr>
        <p:spPr>
          <a:xfrm>
            <a:off x="3023328" y="3481200"/>
            <a:ext cx="6729092" cy="222027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stCxn id="17" idx="4"/>
            <a:endCxn id="39" idx="3"/>
          </p:cNvCxnSpPr>
          <p:nvPr/>
        </p:nvCxnSpPr>
        <p:spPr>
          <a:xfrm>
            <a:off x="2921925" y="6158674"/>
            <a:ext cx="6830495" cy="4572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48135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应用服务化</a:t>
            </a:r>
            <a:endParaRPr lang="zh-CN" altLang="en-US" dirty="0"/>
          </a:p>
        </p:txBody>
      </p:sp>
      <p:sp>
        <p:nvSpPr>
          <p:cNvPr id="3" name="圆角矩形 2"/>
          <p:cNvSpPr/>
          <p:nvPr/>
        </p:nvSpPr>
        <p:spPr>
          <a:xfrm>
            <a:off x="1555846"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商品系统</a:t>
            </a:r>
            <a:endParaRPr lang="zh-CN" altLang="en-US" dirty="0"/>
          </a:p>
        </p:txBody>
      </p:sp>
      <p:sp>
        <p:nvSpPr>
          <p:cNvPr id="4" name="圆角矩形 3"/>
          <p:cNvSpPr/>
          <p:nvPr/>
        </p:nvSpPr>
        <p:spPr>
          <a:xfrm>
            <a:off x="2950193"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商品系统</a:t>
            </a:r>
            <a:endParaRPr lang="zh-CN" altLang="en-US" dirty="0"/>
          </a:p>
        </p:txBody>
      </p:sp>
      <p:sp>
        <p:nvSpPr>
          <p:cNvPr id="5" name="圆角矩形 4"/>
          <p:cNvSpPr/>
          <p:nvPr/>
        </p:nvSpPr>
        <p:spPr>
          <a:xfrm>
            <a:off x="4344540"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登录注册</a:t>
            </a:r>
            <a:endParaRPr lang="zh-CN" altLang="en-US" dirty="0"/>
          </a:p>
        </p:txBody>
      </p:sp>
      <p:sp>
        <p:nvSpPr>
          <p:cNvPr id="6" name="圆角矩形 5"/>
          <p:cNvSpPr/>
          <p:nvPr/>
        </p:nvSpPr>
        <p:spPr>
          <a:xfrm>
            <a:off x="5738887"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登录注册</a:t>
            </a:r>
            <a:endParaRPr lang="zh-CN" altLang="en-US" dirty="0"/>
          </a:p>
        </p:txBody>
      </p:sp>
      <p:sp>
        <p:nvSpPr>
          <p:cNvPr id="7" name="圆角矩形 6"/>
          <p:cNvSpPr/>
          <p:nvPr/>
        </p:nvSpPr>
        <p:spPr>
          <a:xfrm>
            <a:off x="7133234"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交易系统</a:t>
            </a:r>
            <a:endParaRPr lang="zh-CN" altLang="en-US" dirty="0"/>
          </a:p>
        </p:txBody>
      </p:sp>
      <p:sp>
        <p:nvSpPr>
          <p:cNvPr id="8" name="圆角矩形 7"/>
          <p:cNvSpPr/>
          <p:nvPr/>
        </p:nvSpPr>
        <p:spPr>
          <a:xfrm>
            <a:off x="8527581" y="1897039"/>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交易系统</a:t>
            </a:r>
            <a:endParaRPr lang="zh-CN" altLang="en-US" dirty="0"/>
          </a:p>
        </p:txBody>
      </p:sp>
      <p:sp>
        <p:nvSpPr>
          <p:cNvPr id="9" name="圆角矩形 8"/>
          <p:cNvSpPr/>
          <p:nvPr/>
        </p:nvSpPr>
        <p:spPr>
          <a:xfrm>
            <a:off x="2276905" y="3646227"/>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商品中心</a:t>
            </a:r>
            <a:endParaRPr lang="zh-CN" altLang="en-US" dirty="0"/>
          </a:p>
        </p:txBody>
      </p:sp>
      <p:sp>
        <p:nvSpPr>
          <p:cNvPr id="10" name="圆角矩形 9"/>
          <p:cNvSpPr/>
          <p:nvPr/>
        </p:nvSpPr>
        <p:spPr>
          <a:xfrm>
            <a:off x="5047401" y="3646227"/>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用户中心</a:t>
            </a:r>
            <a:endParaRPr lang="zh-CN" altLang="en-US" dirty="0"/>
          </a:p>
        </p:txBody>
      </p:sp>
      <p:sp>
        <p:nvSpPr>
          <p:cNvPr id="11" name="圆角矩形 10"/>
          <p:cNvSpPr/>
          <p:nvPr/>
        </p:nvSpPr>
        <p:spPr>
          <a:xfrm>
            <a:off x="7817897" y="3634854"/>
            <a:ext cx="873456" cy="80521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交易中心</a:t>
            </a:r>
            <a:endParaRPr lang="zh-CN" altLang="en-US" dirty="0"/>
          </a:p>
        </p:txBody>
      </p:sp>
      <p:sp>
        <p:nvSpPr>
          <p:cNvPr id="12" name="流程图: 磁盘 11"/>
          <p:cNvSpPr/>
          <p:nvPr/>
        </p:nvSpPr>
        <p:spPr>
          <a:xfrm>
            <a:off x="2276905" y="5395415"/>
            <a:ext cx="873456" cy="85980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3" name="流程图: 磁盘 12"/>
          <p:cNvSpPr/>
          <p:nvPr/>
        </p:nvSpPr>
        <p:spPr>
          <a:xfrm>
            <a:off x="5047401" y="5395415"/>
            <a:ext cx="873456" cy="85980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14" name="流程图: 磁盘 13"/>
          <p:cNvSpPr/>
          <p:nvPr/>
        </p:nvSpPr>
        <p:spPr>
          <a:xfrm>
            <a:off x="7817897" y="5395415"/>
            <a:ext cx="873456" cy="85980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cxnSp>
        <p:nvCxnSpPr>
          <p:cNvPr id="16" name="直接箭头连接符 15"/>
          <p:cNvCxnSpPr>
            <a:stCxn id="3" idx="2"/>
            <a:endCxn id="9" idx="0"/>
          </p:cNvCxnSpPr>
          <p:nvPr/>
        </p:nvCxnSpPr>
        <p:spPr>
          <a:xfrm>
            <a:off x="1992574" y="2702257"/>
            <a:ext cx="721059"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p:cNvCxnSpPr>
            <a:stCxn id="5" idx="2"/>
            <a:endCxn id="10" idx="0"/>
          </p:cNvCxnSpPr>
          <p:nvPr/>
        </p:nvCxnSpPr>
        <p:spPr>
          <a:xfrm>
            <a:off x="4781268" y="2702257"/>
            <a:ext cx="702861"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7" idx="2"/>
            <a:endCxn id="11" idx="0"/>
          </p:cNvCxnSpPr>
          <p:nvPr/>
        </p:nvCxnSpPr>
        <p:spPr>
          <a:xfrm>
            <a:off x="7569962" y="2702257"/>
            <a:ext cx="684663" cy="9325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p:cNvCxnSpPr>
            <a:stCxn id="4" idx="2"/>
            <a:endCxn id="9" idx="0"/>
          </p:cNvCxnSpPr>
          <p:nvPr/>
        </p:nvCxnSpPr>
        <p:spPr>
          <a:xfrm flipH="1">
            <a:off x="2713633" y="2702257"/>
            <a:ext cx="673288"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p:cNvCxnSpPr>
            <a:stCxn id="6" idx="2"/>
            <a:endCxn id="10" idx="0"/>
          </p:cNvCxnSpPr>
          <p:nvPr/>
        </p:nvCxnSpPr>
        <p:spPr>
          <a:xfrm flipH="1">
            <a:off x="5484129" y="2702257"/>
            <a:ext cx="691486"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4" idx="2"/>
            <a:endCxn id="10" idx="0"/>
          </p:cNvCxnSpPr>
          <p:nvPr/>
        </p:nvCxnSpPr>
        <p:spPr>
          <a:xfrm>
            <a:off x="3386921" y="2702257"/>
            <a:ext cx="2097208"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a:stCxn id="3" idx="2"/>
            <a:endCxn id="10" idx="0"/>
          </p:cNvCxnSpPr>
          <p:nvPr/>
        </p:nvCxnSpPr>
        <p:spPr>
          <a:xfrm>
            <a:off x="1992574" y="2702257"/>
            <a:ext cx="3491555"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7" idx="2"/>
            <a:endCxn id="10" idx="0"/>
          </p:cNvCxnSpPr>
          <p:nvPr/>
        </p:nvCxnSpPr>
        <p:spPr>
          <a:xfrm flipH="1">
            <a:off x="5484129" y="2702257"/>
            <a:ext cx="2085833"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8" idx="2"/>
            <a:endCxn id="10" idx="0"/>
          </p:cNvCxnSpPr>
          <p:nvPr/>
        </p:nvCxnSpPr>
        <p:spPr>
          <a:xfrm flipH="1">
            <a:off x="5484129" y="2702257"/>
            <a:ext cx="3480180"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p:cNvCxnSpPr>
            <a:stCxn id="8" idx="2"/>
            <a:endCxn id="11" idx="0"/>
          </p:cNvCxnSpPr>
          <p:nvPr/>
        </p:nvCxnSpPr>
        <p:spPr>
          <a:xfrm flipH="1">
            <a:off x="8254625" y="2702257"/>
            <a:ext cx="709684" cy="932597"/>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p:cNvCxnSpPr>
            <a:stCxn id="9" idx="2"/>
            <a:endCxn id="12" idx="1"/>
          </p:cNvCxnSpPr>
          <p:nvPr/>
        </p:nvCxnSpPr>
        <p:spPr>
          <a:xfrm>
            <a:off x="2713633" y="4451445"/>
            <a:ext cx="0"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endCxn id="13" idx="1"/>
          </p:cNvCxnSpPr>
          <p:nvPr/>
        </p:nvCxnSpPr>
        <p:spPr>
          <a:xfrm>
            <a:off x="5478443" y="4451445"/>
            <a:ext cx="5686" cy="94397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a:stCxn id="11" idx="2"/>
            <a:endCxn id="14" idx="1"/>
          </p:cNvCxnSpPr>
          <p:nvPr/>
        </p:nvCxnSpPr>
        <p:spPr>
          <a:xfrm>
            <a:off x="8254625" y="4440072"/>
            <a:ext cx="0" cy="955343"/>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3655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中间件解耦</a:t>
            </a:r>
            <a:endParaRPr lang="zh-CN" altLang="en-US" dirty="0"/>
          </a:p>
        </p:txBody>
      </p:sp>
      <p:sp>
        <p:nvSpPr>
          <p:cNvPr id="3" name="矩形 2"/>
          <p:cNvSpPr/>
          <p:nvPr/>
        </p:nvSpPr>
        <p:spPr>
          <a:xfrm>
            <a:off x="838200" y="1555845"/>
            <a:ext cx="854122" cy="233977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消息中间件</a:t>
            </a:r>
            <a:endParaRPr lang="zh-CN" altLang="en-US" dirty="0"/>
          </a:p>
        </p:txBody>
      </p:sp>
      <p:sp>
        <p:nvSpPr>
          <p:cNvPr id="4" name="矩形 3"/>
          <p:cNvSpPr/>
          <p:nvPr/>
        </p:nvSpPr>
        <p:spPr>
          <a:xfrm>
            <a:off x="1692322" y="1555844"/>
            <a:ext cx="854122" cy="2339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缓存</a:t>
            </a:r>
            <a:endParaRPr lang="zh-CN" altLang="en-US" dirty="0"/>
          </a:p>
        </p:txBody>
      </p:sp>
      <p:sp>
        <p:nvSpPr>
          <p:cNvPr id="5" name="矩形 4"/>
          <p:cNvSpPr/>
          <p:nvPr/>
        </p:nvSpPr>
        <p:spPr>
          <a:xfrm>
            <a:off x="2546444" y="1555844"/>
            <a:ext cx="854122" cy="2339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分布式存储</a:t>
            </a:r>
            <a:endParaRPr lang="zh-CN" altLang="en-US" dirty="0"/>
          </a:p>
        </p:txBody>
      </p:sp>
      <p:sp>
        <p:nvSpPr>
          <p:cNvPr id="11" name="矩形 10"/>
          <p:cNvSpPr/>
          <p:nvPr/>
        </p:nvSpPr>
        <p:spPr>
          <a:xfrm>
            <a:off x="3400566" y="1555844"/>
            <a:ext cx="2427028" cy="58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WebApp</a:t>
            </a:r>
            <a:endParaRPr lang="zh-CN" altLang="en-US" dirty="0"/>
          </a:p>
        </p:txBody>
      </p:sp>
      <p:sp>
        <p:nvSpPr>
          <p:cNvPr id="12" name="矩形 11"/>
          <p:cNvSpPr/>
          <p:nvPr/>
        </p:nvSpPr>
        <p:spPr>
          <a:xfrm>
            <a:off x="3400566" y="2135055"/>
            <a:ext cx="4854056" cy="5868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服务框架</a:t>
            </a:r>
            <a:endParaRPr lang="zh-CN" altLang="en-US" dirty="0"/>
          </a:p>
        </p:txBody>
      </p:sp>
      <p:sp>
        <p:nvSpPr>
          <p:cNvPr id="13" name="矩形 12"/>
          <p:cNvSpPr/>
          <p:nvPr/>
        </p:nvSpPr>
        <p:spPr>
          <a:xfrm>
            <a:off x="3400566" y="2721910"/>
            <a:ext cx="2427028" cy="58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Service</a:t>
            </a:r>
            <a:endParaRPr lang="zh-CN" altLang="en-US" dirty="0"/>
          </a:p>
        </p:txBody>
      </p:sp>
      <p:sp>
        <p:nvSpPr>
          <p:cNvPr id="14" name="矩形 13"/>
          <p:cNvSpPr/>
          <p:nvPr/>
        </p:nvSpPr>
        <p:spPr>
          <a:xfrm>
            <a:off x="3400566" y="3308765"/>
            <a:ext cx="4854056" cy="5868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分布式数据层</a:t>
            </a:r>
            <a:endParaRPr lang="zh-CN" altLang="en-US" dirty="0"/>
          </a:p>
        </p:txBody>
      </p:sp>
      <p:sp>
        <p:nvSpPr>
          <p:cNvPr id="15" name="矩形 14"/>
          <p:cNvSpPr/>
          <p:nvPr/>
        </p:nvSpPr>
        <p:spPr>
          <a:xfrm>
            <a:off x="5827594" y="1555844"/>
            <a:ext cx="2427028" cy="58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err="1" smtClean="0"/>
              <a:t>WebApp</a:t>
            </a:r>
            <a:endParaRPr lang="zh-CN" altLang="en-US" dirty="0"/>
          </a:p>
        </p:txBody>
      </p:sp>
      <p:sp>
        <p:nvSpPr>
          <p:cNvPr id="16" name="矩形 15"/>
          <p:cNvSpPr/>
          <p:nvPr/>
        </p:nvSpPr>
        <p:spPr>
          <a:xfrm>
            <a:off x="5827594" y="2714266"/>
            <a:ext cx="2427028" cy="58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Service</a:t>
            </a:r>
            <a:endParaRPr lang="zh-CN" altLang="en-US" dirty="0"/>
          </a:p>
        </p:txBody>
      </p:sp>
      <p:sp>
        <p:nvSpPr>
          <p:cNvPr id="17" name="矩形 16"/>
          <p:cNvSpPr/>
          <p:nvPr/>
        </p:nvSpPr>
        <p:spPr>
          <a:xfrm>
            <a:off x="8254622" y="1555844"/>
            <a:ext cx="2427028" cy="5868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页面缓存</a:t>
            </a:r>
            <a:endParaRPr lang="zh-CN" altLang="en-US" dirty="0"/>
          </a:p>
        </p:txBody>
      </p:sp>
      <p:sp>
        <p:nvSpPr>
          <p:cNvPr id="18" name="矩形 17"/>
          <p:cNvSpPr/>
          <p:nvPr/>
        </p:nvSpPr>
        <p:spPr>
          <a:xfrm>
            <a:off x="8254622" y="2144061"/>
            <a:ext cx="2427028" cy="5868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软负载中心</a:t>
            </a:r>
            <a:endParaRPr lang="zh-CN" altLang="en-US" dirty="0"/>
          </a:p>
        </p:txBody>
      </p:sp>
      <p:sp>
        <p:nvSpPr>
          <p:cNvPr id="19" name="矩形 18"/>
          <p:cNvSpPr/>
          <p:nvPr/>
        </p:nvSpPr>
        <p:spPr>
          <a:xfrm>
            <a:off x="8254622" y="2721909"/>
            <a:ext cx="2427028" cy="114941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持久配置管理</a:t>
            </a:r>
            <a:endParaRPr lang="zh-CN" altLang="en-US" dirty="0"/>
          </a:p>
        </p:txBody>
      </p:sp>
      <p:sp>
        <p:nvSpPr>
          <p:cNvPr id="21" name="矩形 20"/>
          <p:cNvSpPr/>
          <p:nvPr/>
        </p:nvSpPr>
        <p:spPr>
          <a:xfrm>
            <a:off x="3400566" y="3878970"/>
            <a:ext cx="4854056" cy="158013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3" name="矩形 22"/>
          <p:cNvSpPr/>
          <p:nvPr/>
        </p:nvSpPr>
        <p:spPr>
          <a:xfrm>
            <a:off x="3400566" y="5459104"/>
            <a:ext cx="4854056" cy="58685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dirty="0" smtClean="0"/>
              <a:t>数据复制</a:t>
            </a:r>
            <a:r>
              <a:rPr lang="en-US" altLang="zh-CN" dirty="0" smtClean="0"/>
              <a:t>/</a:t>
            </a:r>
            <a:r>
              <a:rPr lang="zh-CN" altLang="en-US" dirty="0" smtClean="0"/>
              <a:t>迁移</a:t>
            </a:r>
            <a:endParaRPr lang="zh-CN" altLang="en-US" dirty="0"/>
          </a:p>
        </p:txBody>
      </p:sp>
      <p:sp>
        <p:nvSpPr>
          <p:cNvPr id="24" name="流程图: 磁盘 23"/>
          <p:cNvSpPr/>
          <p:nvPr/>
        </p:nvSpPr>
        <p:spPr>
          <a:xfrm>
            <a:off x="3548418" y="3903265"/>
            <a:ext cx="1065662" cy="6823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主库</a:t>
            </a:r>
            <a:endParaRPr lang="zh-CN" altLang="en-US" dirty="0"/>
          </a:p>
        </p:txBody>
      </p:sp>
      <p:sp>
        <p:nvSpPr>
          <p:cNvPr id="25" name="流程图: 磁盘 24"/>
          <p:cNvSpPr/>
          <p:nvPr/>
        </p:nvSpPr>
        <p:spPr>
          <a:xfrm>
            <a:off x="5256662" y="3904627"/>
            <a:ext cx="1065662" cy="6823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主库</a:t>
            </a:r>
            <a:endParaRPr lang="zh-CN" altLang="en-US" dirty="0"/>
          </a:p>
        </p:txBody>
      </p:sp>
      <p:sp>
        <p:nvSpPr>
          <p:cNvPr id="26" name="流程图: 磁盘 25"/>
          <p:cNvSpPr/>
          <p:nvPr/>
        </p:nvSpPr>
        <p:spPr>
          <a:xfrm>
            <a:off x="3548418" y="4767713"/>
            <a:ext cx="1065662" cy="6823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读</a:t>
            </a:r>
            <a:r>
              <a:rPr lang="zh-CN" altLang="en-US" dirty="0" smtClean="0"/>
              <a:t>库</a:t>
            </a:r>
            <a:endParaRPr lang="zh-CN" altLang="en-US" dirty="0"/>
          </a:p>
        </p:txBody>
      </p:sp>
      <p:sp>
        <p:nvSpPr>
          <p:cNvPr id="27" name="流程图: 磁盘 26"/>
          <p:cNvSpPr/>
          <p:nvPr/>
        </p:nvSpPr>
        <p:spPr>
          <a:xfrm>
            <a:off x="5256662" y="4767713"/>
            <a:ext cx="1065662" cy="6823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读</a:t>
            </a:r>
            <a:r>
              <a:rPr lang="zh-CN" altLang="en-US" dirty="0" smtClean="0"/>
              <a:t>库</a:t>
            </a:r>
            <a:endParaRPr lang="zh-CN" altLang="en-US" dirty="0"/>
          </a:p>
        </p:txBody>
      </p:sp>
      <p:sp>
        <p:nvSpPr>
          <p:cNvPr id="28" name="流程图: 磁盘 27"/>
          <p:cNvSpPr/>
          <p:nvPr/>
        </p:nvSpPr>
        <p:spPr>
          <a:xfrm>
            <a:off x="6964906" y="4767714"/>
            <a:ext cx="1065662" cy="68238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读</a:t>
            </a:r>
            <a:r>
              <a:rPr lang="zh-CN" altLang="en-US" dirty="0" smtClean="0"/>
              <a:t>库</a:t>
            </a:r>
            <a:endParaRPr lang="zh-CN" altLang="en-US" dirty="0"/>
          </a:p>
        </p:txBody>
      </p:sp>
    </p:spTree>
    <p:extLst>
      <p:ext uri="{BB962C8B-B14F-4D97-AF65-F5344CB8AC3E}">
        <p14:creationId xmlns:p14="http://schemas.microsoft.com/office/powerpoint/2010/main" val="1467060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单机的交易网站</a:t>
            </a:r>
            <a:endParaRPr lang="zh-CN" altLang="en-US" dirty="0"/>
          </a:p>
        </p:txBody>
      </p:sp>
      <p:sp>
        <p:nvSpPr>
          <p:cNvPr id="3" name="内容占位符 2"/>
          <p:cNvSpPr>
            <a:spLocks noGrp="1"/>
          </p:cNvSpPr>
          <p:nvPr>
            <p:ph sz="half" idx="1"/>
          </p:nvPr>
        </p:nvSpPr>
        <p:spPr/>
        <p:txBody>
          <a:bodyPr/>
          <a:lstStyle/>
          <a:p>
            <a:r>
              <a:rPr lang="zh-CN" altLang="en-US" dirty="0" smtClean="0"/>
              <a:t>作为一个交易网站，需要具备最基本功能有三部分：</a:t>
            </a:r>
            <a:endParaRPr lang="en-US" altLang="zh-CN" dirty="0" smtClean="0"/>
          </a:p>
          <a:p>
            <a:r>
              <a:rPr lang="zh-CN" altLang="en-US" dirty="0" smtClean="0"/>
              <a:t>用户</a:t>
            </a:r>
            <a:endParaRPr lang="en-US" altLang="zh-CN" dirty="0" smtClean="0"/>
          </a:p>
          <a:p>
            <a:r>
              <a:rPr lang="zh-CN" altLang="en-US" dirty="0" smtClean="0"/>
              <a:t>商品</a:t>
            </a:r>
            <a:endParaRPr lang="en-US" altLang="zh-CN" dirty="0" smtClean="0"/>
          </a:p>
          <a:p>
            <a:r>
              <a:rPr lang="zh-CN" altLang="en-US" dirty="0"/>
              <a:t>交易</a:t>
            </a:r>
          </a:p>
        </p:txBody>
      </p:sp>
      <p:sp>
        <p:nvSpPr>
          <p:cNvPr id="6" name="矩形 5"/>
          <p:cNvSpPr/>
          <p:nvPr/>
        </p:nvSpPr>
        <p:spPr>
          <a:xfrm>
            <a:off x="6482687" y="1583140"/>
            <a:ext cx="4871113" cy="472212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7" name="矩形 6"/>
          <p:cNvSpPr/>
          <p:nvPr/>
        </p:nvSpPr>
        <p:spPr>
          <a:xfrm>
            <a:off x="9416955" y="1690688"/>
            <a:ext cx="1746914" cy="602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8" name="圆角矩形 7"/>
          <p:cNvSpPr/>
          <p:nvPr/>
        </p:nvSpPr>
        <p:spPr>
          <a:xfrm>
            <a:off x="6846277" y="2532185"/>
            <a:ext cx="4009292" cy="181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r>
              <a:rPr lang="zh-CN" altLang="en-US" dirty="0" smtClean="0"/>
              <a:t>应用服务器</a:t>
            </a:r>
            <a:endParaRPr lang="zh-CN" altLang="en-US" dirty="0"/>
          </a:p>
        </p:txBody>
      </p:sp>
      <p:sp>
        <p:nvSpPr>
          <p:cNvPr id="9" name="矩形 8"/>
          <p:cNvSpPr/>
          <p:nvPr/>
        </p:nvSpPr>
        <p:spPr>
          <a:xfrm>
            <a:off x="7028597" y="2838734"/>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1" name="矩形 10"/>
          <p:cNvSpPr/>
          <p:nvPr/>
        </p:nvSpPr>
        <p:spPr>
          <a:xfrm>
            <a:off x="8318660" y="2838733"/>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2" name="矩形 11"/>
          <p:cNvSpPr/>
          <p:nvPr/>
        </p:nvSpPr>
        <p:spPr>
          <a:xfrm>
            <a:off x="9565505" y="2838733"/>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13" name="流程图: 磁盘 12"/>
          <p:cNvSpPr/>
          <p:nvPr/>
        </p:nvSpPr>
        <p:spPr>
          <a:xfrm>
            <a:off x="7887749" y="4911007"/>
            <a:ext cx="1926346" cy="83251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15" name="直接箭头连接符 14"/>
          <p:cNvCxnSpPr>
            <a:stCxn id="8" idx="2"/>
            <a:endCxn id="13" idx="1"/>
          </p:cNvCxnSpPr>
          <p:nvPr/>
        </p:nvCxnSpPr>
        <p:spPr>
          <a:xfrm flipH="1">
            <a:off x="8850922" y="4349262"/>
            <a:ext cx="1" cy="56174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8017163" y="4480008"/>
            <a:ext cx="704345"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JDBC</a:t>
            </a:r>
            <a:endParaRPr lang="zh-CN" altLang="en-US" dirty="0"/>
          </a:p>
        </p:txBody>
      </p:sp>
      <p:cxnSp>
        <p:nvCxnSpPr>
          <p:cNvPr id="19" name="直接连接符 18"/>
          <p:cNvCxnSpPr>
            <a:stCxn id="13" idx="4"/>
            <a:endCxn id="20" idx="2"/>
          </p:cNvCxnSpPr>
          <p:nvPr/>
        </p:nvCxnSpPr>
        <p:spPr>
          <a:xfrm flipV="1">
            <a:off x="9814095" y="4865121"/>
            <a:ext cx="714582" cy="462143"/>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10089926" y="4564870"/>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23" name="矩形 22"/>
          <p:cNvSpPr/>
          <p:nvPr/>
        </p:nvSpPr>
        <p:spPr>
          <a:xfrm>
            <a:off x="10089926" y="5852787"/>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25" name="直接连接符 24"/>
          <p:cNvCxnSpPr>
            <a:stCxn id="13" idx="4"/>
            <a:endCxn id="23" idx="0"/>
          </p:cNvCxnSpPr>
          <p:nvPr/>
        </p:nvCxnSpPr>
        <p:spPr>
          <a:xfrm>
            <a:off x="9814095" y="5327264"/>
            <a:ext cx="714582" cy="525523"/>
          </a:xfrm>
          <a:prstGeom prst="line">
            <a:avLst/>
          </a:prstGeom>
        </p:spPr>
        <p:style>
          <a:lnRef idx="1">
            <a:schemeClr val="dk1"/>
          </a:lnRef>
          <a:fillRef idx="0">
            <a:schemeClr val="dk1"/>
          </a:fillRef>
          <a:effectRef idx="0">
            <a:schemeClr val="dk1"/>
          </a:effectRef>
          <a:fontRef idx="minor">
            <a:schemeClr val="tx1"/>
          </a:fontRef>
        </p:style>
      </p:cxnSp>
      <p:sp>
        <p:nvSpPr>
          <p:cNvPr id="31" name="矩形 30"/>
          <p:cNvSpPr/>
          <p:nvPr/>
        </p:nvSpPr>
        <p:spPr>
          <a:xfrm>
            <a:off x="6683357" y="5177138"/>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33" name="直接连接符 32"/>
          <p:cNvCxnSpPr>
            <a:stCxn id="31" idx="3"/>
            <a:endCxn id="13" idx="2"/>
          </p:cNvCxnSpPr>
          <p:nvPr/>
        </p:nvCxnSpPr>
        <p:spPr>
          <a:xfrm>
            <a:off x="7560859" y="5327264"/>
            <a:ext cx="32689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6057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数据库与应用分离</a:t>
            </a:r>
            <a:endParaRPr lang="zh-CN" altLang="en-US" dirty="0"/>
          </a:p>
        </p:txBody>
      </p:sp>
      <p:sp>
        <p:nvSpPr>
          <p:cNvPr id="3" name="矩形 2"/>
          <p:cNvSpPr/>
          <p:nvPr/>
        </p:nvSpPr>
        <p:spPr>
          <a:xfrm>
            <a:off x="641445" y="1690688"/>
            <a:ext cx="4871113" cy="33862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3575713" y="1798236"/>
            <a:ext cx="1746914" cy="602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05035" y="2639733"/>
            <a:ext cx="4009292" cy="181707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87355" y="2946282"/>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77418" y="2946281"/>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24263" y="2946281"/>
            <a:ext cx="1064525" cy="9826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流程图: 磁盘 8"/>
          <p:cNvSpPr/>
          <p:nvPr/>
        </p:nvSpPr>
        <p:spPr>
          <a:xfrm>
            <a:off x="7751270" y="3132014"/>
            <a:ext cx="1926346" cy="832514"/>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10" name="直接箭头连接符 9"/>
          <p:cNvCxnSpPr>
            <a:stCxn id="5" idx="3"/>
            <a:endCxn id="9" idx="2"/>
          </p:cNvCxnSpPr>
          <p:nvPr/>
        </p:nvCxnSpPr>
        <p:spPr>
          <a:xfrm flipV="1">
            <a:off x="5014327" y="3548271"/>
            <a:ext cx="2736943"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1" name="矩形 10"/>
          <p:cNvSpPr/>
          <p:nvPr/>
        </p:nvSpPr>
        <p:spPr>
          <a:xfrm>
            <a:off x="6656291" y="3164629"/>
            <a:ext cx="704345"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JDBC</a:t>
            </a:r>
            <a:endParaRPr lang="zh-CN" altLang="en-US" dirty="0"/>
          </a:p>
        </p:txBody>
      </p:sp>
      <p:cxnSp>
        <p:nvCxnSpPr>
          <p:cNvPr id="12" name="直接连接符 11"/>
          <p:cNvCxnSpPr>
            <a:stCxn id="9" idx="4"/>
            <a:endCxn id="13" idx="2"/>
          </p:cNvCxnSpPr>
          <p:nvPr/>
        </p:nvCxnSpPr>
        <p:spPr>
          <a:xfrm flipV="1">
            <a:off x="9677616" y="3132014"/>
            <a:ext cx="752369" cy="416257"/>
          </a:xfrm>
          <a:prstGeom prst="line">
            <a:avLst/>
          </a:prstGeom>
        </p:spPr>
        <p:style>
          <a:lnRef idx="1">
            <a:schemeClr val="dk1"/>
          </a:lnRef>
          <a:fillRef idx="0">
            <a:schemeClr val="dk1"/>
          </a:fillRef>
          <a:effectRef idx="0">
            <a:schemeClr val="dk1"/>
          </a:effectRef>
          <a:fontRef idx="minor">
            <a:schemeClr val="tx1"/>
          </a:fontRef>
        </p:style>
      </p:cxnSp>
      <p:sp>
        <p:nvSpPr>
          <p:cNvPr id="13" name="矩形 12"/>
          <p:cNvSpPr/>
          <p:nvPr/>
        </p:nvSpPr>
        <p:spPr>
          <a:xfrm>
            <a:off x="9991234" y="2831763"/>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14" name="矩形 13"/>
          <p:cNvSpPr/>
          <p:nvPr/>
        </p:nvSpPr>
        <p:spPr>
          <a:xfrm>
            <a:off x="9991234" y="3964528"/>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15" name="直接连接符 14"/>
          <p:cNvCxnSpPr>
            <a:stCxn id="9" idx="4"/>
            <a:endCxn id="14" idx="0"/>
          </p:cNvCxnSpPr>
          <p:nvPr/>
        </p:nvCxnSpPr>
        <p:spPr>
          <a:xfrm>
            <a:off x="9677616" y="3548271"/>
            <a:ext cx="752369" cy="416257"/>
          </a:xfrm>
          <a:prstGeom prst="line">
            <a:avLst/>
          </a:prstGeom>
        </p:spPr>
        <p:style>
          <a:lnRef idx="1">
            <a:schemeClr val="dk1"/>
          </a:lnRef>
          <a:fillRef idx="0">
            <a:schemeClr val="dk1"/>
          </a:fillRef>
          <a:effectRef idx="0">
            <a:schemeClr val="dk1"/>
          </a:effectRef>
          <a:fontRef idx="minor">
            <a:schemeClr val="tx1"/>
          </a:fontRef>
        </p:style>
      </p:cxnSp>
      <p:sp>
        <p:nvSpPr>
          <p:cNvPr id="16" name="矩形 15"/>
          <p:cNvSpPr/>
          <p:nvPr/>
        </p:nvSpPr>
        <p:spPr>
          <a:xfrm>
            <a:off x="8275692" y="4587555"/>
            <a:ext cx="877502" cy="300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17" name="直接连接符 16"/>
          <p:cNvCxnSpPr>
            <a:stCxn id="16" idx="0"/>
            <a:endCxn id="9" idx="3"/>
          </p:cNvCxnSpPr>
          <p:nvPr/>
        </p:nvCxnSpPr>
        <p:spPr>
          <a:xfrm flipV="1">
            <a:off x="8714443" y="3964528"/>
            <a:ext cx="0" cy="623027"/>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6390060" y="1690688"/>
            <a:ext cx="4871113" cy="3386279"/>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5" name="矩形 34"/>
          <p:cNvSpPr/>
          <p:nvPr/>
        </p:nvSpPr>
        <p:spPr>
          <a:xfrm>
            <a:off x="9323695" y="1778434"/>
            <a:ext cx="1746914" cy="60213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Tree>
    <p:extLst>
      <p:ext uri="{BB962C8B-B14F-4D97-AF65-F5344CB8AC3E}">
        <p14:creationId xmlns:p14="http://schemas.microsoft.com/office/powerpoint/2010/main" val="1315337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应用服务器集群</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25" name="流程图: 磁盘 24"/>
          <p:cNvSpPr/>
          <p:nvPr/>
        </p:nvSpPr>
        <p:spPr>
          <a:xfrm>
            <a:off x="5073869" y="5340671"/>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27" name="直接连接符 26"/>
          <p:cNvCxnSpPr>
            <a:stCxn id="25" idx="4"/>
            <a:endCxn id="28" idx="1"/>
          </p:cNvCxnSpPr>
          <p:nvPr/>
        </p:nvCxnSpPr>
        <p:spPr>
          <a:xfrm>
            <a:off x="6977112" y="5560017"/>
            <a:ext cx="367524" cy="0"/>
          </a:xfrm>
          <a:prstGeom prst="line">
            <a:avLst/>
          </a:prstGeom>
        </p:spPr>
        <p:style>
          <a:lnRef idx="1">
            <a:schemeClr val="dk1"/>
          </a:lnRef>
          <a:fillRef idx="0">
            <a:schemeClr val="dk1"/>
          </a:fillRef>
          <a:effectRef idx="0">
            <a:schemeClr val="dk1"/>
          </a:effectRef>
          <a:fontRef idx="minor">
            <a:schemeClr val="tx1"/>
          </a:fontRef>
        </p:style>
      </p:cxnSp>
      <p:sp>
        <p:nvSpPr>
          <p:cNvPr id="28" name="矩形 27"/>
          <p:cNvSpPr/>
          <p:nvPr/>
        </p:nvSpPr>
        <p:spPr>
          <a:xfrm>
            <a:off x="7344636" y="5422360"/>
            <a:ext cx="938797" cy="275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29" name="矩形 28"/>
          <p:cNvSpPr/>
          <p:nvPr/>
        </p:nvSpPr>
        <p:spPr>
          <a:xfrm>
            <a:off x="3885461" y="5373843"/>
            <a:ext cx="902888" cy="372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30" name="直接连接符 29"/>
          <p:cNvCxnSpPr>
            <a:stCxn id="25" idx="2"/>
            <a:endCxn id="29" idx="3"/>
          </p:cNvCxnSpPr>
          <p:nvPr/>
        </p:nvCxnSpPr>
        <p:spPr>
          <a:xfrm flipH="1">
            <a:off x="4788349" y="5560017"/>
            <a:ext cx="285520" cy="0"/>
          </a:xfrm>
          <a:prstGeom prst="line">
            <a:avLst/>
          </a:prstGeom>
        </p:spPr>
        <p:style>
          <a:lnRef idx="1">
            <a:schemeClr val="dk1"/>
          </a:lnRef>
          <a:fillRef idx="0">
            <a:schemeClr val="dk1"/>
          </a:fillRef>
          <a:effectRef idx="0">
            <a:schemeClr val="dk1"/>
          </a:effectRef>
          <a:fontRef idx="minor">
            <a:schemeClr val="tx1"/>
          </a:fontRef>
        </p:style>
      </p:cxnSp>
      <p:sp>
        <p:nvSpPr>
          <p:cNvPr id="31" name="矩形 30"/>
          <p:cNvSpPr/>
          <p:nvPr/>
        </p:nvSpPr>
        <p:spPr>
          <a:xfrm>
            <a:off x="5556091" y="6099293"/>
            <a:ext cx="938797" cy="276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32" name="直接连接符 31"/>
          <p:cNvCxnSpPr>
            <a:stCxn id="31" idx="0"/>
            <a:endCxn id="25" idx="3"/>
          </p:cNvCxnSpPr>
          <p:nvPr/>
        </p:nvCxnSpPr>
        <p:spPr>
          <a:xfrm flipV="1">
            <a:off x="6025490" y="5779363"/>
            <a:ext cx="1" cy="319930"/>
          </a:xfrm>
          <a:prstGeom prst="line">
            <a:avLst/>
          </a:prstGeom>
        </p:spPr>
        <p:style>
          <a:lnRef idx="1">
            <a:schemeClr val="dk1"/>
          </a:lnRef>
          <a:fillRef idx="0">
            <a:schemeClr val="dk1"/>
          </a:fillRef>
          <a:effectRef idx="0">
            <a:schemeClr val="dk1"/>
          </a:effectRef>
          <a:fontRef idx="minor">
            <a:schemeClr val="tx1"/>
          </a:fontRef>
        </p:style>
      </p:cxnSp>
      <p:sp>
        <p:nvSpPr>
          <p:cNvPr id="33" name="矩形 32"/>
          <p:cNvSpPr/>
          <p:nvPr/>
        </p:nvSpPr>
        <p:spPr>
          <a:xfrm>
            <a:off x="3706370" y="4684646"/>
            <a:ext cx="4812693" cy="17843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1" name="矩形 40"/>
          <p:cNvSpPr/>
          <p:nvPr/>
        </p:nvSpPr>
        <p:spPr>
          <a:xfrm>
            <a:off x="7335702" y="4868159"/>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cxnSp>
        <p:nvCxnSpPr>
          <p:cNvPr id="57" name="直接箭头连接符 56"/>
          <p:cNvCxnSpPr>
            <a:stCxn id="5" idx="3"/>
            <a:endCxn id="25" idx="1"/>
          </p:cNvCxnSpPr>
          <p:nvPr/>
        </p:nvCxnSpPr>
        <p:spPr>
          <a:xfrm>
            <a:off x="5027974" y="2905437"/>
            <a:ext cx="99751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p:cNvCxnSpPr>
            <a:stCxn id="11" idx="1"/>
            <a:endCxn id="25" idx="1"/>
          </p:cNvCxnSpPr>
          <p:nvPr/>
        </p:nvCxnSpPr>
        <p:spPr>
          <a:xfrm flipH="1">
            <a:off x="6025491" y="2905437"/>
            <a:ext cx="63185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1" name="矩形 60"/>
          <p:cNvSpPr/>
          <p:nvPr/>
        </p:nvSpPr>
        <p:spPr>
          <a:xfrm>
            <a:off x="5584213" y="4043945"/>
            <a:ext cx="695898" cy="1582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JDBC</a:t>
            </a:r>
            <a:endParaRPr lang="zh-CN" altLang="en-US" dirty="0"/>
          </a:p>
        </p:txBody>
      </p:sp>
    </p:spTree>
    <p:extLst>
      <p:ext uri="{BB962C8B-B14F-4D97-AF65-F5344CB8AC3E}">
        <p14:creationId xmlns:p14="http://schemas.microsoft.com/office/powerpoint/2010/main" val="340605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0528" y="269590"/>
            <a:ext cx="11353800" cy="1325563"/>
          </a:xfrm>
        </p:spPr>
        <p:txBody>
          <a:bodyPr/>
          <a:lstStyle/>
          <a:p>
            <a:r>
              <a:rPr lang="zh-CN" altLang="en-US" dirty="0" smtClean="0"/>
              <a:t>引入负载均衡并解决服务器集群的</a:t>
            </a:r>
            <a:r>
              <a:rPr lang="en-US" altLang="zh-CN" dirty="0" smtClean="0"/>
              <a:t>Session</a:t>
            </a:r>
            <a:r>
              <a:rPr lang="zh-CN" altLang="en-US" dirty="0" smtClean="0"/>
              <a:t>问题</a:t>
            </a:r>
            <a:endParaRPr lang="zh-CN" altLang="en-US" dirty="0"/>
          </a:p>
        </p:txBody>
      </p:sp>
      <p:sp>
        <p:nvSpPr>
          <p:cNvPr id="3" name="矩形 2"/>
          <p:cNvSpPr/>
          <p:nvPr/>
        </p:nvSpPr>
        <p:spPr>
          <a:xfrm>
            <a:off x="3098042" y="1431380"/>
            <a:ext cx="2047164" cy="6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Browser</a:t>
            </a:r>
            <a:endParaRPr lang="zh-CN" altLang="en-US" dirty="0"/>
          </a:p>
        </p:txBody>
      </p:sp>
      <p:sp>
        <p:nvSpPr>
          <p:cNvPr id="4" name="矩形 3"/>
          <p:cNvSpPr/>
          <p:nvPr/>
        </p:nvSpPr>
        <p:spPr>
          <a:xfrm>
            <a:off x="6037428" y="1431380"/>
            <a:ext cx="2047164" cy="6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Browser</a:t>
            </a:r>
            <a:endParaRPr lang="zh-CN" altLang="en-US" dirty="0"/>
          </a:p>
        </p:txBody>
      </p:sp>
      <p:sp>
        <p:nvSpPr>
          <p:cNvPr id="5" name="矩形 4"/>
          <p:cNvSpPr/>
          <p:nvPr/>
        </p:nvSpPr>
        <p:spPr>
          <a:xfrm>
            <a:off x="4615219" y="2934364"/>
            <a:ext cx="2047164" cy="6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负载均衡器</a:t>
            </a:r>
            <a:endParaRPr lang="zh-CN" altLang="en-US" dirty="0"/>
          </a:p>
        </p:txBody>
      </p:sp>
      <p:sp>
        <p:nvSpPr>
          <p:cNvPr id="6" name="矩形 5"/>
          <p:cNvSpPr/>
          <p:nvPr/>
        </p:nvSpPr>
        <p:spPr>
          <a:xfrm>
            <a:off x="3098042" y="4437348"/>
            <a:ext cx="2047164" cy="6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应用服务器</a:t>
            </a:r>
            <a:endParaRPr lang="zh-CN" altLang="en-US" dirty="0"/>
          </a:p>
        </p:txBody>
      </p:sp>
      <p:sp>
        <p:nvSpPr>
          <p:cNvPr id="7" name="矩形 6"/>
          <p:cNvSpPr/>
          <p:nvPr/>
        </p:nvSpPr>
        <p:spPr>
          <a:xfrm>
            <a:off x="6037428" y="4437348"/>
            <a:ext cx="2047164" cy="6823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应用服务器</a:t>
            </a:r>
            <a:endParaRPr lang="zh-CN" altLang="en-US" dirty="0"/>
          </a:p>
        </p:txBody>
      </p:sp>
      <p:sp>
        <p:nvSpPr>
          <p:cNvPr id="8" name="流程图: 磁盘 7"/>
          <p:cNvSpPr/>
          <p:nvPr/>
        </p:nvSpPr>
        <p:spPr>
          <a:xfrm>
            <a:off x="4615219" y="5800297"/>
            <a:ext cx="2047164" cy="859809"/>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Session</a:t>
            </a:r>
            <a:r>
              <a:rPr lang="zh-CN" altLang="en-US" dirty="0" smtClean="0"/>
              <a:t>数据</a:t>
            </a:r>
            <a:endParaRPr lang="zh-CN" altLang="en-US" dirty="0"/>
          </a:p>
        </p:txBody>
      </p:sp>
      <p:cxnSp>
        <p:nvCxnSpPr>
          <p:cNvPr id="10" name="直接箭头连接符 9"/>
          <p:cNvCxnSpPr>
            <a:stCxn id="3" idx="2"/>
            <a:endCxn id="5" idx="0"/>
          </p:cNvCxnSpPr>
          <p:nvPr/>
        </p:nvCxnSpPr>
        <p:spPr>
          <a:xfrm>
            <a:off x="4121624" y="2113768"/>
            <a:ext cx="1517177" cy="82059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1" name="直接箭头连接符 10"/>
          <p:cNvCxnSpPr>
            <a:stCxn id="4" idx="2"/>
            <a:endCxn id="5" idx="0"/>
          </p:cNvCxnSpPr>
          <p:nvPr/>
        </p:nvCxnSpPr>
        <p:spPr>
          <a:xfrm flipH="1">
            <a:off x="5638801" y="2113768"/>
            <a:ext cx="1422209" cy="82059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p:cNvCxnSpPr>
            <a:stCxn id="5" idx="2"/>
            <a:endCxn id="7" idx="0"/>
          </p:cNvCxnSpPr>
          <p:nvPr/>
        </p:nvCxnSpPr>
        <p:spPr>
          <a:xfrm>
            <a:off x="5638801" y="3616752"/>
            <a:ext cx="1422209" cy="82059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p:cNvCxnSpPr>
            <a:stCxn id="5" idx="2"/>
            <a:endCxn id="6" idx="0"/>
          </p:cNvCxnSpPr>
          <p:nvPr/>
        </p:nvCxnSpPr>
        <p:spPr>
          <a:xfrm flipH="1">
            <a:off x="4121624" y="3616752"/>
            <a:ext cx="1517177" cy="82059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7" idx="2"/>
            <a:endCxn id="8" idx="1"/>
          </p:cNvCxnSpPr>
          <p:nvPr/>
        </p:nvCxnSpPr>
        <p:spPr>
          <a:xfrm flipH="1">
            <a:off x="5638801" y="5119736"/>
            <a:ext cx="1422209" cy="6805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6" idx="2"/>
            <a:endCxn id="8" idx="1"/>
          </p:cNvCxnSpPr>
          <p:nvPr/>
        </p:nvCxnSpPr>
        <p:spPr>
          <a:xfrm>
            <a:off x="4121624" y="5119736"/>
            <a:ext cx="1517177" cy="68056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05940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数据库读写分离</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15" name="流程图: 磁盘 14"/>
          <p:cNvSpPr/>
          <p:nvPr/>
        </p:nvSpPr>
        <p:spPr>
          <a:xfrm>
            <a:off x="5073869" y="5340671"/>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16" name="直接连接符 15"/>
          <p:cNvCxnSpPr>
            <a:stCxn id="15" idx="4"/>
            <a:endCxn id="17" idx="1"/>
          </p:cNvCxnSpPr>
          <p:nvPr/>
        </p:nvCxnSpPr>
        <p:spPr>
          <a:xfrm>
            <a:off x="6977112" y="5560017"/>
            <a:ext cx="367524" cy="0"/>
          </a:xfrm>
          <a:prstGeom prst="line">
            <a:avLst/>
          </a:prstGeom>
        </p:spPr>
        <p:style>
          <a:lnRef idx="1">
            <a:schemeClr val="dk1"/>
          </a:lnRef>
          <a:fillRef idx="0">
            <a:schemeClr val="dk1"/>
          </a:fillRef>
          <a:effectRef idx="0">
            <a:schemeClr val="dk1"/>
          </a:effectRef>
          <a:fontRef idx="minor">
            <a:schemeClr val="tx1"/>
          </a:fontRef>
        </p:style>
      </p:cxnSp>
      <p:sp>
        <p:nvSpPr>
          <p:cNvPr id="17" name="矩形 16"/>
          <p:cNvSpPr/>
          <p:nvPr/>
        </p:nvSpPr>
        <p:spPr>
          <a:xfrm>
            <a:off x="7344636" y="5422360"/>
            <a:ext cx="938797" cy="275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18" name="矩形 17"/>
          <p:cNvSpPr/>
          <p:nvPr/>
        </p:nvSpPr>
        <p:spPr>
          <a:xfrm>
            <a:off x="3885461" y="5373843"/>
            <a:ext cx="902888" cy="372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19" name="直接连接符 18"/>
          <p:cNvCxnSpPr>
            <a:stCxn id="15" idx="2"/>
            <a:endCxn id="18" idx="3"/>
          </p:cNvCxnSpPr>
          <p:nvPr/>
        </p:nvCxnSpPr>
        <p:spPr>
          <a:xfrm flipH="1">
            <a:off x="4788349" y="5560017"/>
            <a:ext cx="28552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5556091" y="6099293"/>
            <a:ext cx="938797" cy="276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21" name="直接连接符 20"/>
          <p:cNvCxnSpPr>
            <a:stCxn id="20" idx="0"/>
            <a:endCxn id="15" idx="3"/>
          </p:cNvCxnSpPr>
          <p:nvPr/>
        </p:nvCxnSpPr>
        <p:spPr>
          <a:xfrm flipV="1">
            <a:off x="6025490" y="5779363"/>
            <a:ext cx="1" cy="31993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3706370" y="4684646"/>
            <a:ext cx="4812693" cy="17843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22"/>
          <p:cNvSpPr/>
          <p:nvPr/>
        </p:nvSpPr>
        <p:spPr>
          <a:xfrm>
            <a:off x="7335702" y="4868159"/>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cxnSp>
        <p:nvCxnSpPr>
          <p:cNvPr id="24" name="直接箭头连接符 23"/>
          <p:cNvCxnSpPr>
            <a:stCxn id="5" idx="3"/>
            <a:endCxn id="15" idx="1"/>
          </p:cNvCxnSpPr>
          <p:nvPr/>
        </p:nvCxnSpPr>
        <p:spPr>
          <a:xfrm>
            <a:off x="5027974" y="2905437"/>
            <a:ext cx="99751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1"/>
            <a:endCxn id="15" idx="1"/>
          </p:cNvCxnSpPr>
          <p:nvPr/>
        </p:nvCxnSpPr>
        <p:spPr>
          <a:xfrm flipH="1">
            <a:off x="6025491" y="2905437"/>
            <a:ext cx="63185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流程图: 磁盘 26"/>
          <p:cNvSpPr/>
          <p:nvPr/>
        </p:nvSpPr>
        <p:spPr>
          <a:xfrm>
            <a:off x="1018682" y="5939328"/>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DB4Read</a:t>
            </a:r>
            <a:endParaRPr lang="zh-CN" altLang="en-US" dirty="0"/>
          </a:p>
        </p:txBody>
      </p:sp>
      <p:cxnSp>
        <p:nvCxnSpPr>
          <p:cNvPr id="29" name="直接箭头连接符 28"/>
          <p:cNvCxnSpPr>
            <a:stCxn id="5" idx="2"/>
            <a:endCxn id="27" idx="1"/>
          </p:cNvCxnSpPr>
          <p:nvPr/>
        </p:nvCxnSpPr>
        <p:spPr>
          <a:xfrm flipH="1">
            <a:off x="1970304" y="3481200"/>
            <a:ext cx="1053024"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11" idx="2"/>
            <a:endCxn id="27" idx="1"/>
          </p:cNvCxnSpPr>
          <p:nvPr/>
        </p:nvCxnSpPr>
        <p:spPr>
          <a:xfrm flipH="1">
            <a:off x="1970304" y="3481200"/>
            <a:ext cx="6691690"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27" idx="4"/>
            <a:endCxn id="15" idx="3"/>
          </p:cNvCxnSpPr>
          <p:nvPr/>
        </p:nvCxnSpPr>
        <p:spPr>
          <a:xfrm flipV="1">
            <a:off x="2921925" y="5779363"/>
            <a:ext cx="3103566" cy="3793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7" name="矩形 36"/>
          <p:cNvSpPr/>
          <p:nvPr/>
        </p:nvSpPr>
        <p:spPr>
          <a:xfrm>
            <a:off x="3803897" y="5882190"/>
            <a:ext cx="1241406" cy="289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数据复制</a:t>
            </a:r>
            <a:endParaRPr lang="zh-CN" altLang="en-US" dirty="0"/>
          </a:p>
        </p:txBody>
      </p:sp>
    </p:spTree>
    <p:extLst>
      <p:ext uri="{BB962C8B-B14F-4D97-AF65-F5344CB8AC3E}">
        <p14:creationId xmlns:p14="http://schemas.microsoft.com/office/powerpoint/2010/main" val="2324036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利用缓存存放</a:t>
            </a:r>
            <a:r>
              <a:rPr lang="en-US" altLang="zh-CN" dirty="0" smtClean="0"/>
              <a:t>”</a:t>
            </a:r>
            <a:r>
              <a:rPr lang="zh-CN" altLang="en-US" dirty="0" smtClean="0"/>
              <a:t>热</a:t>
            </a:r>
            <a:r>
              <a:rPr lang="en-US" altLang="zh-CN" dirty="0" smtClean="0"/>
              <a:t>”</a:t>
            </a:r>
            <a:r>
              <a:rPr lang="zh-CN" altLang="en-US" dirty="0" smtClean="0"/>
              <a:t>数据</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15" name="流程图: 磁盘 14"/>
          <p:cNvSpPr/>
          <p:nvPr/>
        </p:nvSpPr>
        <p:spPr>
          <a:xfrm>
            <a:off x="5073869" y="5340671"/>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16" name="直接连接符 15"/>
          <p:cNvCxnSpPr>
            <a:stCxn id="15" idx="4"/>
            <a:endCxn id="17" idx="1"/>
          </p:cNvCxnSpPr>
          <p:nvPr/>
        </p:nvCxnSpPr>
        <p:spPr>
          <a:xfrm>
            <a:off x="6977112" y="5560017"/>
            <a:ext cx="367524" cy="0"/>
          </a:xfrm>
          <a:prstGeom prst="line">
            <a:avLst/>
          </a:prstGeom>
        </p:spPr>
        <p:style>
          <a:lnRef idx="1">
            <a:schemeClr val="dk1"/>
          </a:lnRef>
          <a:fillRef idx="0">
            <a:schemeClr val="dk1"/>
          </a:fillRef>
          <a:effectRef idx="0">
            <a:schemeClr val="dk1"/>
          </a:effectRef>
          <a:fontRef idx="minor">
            <a:schemeClr val="tx1"/>
          </a:fontRef>
        </p:style>
      </p:cxnSp>
      <p:sp>
        <p:nvSpPr>
          <p:cNvPr id="17" name="矩形 16"/>
          <p:cNvSpPr/>
          <p:nvPr/>
        </p:nvSpPr>
        <p:spPr>
          <a:xfrm>
            <a:off x="7344636" y="5422360"/>
            <a:ext cx="938797" cy="275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18" name="矩形 17"/>
          <p:cNvSpPr/>
          <p:nvPr/>
        </p:nvSpPr>
        <p:spPr>
          <a:xfrm>
            <a:off x="3885461" y="5373843"/>
            <a:ext cx="902888" cy="372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19" name="直接连接符 18"/>
          <p:cNvCxnSpPr>
            <a:stCxn id="15" idx="2"/>
            <a:endCxn id="18" idx="3"/>
          </p:cNvCxnSpPr>
          <p:nvPr/>
        </p:nvCxnSpPr>
        <p:spPr>
          <a:xfrm flipH="1">
            <a:off x="4788349" y="5560017"/>
            <a:ext cx="28552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5556091" y="6099293"/>
            <a:ext cx="938797" cy="276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21" name="直接连接符 20"/>
          <p:cNvCxnSpPr>
            <a:stCxn id="20" idx="0"/>
            <a:endCxn id="15" idx="3"/>
          </p:cNvCxnSpPr>
          <p:nvPr/>
        </p:nvCxnSpPr>
        <p:spPr>
          <a:xfrm flipV="1">
            <a:off x="6025490" y="5779363"/>
            <a:ext cx="1" cy="31993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3706370" y="4684646"/>
            <a:ext cx="4812693" cy="17843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22"/>
          <p:cNvSpPr/>
          <p:nvPr/>
        </p:nvSpPr>
        <p:spPr>
          <a:xfrm>
            <a:off x="7335702" y="4868159"/>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cxnSp>
        <p:nvCxnSpPr>
          <p:cNvPr id="24" name="直接箭头连接符 23"/>
          <p:cNvCxnSpPr>
            <a:stCxn id="5" idx="3"/>
            <a:endCxn id="15" idx="1"/>
          </p:cNvCxnSpPr>
          <p:nvPr/>
        </p:nvCxnSpPr>
        <p:spPr>
          <a:xfrm>
            <a:off x="5027974" y="2905437"/>
            <a:ext cx="99751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1"/>
            <a:endCxn id="15" idx="1"/>
          </p:cNvCxnSpPr>
          <p:nvPr/>
        </p:nvCxnSpPr>
        <p:spPr>
          <a:xfrm flipH="1">
            <a:off x="6025491" y="2905437"/>
            <a:ext cx="63185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流程图: 磁盘 26"/>
          <p:cNvSpPr/>
          <p:nvPr/>
        </p:nvSpPr>
        <p:spPr>
          <a:xfrm>
            <a:off x="1018682" y="5939328"/>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DB4Read</a:t>
            </a:r>
            <a:endParaRPr lang="zh-CN" altLang="en-US" dirty="0"/>
          </a:p>
        </p:txBody>
      </p:sp>
      <p:cxnSp>
        <p:nvCxnSpPr>
          <p:cNvPr id="28" name="直接箭头连接符 27"/>
          <p:cNvCxnSpPr>
            <a:stCxn id="5" idx="2"/>
            <a:endCxn id="27" idx="1"/>
          </p:cNvCxnSpPr>
          <p:nvPr/>
        </p:nvCxnSpPr>
        <p:spPr>
          <a:xfrm flipH="1">
            <a:off x="1970304" y="3481200"/>
            <a:ext cx="1053024"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2"/>
            <a:endCxn id="27" idx="1"/>
          </p:cNvCxnSpPr>
          <p:nvPr/>
        </p:nvCxnSpPr>
        <p:spPr>
          <a:xfrm flipH="1">
            <a:off x="1970304" y="3481200"/>
            <a:ext cx="6691690"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27" idx="4"/>
            <a:endCxn id="15" idx="3"/>
          </p:cNvCxnSpPr>
          <p:nvPr/>
        </p:nvCxnSpPr>
        <p:spPr>
          <a:xfrm flipV="1">
            <a:off x="2921925" y="5779363"/>
            <a:ext cx="3103566" cy="3793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矩形 30"/>
          <p:cNvSpPr/>
          <p:nvPr/>
        </p:nvSpPr>
        <p:spPr>
          <a:xfrm>
            <a:off x="3803897" y="5882190"/>
            <a:ext cx="1241406" cy="289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数据复制</a:t>
            </a:r>
            <a:endParaRPr lang="zh-CN" altLang="en-US" dirty="0"/>
          </a:p>
        </p:txBody>
      </p:sp>
      <p:sp>
        <p:nvSpPr>
          <p:cNvPr id="32" name="矩形 31"/>
          <p:cNvSpPr/>
          <p:nvPr/>
        </p:nvSpPr>
        <p:spPr>
          <a:xfrm>
            <a:off x="279928" y="4269489"/>
            <a:ext cx="1469737" cy="905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缓存集群</a:t>
            </a:r>
            <a:endParaRPr lang="zh-CN" altLang="en-US" dirty="0"/>
          </a:p>
        </p:txBody>
      </p:sp>
      <p:cxnSp>
        <p:nvCxnSpPr>
          <p:cNvPr id="34" name="直接箭头连接符 33"/>
          <p:cNvCxnSpPr>
            <a:stCxn id="5" idx="1"/>
            <a:endCxn id="32" idx="0"/>
          </p:cNvCxnSpPr>
          <p:nvPr/>
        </p:nvCxnSpPr>
        <p:spPr>
          <a:xfrm flipH="1">
            <a:off x="1014797" y="2905437"/>
            <a:ext cx="3885" cy="13640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32" idx="3"/>
            <a:endCxn id="11" idx="1"/>
          </p:cNvCxnSpPr>
          <p:nvPr/>
        </p:nvCxnSpPr>
        <p:spPr>
          <a:xfrm flipV="1">
            <a:off x="1749665" y="2905437"/>
            <a:ext cx="4907683" cy="1817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66648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引入分布式存储系统弥补关系型数据库</a:t>
            </a:r>
            <a:endParaRPr lang="zh-CN" altLang="en-US" dirty="0"/>
          </a:p>
        </p:txBody>
      </p:sp>
      <p:sp>
        <p:nvSpPr>
          <p:cNvPr id="3" name="矩形 2"/>
          <p:cNvSpPr/>
          <p:nvPr/>
        </p:nvSpPr>
        <p:spPr>
          <a:xfrm>
            <a:off x="641445"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a:off x="4329139"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5" name="圆角矩形 4"/>
          <p:cNvSpPr/>
          <p:nvPr/>
        </p:nvSpPr>
        <p:spPr>
          <a:xfrm>
            <a:off x="1018682"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6" name="矩形 5"/>
          <p:cNvSpPr/>
          <p:nvPr/>
        </p:nvSpPr>
        <p:spPr>
          <a:xfrm>
            <a:off x="1173707"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7" name="矩形 6"/>
          <p:cNvSpPr/>
          <p:nvPr/>
        </p:nvSpPr>
        <p:spPr>
          <a:xfrm>
            <a:off x="244898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8" name="矩形 7"/>
          <p:cNvSpPr/>
          <p:nvPr/>
        </p:nvSpPr>
        <p:spPr>
          <a:xfrm>
            <a:off x="3738479"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9" name="矩形 8"/>
          <p:cNvSpPr/>
          <p:nvPr/>
        </p:nvSpPr>
        <p:spPr>
          <a:xfrm>
            <a:off x="6280111" y="1846822"/>
            <a:ext cx="4871114" cy="21459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10" name="矩形 9"/>
          <p:cNvSpPr/>
          <p:nvPr/>
        </p:nvSpPr>
        <p:spPr>
          <a:xfrm>
            <a:off x="9967805" y="1955090"/>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sp>
        <p:nvSpPr>
          <p:cNvPr id="11" name="圆角矩形 10"/>
          <p:cNvSpPr/>
          <p:nvPr/>
        </p:nvSpPr>
        <p:spPr>
          <a:xfrm>
            <a:off x="6657348" y="2329674"/>
            <a:ext cx="4009292" cy="115152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en-US" altLang="zh-CN" dirty="0" smtClean="0"/>
          </a:p>
          <a:p>
            <a:pPr algn="ctr"/>
            <a:endParaRPr lang="en-US" altLang="zh-CN" dirty="0" smtClean="0"/>
          </a:p>
          <a:p>
            <a:pPr algn="ctr"/>
            <a:r>
              <a:rPr lang="zh-CN" altLang="en-US" dirty="0" smtClean="0"/>
              <a:t>应用服务器</a:t>
            </a:r>
            <a:endParaRPr lang="zh-CN" altLang="en-US" dirty="0"/>
          </a:p>
        </p:txBody>
      </p:sp>
      <p:sp>
        <p:nvSpPr>
          <p:cNvPr id="12" name="矩形 11"/>
          <p:cNvSpPr/>
          <p:nvPr/>
        </p:nvSpPr>
        <p:spPr>
          <a:xfrm>
            <a:off x="6812373"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a:t>
            </a:r>
            <a:endParaRPr lang="zh-CN" altLang="en-US" dirty="0"/>
          </a:p>
        </p:txBody>
      </p:sp>
      <p:sp>
        <p:nvSpPr>
          <p:cNvPr id="13" name="矩形 12"/>
          <p:cNvSpPr/>
          <p:nvPr/>
        </p:nvSpPr>
        <p:spPr>
          <a:xfrm>
            <a:off x="8087651"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a:t>
            </a:r>
            <a:endParaRPr lang="zh-CN" altLang="en-US" dirty="0"/>
          </a:p>
        </p:txBody>
      </p:sp>
      <p:sp>
        <p:nvSpPr>
          <p:cNvPr id="14" name="矩形 13"/>
          <p:cNvSpPr/>
          <p:nvPr/>
        </p:nvSpPr>
        <p:spPr>
          <a:xfrm>
            <a:off x="9377145" y="2594076"/>
            <a:ext cx="1064526" cy="6227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a:t>
            </a:r>
            <a:endParaRPr lang="zh-CN" altLang="en-US" dirty="0"/>
          </a:p>
        </p:txBody>
      </p:sp>
      <p:sp>
        <p:nvSpPr>
          <p:cNvPr id="15" name="流程图: 磁盘 14"/>
          <p:cNvSpPr/>
          <p:nvPr/>
        </p:nvSpPr>
        <p:spPr>
          <a:xfrm>
            <a:off x="5073869" y="5340671"/>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a:t>
            </a:r>
            <a:endParaRPr lang="zh-CN" altLang="en-US" dirty="0"/>
          </a:p>
        </p:txBody>
      </p:sp>
      <p:cxnSp>
        <p:nvCxnSpPr>
          <p:cNvPr id="16" name="直接连接符 15"/>
          <p:cNvCxnSpPr>
            <a:stCxn id="15" idx="4"/>
            <a:endCxn id="17" idx="1"/>
          </p:cNvCxnSpPr>
          <p:nvPr/>
        </p:nvCxnSpPr>
        <p:spPr>
          <a:xfrm>
            <a:off x="6977112" y="5560017"/>
            <a:ext cx="367524" cy="0"/>
          </a:xfrm>
          <a:prstGeom prst="line">
            <a:avLst/>
          </a:prstGeom>
        </p:spPr>
        <p:style>
          <a:lnRef idx="1">
            <a:schemeClr val="dk1"/>
          </a:lnRef>
          <a:fillRef idx="0">
            <a:schemeClr val="dk1"/>
          </a:fillRef>
          <a:effectRef idx="0">
            <a:schemeClr val="dk1"/>
          </a:effectRef>
          <a:fontRef idx="minor">
            <a:schemeClr val="tx1"/>
          </a:fontRef>
        </p:style>
      </p:cxnSp>
      <p:sp>
        <p:nvSpPr>
          <p:cNvPr id="17" name="矩形 16"/>
          <p:cNvSpPr/>
          <p:nvPr/>
        </p:nvSpPr>
        <p:spPr>
          <a:xfrm>
            <a:off x="7344636" y="5422360"/>
            <a:ext cx="938797" cy="275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商品表</a:t>
            </a:r>
            <a:endParaRPr lang="zh-CN" altLang="en-US" dirty="0"/>
          </a:p>
        </p:txBody>
      </p:sp>
      <p:sp>
        <p:nvSpPr>
          <p:cNvPr id="18" name="矩形 17"/>
          <p:cNvSpPr/>
          <p:nvPr/>
        </p:nvSpPr>
        <p:spPr>
          <a:xfrm>
            <a:off x="3885461" y="5373843"/>
            <a:ext cx="902888" cy="37234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交易表</a:t>
            </a:r>
            <a:endParaRPr lang="zh-CN" altLang="en-US" dirty="0"/>
          </a:p>
        </p:txBody>
      </p:sp>
      <p:cxnSp>
        <p:nvCxnSpPr>
          <p:cNvPr id="19" name="直接连接符 18"/>
          <p:cNvCxnSpPr>
            <a:stCxn id="15" idx="2"/>
            <a:endCxn id="18" idx="3"/>
          </p:cNvCxnSpPr>
          <p:nvPr/>
        </p:nvCxnSpPr>
        <p:spPr>
          <a:xfrm flipH="1">
            <a:off x="4788349" y="5560017"/>
            <a:ext cx="285520" cy="0"/>
          </a:xfrm>
          <a:prstGeom prst="line">
            <a:avLst/>
          </a:prstGeom>
        </p:spPr>
        <p:style>
          <a:lnRef idx="1">
            <a:schemeClr val="dk1"/>
          </a:lnRef>
          <a:fillRef idx="0">
            <a:schemeClr val="dk1"/>
          </a:fillRef>
          <a:effectRef idx="0">
            <a:schemeClr val="dk1"/>
          </a:effectRef>
          <a:fontRef idx="minor">
            <a:schemeClr val="tx1"/>
          </a:fontRef>
        </p:style>
      </p:cxnSp>
      <p:sp>
        <p:nvSpPr>
          <p:cNvPr id="20" name="矩形 19"/>
          <p:cNvSpPr/>
          <p:nvPr/>
        </p:nvSpPr>
        <p:spPr>
          <a:xfrm>
            <a:off x="5556091" y="6099293"/>
            <a:ext cx="938797" cy="2768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用户表</a:t>
            </a:r>
            <a:endParaRPr lang="zh-CN" altLang="en-US" dirty="0"/>
          </a:p>
        </p:txBody>
      </p:sp>
      <p:cxnSp>
        <p:nvCxnSpPr>
          <p:cNvPr id="21" name="直接连接符 20"/>
          <p:cNvCxnSpPr>
            <a:stCxn id="20" idx="0"/>
            <a:endCxn id="15" idx="3"/>
          </p:cNvCxnSpPr>
          <p:nvPr/>
        </p:nvCxnSpPr>
        <p:spPr>
          <a:xfrm flipV="1">
            <a:off x="6025490" y="5779363"/>
            <a:ext cx="1" cy="319930"/>
          </a:xfrm>
          <a:prstGeom prst="line">
            <a:avLst/>
          </a:prstGeom>
        </p:spPr>
        <p:style>
          <a:lnRef idx="1">
            <a:schemeClr val="dk1"/>
          </a:lnRef>
          <a:fillRef idx="0">
            <a:schemeClr val="dk1"/>
          </a:fillRef>
          <a:effectRef idx="0">
            <a:schemeClr val="dk1"/>
          </a:effectRef>
          <a:fontRef idx="minor">
            <a:schemeClr val="tx1"/>
          </a:fontRef>
        </p:style>
      </p:cxnSp>
      <p:sp>
        <p:nvSpPr>
          <p:cNvPr id="22" name="矩形 21"/>
          <p:cNvSpPr/>
          <p:nvPr/>
        </p:nvSpPr>
        <p:spPr>
          <a:xfrm>
            <a:off x="3706370" y="4684646"/>
            <a:ext cx="4812693" cy="17843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23" name="矩形 22"/>
          <p:cNvSpPr/>
          <p:nvPr/>
        </p:nvSpPr>
        <p:spPr>
          <a:xfrm>
            <a:off x="7335702" y="4868159"/>
            <a:ext cx="947731" cy="2768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服务器</a:t>
            </a:r>
            <a:endParaRPr lang="zh-CN" altLang="en-US" dirty="0"/>
          </a:p>
        </p:txBody>
      </p:sp>
      <p:cxnSp>
        <p:nvCxnSpPr>
          <p:cNvPr id="24" name="直接箭头连接符 23"/>
          <p:cNvCxnSpPr>
            <a:stCxn id="5" idx="3"/>
            <a:endCxn id="15" idx="1"/>
          </p:cNvCxnSpPr>
          <p:nvPr/>
        </p:nvCxnSpPr>
        <p:spPr>
          <a:xfrm>
            <a:off x="5027974" y="2905437"/>
            <a:ext cx="99751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1" idx="1"/>
            <a:endCxn id="15" idx="1"/>
          </p:cNvCxnSpPr>
          <p:nvPr/>
        </p:nvCxnSpPr>
        <p:spPr>
          <a:xfrm flipH="1">
            <a:off x="6025491" y="2905437"/>
            <a:ext cx="631857" cy="24352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7" name="流程图: 磁盘 26"/>
          <p:cNvSpPr/>
          <p:nvPr/>
        </p:nvSpPr>
        <p:spPr>
          <a:xfrm>
            <a:off x="1018682" y="5939328"/>
            <a:ext cx="1903243" cy="438692"/>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smtClean="0"/>
              <a:t>DB4Read</a:t>
            </a:r>
            <a:endParaRPr lang="zh-CN" altLang="en-US" dirty="0"/>
          </a:p>
        </p:txBody>
      </p:sp>
      <p:cxnSp>
        <p:nvCxnSpPr>
          <p:cNvPr id="28" name="直接箭头连接符 27"/>
          <p:cNvCxnSpPr>
            <a:stCxn id="5" idx="2"/>
            <a:endCxn id="27" idx="1"/>
          </p:cNvCxnSpPr>
          <p:nvPr/>
        </p:nvCxnSpPr>
        <p:spPr>
          <a:xfrm flipH="1">
            <a:off x="1970304" y="3481200"/>
            <a:ext cx="1053024"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p:cNvCxnSpPr>
            <a:stCxn id="11" idx="2"/>
            <a:endCxn id="27" idx="1"/>
          </p:cNvCxnSpPr>
          <p:nvPr/>
        </p:nvCxnSpPr>
        <p:spPr>
          <a:xfrm flipH="1">
            <a:off x="1970304" y="3481200"/>
            <a:ext cx="6691690" cy="2458128"/>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p:cNvCxnSpPr>
            <a:stCxn id="27" idx="4"/>
            <a:endCxn id="15" idx="3"/>
          </p:cNvCxnSpPr>
          <p:nvPr/>
        </p:nvCxnSpPr>
        <p:spPr>
          <a:xfrm flipV="1">
            <a:off x="2921925" y="5779363"/>
            <a:ext cx="3103566" cy="37931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1" name="矩形 30"/>
          <p:cNvSpPr/>
          <p:nvPr/>
        </p:nvSpPr>
        <p:spPr>
          <a:xfrm>
            <a:off x="3803897" y="5882190"/>
            <a:ext cx="1241406" cy="2897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数据复制</a:t>
            </a:r>
            <a:endParaRPr lang="zh-CN" altLang="en-US" dirty="0"/>
          </a:p>
        </p:txBody>
      </p:sp>
      <p:sp>
        <p:nvSpPr>
          <p:cNvPr id="32" name="矩形 31"/>
          <p:cNvSpPr/>
          <p:nvPr/>
        </p:nvSpPr>
        <p:spPr>
          <a:xfrm>
            <a:off x="279928" y="4269489"/>
            <a:ext cx="1469737" cy="9059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缓存集群</a:t>
            </a:r>
            <a:endParaRPr lang="zh-CN" altLang="en-US" dirty="0"/>
          </a:p>
        </p:txBody>
      </p:sp>
      <p:cxnSp>
        <p:nvCxnSpPr>
          <p:cNvPr id="33" name="直接箭头连接符 32"/>
          <p:cNvCxnSpPr>
            <a:stCxn id="5" idx="1"/>
            <a:endCxn id="32" idx="0"/>
          </p:cNvCxnSpPr>
          <p:nvPr/>
        </p:nvCxnSpPr>
        <p:spPr>
          <a:xfrm flipH="1">
            <a:off x="1014797" y="2905437"/>
            <a:ext cx="3885" cy="13640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p:cNvCxnSpPr>
            <a:stCxn id="32" idx="3"/>
            <a:endCxn id="11" idx="1"/>
          </p:cNvCxnSpPr>
          <p:nvPr/>
        </p:nvCxnSpPr>
        <p:spPr>
          <a:xfrm flipV="1">
            <a:off x="1749665" y="2905437"/>
            <a:ext cx="4907683" cy="18170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矩形 34"/>
          <p:cNvSpPr/>
          <p:nvPr/>
        </p:nvSpPr>
        <p:spPr>
          <a:xfrm>
            <a:off x="9131393" y="4684646"/>
            <a:ext cx="2033516" cy="12546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分布式存储系统</a:t>
            </a:r>
            <a:endParaRPr lang="zh-CN" altLang="en-US" dirty="0"/>
          </a:p>
        </p:txBody>
      </p:sp>
      <p:cxnSp>
        <p:nvCxnSpPr>
          <p:cNvPr id="37" name="直接箭头连接符 36"/>
          <p:cNvCxnSpPr>
            <a:stCxn id="5" idx="3"/>
            <a:endCxn id="35" idx="0"/>
          </p:cNvCxnSpPr>
          <p:nvPr/>
        </p:nvCxnSpPr>
        <p:spPr>
          <a:xfrm>
            <a:off x="5027974" y="2905437"/>
            <a:ext cx="5120177" cy="1779209"/>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11" idx="2"/>
            <a:endCxn id="35" idx="0"/>
          </p:cNvCxnSpPr>
          <p:nvPr/>
        </p:nvCxnSpPr>
        <p:spPr>
          <a:xfrm>
            <a:off x="8661994" y="3481200"/>
            <a:ext cx="1486157" cy="12034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83577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引入分布式存储系统弥补关系型数据库</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常见的分布式存储系统有分布式文件系统，分布式</a:t>
            </a:r>
            <a:r>
              <a:rPr lang="en-US" altLang="zh-CN" dirty="0" smtClean="0"/>
              <a:t>Key-Value</a:t>
            </a:r>
            <a:r>
              <a:rPr lang="zh-CN" altLang="en-US" dirty="0" smtClean="0"/>
              <a:t>系统和分布式数据库。</a:t>
            </a:r>
            <a:endParaRPr lang="en-US" altLang="zh-CN" dirty="0" smtClean="0"/>
          </a:p>
          <a:p>
            <a:r>
              <a:rPr lang="zh-CN" altLang="en-US" dirty="0" smtClean="0"/>
              <a:t>分布式文件系统就是在分布式环境中由多个节点组成的功能与单机文件系统一样的文件系统。内容的格式需要自己来组织。</a:t>
            </a:r>
            <a:endParaRPr lang="en-US" altLang="zh-CN" dirty="0" smtClean="0"/>
          </a:p>
          <a:p>
            <a:r>
              <a:rPr lang="zh-CN" altLang="en-US" dirty="0" smtClean="0"/>
              <a:t>分布式</a:t>
            </a:r>
            <a:r>
              <a:rPr lang="en-US" altLang="zh-CN" dirty="0" smtClean="0"/>
              <a:t>Key-Value</a:t>
            </a:r>
            <a:r>
              <a:rPr lang="zh-CN" altLang="en-US" dirty="0" smtClean="0"/>
              <a:t>系统相对分布式文件系统更加格式化一些。</a:t>
            </a:r>
            <a:endParaRPr lang="en-US" altLang="zh-CN" dirty="0" smtClean="0"/>
          </a:p>
          <a:p>
            <a:r>
              <a:rPr lang="zh-CN" altLang="en-US" dirty="0" smtClean="0"/>
              <a:t>分布式数据库是最格式化的方式。</a:t>
            </a:r>
            <a:endParaRPr lang="en-US" altLang="zh-CN" dirty="0" smtClean="0"/>
          </a:p>
          <a:p>
            <a:r>
              <a:rPr lang="zh-CN" altLang="en-US" dirty="0" smtClean="0"/>
              <a:t>是否引入分布式系统需要根据具体场景来选择。</a:t>
            </a:r>
            <a:endParaRPr lang="en-US" altLang="zh-CN" dirty="0" smtClean="0"/>
          </a:p>
          <a:p>
            <a:r>
              <a:rPr lang="zh-CN" altLang="en-US" dirty="0" smtClean="0"/>
              <a:t>通过分布式文件系统来解决大小文件的存储问题。</a:t>
            </a:r>
            <a:endParaRPr lang="en-US" altLang="zh-CN" dirty="0" smtClean="0"/>
          </a:p>
          <a:p>
            <a:r>
              <a:rPr lang="zh-CN" altLang="en-US" dirty="0" smtClean="0"/>
              <a:t>通过分布式</a:t>
            </a:r>
            <a:r>
              <a:rPr lang="en-US" altLang="zh-CN" dirty="0" smtClean="0"/>
              <a:t>Key-Value</a:t>
            </a:r>
            <a:r>
              <a:rPr lang="zh-CN" altLang="en-US" dirty="0" smtClean="0"/>
              <a:t>系统提供高性能的半结构化的支持。</a:t>
            </a:r>
            <a:endParaRPr lang="en-US" altLang="zh-CN" dirty="0" smtClean="0"/>
          </a:p>
          <a:p>
            <a:r>
              <a:rPr lang="zh-CN" altLang="en-US" dirty="0" smtClean="0"/>
              <a:t>通过分布式数据库提供一个支持大数据、高并发的数据库系统。</a:t>
            </a:r>
            <a:endParaRPr lang="zh-CN" altLang="en-US" dirty="0"/>
          </a:p>
        </p:txBody>
      </p:sp>
    </p:spTree>
    <p:extLst>
      <p:ext uri="{BB962C8B-B14F-4D97-AF65-F5344CB8AC3E}">
        <p14:creationId xmlns:p14="http://schemas.microsoft.com/office/powerpoint/2010/main" val="30496363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409</Words>
  <Application>Microsoft Office PowerPoint</Application>
  <PresentationFormat>宽屏</PresentationFormat>
  <Paragraphs>263</Paragraphs>
  <Slides>13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宋体</vt:lpstr>
      <vt:lpstr>Arial</vt:lpstr>
      <vt:lpstr>Calibri</vt:lpstr>
      <vt:lpstr>Calibri Light</vt:lpstr>
      <vt:lpstr>Office 主题</vt:lpstr>
      <vt:lpstr>大型网站架构演进</vt:lpstr>
      <vt:lpstr>单机的交易网站</vt:lpstr>
      <vt:lpstr>数据库与应用分离</vt:lpstr>
      <vt:lpstr>应用服务器集群</vt:lpstr>
      <vt:lpstr>引入负载均衡并解决服务器集群的Session问题</vt:lpstr>
      <vt:lpstr>数据库读写分离</vt:lpstr>
      <vt:lpstr>利用缓存存放”热”数据</vt:lpstr>
      <vt:lpstr>引入分布式存储系统弥补关系型数据库</vt:lpstr>
      <vt:lpstr>引入分布式存储系统弥补关系型数据库</vt:lpstr>
      <vt:lpstr>数据垂直拆分</vt:lpstr>
      <vt:lpstr>数据水平拆分</vt:lpstr>
      <vt:lpstr>应用服务化</vt:lpstr>
      <vt:lpstr>中间件解耦</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大型网站架构演进</dc:title>
  <dc:creator>Zhou</dc:creator>
  <cp:lastModifiedBy>Zhou</cp:lastModifiedBy>
  <cp:revision>11</cp:revision>
  <dcterms:created xsi:type="dcterms:W3CDTF">2016-10-16T13:06:41Z</dcterms:created>
  <dcterms:modified xsi:type="dcterms:W3CDTF">2016-10-17T12:41:58Z</dcterms:modified>
</cp:coreProperties>
</file>