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26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495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500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9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762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9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21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21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88A212-881B-4524-92FD-96B6728BBC0D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2BA62A-5FFC-4212-9B07-0CCDCC8FB8E2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ECA656-E768-BE1E-C683-945D9504B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Kruskalův</a:t>
            </a:r>
            <a:r>
              <a:rPr lang="cs-CZ" dirty="0"/>
              <a:t> algoritmus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4896B3-9729-768B-82B5-AAE7B7A6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Martin Zeman, 7.M</a:t>
            </a:r>
          </a:p>
        </p:txBody>
      </p:sp>
    </p:spTree>
    <p:extLst>
      <p:ext uri="{BB962C8B-B14F-4D97-AF65-F5344CB8AC3E}">
        <p14:creationId xmlns:p14="http://schemas.microsoft.com/office/powerpoint/2010/main" val="753455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8ACC0706-9631-A053-7448-D85A18B66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25" y="3857414"/>
            <a:ext cx="4658375" cy="2457793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6998B45-C4DB-8A5C-9540-EFF6777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6DB59B-E38E-49AD-85D2-C13842B5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Vstup: hrany souvislého grafu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Seřadí hrany podle ohodnocení od nejmenšího po největší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Vytvoří nepropojený graf T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Projdu hrany od nejmenší po největší a pro každou provedu:</a:t>
            </a:r>
          </a:p>
          <a:p>
            <a:pPr marL="749808" lvl="1" indent="-457200"/>
            <a:r>
              <a:rPr lang="cs-CZ" dirty="0"/>
              <a:t>Pokud krajní vrcholy neleží ve stejné komponentě: přidám ji do T</a:t>
            </a:r>
          </a:p>
        </p:txBody>
      </p:sp>
    </p:spTree>
    <p:extLst>
      <p:ext uri="{BB962C8B-B14F-4D97-AF65-F5344CB8AC3E}">
        <p14:creationId xmlns:p14="http://schemas.microsoft.com/office/powerpoint/2010/main" val="9833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C4FE73-07AA-89AC-B0E6-F398154D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Union-</a:t>
            </a:r>
            <a:r>
              <a:rPr lang="cs-CZ" dirty="0" err="1"/>
              <a:t>Find</a:t>
            </a:r>
            <a:r>
              <a:rPr lang="cs-CZ" dirty="0"/>
              <a:t>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44ABD-D457-ADDF-1CE9-196A0844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cs-CZ" dirty="0"/>
              <a:t>KOREN(x)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Dokud </a:t>
            </a:r>
            <a:r>
              <a:rPr lang="cs-CZ" sz="1400" dirty="0" err="1"/>
              <a:t>parent</a:t>
            </a:r>
            <a:r>
              <a:rPr lang="cs-CZ" sz="1400" dirty="0"/>
              <a:t>(x) != ∅:</a:t>
            </a:r>
            <a:endParaRPr lang="cs-CZ" sz="1000" dirty="0"/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x = </a:t>
            </a:r>
            <a:r>
              <a:rPr lang="cs-CZ" sz="1400" dirty="0" err="1"/>
              <a:t>parent</a:t>
            </a:r>
            <a:r>
              <a:rPr lang="cs-CZ" sz="1400" dirty="0"/>
              <a:t>(x)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return x</a:t>
            </a:r>
          </a:p>
          <a:p>
            <a:pPr marL="0" indent="0">
              <a:buNone/>
            </a:pPr>
            <a:r>
              <a:rPr lang="cs-CZ" dirty="0"/>
              <a:t> FIND(u, v)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Pokud Koren(u) == Koren(v):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return </a:t>
            </a:r>
            <a:r>
              <a:rPr lang="cs-CZ" sz="1400" dirty="0" err="1"/>
              <a:t>True</a:t>
            </a:r>
            <a:endParaRPr lang="cs-CZ" sz="1400" dirty="0"/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return </a:t>
            </a:r>
            <a:r>
              <a:rPr lang="cs-CZ" sz="1400" dirty="0" err="1"/>
              <a:t>False</a:t>
            </a:r>
            <a:endParaRPr lang="cs-CZ" sz="14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B1465FE4-8369-896E-7C9C-72DA807AE8FF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UNION(u, v)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a = Koren(u); b = Koren(v);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Pokud Hloubka(a) &lt; Hloubka(b):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</a:t>
            </a:r>
            <a:r>
              <a:rPr lang="cs-CZ" sz="1400" dirty="0" err="1"/>
              <a:t>parent</a:t>
            </a:r>
            <a:r>
              <a:rPr lang="cs-CZ" sz="1400" dirty="0"/>
              <a:t>(a) = b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Pokud Hloubka(b) &lt; Hloubka(a):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</a:t>
            </a:r>
            <a:r>
              <a:rPr lang="cs-CZ" sz="1400" dirty="0" err="1"/>
              <a:t>parent</a:t>
            </a:r>
            <a:r>
              <a:rPr lang="cs-CZ" sz="1400" dirty="0"/>
              <a:t>(b) = a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Jinak: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</a:t>
            </a:r>
            <a:r>
              <a:rPr lang="cs-CZ" sz="1400" dirty="0" err="1"/>
              <a:t>parent</a:t>
            </a:r>
            <a:r>
              <a:rPr lang="cs-CZ" sz="1400" dirty="0"/>
              <a:t>(a) = b</a:t>
            </a:r>
          </a:p>
          <a:p>
            <a:pPr marL="635508" lvl="1" indent="-342900">
              <a:buFont typeface="+mj-lt"/>
              <a:buAutoNum type="arabicPeriod"/>
            </a:pPr>
            <a:r>
              <a:rPr lang="cs-CZ" sz="1400" dirty="0"/>
              <a:t>        hloubka(b)++</a:t>
            </a:r>
          </a:p>
          <a:p>
            <a:pPr marL="635508" lvl="1" indent="-342900">
              <a:buFont typeface="+mj-lt"/>
              <a:buAutoNum type="arabicPeriod"/>
            </a:pP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11798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7A691A-4F19-0A06-EA65-C6B237BC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Union-</a:t>
            </a:r>
            <a:r>
              <a:rPr lang="cs-CZ" dirty="0" err="1"/>
              <a:t>Find</a:t>
            </a:r>
            <a:endParaRPr lang="cs-CZ" dirty="0"/>
          </a:p>
        </p:txBody>
      </p:sp>
      <p:grpSp>
        <p:nvGrpSpPr>
          <p:cNvPr id="39" name="Skupina 38">
            <a:extLst>
              <a:ext uri="{FF2B5EF4-FFF2-40B4-BE49-F238E27FC236}">
                <a16:creationId xmlns:a16="http://schemas.microsoft.com/office/drawing/2014/main" id="{DC7EC68F-ED6B-3080-E4DF-95D092A076E6}"/>
              </a:ext>
            </a:extLst>
          </p:cNvPr>
          <p:cNvGrpSpPr/>
          <p:nvPr/>
        </p:nvGrpSpPr>
        <p:grpSpPr>
          <a:xfrm>
            <a:off x="2509736" y="2893978"/>
            <a:ext cx="408562" cy="418290"/>
            <a:chOff x="2188723" y="2675106"/>
            <a:chExt cx="408562" cy="418290"/>
          </a:xfrm>
        </p:grpSpPr>
        <p:sp>
          <p:nvSpPr>
            <p:cNvPr id="37" name="Ovál 36">
              <a:extLst>
                <a:ext uri="{FF2B5EF4-FFF2-40B4-BE49-F238E27FC236}">
                  <a16:creationId xmlns:a16="http://schemas.microsoft.com/office/drawing/2014/main" id="{C9B8F0BD-C04D-E5D0-F0AB-3A5B88A911CF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B2C51F00-511E-E877-EF25-F564EBD5A5F4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</a:t>
              </a:r>
            </a:p>
          </p:txBody>
        </p:sp>
      </p:grpSp>
      <p:grpSp>
        <p:nvGrpSpPr>
          <p:cNvPr id="41" name="Skupina 40">
            <a:extLst>
              <a:ext uri="{FF2B5EF4-FFF2-40B4-BE49-F238E27FC236}">
                <a16:creationId xmlns:a16="http://schemas.microsoft.com/office/drawing/2014/main" id="{B834608D-9601-D3FD-3684-0575861E16A6}"/>
              </a:ext>
            </a:extLst>
          </p:cNvPr>
          <p:cNvGrpSpPr/>
          <p:nvPr/>
        </p:nvGrpSpPr>
        <p:grpSpPr>
          <a:xfrm>
            <a:off x="1327225" y="2893978"/>
            <a:ext cx="408562" cy="418290"/>
            <a:chOff x="2188723" y="2675106"/>
            <a:chExt cx="408562" cy="418290"/>
          </a:xfrm>
        </p:grpSpPr>
        <p:sp>
          <p:nvSpPr>
            <p:cNvPr id="42" name="Ovál 41">
              <a:extLst>
                <a:ext uri="{FF2B5EF4-FFF2-40B4-BE49-F238E27FC236}">
                  <a16:creationId xmlns:a16="http://schemas.microsoft.com/office/drawing/2014/main" id="{18347172-2F16-179F-6E47-D59BCFFCF5A8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C3C2033B-65B5-91E7-5C4F-26E579D7281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</a:t>
              </a:r>
            </a:p>
          </p:txBody>
        </p:sp>
      </p:grp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C8E12C98-8425-7E25-EF2A-4FD9F0DD8E15}"/>
              </a:ext>
            </a:extLst>
          </p:cNvPr>
          <p:cNvGrpSpPr/>
          <p:nvPr/>
        </p:nvGrpSpPr>
        <p:grpSpPr>
          <a:xfrm>
            <a:off x="3472775" y="3681432"/>
            <a:ext cx="408562" cy="418290"/>
            <a:chOff x="2188723" y="2675106"/>
            <a:chExt cx="408562" cy="418290"/>
          </a:xfrm>
        </p:grpSpPr>
        <p:sp>
          <p:nvSpPr>
            <p:cNvPr id="45" name="Ovál 44">
              <a:extLst>
                <a:ext uri="{FF2B5EF4-FFF2-40B4-BE49-F238E27FC236}">
                  <a16:creationId xmlns:a16="http://schemas.microsoft.com/office/drawing/2014/main" id="{58839FDC-DC36-82F5-60D1-593663A9D1D4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6" name="TextovéPole 45">
              <a:extLst>
                <a:ext uri="{FF2B5EF4-FFF2-40B4-BE49-F238E27FC236}">
                  <a16:creationId xmlns:a16="http://schemas.microsoft.com/office/drawing/2014/main" id="{4C529A31-3ECD-094D-0F11-3D41EB523995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0</a:t>
              </a:r>
            </a:p>
          </p:txBody>
        </p:sp>
      </p:grp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5C20A779-CA2A-EF53-0A57-3780C3442C9F}"/>
              </a:ext>
            </a:extLst>
          </p:cNvPr>
          <p:cNvGrpSpPr/>
          <p:nvPr/>
        </p:nvGrpSpPr>
        <p:grpSpPr>
          <a:xfrm>
            <a:off x="2509736" y="4468886"/>
            <a:ext cx="408562" cy="418290"/>
            <a:chOff x="2188723" y="2675106"/>
            <a:chExt cx="408562" cy="418290"/>
          </a:xfrm>
        </p:grpSpPr>
        <p:sp>
          <p:nvSpPr>
            <p:cNvPr id="48" name="Ovál 47">
              <a:extLst>
                <a:ext uri="{FF2B5EF4-FFF2-40B4-BE49-F238E27FC236}">
                  <a16:creationId xmlns:a16="http://schemas.microsoft.com/office/drawing/2014/main" id="{003FC43C-4F6D-F784-F371-3AC626A721C1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9" name="TextovéPole 48">
              <a:extLst>
                <a:ext uri="{FF2B5EF4-FFF2-40B4-BE49-F238E27FC236}">
                  <a16:creationId xmlns:a16="http://schemas.microsoft.com/office/drawing/2014/main" id="{7646398B-1738-8503-A44A-DA0B48EDF617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3</a:t>
              </a:r>
            </a:p>
          </p:txBody>
        </p:sp>
      </p:grp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F0E5BB73-8AE7-1DE4-0073-912789C5F9AF}"/>
              </a:ext>
            </a:extLst>
          </p:cNvPr>
          <p:cNvGrpSpPr/>
          <p:nvPr/>
        </p:nvGrpSpPr>
        <p:grpSpPr>
          <a:xfrm>
            <a:off x="4871554" y="3681432"/>
            <a:ext cx="408562" cy="418290"/>
            <a:chOff x="2188723" y="2675106"/>
            <a:chExt cx="408562" cy="418290"/>
          </a:xfrm>
        </p:grpSpPr>
        <p:sp>
          <p:nvSpPr>
            <p:cNvPr id="63" name="Ovál 62">
              <a:extLst>
                <a:ext uri="{FF2B5EF4-FFF2-40B4-BE49-F238E27FC236}">
                  <a16:creationId xmlns:a16="http://schemas.microsoft.com/office/drawing/2014/main" id="{5846CA7F-90C9-10A7-BBDE-3292B17241C8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4" name="TextovéPole 63">
              <a:extLst>
                <a:ext uri="{FF2B5EF4-FFF2-40B4-BE49-F238E27FC236}">
                  <a16:creationId xmlns:a16="http://schemas.microsoft.com/office/drawing/2014/main" id="{96E6220A-8F4B-3E3C-464F-59A81B88321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4</a:t>
              </a:r>
            </a:p>
          </p:txBody>
        </p:sp>
      </p:grpSp>
      <p:grpSp>
        <p:nvGrpSpPr>
          <p:cNvPr id="65" name="Skupina 64">
            <a:extLst>
              <a:ext uri="{FF2B5EF4-FFF2-40B4-BE49-F238E27FC236}">
                <a16:creationId xmlns:a16="http://schemas.microsoft.com/office/drawing/2014/main" id="{5205B31B-D486-EC53-46F2-08F293A37FDE}"/>
              </a:ext>
            </a:extLst>
          </p:cNvPr>
          <p:cNvGrpSpPr/>
          <p:nvPr/>
        </p:nvGrpSpPr>
        <p:grpSpPr>
          <a:xfrm>
            <a:off x="5891719" y="2869499"/>
            <a:ext cx="408562" cy="418290"/>
            <a:chOff x="2188723" y="2675106"/>
            <a:chExt cx="408562" cy="418290"/>
          </a:xfrm>
        </p:grpSpPr>
        <p:sp>
          <p:nvSpPr>
            <p:cNvPr id="66" name="Ovál 65">
              <a:extLst>
                <a:ext uri="{FF2B5EF4-FFF2-40B4-BE49-F238E27FC236}">
                  <a16:creationId xmlns:a16="http://schemas.microsoft.com/office/drawing/2014/main" id="{F319CE21-EB53-71B9-8C89-B3367EA02EED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7" name="TextovéPole 66">
              <a:extLst>
                <a:ext uri="{FF2B5EF4-FFF2-40B4-BE49-F238E27FC236}">
                  <a16:creationId xmlns:a16="http://schemas.microsoft.com/office/drawing/2014/main" id="{5B7ABD5E-3495-F682-AB33-53E22DB03246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5</a:t>
              </a:r>
            </a:p>
          </p:txBody>
        </p:sp>
      </p:grpSp>
      <p:grpSp>
        <p:nvGrpSpPr>
          <p:cNvPr id="68" name="Skupina 67">
            <a:extLst>
              <a:ext uri="{FF2B5EF4-FFF2-40B4-BE49-F238E27FC236}">
                <a16:creationId xmlns:a16="http://schemas.microsoft.com/office/drawing/2014/main" id="{9222C895-65D2-CBC1-27FB-45E250A3828F}"/>
              </a:ext>
            </a:extLst>
          </p:cNvPr>
          <p:cNvGrpSpPr/>
          <p:nvPr/>
        </p:nvGrpSpPr>
        <p:grpSpPr>
          <a:xfrm>
            <a:off x="6323193" y="3683458"/>
            <a:ext cx="408562" cy="418290"/>
            <a:chOff x="2188723" y="2675106"/>
            <a:chExt cx="408562" cy="418290"/>
          </a:xfrm>
        </p:grpSpPr>
        <p:sp>
          <p:nvSpPr>
            <p:cNvPr id="69" name="Ovál 68">
              <a:extLst>
                <a:ext uri="{FF2B5EF4-FFF2-40B4-BE49-F238E27FC236}">
                  <a16:creationId xmlns:a16="http://schemas.microsoft.com/office/drawing/2014/main" id="{5B35F7A9-55F9-82D8-3D82-B08F01354696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0" name="TextovéPole 69">
              <a:extLst>
                <a:ext uri="{FF2B5EF4-FFF2-40B4-BE49-F238E27FC236}">
                  <a16:creationId xmlns:a16="http://schemas.microsoft.com/office/drawing/2014/main" id="{A2AF04DE-4A5C-99CE-76FF-8D85B059BAF7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6</a:t>
              </a:r>
            </a:p>
          </p:txBody>
        </p:sp>
      </p:grpSp>
      <p:grpSp>
        <p:nvGrpSpPr>
          <p:cNvPr id="71" name="Skupina 70">
            <a:extLst>
              <a:ext uri="{FF2B5EF4-FFF2-40B4-BE49-F238E27FC236}">
                <a16:creationId xmlns:a16="http://schemas.microsoft.com/office/drawing/2014/main" id="{70A3B9DF-1444-2702-87E7-264B887E6F67}"/>
              </a:ext>
            </a:extLst>
          </p:cNvPr>
          <p:cNvGrpSpPr/>
          <p:nvPr/>
        </p:nvGrpSpPr>
        <p:grpSpPr>
          <a:xfrm>
            <a:off x="5889954" y="4468886"/>
            <a:ext cx="408562" cy="418290"/>
            <a:chOff x="2188723" y="2675106"/>
            <a:chExt cx="408562" cy="418290"/>
          </a:xfrm>
        </p:grpSpPr>
        <p:sp>
          <p:nvSpPr>
            <p:cNvPr id="72" name="Ovál 71">
              <a:extLst>
                <a:ext uri="{FF2B5EF4-FFF2-40B4-BE49-F238E27FC236}">
                  <a16:creationId xmlns:a16="http://schemas.microsoft.com/office/drawing/2014/main" id="{CFAAD478-AD0B-0C90-ABF7-4444D17C7E74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3" name="TextovéPole 72">
              <a:extLst>
                <a:ext uri="{FF2B5EF4-FFF2-40B4-BE49-F238E27FC236}">
                  <a16:creationId xmlns:a16="http://schemas.microsoft.com/office/drawing/2014/main" id="{0D0FC9EB-734C-439B-5EF7-C273E8DB5A6C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7</a:t>
              </a:r>
            </a:p>
          </p:txBody>
        </p:sp>
      </p:grpSp>
      <p:cxnSp>
        <p:nvCxnSpPr>
          <p:cNvPr id="75" name="Přímá spojnice 74">
            <a:extLst>
              <a:ext uri="{FF2B5EF4-FFF2-40B4-BE49-F238E27FC236}">
                <a16:creationId xmlns:a16="http://schemas.microsoft.com/office/drawing/2014/main" id="{CD9B23FB-CD23-031D-D816-4DAB4011C1C2}"/>
              </a:ext>
            </a:extLst>
          </p:cNvPr>
          <p:cNvCxnSpPr>
            <a:stCxn id="42" idx="6"/>
            <a:endCxn id="37" idx="2"/>
          </p:cNvCxnSpPr>
          <p:nvPr/>
        </p:nvCxnSpPr>
        <p:spPr>
          <a:xfrm>
            <a:off x="1735787" y="3103123"/>
            <a:ext cx="7739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Přímá spojnice 75">
            <a:extLst>
              <a:ext uri="{FF2B5EF4-FFF2-40B4-BE49-F238E27FC236}">
                <a16:creationId xmlns:a16="http://schemas.microsoft.com/office/drawing/2014/main" id="{58BA93E0-7600-A0EF-67D8-48836B37A23B}"/>
              </a:ext>
            </a:extLst>
          </p:cNvPr>
          <p:cNvCxnSpPr>
            <a:cxnSpLocks/>
            <a:stCxn id="45" idx="1"/>
            <a:endCxn id="37" idx="5"/>
          </p:cNvCxnSpPr>
          <p:nvPr/>
        </p:nvCxnSpPr>
        <p:spPr>
          <a:xfrm flipH="1" flipV="1">
            <a:off x="2858465" y="3251011"/>
            <a:ext cx="674143" cy="491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Přímá spojnice 79">
            <a:extLst>
              <a:ext uri="{FF2B5EF4-FFF2-40B4-BE49-F238E27FC236}">
                <a16:creationId xmlns:a16="http://schemas.microsoft.com/office/drawing/2014/main" id="{E9A71436-B204-7650-FEE9-86E8251C76E5}"/>
              </a:ext>
            </a:extLst>
          </p:cNvPr>
          <p:cNvCxnSpPr>
            <a:cxnSpLocks/>
            <a:stCxn id="48" idx="7"/>
            <a:endCxn id="45" idx="3"/>
          </p:cNvCxnSpPr>
          <p:nvPr/>
        </p:nvCxnSpPr>
        <p:spPr>
          <a:xfrm flipV="1">
            <a:off x="2858465" y="4038465"/>
            <a:ext cx="674143" cy="491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Přímá spojnice 85">
            <a:extLst>
              <a:ext uri="{FF2B5EF4-FFF2-40B4-BE49-F238E27FC236}">
                <a16:creationId xmlns:a16="http://schemas.microsoft.com/office/drawing/2014/main" id="{302A8C9F-7D76-71B3-BF12-968B7049D5FF}"/>
              </a:ext>
            </a:extLst>
          </p:cNvPr>
          <p:cNvCxnSpPr>
            <a:cxnSpLocks/>
            <a:stCxn id="45" idx="6"/>
            <a:endCxn id="63" idx="2"/>
          </p:cNvCxnSpPr>
          <p:nvPr/>
        </p:nvCxnSpPr>
        <p:spPr>
          <a:xfrm>
            <a:off x="3881337" y="3890577"/>
            <a:ext cx="9902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Přímá spojnice 88">
            <a:extLst>
              <a:ext uri="{FF2B5EF4-FFF2-40B4-BE49-F238E27FC236}">
                <a16:creationId xmlns:a16="http://schemas.microsoft.com/office/drawing/2014/main" id="{561C089F-E483-4E42-8222-D32AFE37B631}"/>
              </a:ext>
            </a:extLst>
          </p:cNvPr>
          <p:cNvCxnSpPr>
            <a:cxnSpLocks/>
            <a:stCxn id="72" idx="1"/>
            <a:endCxn id="63" idx="5"/>
          </p:cNvCxnSpPr>
          <p:nvPr/>
        </p:nvCxnSpPr>
        <p:spPr>
          <a:xfrm flipH="1" flipV="1">
            <a:off x="5220283" y="4038465"/>
            <a:ext cx="729504" cy="491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Přímá spojnice 92">
            <a:extLst>
              <a:ext uri="{FF2B5EF4-FFF2-40B4-BE49-F238E27FC236}">
                <a16:creationId xmlns:a16="http://schemas.microsoft.com/office/drawing/2014/main" id="{A602F4DC-FA92-CC26-7BEC-8B8C0D765C73}"/>
              </a:ext>
            </a:extLst>
          </p:cNvPr>
          <p:cNvCxnSpPr>
            <a:cxnSpLocks/>
            <a:stCxn id="69" idx="2"/>
            <a:endCxn id="63" idx="6"/>
          </p:cNvCxnSpPr>
          <p:nvPr/>
        </p:nvCxnSpPr>
        <p:spPr>
          <a:xfrm flipH="1" flipV="1">
            <a:off x="5280116" y="3890577"/>
            <a:ext cx="1043077" cy="2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Přímá spojnice 95">
            <a:extLst>
              <a:ext uri="{FF2B5EF4-FFF2-40B4-BE49-F238E27FC236}">
                <a16:creationId xmlns:a16="http://schemas.microsoft.com/office/drawing/2014/main" id="{A816EF0A-7C59-D698-2BC8-C91E05BDF07E}"/>
              </a:ext>
            </a:extLst>
          </p:cNvPr>
          <p:cNvCxnSpPr>
            <a:cxnSpLocks/>
            <a:stCxn id="66" idx="3"/>
            <a:endCxn id="63" idx="7"/>
          </p:cNvCxnSpPr>
          <p:nvPr/>
        </p:nvCxnSpPr>
        <p:spPr>
          <a:xfrm flipH="1">
            <a:off x="5220283" y="3226532"/>
            <a:ext cx="731269" cy="5161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2272E9D1-6973-9905-5ED3-A865D5ACF51B}"/>
              </a:ext>
            </a:extLst>
          </p:cNvPr>
          <p:cNvSpPr txBox="1"/>
          <p:nvPr/>
        </p:nvSpPr>
        <p:spPr>
          <a:xfrm>
            <a:off x="1971918" y="272552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1A96410A-B93E-C5F2-8862-DA71A7A0D8D7}"/>
              </a:ext>
            </a:extLst>
          </p:cNvPr>
          <p:cNvSpPr txBox="1"/>
          <p:nvPr/>
        </p:nvSpPr>
        <p:spPr>
          <a:xfrm>
            <a:off x="3171089" y="42108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</a:p>
        </p:txBody>
      </p:sp>
      <p:sp>
        <p:nvSpPr>
          <p:cNvPr id="101" name="TextovéPole 100">
            <a:extLst>
              <a:ext uri="{FF2B5EF4-FFF2-40B4-BE49-F238E27FC236}">
                <a16:creationId xmlns:a16="http://schemas.microsoft.com/office/drawing/2014/main" id="{9D3FEC22-3F8B-988F-54F4-A9B252EB4506}"/>
              </a:ext>
            </a:extLst>
          </p:cNvPr>
          <p:cNvSpPr txBox="1"/>
          <p:nvPr/>
        </p:nvSpPr>
        <p:spPr>
          <a:xfrm>
            <a:off x="5285373" y="31639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4</a:t>
            </a:r>
          </a:p>
        </p:txBody>
      </p: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F1E58DBB-4096-CE30-144A-36BCE66826FC}"/>
              </a:ext>
            </a:extLst>
          </p:cNvPr>
          <p:cNvSpPr txBox="1"/>
          <p:nvPr/>
        </p:nvSpPr>
        <p:spPr>
          <a:xfrm>
            <a:off x="5316499" y="41795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2</a:t>
            </a: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2A4C16C1-EDD0-C592-EE94-A326E3AB04EB}"/>
              </a:ext>
            </a:extLst>
          </p:cNvPr>
          <p:cNvSpPr txBox="1"/>
          <p:nvPr/>
        </p:nvSpPr>
        <p:spPr>
          <a:xfrm>
            <a:off x="3189767" y="313973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9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7AF27C15-D315-E322-8288-0B4EF14E1E56}"/>
              </a:ext>
            </a:extLst>
          </p:cNvPr>
          <p:cNvSpPr txBox="1"/>
          <p:nvPr/>
        </p:nvSpPr>
        <p:spPr>
          <a:xfrm>
            <a:off x="5781974" y="35518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11</a:t>
            </a: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6EA06790-56E3-BEA6-5AB7-207E5BEE8BE8}"/>
              </a:ext>
            </a:extLst>
          </p:cNvPr>
          <p:cNvSpPr txBox="1"/>
          <p:nvPr/>
        </p:nvSpPr>
        <p:spPr>
          <a:xfrm>
            <a:off x="4237039" y="355187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cs-CZ" dirty="0"/>
              <a:t>15</a:t>
            </a:r>
          </a:p>
        </p:txBody>
      </p:sp>
      <p:grpSp>
        <p:nvGrpSpPr>
          <p:cNvPr id="106" name="Skupina 105">
            <a:extLst>
              <a:ext uri="{FF2B5EF4-FFF2-40B4-BE49-F238E27FC236}">
                <a16:creationId xmlns:a16="http://schemas.microsoft.com/office/drawing/2014/main" id="{0D757E2D-7C7F-CABB-3C9F-AD5954A9EE42}"/>
              </a:ext>
            </a:extLst>
          </p:cNvPr>
          <p:cNvGrpSpPr/>
          <p:nvPr/>
        </p:nvGrpSpPr>
        <p:grpSpPr>
          <a:xfrm>
            <a:off x="9289887" y="2395678"/>
            <a:ext cx="408562" cy="418290"/>
            <a:chOff x="2188723" y="2675106"/>
            <a:chExt cx="408562" cy="418290"/>
          </a:xfrm>
        </p:grpSpPr>
        <p:sp>
          <p:nvSpPr>
            <p:cNvPr id="107" name="Ovál 106">
              <a:extLst>
                <a:ext uri="{FF2B5EF4-FFF2-40B4-BE49-F238E27FC236}">
                  <a16:creationId xmlns:a16="http://schemas.microsoft.com/office/drawing/2014/main" id="{5DB2A466-BF8C-1528-0691-3A164DFCD5D8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8" name="TextovéPole 107">
              <a:extLst>
                <a:ext uri="{FF2B5EF4-FFF2-40B4-BE49-F238E27FC236}">
                  <a16:creationId xmlns:a16="http://schemas.microsoft.com/office/drawing/2014/main" id="{33BDB0F1-9283-3E53-AF64-A63A47E451F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1</a:t>
              </a:r>
            </a:p>
          </p:txBody>
        </p:sp>
      </p:grpSp>
      <p:grpSp>
        <p:nvGrpSpPr>
          <p:cNvPr id="109" name="Skupina 108">
            <a:extLst>
              <a:ext uri="{FF2B5EF4-FFF2-40B4-BE49-F238E27FC236}">
                <a16:creationId xmlns:a16="http://schemas.microsoft.com/office/drawing/2014/main" id="{DE3C4D0F-310A-6F11-3F4E-F323B351A7F3}"/>
              </a:ext>
            </a:extLst>
          </p:cNvPr>
          <p:cNvGrpSpPr/>
          <p:nvPr/>
        </p:nvGrpSpPr>
        <p:grpSpPr>
          <a:xfrm>
            <a:off x="7878537" y="3431751"/>
            <a:ext cx="408562" cy="418290"/>
            <a:chOff x="2188723" y="2675106"/>
            <a:chExt cx="408562" cy="418290"/>
          </a:xfrm>
        </p:grpSpPr>
        <p:sp>
          <p:nvSpPr>
            <p:cNvPr id="110" name="Ovál 109">
              <a:extLst>
                <a:ext uri="{FF2B5EF4-FFF2-40B4-BE49-F238E27FC236}">
                  <a16:creationId xmlns:a16="http://schemas.microsoft.com/office/drawing/2014/main" id="{41CB7B3A-331C-4631-3F6B-08EF81FAE5AA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1" name="TextovéPole 110">
              <a:extLst>
                <a:ext uri="{FF2B5EF4-FFF2-40B4-BE49-F238E27FC236}">
                  <a16:creationId xmlns:a16="http://schemas.microsoft.com/office/drawing/2014/main" id="{D6DA6527-7360-DB6B-D8E0-827051078DED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2</a:t>
              </a:r>
            </a:p>
          </p:txBody>
        </p:sp>
      </p:grpSp>
      <p:grpSp>
        <p:nvGrpSpPr>
          <p:cNvPr id="112" name="Skupina 111">
            <a:extLst>
              <a:ext uri="{FF2B5EF4-FFF2-40B4-BE49-F238E27FC236}">
                <a16:creationId xmlns:a16="http://schemas.microsoft.com/office/drawing/2014/main" id="{A6F37F19-4CF4-9471-78A7-35D6949C83CB}"/>
              </a:ext>
            </a:extLst>
          </p:cNvPr>
          <p:cNvGrpSpPr/>
          <p:nvPr/>
        </p:nvGrpSpPr>
        <p:grpSpPr>
          <a:xfrm>
            <a:off x="10711812" y="4493365"/>
            <a:ext cx="408562" cy="418290"/>
            <a:chOff x="2188723" y="2675106"/>
            <a:chExt cx="408562" cy="418290"/>
          </a:xfrm>
        </p:grpSpPr>
        <p:sp>
          <p:nvSpPr>
            <p:cNvPr id="113" name="Ovál 112">
              <a:extLst>
                <a:ext uri="{FF2B5EF4-FFF2-40B4-BE49-F238E27FC236}">
                  <a16:creationId xmlns:a16="http://schemas.microsoft.com/office/drawing/2014/main" id="{A7B284A1-8A62-F677-381E-21EA2F519C70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4" name="TextovéPole 113">
              <a:extLst>
                <a:ext uri="{FF2B5EF4-FFF2-40B4-BE49-F238E27FC236}">
                  <a16:creationId xmlns:a16="http://schemas.microsoft.com/office/drawing/2014/main" id="{26F61E2F-3F03-BEC0-25FD-9B916EF70186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0</a:t>
              </a:r>
            </a:p>
          </p:txBody>
        </p:sp>
      </p:grpSp>
      <p:grpSp>
        <p:nvGrpSpPr>
          <p:cNvPr id="115" name="Skupina 114">
            <a:extLst>
              <a:ext uri="{FF2B5EF4-FFF2-40B4-BE49-F238E27FC236}">
                <a16:creationId xmlns:a16="http://schemas.microsoft.com/office/drawing/2014/main" id="{984537B3-65C4-1BE5-B14E-89F499B08C35}"/>
              </a:ext>
            </a:extLst>
          </p:cNvPr>
          <p:cNvGrpSpPr/>
          <p:nvPr/>
        </p:nvGrpSpPr>
        <p:grpSpPr>
          <a:xfrm>
            <a:off x="10711812" y="3456230"/>
            <a:ext cx="408562" cy="418290"/>
            <a:chOff x="2188723" y="2675106"/>
            <a:chExt cx="408562" cy="418290"/>
          </a:xfrm>
        </p:grpSpPr>
        <p:sp>
          <p:nvSpPr>
            <p:cNvPr id="116" name="Ovál 115">
              <a:extLst>
                <a:ext uri="{FF2B5EF4-FFF2-40B4-BE49-F238E27FC236}">
                  <a16:creationId xmlns:a16="http://schemas.microsoft.com/office/drawing/2014/main" id="{35C334B8-E5D2-8345-E32F-42FDCDD1F965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7" name="TextovéPole 116">
              <a:extLst>
                <a:ext uri="{FF2B5EF4-FFF2-40B4-BE49-F238E27FC236}">
                  <a16:creationId xmlns:a16="http://schemas.microsoft.com/office/drawing/2014/main" id="{53FAAE49-E792-1F21-09E1-29223AF53EE3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3</a:t>
              </a:r>
            </a:p>
          </p:txBody>
        </p:sp>
      </p:grpSp>
      <p:grpSp>
        <p:nvGrpSpPr>
          <p:cNvPr id="118" name="Skupina 117">
            <a:extLst>
              <a:ext uri="{FF2B5EF4-FFF2-40B4-BE49-F238E27FC236}">
                <a16:creationId xmlns:a16="http://schemas.microsoft.com/office/drawing/2014/main" id="{C7ADD22A-44E6-35A2-57D0-03D1346D6A7C}"/>
              </a:ext>
            </a:extLst>
          </p:cNvPr>
          <p:cNvGrpSpPr/>
          <p:nvPr/>
        </p:nvGrpSpPr>
        <p:grpSpPr>
          <a:xfrm>
            <a:off x="9279903" y="3472287"/>
            <a:ext cx="408562" cy="418290"/>
            <a:chOff x="2188723" y="2675106"/>
            <a:chExt cx="408562" cy="418290"/>
          </a:xfrm>
        </p:grpSpPr>
        <p:sp>
          <p:nvSpPr>
            <p:cNvPr id="119" name="Ovál 118">
              <a:extLst>
                <a:ext uri="{FF2B5EF4-FFF2-40B4-BE49-F238E27FC236}">
                  <a16:creationId xmlns:a16="http://schemas.microsoft.com/office/drawing/2014/main" id="{6C5E854B-2D3E-F3FB-C660-31354A0220EB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0" name="TextovéPole 119">
              <a:extLst>
                <a:ext uri="{FF2B5EF4-FFF2-40B4-BE49-F238E27FC236}">
                  <a16:creationId xmlns:a16="http://schemas.microsoft.com/office/drawing/2014/main" id="{31C867E1-37FB-B081-14A9-86CE33574F63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4</a:t>
              </a:r>
            </a:p>
          </p:txBody>
        </p:sp>
      </p:grpSp>
      <p:grpSp>
        <p:nvGrpSpPr>
          <p:cNvPr id="121" name="Skupina 120">
            <a:extLst>
              <a:ext uri="{FF2B5EF4-FFF2-40B4-BE49-F238E27FC236}">
                <a16:creationId xmlns:a16="http://schemas.microsoft.com/office/drawing/2014/main" id="{E739DE48-8D8B-E56D-1160-834FB0480E57}"/>
              </a:ext>
            </a:extLst>
          </p:cNvPr>
          <p:cNvGrpSpPr/>
          <p:nvPr/>
        </p:nvGrpSpPr>
        <p:grpSpPr>
          <a:xfrm>
            <a:off x="8715695" y="4541851"/>
            <a:ext cx="408562" cy="418290"/>
            <a:chOff x="2188723" y="2675106"/>
            <a:chExt cx="408562" cy="418290"/>
          </a:xfrm>
        </p:grpSpPr>
        <p:sp>
          <p:nvSpPr>
            <p:cNvPr id="122" name="Ovál 121">
              <a:extLst>
                <a:ext uri="{FF2B5EF4-FFF2-40B4-BE49-F238E27FC236}">
                  <a16:creationId xmlns:a16="http://schemas.microsoft.com/office/drawing/2014/main" id="{FCD68C54-7D47-6BA6-2DF3-BDD196F4F64C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3" name="TextovéPole 122">
              <a:extLst>
                <a:ext uri="{FF2B5EF4-FFF2-40B4-BE49-F238E27FC236}">
                  <a16:creationId xmlns:a16="http://schemas.microsoft.com/office/drawing/2014/main" id="{215B9D2C-DE0E-5281-0AA5-CE0BDD334132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5</a:t>
              </a:r>
            </a:p>
          </p:txBody>
        </p:sp>
      </p:grpSp>
      <p:grpSp>
        <p:nvGrpSpPr>
          <p:cNvPr id="124" name="Skupina 123">
            <a:extLst>
              <a:ext uri="{FF2B5EF4-FFF2-40B4-BE49-F238E27FC236}">
                <a16:creationId xmlns:a16="http://schemas.microsoft.com/office/drawing/2014/main" id="{9B674A5C-B6D6-55EA-70F6-EE190356401D}"/>
              </a:ext>
            </a:extLst>
          </p:cNvPr>
          <p:cNvGrpSpPr/>
          <p:nvPr/>
        </p:nvGrpSpPr>
        <p:grpSpPr>
          <a:xfrm>
            <a:off x="9276369" y="4530143"/>
            <a:ext cx="408562" cy="418290"/>
            <a:chOff x="2188723" y="2675106"/>
            <a:chExt cx="408562" cy="418290"/>
          </a:xfrm>
        </p:grpSpPr>
        <p:sp>
          <p:nvSpPr>
            <p:cNvPr id="125" name="Ovál 124">
              <a:extLst>
                <a:ext uri="{FF2B5EF4-FFF2-40B4-BE49-F238E27FC236}">
                  <a16:creationId xmlns:a16="http://schemas.microsoft.com/office/drawing/2014/main" id="{CF1FA9EF-0AEF-5C21-B3F6-92950BC8DCCD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6" name="TextovéPole 125">
              <a:extLst>
                <a:ext uri="{FF2B5EF4-FFF2-40B4-BE49-F238E27FC236}">
                  <a16:creationId xmlns:a16="http://schemas.microsoft.com/office/drawing/2014/main" id="{A4FA14B5-BF59-727C-531E-51F1C1FD444B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6</a:t>
              </a:r>
            </a:p>
          </p:txBody>
        </p:sp>
      </p:grpSp>
      <p:grpSp>
        <p:nvGrpSpPr>
          <p:cNvPr id="127" name="Skupina 126">
            <a:extLst>
              <a:ext uri="{FF2B5EF4-FFF2-40B4-BE49-F238E27FC236}">
                <a16:creationId xmlns:a16="http://schemas.microsoft.com/office/drawing/2014/main" id="{36396BEE-9528-B057-9843-FEF88CCF9044}"/>
              </a:ext>
            </a:extLst>
          </p:cNvPr>
          <p:cNvGrpSpPr/>
          <p:nvPr/>
        </p:nvGrpSpPr>
        <p:grpSpPr>
          <a:xfrm>
            <a:off x="9839213" y="4540609"/>
            <a:ext cx="408562" cy="418290"/>
            <a:chOff x="2188723" y="2675106"/>
            <a:chExt cx="408562" cy="418290"/>
          </a:xfrm>
        </p:grpSpPr>
        <p:sp>
          <p:nvSpPr>
            <p:cNvPr id="128" name="Ovál 127">
              <a:extLst>
                <a:ext uri="{FF2B5EF4-FFF2-40B4-BE49-F238E27FC236}">
                  <a16:creationId xmlns:a16="http://schemas.microsoft.com/office/drawing/2014/main" id="{E5EED5DE-C156-C755-A889-9AC46E8C34BC}"/>
                </a:ext>
              </a:extLst>
            </p:cNvPr>
            <p:cNvSpPr/>
            <p:nvPr/>
          </p:nvSpPr>
          <p:spPr>
            <a:xfrm>
              <a:off x="2188723" y="2675106"/>
              <a:ext cx="408562" cy="4182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9" name="TextovéPole 128">
              <a:extLst>
                <a:ext uri="{FF2B5EF4-FFF2-40B4-BE49-F238E27FC236}">
                  <a16:creationId xmlns:a16="http://schemas.microsoft.com/office/drawing/2014/main" id="{77D67554-F665-4CE7-D082-3F7DFAFBA8C9}"/>
                </a:ext>
              </a:extLst>
            </p:cNvPr>
            <p:cNvSpPr txBox="1"/>
            <p:nvPr/>
          </p:nvSpPr>
          <p:spPr>
            <a:xfrm>
              <a:off x="2242161" y="2699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7</a:t>
              </a:r>
            </a:p>
          </p:txBody>
        </p:sp>
      </p:grpSp>
      <p:cxnSp>
        <p:nvCxnSpPr>
          <p:cNvPr id="131" name="Přímá spojnice se šipkou 130">
            <a:extLst>
              <a:ext uri="{FF2B5EF4-FFF2-40B4-BE49-F238E27FC236}">
                <a16:creationId xmlns:a16="http://schemas.microsoft.com/office/drawing/2014/main" id="{685718CC-8A97-8A73-3651-5882956193DA}"/>
              </a:ext>
            </a:extLst>
          </p:cNvPr>
          <p:cNvCxnSpPr>
            <a:cxnSpLocks/>
            <a:stCxn id="110" idx="7"/>
            <a:endCxn id="107" idx="3"/>
          </p:cNvCxnSpPr>
          <p:nvPr/>
        </p:nvCxnSpPr>
        <p:spPr>
          <a:xfrm flipV="1">
            <a:off x="8227266" y="2752711"/>
            <a:ext cx="1122454" cy="740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Přímá spojnice se šipkou 133">
            <a:extLst>
              <a:ext uri="{FF2B5EF4-FFF2-40B4-BE49-F238E27FC236}">
                <a16:creationId xmlns:a16="http://schemas.microsoft.com/office/drawing/2014/main" id="{403DFD94-98B4-BF69-732F-7D7B21D754C9}"/>
              </a:ext>
            </a:extLst>
          </p:cNvPr>
          <p:cNvCxnSpPr>
            <a:cxnSpLocks/>
            <a:stCxn id="116" idx="1"/>
            <a:endCxn id="107" idx="5"/>
          </p:cNvCxnSpPr>
          <p:nvPr/>
        </p:nvCxnSpPr>
        <p:spPr>
          <a:xfrm flipH="1" flipV="1">
            <a:off x="9638616" y="2752711"/>
            <a:ext cx="1133029" cy="76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Přímá spojnice se šipkou 137">
            <a:extLst>
              <a:ext uri="{FF2B5EF4-FFF2-40B4-BE49-F238E27FC236}">
                <a16:creationId xmlns:a16="http://schemas.microsoft.com/office/drawing/2014/main" id="{F43A8F05-C815-F398-5AEA-9ED9B6760418}"/>
              </a:ext>
            </a:extLst>
          </p:cNvPr>
          <p:cNvCxnSpPr>
            <a:cxnSpLocks/>
            <a:stCxn id="119" idx="0"/>
            <a:endCxn id="107" idx="4"/>
          </p:cNvCxnSpPr>
          <p:nvPr/>
        </p:nvCxnSpPr>
        <p:spPr>
          <a:xfrm flipV="1">
            <a:off x="9484184" y="2813968"/>
            <a:ext cx="9984" cy="658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Přímá spojnice se šipkou 138">
            <a:extLst>
              <a:ext uri="{FF2B5EF4-FFF2-40B4-BE49-F238E27FC236}">
                <a16:creationId xmlns:a16="http://schemas.microsoft.com/office/drawing/2014/main" id="{A6BCBCCA-BCF0-1612-2883-6C8B7E4A8383}"/>
              </a:ext>
            </a:extLst>
          </p:cNvPr>
          <p:cNvCxnSpPr>
            <a:cxnSpLocks/>
            <a:stCxn id="113" idx="0"/>
            <a:endCxn id="116" idx="4"/>
          </p:cNvCxnSpPr>
          <p:nvPr/>
        </p:nvCxnSpPr>
        <p:spPr>
          <a:xfrm flipV="1">
            <a:off x="10916093" y="3874520"/>
            <a:ext cx="0" cy="618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Přímá spojnice se šipkou 143">
            <a:extLst>
              <a:ext uri="{FF2B5EF4-FFF2-40B4-BE49-F238E27FC236}">
                <a16:creationId xmlns:a16="http://schemas.microsoft.com/office/drawing/2014/main" id="{65D6D89D-A696-8317-2EB1-C4BE0534242E}"/>
              </a:ext>
            </a:extLst>
          </p:cNvPr>
          <p:cNvCxnSpPr>
            <a:cxnSpLocks/>
            <a:stCxn id="125" idx="0"/>
            <a:endCxn id="119" idx="4"/>
          </p:cNvCxnSpPr>
          <p:nvPr/>
        </p:nvCxnSpPr>
        <p:spPr>
          <a:xfrm flipV="1">
            <a:off x="9480650" y="3890577"/>
            <a:ext cx="3534" cy="63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Přímá spojnice se šipkou 146">
            <a:extLst>
              <a:ext uri="{FF2B5EF4-FFF2-40B4-BE49-F238E27FC236}">
                <a16:creationId xmlns:a16="http://schemas.microsoft.com/office/drawing/2014/main" id="{7A4DDE7E-563C-C562-BB0C-90B26625926E}"/>
              </a:ext>
            </a:extLst>
          </p:cNvPr>
          <p:cNvCxnSpPr>
            <a:cxnSpLocks/>
            <a:stCxn id="128" idx="0"/>
            <a:endCxn id="119" idx="5"/>
          </p:cNvCxnSpPr>
          <p:nvPr/>
        </p:nvCxnSpPr>
        <p:spPr>
          <a:xfrm flipH="1" flipV="1">
            <a:off x="9628632" y="3829320"/>
            <a:ext cx="414862" cy="711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Přímá spojnice se šipkou 149">
            <a:extLst>
              <a:ext uri="{FF2B5EF4-FFF2-40B4-BE49-F238E27FC236}">
                <a16:creationId xmlns:a16="http://schemas.microsoft.com/office/drawing/2014/main" id="{9412D8EF-39EC-751A-4F08-018AD09642FF}"/>
              </a:ext>
            </a:extLst>
          </p:cNvPr>
          <p:cNvCxnSpPr>
            <a:cxnSpLocks/>
            <a:stCxn id="122" idx="0"/>
            <a:endCxn id="119" idx="3"/>
          </p:cNvCxnSpPr>
          <p:nvPr/>
        </p:nvCxnSpPr>
        <p:spPr>
          <a:xfrm flipV="1">
            <a:off x="8919976" y="3829320"/>
            <a:ext cx="419760" cy="712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ovéPole 153">
            <a:extLst>
              <a:ext uri="{FF2B5EF4-FFF2-40B4-BE49-F238E27FC236}">
                <a16:creationId xmlns:a16="http://schemas.microsoft.com/office/drawing/2014/main" id="{340B2C94-F1B8-3069-D2EE-93E07334693C}"/>
              </a:ext>
            </a:extLst>
          </p:cNvPr>
          <p:cNvSpPr txBox="1"/>
          <p:nvPr/>
        </p:nvSpPr>
        <p:spPr>
          <a:xfrm>
            <a:off x="8938533" y="5310407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/>
              <a:t>Union-</a:t>
            </a:r>
            <a:r>
              <a:rPr lang="cs-CZ" sz="2000" b="1" dirty="0" err="1"/>
              <a:t>Find</a:t>
            </a:r>
            <a:endParaRPr lang="cs-CZ" sz="2000" b="1" dirty="0"/>
          </a:p>
        </p:txBody>
      </p:sp>
      <p:sp>
        <p:nvSpPr>
          <p:cNvPr id="155" name="TextovéPole 154">
            <a:extLst>
              <a:ext uri="{FF2B5EF4-FFF2-40B4-BE49-F238E27FC236}">
                <a16:creationId xmlns:a16="http://schemas.microsoft.com/office/drawing/2014/main" id="{5CA9BD91-3F99-56B2-169E-E8208F17C206}"/>
              </a:ext>
            </a:extLst>
          </p:cNvPr>
          <p:cNvSpPr txBox="1"/>
          <p:nvPr/>
        </p:nvSpPr>
        <p:spPr>
          <a:xfrm>
            <a:off x="3449273" y="5302208"/>
            <a:ext cx="1981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/>
              <a:t>Minimální kostra</a:t>
            </a:r>
          </a:p>
        </p:txBody>
      </p:sp>
    </p:spTree>
    <p:extLst>
      <p:ext uri="{BB962C8B-B14F-4D97-AF65-F5344CB8AC3E}">
        <p14:creationId xmlns:p14="http://schemas.microsoft.com/office/powerpoint/2010/main" val="2906217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188</Words>
  <Application>Microsoft Office PowerPoint</Application>
  <PresentationFormat>Širokoúhlá obrazovka</PresentationFormat>
  <Paragraphs>52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Retrospektiva</vt:lpstr>
      <vt:lpstr>Kruskalův algoritmus</vt:lpstr>
      <vt:lpstr>Postup algoritmu</vt:lpstr>
      <vt:lpstr>Union-Find funkce</vt:lpstr>
      <vt:lpstr>Union-Find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Zeman</dc:creator>
  <cp:lastModifiedBy>Martin Zeman</cp:lastModifiedBy>
  <cp:revision>1</cp:revision>
  <dcterms:created xsi:type="dcterms:W3CDTF">2025-01-21T19:02:58Z</dcterms:created>
  <dcterms:modified xsi:type="dcterms:W3CDTF">2025-01-21T20:55:22Z</dcterms:modified>
</cp:coreProperties>
</file>