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57" r:id="rId5"/>
    <p:sldId id="258" r:id="rId6"/>
    <p:sldId id="259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882" y="-3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9C19-CFF4-4FAE-9690-4F73D1444028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8936-6F5F-4E4A-BC47-EFECA1886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08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9C19-CFF4-4FAE-9690-4F73D1444028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8936-6F5F-4E4A-BC47-EFECA1886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76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9C19-CFF4-4FAE-9690-4F73D1444028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8936-6F5F-4E4A-BC47-EFECA1886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25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9C19-CFF4-4FAE-9690-4F73D1444028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8936-6F5F-4E4A-BC47-EFECA1886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20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9C19-CFF4-4FAE-9690-4F73D1444028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8936-6F5F-4E4A-BC47-EFECA1886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60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9C19-CFF4-4FAE-9690-4F73D1444028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8936-6F5F-4E4A-BC47-EFECA1886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05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9C19-CFF4-4FAE-9690-4F73D1444028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8936-6F5F-4E4A-BC47-EFECA1886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664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9C19-CFF4-4FAE-9690-4F73D1444028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8936-6F5F-4E4A-BC47-EFECA1886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90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9C19-CFF4-4FAE-9690-4F73D1444028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8936-6F5F-4E4A-BC47-EFECA1886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92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9C19-CFF4-4FAE-9690-4F73D1444028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8936-6F5F-4E4A-BC47-EFECA1886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54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9C19-CFF4-4FAE-9690-4F73D1444028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8936-6F5F-4E4A-BC47-EFECA1886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12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C9C19-CFF4-4FAE-9690-4F73D1444028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B8936-6F5F-4E4A-BC47-EFECA1886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15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386071" y="1830757"/>
            <a:ext cx="6843529" cy="3960443"/>
            <a:chOff x="1386071" y="1830757"/>
            <a:chExt cx="6843529" cy="3960443"/>
          </a:xfrm>
        </p:grpSpPr>
        <p:pic>
          <p:nvPicPr>
            <p:cNvPr id="7173" name="Picture 5" descr="C:\Users\T410\Desktop\2016-09-05 FIR FFT Benchmarking\IMG_6498-00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0320" y="2007250"/>
              <a:ext cx="5669280" cy="3783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Oval 4"/>
            <p:cNvSpPr/>
            <p:nvPr/>
          </p:nvSpPr>
          <p:spPr>
            <a:xfrm rot="19524861">
              <a:off x="1386071" y="1830757"/>
              <a:ext cx="4737408" cy="2747914"/>
            </a:xfrm>
            <a:prstGeom prst="ellipse">
              <a:avLst/>
            </a:prstGeom>
            <a:solidFill>
              <a:srgbClr val="663300">
                <a:alpha val="56863"/>
              </a:srgbClr>
            </a:solidFill>
            <a:effectLst>
              <a:softEdge rad="609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 rot="19552435">
              <a:off x="2422337" y="2850797"/>
              <a:ext cx="2664876" cy="70783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Plain">
                <a:avLst>
                  <a:gd name="adj" fmla="val 47181"/>
                </a:avLst>
              </a:prstTxWarp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810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1600" b="1" cap="none" spc="0" dirty="0" smtClean="0">
                  <a:ln w="11430"/>
                  <a:solidFill>
                    <a:srgbClr val="FFFF00"/>
                  </a:solidFill>
                  <a:effectLst/>
                </a:rPr>
                <a:t>Go FFT!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0099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6" name="Picture 1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8" t="13687"/>
          <a:stretch/>
        </p:blipFill>
        <p:spPr bwMode="auto">
          <a:xfrm>
            <a:off x="1676400" y="1589314"/>
            <a:ext cx="5677807" cy="3762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3240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613279"/>
              </p:ext>
            </p:extLst>
          </p:nvPr>
        </p:nvGraphicFramePr>
        <p:xfrm>
          <a:off x="1" y="3163094"/>
          <a:ext cx="9143998" cy="1962912"/>
        </p:xfrm>
        <a:graphic>
          <a:graphicData uri="http://schemas.openxmlformats.org/drawingml/2006/table">
            <a:tbl>
              <a:tblPr/>
              <a:tblGrid>
                <a:gridCol w="973667"/>
                <a:gridCol w="1368778"/>
                <a:gridCol w="790222"/>
                <a:gridCol w="1270000"/>
                <a:gridCol w="1721555"/>
                <a:gridCol w="945444"/>
                <a:gridCol w="776111"/>
                <a:gridCol w="522110"/>
                <a:gridCol w="776111"/>
              </a:tblGrid>
              <a:tr h="20002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Board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Microcontroller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Brand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Model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Brand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Model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Core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Clock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Width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FPU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RAM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Arduino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Uno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Atmel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MEGA328P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AVR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 MHz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8-bit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 KB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Arduino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M0 PRO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Atmel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SAMD21G18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ARM Cortex-M0+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 MHz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32-bit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 KB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LeafLabs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Maple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STM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STM32F103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ARM Cortex-M3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72 MHz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32-bit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 KB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PJRC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Teensy 3.2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NXP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MK20DX256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ARM Cortex-M4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 MHz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32-bit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 KB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NXP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FRDM-K66F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NXP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MK66FN2M0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ARM Cortex-M4F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180 MHz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32-bit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256 KB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1478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66986"/>
              </p:ext>
            </p:extLst>
          </p:nvPr>
        </p:nvGraphicFramePr>
        <p:xfrm>
          <a:off x="0" y="98833"/>
          <a:ext cx="9143994" cy="6809967"/>
        </p:xfrm>
        <a:graphic>
          <a:graphicData uri="http://schemas.openxmlformats.org/drawingml/2006/table">
            <a:tbl>
              <a:tblPr/>
              <a:tblGrid>
                <a:gridCol w="533400"/>
                <a:gridCol w="753066"/>
                <a:gridCol w="1228132"/>
                <a:gridCol w="1219200"/>
                <a:gridCol w="990600"/>
                <a:gridCol w="1052084"/>
                <a:gridCol w="1122504"/>
                <a:gridCol w="1122504"/>
                <a:gridCol w="1122504"/>
              </a:tblGrid>
              <a:tr h="16762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FFTs Per Second (More Is Faster)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762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Inputs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Generic C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CMSIS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76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Data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Arduino Uno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Arduino M0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Maple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Teensy 3.2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FRDM-K66F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Teensy 3.2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FRDM-K66F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76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Int16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3,127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8,052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9,671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14,493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30,864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58,824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76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Int16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1,594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4,230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4,892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7,353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16,529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33,333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76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128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Int16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639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1,644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1,922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2,865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7,156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14,286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76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256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Int16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325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854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970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1,458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3,669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7,353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76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Int16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135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399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594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1,575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3,226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7628"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762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FFTs Per Second (More Is Faster)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762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Inputs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Generic C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CMSIS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76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Data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Arduino Uno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Arduino M0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Maple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Teensy 3.2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FRDM-K66F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Teensy 3.2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FRDM-K66F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76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Int32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1,247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5,230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5,187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9,804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16,474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31,250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76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Int32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597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2,714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2,607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5,263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8,578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16,667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76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128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Int32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236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1,031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1,007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1,953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3,293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6,211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76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256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Int32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114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531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506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1,031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1,675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3,155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76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Int32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206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406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677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1,272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7628"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762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FFTs Per Second (More Is Faster)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762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Inputs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Generic C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CMSIS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76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Data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Arduino Uno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Arduino M0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Maple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Teensy 3.2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FRDM-K66F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Teensy 3.2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FRDM-K66F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76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Float32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157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457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1,499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2,015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21,277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3,542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40,000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76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Float32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649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880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12,658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1,811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21,277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76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128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Float32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263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351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4,608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658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9,524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76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256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Float32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117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159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2,695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331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4,878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76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Float32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67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1,019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130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2,123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7628"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 Insufficient RAM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5406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447800"/>
            <a:ext cx="5486400" cy="3230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7502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700" y="228600"/>
            <a:ext cx="5054600" cy="275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700" y="3276600"/>
            <a:ext cx="5054600" cy="274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297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600" y="2051050"/>
            <a:ext cx="6145213" cy="275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6040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215876"/>
              </p:ext>
            </p:extLst>
          </p:nvPr>
        </p:nvGraphicFramePr>
        <p:xfrm>
          <a:off x="2" y="2362200"/>
          <a:ext cx="9143996" cy="1773555"/>
        </p:xfrm>
        <a:graphic>
          <a:graphicData uri="http://schemas.openxmlformats.org/drawingml/2006/table">
            <a:tbl>
              <a:tblPr/>
              <a:tblGrid>
                <a:gridCol w="533398"/>
                <a:gridCol w="753070"/>
                <a:gridCol w="1304330"/>
                <a:gridCol w="1143000"/>
                <a:gridCol w="1066800"/>
                <a:gridCol w="975886"/>
                <a:gridCol w="1122504"/>
                <a:gridCol w="1122504"/>
                <a:gridCol w="1122504"/>
              </a:tblGrid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Max Sample Rate (Hz) for FFT+IFFT with 50% Overlap  (Bigger is Better)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Inputs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Generic 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CMSIS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Arduino Uno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Arduino M0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Maple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Teensy 3.2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FRDM-K66F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Teensy 3.2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FRDM-K66F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20,447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52,597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61,491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91,691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228,997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457,143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7,545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33,003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32,219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62,500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105,367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198,758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Float32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2,599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8,407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11,229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147,465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21,042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304,762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190500"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 Insufficient RAM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4136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247349"/>
              </p:ext>
            </p:extLst>
          </p:nvPr>
        </p:nvGraphicFramePr>
        <p:xfrm>
          <a:off x="2286000" y="3386931"/>
          <a:ext cx="3479799" cy="1266825"/>
        </p:xfrm>
        <a:graphic>
          <a:graphicData uri="http://schemas.openxmlformats.org/drawingml/2006/table">
            <a:tbl>
              <a:tblPr/>
              <a:tblGrid>
                <a:gridCol w="1150691"/>
                <a:gridCol w="1164554"/>
                <a:gridCol w="1164554"/>
              </a:tblGrid>
              <a:tr h="1905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Speedup in FFT Due to CMSIS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Teensy 3.2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FRDM-K66F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3.7x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5.0x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3.3x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3.2x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Float32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1.9x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2.1x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5117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372</Words>
  <Application>Microsoft Office PowerPoint</Application>
  <PresentationFormat>On-screen Show (4:3)</PresentationFormat>
  <Paragraphs>292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Creare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WEA</dc:creator>
  <cp:lastModifiedBy>WEA</cp:lastModifiedBy>
  <cp:revision>7</cp:revision>
  <dcterms:created xsi:type="dcterms:W3CDTF">2016-09-13T01:09:28Z</dcterms:created>
  <dcterms:modified xsi:type="dcterms:W3CDTF">2016-09-13T02:31:31Z</dcterms:modified>
</cp:coreProperties>
</file>