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69465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91048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19109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46840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40F77-20D0-439F-B731-359FD8A3C201}"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298157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235013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40F77-20D0-439F-B731-359FD8A3C201}"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2270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40F77-20D0-439F-B731-359FD8A3C201}"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319945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40F77-20D0-439F-B731-359FD8A3C201}"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24783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767194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40F77-20D0-439F-B731-359FD8A3C201}"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BB57D-D523-486E-A652-664D7BA86BD5}" type="slidenum">
              <a:rPr lang="en-US" smtClean="0"/>
              <a:t>‹#›</a:t>
            </a:fld>
            <a:endParaRPr lang="en-US"/>
          </a:p>
        </p:txBody>
      </p:sp>
    </p:spTree>
    <p:extLst>
      <p:ext uri="{BB962C8B-B14F-4D97-AF65-F5344CB8AC3E}">
        <p14:creationId xmlns:p14="http://schemas.microsoft.com/office/powerpoint/2010/main" val="17757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40F77-20D0-439F-B731-359FD8A3C201}" type="datetimeFigureOut">
              <a:rPr lang="en-US" smtClean="0"/>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BB57D-D523-486E-A652-664D7BA86BD5}" type="slidenum">
              <a:rPr lang="en-US" smtClean="0"/>
              <a:t>‹#›</a:t>
            </a:fld>
            <a:endParaRPr lang="en-US"/>
          </a:p>
        </p:txBody>
      </p:sp>
    </p:spTree>
    <p:extLst>
      <p:ext uri="{BB962C8B-B14F-4D97-AF65-F5344CB8AC3E}">
        <p14:creationId xmlns:p14="http://schemas.microsoft.com/office/powerpoint/2010/main" val="272946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Line-In Noise</a:t>
            </a:r>
            <a:endParaRPr lang="en-US" dirty="0"/>
          </a:p>
        </p:txBody>
      </p:sp>
      <p:sp>
        <p:nvSpPr>
          <p:cNvPr id="3" name="Subtitle 2"/>
          <p:cNvSpPr>
            <a:spLocks noGrp="1"/>
          </p:cNvSpPr>
          <p:nvPr>
            <p:ph type="subTitle" idx="1"/>
          </p:nvPr>
        </p:nvSpPr>
        <p:spPr/>
        <p:txBody>
          <a:bodyPr/>
          <a:lstStyle/>
          <a:p>
            <a:r>
              <a:rPr lang="en-US" dirty="0" smtClean="0"/>
              <a:t>2016-10-20</a:t>
            </a:r>
          </a:p>
          <a:p>
            <a:r>
              <a:rPr lang="en-US" dirty="0" smtClean="0"/>
              <a:t>WEA</a:t>
            </a:r>
            <a:endParaRPr lang="en-US" dirty="0"/>
          </a:p>
        </p:txBody>
      </p:sp>
    </p:spTree>
    <p:extLst>
      <p:ext uri="{BB962C8B-B14F-4D97-AF65-F5344CB8AC3E}">
        <p14:creationId xmlns:p14="http://schemas.microsoft.com/office/powerpoint/2010/main" val="147152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Test Notes</a:t>
            </a:r>
            <a:endParaRPr lang="en-US" dirty="0"/>
          </a:p>
        </p:txBody>
      </p:sp>
      <p:sp>
        <p:nvSpPr>
          <p:cNvPr id="3" name="Content Placeholder 2"/>
          <p:cNvSpPr>
            <a:spLocks noGrp="1"/>
          </p:cNvSpPr>
          <p:nvPr>
            <p:ph idx="1"/>
          </p:nvPr>
        </p:nvSpPr>
        <p:spPr>
          <a:xfrm>
            <a:off x="457200" y="1066801"/>
            <a:ext cx="8229600" cy="2667000"/>
          </a:xfrm>
        </p:spPr>
        <p:txBody>
          <a:bodyPr>
            <a:normAutofit/>
          </a:bodyPr>
          <a:lstStyle/>
          <a:p>
            <a:r>
              <a:rPr lang="en-US" sz="1200" dirty="0" smtClean="0"/>
              <a:t>I posted the first part of this test to the Teensy Forum:  https://forum.pjrc.com/threads/38370-Reducing-Noise-Analog-Supply?p=119481&amp;viewfull=1#post119481</a:t>
            </a:r>
          </a:p>
          <a:p>
            <a:r>
              <a:rPr lang="en-US" sz="1200" dirty="0" smtClean="0"/>
              <a:t>I did a test using </a:t>
            </a:r>
            <a:r>
              <a:rPr lang="en-US" sz="1200" dirty="0" err="1" smtClean="0"/>
              <a:t>LineIn</a:t>
            </a:r>
            <a:r>
              <a:rPr lang="en-US" sz="1200" dirty="0" smtClean="0"/>
              <a:t> as my input (using the default </a:t>
            </a:r>
            <a:r>
              <a:rPr lang="en-US" sz="1200" dirty="0" err="1" smtClean="0"/>
              <a:t>LineIn</a:t>
            </a:r>
            <a:r>
              <a:rPr lang="en-US" sz="1200" dirty="0" smtClean="0"/>
              <a:t> gain command of 5) and I set the headphone volume to be 0.5. Attached to my </a:t>
            </a:r>
            <a:r>
              <a:rPr lang="en-US" sz="1200" dirty="0" err="1" smtClean="0"/>
              <a:t>LineIn</a:t>
            </a:r>
            <a:r>
              <a:rPr lang="en-US" sz="1200" dirty="0" smtClean="0"/>
              <a:t> are </a:t>
            </a:r>
            <a:r>
              <a:rPr lang="en-US" sz="1200" dirty="0" err="1" smtClean="0"/>
              <a:t>are</a:t>
            </a:r>
            <a:r>
              <a:rPr lang="en-US" sz="1200" dirty="0" smtClean="0"/>
              <a:t> two electret mics from </a:t>
            </a:r>
            <a:r>
              <a:rPr lang="en-US" sz="1200" dirty="0" err="1" smtClean="0"/>
              <a:t>Adafruit</a:t>
            </a:r>
            <a:r>
              <a:rPr lang="en-US" sz="1200" dirty="0" smtClean="0"/>
              <a:t> (SPW 2430), though it makes the same noise if I replace the microphones with 1 kHz resistors.</a:t>
            </a:r>
          </a:p>
          <a:p>
            <a:r>
              <a:rPr lang="en-US" sz="1200" dirty="0" smtClean="0"/>
              <a:t>I recorded the audio over USB into Audacity via the </a:t>
            </a:r>
            <a:r>
              <a:rPr lang="en-US" sz="1200" dirty="0" err="1" smtClean="0"/>
              <a:t>Teensy's</a:t>
            </a:r>
            <a:r>
              <a:rPr lang="en-US" sz="1200" dirty="0" smtClean="0"/>
              <a:t> USB Audio Output feature, as I found that the noise sounds similarly through the headphones or via USB into the computer. </a:t>
            </a:r>
          </a:p>
          <a:p>
            <a:r>
              <a:rPr lang="en-US" sz="1200" dirty="0" smtClean="0"/>
              <a:t>During this recording, my laptop was unplugged from the wall outlet, but that makes no difference. Also, I've run the Teensy off battery (to my headphones) and it makes this same noise.</a:t>
            </a:r>
          </a:p>
          <a:p>
            <a:endParaRPr lang="en-US" sz="1200" dirty="0" smtClean="0"/>
          </a:p>
          <a:p>
            <a:pPr marL="0" indent="0">
              <a:buNone/>
            </a:pPr>
            <a:endParaRPr lang="en-US" sz="1200" dirty="0" smtClean="0"/>
          </a:p>
        </p:txBody>
      </p:sp>
      <p:pic>
        <p:nvPicPr>
          <p:cNvPr id="5" name="Picture 2" descr="\\OLYMPUS\Projects\7146-Cool-Aid\Technical Work\Testing\Data\20161019b Teensy 3.6 Audio Self Noise\NoiseSpectro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3394" y="3060023"/>
            <a:ext cx="3936291" cy="14357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457200" y="3060023"/>
            <a:ext cx="4114800" cy="37217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200" dirty="0" smtClean="0"/>
              <a:t>Right is the spectrogram. It shows strong lines at ~2 kHz and ~5.5 kHz. They're strong but fuzzy, which reflects that they don't sound stationary. There's also some lower frequency garbage that is apparent when you make it louder, though this low-frequency stuff is not nearly as annoying as the high-frequency stuff.</a:t>
            </a:r>
          </a:p>
          <a:p>
            <a:endParaRPr lang="en-US" sz="1200" dirty="0"/>
          </a:p>
          <a:p>
            <a:endParaRPr lang="en-US" sz="1200" dirty="0" smtClean="0"/>
          </a:p>
          <a:p>
            <a:endParaRPr lang="en-US" sz="1200" dirty="0" smtClean="0"/>
          </a:p>
          <a:p>
            <a:r>
              <a:rPr lang="en-US" sz="1200" dirty="0" smtClean="0"/>
              <a:t>Right is the average spectrum for the whole recording. I don't like how Audacity auto-ranges the vertical axis, but you can clearly see that the ~2kHz tone (actually 1.8 kHz) is about 59 dB down from "full scale", which is quite noticeable. If you want to apply any additional gain (for super-hearing!) this tone gets louder and quickly becomes unbearably annoying.</a:t>
            </a:r>
          </a:p>
          <a:p>
            <a:pPr marL="0" indent="0">
              <a:buFont typeface="Arial" panose="020B0604020202020204" pitchFamily="34" charset="0"/>
              <a:buNone/>
            </a:pPr>
            <a:endParaRPr lang="en-US" sz="1200" dirty="0" smtClean="0"/>
          </a:p>
          <a:p>
            <a:endParaRPr lang="en-US" sz="1200" dirty="0" smtClean="0"/>
          </a:p>
          <a:p>
            <a:pPr marL="0" indent="0">
              <a:buFont typeface="Arial" panose="020B0604020202020204" pitchFamily="34" charset="0"/>
              <a:buNone/>
            </a:pPr>
            <a:endParaRPr lang="en-US" sz="1200" dirty="0"/>
          </a:p>
        </p:txBody>
      </p:sp>
      <p:pic>
        <p:nvPicPr>
          <p:cNvPr id="2051" name="Picture 3" descr="\\OLYMPUS\Projects\7146-Cool-Aid\Technical Work\Testing\Data\20161019b Teensy 3.6 Audio Self Noise\NoiseSpectru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2739" y="4637519"/>
            <a:ext cx="3657600" cy="211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3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Performed</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Self Noise Both Channels, Microphones to Line In.  Line In = 5.  Headphone = 0.5</a:t>
            </a:r>
          </a:p>
          <a:p>
            <a:pPr marL="514350" indent="-514350">
              <a:buFont typeface="+mj-lt"/>
              <a:buAutoNum type="arabicPeriod"/>
            </a:pPr>
            <a:r>
              <a:rPr lang="en-US" dirty="0" smtClean="0"/>
              <a:t>Sine Wave at 0.5 in one channel.  Mic self noise in other channel.  Line In = 5.  Headphone = 0.5</a:t>
            </a:r>
          </a:p>
          <a:p>
            <a:pPr marL="514350" indent="-514350">
              <a:buFont typeface="+mj-lt"/>
              <a:buAutoNum type="arabicPeriod"/>
            </a:pPr>
            <a:r>
              <a:rPr lang="en-US" dirty="0" smtClean="0"/>
              <a:t>Same as (2) but Headphone at 0.75</a:t>
            </a:r>
          </a:p>
          <a:p>
            <a:pPr marL="514350" indent="-514350">
              <a:buFont typeface="+mj-lt"/>
              <a:buAutoNum type="arabicPeriod"/>
            </a:pPr>
            <a:r>
              <a:rPr lang="en-US" dirty="0" smtClean="0"/>
              <a:t>Same as (2) but Headphone at 0.9</a:t>
            </a:r>
          </a:p>
          <a:p>
            <a:pPr marL="514350" indent="-514350">
              <a:buFont typeface="+mj-lt"/>
              <a:buAutoNum type="arabicPeriod"/>
            </a:pPr>
            <a:r>
              <a:rPr lang="en-US" dirty="0" smtClean="0"/>
              <a:t>Repeat (4)</a:t>
            </a:r>
          </a:p>
          <a:p>
            <a:pPr marL="514350" indent="-514350">
              <a:buFont typeface="+mj-lt"/>
              <a:buAutoNum type="arabicPeriod"/>
            </a:pPr>
            <a:r>
              <a:rPr lang="en-US" dirty="0" smtClean="0"/>
              <a:t>Return to (1) but Line-In = 15</a:t>
            </a:r>
          </a:p>
          <a:p>
            <a:pPr marL="514350" indent="-514350">
              <a:buFont typeface="+mj-lt"/>
              <a:buAutoNum type="arabicPeriod"/>
            </a:pPr>
            <a:r>
              <a:rPr lang="en-US" dirty="0" smtClean="0"/>
              <a:t>Same as (6) but Line-In = 10</a:t>
            </a:r>
          </a:p>
          <a:p>
            <a:pPr marL="514350" indent="-514350">
              <a:buFont typeface="+mj-lt"/>
              <a:buAutoNum type="arabicPeriod"/>
            </a:pPr>
            <a:r>
              <a:rPr lang="en-US" dirty="0" smtClean="0"/>
              <a:t>Return to (1), but replace mics with shorts.</a:t>
            </a:r>
          </a:p>
          <a:p>
            <a:pPr marL="514350" indent="-514350">
              <a:buFont typeface="+mj-lt"/>
              <a:buAutoNum type="arabicPeriod"/>
            </a:pPr>
            <a:r>
              <a:rPr lang="en-US" dirty="0" smtClean="0"/>
              <a:t>Same as (8) but Line-In = 15</a:t>
            </a:r>
          </a:p>
          <a:p>
            <a:pPr marL="514350" indent="-514350">
              <a:buFont typeface="+mj-lt"/>
              <a:buAutoNum type="arabicPeriod"/>
            </a:pPr>
            <a:r>
              <a:rPr lang="en-US" dirty="0" smtClean="0"/>
              <a:t>Same as (8) but Line-In = 10</a:t>
            </a:r>
          </a:p>
          <a:p>
            <a:endParaRPr lang="en-US" dirty="0" smtClean="0"/>
          </a:p>
          <a:p>
            <a:endParaRPr lang="en-US" dirty="0" smtClean="0"/>
          </a:p>
          <a:p>
            <a:endParaRPr lang="en-US" dirty="0"/>
          </a:p>
        </p:txBody>
      </p:sp>
    </p:spTree>
    <p:extLst>
      <p:ext uri="{BB962C8B-B14F-4D97-AF65-F5344CB8AC3E}">
        <p14:creationId xmlns:p14="http://schemas.microsoft.com/office/powerpoint/2010/main" val="273884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Line-In Setting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315200" cy="456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5864948"/>
            <a:ext cx="7620000" cy="646331"/>
          </a:xfrm>
          <a:prstGeom prst="rect">
            <a:avLst/>
          </a:prstGeom>
          <a:solidFill>
            <a:schemeClr val="accent1">
              <a:lumMod val="20000"/>
              <a:lumOff val="80000"/>
            </a:schemeClr>
          </a:solidFill>
        </p:spPr>
        <p:txBody>
          <a:bodyPr wrap="square" rtlCol="0">
            <a:spAutoFit/>
          </a:bodyPr>
          <a:lstStyle/>
          <a:p>
            <a:r>
              <a:rPr lang="en-US" dirty="0" smtClean="0"/>
              <a:t>As the broadband (top) and A-weighted plots (bottom) show different trends, I think that the Line-In noise is </a:t>
            </a:r>
            <a:r>
              <a:rPr lang="en-US" u="sng" dirty="0" smtClean="0"/>
              <a:t>not</a:t>
            </a:r>
            <a:r>
              <a:rPr lang="en-US" dirty="0" smtClean="0"/>
              <a:t> affected by the line-in setting.  Wow.</a:t>
            </a:r>
            <a:endParaRPr lang="en-US" dirty="0"/>
          </a:p>
        </p:txBody>
      </p:sp>
    </p:spTree>
    <p:extLst>
      <p:ext uri="{BB962C8B-B14F-4D97-AF65-F5344CB8AC3E}">
        <p14:creationId xmlns:p14="http://schemas.microsoft.com/office/powerpoint/2010/main" val="336073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Headphone Volume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315200" cy="456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6019800"/>
            <a:ext cx="7924800" cy="646331"/>
          </a:xfrm>
          <a:prstGeom prst="rect">
            <a:avLst/>
          </a:prstGeom>
          <a:solidFill>
            <a:schemeClr val="accent1">
              <a:lumMod val="20000"/>
              <a:lumOff val="80000"/>
            </a:schemeClr>
          </a:solidFill>
        </p:spPr>
        <p:txBody>
          <a:bodyPr wrap="square" rtlCol="0">
            <a:spAutoFit/>
          </a:bodyPr>
          <a:lstStyle/>
          <a:p>
            <a:r>
              <a:rPr lang="en-US" dirty="0" smtClean="0"/>
              <a:t>Because the volume of the tone doesn’t change, clearly the USB Audio is not affected by the headphone volume.  Any effect on line-in noise needs more tests.</a:t>
            </a:r>
            <a:endParaRPr lang="en-US" dirty="0"/>
          </a:p>
        </p:txBody>
      </p:sp>
    </p:spTree>
    <p:extLst>
      <p:ext uri="{BB962C8B-B14F-4D97-AF65-F5344CB8AC3E}">
        <p14:creationId xmlns:p14="http://schemas.microsoft.com/office/powerpoint/2010/main" val="284376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Mics vs Shorted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0600"/>
            <a:ext cx="4126024"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75417" y="6019800"/>
            <a:ext cx="7924800" cy="923330"/>
          </a:xfrm>
          <a:prstGeom prst="rect">
            <a:avLst/>
          </a:prstGeom>
          <a:solidFill>
            <a:schemeClr val="accent1">
              <a:lumMod val="20000"/>
              <a:lumOff val="80000"/>
            </a:schemeClr>
          </a:solidFill>
        </p:spPr>
        <p:txBody>
          <a:bodyPr wrap="square" rtlCol="0">
            <a:spAutoFit/>
          </a:bodyPr>
          <a:lstStyle/>
          <a:p>
            <a:r>
              <a:rPr lang="en-US" dirty="0" smtClean="0"/>
              <a:t>The mics and the shorted inputs give the same noise.  So, the line-in noise is louder than the ambient sound picked up by the mics (in my kitchen).  Also, the line-in noise is present even when shorted…wow!</a:t>
            </a:r>
            <a:endParaRPr lang="en-US" dirty="0"/>
          </a:p>
        </p:txBody>
      </p:sp>
    </p:spTree>
    <p:extLst>
      <p:ext uri="{BB962C8B-B14F-4D97-AF65-F5344CB8AC3E}">
        <p14:creationId xmlns:p14="http://schemas.microsoft.com/office/powerpoint/2010/main" val="2973589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517</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Line-In Noise</vt:lpstr>
      <vt:lpstr>Test Notes</vt:lpstr>
      <vt:lpstr>Tests Performed</vt:lpstr>
      <vt:lpstr>Effect of Line-In Setting</vt:lpstr>
      <vt:lpstr>Effect of Headphone Volume</vt:lpstr>
      <vt:lpstr>Effect of Mics vs Shorted</vt:lpstr>
    </vt:vector>
  </TitlesOfParts>
  <Company>Creare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Line-In Noise</dc:title>
  <dc:creator>Chip Audette</dc:creator>
  <cp:lastModifiedBy>Chip Audette</cp:lastModifiedBy>
  <cp:revision>1</cp:revision>
  <dcterms:created xsi:type="dcterms:W3CDTF">2016-10-20T13:34:19Z</dcterms:created>
  <dcterms:modified xsi:type="dcterms:W3CDTF">2016-10-20T13:44:31Z</dcterms:modified>
</cp:coreProperties>
</file>