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3" r:id="rId4"/>
    <p:sldId id="285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707" autoAdjust="0"/>
  </p:normalViewPr>
  <p:slideViewPr>
    <p:cSldViewPr>
      <p:cViewPr varScale="1">
        <p:scale>
          <a:sx n="84" d="100"/>
          <a:sy n="84" d="100"/>
        </p:scale>
        <p:origin x="-4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E9B-364D-4937-9276-A2B6DD2075D5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5B0C-44E7-4EB7-B758-3C446978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95400" y="2057400"/>
            <a:ext cx="6288939" cy="3306570"/>
            <a:chOff x="1586089" y="2219236"/>
            <a:chExt cx="6288939" cy="3306570"/>
          </a:xfrm>
        </p:grpSpPr>
        <p:sp>
          <p:nvSpPr>
            <p:cNvPr id="14" name="Rectangle 13"/>
            <p:cNvSpPr/>
            <p:nvPr/>
          </p:nvSpPr>
          <p:spPr>
            <a:xfrm>
              <a:off x="1586089" y="2219236"/>
              <a:ext cx="6288939" cy="330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13603" y="2262054"/>
              <a:ext cx="6033911" cy="3220935"/>
              <a:chOff x="1586089" y="2219236"/>
              <a:chExt cx="6033911" cy="322093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86089" y="2296864"/>
                <a:ext cx="1919111" cy="3143307"/>
                <a:chOff x="1371600" y="2781422"/>
                <a:chExt cx="1919111" cy="3143307"/>
              </a:xfrm>
            </p:grpSpPr>
            <p:pic>
              <p:nvPicPr>
                <p:cNvPr id="4" name="Picture 3" descr="https://images-na.ssl-images-amazon.com/images/I/41187E2D3XL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961" r="17618" b="-299"/>
                <a:stretch/>
              </p:blipFill>
              <p:spPr bwMode="auto">
                <a:xfrm>
                  <a:off x="1371600" y="2781422"/>
                  <a:ext cx="1919111" cy="18653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505736" y="4724400"/>
                  <a:ext cx="165083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“Sony Mic”</a:t>
                  </a:r>
                </a:p>
                <a:p>
                  <a:pPr algn="ctr"/>
                  <a:r>
                    <a:rPr lang="en-US" dirty="0" smtClean="0"/>
                    <a:t>Sony ECM-CS10</a:t>
                  </a:r>
                </a:p>
                <a:p>
                  <a:pPr algn="ctr"/>
                  <a:r>
                    <a:rPr lang="en-US" dirty="0" smtClean="0"/>
                    <a:t>Lapel Electret</a:t>
                  </a:r>
                </a:p>
                <a:p>
                  <a:pPr algn="ctr"/>
                  <a:r>
                    <a:rPr lang="en-US" dirty="0" smtClean="0"/>
                    <a:t>$38</a:t>
                  </a:r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594450" y="2608055"/>
                <a:ext cx="1922001" cy="2832116"/>
                <a:chOff x="3411429" y="3092613"/>
                <a:chExt cx="1922001" cy="2832116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23" t="51689" r="18243" b="11980"/>
                <a:stretch/>
              </p:blipFill>
              <p:spPr bwMode="auto">
                <a:xfrm>
                  <a:off x="3791858" y="3092613"/>
                  <a:ext cx="1161143" cy="12429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3411429" y="4724400"/>
                  <a:ext cx="19220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“PCB Mic”</a:t>
                  </a:r>
                </a:p>
                <a:p>
                  <a:pPr algn="ctr"/>
                  <a:r>
                    <a:rPr lang="en-US" dirty="0" smtClean="0"/>
                    <a:t>Knowles SPH1642</a:t>
                  </a:r>
                </a:p>
                <a:p>
                  <a:pPr algn="ctr"/>
                  <a:r>
                    <a:rPr lang="en-US" dirty="0" smtClean="0"/>
                    <a:t>SMT Silicon MEMS</a:t>
                  </a:r>
                </a:p>
                <a:p>
                  <a:pPr algn="ctr"/>
                  <a:r>
                    <a:rPr lang="en-US" dirty="0" smtClean="0"/>
                    <a:t>$2 </a:t>
                  </a:r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471886" y="2219236"/>
                <a:ext cx="2148114" cy="3220935"/>
                <a:chOff x="5559532" y="2703794"/>
                <a:chExt cx="2148114" cy="3220935"/>
              </a:xfrm>
            </p:grpSpPr>
            <p:pic>
              <p:nvPicPr>
                <p:cNvPr id="3076" name="Picture 4" descr="https://media.digikey.com/photos/Knowles%20Acoustics%20Photos/EK-23024-P07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17" t="50000" r="61845" b="16854"/>
                <a:stretch/>
              </p:blipFill>
              <p:spPr bwMode="auto">
                <a:xfrm>
                  <a:off x="5559532" y="2703794"/>
                  <a:ext cx="2148114" cy="20206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5626679" y="4724400"/>
                  <a:ext cx="20138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“Knowles Mic”</a:t>
                  </a:r>
                </a:p>
                <a:p>
                  <a:pPr algn="ctr"/>
                  <a:r>
                    <a:rPr lang="en-US" dirty="0" smtClean="0"/>
                    <a:t>Knowles EK-23024</a:t>
                  </a:r>
                </a:p>
                <a:p>
                  <a:pPr algn="ctr"/>
                  <a:r>
                    <a:rPr lang="en-US" dirty="0" smtClean="0"/>
                    <a:t>Hearing Instrument</a:t>
                  </a:r>
                </a:p>
                <a:p>
                  <a:pPr algn="ctr"/>
                  <a:r>
                    <a:rPr lang="en-US" dirty="0" smtClean="0"/>
                    <a:t>$17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30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41521" y="2340986"/>
            <a:ext cx="4227830" cy="2466234"/>
            <a:chOff x="2743200" y="1981200"/>
            <a:chExt cx="3657600" cy="2133600"/>
          </a:xfrm>
        </p:grpSpPr>
        <p:sp>
          <p:nvSpPr>
            <p:cNvPr id="24" name="Rectangle 23"/>
            <p:cNvSpPr/>
            <p:nvPr/>
          </p:nvSpPr>
          <p:spPr>
            <a:xfrm>
              <a:off x="2743200" y="1981200"/>
              <a:ext cx="3657600" cy="213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89090" y="2059623"/>
              <a:ext cx="3421874" cy="2002294"/>
              <a:chOff x="2889090" y="2072164"/>
              <a:chExt cx="3421874" cy="2002294"/>
            </a:xfrm>
          </p:grpSpPr>
          <p:pic>
            <p:nvPicPr>
              <p:cNvPr id="5" name="Picture 4" descr="C:\Users\wea\Desktop\JPL Speaker2.jpg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1155" y="2445544"/>
                <a:ext cx="767715" cy="767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 descr="C:\Users\wea\Desktop\2017-04-19 Enclosure FDM\IMG_7602.JPG"/>
              <p:cNvPicPr/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0" t="11619" r="20830" b="11050"/>
              <a:stretch/>
            </p:blipFill>
            <p:spPr bwMode="auto">
              <a:xfrm>
                <a:off x="5249545" y="2812574"/>
                <a:ext cx="688340" cy="648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3"/>
              <p:cNvSpPr txBox="1"/>
              <p:nvPr/>
            </p:nvSpPr>
            <p:spPr>
              <a:xfrm>
                <a:off x="2889090" y="207216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Speaker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4092273" y="3401854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Mic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9" name="TextBox 13"/>
              <p:cNvSpPr txBox="1"/>
              <p:nvPr/>
            </p:nvSpPr>
            <p:spPr>
              <a:xfrm>
                <a:off x="4863132" y="3401854"/>
                <a:ext cx="1447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Electronics (w/SD)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142105" y="2970689"/>
                <a:ext cx="328295" cy="292100"/>
                <a:chOff x="1316126" y="963708"/>
                <a:chExt cx="431461" cy="384073"/>
              </a:xfrm>
            </p:grpSpPr>
            <p:pic>
              <p:nvPicPr>
                <p:cNvPr id="22" name="Picture 21" descr="https://images-na.ssl-images-amazon.com/images/I/41187E2D3XL.jp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745" r="60688" b="15067"/>
                <a:stretch/>
              </p:blipFill>
              <p:spPr bwMode="auto">
                <a:xfrm rot="3944606">
                  <a:off x="1376332" y="903502"/>
                  <a:ext cx="311049" cy="431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 rot="279135">
                  <a:off x="1357028" y="1236129"/>
                  <a:ext cx="314612" cy="111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000"/>
                </a:p>
              </p:txBody>
            </p:sp>
          </p:grpSp>
          <p:pic>
            <p:nvPicPr>
              <p:cNvPr id="11" name="Picture 10" descr="https://www.bksv.com/-/media/New_Products/Transducers/TEDSmicrophonesPNG/4189-A-021.ashx"/>
              <p:cNvPicPr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918" r="47391" b="-1"/>
              <a:stretch/>
            </p:blipFill>
            <p:spPr bwMode="auto">
              <a:xfrm rot="16824385">
                <a:off x="4097655" y="2419509"/>
                <a:ext cx="417195" cy="278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0"/>
              <p:cNvSpPr txBox="1"/>
              <p:nvPr/>
            </p:nvSpPr>
            <p:spPr>
              <a:xfrm>
                <a:off x="3851544" y="2072164"/>
                <a:ext cx="922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“Truth” Mic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3" name="TextBox 46"/>
              <p:cNvSpPr txBox="1"/>
              <p:nvPr/>
            </p:nvSpPr>
            <p:spPr>
              <a:xfrm>
                <a:off x="5332129" y="2072164"/>
                <a:ext cx="518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DAQ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pic>
            <p:nvPicPr>
              <p:cNvPr id="14" name="Picture 13" descr="https://www.bksv.com/-/media/New_Products/Conditioning/Nexus.ashx"/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7335" y="2333784"/>
                <a:ext cx="492760" cy="492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>
                <a:off x="4546600" y="2533809"/>
                <a:ext cx="7264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53"/>
              <p:cNvSpPr txBox="1"/>
              <p:nvPr/>
            </p:nvSpPr>
            <p:spPr>
              <a:xfrm>
                <a:off x="4761604" y="3797459"/>
                <a:ext cx="763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kern="1200">
                    <a:solidFill>
                      <a:srgbClr val="000000"/>
                    </a:solidFill>
                    <a:effectLst/>
                    <a:latin typeface="Arial"/>
                    <a:ea typeface="Times New Roman"/>
                  </a:rPr>
                  <a:t>Tympan</a:t>
                </a:r>
                <a:endParaRPr lang="en-US" sz="14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5400000">
                <a:off x="5063808" y="2659221"/>
                <a:ext cx="166370" cy="2126615"/>
              </a:xfrm>
              <a:prstGeom prst="rightBrace">
                <a:avLst>
                  <a:gd name="adj1" fmla="val 34384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00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653790" y="2737644"/>
                <a:ext cx="458470" cy="252730"/>
                <a:chOff x="827959" y="730739"/>
                <a:chExt cx="716507" cy="395621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827959" y="928468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 flipV="1">
                  <a:off x="827959" y="730739"/>
                  <a:ext cx="716507" cy="197892"/>
                </a:xfrm>
                <a:custGeom>
                  <a:avLst/>
                  <a:gdLst>
                    <a:gd name="connsiteX0" fmla="*/ 0 w 716507"/>
                    <a:gd name="connsiteY0" fmla="*/ 0 h 197892"/>
                    <a:gd name="connsiteX1" fmla="*/ 0 w 716507"/>
                    <a:gd name="connsiteY1" fmla="*/ 0 h 197892"/>
                    <a:gd name="connsiteX2" fmla="*/ 375313 w 716507"/>
                    <a:gd name="connsiteY2" fmla="*/ 0 h 197892"/>
                    <a:gd name="connsiteX3" fmla="*/ 716507 w 716507"/>
                    <a:gd name="connsiteY3" fmla="*/ 197892 h 197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6507" h="19789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75313" y="0"/>
                      </a:lnTo>
                      <a:lnTo>
                        <a:pt x="716507" y="1978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00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546600" y="3121819"/>
                <a:ext cx="7264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5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7574" y="2404645"/>
            <a:ext cx="6019800" cy="2611411"/>
            <a:chOff x="1447574" y="2404645"/>
            <a:chExt cx="6019800" cy="2611411"/>
          </a:xfrm>
        </p:grpSpPr>
        <p:sp>
          <p:nvSpPr>
            <p:cNvPr id="29" name="Rectangle 28"/>
            <p:cNvSpPr/>
            <p:nvPr/>
          </p:nvSpPr>
          <p:spPr>
            <a:xfrm>
              <a:off x="1447574" y="2404645"/>
              <a:ext cx="6019800" cy="2611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61490" y="2755849"/>
              <a:ext cx="5791968" cy="2190813"/>
              <a:chOff x="635886" y="2318596"/>
              <a:chExt cx="5791968" cy="219081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598740" y="2318596"/>
                <a:ext cx="1866261" cy="2183764"/>
                <a:chOff x="2862474" y="2318597"/>
                <a:chExt cx="1866261" cy="2183764"/>
              </a:xfrm>
            </p:grpSpPr>
            <p:pic>
              <p:nvPicPr>
                <p:cNvPr id="6" name="Picture 5" descr="C:\Users\wea\Desktop\2017-05-10 Tympan Quiet and Output\IMG_7723.JP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089" t="10621" r="23742" b="10621"/>
                <a:stretch/>
              </p:blipFill>
              <p:spPr bwMode="auto">
                <a:xfrm>
                  <a:off x="2862474" y="2318597"/>
                  <a:ext cx="1866261" cy="2183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Freeform 9"/>
                <p:cNvSpPr/>
                <p:nvPr/>
              </p:nvSpPr>
              <p:spPr>
                <a:xfrm rot="2700000" flipV="1">
                  <a:off x="3480480" y="3443079"/>
                  <a:ext cx="124448" cy="416052"/>
                </a:xfrm>
                <a:custGeom>
                  <a:avLst/>
                  <a:gdLst>
                    <a:gd name="connsiteX0" fmla="*/ 0 w 103909"/>
                    <a:gd name="connsiteY0" fmla="*/ 0 h 446809"/>
                    <a:gd name="connsiteX1" fmla="*/ 103909 w 103909"/>
                    <a:gd name="connsiteY1" fmla="*/ 446809 h 446809"/>
                    <a:gd name="connsiteX0" fmla="*/ 0 w 142368"/>
                    <a:gd name="connsiteY0" fmla="*/ 0 h 446809"/>
                    <a:gd name="connsiteX1" fmla="*/ 103909 w 142368"/>
                    <a:gd name="connsiteY1" fmla="*/ 446809 h 446809"/>
                    <a:gd name="connsiteX0" fmla="*/ 0 w 177577"/>
                    <a:gd name="connsiteY0" fmla="*/ 0 h 446809"/>
                    <a:gd name="connsiteX1" fmla="*/ 103909 w 177577"/>
                    <a:gd name="connsiteY1" fmla="*/ 446809 h 446809"/>
                    <a:gd name="connsiteX0" fmla="*/ 0 w 153603"/>
                    <a:gd name="connsiteY0" fmla="*/ 0 h 446809"/>
                    <a:gd name="connsiteX1" fmla="*/ 103909 w 153603"/>
                    <a:gd name="connsiteY1" fmla="*/ 446809 h 446809"/>
                    <a:gd name="connsiteX0" fmla="*/ 0 w 149894"/>
                    <a:gd name="connsiteY0" fmla="*/ 0 h 446809"/>
                    <a:gd name="connsiteX1" fmla="*/ 103909 w 149894"/>
                    <a:gd name="connsiteY1" fmla="*/ 446809 h 446809"/>
                    <a:gd name="connsiteX0" fmla="*/ 0 w 136265"/>
                    <a:gd name="connsiteY0" fmla="*/ 0 h 473635"/>
                    <a:gd name="connsiteX1" fmla="*/ 80336 w 136265"/>
                    <a:gd name="connsiteY1" fmla="*/ 473635 h 473635"/>
                    <a:gd name="connsiteX0" fmla="*/ 0 w 124456"/>
                    <a:gd name="connsiteY0" fmla="*/ 0 h 473635"/>
                    <a:gd name="connsiteX1" fmla="*/ 80336 w 124456"/>
                    <a:gd name="connsiteY1" fmla="*/ 473635 h 47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4456" h="473635">
                      <a:moveTo>
                        <a:pt x="0" y="0"/>
                      </a:moveTo>
                      <a:cubicBezTo>
                        <a:pt x="159003" y="186736"/>
                        <a:pt x="141483" y="234237"/>
                        <a:pt x="80336" y="473635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b="1"/>
                </a:p>
              </p:txBody>
            </p:sp>
            <p:sp>
              <p:nvSpPr>
                <p:cNvPr id="11" name="TextBox 11"/>
                <p:cNvSpPr txBox="1"/>
                <p:nvPr/>
              </p:nvSpPr>
              <p:spPr>
                <a:xfrm>
                  <a:off x="2862474" y="2318597"/>
                  <a:ext cx="746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“Truth”</a:t>
                  </a:r>
                  <a:endParaRPr lang="en-US" sz="1600" b="1" dirty="0">
                    <a:effectLst/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/>
                    <a:ea typeface="Times New Roman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17698005" flipH="1">
                  <a:off x="3332446" y="2786913"/>
                  <a:ext cx="177507" cy="404470"/>
                </a:xfrm>
                <a:custGeom>
                  <a:avLst/>
                  <a:gdLst>
                    <a:gd name="connsiteX0" fmla="*/ 0 w 103909"/>
                    <a:gd name="connsiteY0" fmla="*/ 0 h 446809"/>
                    <a:gd name="connsiteX1" fmla="*/ 103909 w 103909"/>
                    <a:gd name="connsiteY1" fmla="*/ 446809 h 446809"/>
                    <a:gd name="connsiteX0" fmla="*/ 0 w 142368"/>
                    <a:gd name="connsiteY0" fmla="*/ 0 h 446809"/>
                    <a:gd name="connsiteX1" fmla="*/ 103909 w 142368"/>
                    <a:gd name="connsiteY1" fmla="*/ 446809 h 446809"/>
                    <a:gd name="connsiteX0" fmla="*/ 0 w 177577"/>
                    <a:gd name="connsiteY0" fmla="*/ 0 h 446809"/>
                    <a:gd name="connsiteX1" fmla="*/ 103909 w 177577"/>
                    <a:gd name="connsiteY1" fmla="*/ 446809 h 44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577" h="446809">
                      <a:moveTo>
                        <a:pt x="0" y="0"/>
                      </a:moveTo>
                      <a:cubicBezTo>
                        <a:pt x="206086" y="123536"/>
                        <a:pt x="221673" y="221673"/>
                        <a:pt x="103909" y="446809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b="1"/>
                </a:p>
              </p:txBody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2862474" y="3581400"/>
                  <a:ext cx="4764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PCB</a:t>
                  </a:r>
                  <a:endParaRPr lang="en-US" sz="1600" b="1" dirty="0">
                    <a:effectLst/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/>
                    <a:ea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35886" y="2318596"/>
                <a:ext cx="1855854" cy="2183764"/>
                <a:chOff x="635886" y="2318597"/>
                <a:chExt cx="1855854" cy="2183764"/>
              </a:xfrm>
            </p:grpSpPr>
            <p:pic>
              <p:nvPicPr>
                <p:cNvPr id="5" name="Picture 4" descr="C:\Users\wea\Desktop\2017-05-10 Tympan Quiet and Output\IMG_7720.JP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347" t="8290" r="38751" b="12951"/>
                <a:stretch/>
              </p:blipFill>
              <p:spPr bwMode="auto">
                <a:xfrm>
                  <a:off x="635886" y="2318597"/>
                  <a:ext cx="1855854" cy="2183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4"/>
                <p:cNvSpPr txBox="1"/>
                <p:nvPr/>
              </p:nvSpPr>
              <p:spPr>
                <a:xfrm>
                  <a:off x="1316804" y="2318597"/>
                  <a:ext cx="746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“Truth”</a:t>
                  </a:r>
                  <a:endParaRPr lang="en-US" sz="1600" b="1" dirty="0">
                    <a:effectLst/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/>
                    <a:ea typeface="Times New Roman"/>
                  </a:endParaRPr>
                </a:p>
              </p:txBody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762000" y="3962400"/>
                  <a:ext cx="5436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Sony</a:t>
                  </a:r>
                  <a:endParaRPr lang="en-US" sz="1600" b="1" dirty="0">
                    <a:effectLst/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/>
                    <a:ea typeface="Times New Roman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 rot="3491167">
                  <a:off x="1443264" y="2799770"/>
                  <a:ext cx="177507" cy="446781"/>
                </a:xfrm>
                <a:custGeom>
                  <a:avLst/>
                  <a:gdLst>
                    <a:gd name="connsiteX0" fmla="*/ 0 w 103909"/>
                    <a:gd name="connsiteY0" fmla="*/ 0 h 446809"/>
                    <a:gd name="connsiteX1" fmla="*/ 103909 w 103909"/>
                    <a:gd name="connsiteY1" fmla="*/ 446809 h 446809"/>
                    <a:gd name="connsiteX0" fmla="*/ 0 w 142368"/>
                    <a:gd name="connsiteY0" fmla="*/ 0 h 446809"/>
                    <a:gd name="connsiteX1" fmla="*/ 103909 w 142368"/>
                    <a:gd name="connsiteY1" fmla="*/ 446809 h 446809"/>
                    <a:gd name="connsiteX0" fmla="*/ 0 w 177577"/>
                    <a:gd name="connsiteY0" fmla="*/ 0 h 446809"/>
                    <a:gd name="connsiteX1" fmla="*/ 103909 w 177577"/>
                    <a:gd name="connsiteY1" fmla="*/ 446809 h 44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577" h="446809">
                      <a:moveTo>
                        <a:pt x="0" y="0"/>
                      </a:moveTo>
                      <a:cubicBezTo>
                        <a:pt x="206086" y="123536"/>
                        <a:pt x="221673" y="221673"/>
                        <a:pt x="103909" y="446809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b="1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rot="13696297">
                  <a:off x="1101582" y="3655803"/>
                  <a:ext cx="69630" cy="336952"/>
                </a:xfrm>
                <a:custGeom>
                  <a:avLst/>
                  <a:gdLst>
                    <a:gd name="connsiteX0" fmla="*/ 0 w 103909"/>
                    <a:gd name="connsiteY0" fmla="*/ 0 h 446809"/>
                    <a:gd name="connsiteX1" fmla="*/ 103909 w 103909"/>
                    <a:gd name="connsiteY1" fmla="*/ 446809 h 446809"/>
                    <a:gd name="connsiteX0" fmla="*/ 0 w 142368"/>
                    <a:gd name="connsiteY0" fmla="*/ 0 h 446809"/>
                    <a:gd name="connsiteX1" fmla="*/ 103909 w 142368"/>
                    <a:gd name="connsiteY1" fmla="*/ 446809 h 446809"/>
                    <a:gd name="connsiteX0" fmla="*/ 0 w 177577"/>
                    <a:gd name="connsiteY0" fmla="*/ 0 h 446809"/>
                    <a:gd name="connsiteX1" fmla="*/ 103909 w 177577"/>
                    <a:gd name="connsiteY1" fmla="*/ 446809 h 446809"/>
                    <a:gd name="connsiteX0" fmla="*/ 0 w 153603"/>
                    <a:gd name="connsiteY0" fmla="*/ 0 h 446809"/>
                    <a:gd name="connsiteX1" fmla="*/ 103909 w 153603"/>
                    <a:gd name="connsiteY1" fmla="*/ 446809 h 446809"/>
                    <a:gd name="connsiteX0" fmla="*/ 0 w 149894"/>
                    <a:gd name="connsiteY0" fmla="*/ 0 h 446809"/>
                    <a:gd name="connsiteX1" fmla="*/ 103909 w 149894"/>
                    <a:gd name="connsiteY1" fmla="*/ 446809 h 446809"/>
                    <a:gd name="connsiteX0" fmla="*/ 0 w 136265"/>
                    <a:gd name="connsiteY0" fmla="*/ 0 h 473635"/>
                    <a:gd name="connsiteX1" fmla="*/ 80336 w 136265"/>
                    <a:gd name="connsiteY1" fmla="*/ 473635 h 473635"/>
                    <a:gd name="connsiteX0" fmla="*/ 0 w 124456"/>
                    <a:gd name="connsiteY0" fmla="*/ 0 h 473635"/>
                    <a:gd name="connsiteX1" fmla="*/ 80336 w 124456"/>
                    <a:gd name="connsiteY1" fmla="*/ 473635 h 473635"/>
                    <a:gd name="connsiteX0" fmla="*/ 0 w 101380"/>
                    <a:gd name="connsiteY0" fmla="*/ 0 h 489425"/>
                    <a:gd name="connsiteX1" fmla="*/ 37187 w 101380"/>
                    <a:gd name="connsiteY1" fmla="*/ 489425 h 489425"/>
                    <a:gd name="connsiteX0" fmla="*/ 0 w 104346"/>
                    <a:gd name="connsiteY0" fmla="*/ 0 h 489425"/>
                    <a:gd name="connsiteX1" fmla="*/ 37187 w 104346"/>
                    <a:gd name="connsiteY1" fmla="*/ 489425 h 489425"/>
                    <a:gd name="connsiteX0" fmla="*/ 0 w 112137"/>
                    <a:gd name="connsiteY0" fmla="*/ 0 h 489425"/>
                    <a:gd name="connsiteX1" fmla="*/ 37187 w 112137"/>
                    <a:gd name="connsiteY1" fmla="*/ 489425 h 489425"/>
                    <a:gd name="connsiteX0" fmla="*/ 0 w 134261"/>
                    <a:gd name="connsiteY0" fmla="*/ 0 h 489425"/>
                    <a:gd name="connsiteX1" fmla="*/ 37187 w 134261"/>
                    <a:gd name="connsiteY1" fmla="*/ 489425 h 489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4261" h="489425">
                      <a:moveTo>
                        <a:pt x="0" y="0"/>
                      </a:moveTo>
                      <a:cubicBezTo>
                        <a:pt x="222250" y="166433"/>
                        <a:pt x="120053" y="282328"/>
                        <a:pt x="37187" y="489425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b="1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572000" y="2318596"/>
                <a:ext cx="1855854" cy="2190813"/>
                <a:chOff x="5181600" y="2318596"/>
                <a:chExt cx="1855854" cy="2190813"/>
              </a:xfrm>
            </p:grpSpPr>
            <p:pic>
              <p:nvPicPr>
                <p:cNvPr id="1026" name="Picture 2" descr="C:\Users\wea\Desktop\2017-05-10 Tympan Quiet and Output\IMG_7726.JP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16" t="7059" r="38729" b="18444"/>
                <a:stretch/>
              </p:blipFill>
              <p:spPr bwMode="auto">
                <a:xfrm>
                  <a:off x="5181600" y="2318597"/>
                  <a:ext cx="1855854" cy="2190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1"/>
                <p:cNvSpPr txBox="1"/>
                <p:nvPr/>
              </p:nvSpPr>
              <p:spPr>
                <a:xfrm>
                  <a:off x="5587978" y="2318596"/>
                  <a:ext cx="7462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Times New Roman"/>
                    </a:rPr>
                    <a:t>“Truth”</a:t>
                  </a:r>
                  <a:endPara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18" idx="2"/>
                </p:cNvCxnSpPr>
                <p:nvPr/>
              </p:nvCxnSpPr>
              <p:spPr>
                <a:xfrm>
                  <a:off x="5961125" y="2841816"/>
                  <a:ext cx="0" cy="43478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 rot="2700000" flipV="1">
                  <a:off x="6091860" y="3891068"/>
                  <a:ext cx="93665" cy="355434"/>
                </a:xfrm>
                <a:custGeom>
                  <a:avLst/>
                  <a:gdLst>
                    <a:gd name="connsiteX0" fmla="*/ 0 w 103909"/>
                    <a:gd name="connsiteY0" fmla="*/ 0 h 446809"/>
                    <a:gd name="connsiteX1" fmla="*/ 103909 w 103909"/>
                    <a:gd name="connsiteY1" fmla="*/ 446809 h 446809"/>
                    <a:gd name="connsiteX0" fmla="*/ 0 w 142368"/>
                    <a:gd name="connsiteY0" fmla="*/ 0 h 446809"/>
                    <a:gd name="connsiteX1" fmla="*/ 103909 w 142368"/>
                    <a:gd name="connsiteY1" fmla="*/ 446809 h 446809"/>
                    <a:gd name="connsiteX0" fmla="*/ 0 w 177577"/>
                    <a:gd name="connsiteY0" fmla="*/ 0 h 446809"/>
                    <a:gd name="connsiteX1" fmla="*/ 103909 w 177577"/>
                    <a:gd name="connsiteY1" fmla="*/ 446809 h 446809"/>
                    <a:gd name="connsiteX0" fmla="*/ 0 w 153603"/>
                    <a:gd name="connsiteY0" fmla="*/ 0 h 446809"/>
                    <a:gd name="connsiteX1" fmla="*/ 103909 w 153603"/>
                    <a:gd name="connsiteY1" fmla="*/ 446809 h 446809"/>
                    <a:gd name="connsiteX0" fmla="*/ 0 w 149894"/>
                    <a:gd name="connsiteY0" fmla="*/ 0 h 446809"/>
                    <a:gd name="connsiteX1" fmla="*/ 103909 w 149894"/>
                    <a:gd name="connsiteY1" fmla="*/ 446809 h 446809"/>
                    <a:gd name="connsiteX0" fmla="*/ 0 w 136265"/>
                    <a:gd name="connsiteY0" fmla="*/ 0 h 473635"/>
                    <a:gd name="connsiteX1" fmla="*/ 80336 w 136265"/>
                    <a:gd name="connsiteY1" fmla="*/ 473635 h 473635"/>
                    <a:gd name="connsiteX0" fmla="*/ 0 w 124456"/>
                    <a:gd name="connsiteY0" fmla="*/ 0 h 473635"/>
                    <a:gd name="connsiteX1" fmla="*/ 80336 w 124456"/>
                    <a:gd name="connsiteY1" fmla="*/ 473635 h 473635"/>
                    <a:gd name="connsiteX0" fmla="*/ 0 w 101089"/>
                    <a:gd name="connsiteY0" fmla="*/ 0 h 370126"/>
                    <a:gd name="connsiteX1" fmla="*/ 36554 w 101089"/>
                    <a:gd name="connsiteY1" fmla="*/ 370126 h 370126"/>
                    <a:gd name="connsiteX0" fmla="*/ 0 w 109674"/>
                    <a:gd name="connsiteY0" fmla="*/ 0 h 370126"/>
                    <a:gd name="connsiteX1" fmla="*/ 36554 w 109674"/>
                    <a:gd name="connsiteY1" fmla="*/ 370126 h 370126"/>
                    <a:gd name="connsiteX0" fmla="*/ 0 w 95938"/>
                    <a:gd name="connsiteY0" fmla="*/ 0 h 404628"/>
                    <a:gd name="connsiteX1" fmla="*/ 6244 w 95938"/>
                    <a:gd name="connsiteY1" fmla="*/ 404628 h 404628"/>
                    <a:gd name="connsiteX0" fmla="*/ 0 w 69276"/>
                    <a:gd name="connsiteY0" fmla="*/ 0 h 404628"/>
                    <a:gd name="connsiteX1" fmla="*/ 6244 w 69276"/>
                    <a:gd name="connsiteY1" fmla="*/ 404628 h 404628"/>
                    <a:gd name="connsiteX0" fmla="*/ 0 w 82567"/>
                    <a:gd name="connsiteY0" fmla="*/ 0 h 404628"/>
                    <a:gd name="connsiteX1" fmla="*/ 6244 w 82567"/>
                    <a:gd name="connsiteY1" fmla="*/ 404628 h 404628"/>
                    <a:gd name="connsiteX0" fmla="*/ 0 w 93671"/>
                    <a:gd name="connsiteY0" fmla="*/ 0 h 404628"/>
                    <a:gd name="connsiteX1" fmla="*/ 6244 w 93671"/>
                    <a:gd name="connsiteY1" fmla="*/ 404628 h 404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671" h="404628">
                      <a:moveTo>
                        <a:pt x="0" y="0"/>
                      </a:moveTo>
                      <a:cubicBezTo>
                        <a:pt x="91647" y="110062"/>
                        <a:pt x="151587" y="184398"/>
                        <a:pt x="6244" y="404628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400" b="1"/>
                </a:p>
              </p:txBody>
            </p:sp>
            <p:sp>
              <p:nvSpPr>
                <p:cNvPr id="23" name="TextBox 13"/>
                <p:cNvSpPr txBox="1"/>
                <p:nvPr/>
              </p:nvSpPr>
              <p:spPr>
                <a:xfrm>
                  <a:off x="5181600" y="3962400"/>
                  <a:ext cx="81240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 smtClean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Knowles</a:t>
                  </a:r>
                  <a:endParaRPr lang="en-US" sz="1600" b="1" dirty="0">
                    <a:effectLst/>
                    <a:ea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b="1" kern="1200" dirty="0">
                      <a:solidFill>
                        <a:srgbClr val="FFFF00"/>
                      </a:solidFill>
                      <a:effectLst>
                        <a:outerShdw blurRad="38100" dist="38100" dir="2700000" algn="tl" rotWithShape="0">
                          <a:srgbClr val="000000">
                            <a:alpha val="43000"/>
                          </a:srgbClr>
                        </a:outerShdw>
                      </a:effectLst>
                      <a:ea typeface="Times New Roman"/>
                    </a:rPr>
                    <a:t>Mic</a:t>
                  </a:r>
                  <a:endParaRPr lang="en-US" sz="1600" b="1" dirty="0">
                    <a:effectLst/>
                    <a:ea typeface="Times New Roman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2313641" y="2404646"/>
              <a:ext cx="4239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Calibrating Different Microphones with </a:t>
              </a:r>
              <a:r>
                <a:rPr lang="en-US" sz="1600" b="1" dirty="0" err="1" smtClean="0"/>
                <a:t>Tympan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365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1621" r="6253" b="1352"/>
          <a:stretch/>
        </p:blipFill>
        <p:spPr bwMode="auto">
          <a:xfrm>
            <a:off x="2133600" y="1600200"/>
            <a:ext cx="4846320" cy="3187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4377" r="51893" b="64988"/>
          <a:stretch/>
        </p:blipFill>
        <p:spPr bwMode="auto">
          <a:xfrm>
            <a:off x="1620520" y="5029200"/>
            <a:ext cx="2821940" cy="1644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77" r="7656" b="64988"/>
          <a:stretch/>
        </p:blipFill>
        <p:spPr bwMode="auto">
          <a:xfrm>
            <a:off x="4648200" y="5029200"/>
            <a:ext cx="2956560" cy="1644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9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34594" r="41286" b="35395"/>
          <a:stretch/>
        </p:blipFill>
        <p:spPr bwMode="auto">
          <a:xfrm>
            <a:off x="2826984" y="1914524"/>
            <a:ext cx="3495675" cy="1514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6984" y="4177770"/>
            <a:ext cx="3200400" cy="2205355"/>
            <a:chOff x="2826984" y="4177770"/>
            <a:chExt cx="3200400" cy="2205355"/>
          </a:xfrm>
        </p:grpSpPr>
        <p:sp>
          <p:nvSpPr>
            <p:cNvPr id="3" name="Rectangle 2"/>
            <p:cNvSpPr/>
            <p:nvPr/>
          </p:nvSpPr>
          <p:spPr>
            <a:xfrm>
              <a:off x="2826984" y="4177770"/>
              <a:ext cx="3200400" cy="2205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9" t="3053" r="51762" b="50114"/>
            <a:stretch/>
          </p:blipFill>
          <p:spPr bwMode="auto">
            <a:xfrm>
              <a:off x="2826984" y="4177770"/>
              <a:ext cx="3200400" cy="220535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4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36</cp:revision>
  <dcterms:created xsi:type="dcterms:W3CDTF">2017-05-11T20:13:11Z</dcterms:created>
  <dcterms:modified xsi:type="dcterms:W3CDTF">2017-05-22T01:12:38Z</dcterms:modified>
</cp:coreProperties>
</file>