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9" r:id="rId4"/>
    <p:sldId id="263" r:id="rId5"/>
    <p:sldId id="264" r:id="rId6"/>
    <p:sldId id="265" r:id="rId7"/>
    <p:sldId id="266" r:id="rId8"/>
    <p:sldId id="268" r:id="rId9"/>
    <p:sldId id="270" r:id="rId10"/>
    <p:sldId id="277" r:id="rId11"/>
    <p:sldId id="278" r:id="rId12"/>
    <p:sldId id="274" r:id="rId13"/>
    <p:sldId id="275" r:id="rId14"/>
    <p:sldId id="276" r:id="rId15"/>
    <p:sldId id="272" r:id="rId16"/>
    <p:sldId id="273" r:id="rId17"/>
  </p:sldIdLst>
  <p:sldSz cx="9144000" cy="5143500" type="screen16x9"/>
  <p:notesSz cx="6858000" cy="9144000"/>
  <p:embeddedFontLst>
    <p:embeddedFont>
      <p:font typeface="Montserrat" charset="0"/>
      <p:regular r:id="rId19"/>
      <p:bold r:id="rId20"/>
      <p:italic r:id="rId21"/>
      <p:boldItalic r:id="rId22"/>
    </p:embeddedFont>
    <p:embeddedFont>
      <p:font typeface="Roboto"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418"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507380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219b9785e4_2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1219b9785e4_2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19b9785e4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19b9785e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19b9785e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219b9785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219b9785e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219b9785e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19b9785e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19b9785e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19b9785e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19b9785e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219b9785e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219b9785e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19b9785e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19b9785e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19b9785e4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19b9785e4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219b9785e4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219b9785e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8" name="Google Shape;5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9" name="Google Shape;69;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6" name="Google Shape;76;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7" name="Google Shape;7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0" name="Google Shape;8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4" name="Google Shape;84;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6" name="Google Shape;8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9" name="Google Shape;8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23"/>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23"/>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93" name="Google Shape;9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12">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5"/>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r>
              <a:rPr lang="en-US" sz="1600" smtClean="0"/>
              <a:t>Presented by: Sameer</a:t>
            </a:r>
            <a:br>
              <a:rPr lang="en-US" sz="1600" smtClean="0"/>
            </a:br>
            <a:r>
              <a:rPr lang="en-US" sz="1600" smtClean="0"/>
              <a:t>Date: October 31, 2024</a:t>
            </a:r>
            <a:br>
              <a:rPr lang="en-US" sz="1600" smtClean="0"/>
            </a:br>
            <a:endParaRPr sz="1600" b="1" smtClean="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2" name="Rectangle 1"/>
          <p:cNvSpPr/>
          <p:nvPr/>
        </p:nvSpPr>
        <p:spPr>
          <a:xfrm>
            <a:off x="1569090" y="1552980"/>
            <a:ext cx="6185022" cy="1077218"/>
          </a:xfrm>
          <a:prstGeom prst="rect">
            <a:avLst/>
          </a:prstGeom>
        </p:spPr>
        <p:txBody>
          <a:bodyPr wrap="square">
            <a:spAutoFit/>
          </a:bodyPr>
          <a:lstStyle/>
          <a:p>
            <a:pPr algn="ctr"/>
            <a:r>
              <a:rPr lang="en-US" sz="3200"/>
              <a:t>Hotel Bookings Analysis </a:t>
            </a:r>
            <a:r>
              <a:rPr lang="en-US" sz="3200"/>
              <a:t>and </a:t>
            </a:r>
            <a:endParaRPr lang="en-US" sz="3200" smtClean="0"/>
          </a:p>
          <a:p>
            <a:pPr algn="ctr"/>
            <a:r>
              <a:rPr lang="en-US" sz="3200" smtClean="0"/>
              <a:t>Cancellation Prediction</a:t>
            </a:r>
            <a:endParaRPr lang="en-I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a:solidFill>
                  <a:schemeClr val="bg1"/>
                </a:solidFill>
              </a:rPr>
              <a:t>Hypothesis 2</a:t>
            </a:r>
            <a:endParaRPr lang="en-IN" sz="1800"/>
          </a:p>
        </p:txBody>
      </p:sp>
      <p:sp>
        <p:nvSpPr>
          <p:cNvPr id="3" name="Text Placeholder 2"/>
          <p:cNvSpPr>
            <a:spLocks noGrp="1"/>
          </p:cNvSpPr>
          <p:nvPr>
            <p:ph type="body" idx="1"/>
          </p:nvPr>
        </p:nvSpPr>
        <p:spPr/>
        <p:txBody>
          <a:bodyPr/>
          <a:lstStyle/>
          <a:p>
            <a:pPr marL="114300" indent="0">
              <a:buClrTx/>
              <a:buNone/>
            </a:pPr>
            <a:r>
              <a:rPr lang="en-US" smtClean="0">
                <a:solidFill>
                  <a:schemeClr val="bg1"/>
                </a:solidFill>
              </a:rPr>
              <a:t>H0 </a:t>
            </a:r>
            <a:r>
              <a:rPr lang="en-US">
                <a:solidFill>
                  <a:schemeClr val="bg1"/>
                </a:solidFill>
              </a:rPr>
              <a:t>(Null Hypothesis</a:t>
            </a:r>
            <a:r>
              <a:rPr lang="en-US">
                <a:solidFill>
                  <a:schemeClr val="bg1"/>
                </a:solidFill>
              </a:rPr>
              <a:t>): </a:t>
            </a:r>
            <a:endParaRPr lang="en-US" smtClean="0">
              <a:solidFill>
                <a:schemeClr val="bg1"/>
              </a:solidFill>
            </a:endParaRPr>
          </a:p>
          <a:p>
            <a:pPr marL="114300" indent="0">
              <a:buClrTx/>
              <a:buNone/>
            </a:pPr>
            <a:r>
              <a:rPr lang="en-US">
                <a:solidFill>
                  <a:schemeClr val="bg1"/>
                </a:solidFill>
              </a:rPr>
              <a:t>	</a:t>
            </a:r>
            <a:r>
              <a:rPr lang="en-US" smtClean="0">
                <a:solidFill>
                  <a:schemeClr val="bg1"/>
                </a:solidFill>
              </a:rPr>
              <a:t>Weekday </a:t>
            </a:r>
            <a:r>
              <a:rPr lang="en-US">
                <a:solidFill>
                  <a:schemeClr val="bg1"/>
                </a:solidFill>
              </a:rPr>
              <a:t>bookings have the same average daily rate (ADR) as </a:t>
            </a:r>
            <a:r>
              <a:rPr lang="en-US">
                <a:solidFill>
                  <a:schemeClr val="bg1"/>
                </a:solidFill>
              </a:rPr>
              <a:t>weekend </a:t>
            </a:r>
            <a:r>
              <a:rPr lang="en-US" smtClean="0">
                <a:solidFill>
                  <a:schemeClr val="bg1"/>
                </a:solidFill>
              </a:rPr>
              <a:t>	bookings.</a:t>
            </a:r>
          </a:p>
          <a:p>
            <a:pPr marL="114300" indent="0">
              <a:buClrTx/>
              <a:buNone/>
            </a:pPr>
            <a:r>
              <a:rPr lang="en-US" smtClean="0">
                <a:solidFill>
                  <a:schemeClr val="bg1"/>
                </a:solidFill>
              </a:rPr>
              <a:t>H1 </a:t>
            </a:r>
            <a:r>
              <a:rPr lang="en-US">
                <a:solidFill>
                  <a:schemeClr val="bg1"/>
                </a:solidFill>
              </a:rPr>
              <a:t>(Alternative Hypothesis</a:t>
            </a:r>
            <a:r>
              <a:rPr lang="en-US">
                <a:solidFill>
                  <a:schemeClr val="bg1"/>
                </a:solidFill>
              </a:rPr>
              <a:t>): </a:t>
            </a:r>
            <a:endParaRPr lang="en-US" smtClean="0">
              <a:solidFill>
                <a:schemeClr val="bg1"/>
              </a:solidFill>
            </a:endParaRPr>
          </a:p>
          <a:p>
            <a:pPr marL="114300" indent="0">
              <a:buClrTx/>
              <a:buNone/>
            </a:pPr>
            <a:r>
              <a:rPr lang="en-US">
                <a:solidFill>
                  <a:schemeClr val="bg1"/>
                </a:solidFill>
              </a:rPr>
              <a:t>	</a:t>
            </a:r>
            <a:r>
              <a:rPr lang="en-US" smtClean="0">
                <a:solidFill>
                  <a:schemeClr val="bg1"/>
                </a:solidFill>
              </a:rPr>
              <a:t>Weekday </a:t>
            </a:r>
            <a:r>
              <a:rPr lang="en-US">
                <a:solidFill>
                  <a:schemeClr val="bg1"/>
                </a:solidFill>
              </a:rPr>
              <a:t>bookings have a higher average daily rate (</a:t>
            </a:r>
            <a:r>
              <a:rPr lang="en-US">
                <a:solidFill>
                  <a:schemeClr val="bg1"/>
                </a:solidFill>
              </a:rPr>
              <a:t>ADR</a:t>
            </a:r>
            <a:r>
              <a:rPr lang="en-US" smtClean="0">
                <a:solidFill>
                  <a:schemeClr val="bg1"/>
                </a:solidFill>
              </a:rPr>
              <a:t>).</a:t>
            </a:r>
          </a:p>
          <a:p>
            <a:pPr marL="114300" indent="0">
              <a:buClrTx/>
              <a:buNone/>
            </a:pPr>
            <a:endParaRPr lang="en-US">
              <a:solidFill>
                <a:schemeClr val="bg1"/>
              </a:solidFill>
            </a:endParaRPr>
          </a:p>
          <a:p>
            <a:pPr marL="114300" indent="0">
              <a:buClrTx/>
              <a:buNone/>
            </a:pPr>
            <a:r>
              <a:rPr lang="en-US" smtClean="0">
                <a:solidFill>
                  <a:schemeClr val="bg1"/>
                </a:solidFill>
              </a:rPr>
              <a:t>Result</a:t>
            </a:r>
            <a:r>
              <a:rPr lang="en-US">
                <a:solidFill>
                  <a:schemeClr val="bg1"/>
                </a:solidFill>
              </a:rPr>
              <a:t>: With a p-value of 2.48e-265 (significantly less than 0.05), we reject the null hypothesis, concluding that weekday bookings generally have a higher ADR than weekends.</a:t>
            </a:r>
            <a:endParaRPr lang="en-IN">
              <a:solidFill>
                <a:schemeClr val="bg1"/>
              </a:solidFill>
            </a:endParaRPr>
          </a:p>
          <a:p>
            <a:endParaRPr lang="en-IN"/>
          </a:p>
        </p:txBody>
      </p:sp>
    </p:spTree>
    <p:extLst>
      <p:ext uri="{BB962C8B-B14F-4D97-AF65-F5344CB8AC3E}">
        <p14:creationId xmlns:p14="http://schemas.microsoft.com/office/powerpoint/2010/main" val="119369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bg1"/>
                </a:solidFill>
              </a:rPr>
              <a:t>Predictive Modeling for Hotel Cancellations</a:t>
            </a:r>
            <a:br>
              <a:rPr lang="en-US" b="1">
                <a:solidFill>
                  <a:schemeClr val="bg1"/>
                </a:solidFill>
              </a:rPr>
            </a:br>
            <a:endParaRPr lang="en-IN"/>
          </a:p>
        </p:txBody>
      </p:sp>
      <p:sp>
        <p:nvSpPr>
          <p:cNvPr id="3" name="Text Placeholder 2"/>
          <p:cNvSpPr>
            <a:spLocks noGrp="1"/>
          </p:cNvSpPr>
          <p:nvPr>
            <p:ph type="body" idx="1"/>
          </p:nvPr>
        </p:nvSpPr>
        <p:spPr/>
        <p:txBody>
          <a:bodyPr/>
          <a:lstStyle/>
          <a:p>
            <a:pPr marL="114300" indent="0">
              <a:buNone/>
            </a:pPr>
            <a:r>
              <a:rPr lang="en-US" b="1" smtClean="0">
                <a:solidFill>
                  <a:schemeClr val="bg1"/>
                </a:solidFill>
              </a:rPr>
              <a:t>Data </a:t>
            </a:r>
            <a:r>
              <a:rPr lang="en-US" b="1">
                <a:solidFill>
                  <a:schemeClr val="bg1"/>
                </a:solidFill>
              </a:rPr>
              <a:t>Preparation and Splitting</a:t>
            </a:r>
          </a:p>
          <a:p>
            <a:pPr marL="114300" indent="0">
              <a:buNone/>
            </a:pPr>
            <a:r>
              <a:rPr lang="en-US" b="1" smtClean="0">
                <a:solidFill>
                  <a:schemeClr val="bg1"/>
                </a:solidFill>
              </a:rPr>
              <a:t>	</a:t>
            </a:r>
            <a:r>
              <a:rPr lang="en-US" sz="1600" b="1" smtClean="0">
                <a:solidFill>
                  <a:schemeClr val="bg1"/>
                </a:solidFill>
              </a:rPr>
              <a:t>Features </a:t>
            </a:r>
            <a:r>
              <a:rPr lang="en-US" sz="1600" b="1">
                <a:solidFill>
                  <a:schemeClr val="bg1"/>
                </a:solidFill>
              </a:rPr>
              <a:t>Selected</a:t>
            </a:r>
            <a:r>
              <a:rPr lang="en-US">
                <a:solidFill>
                  <a:schemeClr val="bg1"/>
                </a:solidFill>
              </a:rPr>
              <a:t>: </a:t>
            </a:r>
            <a:r>
              <a:rPr lang="en-US" sz="1600">
                <a:solidFill>
                  <a:schemeClr val="bg1"/>
                </a:solidFill>
              </a:rPr>
              <a:t>Lead time, ADR, special requests, </a:t>
            </a:r>
            <a:r>
              <a:rPr lang="en-US" sz="1600">
                <a:solidFill>
                  <a:schemeClr val="bg1"/>
                </a:solidFill>
              </a:rPr>
              <a:t>previous </a:t>
            </a:r>
            <a:r>
              <a:rPr lang="en-US" sz="1600" smtClean="0">
                <a:solidFill>
                  <a:schemeClr val="bg1"/>
                </a:solidFill>
              </a:rPr>
              <a:t>	cancellations</a:t>
            </a:r>
            <a:r>
              <a:rPr lang="en-US" sz="1600">
                <a:solidFill>
                  <a:schemeClr val="bg1"/>
                </a:solidFill>
              </a:rPr>
              <a:t>, booking changes, repeated guest status, and car </a:t>
            </a:r>
            <a:r>
              <a:rPr lang="en-US" sz="1600">
                <a:solidFill>
                  <a:schemeClr val="bg1"/>
                </a:solidFill>
              </a:rPr>
              <a:t>parking </a:t>
            </a:r>
            <a:r>
              <a:rPr lang="en-US" sz="1600" smtClean="0">
                <a:solidFill>
                  <a:schemeClr val="bg1"/>
                </a:solidFill>
              </a:rPr>
              <a:t>	spaces</a:t>
            </a:r>
            <a:r>
              <a:rPr lang="en-US" sz="1600">
                <a:solidFill>
                  <a:schemeClr val="bg1"/>
                </a:solidFill>
              </a:rPr>
              <a:t>.</a:t>
            </a:r>
          </a:p>
          <a:p>
            <a:pPr marL="114300" indent="0">
              <a:buNone/>
            </a:pPr>
            <a:r>
              <a:rPr lang="en-US" sz="1600" b="1" smtClean="0">
                <a:solidFill>
                  <a:schemeClr val="bg1"/>
                </a:solidFill>
              </a:rPr>
              <a:t>	Target </a:t>
            </a:r>
            <a:r>
              <a:rPr lang="en-US" sz="1600" b="1">
                <a:solidFill>
                  <a:schemeClr val="bg1"/>
                </a:solidFill>
              </a:rPr>
              <a:t>Variable</a:t>
            </a:r>
            <a:r>
              <a:rPr lang="en-US" sz="1600">
                <a:solidFill>
                  <a:schemeClr val="bg1"/>
                </a:solidFill>
              </a:rPr>
              <a:t>: Cancellation (is_canceled)</a:t>
            </a:r>
          </a:p>
          <a:p>
            <a:pPr marL="114300" indent="0">
              <a:buNone/>
            </a:pPr>
            <a:r>
              <a:rPr lang="en-US" sz="1600" b="1" smtClean="0">
                <a:solidFill>
                  <a:schemeClr val="bg1"/>
                </a:solidFill>
              </a:rPr>
              <a:t>	Data </a:t>
            </a:r>
            <a:r>
              <a:rPr lang="en-US" sz="1600" b="1">
                <a:solidFill>
                  <a:schemeClr val="bg1"/>
                </a:solidFill>
              </a:rPr>
              <a:t>Split</a:t>
            </a:r>
            <a:r>
              <a:rPr lang="en-US" sz="1600">
                <a:solidFill>
                  <a:schemeClr val="bg1"/>
                </a:solidFill>
              </a:rPr>
              <a:t>:</a:t>
            </a:r>
          </a:p>
          <a:p>
            <a:pPr lvl="1"/>
            <a:r>
              <a:rPr lang="en-US" sz="1600">
                <a:solidFill>
                  <a:schemeClr val="bg1"/>
                </a:solidFill>
              </a:rPr>
              <a:t>80% Training Data</a:t>
            </a:r>
          </a:p>
          <a:p>
            <a:pPr lvl="1"/>
            <a:r>
              <a:rPr lang="en-US" sz="1600">
                <a:solidFill>
                  <a:schemeClr val="bg1"/>
                </a:solidFill>
              </a:rPr>
              <a:t>20% Test Data</a:t>
            </a:r>
          </a:p>
          <a:p>
            <a:pPr marL="114300" indent="0">
              <a:buNone/>
            </a:pPr>
            <a:r>
              <a:rPr lang="en-US" sz="1600" b="1" smtClean="0">
                <a:solidFill>
                  <a:schemeClr val="bg1"/>
                </a:solidFill>
              </a:rPr>
              <a:t>	Scaling</a:t>
            </a:r>
            <a:r>
              <a:rPr lang="en-US" sz="1600">
                <a:solidFill>
                  <a:schemeClr val="bg1"/>
                </a:solidFill>
              </a:rPr>
              <a:t>: StandardScaler was used to standardize numerical features</a:t>
            </a:r>
            <a:r>
              <a:rPr lang="en-US"/>
              <a:t>.</a:t>
            </a:r>
          </a:p>
          <a:p>
            <a:pPr marL="114300" indent="0">
              <a:buNone/>
            </a:pPr>
            <a:endParaRPr lang="en-IN"/>
          </a:p>
        </p:txBody>
      </p:sp>
    </p:spTree>
    <p:extLst>
      <p:ext uri="{BB962C8B-B14F-4D97-AF65-F5344CB8AC3E}">
        <p14:creationId xmlns:p14="http://schemas.microsoft.com/office/powerpoint/2010/main" val="91009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Models Used and Performance Metrics</a:t>
            </a:r>
            <a:br>
              <a:rPr lang="en-US">
                <a:solidFill>
                  <a:schemeClr val="bg1"/>
                </a:solidFill>
              </a:rPr>
            </a:br>
            <a:endParaRPr lang="en-IN"/>
          </a:p>
        </p:txBody>
      </p:sp>
      <p:sp>
        <p:nvSpPr>
          <p:cNvPr id="3" name="Text Placeholder 2"/>
          <p:cNvSpPr>
            <a:spLocks noGrp="1"/>
          </p:cNvSpPr>
          <p:nvPr>
            <p:ph type="body" idx="1"/>
          </p:nvPr>
        </p:nvSpPr>
        <p:spPr/>
        <p:txBody>
          <a:bodyPr/>
          <a:lstStyle/>
          <a:p>
            <a:pPr marL="114300" indent="0">
              <a:buNone/>
            </a:pPr>
            <a:r>
              <a:rPr lang="en-US" b="1" smtClean="0">
                <a:solidFill>
                  <a:schemeClr val="bg1"/>
                </a:solidFill>
              </a:rPr>
              <a:t>1.Logistic </a:t>
            </a:r>
            <a:r>
              <a:rPr lang="en-US" b="1">
                <a:solidFill>
                  <a:schemeClr val="bg1"/>
                </a:solidFill>
              </a:rPr>
              <a:t>Regression </a:t>
            </a:r>
            <a:r>
              <a:rPr lang="en-US" b="1" smtClean="0">
                <a:solidFill>
                  <a:schemeClr val="bg1"/>
                </a:solidFill>
              </a:rPr>
              <a:t>Model </a:t>
            </a:r>
            <a:br>
              <a:rPr lang="en-US" b="1" smtClean="0">
                <a:solidFill>
                  <a:schemeClr val="bg1"/>
                </a:solidFill>
              </a:rPr>
            </a:br>
            <a:r>
              <a:rPr lang="en-US" sz="1600" smtClean="0">
                <a:solidFill>
                  <a:schemeClr val="bg1"/>
                </a:solidFill>
              </a:rPr>
              <a:t>We </a:t>
            </a:r>
            <a:r>
              <a:rPr lang="en-US" sz="1600">
                <a:solidFill>
                  <a:schemeClr val="bg1"/>
                </a:solidFill>
              </a:rPr>
              <a:t>built a </a:t>
            </a:r>
            <a:r>
              <a:rPr lang="en-US" sz="1600" b="1">
                <a:solidFill>
                  <a:schemeClr val="bg1"/>
                </a:solidFill>
              </a:rPr>
              <a:t>Logistic Regression model</a:t>
            </a:r>
            <a:r>
              <a:rPr lang="en-US" sz="1600">
                <a:solidFill>
                  <a:schemeClr val="bg1"/>
                </a:solidFill>
              </a:rPr>
              <a:t> to predict hotel booking cancellations.</a:t>
            </a:r>
          </a:p>
          <a:p>
            <a:pPr marL="114300" indent="0">
              <a:buNone/>
            </a:pPr>
            <a:r>
              <a:rPr lang="en-US" sz="1600" b="1">
                <a:solidFill>
                  <a:schemeClr val="bg1"/>
                </a:solidFill>
              </a:rPr>
              <a:t>Accuracy Achieved</a:t>
            </a:r>
            <a:r>
              <a:rPr lang="en-US" sz="1600">
                <a:solidFill>
                  <a:schemeClr val="bg1"/>
                </a:solidFill>
              </a:rPr>
              <a:t>: 72.08% – indicating moderate prediction strength.</a:t>
            </a:r>
          </a:p>
          <a:p>
            <a:pPr marL="114300" indent="0">
              <a:buNone/>
            </a:pPr>
            <a:r>
              <a:rPr lang="en-US" b="1" smtClean="0">
                <a:solidFill>
                  <a:schemeClr val="bg1"/>
                </a:solidFill>
              </a:rPr>
              <a:t>	</a:t>
            </a:r>
            <a:r>
              <a:rPr lang="en-US" sz="1600" b="1" smtClean="0">
                <a:solidFill>
                  <a:schemeClr val="bg1"/>
                </a:solidFill>
              </a:rPr>
              <a:t>Detailed </a:t>
            </a:r>
            <a:r>
              <a:rPr lang="en-US" sz="1600" b="1">
                <a:solidFill>
                  <a:schemeClr val="bg1"/>
                </a:solidFill>
              </a:rPr>
              <a:t>Performance</a:t>
            </a:r>
            <a:r>
              <a:rPr lang="en-US" sz="1600">
                <a:solidFill>
                  <a:schemeClr val="bg1"/>
                </a:solidFill>
              </a:rPr>
              <a:t>:</a:t>
            </a:r>
          </a:p>
          <a:p>
            <a:pPr lvl="1"/>
            <a:r>
              <a:rPr lang="en-US" b="1">
                <a:solidFill>
                  <a:schemeClr val="bg1"/>
                </a:solidFill>
              </a:rPr>
              <a:t>Precision</a:t>
            </a:r>
            <a:r>
              <a:rPr lang="en-US">
                <a:solidFill>
                  <a:schemeClr val="bg1"/>
                </a:solidFill>
              </a:rPr>
              <a:t>: 70.29% – proportion of true positive cancellations among all predicted cancellations.</a:t>
            </a:r>
          </a:p>
          <a:p>
            <a:pPr lvl="1"/>
            <a:r>
              <a:rPr lang="en-US" b="1">
                <a:solidFill>
                  <a:schemeClr val="bg1"/>
                </a:solidFill>
              </a:rPr>
              <a:t>Recall</a:t>
            </a:r>
            <a:r>
              <a:rPr lang="en-US">
                <a:solidFill>
                  <a:schemeClr val="bg1"/>
                </a:solidFill>
              </a:rPr>
              <a:t>: 49.88% – captures around half of all true cancellations.</a:t>
            </a:r>
          </a:p>
          <a:p>
            <a:pPr lvl="1"/>
            <a:r>
              <a:rPr lang="en-US" b="1">
                <a:solidFill>
                  <a:schemeClr val="bg1"/>
                </a:solidFill>
              </a:rPr>
              <a:t>F1 Score</a:t>
            </a:r>
            <a:r>
              <a:rPr lang="en-US">
                <a:solidFill>
                  <a:schemeClr val="bg1"/>
                </a:solidFill>
              </a:rPr>
              <a:t>: 58.35% – a balance between precision and recall.</a:t>
            </a:r>
          </a:p>
          <a:p>
            <a:pPr marL="114300" indent="0">
              <a:buNone/>
            </a:pPr>
            <a:endParaRPr lang="en-IN">
              <a:solidFill>
                <a:schemeClr val="bg1"/>
              </a:solidFill>
            </a:endParaRPr>
          </a:p>
        </p:txBody>
      </p:sp>
    </p:spTree>
    <p:extLst>
      <p:ext uri="{BB962C8B-B14F-4D97-AF65-F5344CB8AC3E}">
        <p14:creationId xmlns:p14="http://schemas.microsoft.com/office/powerpoint/2010/main" val="269908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50" y="450150"/>
            <a:ext cx="7565614" cy="4090800"/>
          </a:xfrm>
        </p:spPr>
        <p:txBody>
          <a:bodyPr/>
          <a:lstStyle/>
          <a:p>
            <a:r>
              <a:rPr lang="en-US" sz="1600" b="1" smtClean="0">
                <a:solidFill>
                  <a:schemeClr val="bg1"/>
                </a:solidFill>
              </a:rPr>
              <a:t/>
            </a:r>
            <a:br>
              <a:rPr lang="en-US" sz="1600" b="1" smtClean="0">
                <a:solidFill>
                  <a:schemeClr val="bg1"/>
                </a:solidFill>
              </a:rPr>
            </a:br>
            <a:r>
              <a:rPr lang="en-US" sz="1600" b="1" smtClean="0">
                <a:solidFill>
                  <a:schemeClr val="bg1"/>
                </a:solidFill>
              </a:rPr>
              <a:t/>
            </a:r>
            <a:br>
              <a:rPr lang="en-US" sz="1600" b="1" smtClean="0">
                <a:solidFill>
                  <a:schemeClr val="bg1"/>
                </a:solidFill>
              </a:rPr>
            </a:br>
            <a:r>
              <a:rPr lang="en-US" sz="1600" b="1">
                <a:solidFill>
                  <a:schemeClr val="bg1"/>
                </a:solidFill>
              </a:rPr>
              <a:t>Random Forest Model</a:t>
            </a:r>
            <a:r>
              <a:rPr lang="en-US" sz="1600" b="1" smtClean="0">
                <a:solidFill>
                  <a:schemeClr val="bg1"/>
                </a:solidFill>
              </a:rPr>
              <a:t/>
            </a:r>
            <a:br>
              <a:rPr lang="en-US" sz="1600" b="1" smtClean="0">
                <a:solidFill>
                  <a:schemeClr val="bg1"/>
                </a:solidFill>
              </a:rPr>
            </a:br>
            <a:r>
              <a:rPr lang="en-US" sz="1600" smtClean="0">
                <a:solidFill>
                  <a:schemeClr val="bg1"/>
                </a:solidFill>
              </a:rPr>
              <a:t>We </a:t>
            </a:r>
            <a:r>
              <a:rPr lang="en-US" sz="1600">
                <a:solidFill>
                  <a:schemeClr val="bg1"/>
                </a:solidFill>
              </a:rPr>
              <a:t>implemented a </a:t>
            </a:r>
            <a:r>
              <a:rPr lang="en-US" sz="1600" b="1">
                <a:solidFill>
                  <a:schemeClr val="bg1"/>
                </a:solidFill>
              </a:rPr>
              <a:t>Random Forest model</a:t>
            </a:r>
            <a:r>
              <a:rPr lang="en-US" sz="1600">
                <a:solidFill>
                  <a:schemeClr val="bg1"/>
                </a:solidFill>
              </a:rPr>
              <a:t> to improve predictive accuracy for cancellations.</a:t>
            </a:r>
            <a:r>
              <a:rPr lang="en-US" sz="1600">
                <a:solidFill>
                  <a:schemeClr val="bg1"/>
                </a:solidFill>
              </a:rPr>
              <a:t/>
            </a:r>
            <a:br>
              <a:rPr lang="en-US" sz="1600">
                <a:solidFill>
                  <a:schemeClr val="bg1"/>
                </a:solidFill>
              </a:rPr>
            </a:br>
            <a:r>
              <a:rPr lang="en-US" sz="1600" smtClean="0">
                <a:solidFill>
                  <a:schemeClr val="bg1"/>
                </a:solidFill>
              </a:rPr>
              <a:t/>
            </a:r>
            <a:br>
              <a:rPr lang="en-US" sz="1600" smtClean="0">
                <a:solidFill>
                  <a:schemeClr val="bg1"/>
                </a:solidFill>
              </a:rPr>
            </a:br>
            <a:r>
              <a:rPr lang="en-US" sz="1600" b="1" smtClean="0">
                <a:solidFill>
                  <a:schemeClr val="bg1"/>
                </a:solidFill>
              </a:rPr>
              <a:t>Accuracy Achieved</a:t>
            </a:r>
            <a:r>
              <a:rPr lang="en-US" sz="1600" smtClean="0">
                <a:solidFill>
                  <a:schemeClr val="bg1"/>
                </a:solidFill>
              </a:rPr>
              <a:t>: 80.13% – showing a stronger prediction capability compared to Logistic Regression.</a:t>
            </a:r>
            <a:br>
              <a:rPr lang="en-US" sz="1600" smtClean="0">
                <a:solidFill>
                  <a:schemeClr val="bg1"/>
                </a:solidFill>
              </a:rPr>
            </a:br>
            <a:r>
              <a:rPr lang="en-US" sz="1600" smtClean="0">
                <a:solidFill>
                  <a:schemeClr val="bg1"/>
                </a:solidFill>
              </a:rPr>
              <a:t/>
            </a:r>
            <a:br>
              <a:rPr lang="en-US" sz="1600" smtClean="0">
                <a:solidFill>
                  <a:schemeClr val="bg1"/>
                </a:solidFill>
              </a:rPr>
            </a:br>
            <a:r>
              <a:rPr lang="en-US" sz="1600" b="1" smtClean="0">
                <a:solidFill>
                  <a:schemeClr val="bg1"/>
                </a:solidFill>
              </a:rPr>
              <a:t>Detailed Performance</a:t>
            </a:r>
            <a:r>
              <a:rPr lang="en-US" sz="1600" smtClean="0">
                <a:solidFill>
                  <a:schemeClr val="bg1"/>
                </a:solidFill>
              </a:rPr>
              <a:t>:</a:t>
            </a:r>
            <a:br>
              <a:rPr lang="en-US" sz="1600" smtClean="0">
                <a:solidFill>
                  <a:schemeClr val="bg1"/>
                </a:solidFill>
              </a:rPr>
            </a:br>
            <a:r>
              <a:rPr lang="en-US" sz="1600" b="1" smtClean="0">
                <a:solidFill>
                  <a:schemeClr val="bg1"/>
                </a:solidFill>
              </a:rPr>
              <a:t>Precision</a:t>
            </a:r>
            <a:r>
              <a:rPr lang="en-US" sz="1600" smtClean="0">
                <a:solidFill>
                  <a:schemeClr val="bg1"/>
                </a:solidFill>
              </a:rPr>
              <a:t>: 76.41% – a high rate of correctly predicted cancellations among all predicted cancellations.</a:t>
            </a:r>
            <a:br>
              <a:rPr lang="en-US" sz="1600" smtClean="0">
                <a:solidFill>
                  <a:schemeClr val="bg1"/>
                </a:solidFill>
              </a:rPr>
            </a:br>
            <a:r>
              <a:rPr lang="en-US" sz="1600" b="1" smtClean="0">
                <a:solidFill>
                  <a:schemeClr val="bg1"/>
                </a:solidFill>
              </a:rPr>
              <a:t>Recall</a:t>
            </a:r>
            <a:r>
              <a:rPr lang="en-US" sz="1600" smtClean="0">
                <a:solidFill>
                  <a:schemeClr val="bg1"/>
                </a:solidFill>
              </a:rPr>
              <a:t>: 71.37% – effectively captures the majority of true cancellations.</a:t>
            </a:r>
            <a:br>
              <a:rPr lang="en-US" sz="1600" smtClean="0">
                <a:solidFill>
                  <a:schemeClr val="bg1"/>
                </a:solidFill>
              </a:rPr>
            </a:br>
            <a:r>
              <a:rPr lang="en-US" sz="1600" b="1" smtClean="0">
                <a:solidFill>
                  <a:schemeClr val="bg1"/>
                </a:solidFill>
              </a:rPr>
              <a:t>F1 Score</a:t>
            </a:r>
            <a:r>
              <a:rPr lang="en-US" sz="1600" smtClean="0">
                <a:solidFill>
                  <a:schemeClr val="bg1"/>
                </a:solidFill>
              </a:rPr>
              <a:t>: 73.80% – demonstrates a well-rounded balance between precision and recall.</a:t>
            </a:r>
            <a:br>
              <a:rPr lang="en-US" sz="1600" smtClean="0">
                <a:solidFill>
                  <a:schemeClr val="bg1"/>
                </a:solidFill>
              </a:rPr>
            </a:br>
            <a:r>
              <a:rPr lang="en-US" sz="1600">
                <a:solidFill>
                  <a:schemeClr val="bg1"/>
                </a:solidFill>
              </a:rPr>
              <a:t/>
            </a:r>
            <a:br>
              <a:rPr lang="en-US" sz="1600">
                <a:solidFill>
                  <a:schemeClr val="bg1"/>
                </a:solidFill>
              </a:rPr>
            </a:br>
            <a:endParaRPr lang="en-IN" sz="1600">
              <a:solidFill>
                <a:schemeClr val="bg1"/>
              </a:solidFill>
            </a:endParaRPr>
          </a:p>
        </p:txBody>
      </p:sp>
    </p:spTree>
    <p:extLst>
      <p:ext uri="{BB962C8B-B14F-4D97-AF65-F5344CB8AC3E}">
        <p14:creationId xmlns:p14="http://schemas.microsoft.com/office/powerpoint/2010/main" val="346567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1"/>
          <p:cNvSpPr txBox="1">
            <a:spLocks noGrp="1"/>
          </p:cNvSpPr>
          <p:nvPr>
            <p:ph type="ctrTitle"/>
          </p:nvPr>
        </p:nvSpPr>
        <p:spPr>
          <a:xfrm>
            <a:off x="197075" y="229225"/>
            <a:ext cx="8520600" cy="4756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2400" b="1">
                <a:solidFill>
                  <a:schemeClr val="accent2"/>
                </a:solidFill>
                <a:highlight>
                  <a:srgbClr val="FFFFFF"/>
                </a:highlight>
                <a:latin typeface="Roboto"/>
                <a:ea typeface="Roboto"/>
                <a:cs typeface="Roboto"/>
                <a:sym typeface="Roboto"/>
              </a:rPr>
              <a:t>Conclusion</a:t>
            </a:r>
            <a:endParaRPr sz="2400" b="1">
              <a:solidFill>
                <a:schemeClr val="accent2"/>
              </a:solidFill>
              <a:highlight>
                <a:srgbClr val="FFFFFF"/>
              </a:highlight>
              <a:latin typeface="Roboto"/>
              <a:ea typeface="Roboto"/>
              <a:cs typeface="Roboto"/>
              <a:sym typeface="Roboto"/>
            </a:endParaRPr>
          </a:p>
          <a:p>
            <a:pPr marL="0" lvl="0" indent="0" algn="l" rtl="0">
              <a:lnSpc>
                <a:spcPct val="115000"/>
              </a:lnSpc>
              <a:spcBef>
                <a:spcPts val="900"/>
              </a:spcBef>
              <a:spcAft>
                <a:spcPts val="0"/>
              </a:spcAft>
              <a:buNone/>
            </a:pPr>
            <a:r>
              <a:rPr lang="en" sz="1800" b="1">
                <a:solidFill>
                  <a:schemeClr val="accent2"/>
                </a:solidFill>
                <a:highlight>
                  <a:srgbClr val="FFFFFF"/>
                </a:highlight>
                <a:latin typeface="Roboto"/>
                <a:ea typeface="Roboto"/>
                <a:cs typeface="Roboto"/>
                <a:sym typeface="Roboto"/>
              </a:rPr>
              <a:t>From our EDA, we have observed that the top most important patterns in the data set which will helps in Hotel booking business</a:t>
            </a:r>
            <a:endParaRPr sz="1800" b="1">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None/>
            </a:pPr>
            <a:r>
              <a:rPr lang="en" sz="1800" b="1">
                <a:solidFill>
                  <a:schemeClr val="accent2"/>
                </a:solidFill>
                <a:highlight>
                  <a:srgbClr val="FFFFFF"/>
                </a:highlight>
                <a:latin typeface="Roboto"/>
                <a:ea typeface="Roboto"/>
                <a:cs typeface="Roboto"/>
                <a:sym typeface="Roboto"/>
              </a:rPr>
              <a:t>Reasons for booking cancellations across various parameters</a:t>
            </a:r>
            <a:endParaRPr sz="1800" b="1">
              <a:solidFill>
                <a:schemeClr val="accent2"/>
              </a:solidFill>
              <a:highlight>
                <a:srgbClr val="FFFFFF"/>
              </a:highlight>
              <a:latin typeface="Roboto"/>
              <a:ea typeface="Roboto"/>
              <a:cs typeface="Roboto"/>
              <a:sym typeface="Roboto"/>
            </a:endParaRPr>
          </a:p>
          <a:p>
            <a:pPr marL="457200" lvl="0" indent="-342900" algn="l" rtl="0">
              <a:lnSpc>
                <a:spcPct val="150000"/>
              </a:lnSpc>
              <a:spcBef>
                <a:spcPts val="700"/>
              </a:spcBef>
              <a:spcAft>
                <a:spcPts val="0"/>
              </a:spcAft>
              <a:buClr>
                <a:schemeClr val="accent2"/>
              </a:buClr>
              <a:buSzPts val="1800"/>
              <a:buFont typeface="Roboto"/>
              <a:buChar char="●"/>
            </a:pPr>
            <a:r>
              <a:rPr lang="en" sz="1800" b="1">
                <a:solidFill>
                  <a:schemeClr val="accent2"/>
                </a:solidFill>
                <a:highlight>
                  <a:srgbClr val="FFFFFF"/>
                </a:highlight>
                <a:latin typeface="Roboto"/>
                <a:ea typeface="Roboto"/>
                <a:cs typeface="Roboto"/>
                <a:sym typeface="Roboto"/>
              </a:rPr>
              <a:t>Almost 35% of bookings were canceled and that's great number to concern</a:t>
            </a:r>
            <a:r>
              <a:rPr lang="en" sz="1800">
                <a:solidFill>
                  <a:schemeClr val="accent2"/>
                </a:solidFill>
                <a:highlight>
                  <a:srgbClr val="FFFFFF"/>
                </a:highlight>
                <a:latin typeface="Roboto"/>
                <a:ea typeface="Roboto"/>
                <a:cs typeface="Roboto"/>
                <a:sym typeface="Roboto"/>
              </a:rPr>
              <a:t>.</a:t>
            </a:r>
            <a:endParaRPr sz="1800">
              <a:solidFill>
                <a:schemeClr val="accent2"/>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chemeClr val="accent2"/>
              </a:buClr>
              <a:buSzPts val="1800"/>
              <a:buFont typeface="Roboto"/>
              <a:buChar char="●"/>
            </a:pPr>
            <a:r>
              <a:rPr lang="en" sz="1800" b="1">
                <a:solidFill>
                  <a:schemeClr val="accent2"/>
                </a:solidFill>
                <a:highlight>
                  <a:srgbClr val="FFFFFF"/>
                </a:highlight>
                <a:latin typeface="Roboto"/>
                <a:ea typeface="Roboto"/>
                <a:cs typeface="Roboto"/>
                <a:sym typeface="Roboto"/>
              </a:rPr>
              <a:t>Approx 30% bookings were cancelled by guests with no deposit type &amp; 50% bookings were cancelled by guests with Refundable policy</a:t>
            </a:r>
            <a:endParaRPr sz="1800" b="1">
              <a:solidFill>
                <a:schemeClr val="accent2"/>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chemeClr val="accent2"/>
              </a:buClr>
              <a:buSzPts val="1800"/>
              <a:buFont typeface="Roboto"/>
              <a:buChar char="●"/>
            </a:pPr>
            <a:r>
              <a:rPr lang="en" sz="1800" b="1">
                <a:solidFill>
                  <a:schemeClr val="accent2"/>
                </a:solidFill>
                <a:highlight>
                  <a:srgbClr val="FFFFFF"/>
                </a:highlight>
                <a:latin typeface="Roboto"/>
                <a:ea typeface="Roboto"/>
                <a:cs typeface="Roboto"/>
                <a:sym typeface="Roboto"/>
              </a:rPr>
              <a:t>the guests with no modifications cancelled bookings Around 42%</a:t>
            </a:r>
            <a:endParaRPr sz="1800" b="1">
              <a:solidFill>
                <a:schemeClr val="accent2"/>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chemeClr val="accent2"/>
              </a:buClr>
              <a:buSzPts val="1800"/>
              <a:buFont typeface="Roboto"/>
              <a:buChar char="●"/>
            </a:pPr>
            <a:r>
              <a:rPr lang="en" sz="1800" b="1">
                <a:solidFill>
                  <a:schemeClr val="accent2"/>
                </a:solidFill>
                <a:highlight>
                  <a:srgbClr val="FFFFFF"/>
                </a:highlight>
                <a:latin typeface="Roboto"/>
                <a:ea typeface="Roboto"/>
                <a:cs typeface="Roboto"/>
                <a:sym typeface="Roboto"/>
              </a:rPr>
              <a:t>AS highest ADR in August may be it could be one of the reasons for more canceled bookings in August</a:t>
            </a:r>
            <a:endParaRPr sz="1800" b="1">
              <a:solidFill>
                <a:schemeClr val="accent2"/>
              </a:solidFill>
              <a:highlight>
                <a:srgbClr val="FFFFFF"/>
              </a:highlight>
              <a:latin typeface="Roboto"/>
              <a:ea typeface="Roboto"/>
              <a:cs typeface="Roboto"/>
              <a:sym typeface="Roboto"/>
            </a:endParaRPr>
          </a:p>
          <a:p>
            <a:pPr marL="457200" lvl="0" indent="0" algn="l" rtl="0">
              <a:lnSpc>
                <a:spcPct val="115000"/>
              </a:lnSpc>
              <a:spcBef>
                <a:spcPts val="600"/>
              </a:spcBef>
              <a:spcAft>
                <a:spcPts val="500"/>
              </a:spcAft>
              <a:buNone/>
            </a:pPr>
            <a:endParaRPr sz="1200">
              <a:solidFill>
                <a:schemeClr val="accent2"/>
              </a:solidFill>
              <a:highlight>
                <a:srgbClr val="FFFFFF"/>
              </a:highlight>
              <a:latin typeface="Roboto"/>
              <a:ea typeface="Roboto"/>
              <a:cs typeface="Roboto"/>
              <a:sym typeface="Roboto"/>
            </a:endParaRPr>
          </a:p>
        </p:txBody>
      </p:sp>
      <p:cxnSp>
        <p:nvCxnSpPr>
          <p:cNvPr id="214" name="Google Shape;214;p41"/>
          <p:cNvCxnSpPr/>
          <p:nvPr/>
        </p:nvCxnSpPr>
        <p:spPr>
          <a:xfrm rot="10800000" flipH="1">
            <a:off x="257900" y="744950"/>
            <a:ext cx="2493000" cy="14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2"/>
          <p:cNvSpPr txBox="1">
            <a:spLocks noGrp="1"/>
          </p:cNvSpPr>
          <p:nvPr>
            <p:ph type="ctrTitle"/>
          </p:nvPr>
        </p:nvSpPr>
        <p:spPr>
          <a:xfrm>
            <a:off x="311700" y="143275"/>
            <a:ext cx="8520600" cy="49287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1800" b="1">
                <a:solidFill>
                  <a:schemeClr val="accent2"/>
                </a:solidFill>
                <a:highlight>
                  <a:srgbClr val="FFFFFF"/>
                </a:highlight>
                <a:latin typeface="Roboto"/>
                <a:ea typeface="Roboto"/>
                <a:cs typeface="Roboto"/>
                <a:sym typeface="Roboto"/>
              </a:rPr>
              <a:t>Strategies to Counter High Cancellations at the Hotel</a:t>
            </a:r>
            <a:endParaRPr sz="18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70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Encourage Direct bookings by offering special discounts</a:t>
            </a:r>
            <a:endParaRPr sz="17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Monitor where the cancellations are coming from such as High ADR , Deposit type, etc.</a:t>
            </a:r>
            <a:endParaRPr sz="17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Set Non-refundable Rates, Collect deposits, and implement more rigid cancellation policies</a:t>
            </a:r>
            <a:endParaRPr sz="1700" b="1">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None/>
            </a:pPr>
            <a:r>
              <a:rPr lang="en" sz="1800" b="1">
                <a:solidFill>
                  <a:schemeClr val="accent2"/>
                </a:solidFill>
                <a:highlight>
                  <a:srgbClr val="FFFFFF"/>
                </a:highlight>
                <a:latin typeface="Roboto"/>
                <a:ea typeface="Roboto"/>
                <a:cs typeface="Roboto"/>
                <a:sym typeface="Roboto"/>
              </a:rPr>
              <a:t>Best time to book hotel</a:t>
            </a:r>
            <a:endParaRPr sz="18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70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Couple (or 2 adults) is the most popular accommodation type. So hotels can make arrangement plans accordingly</a:t>
            </a:r>
            <a:endParaRPr sz="17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Most bookings were made from July to August. And the least bookings were made at the start and end of the year</a:t>
            </a:r>
            <a:endParaRPr sz="17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More than 60% of the population booked the City hotel.</a:t>
            </a:r>
            <a:endParaRPr sz="1700" b="1">
              <a:solidFill>
                <a:schemeClr val="accent2"/>
              </a:solidFill>
              <a:highlight>
                <a:srgbClr val="FFFFFF"/>
              </a:highlight>
              <a:latin typeface="Roboto"/>
              <a:ea typeface="Roboto"/>
              <a:cs typeface="Roboto"/>
              <a:sym typeface="Roboto"/>
            </a:endParaRPr>
          </a:p>
          <a:p>
            <a:pPr marL="457200" lvl="0" indent="-336550" algn="l" rtl="0">
              <a:lnSpc>
                <a:spcPct val="115000"/>
              </a:lnSpc>
              <a:spcBef>
                <a:spcPts val="0"/>
              </a:spcBef>
              <a:spcAft>
                <a:spcPts val="0"/>
              </a:spcAft>
              <a:buClr>
                <a:schemeClr val="accent2"/>
              </a:buClr>
              <a:buSzPts val="1700"/>
              <a:buFont typeface="Roboto"/>
              <a:buChar char="●"/>
            </a:pPr>
            <a:r>
              <a:rPr lang="en" sz="1700" b="1">
                <a:solidFill>
                  <a:schemeClr val="accent2"/>
                </a:solidFill>
                <a:highlight>
                  <a:srgbClr val="FFFFFF"/>
                </a:highlight>
                <a:latin typeface="Roboto"/>
                <a:ea typeface="Roboto"/>
                <a:cs typeface="Roboto"/>
                <a:sym typeface="Roboto"/>
              </a:rPr>
              <a:t>The majority of guests come from western europe countries.Portugal, the UK, and France, Spain and Germany are the top countries from most guests come, more than 80% come from these 5 countries.</a:t>
            </a:r>
            <a:endParaRPr sz="1700">
              <a:solidFill>
                <a:schemeClr val="accent2"/>
              </a:solidFill>
              <a:highlight>
                <a:srgbClr val="FFFFFF"/>
              </a:highlight>
              <a:latin typeface="Roboto"/>
              <a:ea typeface="Roboto"/>
              <a:cs typeface="Roboto"/>
              <a:sym typeface="Roboto"/>
            </a:endParaRPr>
          </a:p>
          <a:p>
            <a:pPr marL="0" lvl="0" indent="0" algn="ctr" rtl="0">
              <a:spcBef>
                <a:spcPts val="50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ctrTitle"/>
          </p:nvPr>
        </p:nvSpPr>
        <p:spPr>
          <a:xfrm>
            <a:off x="311700" y="472800"/>
            <a:ext cx="7652724" cy="4355400"/>
          </a:xfrm>
          <a:prstGeom prst="rect">
            <a:avLst/>
          </a:prstGeom>
        </p:spPr>
        <p:txBody>
          <a:bodyPr spcFirstLastPara="1" wrap="square" lIns="91425" tIns="91425" rIns="91425" bIns="91425" anchor="t" anchorCtr="0">
            <a:noAutofit/>
          </a:bodyPr>
          <a:lstStyle/>
          <a:p>
            <a:pPr marL="0" lvl="0" indent="0" rtl="0">
              <a:lnSpc>
                <a:spcPct val="125000"/>
              </a:lnSpc>
              <a:spcBef>
                <a:spcPts val="1800"/>
              </a:spcBef>
              <a:spcAft>
                <a:spcPts val="0"/>
              </a:spcAft>
              <a:buNone/>
            </a:pPr>
            <a:r>
              <a:rPr lang="en" sz="2400" b="1">
                <a:solidFill>
                  <a:srgbClr val="24292F"/>
                </a:solidFill>
                <a:highlight>
                  <a:srgbClr val="FFFFFF"/>
                </a:highlight>
                <a:latin typeface="Roboto"/>
                <a:ea typeface="Roboto"/>
                <a:cs typeface="Roboto"/>
                <a:sym typeface="Roboto"/>
              </a:rPr>
              <a:t>Dataset Information</a:t>
            </a:r>
            <a:endParaRPr sz="2400" b="1">
              <a:solidFill>
                <a:srgbClr val="24292F"/>
              </a:solidFill>
              <a:highlight>
                <a:srgbClr val="FFFFFF"/>
              </a:highlight>
              <a:latin typeface="Roboto"/>
              <a:ea typeface="Roboto"/>
              <a:cs typeface="Roboto"/>
              <a:sym typeface="Roboto"/>
            </a:endParaRPr>
          </a:p>
          <a:p>
            <a:pPr marL="0" lvl="0" indent="457200" algn="just" rtl="0">
              <a:lnSpc>
                <a:spcPct val="115000"/>
              </a:lnSpc>
              <a:spcBef>
                <a:spcPts val="1200"/>
              </a:spcBef>
              <a:spcAft>
                <a:spcPts val="0"/>
              </a:spcAft>
              <a:buNone/>
            </a:pPr>
            <a:r>
              <a:rPr lang="en" sz="1800">
                <a:solidFill>
                  <a:srgbClr val="24292F"/>
                </a:solidFill>
                <a:highlight>
                  <a:srgbClr val="FFFFFF"/>
                </a:highlight>
                <a:latin typeface="Roboto"/>
                <a:ea typeface="Roboto"/>
                <a:cs typeface="Roboto"/>
                <a:sym typeface="Roboto"/>
              </a:rPr>
              <a:t>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removed from the data.</a:t>
            </a:r>
            <a:endParaRPr sz="1800">
              <a:solidFill>
                <a:srgbClr val="24292F"/>
              </a:solidFill>
              <a:highlight>
                <a:srgbClr val="FFFFFF"/>
              </a:highlight>
              <a:latin typeface="Roboto"/>
              <a:ea typeface="Roboto"/>
              <a:cs typeface="Roboto"/>
              <a:sym typeface="Roboto"/>
            </a:endParaRPr>
          </a:p>
          <a:p>
            <a:pPr marL="0" lvl="0" indent="0" algn="just" rtl="0">
              <a:spcBef>
                <a:spcPts val="1200"/>
              </a:spcBef>
              <a:spcAft>
                <a:spcPts val="0"/>
              </a:spcAft>
              <a:buNone/>
            </a:pPr>
            <a:endParaRPr/>
          </a:p>
        </p:txBody>
      </p:sp>
      <p:cxnSp>
        <p:nvCxnSpPr>
          <p:cNvPr id="121" name="Google Shape;121;p28"/>
          <p:cNvCxnSpPr/>
          <p:nvPr/>
        </p:nvCxnSpPr>
        <p:spPr>
          <a:xfrm>
            <a:off x="457825" y="775982"/>
            <a:ext cx="8073527" cy="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2"/>
          <p:cNvSpPr txBox="1">
            <a:spLocks noGrp="1"/>
          </p:cNvSpPr>
          <p:nvPr>
            <p:ph type="ctrTitle"/>
          </p:nvPr>
        </p:nvSpPr>
        <p:spPr>
          <a:xfrm>
            <a:off x="311700" y="186250"/>
            <a:ext cx="8520600" cy="6447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2400" b="1">
                <a:solidFill>
                  <a:schemeClr val="accent2"/>
                </a:solidFill>
                <a:highlight>
                  <a:srgbClr val="FFFFFF"/>
                </a:highlight>
                <a:latin typeface="Roboto"/>
                <a:ea typeface="Roboto"/>
                <a:cs typeface="Roboto"/>
                <a:sym typeface="Roboto"/>
              </a:rPr>
              <a:t>Preprocessing</a:t>
            </a:r>
            <a:endParaRPr sz="2400" b="1">
              <a:solidFill>
                <a:schemeClr val="accent2"/>
              </a:solidFill>
              <a:highlight>
                <a:srgbClr val="FFFFFF"/>
              </a:highlight>
              <a:latin typeface="Roboto"/>
              <a:ea typeface="Roboto"/>
              <a:cs typeface="Roboto"/>
              <a:sym typeface="Roboto"/>
            </a:endParaRPr>
          </a:p>
          <a:p>
            <a:pPr marL="0" lvl="0" indent="0" algn="ctr" rtl="0">
              <a:spcBef>
                <a:spcPts val="900"/>
              </a:spcBef>
              <a:spcAft>
                <a:spcPts val="0"/>
              </a:spcAft>
              <a:buNone/>
            </a:pPr>
            <a:endParaRPr/>
          </a:p>
        </p:txBody>
      </p:sp>
      <p:sp>
        <p:nvSpPr>
          <p:cNvPr id="143" name="Google Shape;143;p32"/>
          <p:cNvSpPr txBox="1">
            <a:spLocks noGrp="1"/>
          </p:cNvSpPr>
          <p:nvPr>
            <p:ph type="subTitle" idx="1"/>
          </p:nvPr>
        </p:nvSpPr>
        <p:spPr>
          <a:xfrm>
            <a:off x="168424" y="830950"/>
            <a:ext cx="8033744" cy="3868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800">
                <a:solidFill>
                  <a:srgbClr val="000000"/>
                </a:solidFill>
                <a:latin typeface="Roboto"/>
                <a:ea typeface="Roboto"/>
                <a:cs typeface="Roboto"/>
                <a:sym typeface="Roboto"/>
              </a:rPr>
              <a:t>Imported dataset was about 119390 rows in which we found the 4 </a:t>
            </a:r>
            <a:r>
              <a:rPr lang="en" sz="1800" smtClean="0">
                <a:solidFill>
                  <a:srgbClr val="000000"/>
                </a:solidFill>
                <a:latin typeface="Roboto"/>
                <a:ea typeface="Roboto"/>
                <a:cs typeface="Roboto"/>
                <a:sym typeface="Roboto"/>
              </a:rPr>
              <a:t>columns    </a:t>
            </a:r>
            <a:r>
              <a:rPr lang="en" sz="1800">
                <a:solidFill>
                  <a:srgbClr val="000000"/>
                </a:solidFill>
                <a:latin typeface="Roboto"/>
                <a:ea typeface="Roboto"/>
                <a:cs typeface="Roboto"/>
                <a:sym typeface="Roboto"/>
              </a:rPr>
              <a:t>[ children, country , agent , company ] had missing values.</a:t>
            </a:r>
            <a:endParaRPr sz="1800">
              <a:solidFill>
                <a:srgbClr val="000000"/>
              </a:solidFill>
              <a:latin typeface="Roboto"/>
              <a:ea typeface="Roboto"/>
              <a:cs typeface="Roboto"/>
              <a:sym typeface="Roboto"/>
            </a:endParaRPr>
          </a:p>
          <a:p>
            <a:pPr marL="0" lvl="0" indent="0" algn="just" rtl="0">
              <a:lnSpc>
                <a:spcPct val="115000"/>
              </a:lnSpc>
              <a:spcBef>
                <a:spcPts val="0"/>
              </a:spcBef>
              <a:spcAft>
                <a:spcPts val="0"/>
              </a:spcAft>
              <a:buNone/>
            </a:pPr>
            <a:r>
              <a:rPr lang="en" sz="1800">
                <a:solidFill>
                  <a:srgbClr val="000000"/>
                </a:solidFill>
                <a:latin typeface="Roboto"/>
                <a:ea typeface="Roboto"/>
                <a:cs typeface="Roboto"/>
                <a:sym typeface="Roboto"/>
              </a:rPr>
              <a:t>but as The columns country ,agent ,children had a less number of missing values. We w removed the missing values.But when it came to The columns “company” it had a high number of missing values, we dropped the column,as there were no duplicates we found our data ready for EDA</a:t>
            </a:r>
            <a:endParaRPr sz="1800">
              <a:solidFill>
                <a:srgbClr val="000000"/>
              </a:solidFill>
              <a:latin typeface="Roboto"/>
              <a:ea typeface="Roboto"/>
              <a:cs typeface="Roboto"/>
              <a:sym typeface="Roboto"/>
            </a:endParaRPr>
          </a:p>
          <a:p>
            <a:pPr marL="0" lvl="0" indent="0" algn="ctr" rtl="0">
              <a:spcBef>
                <a:spcPts val="0"/>
              </a:spcBef>
              <a:spcAft>
                <a:spcPts val="0"/>
              </a:spcAft>
              <a:buNone/>
            </a:pPr>
            <a:endParaRPr>
              <a:solidFill>
                <a:srgbClr val="000000"/>
              </a:solidFill>
            </a:endParaRPr>
          </a:p>
        </p:txBody>
      </p:sp>
      <p:cxnSp>
        <p:nvCxnSpPr>
          <p:cNvPr id="144" name="Google Shape;144;p32"/>
          <p:cNvCxnSpPr/>
          <p:nvPr/>
        </p:nvCxnSpPr>
        <p:spPr>
          <a:xfrm flipV="1">
            <a:off x="200575" y="750616"/>
            <a:ext cx="8001593" cy="37384"/>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33"/>
          <p:cNvSpPr txBox="1">
            <a:spLocks noGrp="1"/>
          </p:cNvSpPr>
          <p:nvPr>
            <p:ph type="ctrTitle"/>
          </p:nvPr>
        </p:nvSpPr>
        <p:spPr>
          <a:xfrm>
            <a:off x="197075" y="257450"/>
            <a:ext cx="8520600" cy="544800"/>
          </a:xfrm>
          <a:prstGeom prst="rect">
            <a:avLst/>
          </a:prstGeom>
        </p:spPr>
        <p:txBody>
          <a:bodyPr spcFirstLastPara="1" wrap="square" lIns="91425" tIns="91425" rIns="91425" bIns="91425" anchor="t" anchorCtr="0">
            <a:noAutofit/>
          </a:bodyPr>
          <a:lstStyle/>
          <a:p>
            <a:pPr marL="0" lvl="0" indent="0" algn="l" rtl="0">
              <a:lnSpc>
                <a:spcPct val="115000"/>
              </a:lnSpc>
              <a:spcBef>
                <a:spcPts val="900"/>
              </a:spcBef>
              <a:spcAft>
                <a:spcPts val="0"/>
              </a:spcAft>
              <a:buNone/>
            </a:pPr>
            <a:r>
              <a:rPr lang="en" sz="2400" b="1">
                <a:solidFill>
                  <a:schemeClr val="accent2"/>
                </a:solidFill>
                <a:highlight>
                  <a:srgbClr val="FFFFFF"/>
                </a:highlight>
                <a:latin typeface="Roboto"/>
                <a:ea typeface="Roboto"/>
                <a:cs typeface="Roboto"/>
                <a:sym typeface="Roboto"/>
              </a:rPr>
              <a:t>Exploratory Analysis</a:t>
            </a:r>
            <a:endParaRPr sz="2400" b="1">
              <a:solidFill>
                <a:schemeClr val="accent2"/>
              </a:solidFill>
              <a:highlight>
                <a:srgbClr val="FFFFFF"/>
              </a:highlight>
              <a:latin typeface="Roboto"/>
              <a:ea typeface="Roboto"/>
              <a:cs typeface="Roboto"/>
              <a:sym typeface="Roboto"/>
            </a:endParaRPr>
          </a:p>
          <a:p>
            <a:pPr marL="0" lvl="0" indent="0" algn="ctr" rtl="0">
              <a:spcBef>
                <a:spcPts val="900"/>
              </a:spcBef>
              <a:spcAft>
                <a:spcPts val="0"/>
              </a:spcAft>
              <a:buNone/>
            </a:pPr>
            <a:endParaRPr/>
          </a:p>
        </p:txBody>
      </p:sp>
      <p:sp>
        <p:nvSpPr>
          <p:cNvPr id="151" name="Google Shape;151;p33"/>
          <p:cNvSpPr txBox="1">
            <a:spLocks noGrp="1"/>
          </p:cNvSpPr>
          <p:nvPr>
            <p:ph type="subTitle" idx="1"/>
          </p:nvPr>
        </p:nvSpPr>
        <p:spPr>
          <a:xfrm>
            <a:off x="311700" y="802250"/>
            <a:ext cx="4129800" cy="39687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chemeClr val="accent2"/>
              </a:buClr>
              <a:buSzPts val="1800"/>
              <a:buFont typeface="Roboto"/>
              <a:buChar char="❖"/>
            </a:pPr>
            <a:r>
              <a:rPr lang="en" sz="1800">
                <a:solidFill>
                  <a:schemeClr val="accent2"/>
                </a:solidFill>
                <a:highlight>
                  <a:srgbClr val="FFFFFF"/>
                </a:highlight>
                <a:latin typeface="Roboto"/>
                <a:ea typeface="Roboto"/>
                <a:cs typeface="Roboto"/>
                <a:sym typeface="Roboto"/>
              </a:rPr>
              <a:t>Out of total hotels 71181 were City Hotel      </a:t>
            </a:r>
            <a:endParaRPr sz="1800">
              <a:solidFill>
                <a:schemeClr val="accent2"/>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chemeClr val="accent2"/>
              </a:buClr>
              <a:buSzPts val="1800"/>
              <a:buFont typeface="Roboto"/>
              <a:buChar char="❖"/>
            </a:pPr>
            <a:r>
              <a:rPr lang="en" sz="1800">
                <a:solidFill>
                  <a:schemeClr val="accent2"/>
                </a:solidFill>
                <a:highlight>
                  <a:srgbClr val="FFFFFF"/>
                </a:highlight>
                <a:latin typeface="Roboto"/>
                <a:ea typeface="Roboto"/>
                <a:cs typeface="Roboto"/>
                <a:sym typeface="Roboto"/>
              </a:rPr>
              <a:t>Resort Hotel  were less as compare to city hotels precisely 31713 hotels</a:t>
            </a:r>
            <a:endParaRPr sz="1800">
              <a:solidFill>
                <a:schemeClr val="accent2"/>
              </a:solidFill>
              <a:highlight>
                <a:srgbClr val="FFFFFF"/>
              </a:highlight>
              <a:latin typeface="Roboto"/>
              <a:ea typeface="Roboto"/>
              <a:cs typeface="Roboto"/>
              <a:sym typeface="Roboto"/>
            </a:endParaRPr>
          </a:p>
          <a:p>
            <a:pPr marL="457200" lvl="0" indent="-342900" algn="l" rtl="0">
              <a:lnSpc>
                <a:spcPct val="150000"/>
              </a:lnSpc>
              <a:spcBef>
                <a:spcPts val="0"/>
              </a:spcBef>
              <a:spcAft>
                <a:spcPts val="0"/>
              </a:spcAft>
              <a:buClr>
                <a:schemeClr val="accent2"/>
              </a:buClr>
              <a:buSzPts val="1800"/>
              <a:buFont typeface="Roboto"/>
              <a:buChar char="❖"/>
            </a:pPr>
            <a:r>
              <a:rPr lang="en" sz="1800">
                <a:solidFill>
                  <a:schemeClr val="accent2"/>
                </a:solidFill>
                <a:highlight>
                  <a:srgbClr val="FFFFFF"/>
                </a:highlight>
                <a:latin typeface="Roboto"/>
                <a:ea typeface="Roboto"/>
                <a:cs typeface="Roboto"/>
                <a:sym typeface="Roboto"/>
              </a:rPr>
              <a:t>approx. 69.2 % People were  booking city hotels which was more than Resort hotels.</a:t>
            </a:r>
            <a:endParaRPr sz="1800">
              <a:solidFill>
                <a:schemeClr val="accent2"/>
              </a:solidFill>
              <a:highlight>
                <a:srgbClr val="FFFFFF"/>
              </a:highlight>
              <a:latin typeface="Roboto"/>
              <a:ea typeface="Roboto"/>
              <a:cs typeface="Roboto"/>
              <a:sym typeface="Roboto"/>
            </a:endParaRPr>
          </a:p>
        </p:txBody>
      </p:sp>
      <p:pic>
        <p:nvPicPr>
          <p:cNvPr id="152" name="Google Shape;152;p33"/>
          <p:cNvPicPr preferRelativeResize="0"/>
          <p:nvPr/>
        </p:nvPicPr>
        <p:blipFill>
          <a:blip r:embed="rId3">
            <a:alphaModFix/>
          </a:blip>
          <a:stretch>
            <a:fillRect/>
          </a:stretch>
        </p:blipFill>
        <p:spPr>
          <a:xfrm>
            <a:off x="4593900" y="954650"/>
            <a:ext cx="4289026" cy="3816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4"/>
          <p:cNvSpPr txBox="1">
            <a:spLocks noGrp="1"/>
          </p:cNvSpPr>
          <p:nvPr>
            <p:ph type="ctrTitle"/>
          </p:nvPr>
        </p:nvSpPr>
        <p:spPr>
          <a:xfrm>
            <a:off x="311700" y="128500"/>
            <a:ext cx="8520600" cy="6738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2400" b="1">
                <a:solidFill>
                  <a:schemeClr val="accent2"/>
                </a:solidFill>
                <a:highlight>
                  <a:srgbClr val="FFFFFF"/>
                </a:highlight>
                <a:latin typeface="Roboto"/>
                <a:ea typeface="Roboto"/>
                <a:cs typeface="Roboto"/>
                <a:sym typeface="Roboto"/>
              </a:rPr>
              <a:t>Feature is_canceled</a:t>
            </a:r>
            <a:endParaRPr sz="2400" b="1">
              <a:solidFill>
                <a:schemeClr val="accent2"/>
              </a:solidFill>
              <a:highlight>
                <a:srgbClr val="FFFFFF"/>
              </a:highlight>
              <a:latin typeface="Roboto"/>
              <a:ea typeface="Roboto"/>
              <a:cs typeface="Roboto"/>
              <a:sym typeface="Roboto"/>
            </a:endParaRPr>
          </a:p>
          <a:p>
            <a:pPr marL="0" lvl="0" indent="0" algn="ctr" rtl="0">
              <a:spcBef>
                <a:spcPts val="700"/>
              </a:spcBef>
              <a:spcAft>
                <a:spcPts val="0"/>
              </a:spcAft>
              <a:buNone/>
            </a:pPr>
            <a:endParaRPr/>
          </a:p>
        </p:txBody>
      </p:sp>
      <p:sp>
        <p:nvSpPr>
          <p:cNvPr id="158" name="Google Shape;158;p34"/>
          <p:cNvSpPr txBox="1">
            <a:spLocks noGrp="1"/>
          </p:cNvSpPr>
          <p:nvPr>
            <p:ph type="subTitle" idx="1"/>
          </p:nvPr>
        </p:nvSpPr>
        <p:spPr>
          <a:xfrm>
            <a:off x="311700" y="802300"/>
            <a:ext cx="8520600" cy="39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59" name="Google Shape;159;p34"/>
          <p:cNvPicPr preferRelativeResize="0"/>
          <p:nvPr/>
        </p:nvPicPr>
        <p:blipFill>
          <a:blip r:embed="rId3">
            <a:alphaModFix/>
          </a:blip>
          <a:stretch>
            <a:fillRect/>
          </a:stretch>
        </p:blipFill>
        <p:spPr>
          <a:xfrm>
            <a:off x="555250" y="687750"/>
            <a:ext cx="7897851" cy="3295250"/>
          </a:xfrm>
          <a:prstGeom prst="rect">
            <a:avLst/>
          </a:prstGeom>
          <a:noFill/>
          <a:ln>
            <a:noFill/>
          </a:ln>
        </p:spPr>
      </p:pic>
      <p:sp>
        <p:nvSpPr>
          <p:cNvPr id="160" name="Google Shape;160;p34"/>
          <p:cNvSpPr txBox="1"/>
          <p:nvPr/>
        </p:nvSpPr>
        <p:spPr>
          <a:xfrm>
            <a:off x="859650" y="4126250"/>
            <a:ext cx="7765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accent2"/>
                </a:solidFill>
                <a:highlight>
                  <a:srgbClr val="FFFFFF"/>
                </a:highlight>
                <a:latin typeface="Roboto"/>
                <a:ea typeface="Roboto"/>
                <a:cs typeface="Roboto"/>
                <a:sym typeface="Roboto"/>
              </a:rPr>
              <a:t>According to the bar graph, around 40000 of bookings from city hotel and around 23000 bookings from Resort hotel were not canceled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11700" y="157600"/>
            <a:ext cx="8520600" cy="6018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2400" b="1">
                <a:solidFill>
                  <a:schemeClr val="accent2"/>
                </a:solidFill>
                <a:highlight>
                  <a:srgbClr val="FFFFFF"/>
                </a:highlight>
                <a:latin typeface="Roboto"/>
                <a:ea typeface="Roboto"/>
                <a:cs typeface="Roboto"/>
                <a:sym typeface="Roboto"/>
              </a:rPr>
              <a:t>Feature arrival date month</a:t>
            </a:r>
            <a:endParaRPr sz="2400" b="1">
              <a:solidFill>
                <a:schemeClr val="accent2"/>
              </a:solidFill>
              <a:highlight>
                <a:srgbClr val="FFFFFF"/>
              </a:highlight>
              <a:latin typeface="Roboto"/>
              <a:ea typeface="Roboto"/>
              <a:cs typeface="Roboto"/>
              <a:sym typeface="Roboto"/>
            </a:endParaRPr>
          </a:p>
          <a:p>
            <a:pPr marL="0" lvl="0" indent="0" algn="ctr" rtl="0">
              <a:spcBef>
                <a:spcPts val="700"/>
              </a:spcBef>
              <a:spcAft>
                <a:spcPts val="0"/>
              </a:spcAft>
              <a:buNone/>
            </a:pPr>
            <a:endParaRPr/>
          </a:p>
        </p:txBody>
      </p:sp>
      <p:sp>
        <p:nvSpPr>
          <p:cNvPr id="166" name="Google Shape;166;p35"/>
          <p:cNvSpPr txBox="1">
            <a:spLocks noGrp="1"/>
          </p:cNvSpPr>
          <p:nvPr>
            <p:ph type="subTitle" idx="1"/>
          </p:nvPr>
        </p:nvSpPr>
        <p:spPr>
          <a:xfrm>
            <a:off x="311700" y="917000"/>
            <a:ext cx="8520600" cy="392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67" name="Google Shape;167;p35"/>
          <p:cNvPicPr preferRelativeResize="0"/>
          <p:nvPr/>
        </p:nvPicPr>
        <p:blipFill>
          <a:blip r:embed="rId3">
            <a:alphaModFix/>
          </a:blip>
          <a:stretch>
            <a:fillRect/>
          </a:stretch>
        </p:blipFill>
        <p:spPr>
          <a:xfrm>
            <a:off x="0" y="917000"/>
            <a:ext cx="9143999" cy="3624750"/>
          </a:xfrm>
          <a:prstGeom prst="rect">
            <a:avLst/>
          </a:prstGeom>
          <a:noFill/>
          <a:ln>
            <a:noFill/>
          </a:ln>
        </p:spPr>
      </p:pic>
      <p:sp>
        <p:nvSpPr>
          <p:cNvPr id="168" name="Google Shape;168;p35"/>
          <p:cNvSpPr txBox="1"/>
          <p:nvPr/>
        </p:nvSpPr>
        <p:spPr>
          <a:xfrm>
            <a:off x="816650" y="4556075"/>
            <a:ext cx="810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accent2"/>
                </a:solidFill>
                <a:highlight>
                  <a:srgbClr val="FFFFFF"/>
                </a:highlight>
                <a:latin typeface="Roboto"/>
                <a:ea typeface="Roboto"/>
                <a:cs typeface="Roboto"/>
                <a:sym typeface="Roboto"/>
              </a:rPr>
              <a:t>AS you can see traffic in the january and November is less as compare to the other months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7"/>
          <p:cNvSpPr txBox="1">
            <a:spLocks noGrp="1"/>
          </p:cNvSpPr>
          <p:nvPr>
            <p:ph type="ctrTitle"/>
          </p:nvPr>
        </p:nvSpPr>
        <p:spPr>
          <a:xfrm>
            <a:off x="311700" y="71200"/>
            <a:ext cx="8520600" cy="659400"/>
          </a:xfrm>
          <a:prstGeom prst="rect">
            <a:avLst/>
          </a:prstGeom>
        </p:spPr>
        <p:txBody>
          <a:bodyPr spcFirstLastPara="1" wrap="square" lIns="91425" tIns="91425" rIns="91425" bIns="91425" anchor="t" anchorCtr="0">
            <a:noAutofit/>
          </a:bodyPr>
          <a:lstStyle/>
          <a:p>
            <a:pPr marL="0" lvl="0" indent="0" algn="l" rtl="0">
              <a:lnSpc>
                <a:spcPct val="115000"/>
              </a:lnSpc>
              <a:spcBef>
                <a:spcPts val="700"/>
              </a:spcBef>
              <a:spcAft>
                <a:spcPts val="0"/>
              </a:spcAft>
              <a:buNone/>
            </a:pPr>
            <a:r>
              <a:rPr lang="en" sz="2400" b="1">
                <a:solidFill>
                  <a:schemeClr val="accent2"/>
                </a:solidFill>
                <a:highlight>
                  <a:srgbClr val="FFFFFF"/>
                </a:highlight>
                <a:latin typeface="Roboto"/>
                <a:ea typeface="Roboto"/>
                <a:cs typeface="Roboto"/>
                <a:sym typeface="Roboto"/>
              </a:rPr>
              <a:t>Feature distribution channel</a:t>
            </a:r>
            <a:endParaRPr sz="2400" b="1">
              <a:solidFill>
                <a:schemeClr val="accent2"/>
              </a:solidFill>
              <a:highlight>
                <a:srgbClr val="FFFFFF"/>
              </a:highlight>
              <a:latin typeface="Roboto"/>
              <a:ea typeface="Roboto"/>
              <a:cs typeface="Roboto"/>
              <a:sym typeface="Roboto"/>
            </a:endParaRPr>
          </a:p>
          <a:p>
            <a:pPr marL="0" lvl="0" indent="0" algn="ctr" rtl="0">
              <a:spcBef>
                <a:spcPts val="700"/>
              </a:spcBef>
              <a:spcAft>
                <a:spcPts val="0"/>
              </a:spcAft>
              <a:buNone/>
            </a:pPr>
            <a:endParaRPr/>
          </a:p>
        </p:txBody>
      </p:sp>
      <p:sp>
        <p:nvSpPr>
          <p:cNvPr id="182" name="Google Shape;182;p37"/>
          <p:cNvSpPr txBox="1">
            <a:spLocks noGrp="1"/>
          </p:cNvSpPr>
          <p:nvPr>
            <p:ph type="subTitle" idx="1"/>
          </p:nvPr>
        </p:nvSpPr>
        <p:spPr>
          <a:xfrm>
            <a:off x="311700" y="902525"/>
            <a:ext cx="8520600" cy="38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83" name="Google Shape;183;p37"/>
          <p:cNvPicPr preferRelativeResize="0"/>
          <p:nvPr/>
        </p:nvPicPr>
        <p:blipFill>
          <a:blip r:embed="rId3">
            <a:alphaModFix/>
          </a:blip>
          <a:stretch>
            <a:fillRect/>
          </a:stretch>
        </p:blipFill>
        <p:spPr>
          <a:xfrm>
            <a:off x="256138" y="558750"/>
            <a:ext cx="8631724" cy="3481525"/>
          </a:xfrm>
          <a:prstGeom prst="rect">
            <a:avLst/>
          </a:prstGeom>
          <a:noFill/>
          <a:ln>
            <a:noFill/>
          </a:ln>
        </p:spPr>
      </p:pic>
      <p:sp>
        <p:nvSpPr>
          <p:cNvPr id="184" name="Google Shape;184;p37"/>
          <p:cNvSpPr txBox="1"/>
          <p:nvPr/>
        </p:nvSpPr>
        <p:spPr>
          <a:xfrm>
            <a:off x="530125" y="4097600"/>
            <a:ext cx="7965900" cy="1284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b="1">
                <a:solidFill>
                  <a:schemeClr val="accent2"/>
                </a:solidFill>
                <a:highlight>
                  <a:srgbClr val="FFFFFF"/>
                </a:highlight>
                <a:latin typeface="Roboto"/>
                <a:ea typeface="Roboto"/>
                <a:cs typeface="Roboto"/>
                <a:sym typeface="Roboto"/>
              </a:rPr>
              <a:t>Bookings through Travel Agents,Tour Operators is preferred by most of the people</a:t>
            </a:r>
            <a:endParaRPr b="1">
              <a:solidFill>
                <a:schemeClr val="accent2"/>
              </a:solidFill>
              <a:highlight>
                <a:srgbClr val="FFFFFF"/>
              </a:highlight>
              <a:latin typeface="Roboto"/>
              <a:ea typeface="Roboto"/>
              <a:cs typeface="Roboto"/>
              <a:sym typeface="Roboto"/>
            </a:endParaRPr>
          </a:p>
          <a:p>
            <a:pPr marL="457200" lvl="0" indent="-317500" algn="l" rtl="0">
              <a:lnSpc>
                <a:spcPct val="115000"/>
              </a:lnSpc>
              <a:spcBef>
                <a:spcPts val="600"/>
              </a:spcBef>
              <a:spcAft>
                <a:spcPts val="0"/>
              </a:spcAft>
              <a:buClr>
                <a:schemeClr val="accent2"/>
              </a:buClr>
              <a:buSzPts val="1400"/>
              <a:buFont typeface="Roboto"/>
              <a:buChar char="●"/>
            </a:pPr>
            <a:r>
              <a:rPr lang="en" b="1">
                <a:solidFill>
                  <a:schemeClr val="accent2"/>
                </a:solidFill>
                <a:highlight>
                  <a:srgbClr val="FFFFFF"/>
                </a:highlight>
                <a:latin typeface="Roboto"/>
                <a:ea typeface="Roboto"/>
                <a:cs typeface="Roboto"/>
                <a:sym typeface="Roboto"/>
              </a:rPr>
              <a:t>approx. 70000 city hotels are book by Travel Agents &amp; Tour Operators</a:t>
            </a:r>
            <a:endParaRPr b="1">
              <a:solidFill>
                <a:schemeClr val="accent2"/>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chemeClr val="accent2"/>
              </a:buClr>
              <a:buSzPts val="1400"/>
              <a:buFont typeface="Roboto"/>
              <a:buChar char="●"/>
            </a:pPr>
            <a:r>
              <a:rPr lang="en" b="1">
                <a:solidFill>
                  <a:schemeClr val="accent2"/>
                </a:solidFill>
                <a:highlight>
                  <a:srgbClr val="FFFFFF"/>
                </a:highlight>
                <a:latin typeface="Roboto"/>
                <a:ea typeface="Roboto"/>
                <a:cs typeface="Roboto"/>
                <a:sym typeface="Roboto"/>
              </a:rPr>
              <a:t>approx. 30000 resort hotels are book by Travel Agents &amp; Tour Operators</a:t>
            </a:r>
            <a:endParaRPr b="1">
              <a:solidFill>
                <a:schemeClr val="accent2"/>
              </a:solidFill>
              <a:highlight>
                <a:srgbClr val="FFFFFF"/>
              </a:highlight>
              <a:latin typeface="Roboto"/>
              <a:ea typeface="Roboto"/>
              <a:cs typeface="Roboto"/>
              <a:sym typeface="Roboto"/>
            </a:endParaRPr>
          </a:p>
          <a:p>
            <a:pPr marL="0" lvl="0" indent="0" algn="l" rtl="0">
              <a:spcBef>
                <a:spcPts val="5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9"/>
          <p:cNvSpPr txBox="1">
            <a:spLocks noGrp="1"/>
          </p:cNvSpPr>
          <p:nvPr>
            <p:ph type="ctrTitle"/>
          </p:nvPr>
        </p:nvSpPr>
        <p:spPr>
          <a:xfrm>
            <a:off x="311700" y="186250"/>
            <a:ext cx="8520600" cy="5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000000"/>
                </a:solidFill>
                <a:latin typeface="Roboto"/>
                <a:ea typeface="Roboto"/>
                <a:cs typeface="Roboto"/>
                <a:sym typeface="Roboto"/>
              </a:rPr>
              <a:t>Relation between prices and month</a:t>
            </a:r>
            <a:endParaRPr sz="2400" b="1">
              <a:solidFill>
                <a:srgbClr val="000000"/>
              </a:solidFill>
              <a:latin typeface="Roboto"/>
              <a:ea typeface="Roboto"/>
              <a:cs typeface="Roboto"/>
              <a:sym typeface="Roboto"/>
            </a:endParaRPr>
          </a:p>
        </p:txBody>
      </p:sp>
      <p:sp>
        <p:nvSpPr>
          <p:cNvPr id="198" name="Google Shape;198;p39"/>
          <p:cNvSpPr txBox="1">
            <a:spLocks noGrp="1"/>
          </p:cNvSpPr>
          <p:nvPr>
            <p:ph type="subTitle" idx="1"/>
          </p:nvPr>
        </p:nvSpPr>
        <p:spPr>
          <a:xfrm>
            <a:off x="311700" y="730750"/>
            <a:ext cx="8520600" cy="415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199" name="Google Shape;199;p39"/>
          <p:cNvPicPr preferRelativeResize="0"/>
          <p:nvPr/>
        </p:nvPicPr>
        <p:blipFill>
          <a:blip r:embed="rId3">
            <a:alphaModFix/>
          </a:blip>
          <a:stretch>
            <a:fillRect/>
          </a:stretch>
        </p:blipFill>
        <p:spPr>
          <a:xfrm>
            <a:off x="175100" y="730750"/>
            <a:ext cx="8793801" cy="3524450"/>
          </a:xfrm>
          <a:prstGeom prst="rect">
            <a:avLst/>
          </a:prstGeom>
          <a:noFill/>
          <a:ln>
            <a:noFill/>
          </a:ln>
        </p:spPr>
      </p:pic>
      <p:sp>
        <p:nvSpPr>
          <p:cNvPr id="200" name="Google Shape;200;p39"/>
          <p:cNvSpPr txBox="1"/>
          <p:nvPr/>
        </p:nvSpPr>
        <p:spPr>
          <a:xfrm>
            <a:off x="311850" y="4212225"/>
            <a:ext cx="85206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600"/>
              </a:spcBef>
              <a:spcAft>
                <a:spcPts val="0"/>
              </a:spcAft>
              <a:buClr>
                <a:schemeClr val="accent2"/>
              </a:buClr>
              <a:buSzPts val="1400"/>
              <a:buFont typeface="Roboto"/>
              <a:buChar char="●"/>
            </a:pPr>
            <a:r>
              <a:rPr lang="en" b="1">
                <a:solidFill>
                  <a:schemeClr val="accent2"/>
                </a:solidFill>
                <a:highlight>
                  <a:srgbClr val="FFFFFF"/>
                </a:highlight>
                <a:latin typeface="Roboto"/>
                <a:ea typeface="Roboto"/>
                <a:cs typeface="Roboto"/>
                <a:sym typeface="Roboto"/>
              </a:rPr>
              <a:t>For resort hotels, the average daily rate is more expensive during august, july and september.</a:t>
            </a:r>
            <a:endParaRPr b="1">
              <a:solidFill>
                <a:schemeClr val="accent2"/>
              </a:solidFill>
              <a:highlight>
                <a:srgbClr val="FFFFFF"/>
              </a:highlight>
              <a:latin typeface="Roboto"/>
              <a:ea typeface="Roboto"/>
              <a:cs typeface="Roboto"/>
              <a:sym typeface="Roboto"/>
            </a:endParaRPr>
          </a:p>
          <a:p>
            <a:pPr marL="457200" lvl="0" indent="-317500" algn="l" rtl="0">
              <a:lnSpc>
                <a:spcPct val="115000"/>
              </a:lnSpc>
              <a:spcBef>
                <a:spcPts val="0"/>
              </a:spcBef>
              <a:spcAft>
                <a:spcPts val="0"/>
              </a:spcAft>
              <a:buClr>
                <a:schemeClr val="accent2"/>
              </a:buClr>
              <a:buSzPts val="1400"/>
              <a:buFont typeface="Roboto"/>
              <a:buChar char="●"/>
            </a:pPr>
            <a:r>
              <a:rPr lang="en" b="1">
                <a:solidFill>
                  <a:schemeClr val="accent2"/>
                </a:solidFill>
                <a:highlight>
                  <a:srgbClr val="FFFFFF"/>
                </a:highlight>
                <a:latin typeface="Roboto"/>
                <a:ea typeface="Roboto"/>
                <a:cs typeface="Roboto"/>
                <a:sym typeface="Roboto"/>
              </a:rPr>
              <a:t>For city hotels, the average daily rate is more expensive during august, july, june and may.</a:t>
            </a:r>
            <a:endParaRPr b="1">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Hypothesis Testing Results</a:t>
            </a:r>
            <a:endParaRPr lang="en-IN"/>
          </a:p>
        </p:txBody>
      </p:sp>
      <p:sp>
        <p:nvSpPr>
          <p:cNvPr id="3" name="Text Placeholder 2"/>
          <p:cNvSpPr>
            <a:spLocks noGrp="1"/>
          </p:cNvSpPr>
          <p:nvPr>
            <p:ph type="body" idx="1"/>
          </p:nvPr>
        </p:nvSpPr>
        <p:spPr>
          <a:xfrm>
            <a:off x="284268" y="1024458"/>
            <a:ext cx="8520600" cy="3757853"/>
          </a:xfrm>
        </p:spPr>
        <p:txBody>
          <a:bodyPr/>
          <a:lstStyle/>
          <a:p>
            <a:pPr marL="114300" indent="0">
              <a:buClrTx/>
              <a:buNone/>
            </a:pPr>
            <a:r>
              <a:rPr lang="en-US" sz="1600" smtClean="0">
                <a:solidFill>
                  <a:schemeClr val="bg1"/>
                </a:solidFill>
              </a:rPr>
              <a:t>1. Hypothesis </a:t>
            </a:r>
          </a:p>
          <a:p>
            <a:pPr marL="114300" indent="0">
              <a:buClrTx/>
              <a:buNone/>
            </a:pPr>
            <a:r>
              <a:rPr lang="en-US" sz="1600" smtClean="0">
                <a:solidFill>
                  <a:schemeClr val="bg1"/>
                </a:solidFill>
              </a:rPr>
              <a:t>H0 </a:t>
            </a:r>
            <a:r>
              <a:rPr lang="en-US" sz="1600">
                <a:solidFill>
                  <a:schemeClr val="bg1"/>
                </a:solidFill>
              </a:rPr>
              <a:t>(Null </a:t>
            </a:r>
            <a:r>
              <a:rPr lang="en-US" sz="1600">
                <a:solidFill>
                  <a:schemeClr val="bg1"/>
                </a:solidFill>
              </a:rPr>
              <a:t>Hypothesis</a:t>
            </a:r>
            <a:r>
              <a:rPr lang="en-US" sz="1600" smtClean="0">
                <a:solidFill>
                  <a:schemeClr val="bg1"/>
                </a:solidFill>
              </a:rPr>
              <a:t>):</a:t>
            </a:r>
          </a:p>
          <a:p>
            <a:pPr marL="114300" indent="0">
              <a:buClrTx/>
              <a:buNone/>
            </a:pPr>
            <a:r>
              <a:rPr lang="en-US" sz="1600" smtClean="0">
                <a:solidFill>
                  <a:schemeClr val="bg1"/>
                </a:solidFill>
              </a:rPr>
              <a:t>	</a:t>
            </a:r>
            <a:r>
              <a:rPr lang="en-US" sz="1600" smtClean="0">
                <a:solidFill>
                  <a:schemeClr val="bg1"/>
                </a:solidFill>
              </a:rPr>
              <a:t>Customers </a:t>
            </a:r>
            <a:r>
              <a:rPr lang="en-US" sz="1600">
                <a:solidFill>
                  <a:schemeClr val="bg1"/>
                </a:solidFill>
              </a:rPr>
              <a:t>booking more than 6 months in advance have the same </a:t>
            </a:r>
            <a:r>
              <a:rPr lang="en-US" sz="1600">
                <a:solidFill>
                  <a:schemeClr val="bg1"/>
                </a:solidFill>
              </a:rPr>
              <a:t>cancellation </a:t>
            </a:r>
            <a:r>
              <a:rPr lang="en-US" sz="1600" smtClean="0">
                <a:solidFill>
                  <a:schemeClr val="bg1"/>
                </a:solidFill>
              </a:rPr>
              <a:t>	rate </a:t>
            </a:r>
            <a:r>
              <a:rPr lang="en-US" sz="1600">
                <a:solidFill>
                  <a:schemeClr val="bg1"/>
                </a:solidFill>
              </a:rPr>
              <a:t>as those booking 6 months </a:t>
            </a:r>
            <a:r>
              <a:rPr lang="en-US" sz="1600">
                <a:solidFill>
                  <a:schemeClr val="bg1"/>
                </a:solidFill>
              </a:rPr>
              <a:t>or </a:t>
            </a:r>
            <a:r>
              <a:rPr lang="en-US" sz="1600" smtClean="0">
                <a:solidFill>
                  <a:schemeClr val="bg1"/>
                </a:solidFill>
              </a:rPr>
              <a:t>less</a:t>
            </a:r>
          </a:p>
          <a:p>
            <a:pPr marL="114300" indent="0">
              <a:buClrTx/>
              <a:buNone/>
            </a:pPr>
            <a:r>
              <a:rPr lang="en-US" sz="1600" smtClean="0">
                <a:solidFill>
                  <a:schemeClr val="bg1"/>
                </a:solidFill>
              </a:rPr>
              <a:t>H1 </a:t>
            </a:r>
            <a:r>
              <a:rPr lang="en-US" sz="1600">
                <a:solidFill>
                  <a:schemeClr val="bg1"/>
                </a:solidFill>
              </a:rPr>
              <a:t>(Alternative Hypothesis</a:t>
            </a:r>
            <a:r>
              <a:rPr lang="en-US" sz="1600">
                <a:solidFill>
                  <a:schemeClr val="bg1"/>
                </a:solidFill>
              </a:rPr>
              <a:t>): </a:t>
            </a:r>
            <a:endParaRPr lang="en-US" sz="1600" smtClean="0">
              <a:solidFill>
                <a:schemeClr val="bg1"/>
              </a:solidFill>
            </a:endParaRPr>
          </a:p>
          <a:p>
            <a:pPr marL="114300" indent="0">
              <a:buClrTx/>
              <a:buNone/>
            </a:pPr>
            <a:r>
              <a:rPr lang="en-US" sz="1600">
                <a:solidFill>
                  <a:schemeClr val="bg1"/>
                </a:solidFill>
              </a:rPr>
              <a:t>	</a:t>
            </a:r>
            <a:r>
              <a:rPr lang="en-US" sz="1600" smtClean="0">
                <a:solidFill>
                  <a:schemeClr val="bg1"/>
                </a:solidFill>
              </a:rPr>
              <a:t>Customers </a:t>
            </a:r>
            <a:r>
              <a:rPr lang="en-US" sz="1600">
                <a:solidFill>
                  <a:schemeClr val="bg1"/>
                </a:solidFill>
              </a:rPr>
              <a:t>booking more than 6 months in advance are </a:t>
            </a:r>
            <a:r>
              <a:rPr lang="en-US" sz="1600">
                <a:solidFill>
                  <a:schemeClr val="bg1"/>
                </a:solidFill>
              </a:rPr>
              <a:t>more </a:t>
            </a:r>
            <a:r>
              <a:rPr lang="en-US" sz="1600" smtClean="0">
                <a:solidFill>
                  <a:schemeClr val="bg1"/>
                </a:solidFill>
              </a:rPr>
              <a:t>likely </a:t>
            </a:r>
            <a:r>
              <a:rPr lang="en-US" sz="1600">
                <a:solidFill>
                  <a:schemeClr val="bg1"/>
                </a:solidFill>
              </a:rPr>
              <a:t>to </a:t>
            </a:r>
            <a:r>
              <a:rPr lang="en-US" sz="1600" smtClean="0">
                <a:solidFill>
                  <a:schemeClr val="bg1"/>
                </a:solidFill>
              </a:rPr>
              <a:t>cancel</a:t>
            </a:r>
          </a:p>
          <a:p>
            <a:pPr marL="114300" indent="0">
              <a:buClrTx/>
              <a:buNone/>
            </a:pPr>
            <a:endParaRPr lang="en-US" sz="1600" smtClean="0">
              <a:solidFill>
                <a:schemeClr val="bg1"/>
              </a:solidFill>
            </a:endParaRPr>
          </a:p>
          <a:p>
            <a:pPr marL="114300" indent="0">
              <a:buClrTx/>
              <a:buNone/>
            </a:pPr>
            <a:r>
              <a:rPr lang="en-US" sz="1600" smtClean="0">
                <a:solidFill>
                  <a:schemeClr val="bg1"/>
                </a:solidFill>
              </a:rPr>
              <a:t>.</a:t>
            </a:r>
            <a:r>
              <a:rPr lang="en-US" sz="1600">
                <a:solidFill>
                  <a:schemeClr val="bg1"/>
                </a:solidFill>
              </a:rPr>
              <a:t>Result: With a p-value &lt; 0.05, we reject the null hypothesis, indicating a significant difference in cancellation rates between early and </a:t>
            </a:r>
            <a:r>
              <a:rPr lang="en-US" sz="1600">
                <a:solidFill>
                  <a:schemeClr val="bg1"/>
                </a:solidFill>
              </a:rPr>
              <a:t>standard </a:t>
            </a:r>
            <a:r>
              <a:rPr lang="en-US" sz="1600" smtClean="0">
                <a:solidFill>
                  <a:schemeClr val="bg1"/>
                </a:solidFill>
              </a:rPr>
              <a:t>bookings</a:t>
            </a:r>
          </a:p>
        </p:txBody>
      </p:sp>
    </p:spTree>
    <p:extLst>
      <p:ext uri="{BB962C8B-B14F-4D97-AF65-F5344CB8AC3E}">
        <p14:creationId xmlns:p14="http://schemas.microsoft.com/office/powerpoint/2010/main" val="1453013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602</Words>
  <Application>Microsoft Office PowerPoint</Application>
  <PresentationFormat>On-screen Show (16:9)</PresentationFormat>
  <Paragraphs>70</Paragraphs>
  <Slides>15</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Montserrat</vt:lpstr>
      <vt:lpstr>Roboto</vt:lpstr>
      <vt:lpstr>Simple Light</vt:lpstr>
      <vt:lpstr>Simple Light</vt:lpstr>
      <vt:lpstr>Presented by: Sameer Date: October 31, 2024  </vt:lpstr>
      <vt:lpstr>Dataset Information 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removed from the data. </vt:lpstr>
      <vt:lpstr>Preprocessing </vt:lpstr>
      <vt:lpstr>Exploratory Analysis </vt:lpstr>
      <vt:lpstr>Feature is_canceled </vt:lpstr>
      <vt:lpstr>Feature arrival date month </vt:lpstr>
      <vt:lpstr>Feature distribution channel </vt:lpstr>
      <vt:lpstr>Relation between prices and month</vt:lpstr>
      <vt:lpstr>Hypothesis Testing Results</vt:lpstr>
      <vt:lpstr>Hypothesis 2</vt:lpstr>
      <vt:lpstr>Predictive Modeling for Hotel Cancellations </vt:lpstr>
      <vt:lpstr>Models Used and Performance Metrics </vt:lpstr>
      <vt:lpstr>  Random Forest Model We implemented a Random Forest model to improve predictive accuracy for cancellations.  Accuracy Achieved: 80.13% – showing a stronger prediction capability compared to Logistic Regression.  Detailed Performance: Precision: 76.41% – a high rate of correctly predicted cancellations among all predicted cancellations. Recall: 71.37% – effectively captures the majority of true cancellations. F1 Score: 73.80% – demonstrates a well-rounded balance between precision and recall.  </vt:lpstr>
      <vt:lpstr>Conclusion From our EDA, we have observed that the top most important patterns in the data set which will helps in Hotel booking business Reasons for booking cancellations across various parameters Almost 35% of bookings were canceled and that's great number to concern. Approx 30% bookings were cancelled by guests with no deposit type &amp; 50% bookings were cancelled by guests with Refundable policy the guests with no modifications cancelled bookings Around 42% AS highest ADR in August may be it could be one of the reasons for more canceled bookings in August </vt:lpstr>
      <vt:lpstr>Strategies to Counter High Cancellations at the Hotel Encourage Direct bookings by offering special discounts Monitor where the cancellations are coming from such as High ADR , Deposit type, etc. Set Non-refundable Rates, Collect deposits, and implement more rigid cancellation policies Best time to book hotel Couple (or 2 adults) is the most popular accommodation type. So hotels can make arrangement plans accordingly Most bookings were made from July to August. And the least bookings were made at the start and end of the year More than 60% of the population booked the City hotel. The majority of guests come from western europe countries.Portugal, the UK, and France, Spain and Germany are the top countries from most guests come, more than 80% come from these 5 countries.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Project Title   </dc:title>
  <cp:lastModifiedBy>Windows User</cp:lastModifiedBy>
  <cp:revision>5</cp:revision>
  <dcterms:modified xsi:type="dcterms:W3CDTF">2024-10-31T07:41:46Z</dcterms:modified>
</cp:coreProperties>
</file>